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8"/>
  </p:notesMasterIdLst>
  <p:sldIdLst>
    <p:sldId id="2750" r:id="rId2"/>
    <p:sldId id="2751" r:id="rId3"/>
    <p:sldId id="2752" r:id="rId4"/>
    <p:sldId id="2565" r:id="rId5"/>
    <p:sldId id="2762" r:id="rId6"/>
    <p:sldId id="2763" r:id="rId7"/>
    <p:sldId id="2765" r:id="rId8"/>
    <p:sldId id="2766" r:id="rId9"/>
    <p:sldId id="2767" r:id="rId10"/>
    <p:sldId id="2768" r:id="rId11"/>
    <p:sldId id="2769" r:id="rId12"/>
    <p:sldId id="2770" r:id="rId13"/>
    <p:sldId id="2784" r:id="rId14"/>
    <p:sldId id="2773" r:id="rId15"/>
    <p:sldId id="2775" r:id="rId16"/>
    <p:sldId id="2778" r:id="rId17"/>
    <p:sldId id="2738" r:id="rId18"/>
    <p:sldId id="2626" r:id="rId19"/>
    <p:sldId id="2627" r:id="rId20"/>
    <p:sldId id="2629" r:id="rId21"/>
    <p:sldId id="2628" r:id="rId22"/>
    <p:sldId id="2711" r:id="rId23"/>
    <p:sldId id="2712" r:id="rId24"/>
    <p:sldId id="2489" r:id="rId25"/>
    <p:sldId id="2503" r:id="rId26"/>
    <p:sldId id="2504" r:id="rId27"/>
    <p:sldId id="2505" r:id="rId28"/>
    <p:sldId id="2506" r:id="rId29"/>
    <p:sldId id="2455" r:id="rId30"/>
    <p:sldId id="2782" r:id="rId31"/>
    <p:sldId id="2632" r:id="rId32"/>
    <p:sldId id="2717" r:id="rId33"/>
    <p:sldId id="2756" r:id="rId34"/>
    <p:sldId id="2713" r:id="rId35"/>
    <p:sldId id="2714" r:id="rId36"/>
    <p:sldId id="2508" r:id="rId37"/>
    <p:sldId id="2719" r:id="rId38"/>
    <p:sldId id="2721" r:id="rId39"/>
    <p:sldId id="2722" r:id="rId40"/>
    <p:sldId id="2726" r:id="rId41"/>
    <p:sldId id="2723" r:id="rId42"/>
    <p:sldId id="2671" r:id="rId43"/>
    <p:sldId id="2510" r:id="rId44"/>
    <p:sldId id="2730" r:id="rId45"/>
    <p:sldId id="2731" r:id="rId46"/>
    <p:sldId id="2259" r:id="rId47"/>
    <p:sldId id="2153" r:id="rId48"/>
    <p:sldId id="2155" r:id="rId49"/>
    <p:sldId id="2735" r:id="rId50"/>
    <p:sldId id="2637" r:id="rId51"/>
    <p:sldId id="2639" r:id="rId52"/>
    <p:sldId id="2511" r:id="rId53"/>
    <p:sldId id="2733" r:id="rId54"/>
    <p:sldId id="2734" r:id="rId55"/>
    <p:sldId id="2741" r:id="rId56"/>
    <p:sldId id="2742" r:id="rId57"/>
    <p:sldId id="2743" r:id="rId58"/>
    <p:sldId id="2744" r:id="rId59"/>
    <p:sldId id="2516" r:id="rId60"/>
    <p:sldId id="2518" r:id="rId61"/>
    <p:sldId id="2745" r:id="rId62"/>
    <p:sldId id="2517" r:id="rId63"/>
    <p:sldId id="2757" r:id="rId64"/>
    <p:sldId id="2783" r:id="rId65"/>
    <p:sldId id="2646" r:id="rId66"/>
    <p:sldId id="2758" r:id="rId67"/>
    <p:sldId id="2759" r:id="rId68"/>
    <p:sldId id="2760" r:id="rId69"/>
    <p:sldId id="2779" r:id="rId70"/>
    <p:sldId id="2780" r:id="rId71"/>
    <p:sldId id="2781" r:id="rId72"/>
    <p:sldId id="2727" r:id="rId73"/>
    <p:sldId id="2728" r:id="rId74"/>
    <p:sldId id="2729" r:id="rId75"/>
    <p:sldId id="2746" r:id="rId76"/>
    <p:sldId id="274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mond, Susan" initials="SS" lastIdx="4" clrIdx="0">
    <p:extLst>
      <p:ext uri="{19B8F6BF-5375-455C-9EA6-DF929625EA0E}">
        <p15:presenceInfo xmlns:p15="http://schemas.microsoft.com/office/powerpoint/2012/main" userId="S-1-5-21-789336058-1965331169-725345543-26975" providerId="AD"/>
      </p:ext>
    </p:extLst>
  </p:cmAuthor>
  <p:cmAuthor id="2" name="Jennifer Polakowski" initials="JP" lastIdx="4" clrIdx="1">
    <p:extLst>
      <p:ext uri="{19B8F6BF-5375-455C-9EA6-DF929625EA0E}">
        <p15:presenceInfo xmlns:p15="http://schemas.microsoft.com/office/powerpoint/2012/main" userId="S::jap518@sn.rutgers.edu::a0514e00-2a50-4fc7-88f4-8959626a32df" providerId="AD"/>
      </p:ext>
    </p:extLst>
  </p:cmAuthor>
  <p:cmAuthor id="3" name="Susan Salmond" initials="SS" lastIdx="20" clrIdx="2">
    <p:extLst>
      <p:ext uri="{19B8F6BF-5375-455C-9EA6-DF929625EA0E}">
        <p15:presenceInfo xmlns:p15="http://schemas.microsoft.com/office/powerpoint/2012/main" userId="Susan Salmo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654EE-7A64-96E9-7E9C-CF29145C25FA}" v="22" dt="2022-10-06T20:54:22.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58" autoAdjust="0"/>
  </p:normalViewPr>
  <p:slideViewPr>
    <p:cSldViewPr snapToGrid="0">
      <p:cViewPr varScale="1">
        <p:scale>
          <a:sx n="62" d="100"/>
          <a:sy n="62" d="100"/>
        </p:scale>
        <p:origin x="1411" y="96"/>
      </p:cViewPr>
      <p:guideLst/>
    </p:cSldViewPr>
  </p:slideViewPr>
  <p:notesTextViewPr>
    <p:cViewPr>
      <p:scale>
        <a:sx n="1" d="1"/>
        <a:sy n="1" d="1"/>
      </p:scale>
      <p:origin x="0" y="0"/>
    </p:cViewPr>
  </p:notesTextViewPr>
  <p:sorterViewPr>
    <p:cViewPr>
      <p:scale>
        <a:sx n="100" d="100"/>
        <a:sy n="100" d="100"/>
      </p:scale>
      <p:origin x="0" y="-1493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094E8-6C71-4362-B97E-C135827B48C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CB75BB6-C007-4DA5-AFE1-C9BDEE70610A}">
      <dgm:prSet phldrT="[Text]"/>
      <dgm:spPr>
        <a:solidFill>
          <a:srgbClr val="232D4B"/>
        </a:solidFill>
      </dgm:spPr>
      <dgm:t>
        <a:bodyPr/>
        <a:lstStyle/>
        <a:p>
          <a:r>
            <a:rPr lang="en-US" dirty="0"/>
            <a:t>Be With</a:t>
          </a:r>
        </a:p>
      </dgm:t>
    </dgm:pt>
    <dgm:pt modelId="{711E1AF3-DE64-48E5-9B13-27D44C26E865}" type="parTrans" cxnId="{FAB31467-5BF6-423E-99C2-016B5D70F402}">
      <dgm:prSet/>
      <dgm:spPr/>
      <dgm:t>
        <a:bodyPr/>
        <a:lstStyle/>
        <a:p>
          <a:endParaRPr lang="en-US"/>
        </a:p>
      </dgm:t>
    </dgm:pt>
    <dgm:pt modelId="{99AF32DC-0515-4608-8235-4FE1D4ACBEF5}" type="sibTrans" cxnId="{FAB31467-5BF6-423E-99C2-016B5D70F402}">
      <dgm:prSet/>
      <dgm:spPr/>
      <dgm:t>
        <a:bodyPr/>
        <a:lstStyle/>
        <a:p>
          <a:endParaRPr lang="en-US"/>
        </a:p>
      </dgm:t>
    </dgm:pt>
    <dgm:pt modelId="{56F474FB-AA76-4705-A950-6A7EA21B2512}">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cs typeface="+mn-cs"/>
            </a:rPr>
            <a:t>Maintain presence</a:t>
          </a:r>
          <a:endParaRPr lang="en-US" dirty="0"/>
        </a:p>
      </dgm:t>
    </dgm:pt>
    <dgm:pt modelId="{6944E13E-1463-4945-A97A-8B560B40B77E}" type="parTrans" cxnId="{E20ACB9A-FCC0-435D-8E28-694A326CA56C}">
      <dgm:prSet/>
      <dgm:spPr/>
      <dgm:t>
        <a:bodyPr/>
        <a:lstStyle/>
        <a:p>
          <a:endParaRPr lang="en-US"/>
        </a:p>
      </dgm:t>
    </dgm:pt>
    <dgm:pt modelId="{45B4A663-A2DC-4869-979E-39F0BFFE0088}" type="sibTrans" cxnId="{E20ACB9A-FCC0-435D-8E28-694A326CA56C}">
      <dgm:prSet/>
      <dgm:spPr/>
      <dgm:t>
        <a:bodyPr/>
        <a:lstStyle/>
        <a:p>
          <a:endParaRPr lang="en-US"/>
        </a:p>
      </dgm:t>
    </dgm:pt>
    <dgm:pt modelId="{B1BA0666-A4D7-43F8-86FE-434636D72F6C}">
      <dgm:prSet phldrT="[Text]"/>
      <dgm:spPr>
        <a:solidFill>
          <a:srgbClr val="232D4B"/>
        </a:solidFill>
      </dgm:spPr>
      <dgm:t>
        <a:bodyPr/>
        <a:lstStyle/>
        <a:p>
          <a:r>
            <a:rPr lang="en-US" dirty="0"/>
            <a:t>Promote Connection</a:t>
          </a:r>
        </a:p>
      </dgm:t>
    </dgm:pt>
    <dgm:pt modelId="{F813C5A1-C49B-474E-8552-1ADD0932144F}" type="parTrans" cxnId="{6207EEC9-C565-4D44-ACED-7AC6DD7702AB}">
      <dgm:prSet/>
      <dgm:spPr/>
      <dgm:t>
        <a:bodyPr/>
        <a:lstStyle/>
        <a:p>
          <a:endParaRPr lang="en-US"/>
        </a:p>
      </dgm:t>
    </dgm:pt>
    <dgm:pt modelId="{DAC9C689-7596-4CCD-A419-E4949D693944}" type="sibTrans" cxnId="{6207EEC9-C565-4D44-ACED-7AC6DD7702AB}">
      <dgm:prSet/>
      <dgm:spPr/>
      <dgm:t>
        <a:bodyPr/>
        <a:lstStyle/>
        <a:p>
          <a:endParaRPr lang="en-US"/>
        </a:p>
      </dgm:t>
    </dgm:pt>
    <dgm:pt modelId="{F6538D12-89BC-4A0F-B9EF-4B0129CA722D}">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cs typeface="+mn-cs"/>
            </a:rPr>
            <a:t>Find trusted others</a:t>
          </a:r>
          <a:endParaRPr lang="en-US" dirty="0"/>
        </a:p>
      </dgm:t>
    </dgm:pt>
    <dgm:pt modelId="{36A1DFBA-69CE-4B42-BBC3-14C3BC911D76}" type="parTrans" cxnId="{35E2F979-A417-4280-A1C7-EFD452A64DF4}">
      <dgm:prSet/>
      <dgm:spPr/>
      <dgm:t>
        <a:bodyPr/>
        <a:lstStyle/>
        <a:p>
          <a:endParaRPr lang="en-US"/>
        </a:p>
      </dgm:t>
    </dgm:pt>
    <dgm:pt modelId="{1DC03E6F-BC01-4C40-A8FD-9E572921A728}" type="sibTrans" cxnId="{35E2F979-A417-4280-A1C7-EFD452A64DF4}">
      <dgm:prSet/>
      <dgm:spPr/>
      <dgm:t>
        <a:bodyPr/>
        <a:lstStyle/>
        <a:p>
          <a:endParaRPr lang="en-US"/>
        </a:p>
      </dgm:t>
    </dgm:pt>
    <dgm:pt modelId="{39279086-165D-4815-A0FC-E4DFE1BC8158}">
      <dgm:prSet phldrT="[Text]"/>
      <dgm:spPr>
        <a:solidFill>
          <a:srgbClr val="232D4B"/>
        </a:solidFill>
      </dgm:spPr>
      <dgm:t>
        <a:bodyPr/>
        <a:lstStyle/>
        <a:p>
          <a:r>
            <a:rPr lang="en-US" dirty="0"/>
            <a:t>Reduce Isolation</a:t>
          </a:r>
        </a:p>
      </dgm:t>
    </dgm:pt>
    <dgm:pt modelId="{BE910D65-7F5E-4774-9656-06B339F58EA4}" type="parTrans" cxnId="{30E5DCA1-5EA8-4020-9A4B-984B778F531B}">
      <dgm:prSet/>
      <dgm:spPr/>
      <dgm:t>
        <a:bodyPr/>
        <a:lstStyle/>
        <a:p>
          <a:endParaRPr lang="en-US"/>
        </a:p>
      </dgm:t>
    </dgm:pt>
    <dgm:pt modelId="{45737851-9903-42EC-A698-45CF4ADB6094}" type="sibTrans" cxnId="{30E5DCA1-5EA8-4020-9A4B-984B778F531B}">
      <dgm:prSet/>
      <dgm:spPr/>
      <dgm:t>
        <a:bodyPr/>
        <a:lstStyle/>
        <a:p>
          <a:endParaRPr lang="en-US"/>
        </a:p>
      </dgm:t>
    </dgm:pt>
    <dgm:pt modelId="{23AD2197-A2A1-4E7D-80D8-1082B3868428}">
      <dgm:prSet phldrT="[Text]"/>
      <dgm:spPr>
        <a:solidFill>
          <a:srgbClr val="232D4B">
            <a:alpha val="90000"/>
          </a:srgbClr>
        </a:solidFill>
      </dgm:spPr>
      <dgm:t>
        <a:bodyPr/>
        <a:lstStyle/>
        <a:p>
          <a:pPr>
            <a:buClr>
              <a:schemeClr val="bg1"/>
            </a:buClr>
            <a:buSzPct val="90000"/>
            <a:buFont typeface="Wingdings" panose="05000000000000000000" pitchFamily="2" charset="2"/>
            <a:buChar char="§"/>
          </a:pPr>
          <a:r>
            <a:rPr lang="en-US" dirty="0">
              <a:solidFill>
                <a:prstClr val="white"/>
              </a:solidFill>
              <a:latin typeface="Calibri"/>
              <a:ea typeface="+mn-ea"/>
            </a:rPr>
            <a:t>Improve understanding</a:t>
          </a:r>
          <a:endParaRPr lang="en-US" dirty="0"/>
        </a:p>
      </dgm:t>
    </dgm:pt>
    <dgm:pt modelId="{969139E5-E94C-47F9-BBA5-15F9F3E175BB}" type="parTrans" cxnId="{F607F0FB-87E2-40EF-A834-3C7307DEA8A6}">
      <dgm:prSet/>
      <dgm:spPr/>
      <dgm:t>
        <a:bodyPr/>
        <a:lstStyle/>
        <a:p>
          <a:endParaRPr lang="en-US"/>
        </a:p>
      </dgm:t>
    </dgm:pt>
    <dgm:pt modelId="{7650C689-D211-4535-ADDE-5903146621E9}" type="sibTrans" cxnId="{F607F0FB-87E2-40EF-A834-3C7307DEA8A6}">
      <dgm:prSet/>
      <dgm:spPr/>
      <dgm:t>
        <a:bodyPr/>
        <a:lstStyle/>
        <a:p>
          <a:endParaRPr lang="en-US"/>
        </a:p>
      </dgm:t>
    </dgm:pt>
    <dgm:pt modelId="{B627B7DF-D3E4-4D2E-AE97-DA5A66A7928D}">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Keep eye contact</a:t>
          </a:r>
        </a:p>
      </dgm:t>
    </dgm:pt>
    <dgm:pt modelId="{416C7A7C-81BA-4443-B501-535243BA211A}" type="parTrans" cxnId="{173F4766-12D3-4AFE-B6EB-E0A76E6485BD}">
      <dgm:prSet/>
      <dgm:spPr/>
      <dgm:t>
        <a:bodyPr/>
        <a:lstStyle/>
        <a:p>
          <a:endParaRPr lang="en-US"/>
        </a:p>
      </dgm:t>
    </dgm:pt>
    <dgm:pt modelId="{BA70A198-684A-47DB-AC34-019001073F5D}" type="sibTrans" cxnId="{173F4766-12D3-4AFE-B6EB-E0A76E6485BD}">
      <dgm:prSet/>
      <dgm:spPr/>
      <dgm:t>
        <a:bodyPr/>
        <a:lstStyle/>
        <a:p>
          <a:endParaRPr lang="en-US"/>
        </a:p>
      </dgm:t>
    </dgm:pt>
    <dgm:pt modelId="{D6177A30-64E3-4845-8A22-90168E2FEF75}">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Listen</a:t>
          </a:r>
        </a:p>
      </dgm:t>
    </dgm:pt>
    <dgm:pt modelId="{EC3B7097-1D49-49E9-BA1A-ECBB13EC2517}" type="parTrans" cxnId="{28DC93AA-3357-4C26-BF28-C166F2461DB3}">
      <dgm:prSet/>
      <dgm:spPr/>
      <dgm:t>
        <a:bodyPr/>
        <a:lstStyle/>
        <a:p>
          <a:endParaRPr lang="en-US"/>
        </a:p>
      </dgm:t>
    </dgm:pt>
    <dgm:pt modelId="{ABF986E0-23C5-4DFA-B68E-E27398CEB209}" type="sibTrans" cxnId="{28DC93AA-3357-4C26-BF28-C166F2461DB3}">
      <dgm:prSet/>
      <dgm:spPr/>
      <dgm:t>
        <a:bodyPr/>
        <a:lstStyle/>
        <a:p>
          <a:endParaRPr lang="en-US"/>
        </a:p>
      </dgm:t>
    </dgm:pt>
    <dgm:pt modelId="{48806F75-74CE-4526-89C4-A8D23443C213}">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Empathize</a:t>
          </a:r>
        </a:p>
      </dgm:t>
    </dgm:pt>
    <dgm:pt modelId="{50EA9414-92D0-456A-8EF9-D75A1F75AEBF}" type="parTrans" cxnId="{73E5CC19-1E76-41C5-909A-03E1AF19D82C}">
      <dgm:prSet/>
      <dgm:spPr/>
      <dgm:t>
        <a:bodyPr/>
        <a:lstStyle/>
        <a:p>
          <a:endParaRPr lang="en-US"/>
        </a:p>
      </dgm:t>
    </dgm:pt>
    <dgm:pt modelId="{ADE93976-031E-49BA-9EAA-786EB778C5EE}" type="sibTrans" cxnId="{73E5CC19-1E76-41C5-909A-03E1AF19D82C}">
      <dgm:prSet/>
      <dgm:spPr/>
      <dgm:t>
        <a:bodyPr/>
        <a:lstStyle/>
        <a:p>
          <a:endParaRPr lang="en-US"/>
        </a:p>
      </dgm:t>
    </dgm:pt>
    <dgm:pt modelId="{3F7BC2E9-EF04-4840-B6A2-221378A8C8D9}">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Accept</a:t>
          </a:r>
        </a:p>
      </dgm:t>
    </dgm:pt>
    <dgm:pt modelId="{A0C062F0-34A0-44AA-81C7-17720F042B16}" type="parTrans" cxnId="{A8D469FE-052F-437C-ACE0-3B621562B159}">
      <dgm:prSet/>
      <dgm:spPr/>
      <dgm:t>
        <a:bodyPr/>
        <a:lstStyle/>
        <a:p>
          <a:endParaRPr lang="en-US"/>
        </a:p>
      </dgm:t>
    </dgm:pt>
    <dgm:pt modelId="{2C0F7BCC-A044-4C75-A812-CEF831AF018D}" type="sibTrans" cxnId="{A8D469FE-052F-437C-ACE0-3B621562B159}">
      <dgm:prSet/>
      <dgm:spPr/>
      <dgm:t>
        <a:bodyPr/>
        <a:lstStyle/>
        <a:p>
          <a:endParaRPr lang="en-US"/>
        </a:p>
      </dgm:t>
    </dgm:pt>
    <dgm:pt modelId="{251FE025-E5D6-4750-AE7E-6D1DE8724E19}">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Foster contact with others</a:t>
          </a:r>
        </a:p>
      </dgm:t>
    </dgm:pt>
    <dgm:pt modelId="{CB3EC19C-3D2F-4AEF-B0B1-3AC5FE2B1A82}" type="parTrans" cxnId="{E7FDC295-3348-42E0-B87C-3D68372AD310}">
      <dgm:prSet/>
      <dgm:spPr/>
      <dgm:t>
        <a:bodyPr/>
        <a:lstStyle/>
        <a:p>
          <a:endParaRPr lang="en-US"/>
        </a:p>
      </dgm:t>
    </dgm:pt>
    <dgm:pt modelId="{015AF4C8-2325-488A-AAD8-89EAD7798E82}" type="sibTrans" cxnId="{E7FDC295-3348-42E0-B87C-3D68372AD310}">
      <dgm:prSet/>
      <dgm:spPr/>
      <dgm:t>
        <a:bodyPr/>
        <a:lstStyle/>
        <a:p>
          <a:endParaRPr lang="en-US"/>
        </a:p>
      </dgm:t>
    </dgm:pt>
    <dgm:pt modelId="{2D065657-5F51-45B5-9D84-9A016682333B}">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cs typeface="+mn-cs"/>
            </a:rPr>
            <a:t>Encourage contact with others</a:t>
          </a:r>
        </a:p>
      </dgm:t>
    </dgm:pt>
    <dgm:pt modelId="{0720B7E9-3990-4677-B8E8-6169C7B43B34}" type="parTrans" cxnId="{5DD87CB0-B7B7-4F38-BA94-694A3577960F}">
      <dgm:prSet/>
      <dgm:spPr/>
      <dgm:t>
        <a:bodyPr/>
        <a:lstStyle/>
        <a:p>
          <a:endParaRPr lang="en-US"/>
        </a:p>
      </dgm:t>
    </dgm:pt>
    <dgm:pt modelId="{73F752CC-532D-45C1-A36B-FB51FF5AFDBA}" type="sibTrans" cxnId="{5DD87CB0-B7B7-4F38-BA94-694A3577960F}">
      <dgm:prSet/>
      <dgm:spPr/>
      <dgm:t>
        <a:bodyPr/>
        <a:lstStyle/>
        <a:p>
          <a:endParaRPr lang="en-US"/>
        </a:p>
      </dgm:t>
    </dgm:pt>
    <dgm:pt modelId="{0C914D26-3BC4-4901-8E4C-B39E2F46F70D}">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rPr>
            <a:t>Correct misconceptions</a:t>
          </a:r>
        </a:p>
      </dgm:t>
    </dgm:pt>
    <dgm:pt modelId="{F70CFBE0-D303-43FC-9349-082E2AFF139E}" type="parTrans" cxnId="{BA9D787D-6B22-4D52-B1F4-E2431DAA312D}">
      <dgm:prSet/>
      <dgm:spPr/>
      <dgm:t>
        <a:bodyPr/>
        <a:lstStyle/>
        <a:p>
          <a:endParaRPr lang="en-US"/>
        </a:p>
      </dgm:t>
    </dgm:pt>
    <dgm:pt modelId="{B641EBCD-FA09-49E9-84D7-06DA3C2476EF}" type="sibTrans" cxnId="{BA9D787D-6B22-4D52-B1F4-E2431DAA312D}">
      <dgm:prSet/>
      <dgm:spPr/>
      <dgm:t>
        <a:bodyPr/>
        <a:lstStyle/>
        <a:p>
          <a:endParaRPr lang="en-US"/>
        </a:p>
      </dgm:t>
    </dgm:pt>
    <dgm:pt modelId="{7BF912B0-86CC-42D6-8DB1-69F9A1577280}">
      <dgm:prSet/>
      <dgm:spPr>
        <a:solidFill>
          <a:srgbClr val="232D4B">
            <a:alpha val="90000"/>
          </a:srgbClr>
        </a:solidFill>
      </dgm:spPr>
      <dgm:t>
        <a:bodyPr/>
        <a:lstStyle/>
        <a:p>
          <a:pPr>
            <a:buClr>
              <a:schemeClr val="bg1"/>
            </a:buClr>
            <a:buFont typeface="Wingdings" panose="05000000000000000000" pitchFamily="2" charset="2"/>
            <a:buChar char="§"/>
          </a:pPr>
          <a:r>
            <a:rPr lang="en-US">
              <a:solidFill>
                <a:prstClr val="white"/>
              </a:solidFill>
              <a:latin typeface="Calibri"/>
              <a:ea typeface="+mn-ea"/>
            </a:rPr>
            <a:t>Restore trust</a:t>
          </a:r>
          <a:endParaRPr lang="en-US" dirty="0">
            <a:solidFill>
              <a:prstClr val="white"/>
            </a:solidFill>
            <a:latin typeface="Calibri"/>
            <a:ea typeface="+mn-ea"/>
          </a:endParaRPr>
        </a:p>
      </dgm:t>
    </dgm:pt>
    <dgm:pt modelId="{0D50CB2C-A0A3-49B7-B342-C7418413FB77}" type="parTrans" cxnId="{903524C5-0833-48FB-A983-115792D15FA9}">
      <dgm:prSet/>
      <dgm:spPr/>
      <dgm:t>
        <a:bodyPr/>
        <a:lstStyle/>
        <a:p>
          <a:endParaRPr lang="en-US"/>
        </a:p>
      </dgm:t>
    </dgm:pt>
    <dgm:pt modelId="{837C7DD1-BABD-4DAB-A14C-1A1B67179D2A}" type="sibTrans" cxnId="{903524C5-0833-48FB-A983-115792D15FA9}">
      <dgm:prSet/>
      <dgm:spPr/>
      <dgm:t>
        <a:bodyPr/>
        <a:lstStyle/>
        <a:p>
          <a:endParaRPr lang="en-US"/>
        </a:p>
      </dgm:t>
    </dgm:pt>
    <dgm:pt modelId="{57C7D0C4-E2A5-4FAB-95BD-741E92BADEC5}">
      <dgm:prSet/>
      <dgm:spPr>
        <a:solidFill>
          <a:srgbClr val="232D4B">
            <a:alpha val="90000"/>
          </a:srgbClr>
        </a:solidFill>
      </dgm:spPr>
      <dgm:t>
        <a:bodyPr/>
        <a:lstStyle/>
        <a:p>
          <a:pPr>
            <a:buClr>
              <a:schemeClr val="bg1"/>
            </a:buClr>
            <a:buFont typeface="Wingdings" panose="05000000000000000000" pitchFamily="2" charset="2"/>
            <a:buChar char="§"/>
          </a:pPr>
          <a:r>
            <a:rPr lang="en-US" dirty="0">
              <a:solidFill>
                <a:prstClr val="white"/>
              </a:solidFill>
              <a:latin typeface="Calibri"/>
              <a:ea typeface="+mn-ea"/>
            </a:rPr>
            <a:t>Invite and include</a:t>
          </a:r>
        </a:p>
      </dgm:t>
    </dgm:pt>
    <dgm:pt modelId="{CFA20C3E-9265-4BF6-B017-7F1E4FF610E2}" type="parTrans" cxnId="{0E1163AB-9E7C-492B-8221-B47A6F6F5BE7}">
      <dgm:prSet/>
      <dgm:spPr/>
      <dgm:t>
        <a:bodyPr/>
        <a:lstStyle/>
        <a:p>
          <a:endParaRPr lang="en-US"/>
        </a:p>
      </dgm:t>
    </dgm:pt>
    <dgm:pt modelId="{29647449-1CFB-4B07-9A8D-93222FEE9318}" type="sibTrans" cxnId="{0E1163AB-9E7C-492B-8221-B47A6F6F5BE7}">
      <dgm:prSet/>
      <dgm:spPr/>
      <dgm:t>
        <a:bodyPr/>
        <a:lstStyle/>
        <a:p>
          <a:endParaRPr lang="en-US"/>
        </a:p>
      </dgm:t>
    </dgm:pt>
    <dgm:pt modelId="{8569AE48-0498-404A-8ACE-CEC6C58839DD}" type="pres">
      <dgm:prSet presAssocID="{9DA094E8-6C71-4362-B97E-C135827B48C0}" presName="Name0" presStyleCnt="0">
        <dgm:presLayoutVars>
          <dgm:dir/>
          <dgm:animLvl val="lvl"/>
          <dgm:resizeHandles val="exact"/>
        </dgm:presLayoutVars>
      </dgm:prSet>
      <dgm:spPr/>
    </dgm:pt>
    <dgm:pt modelId="{1FD4F0AD-C23B-4B7D-98B4-C53F9048DAE3}" type="pres">
      <dgm:prSet presAssocID="{4CB75BB6-C007-4DA5-AFE1-C9BDEE70610A}" presName="composite" presStyleCnt="0"/>
      <dgm:spPr/>
    </dgm:pt>
    <dgm:pt modelId="{154F5355-C613-4872-B100-5D760298AB30}" type="pres">
      <dgm:prSet presAssocID="{4CB75BB6-C007-4DA5-AFE1-C9BDEE70610A}" presName="parTx" presStyleLbl="alignNode1" presStyleIdx="0" presStyleCnt="3">
        <dgm:presLayoutVars>
          <dgm:chMax val="0"/>
          <dgm:chPref val="0"/>
          <dgm:bulletEnabled val="1"/>
        </dgm:presLayoutVars>
      </dgm:prSet>
      <dgm:spPr/>
    </dgm:pt>
    <dgm:pt modelId="{02EE2AB5-5B37-409E-AF34-AA104DDE9ECB}" type="pres">
      <dgm:prSet presAssocID="{4CB75BB6-C007-4DA5-AFE1-C9BDEE70610A}" presName="desTx" presStyleLbl="alignAccFollowNode1" presStyleIdx="0" presStyleCnt="3">
        <dgm:presLayoutVars>
          <dgm:bulletEnabled val="1"/>
        </dgm:presLayoutVars>
      </dgm:prSet>
      <dgm:spPr/>
    </dgm:pt>
    <dgm:pt modelId="{FA53067F-C595-4D88-ACAE-1E333DEBAD22}" type="pres">
      <dgm:prSet presAssocID="{99AF32DC-0515-4608-8235-4FE1D4ACBEF5}" presName="space" presStyleCnt="0"/>
      <dgm:spPr/>
    </dgm:pt>
    <dgm:pt modelId="{BFA2FAA4-9134-463E-BF20-B5A1B87DA5F9}" type="pres">
      <dgm:prSet presAssocID="{B1BA0666-A4D7-43F8-86FE-434636D72F6C}" presName="composite" presStyleCnt="0"/>
      <dgm:spPr/>
    </dgm:pt>
    <dgm:pt modelId="{9CC72FCE-3F01-4AC3-A018-61B56B63B0A9}" type="pres">
      <dgm:prSet presAssocID="{B1BA0666-A4D7-43F8-86FE-434636D72F6C}" presName="parTx" presStyleLbl="alignNode1" presStyleIdx="1" presStyleCnt="3">
        <dgm:presLayoutVars>
          <dgm:chMax val="0"/>
          <dgm:chPref val="0"/>
          <dgm:bulletEnabled val="1"/>
        </dgm:presLayoutVars>
      </dgm:prSet>
      <dgm:spPr/>
    </dgm:pt>
    <dgm:pt modelId="{793C86DA-975A-45D2-B39A-F22103A49D2D}" type="pres">
      <dgm:prSet presAssocID="{B1BA0666-A4D7-43F8-86FE-434636D72F6C}" presName="desTx" presStyleLbl="alignAccFollowNode1" presStyleIdx="1" presStyleCnt="3">
        <dgm:presLayoutVars>
          <dgm:bulletEnabled val="1"/>
        </dgm:presLayoutVars>
      </dgm:prSet>
      <dgm:spPr/>
    </dgm:pt>
    <dgm:pt modelId="{4ABEF2F6-8255-4D29-9702-7616EF2E17D4}" type="pres">
      <dgm:prSet presAssocID="{DAC9C689-7596-4CCD-A419-E4949D693944}" presName="space" presStyleCnt="0"/>
      <dgm:spPr/>
    </dgm:pt>
    <dgm:pt modelId="{32943272-83D1-4010-A7C5-C25F72DCC622}" type="pres">
      <dgm:prSet presAssocID="{39279086-165D-4815-A0FC-E4DFE1BC8158}" presName="composite" presStyleCnt="0"/>
      <dgm:spPr/>
    </dgm:pt>
    <dgm:pt modelId="{4575E14D-1F88-4655-B714-0B80490C9F86}" type="pres">
      <dgm:prSet presAssocID="{39279086-165D-4815-A0FC-E4DFE1BC8158}" presName="parTx" presStyleLbl="alignNode1" presStyleIdx="2" presStyleCnt="3">
        <dgm:presLayoutVars>
          <dgm:chMax val="0"/>
          <dgm:chPref val="0"/>
          <dgm:bulletEnabled val="1"/>
        </dgm:presLayoutVars>
      </dgm:prSet>
      <dgm:spPr/>
    </dgm:pt>
    <dgm:pt modelId="{4ED58747-D893-4535-A9A4-40D54D6A6F72}" type="pres">
      <dgm:prSet presAssocID="{39279086-165D-4815-A0FC-E4DFE1BC8158}" presName="desTx" presStyleLbl="alignAccFollowNode1" presStyleIdx="2" presStyleCnt="3">
        <dgm:presLayoutVars>
          <dgm:bulletEnabled val="1"/>
        </dgm:presLayoutVars>
      </dgm:prSet>
      <dgm:spPr/>
    </dgm:pt>
  </dgm:ptLst>
  <dgm:cxnLst>
    <dgm:cxn modelId="{E26FF30D-9522-4B84-962A-802712C9DBC4}" type="presOf" srcId="{2D065657-5F51-45B5-9D84-9A016682333B}" destId="{793C86DA-975A-45D2-B39A-F22103A49D2D}" srcOrd="0" destOrd="2" presId="urn:microsoft.com/office/officeart/2005/8/layout/hList1"/>
    <dgm:cxn modelId="{73E5CC19-1E76-41C5-909A-03E1AF19D82C}" srcId="{4CB75BB6-C007-4DA5-AFE1-C9BDEE70610A}" destId="{48806F75-74CE-4526-89C4-A8D23443C213}" srcOrd="3" destOrd="0" parTransId="{50EA9414-92D0-456A-8EF9-D75A1F75AEBF}" sibTransId="{ADE93976-031E-49BA-9EAA-786EB778C5EE}"/>
    <dgm:cxn modelId="{21CFFE3D-E03F-4315-819A-B1F737BAED10}" type="presOf" srcId="{9DA094E8-6C71-4362-B97E-C135827B48C0}" destId="{8569AE48-0498-404A-8ACE-CEC6C58839DD}" srcOrd="0" destOrd="0" presId="urn:microsoft.com/office/officeart/2005/8/layout/hList1"/>
    <dgm:cxn modelId="{9BBD853F-8A63-44D6-99BD-61FDAAA312A9}" type="presOf" srcId="{4CB75BB6-C007-4DA5-AFE1-C9BDEE70610A}" destId="{154F5355-C613-4872-B100-5D760298AB30}" srcOrd="0" destOrd="0" presId="urn:microsoft.com/office/officeart/2005/8/layout/hList1"/>
    <dgm:cxn modelId="{70A50B60-0670-4ABC-8E5C-14397631ACE0}" type="presOf" srcId="{39279086-165D-4815-A0FC-E4DFE1BC8158}" destId="{4575E14D-1F88-4655-B714-0B80490C9F86}" srcOrd="0" destOrd="0" presId="urn:microsoft.com/office/officeart/2005/8/layout/hList1"/>
    <dgm:cxn modelId="{173F4766-12D3-4AFE-B6EB-E0A76E6485BD}" srcId="{4CB75BB6-C007-4DA5-AFE1-C9BDEE70610A}" destId="{B627B7DF-D3E4-4D2E-AE97-DA5A66A7928D}" srcOrd="1" destOrd="0" parTransId="{416C7A7C-81BA-4443-B501-535243BA211A}" sibTransId="{BA70A198-684A-47DB-AC34-019001073F5D}"/>
    <dgm:cxn modelId="{FAB31467-5BF6-423E-99C2-016B5D70F402}" srcId="{9DA094E8-6C71-4362-B97E-C135827B48C0}" destId="{4CB75BB6-C007-4DA5-AFE1-C9BDEE70610A}" srcOrd="0" destOrd="0" parTransId="{711E1AF3-DE64-48E5-9B13-27D44C26E865}" sibTransId="{99AF32DC-0515-4608-8235-4FE1D4ACBEF5}"/>
    <dgm:cxn modelId="{0C8BAD68-E7B8-4BDC-9B15-AB37A51D50C6}" type="presOf" srcId="{251FE025-E5D6-4750-AE7E-6D1DE8724E19}" destId="{793C86DA-975A-45D2-B39A-F22103A49D2D}" srcOrd="0" destOrd="1" presId="urn:microsoft.com/office/officeart/2005/8/layout/hList1"/>
    <dgm:cxn modelId="{4BB26F70-906D-4FF8-B0D4-FC00D51832BA}" type="presOf" srcId="{0C914D26-3BC4-4901-8E4C-B39E2F46F70D}" destId="{4ED58747-D893-4535-A9A4-40D54D6A6F72}" srcOrd="0" destOrd="1" presId="urn:microsoft.com/office/officeart/2005/8/layout/hList1"/>
    <dgm:cxn modelId="{85F1CA51-1DA6-402E-960C-E4E850DE6132}" type="presOf" srcId="{B627B7DF-D3E4-4D2E-AE97-DA5A66A7928D}" destId="{02EE2AB5-5B37-409E-AF34-AA104DDE9ECB}" srcOrd="0" destOrd="1" presId="urn:microsoft.com/office/officeart/2005/8/layout/hList1"/>
    <dgm:cxn modelId="{CFEF0D52-CFC6-49CA-A41E-97DF2B017EB2}" type="presOf" srcId="{D6177A30-64E3-4845-8A22-90168E2FEF75}" destId="{02EE2AB5-5B37-409E-AF34-AA104DDE9ECB}" srcOrd="0" destOrd="2" presId="urn:microsoft.com/office/officeart/2005/8/layout/hList1"/>
    <dgm:cxn modelId="{4BBF7072-D0B0-473D-B8B1-D0AD8CC788CC}" type="presOf" srcId="{23AD2197-A2A1-4E7D-80D8-1082B3868428}" destId="{4ED58747-D893-4535-A9A4-40D54D6A6F72}" srcOrd="0" destOrd="0" presId="urn:microsoft.com/office/officeart/2005/8/layout/hList1"/>
    <dgm:cxn modelId="{C1767954-DA72-4390-A492-63049DC09656}" type="presOf" srcId="{48806F75-74CE-4526-89C4-A8D23443C213}" destId="{02EE2AB5-5B37-409E-AF34-AA104DDE9ECB}" srcOrd="0" destOrd="3" presId="urn:microsoft.com/office/officeart/2005/8/layout/hList1"/>
    <dgm:cxn modelId="{2C3F0679-4EE5-43A8-9E9F-633E2588F78A}" type="presOf" srcId="{3F7BC2E9-EF04-4840-B6A2-221378A8C8D9}" destId="{02EE2AB5-5B37-409E-AF34-AA104DDE9ECB}" srcOrd="0" destOrd="4" presId="urn:microsoft.com/office/officeart/2005/8/layout/hList1"/>
    <dgm:cxn modelId="{35E2F979-A417-4280-A1C7-EFD452A64DF4}" srcId="{B1BA0666-A4D7-43F8-86FE-434636D72F6C}" destId="{F6538D12-89BC-4A0F-B9EF-4B0129CA722D}" srcOrd="0" destOrd="0" parTransId="{36A1DFBA-69CE-4B42-BBC3-14C3BC911D76}" sibTransId="{1DC03E6F-BC01-4C40-A8FD-9E572921A728}"/>
    <dgm:cxn modelId="{BA9D787D-6B22-4D52-B1F4-E2431DAA312D}" srcId="{39279086-165D-4815-A0FC-E4DFE1BC8158}" destId="{0C914D26-3BC4-4901-8E4C-B39E2F46F70D}" srcOrd="1" destOrd="0" parTransId="{F70CFBE0-D303-43FC-9349-082E2AFF139E}" sibTransId="{B641EBCD-FA09-49E9-84D7-06DA3C2476EF}"/>
    <dgm:cxn modelId="{E7FDC295-3348-42E0-B87C-3D68372AD310}" srcId="{B1BA0666-A4D7-43F8-86FE-434636D72F6C}" destId="{251FE025-E5D6-4750-AE7E-6D1DE8724E19}" srcOrd="1" destOrd="0" parTransId="{CB3EC19C-3D2F-4AEF-B0B1-3AC5FE2B1A82}" sibTransId="{015AF4C8-2325-488A-AAD8-89EAD7798E82}"/>
    <dgm:cxn modelId="{E20ACB9A-FCC0-435D-8E28-694A326CA56C}" srcId="{4CB75BB6-C007-4DA5-AFE1-C9BDEE70610A}" destId="{56F474FB-AA76-4705-A950-6A7EA21B2512}" srcOrd="0" destOrd="0" parTransId="{6944E13E-1463-4945-A97A-8B560B40B77E}" sibTransId="{45B4A663-A2DC-4869-979E-39F0BFFE0088}"/>
    <dgm:cxn modelId="{30E5DCA1-5EA8-4020-9A4B-984B778F531B}" srcId="{9DA094E8-6C71-4362-B97E-C135827B48C0}" destId="{39279086-165D-4815-A0FC-E4DFE1BC8158}" srcOrd="2" destOrd="0" parTransId="{BE910D65-7F5E-4774-9656-06B339F58EA4}" sibTransId="{45737851-9903-42EC-A698-45CF4ADB6094}"/>
    <dgm:cxn modelId="{7047B1A7-6C23-40E5-B13F-B1BEF36A12A7}" type="presOf" srcId="{B1BA0666-A4D7-43F8-86FE-434636D72F6C}" destId="{9CC72FCE-3F01-4AC3-A018-61B56B63B0A9}" srcOrd="0" destOrd="0" presId="urn:microsoft.com/office/officeart/2005/8/layout/hList1"/>
    <dgm:cxn modelId="{28DC93AA-3357-4C26-BF28-C166F2461DB3}" srcId="{4CB75BB6-C007-4DA5-AFE1-C9BDEE70610A}" destId="{D6177A30-64E3-4845-8A22-90168E2FEF75}" srcOrd="2" destOrd="0" parTransId="{EC3B7097-1D49-49E9-BA1A-ECBB13EC2517}" sibTransId="{ABF986E0-23C5-4DFA-B68E-E27398CEB209}"/>
    <dgm:cxn modelId="{0E1163AB-9E7C-492B-8221-B47A6F6F5BE7}" srcId="{39279086-165D-4815-A0FC-E4DFE1BC8158}" destId="{57C7D0C4-E2A5-4FAB-95BD-741E92BADEC5}" srcOrd="3" destOrd="0" parTransId="{CFA20C3E-9265-4BF6-B017-7F1E4FF610E2}" sibTransId="{29647449-1CFB-4B07-9A8D-93222FEE9318}"/>
    <dgm:cxn modelId="{324DEBAE-8B2C-4CF8-BE46-5E4A14F06523}" type="presOf" srcId="{7BF912B0-86CC-42D6-8DB1-69F9A1577280}" destId="{4ED58747-D893-4535-A9A4-40D54D6A6F72}" srcOrd="0" destOrd="2" presId="urn:microsoft.com/office/officeart/2005/8/layout/hList1"/>
    <dgm:cxn modelId="{5DD87CB0-B7B7-4F38-BA94-694A3577960F}" srcId="{B1BA0666-A4D7-43F8-86FE-434636D72F6C}" destId="{2D065657-5F51-45B5-9D84-9A016682333B}" srcOrd="2" destOrd="0" parTransId="{0720B7E9-3990-4677-B8E8-6169C7B43B34}" sibTransId="{73F752CC-532D-45C1-A36B-FB51FF5AFDBA}"/>
    <dgm:cxn modelId="{903524C5-0833-48FB-A983-115792D15FA9}" srcId="{39279086-165D-4815-A0FC-E4DFE1BC8158}" destId="{7BF912B0-86CC-42D6-8DB1-69F9A1577280}" srcOrd="2" destOrd="0" parTransId="{0D50CB2C-A0A3-49B7-B342-C7418413FB77}" sibTransId="{837C7DD1-BABD-4DAB-A14C-1A1B67179D2A}"/>
    <dgm:cxn modelId="{6207EEC9-C565-4D44-ACED-7AC6DD7702AB}" srcId="{9DA094E8-6C71-4362-B97E-C135827B48C0}" destId="{B1BA0666-A4D7-43F8-86FE-434636D72F6C}" srcOrd="1" destOrd="0" parTransId="{F813C5A1-C49B-474E-8552-1ADD0932144F}" sibTransId="{DAC9C689-7596-4CCD-A419-E4949D693944}"/>
    <dgm:cxn modelId="{83E41BD4-88FF-4C85-B49E-AB05365A54C4}" type="presOf" srcId="{57C7D0C4-E2A5-4FAB-95BD-741E92BADEC5}" destId="{4ED58747-D893-4535-A9A4-40D54D6A6F72}" srcOrd="0" destOrd="3" presId="urn:microsoft.com/office/officeart/2005/8/layout/hList1"/>
    <dgm:cxn modelId="{99316EF2-D088-46C5-B5C0-D2C0AE9ED64A}" type="presOf" srcId="{F6538D12-89BC-4A0F-B9EF-4B0129CA722D}" destId="{793C86DA-975A-45D2-B39A-F22103A49D2D}" srcOrd="0" destOrd="0" presId="urn:microsoft.com/office/officeart/2005/8/layout/hList1"/>
    <dgm:cxn modelId="{DCD819F9-7C0D-42ED-997B-8004B46469A8}" type="presOf" srcId="{56F474FB-AA76-4705-A950-6A7EA21B2512}" destId="{02EE2AB5-5B37-409E-AF34-AA104DDE9ECB}" srcOrd="0" destOrd="0" presId="urn:microsoft.com/office/officeart/2005/8/layout/hList1"/>
    <dgm:cxn modelId="{F607F0FB-87E2-40EF-A834-3C7307DEA8A6}" srcId="{39279086-165D-4815-A0FC-E4DFE1BC8158}" destId="{23AD2197-A2A1-4E7D-80D8-1082B3868428}" srcOrd="0" destOrd="0" parTransId="{969139E5-E94C-47F9-BBA5-15F9F3E175BB}" sibTransId="{7650C689-D211-4535-ADDE-5903146621E9}"/>
    <dgm:cxn modelId="{A8D469FE-052F-437C-ACE0-3B621562B159}" srcId="{4CB75BB6-C007-4DA5-AFE1-C9BDEE70610A}" destId="{3F7BC2E9-EF04-4840-B6A2-221378A8C8D9}" srcOrd="4" destOrd="0" parTransId="{A0C062F0-34A0-44AA-81C7-17720F042B16}" sibTransId="{2C0F7BCC-A044-4C75-A812-CEF831AF018D}"/>
    <dgm:cxn modelId="{AA586368-C963-4479-98C4-7811EC879D99}" type="presParOf" srcId="{8569AE48-0498-404A-8ACE-CEC6C58839DD}" destId="{1FD4F0AD-C23B-4B7D-98B4-C53F9048DAE3}" srcOrd="0" destOrd="0" presId="urn:microsoft.com/office/officeart/2005/8/layout/hList1"/>
    <dgm:cxn modelId="{C6CFAC9F-4D3B-4EC4-B8FE-A77626B9B4FF}" type="presParOf" srcId="{1FD4F0AD-C23B-4B7D-98B4-C53F9048DAE3}" destId="{154F5355-C613-4872-B100-5D760298AB30}" srcOrd="0" destOrd="0" presId="urn:microsoft.com/office/officeart/2005/8/layout/hList1"/>
    <dgm:cxn modelId="{EBC4F28A-16B9-4071-9FC3-4941D82195A5}" type="presParOf" srcId="{1FD4F0AD-C23B-4B7D-98B4-C53F9048DAE3}" destId="{02EE2AB5-5B37-409E-AF34-AA104DDE9ECB}" srcOrd="1" destOrd="0" presId="urn:microsoft.com/office/officeart/2005/8/layout/hList1"/>
    <dgm:cxn modelId="{45008DBB-E264-4D9F-AA21-CC1A2ED7A265}" type="presParOf" srcId="{8569AE48-0498-404A-8ACE-CEC6C58839DD}" destId="{FA53067F-C595-4D88-ACAE-1E333DEBAD22}" srcOrd="1" destOrd="0" presId="urn:microsoft.com/office/officeart/2005/8/layout/hList1"/>
    <dgm:cxn modelId="{83A1E808-8FD3-4753-A83C-DA3E5BFEEE47}" type="presParOf" srcId="{8569AE48-0498-404A-8ACE-CEC6C58839DD}" destId="{BFA2FAA4-9134-463E-BF20-B5A1B87DA5F9}" srcOrd="2" destOrd="0" presId="urn:microsoft.com/office/officeart/2005/8/layout/hList1"/>
    <dgm:cxn modelId="{B692E5D0-44F4-421F-B976-285A65DB8BA4}" type="presParOf" srcId="{BFA2FAA4-9134-463E-BF20-B5A1B87DA5F9}" destId="{9CC72FCE-3F01-4AC3-A018-61B56B63B0A9}" srcOrd="0" destOrd="0" presId="urn:microsoft.com/office/officeart/2005/8/layout/hList1"/>
    <dgm:cxn modelId="{82054E78-9C82-472D-8DDD-82D9B6BE3DA0}" type="presParOf" srcId="{BFA2FAA4-9134-463E-BF20-B5A1B87DA5F9}" destId="{793C86DA-975A-45D2-B39A-F22103A49D2D}" srcOrd="1" destOrd="0" presId="urn:microsoft.com/office/officeart/2005/8/layout/hList1"/>
    <dgm:cxn modelId="{3707BB48-5FA9-4B7C-B2D5-9B0CA822F077}" type="presParOf" srcId="{8569AE48-0498-404A-8ACE-CEC6C58839DD}" destId="{4ABEF2F6-8255-4D29-9702-7616EF2E17D4}" srcOrd="3" destOrd="0" presId="urn:microsoft.com/office/officeart/2005/8/layout/hList1"/>
    <dgm:cxn modelId="{0864B730-68A0-479E-BE74-839FBFDF7C94}" type="presParOf" srcId="{8569AE48-0498-404A-8ACE-CEC6C58839DD}" destId="{32943272-83D1-4010-A7C5-C25F72DCC622}" srcOrd="4" destOrd="0" presId="urn:microsoft.com/office/officeart/2005/8/layout/hList1"/>
    <dgm:cxn modelId="{010C8714-1AC3-4DC0-8038-2E90E32D9556}" type="presParOf" srcId="{32943272-83D1-4010-A7C5-C25F72DCC622}" destId="{4575E14D-1F88-4655-B714-0B80490C9F86}" srcOrd="0" destOrd="0" presId="urn:microsoft.com/office/officeart/2005/8/layout/hList1"/>
    <dgm:cxn modelId="{E06A7FCA-65F4-438A-AADD-30ADF4842A52}" type="presParOf" srcId="{32943272-83D1-4010-A7C5-C25F72DCC622}" destId="{4ED58747-D893-4535-A9A4-40D54D6A6F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r>
            <a:rPr lang="en-US" sz="1400" dirty="0">
              <a:cs typeface="MS PGothic" charset="0"/>
            </a:rPr>
            <a:t>Plan for activities which provide social support</a:t>
          </a:r>
          <a:endParaRPr lang="en-US" sz="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dgm:spPr>
        <a:ln>
          <a:solidFill>
            <a:schemeClr val="tx1"/>
          </a:solidFill>
        </a:ln>
      </dgm:spPr>
      <dgm:t>
        <a:bodyPr/>
        <a:lstStyle/>
        <a:p>
          <a:pPr>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4363A03F-25F6-4121-88CA-5495AE385A5F}">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Know the value of good mentors and friends</a:t>
          </a:r>
          <a:endParaRPr lang="en-US" sz="1500" dirty="0">
            <a:latin typeface="Arial" panose="020B0604020202020204" pitchFamily="34" charset="0"/>
            <a:cs typeface="Arial" panose="020B0604020202020204" pitchFamily="34" charset="0"/>
          </a:endParaRPr>
        </a:p>
      </dgm:t>
    </dgm:pt>
    <dgm:pt modelId="{2AF35468-31FC-4F81-B51B-44DA04FB5D81}" type="parTrans" cxnId="{83AC5871-644E-44E5-8A7F-D9DD61ECFD29}">
      <dgm:prSet/>
      <dgm:spPr/>
      <dgm:t>
        <a:bodyPr/>
        <a:lstStyle/>
        <a:p>
          <a:endParaRPr lang="en-US"/>
        </a:p>
      </dgm:t>
    </dgm:pt>
    <dgm:pt modelId="{86C1685D-1F58-4CE4-A1E1-7A04081783D7}" type="sibTrans" cxnId="{83AC5871-644E-44E5-8A7F-D9DD61ECFD29}">
      <dgm:prSet/>
      <dgm:spPr/>
      <dgm:t>
        <a:bodyPr/>
        <a:lstStyle/>
        <a:p>
          <a:endParaRPr lang="en-US"/>
        </a:p>
      </dgm:t>
    </dgm:pt>
    <dgm:pt modelId="{0CADA4B0-1F37-4F21-B9F8-4FBEA3D1DD6F}">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Surround yourself with people who are genuine, authentic, and honest</a:t>
          </a:r>
        </a:p>
      </dgm:t>
    </dgm:pt>
    <dgm:pt modelId="{212C71DA-442C-416A-AA0F-C2447C1E9B1C}" type="parTrans" cxnId="{2CB372F1-CE03-46F1-AC44-BE0AA4BEDE7F}">
      <dgm:prSet/>
      <dgm:spPr/>
      <dgm:t>
        <a:bodyPr/>
        <a:lstStyle/>
        <a:p>
          <a:endParaRPr lang="en-US"/>
        </a:p>
      </dgm:t>
    </dgm:pt>
    <dgm:pt modelId="{295DD632-47B7-41F5-A388-35BEAC2543FA}" type="sibTrans" cxnId="{2CB372F1-CE03-46F1-AC44-BE0AA4BEDE7F}">
      <dgm:prSet/>
      <dgm:spPr/>
      <dgm:t>
        <a:bodyPr/>
        <a:lstStyle/>
        <a:p>
          <a:endParaRPr lang="en-US"/>
        </a:p>
      </dgm:t>
    </dgm:pt>
    <dgm:pt modelId="{05013F62-88D8-4DDC-910C-823557C94CF9}">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Build trusting and supportive relationships</a:t>
          </a:r>
        </a:p>
      </dgm:t>
    </dgm:pt>
    <dgm:pt modelId="{996FBE23-0A99-4235-A846-F51E652C2208}" type="parTrans" cxnId="{FE1CF06E-7155-476D-B4BA-730BAA5BD528}">
      <dgm:prSet/>
      <dgm:spPr/>
      <dgm:t>
        <a:bodyPr/>
        <a:lstStyle/>
        <a:p>
          <a:endParaRPr lang="en-US"/>
        </a:p>
      </dgm:t>
    </dgm:pt>
    <dgm:pt modelId="{F2A23C86-8E50-463B-8FA1-1399D2BC01A6}" type="sibTrans" cxnId="{FE1CF06E-7155-476D-B4BA-730BAA5BD528}">
      <dgm:prSet/>
      <dgm:spPr/>
      <dgm:t>
        <a:bodyPr/>
        <a:lstStyle/>
        <a:p>
          <a:endParaRPr lang="en-US"/>
        </a:p>
      </dgm:t>
    </dgm:pt>
    <dgm:pt modelId="{D0FF1935-481A-4587-B1B9-063A28C41074}">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Hold employees accountable for treating each other with respect</a:t>
          </a:r>
        </a:p>
      </dgm:t>
    </dgm:pt>
    <dgm:pt modelId="{75825C91-59EF-42DF-B8AC-D91DA5872CCF}" type="parTrans" cxnId="{372C7CFE-46D0-4F9E-BE8D-93C68D23E163}">
      <dgm:prSet/>
      <dgm:spPr/>
      <dgm:t>
        <a:bodyPr/>
        <a:lstStyle/>
        <a:p>
          <a:endParaRPr lang="en-US"/>
        </a:p>
      </dgm:t>
    </dgm:pt>
    <dgm:pt modelId="{C5A9B989-8657-4CF1-8406-14A9B2DDF1D8}" type="sibTrans" cxnId="{372C7CFE-46D0-4F9E-BE8D-93C68D23E163}">
      <dgm:prSet/>
      <dgm:spPr/>
      <dgm:t>
        <a:bodyPr/>
        <a:lstStyle/>
        <a:p>
          <a:endParaRPr lang="en-US"/>
        </a:p>
      </dgm:t>
    </dgm:pt>
    <dgm:pt modelId="{A3677257-4A78-4284-90C4-9AD922C85FC6}">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Show validation and appreciation for employees</a:t>
          </a:r>
        </a:p>
      </dgm:t>
    </dgm:pt>
    <dgm:pt modelId="{CD692AF6-4CCC-4602-A9C7-FB1B72C8A089}" type="parTrans" cxnId="{69DD0D6E-D916-42B4-A6C3-DE0948E920E8}">
      <dgm:prSet/>
      <dgm:spPr/>
      <dgm:t>
        <a:bodyPr/>
        <a:lstStyle/>
        <a:p>
          <a:endParaRPr lang="en-US"/>
        </a:p>
      </dgm:t>
    </dgm:pt>
    <dgm:pt modelId="{31D94620-4AA3-450C-A209-D3C253692BA7}" type="sibTrans" cxnId="{69DD0D6E-D916-42B4-A6C3-DE0948E920E8}">
      <dgm:prSet/>
      <dgm:spPr/>
      <dgm:t>
        <a:bodyPr/>
        <a:lstStyle/>
        <a:p>
          <a:endParaRPr lang="en-US"/>
        </a:p>
      </dgm:t>
    </dgm:pt>
    <dgm:pt modelId="{A17515C1-7795-49F7-8676-9D08DBB916D0}">
      <dgm:prSet custT="1"/>
      <dgm:spPr/>
      <dgm:t>
        <a:bodyPr/>
        <a:lstStyle/>
        <a:p>
          <a:pPr>
            <a:buFont typeface="Wingdings" panose="05000000000000000000" pitchFamily="2" charset="2"/>
            <a:buChar char="§"/>
          </a:pPr>
          <a:r>
            <a:rPr lang="en-US" sz="1500" dirty="0">
              <a:solidFill>
                <a:schemeClr val="tx1"/>
              </a:solidFill>
              <a:effectLst/>
              <a:latin typeface="+mn-lt"/>
              <a:ea typeface="MS PGothic" panose="020B0600070205080204" pitchFamily="34" charset="-128"/>
              <a:cs typeface="MS PGothic" charset="0"/>
            </a:rPr>
            <a:t>Foster opportunities for socialization</a:t>
          </a:r>
        </a:p>
      </dgm:t>
    </dgm:pt>
    <dgm:pt modelId="{747DB515-E85B-4F75-957A-075AB4B9E0C3}" type="parTrans" cxnId="{C302A0FC-3E9E-4EC8-8895-EB863F662973}">
      <dgm:prSet/>
      <dgm:spPr/>
      <dgm:t>
        <a:bodyPr/>
        <a:lstStyle/>
        <a:p>
          <a:endParaRPr lang="en-US"/>
        </a:p>
      </dgm:t>
    </dgm:pt>
    <dgm:pt modelId="{80B69612-F5DB-4350-B870-CB4FD8A530A0}" type="sibTrans" cxnId="{C302A0FC-3E9E-4EC8-8895-EB863F662973}">
      <dgm:prSet/>
      <dgm:spPr/>
      <dgm:t>
        <a:bodyPr/>
        <a:lstStyle/>
        <a:p>
          <a:endParaRPr lang="en-US"/>
        </a:p>
      </dgm:t>
    </dgm:pt>
    <dgm:pt modelId="{E5A8D58B-CDFA-4DFD-9E1B-29CAA8ACDC70}">
      <dgm:prSet custT="1"/>
      <dgm:spPr/>
      <dgm:t>
        <a:bodyPr/>
        <a:lstStyle/>
        <a:p>
          <a:pPr>
            <a:spcAft>
              <a:spcPct val="15000"/>
            </a:spcAft>
            <a:buFont typeface="Wingdings" panose="05000000000000000000" pitchFamily="2" charset="2"/>
            <a:buChar char="§"/>
          </a:pPr>
          <a:r>
            <a:rPr lang="en-US" sz="1400" dirty="0">
              <a:cs typeface="MS PGothic" charset="0"/>
            </a:rPr>
            <a:t>Act to remove obstacles to social support</a:t>
          </a:r>
        </a:p>
      </dgm:t>
    </dgm:pt>
    <dgm:pt modelId="{BB9961AF-D1CB-4040-A308-5D3DF538FF83}" type="parTrans" cxnId="{B282FD43-B242-4B9E-889F-C502F6D8FD88}">
      <dgm:prSet/>
      <dgm:spPr/>
      <dgm:t>
        <a:bodyPr/>
        <a:lstStyle/>
        <a:p>
          <a:endParaRPr lang="en-US"/>
        </a:p>
      </dgm:t>
    </dgm:pt>
    <dgm:pt modelId="{61A8A716-23F8-454F-B436-5254A1BC7601}" type="sibTrans" cxnId="{B282FD43-B242-4B9E-889F-C502F6D8FD88}">
      <dgm:prSet/>
      <dgm:spPr/>
      <dgm:t>
        <a:bodyPr/>
        <a:lstStyle/>
        <a:p>
          <a:endParaRPr lang="en-US"/>
        </a:p>
      </dgm:t>
    </dgm:pt>
    <dgm:pt modelId="{0367E40D-92F2-4715-822E-FA54A83ACC01}">
      <dgm:prSet custT="1"/>
      <dgm:spPr/>
      <dgm:t>
        <a:bodyPr/>
        <a:lstStyle/>
        <a:p>
          <a:pPr>
            <a:spcAft>
              <a:spcPct val="15000"/>
            </a:spcAft>
            <a:buFont typeface="Wingdings" panose="05000000000000000000" pitchFamily="2" charset="2"/>
            <a:buChar char="§"/>
          </a:pPr>
          <a:r>
            <a:rPr lang="en-US" sz="1400" dirty="0">
              <a:cs typeface="MS PGothic" charset="0"/>
            </a:rPr>
            <a:t>Offer different types of social support (practical, inclusion, emotional)</a:t>
          </a:r>
        </a:p>
      </dgm:t>
    </dgm:pt>
    <dgm:pt modelId="{A74F379B-7F49-4354-AC23-F27954250A7B}" type="parTrans" cxnId="{FAC4C156-9242-4600-ABC3-3EC10057EC3D}">
      <dgm:prSet/>
      <dgm:spPr/>
      <dgm:t>
        <a:bodyPr/>
        <a:lstStyle/>
        <a:p>
          <a:endParaRPr lang="en-US"/>
        </a:p>
      </dgm:t>
    </dgm:pt>
    <dgm:pt modelId="{B1B17596-C392-4611-B2FB-6F331648215A}" type="sibTrans" cxnId="{FAC4C156-9242-4600-ABC3-3EC10057EC3D}">
      <dgm:prSet/>
      <dgm:spPr/>
      <dgm:t>
        <a:bodyPr/>
        <a:lstStyle/>
        <a:p>
          <a:endParaRPr lang="en-US"/>
        </a:p>
      </dgm:t>
    </dgm:pt>
    <dgm:pt modelId="{64401203-842A-4182-B6EF-32C0A505F83A}">
      <dgm:prSet custT="1"/>
      <dgm:spPr/>
      <dgm:t>
        <a:bodyPr/>
        <a:lstStyle/>
        <a:p>
          <a:pPr>
            <a:spcAft>
              <a:spcPct val="15000"/>
            </a:spcAft>
            <a:buFont typeface="Wingdings" panose="05000000000000000000" pitchFamily="2" charset="2"/>
            <a:buChar char="§"/>
          </a:pPr>
          <a:r>
            <a:rPr lang="en-US" sz="1400" dirty="0">
              <a:cs typeface="MS PGothic" charset="0"/>
            </a:rPr>
            <a:t>Help link the person with supportive others</a:t>
          </a:r>
        </a:p>
      </dgm:t>
    </dgm:pt>
    <dgm:pt modelId="{698F473C-1429-4F1E-8B59-3275302721D1}" type="parTrans" cxnId="{E5A9C691-8655-4E2D-94D2-31BAD975BB81}">
      <dgm:prSet/>
      <dgm:spPr/>
      <dgm:t>
        <a:bodyPr/>
        <a:lstStyle/>
        <a:p>
          <a:endParaRPr lang="en-US"/>
        </a:p>
      </dgm:t>
    </dgm:pt>
    <dgm:pt modelId="{9EB24516-BE45-47BA-92E5-6AC9C2878334}" type="sibTrans" cxnId="{E5A9C691-8655-4E2D-94D2-31BAD975BB81}">
      <dgm:prSet/>
      <dgm:spPr/>
      <dgm:t>
        <a:bodyPr/>
        <a:lstStyle/>
        <a:p>
          <a:endParaRPr lang="en-US"/>
        </a:p>
      </dgm:t>
    </dgm:pt>
    <dgm:pt modelId="{68BBB5B9-1C00-4B41-B95D-EBC0AF44C0E4}">
      <dgm:prSet custT="1"/>
      <dgm:spPr/>
      <dgm:t>
        <a:bodyPr/>
        <a:lstStyle/>
        <a:p>
          <a:pPr>
            <a:spcAft>
              <a:spcPct val="15000"/>
            </a:spcAft>
            <a:buFont typeface="Wingdings" panose="05000000000000000000" pitchFamily="2" charset="2"/>
            <a:buChar char="§"/>
          </a:pPr>
          <a:r>
            <a:rPr lang="en-US" sz="1400" dirty="0">
              <a:cs typeface="MS PGothic" charset="0"/>
            </a:rPr>
            <a:t>Address potential negative social influences, such as those who make the person feel judged, or people who endorse less healthy ways of coping</a:t>
          </a:r>
        </a:p>
      </dgm:t>
    </dgm:pt>
    <dgm:pt modelId="{5172BF4F-8C48-489B-BE59-52098E2BA284}" type="parTrans" cxnId="{C7A111CD-6923-45CE-AA7E-F68DF1353D53}">
      <dgm:prSet/>
      <dgm:spPr/>
      <dgm:t>
        <a:bodyPr/>
        <a:lstStyle/>
        <a:p>
          <a:endParaRPr lang="en-US"/>
        </a:p>
      </dgm:t>
    </dgm:pt>
    <dgm:pt modelId="{80FA4FD4-784D-4252-B818-1C4B10D71574}" type="sibTrans" cxnId="{C7A111CD-6923-45CE-AA7E-F68DF1353D53}">
      <dgm:prSet/>
      <dgm:spPr/>
      <dgm:t>
        <a:bodyPr/>
        <a:lstStyle/>
        <a:p>
          <a:endParaRPr lang="en-US"/>
        </a:p>
      </dgm:t>
    </dgm:pt>
    <dgm:pt modelId="{204DC175-EF6E-47F5-A51B-469EBB323896}">
      <dgm:prSet custT="1"/>
      <dgm:spPr/>
      <dgm:t>
        <a:bodyPr/>
        <a:lstStyle/>
        <a:p>
          <a:pPr>
            <a:spcAft>
              <a:spcPct val="15000"/>
            </a:spcAft>
            <a:buFont typeface="Wingdings" panose="05000000000000000000" pitchFamily="2" charset="2"/>
            <a:buChar char="§"/>
          </a:pPr>
          <a:r>
            <a:rPr lang="en-US" sz="1400" dirty="0">
              <a:cs typeface="MS PGothic" charset="0"/>
            </a:rPr>
            <a:t>Help family and friends understand potential experiences that can occur on the job so have a support mechanism</a:t>
          </a:r>
          <a:br>
            <a:rPr lang="en-US" sz="1400" dirty="0">
              <a:cs typeface="MS PGothic" charset="0"/>
            </a:rPr>
          </a:br>
          <a:r>
            <a:rPr lang="en-US" sz="1400" dirty="0">
              <a:cs typeface="MS PGothic" charset="0"/>
            </a:rPr>
            <a:t>Communicate when upset</a:t>
          </a:r>
        </a:p>
      </dgm:t>
    </dgm:pt>
    <dgm:pt modelId="{0407B0DB-E877-410E-B1B4-FCEEA50FC2A9}" type="parTrans" cxnId="{A39D391A-8E9D-41B1-A404-FE3F47597B33}">
      <dgm:prSet/>
      <dgm:spPr/>
      <dgm:t>
        <a:bodyPr/>
        <a:lstStyle/>
        <a:p>
          <a:endParaRPr lang="en-US"/>
        </a:p>
      </dgm:t>
    </dgm:pt>
    <dgm:pt modelId="{430E3735-E190-41ED-8F81-EBB8DDA69C72}" type="sibTrans" cxnId="{A39D391A-8E9D-41B1-A404-FE3F47597B33}">
      <dgm:prSet/>
      <dgm:spPr/>
      <dgm:t>
        <a:bodyPr/>
        <a:lstStyle/>
        <a:p>
          <a:endParaRPr lang="en-US"/>
        </a:p>
      </dgm:t>
    </dgm:pt>
    <dgm:pt modelId="{17A1C563-DF0F-4B2B-8D0D-24EDFB94EBE1}">
      <dgm:prSet custT="1"/>
      <dgm:spPr/>
      <dgm:t>
        <a:bodyPr/>
        <a:lstStyle/>
        <a:p>
          <a:pPr>
            <a:spcAft>
              <a:spcPct val="15000"/>
            </a:spcAft>
            <a:buFont typeface="Wingdings" panose="05000000000000000000" pitchFamily="2" charset="2"/>
            <a:buChar char="§"/>
          </a:pPr>
          <a:r>
            <a:rPr lang="en-US" sz="1400" dirty="0">
              <a:cs typeface="MS PGothic" charset="0"/>
            </a:rPr>
            <a:t>Connect with supportive peers</a:t>
          </a:r>
        </a:p>
      </dgm:t>
    </dgm:pt>
    <dgm:pt modelId="{197AB7A5-A7CA-4FD6-9B14-9A905C479B46}" type="parTrans" cxnId="{8AEABB3D-B693-41C0-A64B-70BC2038C97E}">
      <dgm:prSet/>
      <dgm:spPr/>
      <dgm:t>
        <a:bodyPr/>
        <a:lstStyle/>
        <a:p>
          <a:endParaRPr lang="en-US"/>
        </a:p>
      </dgm:t>
    </dgm:pt>
    <dgm:pt modelId="{EB932A43-86DD-4247-B2EC-DB024BC254CD}" type="sibTrans" cxnId="{8AEABB3D-B693-41C0-A64B-70BC2038C97E}">
      <dgm:prSet/>
      <dgm:spPr/>
      <dgm:t>
        <a:bodyPr/>
        <a:lstStyle/>
        <a:p>
          <a:endParaRPr lang="en-US"/>
        </a:p>
      </dgm:t>
    </dgm:pt>
    <dgm:pt modelId="{1BF962DE-6EB5-4D62-BB6B-C94D0448DCCA}">
      <dgm:prSet custT="1"/>
      <dgm:spPr/>
      <dgm:t>
        <a:bodyPr/>
        <a:lstStyle/>
        <a:p>
          <a:pPr>
            <a:spcAft>
              <a:spcPct val="15000"/>
            </a:spcAft>
            <a:buFont typeface="Wingdings" panose="05000000000000000000" pitchFamily="2" charset="2"/>
            <a:buChar char="§"/>
          </a:pPr>
          <a:r>
            <a:rPr lang="en-US" sz="1400" dirty="0">
              <a:cs typeface="MS PGothic" charset="0"/>
            </a:rPr>
            <a:t>Virtual Schwartz Rounds</a:t>
          </a:r>
        </a:p>
      </dgm:t>
    </dgm:pt>
    <dgm:pt modelId="{C54D1067-390C-4CB5-A054-CAC6EDEACB0C}" type="parTrans" cxnId="{B665A237-2D07-4E4F-A73A-D5B2914A5FD3}">
      <dgm:prSet/>
      <dgm:spPr/>
      <dgm:t>
        <a:bodyPr/>
        <a:lstStyle/>
        <a:p>
          <a:endParaRPr lang="en-US"/>
        </a:p>
      </dgm:t>
    </dgm:pt>
    <dgm:pt modelId="{B9B1975F-9C02-4AE9-8F73-34D89846C5E6}" type="sibTrans" cxnId="{B665A237-2D07-4E4F-A73A-D5B2914A5FD3}">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LinFactY="-3692"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AE8EC30A-5FE0-499E-81F3-8F8361DF4F79}" type="presOf" srcId="{05013F62-88D8-4DDC-910C-823557C94CF9}" destId="{C6D5A7CD-EA16-4DE2-A557-2B652E68730D}" srcOrd="0" destOrd="3" presId="urn:microsoft.com/office/officeart/2005/8/layout/list1"/>
    <dgm:cxn modelId="{F3897D13-2B7B-4106-9DE0-B281E771E406}" type="presOf" srcId="{1BF962DE-6EB5-4D62-BB6B-C94D0448DCCA}" destId="{E51BA28A-4500-4CD7-BA8B-ED8D61348AE9}" srcOrd="0" destOrd="7" presId="urn:microsoft.com/office/officeart/2005/8/layout/list1"/>
    <dgm:cxn modelId="{340FD316-D66E-4445-8FD2-22FDE4C221D4}" type="presOf" srcId="{64401203-842A-4182-B6EF-32C0A505F83A}" destId="{E51BA28A-4500-4CD7-BA8B-ED8D61348AE9}" srcOrd="0" destOrd="3" presId="urn:microsoft.com/office/officeart/2005/8/layout/list1"/>
    <dgm:cxn modelId="{8D760B1A-B53C-4159-B843-91FC47789CC2}" type="presOf" srcId="{0CADA4B0-1F37-4F21-B9F8-4FBEA3D1DD6F}" destId="{C6D5A7CD-EA16-4DE2-A557-2B652E68730D}" srcOrd="0" destOrd="2" presId="urn:microsoft.com/office/officeart/2005/8/layout/list1"/>
    <dgm:cxn modelId="{A39D391A-8E9D-41B1-A404-FE3F47597B33}" srcId="{2148E375-B6A8-4AFF-BE82-72F834E6CE35}" destId="{204DC175-EF6E-47F5-A51B-469EBB323896}" srcOrd="5" destOrd="0" parTransId="{0407B0DB-E877-410E-B1B4-FCEEA50FC2A9}" sibTransId="{430E3735-E190-41ED-8F81-EBB8DDA69C72}"/>
    <dgm:cxn modelId="{989EFD1C-6545-4C9C-B439-ABCE62594421}" type="presOf" srcId="{A8A1BEBE-E2EF-49C8-9892-4C8C44B01C28}" destId="{C6D5A7CD-EA16-4DE2-A557-2B652E68730D}" srcOrd="0" destOrd="0" presId="urn:microsoft.com/office/officeart/2005/8/layout/list1"/>
    <dgm:cxn modelId="{131DCC30-713C-41F7-9DE8-2368311A093E}" type="presOf" srcId="{0B566622-FAB5-48BA-A77C-D197453A0FB4}" destId="{F5325153-A435-490C-9789-DFA96D6106A5}" srcOrd="1" destOrd="0" presId="urn:microsoft.com/office/officeart/2005/8/layout/list1"/>
    <dgm:cxn modelId="{B665A237-2D07-4E4F-A73A-D5B2914A5FD3}" srcId="{2148E375-B6A8-4AFF-BE82-72F834E6CE35}" destId="{1BF962DE-6EB5-4D62-BB6B-C94D0448DCCA}" srcOrd="7" destOrd="0" parTransId="{C54D1067-390C-4CB5-A054-CAC6EDEACB0C}" sibTransId="{B9B1975F-9C02-4AE9-8F73-34D89846C5E6}"/>
    <dgm:cxn modelId="{00666538-6A26-4C20-9B4A-9BEC50841ACA}" srcId="{006A68CC-068C-402A-971D-0BA933967F7E}" destId="{2148E375-B6A8-4AFF-BE82-72F834E6CE35}" srcOrd="1" destOrd="0" parTransId="{F13DB35C-576C-4A72-AEBE-D087EA2E0C44}" sibTransId="{DDD5C748-56CD-4FDD-BE5E-58DFD357C573}"/>
    <dgm:cxn modelId="{8AEABB3D-B693-41C0-A64B-70BC2038C97E}" srcId="{2148E375-B6A8-4AFF-BE82-72F834E6CE35}" destId="{17A1C563-DF0F-4B2B-8D0D-24EDFB94EBE1}" srcOrd="6" destOrd="0" parTransId="{197AB7A5-A7CA-4FD6-9B14-9A905C479B46}" sibTransId="{EB932A43-86DD-4247-B2EC-DB024BC254CD}"/>
    <dgm:cxn modelId="{11419B5C-9A96-49CD-8836-11D31D6120CC}" srcId="{006A68CC-068C-402A-971D-0BA933967F7E}" destId="{0B566622-FAB5-48BA-A77C-D197453A0FB4}" srcOrd="0" destOrd="0" parTransId="{FB962DED-295C-46B5-9A66-48700E09DDB2}" sibTransId="{DDC61275-3A31-4CF1-8F64-5EDE14FDB133}"/>
    <dgm:cxn modelId="{B282FD43-B242-4B9E-889F-C502F6D8FD88}" srcId="{2148E375-B6A8-4AFF-BE82-72F834E6CE35}" destId="{E5A8D58B-CDFA-4DFD-9E1B-29CAA8ACDC70}" srcOrd="1" destOrd="0" parTransId="{BB9961AF-D1CB-4040-A308-5D3DF538FF83}" sibTransId="{61A8A716-23F8-454F-B436-5254A1BC7601}"/>
    <dgm:cxn modelId="{4D280F44-9AB3-4229-BFC9-E4EF63199983}" type="presOf" srcId="{68BBB5B9-1C00-4B41-B95D-EBC0AF44C0E4}" destId="{E51BA28A-4500-4CD7-BA8B-ED8D61348AE9}" srcOrd="0" destOrd="4" presId="urn:microsoft.com/office/officeart/2005/8/layout/list1"/>
    <dgm:cxn modelId="{69DD0D6E-D916-42B4-A6C3-DE0948E920E8}" srcId="{0B566622-FAB5-48BA-A77C-D197453A0FB4}" destId="{A3677257-4A78-4284-90C4-9AD922C85FC6}" srcOrd="5" destOrd="0" parTransId="{CD692AF6-4CCC-4602-A9C7-FB1B72C8A089}" sibTransId="{31D94620-4AA3-450C-A209-D3C253692BA7}"/>
    <dgm:cxn modelId="{FE1CF06E-7155-476D-B4BA-730BAA5BD528}" srcId="{0B566622-FAB5-48BA-A77C-D197453A0FB4}" destId="{05013F62-88D8-4DDC-910C-823557C94CF9}" srcOrd="3" destOrd="0" parTransId="{996FBE23-0A99-4235-A846-F51E652C2208}" sibTransId="{F2A23C86-8E50-463B-8FA1-1399D2BC01A6}"/>
    <dgm:cxn modelId="{784B0C6F-AE92-4C7C-83D9-2B97EF15D603}" type="presOf" srcId="{2148E375-B6A8-4AFF-BE82-72F834E6CE35}" destId="{78B94A50-066B-4AFB-BD22-26F104D2131D}" srcOrd="0" destOrd="0" presId="urn:microsoft.com/office/officeart/2005/8/layout/list1"/>
    <dgm:cxn modelId="{83AC5871-644E-44E5-8A7F-D9DD61ECFD29}" srcId="{0B566622-FAB5-48BA-A77C-D197453A0FB4}" destId="{4363A03F-25F6-4121-88CA-5495AE385A5F}" srcOrd="1" destOrd="0" parTransId="{2AF35468-31FC-4F81-B51B-44DA04FB5D81}" sibTransId="{86C1685D-1F58-4CE4-A1E1-7A04081783D7}"/>
    <dgm:cxn modelId="{FAC4C156-9242-4600-ABC3-3EC10057EC3D}" srcId="{2148E375-B6A8-4AFF-BE82-72F834E6CE35}" destId="{0367E40D-92F2-4715-822E-FA54A83ACC01}" srcOrd="2" destOrd="0" parTransId="{A74F379B-7F49-4354-AC23-F27954250A7B}" sibTransId="{B1B17596-C392-4611-B2FB-6F331648215A}"/>
    <dgm:cxn modelId="{C640427D-10EC-45BC-96F1-16CB5763B81F}" type="presOf" srcId="{17A1C563-DF0F-4B2B-8D0D-24EDFB94EBE1}" destId="{E51BA28A-4500-4CD7-BA8B-ED8D61348AE9}" srcOrd="0" destOrd="6" presId="urn:microsoft.com/office/officeart/2005/8/layout/list1"/>
    <dgm:cxn modelId="{CA59497F-C5E6-4775-A2B4-D37C79F7171D}" type="presOf" srcId="{E5A8D58B-CDFA-4DFD-9E1B-29CAA8ACDC70}" destId="{E51BA28A-4500-4CD7-BA8B-ED8D61348AE9}" srcOrd="0" destOrd="1" presId="urn:microsoft.com/office/officeart/2005/8/layout/list1"/>
    <dgm:cxn modelId="{1CF23E89-1716-491E-A05B-197559654295}" type="presOf" srcId="{006A68CC-068C-402A-971D-0BA933967F7E}" destId="{3E86D05F-16E7-4C2F-9CE5-D91AA5F7084D}" srcOrd="0" destOrd="0" presId="urn:microsoft.com/office/officeart/2005/8/layout/list1"/>
    <dgm:cxn modelId="{E5A9C691-8655-4E2D-94D2-31BAD975BB81}" srcId="{2148E375-B6A8-4AFF-BE82-72F834E6CE35}" destId="{64401203-842A-4182-B6EF-32C0A505F83A}" srcOrd="3" destOrd="0" parTransId="{698F473C-1429-4F1E-8B59-3275302721D1}" sibTransId="{9EB24516-BE45-47BA-92E5-6AC9C2878334}"/>
    <dgm:cxn modelId="{ECEE889C-9972-460F-B521-50F24B0950BE}" type="presOf" srcId="{73C60D53-5960-4594-BF9E-B315F4A7B0B7}" destId="{E51BA28A-4500-4CD7-BA8B-ED8D61348AE9}" srcOrd="0" destOrd="8"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B2F3BABD-789A-4F8C-A5EA-5D0A6DFFC5DB}" type="presOf" srcId="{A17515C1-7795-49F7-8676-9D08DBB916D0}" destId="{C6D5A7CD-EA16-4DE2-A557-2B652E68730D}" srcOrd="0" destOrd="6" presId="urn:microsoft.com/office/officeart/2005/8/layout/list1"/>
    <dgm:cxn modelId="{270301C3-85EE-4F6E-95A2-FCFBF7914784}" type="presOf" srcId="{D0FF1935-481A-4587-B1B9-063A28C41074}" destId="{C6D5A7CD-EA16-4DE2-A557-2B652E68730D}" srcOrd="0" destOrd="4" presId="urn:microsoft.com/office/officeart/2005/8/layout/list1"/>
    <dgm:cxn modelId="{156B50CB-F5E8-4318-87BE-CC25A1BDAF54}" type="presOf" srcId="{0B566622-FAB5-48BA-A77C-D197453A0FB4}" destId="{E410C74F-53C2-4C6D-9553-5E2506FC7C74}" srcOrd="0" destOrd="0" presId="urn:microsoft.com/office/officeart/2005/8/layout/list1"/>
    <dgm:cxn modelId="{C7A111CD-6923-45CE-AA7E-F68DF1353D53}" srcId="{2148E375-B6A8-4AFF-BE82-72F834E6CE35}" destId="{68BBB5B9-1C00-4B41-B95D-EBC0AF44C0E4}" srcOrd="4" destOrd="0" parTransId="{5172BF4F-8C48-489B-BE59-52098E2BA284}" sibTransId="{80FA4FD4-784D-4252-B818-1C4B10D71574}"/>
    <dgm:cxn modelId="{91BC19CD-27E3-46A0-BBBE-4F5CF75C53C5}" type="presOf" srcId="{2148E375-B6A8-4AFF-BE82-72F834E6CE35}" destId="{9C78B716-C8F5-48E9-853F-DE63F4DF435E}" srcOrd="1" destOrd="0" presId="urn:microsoft.com/office/officeart/2005/8/layout/list1"/>
    <dgm:cxn modelId="{1C4A34CF-2B52-4805-88F5-C912205DC3CC}" type="presOf" srcId="{A3677257-4A78-4284-90C4-9AD922C85FC6}" destId="{C6D5A7CD-EA16-4DE2-A557-2B652E68730D}" srcOrd="0" destOrd="5" presId="urn:microsoft.com/office/officeart/2005/8/layout/list1"/>
    <dgm:cxn modelId="{143649D8-3991-4EAB-9FBE-B933374823EB}" type="presOf" srcId="{0367E40D-92F2-4715-822E-FA54A83ACC01}" destId="{E51BA28A-4500-4CD7-BA8B-ED8D61348AE9}" srcOrd="0" destOrd="2" presId="urn:microsoft.com/office/officeart/2005/8/layout/list1"/>
    <dgm:cxn modelId="{EBBE5EDC-F676-41B5-B80C-F3E61FE6CC83}" srcId="{2148E375-B6A8-4AFF-BE82-72F834E6CE35}" destId="{73C60D53-5960-4594-BF9E-B315F4A7B0B7}" srcOrd="8" destOrd="0" parTransId="{A6E8364B-EAE3-407C-8565-DEB6E09853B0}" sibTransId="{C95D5563-CA9C-4EAA-B42D-1EA90C4F2F8C}"/>
    <dgm:cxn modelId="{641ACDDD-BE82-4C4F-9312-BF2D68959AAC}" type="presOf" srcId="{03FED0F4-9A35-42E0-978B-9F721F6AD3F6}" destId="{E51BA28A-4500-4CD7-BA8B-ED8D61348AE9}" srcOrd="0" destOrd="0" presId="urn:microsoft.com/office/officeart/2005/8/layout/list1"/>
    <dgm:cxn modelId="{3A8E36E3-2277-42E1-814D-9F5BCACC8083}" type="presOf" srcId="{204DC175-EF6E-47F5-A51B-469EBB323896}" destId="{E51BA28A-4500-4CD7-BA8B-ED8D61348AE9}" srcOrd="0" destOrd="5" presId="urn:microsoft.com/office/officeart/2005/8/layout/list1"/>
    <dgm:cxn modelId="{2CB372F1-CE03-46F1-AC44-BE0AA4BEDE7F}" srcId="{0B566622-FAB5-48BA-A77C-D197453A0FB4}" destId="{0CADA4B0-1F37-4F21-B9F8-4FBEA3D1DD6F}" srcOrd="2" destOrd="0" parTransId="{212C71DA-442C-416A-AA0F-C2447C1E9B1C}" sibTransId="{295DD632-47B7-41F5-A388-35BEAC2543FA}"/>
    <dgm:cxn modelId="{C302A0FC-3E9E-4EC8-8895-EB863F662973}" srcId="{0B566622-FAB5-48BA-A77C-D197453A0FB4}" destId="{A17515C1-7795-49F7-8676-9D08DBB916D0}" srcOrd="6" destOrd="0" parTransId="{747DB515-E85B-4F75-957A-075AB4B9E0C3}" sibTransId="{80B69612-F5DB-4350-B870-CB4FD8A530A0}"/>
    <dgm:cxn modelId="{820F60FE-2798-4784-9866-7E043EB8F26F}" srcId="{0B566622-FAB5-48BA-A77C-D197453A0FB4}" destId="{A8A1BEBE-E2EF-49C8-9892-4C8C44B01C28}" srcOrd="0" destOrd="0" parTransId="{6665CC04-A4CD-4EF8-8815-C7C91567D12C}" sibTransId="{2AB0CB96-E172-4843-8AFE-D34CEA634B74}"/>
    <dgm:cxn modelId="{372C7CFE-46D0-4F9E-BE8D-93C68D23E163}" srcId="{0B566622-FAB5-48BA-A77C-D197453A0FB4}" destId="{D0FF1935-481A-4587-B1B9-063A28C41074}" srcOrd="4" destOrd="0" parTransId="{75825C91-59EF-42DF-B8AC-D91DA5872CCF}" sibTransId="{C5A9B989-8657-4CF1-8406-14A9B2DDF1D8}"/>
    <dgm:cxn modelId="{5C2FB4FE-894A-4E46-AF4B-F7E9EB56E13F}" type="presOf" srcId="{4363A03F-25F6-4121-88CA-5495AE385A5F}" destId="{C6D5A7CD-EA16-4DE2-A557-2B652E68730D}" srcOrd="0" destOrd="1" presId="urn:microsoft.com/office/officeart/2005/8/layout/list1"/>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CONNECT: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CD2A30AA-E406-4FB1-8375-DB5F079F2DDA}">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Conflict management; understanding other’s positions</a:t>
          </a:r>
        </a:p>
      </dgm:t>
    </dgm:pt>
    <dgm:pt modelId="{523368FF-BD1C-453B-8CA4-72B1B3F94E5F}" type="parTrans" cxnId="{143F6F55-B771-49F9-AD21-39A66C3F4EF8}">
      <dgm:prSet/>
      <dgm:spPr/>
      <dgm:t>
        <a:bodyPr/>
        <a:lstStyle/>
        <a:p>
          <a:endParaRPr lang="en-US"/>
        </a:p>
      </dgm:t>
    </dgm:pt>
    <dgm:pt modelId="{F0426219-A327-404C-8B34-D2B096E7EE21}" type="sibTrans" cxnId="{143F6F55-B771-49F9-AD21-39A66C3F4EF8}">
      <dgm:prSet/>
      <dgm:spPr/>
      <dgm:t>
        <a:bodyPr/>
        <a:lstStyle/>
        <a:p>
          <a:endParaRPr lang="en-US"/>
        </a:p>
      </dgm:t>
    </dgm:pt>
    <dgm:pt modelId="{44E31239-EDFC-4252-8B9A-404A23AEED36}">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Identify who in the team is most trusted by the individual or has a positive attachment</a:t>
          </a:r>
        </a:p>
      </dgm:t>
    </dgm:pt>
    <dgm:pt modelId="{3F81E070-810F-4C69-AFEE-9CAE0E8CD9C4}" type="parTrans" cxnId="{F27C0F08-026E-4EA1-BBFF-73DD16578C4A}">
      <dgm:prSet/>
      <dgm:spPr/>
      <dgm:t>
        <a:bodyPr/>
        <a:lstStyle/>
        <a:p>
          <a:endParaRPr lang="en-US"/>
        </a:p>
      </dgm:t>
    </dgm:pt>
    <dgm:pt modelId="{20AC95E5-DF08-4A0E-B6DA-9FA4A73496E1}" type="sibTrans" cxnId="{F27C0F08-026E-4EA1-BBFF-73DD16578C4A}">
      <dgm:prSet/>
      <dgm:spPr/>
      <dgm:t>
        <a:bodyPr/>
        <a:lstStyle/>
        <a:p>
          <a:endParaRPr lang="en-US"/>
        </a:p>
      </dgm:t>
    </dgm:pt>
    <dgm:pt modelId="{6DAD072A-9C1D-470E-A1D4-47E0BEADF331}">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Who in the chain of command does the individual most trust</a:t>
          </a:r>
        </a:p>
      </dgm:t>
    </dgm:pt>
    <dgm:pt modelId="{31A0062A-922C-4925-9DCC-58FFF6077B14}" type="parTrans" cxnId="{EB3C0511-7F6D-4895-A606-053C3D02B335}">
      <dgm:prSet/>
      <dgm:spPr/>
      <dgm:t>
        <a:bodyPr/>
        <a:lstStyle/>
        <a:p>
          <a:endParaRPr lang="en-US"/>
        </a:p>
      </dgm:t>
    </dgm:pt>
    <dgm:pt modelId="{BB5DF8BE-A662-47B8-9563-FD3301052FB9}" type="sibTrans" cxnId="{EB3C0511-7F6D-4895-A606-053C3D02B335}">
      <dgm:prSet/>
      <dgm:spPr/>
      <dgm:t>
        <a:bodyPr/>
        <a:lstStyle/>
        <a:p>
          <a:endParaRPr lang="en-US"/>
        </a:p>
      </dgm:t>
    </dgm:pt>
    <dgm:pt modelId="{87364E05-6994-4B08-AFC9-B922D0F42793}">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Address problems, not personalities</a:t>
          </a:r>
        </a:p>
      </dgm:t>
    </dgm:pt>
    <dgm:pt modelId="{81869530-01D9-43E1-8C46-120AAEC2C525}" type="parTrans" cxnId="{2DC7FCD3-207C-4AEC-BD35-D1E9A5551C3D}">
      <dgm:prSet/>
      <dgm:spPr/>
      <dgm:t>
        <a:bodyPr/>
        <a:lstStyle/>
        <a:p>
          <a:endParaRPr lang="en-US"/>
        </a:p>
      </dgm:t>
    </dgm:pt>
    <dgm:pt modelId="{778A6963-70B5-4D72-8D69-184C79DC7824}" type="sibTrans" cxnId="{2DC7FCD3-207C-4AEC-BD35-D1E9A5551C3D}">
      <dgm:prSet/>
      <dgm:spPr/>
      <dgm:t>
        <a:bodyPr/>
        <a:lstStyle/>
        <a:p>
          <a:endParaRPr lang="en-US"/>
        </a:p>
      </dgm:t>
    </dgm:pt>
    <dgm:pt modelId="{B22FD2D4-AE94-4AE4-AEF0-61ED7B5F4DAE}">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stressed and resists support, be more authoritative in getting them the help they need</a:t>
          </a:r>
        </a:p>
      </dgm:t>
    </dgm:pt>
    <dgm:pt modelId="{618F7DEF-7AD9-451A-ADE8-7C4D9E30A928}" type="parTrans" cxnId="{D68FEF2B-CC17-4FA9-8C68-C7B56C14163B}">
      <dgm:prSet/>
      <dgm:spPr/>
      <dgm:t>
        <a:bodyPr/>
        <a:lstStyle/>
        <a:p>
          <a:endParaRPr lang="en-US"/>
        </a:p>
      </dgm:t>
    </dgm:pt>
    <dgm:pt modelId="{5F9A9C27-CFB8-40D9-B23F-25173FE898F6}" type="sibTrans" cxnId="{D68FEF2B-CC17-4FA9-8C68-C7B56C14163B}">
      <dgm:prSet/>
      <dgm:spPr/>
      <dgm:t>
        <a:bodyPr/>
        <a:lstStyle/>
        <a:p>
          <a:endParaRPr lang="en-US"/>
        </a:p>
      </dgm:t>
    </dgm:pt>
    <dgm:pt modelId="{976DE490-5B87-4EBA-A78D-672F573EF28D}">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particularly stressed and isn’t functioning well, foster understanding and support in peers</a:t>
          </a:r>
        </a:p>
      </dgm:t>
    </dgm:pt>
    <dgm:pt modelId="{E549A5F9-F399-438E-BDBB-743ED1F5F2A6}" type="parTrans" cxnId="{B8DB6D50-10D1-4099-B4A6-8DB471BA6A3E}">
      <dgm:prSet/>
      <dgm:spPr/>
      <dgm:t>
        <a:bodyPr/>
        <a:lstStyle/>
        <a:p>
          <a:endParaRPr lang="en-US"/>
        </a:p>
      </dgm:t>
    </dgm:pt>
    <dgm:pt modelId="{E3B5EC65-77DA-4909-83B2-57B71D44E546}" type="sibTrans" cxnId="{B8DB6D50-10D1-4099-B4A6-8DB471BA6A3E}">
      <dgm:prSet/>
      <dgm:spPr/>
      <dgm:t>
        <a:bodyPr/>
        <a:lstStyle/>
        <a:p>
          <a:endParaRPr lang="en-US"/>
        </a:p>
      </dgm:t>
    </dgm:pt>
    <dgm:pt modelId="{F46EE982-54C5-4800-9BAF-21CFD4170B64}">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If someone is having significant stress in their personal life, offer practical support if possible</a:t>
          </a:r>
        </a:p>
      </dgm:t>
    </dgm:pt>
    <dgm:pt modelId="{9DFCA676-E33D-4F3D-92EA-5BB73EB413E2}" type="parTrans" cxnId="{5BDC4258-C20D-4126-B5AA-ECF91E2FA2E6}">
      <dgm:prSet/>
      <dgm:spPr/>
      <dgm:t>
        <a:bodyPr/>
        <a:lstStyle/>
        <a:p>
          <a:endParaRPr lang="en-US"/>
        </a:p>
      </dgm:t>
    </dgm:pt>
    <dgm:pt modelId="{4DF65E63-38F3-40DC-8DE9-88DFE9E38BA2}" type="sibTrans" cxnId="{5BDC4258-C20D-4126-B5AA-ECF91E2FA2E6}">
      <dgm:prSet/>
      <dgm:spPr/>
      <dgm:t>
        <a:bodyPr/>
        <a:lstStyle/>
        <a:p>
          <a:endParaRPr lang="en-US"/>
        </a:p>
      </dgm:t>
    </dgm:pt>
    <dgm:pt modelId="{59E3F2E2-D118-41F6-A824-3AFB97BA218D}">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Do not leave person alone</a:t>
          </a:r>
        </a:p>
      </dgm:t>
    </dgm:pt>
    <dgm:pt modelId="{B0F3C681-DA51-424C-8511-A2BA30E5AF76}" type="parTrans" cxnId="{13CE0F91-3795-4B25-8D5D-D94172C9DA45}">
      <dgm:prSet/>
      <dgm:spPr/>
      <dgm:t>
        <a:bodyPr/>
        <a:lstStyle/>
        <a:p>
          <a:endParaRPr lang="en-US"/>
        </a:p>
      </dgm:t>
    </dgm:pt>
    <dgm:pt modelId="{2F3AF3CC-D1FB-4433-9185-FE68733C10D6}" type="sibTrans" cxnId="{13CE0F91-3795-4B25-8D5D-D94172C9DA45}">
      <dgm:prSet/>
      <dgm:spPr/>
      <dgm:t>
        <a:bodyPr/>
        <a:lstStyle/>
        <a:p>
          <a:endParaRPr lang="en-US"/>
        </a:p>
      </dgm:t>
    </dgm:pt>
    <dgm:pt modelId="{8AA51A04-66E3-4631-AC93-E6FEC51EFFD7}">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Connect with those people most trusted who can do a warm handoff to supportive resources</a:t>
          </a:r>
        </a:p>
      </dgm:t>
    </dgm:pt>
    <dgm:pt modelId="{89512F44-4366-4854-B256-30BCA7537000}" type="parTrans" cxnId="{3E276A2F-0F01-46F0-B1B4-D5F97B2A58E8}">
      <dgm:prSet/>
      <dgm:spPr/>
      <dgm:t>
        <a:bodyPr/>
        <a:lstStyle/>
        <a:p>
          <a:endParaRPr lang="en-US"/>
        </a:p>
      </dgm:t>
    </dgm:pt>
    <dgm:pt modelId="{38513AD1-7927-43F4-853E-69E76521DB94}" type="sibTrans" cxnId="{3E276A2F-0F01-46F0-B1B4-D5F97B2A58E8}">
      <dgm:prSet/>
      <dgm:spPr/>
      <dgm:t>
        <a:bodyPr/>
        <a:lstStyle/>
        <a:p>
          <a:endParaRPr lang="en-US"/>
        </a:p>
      </dgm:t>
    </dgm:pt>
    <dgm:pt modelId="{6E095D03-6CA1-4039-B2DF-9B4F046BED34}">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Escalation to leadership and use of outside resources </a:t>
          </a:r>
        </a:p>
      </dgm:t>
    </dgm:pt>
    <dgm:pt modelId="{5F669CE2-3E54-41EB-89B5-E0E40CA4AA7A}" type="parTrans" cxnId="{015AC766-BCEF-4AB6-B8D1-182E3A7A92EE}">
      <dgm:prSet/>
      <dgm:spPr/>
      <dgm:t>
        <a:bodyPr/>
        <a:lstStyle/>
        <a:p>
          <a:endParaRPr lang="en-US"/>
        </a:p>
      </dgm:t>
    </dgm:pt>
    <dgm:pt modelId="{C2653C67-180D-455A-8018-8C482DC12BDE}" type="sibTrans" cxnId="{015AC766-BCEF-4AB6-B8D1-182E3A7A92EE}">
      <dgm:prSet/>
      <dgm:spPr/>
      <dgm:t>
        <a:bodyPr/>
        <a:lstStyle/>
        <a:p>
          <a:endParaRPr lang="en-US"/>
        </a:p>
      </dgm:t>
    </dgm:pt>
    <dgm:pt modelId="{3E418AB5-B566-4E23-AC1E-273FC6A64811}">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Confront and try to neutralize blame, guilt and shame</a:t>
          </a:r>
        </a:p>
      </dgm:t>
    </dgm:pt>
    <dgm:pt modelId="{74BB368F-BF67-4394-B9B6-3B404390A20C}" type="parTrans" cxnId="{3174B6EA-64CD-48F4-9A56-8DD7DEB6F0A4}">
      <dgm:prSet/>
      <dgm:spPr/>
      <dgm:t>
        <a:bodyPr/>
        <a:lstStyle/>
        <a:p>
          <a:endParaRPr lang="en-US"/>
        </a:p>
      </dgm:t>
    </dgm:pt>
    <dgm:pt modelId="{89363125-7A12-48E6-93F7-139FFB0F4DDA}" type="sibTrans" cxnId="{3174B6EA-64CD-48F4-9A56-8DD7DEB6F0A4}">
      <dgm:prSet/>
      <dgm:spPr/>
      <dgm:t>
        <a:bodyPr/>
        <a:lstStyle/>
        <a:p>
          <a:endParaRPr lang="en-US"/>
        </a:p>
      </dgm:t>
    </dgm:pt>
    <dgm:pt modelId="{EFEF48A3-FACF-40A5-88C8-441ED5809B7F}">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NURSE2NURSE Helpline</a:t>
          </a:r>
        </a:p>
      </dgm:t>
    </dgm:pt>
    <dgm:pt modelId="{40EED983-5DA1-4A05-8CFC-DA6ABC6708BA}" type="parTrans" cxnId="{B311A33F-7521-47E7-BC8C-D893E9AC9C77}">
      <dgm:prSet/>
      <dgm:spPr/>
      <dgm:t>
        <a:bodyPr/>
        <a:lstStyle/>
        <a:p>
          <a:endParaRPr lang="en-US"/>
        </a:p>
      </dgm:t>
    </dgm:pt>
    <dgm:pt modelId="{4AC56240-3E65-4F12-8173-71779BAA08E3}" type="sibTrans" cxnId="{B311A33F-7521-47E7-BC8C-D893E9AC9C77}">
      <dgm:prSet/>
      <dgm:spPr/>
      <dgm:t>
        <a:bodyPr/>
        <a:lstStyle/>
        <a:p>
          <a:endParaRPr lang="en-US"/>
        </a:p>
      </dgm:t>
    </dgm:pt>
    <dgm:pt modelId="{1BE0D881-F67F-4589-A1F8-E958CE5DC219}">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Connect with EAP</a:t>
          </a:r>
        </a:p>
      </dgm:t>
    </dgm:pt>
    <dgm:pt modelId="{40F324AF-586B-4E29-8956-C9C32478BFDA}" type="parTrans" cxnId="{B85F44F3-835A-4C61-A434-6530AD56C40E}">
      <dgm:prSet/>
      <dgm:spPr/>
      <dgm:t>
        <a:bodyPr/>
        <a:lstStyle/>
        <a:p>
          <a:endParaRPr lang="en-US"/>
        </a:p>
      </dgm:t>
    </dgm:pt>
    <dgm:pt modelId="{FEDD1DC6-56EC-456B-9232-7246AA3134D0}" type="sibTrans" cxnId="{B85F44F3-835A-4C61-A434-6530AD56C40E}">
      <dgm:prSet/>
      <dgm:spPr/>
      <dgm:t>
        <a:bodyPr/>
        <a:lstStyle/>
        <a:p>
          <a:endParaRPr lang="en-US"/>
        </a:p>
      </dgm:t>
    </dgm:pt>
    <dgm:pt modelId="{6C5D15B4-AFAA-45E4-81F5-9B8B6E565EF3}">
      <dgm:prSet custT="1"/>
      <dgm:spPr/>
      <dgm:t>
        <a:bodyPr/>
        <a:lstStyle/>
        <a:p>
          <a:pPr>
            <a:buFont typeface="Wingdings" panose="05000000000000000000" pitchFamily="2" charset="2"/>
            <a:buChar char="§"/>
          </a:pPr>
          <a:r>
            <a:rPr lang="en-US" sz="1500" dirty="0">
              <a:latin typeface="Arial" panose="020B0604020202020204" pitchFamily="34" charset="0"/>
              <a:cs typeface="Arial" panose="020B0604020202020204" pitchFamily="34" charset="0"/>
            </a:rPr>
            <a:t>Taking time off and reconnecting</a:t>
          </a:r>
        </a:p>
      </dgm:t>
    </dgm:pt>
    <dgm:pt modelId="{081FE3C2-46DF-422B-9DE8-D013D8AD7D3B}" type="parTrans" cxnId="{2189411C-A103-42E9-B06C-F8AB92CD663E}">
      <dgm:prSet/>
      <dgm:spPr/>
      <dgm:t>
        <a:bodyPr/>
        <a:lstStyle/>
        <a:p>
          <a:endParaRPr lang="en-US"/>
        </a:p>
      </dgm:t>
    </dgm:pt>
    <dgm:pt modelId="{97073B68-DE2D-4CB3-9BE3-3159141B7469}" type="sibTrans" cxnId="{2189411C-A103-42E9-B06C-F8AB92CD663E}">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LinFactNeighborX="-709" custLinFactNeighborY="-4310">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LinFactNeighborX="-680"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dgm:presLayoutVars>
          <dgm:bulletEnabled val="1"/>
        </dgm:presLayoutVars>
      </dgm:prSet>
      <dgm:spPr/>
    </dgm:pt>
  </dgm:ptLst>
  <dgm:cxnLst>
    <dgm:cxn modelId="{440E9607-83C1-4398-A538-A4A18FF1DF76}" srcId="{127C7479-93BF-4CBD-8E43-64D111378F83}" destId="{A12366A8-B23D-44DF-B443-D63E0A966E66}" srcOrd="0" destOrd="0" parTransId="{E0811125-65EE-456E-95AF-9ECB4C8E783B}" sibTransId="{6AF79451-1647-4D2B-96F0-EA8E2E8BBCA4}"/>
    <dgm:cxn modelId="{F27C0F08-026E-4EA1-BBFF-73DD16578C4A}" srcId="{A12366A8-B23D-44DF-B443-D63E0A966E66}" destId="{44E31239-EDFC-4252-8B9A-404A23AEED36}" srcOrd="3" destOrd="0" parTransId="{3F81E070-810F-4C69-AFEE-9CAE0E8CD9C4}" sibTransId="{20AC95E5-DF08-4A0E-B6DA-9FA4A73496E1}"/>
    <dgm:cxn modelId="{EB3C0511-7F6D-4895-A606-053C3D02B335}" srcId="{A12366A8-B23D-44DF-B443-D63E0A966E66}" destId="{6DAD072A-9C1D-470E-A1D4-47E0BEADF331}" srcOrd="4" destOrd="0" parTransId="{31A0062A-922C-4925-9DCC-58FFF6077B14}" sibTransId="{BB5DF8BE-A662-47B8-9563-FD3301052FB9}"/>
    <dgm:cxn modelId="{141FE41B-CA42-4AD1-A352-1A3C2005B2FA}" type="presOf" srcId="{1BE0D881-F67F-4589-A1F8-E958CE5DC219}" destId="{1FA530E9-9D2D-441A-B954-52B42EF494C3}" srcOrd="0" destOrd="5" presId="urn:microsoft.com/office/officeart/2005/8/layout/list1"/>
    <dgm:cxn modelId="{2189411C-A103-42E9-B06C-F8AB92CD663E}" srcId="{5485316C-148C-4E5A-B07A-2E6831D20A69}" destId="{6C5D15B4-AFAA-45E4-81F5-9B8B6E565EF3}" srcOrd="6" destOrd="0" parTransId="{081FE3C2-46DF-422B-9DE8-D013D8AD7D3B}" sibTransId="{97073B68-DE2D-4CB3-9BE3-3159141B7469}"/>
    <dgm:cxn modelId="{D68FEF2B-CC17-4FA9-8C68-C7B56C14163B}" srcId="{A12366A8-B23D-44DF-B443-D63E0A966E66}" destId="{B22FD2D4-AE94-4AE4-AEF0-61ED7B5F4DAE}" srcOrd="6" destOrd="0" parTransId="{618F7DEF-7AD9-451A-ADE8-7C4D9E30A928}" sibTransId="{5F9A9C27-CFB8-40D9-B23F-25173FE898F6}"/>
    <dgm:cxn modelId="{3E276A2F-0F01-46F0-B1B4-D5F97B2A58E8}" srcId="{5485316C-148C-4E5A-B07A-2E6831D20A69}" destId="{8AA51A04-66E3-4631-AC93-E6FEC51EFFD7}" srcOrd="2" destOrd="0" parTransId="{89512F44-4366-4854-B256-30BCA7537000}" sibTransId="{38513AD1-7927-43F4-853E-69E76521DB94}"/>
    <dgm:cxn modelId="{C11DEB30-852C-431E-B2E7-6D36DD4CFE57}" type="presOf" srcId="{B22FD2D4-AE94-4AE4-AEF0-61ED7B5F4DAE}" destId="{F9F44514-E319-4460-960B-A4D2EF04B974}" srcOrd="0" destOrd="6" presId="urn:microsoft.com/office/officeart/2005/8/layout/list1"/>
    <dgm:cxn modelId="{2E1E6432-3E75-40A1-8CB1-29D7394CE1D3}" srcId="{127C7479-93BF-4CBD-8E43-64D111378F83}" destId="{5485316C-148C-4E5A-B07A-2E6831D20A69}" srcOrd="1" destOrd="0" parTransId="{45EE953E-C5D5-4ED2-ACAD-F3750C771760}" sibTransId="{41204499-CA88-4ECC-AA4B-170A25FDC5DD}"/>
    <dgm:cxn modelId="{32B2A038-C3D2-48E6-966B-D84FAEC48819}" type="presOf" srcId="{44E31239-EDFC-4252-8B9A-404A23AEED36}" destId="{F9F44514-E319-4460-960B-A4D2EF04B974}" srcOrd="0" destOrd="3" presId="urn:microsoft.com/office/officeart/2005/8/layout/list1"/>
    <dgm:cxn modelId="{D618B53A-970A-412D-BBAD-93679E44F66E}" type="presOf" srcId="{87364E05-6994-4B08-AFC9-B922D0F42793}" destId="{F9F44514-E319-4460-960B-A4D2EF04B974}" srcOrd="0" destOrd="5" presId="urn:microsoft.com/office/officeart/2005/8/layout/list1"/>
    <dgm:cxn modelId="{B311A33F-7521-47E7-BC8C-D893E9AC9C77}" srcId="{5485316C-148C-4E5A-B07A-2E6831D20A69}" destId="{EFEF48A3-FACF-40A5-88C8-441ED5809B7F}" srcOrd="4" destOrd="0" parTransId="{40EED983-5DA1-4A05-8CFC-DA6ABC6708BA}" sibTransId="{4AC56240-3E65-4F12-8173-71779BAA08E3}"/>
    <dgm:cxn modelId="{015AC766-BCEF-4AB6-B8D1-182E3A7A92EE}" srcId="{5485316C-148C-4E5A-B07A-2E6831D20A69}" destId="{6E095D03-6CA1-4039-B2DF-9B4F046BED34}" srcOrd="3" destOrd="0" parTransId="{5F669CE2-3E54-41EB-89B5-E0E40CA4AA7A}" sibTransId="{C2653C67-180D-455A-8018-8C482DC12BDE}"/>
    <dgm:cxn modelId="{FEE32967-BF65-47A6-B7BC-84B8940BAA10}" type="presOf" srcId="{127C7479-93BF-4CBD-8E43-64D111378F83}" destId="{967790DF-720C-4445-B191-DEB3A92EA67B}" srcOrd="0" destOrd="0"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3A5F016F-78F3-4505-ABBF-741B7980CC20}" type="presOf" srcId="{A12366A8-B23D-44DF-B443-D63E0A966E66}" destId="{8AB44CF7-613E-4AE2-A198-257C497F1BAA}" srcOrd="0" destOrd="0" presId="urn:microsoft.com/office/officeart/2005/8/layout/list1"/>
    <dgm:cxn modelId="{B8DB6D50-10D1-4099-B4A6-8DB471BA6A3E}" srcId="{A12366A8-B23D-44DF-B443-D63E0A966E66}" destId="{976DE490-5B87-4EBA-A78D-672F573EF28D}" srcOrd="7" destOrd="0" parTransId="{E549A5F9-F399-438E-BDBB-743ED1F5F2A6}" sibTransId="{E3B5EC65-77DA-4909-83B2-57B71D44E546}"/>
    <dgm:cxn modelId="{9F4C0254-0453-4FB5-A484-09418AE87823}" type="presOf" srcId="{6DAD072A-9C1D-470E-A1D4-47E0BEADF331}" destId="{F9F44514-E319-4460-960B-A4D2EF04B974}" srcOrd="0" destOrd="4" presId="urn:microsoft.com/office/officeart/2005/8/layout/list1"/>
    <dgm:cxn modelId="{AF20A574-1B7F-408D-817B-E1DA1201109F}" type="presOf" srcId="{F46EE982-54C5-4800-9BAF-21CFD4170B64}" destId="{F9F44514-E319-4460-960B-A4D2EF04B974}" srcOrd="0" destOrd="8" presId="urn:microsoft.com/office/officeart/2005/8/layout/list1"/>
    <dgm:cxn modelId="{143F6F55-B771-49F9-AD21-39A66C3F4EF8}" srcId="{A12366A8-B23D-44DF-B443-D63E0A966E66}" destId="{CD2A30AA-E406-4FB1-8375-DB5F079F2DDA}" srcOrd="1" destOrd="0" parTransId="{523368FF-BD1C-453B-8CA4-72B1B3F94E5F}" sibTransId="{F0426219-A327-404C-8B34-D2B096E7EE21}"/>
    <dgm:cxn modelId="{D1346A77-60FF-439E-A249-84CCDD5B2FED}" srcId="{A12366A8-B23D-44DF-B443-D63E0A966E66}" destId="{70EEC57B-B39B-485F-9948-B1C7BC28AB2D}" srcOrd="0" destOrd="0" parTransId="{35783494-9BBB-4724-8571-420BCB2C4315}" sibTransId="{80B24708-472C-4C9A-B0CB-0C3A3F42B533}"/>
    <dgm:cxn modelId="{5BDC4258-C20D-4126-B5AA-ECF91E2FA2E6}" srcId="{A12366A8-B23D-44DF-B443-D63E0A966E66}" destId="{F46EE982-54C5-4800-9BAF-21CFD4170B64}" srcOrd="8" destOrd="0" parTransId="{9DFCA676-E33D-4F3D-92EA-5BB73EB413E2}" sibTransId="{4DF65E63-38F3-40DC-8DE9-88DFE9E38BA2}"/>
    <dgm:cxn modelId="{7109E87A-ECF2-4665-AA36-BF4B8144190C}" type="presOf" srcId="{70EEC57B-B39B-485F-9948-B1C7BC28AB2D}" destId="{F9F44514-E319-4460-960B-A4D2EF04B974}" srcOrd="0" destOrd="0" presId="urn:microsoft.com/office/officeart/2005/8/layout/list1"/>
    <dgm:cxn modelId="{608EF185-A55C-466A-8C6F-AC8FF84E0D47}" type="presOf" srcId="{CD2A30AA-E406-4FB1-8375-DB5F079F2DDA}" destId="{F9F44514-E319-4460-960B-A4D2EF04B974}" srcOrd="0" destOrd="1" presId="urn:microsoft.com/office/officeart/2005/8/layout/list1"/>
    <dgm:cxn modelId="{13CE0F91-3795-4B25-8D5D-D94172C9DA45}" srcId="{5485316C-148C-4E5A-B07A-2E6831D20A69}" destId="{59E3F2E2-D118-41F6-A824-3AFB97BA218D}" srcOrd="1" destOrd="0" parTransId="{B0F3C681-DA51-424C-8511-A2BA30E5AF76}" sibTransId="{2F3AF3CC-D1FB-4433-9185-FE68733C10D6}"/>
    <dgm:cxn modelId="{E198859F-6145-49B0-8A19-A147D4F5A233}" type="presOf" srcId="{8AA51A04-66E3-4631-AC93-E6FEC51EFFD7}" destId="{1FA530E9-9D2D-441A-B954-52B42EF494C3}" srcOrd="0" destOrd="2" presId="urn:microsoft.com/office/officeart/2005/8/layout/list1"/>
    <dgm:cxn modelId="{7993F8A0-49ED-4F28-8BB0-E72A0C2CDC59}" type="presOf" srcId="{EFEF48A3-FACF-40A5-88C8-441ED5809B7F}" destId="{1FA530E9-9D2D-441A-B954-52B42EF494C3}" srcOrd="0" destOrd="4" presId="urn:microsoft.com/office/officeart/2005/8/layout/list1"/>
    <dgm:cxn modelId="{C26B7BAF-9D2E-43AE-83A8-771CC92C9506}" type="presOf" srcId="{3E418AB5-B566-4E23-AC1E-273FC6A64811}" destId="{F9F44514-E319-4460-960B-A4D2EF04B974}" srcOrd="0" destOrd="2" presId="urn:microsoft.com/office/officeart/2005/8/layout/list1"/>
    <dgm:cxn modelId="{980C5ECB-A461-4B41-A9A0-5348827F03E3}" type="presOf" srcId="{6E095D03-6CA1-4039-B2DF-9B4F046BED34}" destId="{1FA530E9-9D2D-441A-B954-52B42EF494C3}" srcOrd="0" destOrd="3" presId="urn:microsoft.com/office/officeart/2005/8/layout/list1"/>
    <dgm:cxn modelId="{2DC7FCD3-207C-4AEC-BD35-D1E9A5551C3D}" srcId="{A12366A8-B23D-44DF-B443-D63E0A966E66}" destId="{87364E05-6994-4B08-AFC9-B922D0F42793}" srcOrd="5" destOrd="0" parTransId="{81869530-01D9-43E1-8C46-120AAEC2C525}" sibTransId="{778A6963-70B5-4D72-8D69-184C79DC7824}"/>
    <dgm:cxn modelId="{512554DA-3991-47D8-9942-1E2489DE7901}" type="presOf" srcId="{3FA3B656-1AFF-4B57-8C0D-C772BD3C9227}" destId="{1FA530E9-9D2D-441A-B954-52B42EF494C3}" srcOrd="0" destOrd="0" presId="urn:microsoft.com/office/officeart/2005/8/layout/list1"/>
    <dgm:cxn modelId="{1E03B2DE-C061-43BE-87A5-1DB4CD30E4E2}" type="presOf" srcId="{976DE490-5B87-4EBA-A78D-672F573EF28D}" destId="{F9F44514-E319-4460-960B-A4D2EF04B974}" srcOrd="0" destOrd="7" presId="urn:microsoft.com/office/officeart/2005/8/layout/list1"/>
    <dgm:cxn modelId="{3174B6EA-64CD-48F4-9A56-8DD7DEB6F0A4}" srcId="{A12366A8-B23D-44DF-B443-D63E0A966E66}" destId="{3E418AB5-B566-4E23-AC1E-273FC6A64811}" srcOrd="2" destOrd="0" parTransId="{74BB368F-BF67-4394-B9B6-3B404390A20C}" sibTransId="{89363125-7A12-48E6-93F7-139FFB0F4DDA}"/>
    <dgm:cxn modelId="{295699EF-0A34-45D5-A808-0D4EFEA761C8}" srcId="{5485316C-148C-4E5A-B07A-2E6831D20A69}" destId="{3FA3B656-1AFF-4B57-8C0D-C772BD3C9227}" srcOrd="0" destOrd="0" parTransId="{9660E88E-AE48-45A5-9BC5-2D1CBA5204DD}" sibTransId="{A57D6726-D722-4394-A9C5-71F2D7E87D29}"/>
    <dgm:cxn modelId="{3E52CBF0-CD8F-4133-BF60-0D9121C6F4FF}" type="presOf" srcId="{6C5D15B4-AFAA-45E4-81F5-9B8B6E565EF3}" destId="{1FA530E9-9D2D-441A-B954-52B42EF494C3}" srcOrd="0" destOrd="6" presId="urn:microsoft.com/office/officeart/2005/8/layout/list1"/>
    <dgm:cxn modelId="{B85F44F3-835A-4C61-A434-6530AD56C40E}" srcId="{5485316C-148C-4E5A-B07A-2E6831D20A69}" destId="{1BE0D881-F67F-4589-A1F8-E958CE5DC219}" srcOrd="5" destOrd="0" parTransId="{40F324AF-586B-4E29-8956-C9C32478BFDA}" sibTransId="{FEDD1DC6-56EC-456B-9232-7246AA3134D0}"/>
    <dgm:cxn modelId="{F2B63BF4-5A54-4659-8D2D-36985268C9E9}" type="presOf" srcId="{59E3F2E2-D118-41F6-A824-3AFB97BA218D}" destId="{1FA530E9-9D2D-441A-B954-52B42EF494C3}" srcOrd="0" destOrd="1" presId="urn:microsoft.com/office/officeart/2005/8/layout/list1"/>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094E8-6C71-4362-B97E-C135827B48C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4CB75BB6-C007-4DA5-AFE1-C9BDEE70610A}">
      <dgm:prSet phldrT="[Text]"/>
      <dgm:spPr>
        <a:solidFill>
          <a:srgbClr val="232D4B"/>
        </a:solidFill>
      </dgm:spPr>
      <dgm:t>
        <a:bodyPr/>
        <a:lstStyle/>
        <a:p>
          <a:r>
            <a:rPr lang="en-US" dirty="0"/>
            <a:t>Occupational Skills</a:t>
          </a:r>
        </a:p>
      </dgm:t>
    </dgm:pt>
    <dgm:pt modelId="{711E1AF3-DE64-48E5-9B13-27D44C26E865}" type="parTrans" cxnId="{FAB31467-5BF6-423E-99C2-016B5D70F402}">
      <dgm:prSet/>
      <dgm:spPr/>
      <dgm:t>
        <a:bodyPr/>
        <a:lstStyle/>
        <a:p>
          <a:endParaRPr lang="en-US"/>
        </a:p>
      </dgm:t>
    </dgm:pt>
    <dgm:pt modelId="{99AF32DC-0515-4608-8235-4FE1D4ACBEF5}" type="sibTrans" cxnId="{FAB31467-5BF6-423E-99C2-016B5D70F402}">
      <dgm:prSet/>
      <dgm:spPr/>
      <dgm:t>
        <a:bodyPr/>
        <a:lstStyle/>
        <a:p>
          <a:endParaRPr lang="en-US"/>
        </a:p>
      </dgm:t>
    </dgm:pt>
    <dgm:pt modelId="{56F474FB-AA76-4705-A950-6A7EA21B2512}">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solidFill>
              <a:schemeClr val="bg1"/>
            </a:solidFill>
          </a:endParaRPr>
        </a:p>
      </dgm:t>
    </dgm:pt>
    <dgm:pt modelId="{6944E13E-1463-4945-A97A-8B560B40B77E}" type="parTrans" cxnId="{E20ACB9A-FCC0-435D-8E28-694A326CA56C}">
      <dgm:prSet/>
      <dgm:spPr/>
      <dgm:t>
        <a:bodyPr/>
        <a:lstStyle/>
        <a:p>
          <a:endParaRPr lang="en-US"/>
        </a:p>
      </dgm:t>
    </dgm:pt>
    <dgm:pt modelId="{45B4A663-A2DC-4869-979E-39F0BFFE0088}" type="sibTrans" cxnId="{E20ACB9A-FCC0-435D-8E28-694A326CA56C}">
      <dgm:prSet/>
      <dgm:spPr/>
      <dgm:t>
        <a:bodyPr/>
        <a:lstStyle/>
        <a:p>
          <a:endParaRPr lang="en-US"/>
        </a:p>
      </dgm:t>
    </dgm:pt>
    <dgm:pt modelId="{B1BA0666-A4D7-43F8-86FE-434636D72F6C}">
      <dgm:prSet phldrT="[Text]"/>
      <dgm:spPr>
        <a:solidFill>
          <a:srgbClr val="232D4B"/>
        </a:solidFill>
      </dgm:spPr>
      <dgm:t>
        <a:bodyPr/>
        <a:lstStyle/>
        <a:p>
          <a:r>
            <a:rPr lang="en-US" dirty="0"/>
            <a:t>Well-Being Skills</a:t>
          </a:r>
        </a:p>
      </dgm:t>
    </dgm:pt>
    <dgm:pt modelId="{F813C5A1-C49B-474E-8552-1ADD0932144F}" type="parTrans" cxnId="{6207EEC9-C565-4D44-ACED-7AC6DD7702AB}">
      <dgm:prSet/>
      <dgm:spPr/>
      <dgm:t>
        <a:bodyPr/>
        <a:lstStyle/>
        <a:p>
          <a:endParaRPr lang="en-US"/>
        </a:p>
      </dgm:t>
    </dgm:pt>
    <dgm:pt modelId="{DAC9C689-7596-4CCD-A419-E4949D693944}" type="sibTrans" cxnId="{6207EEC9-C565-4D44-ACED-7AC6DD7702AB}">
      <dgm:prSet/>
      <dgm:spPr/>
      <dgm:t>
        <a:bodyPr/>
        <a:lstStyle/>
        <a:p>
          <a:endParaRPr lang="en-US"/>
        </a:p>
      </dgm:t>
    </dgm:pt>
    <dgm:pt modelId="{F6538D12-89BC-4A0F-B9EF-4B0129CA722D}">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p>
      </dgm:t>
    </dgm:pt>
    <dgm:pt modelId="{36A1DFBA-69CE-4B42-BBC3-14C3BC911D76}" type="parTrans" cxnId="{35E2F979-A417-4280-A1C7-EFD452A64DF4}">
      <dgm:prSet/>
      <dgm:spPr/>
      <dgm:t>
        <a:bodyPr/>
        <a:lstStyle/>
        <a:p>
          <a:endParaRPr lang="en-US"/>
        </a:p>
      </dgm:t>
    </dgm:pt>
    <dgm:pt modelId="{1DC03E6F-BC01-4C40-A8FD-9E572921A728}" type="sibTrans" cxnId="{35E2F979-A417-4280-A1C7-EFD452A64DF4}">
      <dgm:prSet/>
      <dgm:spPr/>
      <dgm:t>
        <a:bodyPr/>
        <a:lstStyle/>
        <a:p>
          <a:endParaRPr lang="en-US"/>
        </a:p>
      </dgm:t>
    </dgm:pt>
    <dgm:pt modelId="{39279086-165D-4815-A0FC-E4DFE1BC8158}">
      <dgm:prSet phldrT="[Text]"/>
      <dgm:spPr>
        <a:solidFill>
          <a:srgbClr val="232D4B"/>
        </a:solidFill>
      </dgm:spPr>
      <dgm:t>
        <a:bodyPr/>
        <a:lstStyle/>
        <a:p>
          <a:r>
            <a:rPr lang="en-US" dirty="0"/>
            <a:t>Social Skills</a:t>
          </a:r>
        </a:p>
      </dgm:t>
    </dgm:pt>
    <dgm:pt modelId="{BE910D65-7F5E-4774-9656-06B339F58EA4}" type="parTrans" cxnId="{30E5DCA1-5EA8-4020-9A4B-984B778F531B}">
      <dgm:prSet/>
      <dgm:spPr/>
      <dgm:t>
        <a:bodyPr/>
        <a:lstStyle/>
        <a:p>
          <a:endParaRPr lang="en-US"/>
        </a:p>
      </dgm:t>
    </dgm:pt>
    <dgm:pt modelId="{45737851-9903-42EC-A698-45CF4ADB6094}" type="sibTrans" cxnId="{30E5DCA1-5EA8-4020-9A4B-984B778F531B}">
      <dgm:prSet/>
      <dgm:spPr/>
      <dgm:t>
        <a:bodyPr/>
        <a:lstStyle/>
        <a:p>
          <a:endParaRPr lang="en-US"/>
        </a:p>
      </dgm:t>
    </dgm:pt>
    <dgm:pt modelId="{23AD2197-A2A1-4E7D-80D8-1082B3868428}">
      <dgm:prSet phldrT="[Text]"/>
      <dgm:spPr>
        <a:solidFill>
          <a:srgbClr val="232D4B">
            <a:alpha val="90000"/>
          </a:srgbClr>
        </a:solidFill>
      </dgm:spPr>
      <dgm:t>
        <a:bodyPr/>
        <a:lstStyle/>
        <a:p>
          <a:pPr>
            <a:buClr>
              <a:schemeClr val="bg1"/>
            </a:buClr>
            <a:buSzPct val="90000"/>
            <a:buFont typeface="Wingdings" panose="05000000000000000000" pitchFamily="2" charset="2"/>
            <a:buChar char="§"/>
          </a:pPr>
          <a:endParaRPr lang="en-US" dirty="0"/>
        </a:p>
      </dgm:t>
    </dgm:pt>
    <dgm:pt modelId="{969139E5-E94C-47F9-BBA5-15F9F3E175BB}" type="parTrans" cxnId="{F607F0FB-87E2-40EF-A834-3C7307DEA8A6}">
      <dgm:prSet/>
      <dgm:spPr/>
      <dgm:t>
        <a:bodyPr/>
        <a:lstStyle/>
        <a:p>
          <a:endParaRPr lang="en-US"/>
        </a:p>
      </dgm:t>
    </dgm:pt>
    <dgm:pt modelId="{7650C689-D211-4535-ADDE-5903146621E9}" type="sibTrans" cxnId="{F607F0FB-87E2-40EF-A834-3C7307DEA8A6}">
      <dgm:prSet/>
      <dgm:spPr/>
      <dgm:t>
        <a:bodyPr/>
        <a:lstStyle/>
        <a:p>
          <a:endParaRPr lang="en-US"/>
        </a:p>
      </dgm:t>
    </dgm:pt>
    <dgm:pt modelId="{3F7BC2E9-EF04-4840-B6A2-221378A8C8D9}">
      <dgm:prSet/>
      <dgm:spPr>
        <a:solidFill>
          <a:srgbClr val="232D4B">
            <a:alpha val="90000"/>
          </a:srgbClr>
        </a:solidFill>
      </dgm:spPr>
      <dgm:t>
        <a:bodyPr/>
        <a:lstStyle/>
        <a:p>
          <a:pPr>
            <a:buFont typeface="Wingdings" panose="05000000000000000000" pitchFamily="2" charset="2"/>
            <a:buChar char="§"/>
          </a:pPr>
          <a:r>
            <a:rPr lang="en-US" dirty="0">
              <a:solidFill>
                <a:schemeClr val="bg1"/>
              </a:solidFill>
            </a:rPr>
            <a:t>Improve occupational skills to reduce risk of stress reactions in inexperienced staff:</a:t>
          </a:r>
          <a:endParaRPr lang="en-US" dirty="0">
            <a:solidFill>
              <a:schemeClr val="bg1"/>
            </a:solidFill>
            <a:latin typeface="Calibri"/>
            <a:ea typeface="+mn-ea"/>
            <a:cs typeface="+mn-cs"/>
          </a:endParaRPr>
        </a:p>
      </dgm:t>
    </dgm:pt>
    <dgm:pt modelId="{A0C062F0-34A0-44AA-81C7-17720F042B16}" type="parTrans" cxnId="{A8D469FE-052F-437C-ACE0-3B621562B159}">
      <dgm:prSet/>
      <dgm:spPr/>
      <dgm:t>
        <a:bodyPr/>
        <a:lstStyle/>
        <a:p>
          <a:endParaRPr lang="en-US"/>
        </a:p>
      </dgm:t>
    </dgm:pt>
    <dgm:pt modelId="{2C0F7BCC-A044-4C75-A812-CEF831AF018D}" type="sibTrans" cxnId="{A8D469FE-052F-437C-ACE0-3B621562B159}">
      <dgm:prSet/>
      <dgm:spPr/>
      <dgm:t>
        <a:bodyPr/>
        <a:lstStyle/>
        <a:p>
          <a:endParaRPr lang="en-US"/>
        </a:p>
      </dgm:t>
    </dgm:pt>
    <dgm:pt modelId="{D6EF0118-BA6A-4ED5-B1C8-9479B8E0C58E}">
      <dgm:prSet/>
      <dgm:spPr/>
      <dgm:t>
        <a:bodyPr/>
        <a:lstStyle/>
        <a:p>
          <a:pPr>
            <a:buClr>
              <a:schemeClr val="bg1"/>
            </a:buClr>
            <a:buFont typeface="Wingdings" panose="05000000000000000000" pitchFamily="2" charset="2"/>
            <a:buChar char="§"/>
          </a:pPr>
          <a:r>
            <a:rPr lang="en-US">
              <a:solidFill>
                <a:schemeClr val="bg1"/>
              </a:solidFill>
            </a:rPr>
            <a:t>Train</a:t>
          </a:r>
          <a:endParaRPr lang="en-US" dirty="0">
            <a:solidFill>
              <a:schemeClr val="bg1"/>
            </a:solidFill>
          </a:endParaRPr>
        </a:p>
      </dgm:t>
    </dgm:pt>
    <dgm:pt modelId="{2980AA84-1EE2-46AF-9E76-8134F16CEE05}" type="parTrans" cxnId="{8E08C7E1-4E63-4265-BF24-5AEC64C66029}">
      <dgm:prSet/>
      <dgm:spPr/>
      <dgm:t>
        <a:bodyPr/>
        <a:lstStyle/>
        <a:p>
          <a:endParaRPr lang="en-US"/>
        </a:p>
      </dgm:t>
    </dgm:pt>
    <dgm:pt modelId="{33C0D8E7-E497-4097-88B1-79ACF73D7FD6}" type="sibTrans" cxnId="{8E08C7E1-4E63-4265-BF24-5AEC64C66029}">
      <dgm:prSet/>
      <dgm:spPr/>
      <dgm:t>
        <a:bodyPr/>
        <a:lstStyle/>
        <a:p>
          <a:endParaRPr lang="en-US"/>
        </a:p>
      </dgm:t>
    </dgm:pt>
    <dgm:pt modelId="{94897ACF-6EF1-4681-809A-1CE69356BFEF}">
      <dgm:prSet/>
      <dgm:spPr/>
      <dgm:t>
        <a:bodyPr/>
        <a:lstStyle/>
        <a:p>
          <a:pPr>
            <a:buClr>
              <a:schemeClr val="bg1"/>
            </a:buClr>
            <a:buFont typeface="Wingdings" panose="05000000000000000000" pitchFamily="2" charset="2"/>
            <a:buChar char="§"/>
          </a:pPr>
          <a:r>
            <a:rPr lang="en-US">
              <a:solidFill>
                <a:schemeClr val="bg1"/>
              </a:solidFill>
            </a:rPr>
            <a:t>Retrain</a:t>
          </a:r>
          <a:endParaRPr lang="en-US" dirty="0">
            <a:solidFill>
              <a:schemeClr val="bg1"/>
            </a:solidFill>
          </a:endParaRPr>
        </a:p>
      </dgm:t>
    </dgm:pt>
    <dgm:pt modelId="{E88ACBE1-A1D5-4490-9AB0-03BD3D9B424A}" type="parTrans" cxnId="{F5EEBE23-AFC8-4A18-BEDF-0EA1DA1EDD2F}">
      <dgm:prSet/>
      <dgm:spPr/>
      <dgm:t>
        <a:bodyPr/>
        <a:lstStyle/>
        <a:p>
          <a:endParaRPr lang="en-US"/>
        </a:p>
      </dgm:t>
    </dgm:pt>
    <dgm:pt modelId="{B33F84AF-652E-4B39-81C0-102142157335}" type="sibTrans" cxnId="{F5EEBE23-AFC8-4A18-BEDF-0EA1DA1EDD2F}">
      <dgm:prSet/>
      <dgm:spPr/>
      <dgm:t>
        <a:bodyPr/>
        <a:lstStyle/>
        <a:p>
          <a:endParaRPr lang="en-US"/>
        </a:p>
      </dgm:t>
    </dgm:pt>
    <dgm:pt modelId="{92B117DB-1F4E-4A44-9025-3147E8412C99}">
      <dgm:prSet/>
      <dgm:spPr/>
      <dgm:t>
        <a:bodyPr/>
        <a:lstStyle/>
        <a:p>
          <a:pPr>
            <a:buClr>
              <a:schemeClr val="bg1"/>
            </a:buClr>
            <a:buFont typeface="Wingdings" panose="05000000000000000000" pitchFamily="2" charset="2"/>
            <a:buChar char="§"/>
          </a:pPr>
          <a:r>
            <a:rPr lang="en-US">
              <a:solidFill>
                <a:schemeClr val="bg1"/>
              </a:solidFill>
            </a:rPr>
            <a:t>Reassign</a:t>
          </a:r>
          <a:endParaRPr lang="en-US" dirty="0">
            <a:solidFill>
              <a:schemeClr val="bg1"/>
            </a:solidFill>
          </a:endParaRPr>
        </a:p>
      </dgm:t>
    </dgm:pt>
    <dgm:pt modelId="{C936D472-4A0C-4E40-8E21-7D37549AE7A3}" type="parTrans" cxnId="{1F58A67E-A90E-4287-98FB-4E0421E1AF7D}">
      <dgm:prSet/>
      <dgm:spPr/>
      <dgm:t>
        <a:bodyPr/>
        <a:lstStyle/>
        <a:p>
          <a:endParaRPr lang="en-US"/>
        </a:p>
      </dgm:t>
    </dgm:pt>
    <dgm:pt modelId="{E3F5A571-5D8B-4833-AEDC-DB6CD3A4928D}" type="sibTrans" cxnId="{1F58A67E-A90E-4287-98FB-4E0421E1AF7D}">
      <dgm:prSet/>
      <dgm:spPr/>
      <dgm:t>
        <a:bodyPr/>
        <a:lstStyle/>
        <a:p>
          <a:endParaRPr lang="en-US"/>
        </a:p>
      </dgm:t>
    </dgm:pt>
    <dgm:pt modelId="{65DEBA25-9CB0-4257-881B-4A56E9324886}">
      <dgm:prSet/>
      <dgm:spPr/>
      <dgm:t>
        <a:bodyPr/>
        <a:lstStyle/>
        <a:p>
          <a:pPr>
            <a:buClr>
              <a:schemeClr val="bg1"/>
            </a:buClr>
            <a:buFont typeface="Wingdings" panose="05000000000000000000" pitchFamily="2" charset="2"/>
            <a:buChar char="§"/>
          </a:pPr>
          <a:r>
            <a:rPr lang="en-US" dirty="0">
              <a:solidFill>
                <a:schemeClr val="bg1"/>
              </a:solidFill>
            </a:rPr>
            <a:t>Mentor back to duty</a:t>
          </a:r>
        </a:p>
      </dgm:t>
    </dgm:pt>
    <dgm:pt modelId="{C20F5AC4-2B4D-48EA-9B07-D3C2D2D66320}" type="parTrans" cxnId="{B5A26957-08EE-4322-9F22-AAB9F5BD5DB0}">
      <dgm:prSet/>
      <dgm:spPr/>
      <dgm:t>
        <a:bodyPr/>
        <a:lstStyle/>
        <a:p>
          <a:endParaRPr lang="en-US"/>
        </a:p>
      </dgm:t>
    </dgm:pt>
    <dgm:pt modelId="{33B9548C-9004-48F5-A3EC-00D2454C3E69}" type="sibTrans" cxnId="{B5A26957-08EE-4322-9F22-AAB9F5BD5DB0}">
      <dgm:prSet/>
      <dgm:spPr/>
      <dgm:t>
        <a:bodyPr/>
        <a:lstStyle/>
        <a:p>
          <a:endParaRPr lang="en-US"/>
        </a:p>
      </dgm:t>
    </dgm:pt>
    <dgm:pt modelId="{69A6FE2E-5C8A-4D45-8A11-9AF55FB15A56}">
      <dgm:prSet/>
      <dgm:spPr/>
      <dgm:t>
        <a:bodyPr/>
        <a:lstStyle/>
        <a:p>
          <a:pPr>
            <a:buClr>
              <a:schemeClr val="bg1"/>
            </a:buClr>
            <a:buSzPct val="90000"/>
            <a:buFont typeface="Wingdings" panose="05000000000000000000" pitchFamily="2" charset="2"/>
            <a:buChar char="§"/>
          </a:pPr>
          <a:r>
            <a:rPr lang="en-US" dirty="0">
              <a:solidFill>
                <a:schemeClr val="bg1"/>
              </a:solidFill>
            </a:rPr>
            <a:t>Re-establish or learn new skills to deal with stress reactions: </a:t>
          </a:r>
        </a:p>
      </dgm:t>
    </dgm:pt>
    <dgm:pt modelId="{B13FEB11-DB0C-4BCE-B303-64348891B30E}" type="parTrans" cxnId="{DB9A0B26-7F24-4F15-ACE9-243F4316C23E}">
      <dgm:prSet/>
      <dgm:spPr/>
      <dgm:t>
        <a:bodyPr/>
        <a:lstStyle/>
        <a:p>
          <a:endParaRPr lang="en-US"/>
        </a:p>
      </dgm:t>
    </dgm:pt>
    <dgm:pt modelId="{4650927A-0606-4C1E-A4FC-A95AC96F7D19}" type="sibTrans" cxnId="{DB9A0B26-7F24-4F15-ACE9-243F4316C23E}">
      <dgm:prSet/>
      <dgm:spPr/>
      <dgm:t>
        <a:bodyPr/>
        <a:lstStyle/>
        <a:p>
          <a:endParaRPr lang="en-US"/>
        </a:p>
      </dgm:t>
    </dgm:pt>
    <dgm:pt modelId="{04488ECD-1360-44FE-A9CB-1DDC3F7671C5}">
      <dgm:prSet/>
      <dgm:spPr/>
      <dgm:t>
        <a:bodyPr/>
        <a:lstStyle/>
        <a:p>
          <a:pPr>
            <a:buClr>
              <a:schemeClr val="bg1"/>
            </a:buClr>
            <a:buSzPct val="90000"/>
            <a:buFont typeface="Wingdings" panose="05000000000000000000" pitchFamily="2" charset="2"/>
            <a:buChar char="§"/>
          </a:pPr>
          <a:r>
            <a:rPr lang="en-US">
              <a:solidFill>
                <a:schemeClr val="bg1"/>
              </a:solidFill>
            </a:rPr>
            <a:t>Calming </a:t>
          </a:r>
          <a:endParaRPr lang="en-US" dirty="0">
            <a:solidFill>
              <a:schemeClr val="bg1"/>
            </a:solidFill>
          </a:endParaRPr>
        </a:p>
      </dgm:t>
    </dgm:pt>
    <dgm:pt modelId="{0AFE55B2-DB45-4380-8DAF-0786D29B71F1}" type="parTrans" cxnId="{56F5EC16-43B2-4E90-9FE5-46B2DD350614}">
      <dgm:prSet/>
      <dgm:spPr/>
      <dgm:t>
        <a:bodyPr/>
        <a:lstStyle/>
        <a:p>
          <a:endParaRPr lang="en-US"/>
        </a:p>
      </dgm:t>
    </dgm:pt>
    <dgm:pt modelId="{B9EB0D15-60C3-4BED-8315-E8CA569D0B34}" type="sibTrans" cxnId="{56F5EC16-43B2-4E90-9FE5-46B2DD350614}">
      <dgm:prSet/>
      <dgm:spPr/>
      <dgm:t>
        <a:bodyPr/>
        <a:lstStyle/>
        <a:p>
          <a:endParaRPr lang="en-US"/>
        </a:p>
      </dgm:t>
    </dgm:pt>
    <dgm:pt modelId="{774F6B0B-1506-4660-A379-4A69364D6AE2}">
      <dgm:prSet/>
      <dgm:spPr/>
      <dgm:t>
        <a:bodyPr/>
        <a:lstStyle/>
        <a:p>
          <a:pPr>
            <a:buClr>
              <a:schemeClr val="bg1"/>
            </a:buClr>
            <a:buSzPct val="90000"/>
            <a:buFont typeface="Wingdings" panose="05000000000000000000" pitchFamily="2" charset="2"/>
            <a:buChar char="§"/>
          </a:pPr>
          <a:r>
            <a:rPr lang="en-US" dirty="0">
              <a:solidFill>
                <a:schemeClr val="bg1"/>
              </a:solidFill>
            </a:rPr>
            <a:t>Problem-solving</a:t>
          </a:r>
        </a:p>
      </dgm:t>
    </dgm:pt>
    <dgm:pt modelId="{89B54A57-DCA8-4C5C-B1A5-1E708A62C82C}" type="parTrans" cxnId="{77DE995F-7BD3-4623-9FD2-3774CA4794FB}">
      <dgm:prSet/>
      <dgm:spPr/>
      <dgm:t>
        <a:bodyPr/>
        <a:lstStyle/>
        <a:p>
          <a:endParaRPr lang="en-US"/>
        </a:p>
      </dgm:t>
    </dgm:pt>
    <dgm:pt modelId="{1BBFB3F1-2192-4C1E-8D68-534EBC46DB0A}" type="sibTrans" cxnId="{77DE995F-7BD3-4623-9FD2-3774CA4794FB}">
      <dgm:prSet/>
      <dgm:spPr/>
      <dgm:t>
        <a:bodyPr/>
        <a:lstStyle/>
        <a:p>
          <a:endParaRPr lang="en-US"/>
        </a:p>
      </dgm:t>
    </dgm:pt>
    <dgm:pt modelId="{075B188D-DE32-4D0E-A7AF-50E4DE8B64C1}">
      <dgm:prSet/>
      <dgm:spPr/>
      <dgm:t>
        <a:bodyPr/>
        <a:lstStyle/>
        <a:p>
          <a:pPr>
            <a:buClr>
              <a:schemeClr val="bg1"/>
            </a:buClr>
            <a:buSzPct val="90000"/>
            <a:buFont typeface="Wingdings" panose="05000000000000000000" pitchFamily="2" charset="2"/>
            <a:buChar char="§"/>
          </a:pPr>
          <a:r>
            <a:rPr lang="en-US">
              <a:solidFill>
                <a:schemeClr val="bg1"/>
              </a:solidFill>
            </a:rPr>
            <a:t>Health and fitness</a:t>
          </a:r>
          <a:endParaRPr lang="en-US" dirty="0">
            <a:solidFill>
              <a:schemeClr val="bg1"/>
            </a:solidFill>
          </a:endParaRPr>
        </a:p>
      </dgm:t>
    </dgm:pt>
    <dgm:pt modelId="{8194292F-9591-4673-B761-A1C543C1F9E2}" type="parTrans" cxnId="{901257BD-AAC0-4E46-BB99-A70CBCFAD6CF}">
      <dgm:prSet/>
      <dgm:spPr/>
      <dgm:t>
        <a:bodyPr/>
        <a:lstStyle/>
        <a:p>
          <a:endParaRPr lang="en-US"/>
        </a:p>
      </dgm:t>
    </dgm:pt>
    <dgm:pt modelId="{D28B4061-82FB-4BBC-8655-2C3EE298511E}" type="sibTrans" cxnId="{901257BD-AAC0-4E46-BB99-A70CBCFAD6CF}">
      <dgm:prSet/>
      <dgm:spPr/>
      <dgm:t>
        <a:bodyPr/>
        <a:lstStyle/>
        <a:p>
          <a:endParaRPr lang="en-US"/>
        </a:p>
      </dgm:t>
    </dgm:pt>
    <dgm:pt modelId="{256B56C2-D96E-447C-916A-EEED4A043397}">
      <dgm:prSet/>
      <dgm:spPr/>
      <dgm:t>
        <a:bodyPr/>
        <a:lstStyle/>
        <a:p>
          <a:pPr>
            <a:buClr>
              <a:schemeClr val="bg1"/>
            </a:buClr>
            <a:buSzPct val="90000"/>
            <a:buFont typeface="Wingdings" panose="05000000000000000000" pitchFamily="2" charset="2"/>
            <a:buChar char="§"/>
          </a:pPr>
          <a:r>
            <a:rPr lang="en-US" dirty="0">
              <a:solidFill>
                <a:schemeClr val="bg1"/>
              </a:solidFill>
            </a:rPr>
            <a:t>Managing trauma and loss reminders</a:t>
          </a:r>
        </a:p>
      </dgm:t>
    </dgm:pt>
    <dgm:pt modelId="{A0BB2BE2-39C4-4909-B327-38C7B5668F2C}" type="parTrans" cxnId="{4C6B34EE-6410-415F-96CC-96A63B95FF1A}">
      <dgm:prSet/>
      <dgm:spPr/>
      <dgm:t>
        <a:bodyPr/>
        <a:lstStyle/>
        <a:p>
          <a:endParaRPr lang="en-US"/>
        </a:p>
      </dgm:t>
    </dgm:pt>
    <dgm:pt modelId="{09C0A55C-CCCE-4712-BA4D-0CFA9BA2AE45}" type="sibTrans" cxnId="{4C6B34EE-6410-415F-96CC-96A63B95FF1A}">
      <dgm:prSet/>
      <dgm:spPr/>
      <dgm:t>
        <a:bodyPr/>
        <a:lstStyle/>
        <a:p>
          <a:endParaRPr lang="en-US"/>
        </a:p>
      </dgm:t>
    </dgm:pt>
    <dgm:pt modelId="{C7FEA37B-EA73-4687-82D9-A749BDD3797E}">
      <dgm:prSet/>
      <dgm:spPr/>
      <dgm:t>
        <a:bodyPr/>
        <a:lstStyle/>
        <a:p>
          <a:pPr>
            <a:buClr>
              <a:schemeClr val="bg1"/>
            </a:buClr>
            <a:buSzPct val="90000"/>
            <a:buFont typeface="Wingdings" panose="05000000000000000000" pitchFamily="2" charset="2"/>
            <a:buChar char="§"/>
          </a:pPr>
          <a:r>
            <a:rPr lang="en-US" dirty="0">
              <a:solidFill>
                <a:schemeClr val="bg1"/>
              </a:solidFill>
            </a:rPr>
            <a:t>Re-establish or learn social skills to deal with stress-reactions:</a:t>
          </a:r>
        </a:p>
      </dgm:t>
    </dgm:pt>
    <dgm:pt modelId="{2ECBAC5E-F942-4C78-8A3B-7C614F38A61B}" type="parTrans" cxnId="{45483C99-8B50-4CAD-83D6-090D94102CF6}">
      <dgm:prSet/>
      <dgm:spPr/>
      <dgm:t>
        <a:bodyPr/>
        <a:lstStyle/>
        <a:p>
          <a:endParaRPr lang="en-US"/>
        </a:p>
      </dgm:t>
    </dgm:pt>
    <dgm:pt modelId="{B87BD345-550B-402B-82C6-1F08A82B8426}" type="sibTrans" cxnId="{45483C99-8B50-4CAD-83D6-090D94102CF6}">
      <dgm:prSet/>
      <dgm:spPr/>
      <dgm:t>
        <a:bodyPr/>
        <a:lstStyle/>
        <a:p>
          <a:endParaRPr lang="en-US"/>
        </a:p>
      </dgm:t>
    </dgm:pt>
    <dgm:pt modelId="{23B2BC2A-BDEC-4B2B-89AA-C487BB27F570}">
      <dgm:prSet/>
      <dgm:spPr/>
      <dgm:t>
        <a:bodyPr/>
        <a:lstStyle/>
        <a:p>
          <a:pPr>
            <a:buClr>
              <a:schemeClr val="bg1"/>
            </a:buClr>
            <a:buSzPct val="90000"/>
            <a:buFont typeface="Wingdings" panose="05000000000000000000" pitchFamily="2" charset="2"/>
            <a:buChar char="§"/>
          </a:pPr>
          <a:r>
            <a:rPr lang="en-US" dirty="0">
              <a:solidFill>
                <a:schemeClr val="bg1"/>
              </a:solidFill>
            </a:rPr>
            <a:t>Requesting support</a:t>
          </a:r>
        </a:p>
      </dgm:t>
    </dgm:pt>
    <dgm:pt modelId="{AA3F66CC-3BD3-497D-990C-00316532F80D}" type="parTrans" cxnId="{E9F23802-5C24-4CAE-BF59-8A79D4C5E53D}">
      <dgm:prSet/>
      <dgm:spPr/>
      <dgm:t>
        <a:bodyPr/>
        <a:lstStyle/>
        <a:p>
          <a:endParaRPr lang="en-US"/>
        </a:p>
      </dgm:t>
    </dgm:pt>
    <dgm:pt modelId="{E8948566-D61B-4077-A571-454780EA7218}" type="sibTrans" cxnId="{E9F23802-5C24-4CAE-BF59-8A79D4C5E53D}">
      <dgm:prSet/>
      <dgm:spPr/>
      <dgm:t>
        <a:bodyPr/>
        <a:lstStyle/>
        <a:p>
          <a:endParaRPr lang="en-US"/>
        </a:p>
      </dgm:t>
    </dgm:pt>
    <dgm:pt modelId="{9A5E34CA-A269-4678-B8EA-77AE1BED84FA}">
      <dgm:prSet/>
      <dgm:spPr/>
      <dgm:t>
        <a:bodyPr/>
        <a:lstStyle/>
        <a:p>
          <a:pPr>
            <a:buClr>
              <a:schemeClr val="bg1"/>
            </a:buClr>
            <a:buSzPct val="90000"/>
            <a:buFont typeface="Wingdings" panose="05000000000000000000" pitchFamily="2" charset="2"/>
            <a:buChar char="§"/>
          </a:pPr>
          <a:r>
            <a:rPr lang="en-US" dirty="0">
              <a:solidFill>
                <a:schemeClr val="bg1"/>
              </a:solidFill>
            </a:rPr>
            <a:t>Conflict resolution</a:t>
          </a:r>
        </a:p>
      </dgm:t>
    </dgm:pt>
    <dgm:pt modelId="{6223B3FE-A290-48DD-9991-DC4F4C5ED5FF}" type="parTrans" cxnId="{DB7D0A93-6E38-4009-9D8C-02C3B20AE709}">
      <dgm:prSet/>
      <dgm:spPr/>
      <dgm:t>
        <a:bodyPr/>
        <a:lstStyle/>
        <a:p>
          <a:endParaRPr lang="en-US"/>
        </a:p>
      </dgm:t>
    </dgm:pt>
    <dgm:pt modelId="{2E30B839-A204-4CA2-92C0-70EC05856958}" type="sibTrans" cxnId="{DB7D0A93-6E38-4009-9D8C-02C3B20AE709}">
      <dgm:prSet/>
      <dgm:spPr/>
      <dgm:t>
        <a:bodyPr/>
        <a:lstStyle/>
        <a:p>
          <a:endParaRPr lang="en-US"/>
        </a:p>
      </dgm:t>
    </dgm:pt>
    <dgm:pt modelId="{32E868AE-F3D8-4E4A-87E5-0BB3039A6E6B}">
      <dgm:prSet/>
      <dgm:spPr/>
      <dgm:t>
        <a:bodyPr/>
        <a:lstStyle/>
        <a:p>
          <a:pPr>
            <a:buClr>
              <a:schemeClr val="bg1"/>
            </a:buClr>
            <a:buSzPct val="90000"/>
            <a:buFont typeface="Wingdings" panose="05000000000000000000" pitchFamily="2" charset="2"/>
            <a:buChar char="§"/>
          </a:pPr>
          <a:r>
            <a:rPr lang="en-US">
              <a:solidFill>
                <a:schemeClr val="bg1"/>
              </a:solidFill>
            </a:rPr>
            <a:t>Assertiveness</a:t>
          </a:r>
          <a:endParaRPr lang="en-US" dirty="0">
            <a:solidFill>
              <a:schemeClr val="bg1"/>
            </a:solidFill>
          </a:endParaRPr>
        </a:p>
      </dgm:t>
    </dgm:pt>
    <dgm:pt modelId="{B07592F5-B4C7-4704-BADF-AD68FD10ED88}" type="parTrans" cxnId="{9FEF4C34-390F-450A-8EEE-52A46DE84379}">
      <dgm:prSet/>
      <dgm:spPr/>
      <dgm:t>
        <a:bodyPr/>
        <a:lstStyle/>
        <a:p>
          <a:endParaRPr lang="en-US"/>
        </a:p>
      </dgm:t>
    </dgm:pt>
    <dgm:pt modelId="{B64D4C99-A4FB-4535-9B91-0294654B32D3}" type="sibTrans" cxnId="{9FEF4C34-390F-450A-8EEE-52A46DE84379}">
      <dgm:prSet/>
      <dgm:spPr/>
      <dgm:t>
        <a:bodyPr/>
        <a:lstStyle/>
        <a:p>
          <a:endParaRPr lang="en-US"/>
        </a:p>
      </dgm:t>
    </dgm:pt>
    <dgm:pt modelId="{CED14B4D-C92C-4297-B318-32EBE052DB87}">
      <dgm:prSet/>
      <dgm:spPr/>
      <dgm:t>
        <a:bodyPr/>
        <a:lstStyle/>
        <a:p>
          <a:pPr>
            <a:buClr>
              <a:schemeClr val="bg1"/>
            </a:buClr>
            <a:buSzPct val="90000"/>
            <a:buFont typeface="Wingdings" panose="05000000000000000000" pitchFamily="2" charset="2"/>
            <a:buChar char="§"/>
          </a:pPr>
          <a:r>
            <a:rPr lang="en-US" dirty="0">
              <a:solidFill>
                <a:schemeClr val="bg1"/>
              </a:solidFill>
            </a:rPr>
            <a:t>Seeking mentoring</a:t>
          </a:r>
        </a:p>
      </dgm:t>
    </dgm:pt>
    <dgm:pt modelId="{272946AC-0130-44BB-8A9B-730970C3DB9A}" type="parTrans" cxnId="{BA001D01-624C-420E-93E6-68B73D6C4D7F}">
      <dgm:prSet/>
      <dgm:spPr/>
      <dgm:t>
        <a:bodyPr/>
        <a:lstStyle/>
        <a:p>
          <a:endParaRPr lang="en-US"/>
        </a:p>
      </dgm:t>
    </dgm:pt>
    <dgm:pt modelId="{61665960-66E6-4ECC-8BF3-3D480DB08CD9}" type="sibTrans" cxnId="{BA001D01-624C-420E-93E6-68B73D6C4D7F}">
      <dgm:prSet/>
      <dgm:spPr/>
      <dgm:t>
        <a:bodyPr/>
        <a:lstStyle/>
        <a:p>
          <a:endParaRPr lang="en-US"/>
        </a:p>
      </dgm:t>
    </dgm:pt>
    <dgm:pt modelId="{8569AE48-0498-404A-8ACE-CEC6C58839DD}" type="pres">
      <dgm:prSet presAssocID="{9DA094E8-6C71-4362-B97E-C135827B48C0}" presName="Name0" presStyleCnt="0">
        <dgm:presLayoutVars>
          <dgm:dir/>
          <dgm:animLvl val="lvl"/>
          <dgm:resizeHandles val="exact"/>
        </dgm:presLayoutVars>
      </dgm:prSet>
      <dgm:spPr/>
    </dgm:pt>
    <dgm:pt modelId="{1FD4F0AD-C23B-4B7D-98B4-C53F9048DAE3}" type="pres">
      <dgm:prSet presAssocID="{4CB75BB6-C007-4DA5-AFE1-C9BDEE70610A}" presName="composite" presStyleCnt="0"/>
      <dgm:spPr/>
    </dgm:pt>
    <dgm:pt modelId="{154F5355-C613-4872-B100-5D760298AB30}" type="pres">
      <dgm:prSet presAssocID="{4CB75BB6-C007-4DA5-AFE1-C9BDEE70610A}" presName="parTx" presStyleLbl="alignNode1" presStyleIdx="0" presStyleCnt="3">
        <dgm:presLayoutVars>
          <dgm:chMax val="0"/>
          <dgm:chPref val="0"/>
          <dgm:bulletEnabled val="1"/>
        </dgm:presLayoutVars>
      </dgm:prSet>
      <dgm:spPr/>
    </dgm:pt>
    <dgm:pt modelId="{02EE2AB5-5B37-409E-AF34-AA104DDE9ECB}" type="pres">
      <dgm:prSet presAssocID="{4CB75BB6-C007-4DA5-AFE1-C9BDEE70610A}" presName="desTx" presStyleLbl="alignAccFollowNode1" presStyleIdx="0" presStyleCnt="3">
        <dgm:presLayoutVars>
          <dgm:bulletEnabled val="1"/>
        </dgm:presLayoutVars>
      </dgm:prSet>
      <dgm:spPr/>
    </dgm:pt>
    <dgm:pt modelId="{FA53067F-C595-4D88-ACAE-1E333DEBAD22}" type="pres">
      <dgm:prSet presAssocID="{99AF32DC-0515-4608-8235-4FE1D4ACBEF5}" presName="space" presStyleCnt="0"/>
      <dgm:spPr/>
    </dgm:pt>
    <dgm:pt modelId="{BFA2FAA4-9134-463E-BF20-B5A1B87DA5F9}" type="pres">
      <dgm:prSet presAssocID="{B1BA0666-A4D7-43F8-86FE-434636D72F6C}" presName="composite" presStyleCnt="0"/>
      <dgm:spPr/>
    </dgm:pt>
    <dgm:pt modelId="{9CC72FCE-3F01-4AC3-A018-61B56B63B0A9}" type="pres">
      <dgm:prSet presAssocID="{B1BA0666-A4D7-43F8-86FE-434636D72F6C}" presName="parTx" presStyleLbl="alignNode1" presStyleIdx="1" presStyleCnt="3">
        <dgm:presLayoutVars>
          <dgm:chMax val="0"/>
          <dgm:chPref val="0"/>
          <dgm:bulletEnabled val="1"/>
        </dgm:presLayoutVars>
      </dgm:prSet>
      <dgm:spPr/>
    </dgm:pt>
    <dgm:pt modelId="{793C86DA-975A-45D2-B39A-F22103A49D2D}" type="pres">
      <dgm:prSet presAssocID="{B1BA0666-A4D7-43F8-86FE-434636D72F6C}" presName="desTx" presStyleLbl="alignAccFollowNode1" presStyleIdx="1" presStyleCnt="3">
        <dgm:presLayoutVars>
          <dgm:bulletEnabled val="1"/>
        </dgm:presLayoutVars>
      </dgm:prSet>
      <dgm:spPr/>
    </dgm:pt>
    <dgm:pt modelId="{4ABEF2F6-8255-4D29-9702-7616EF2E17D4}" type="pres">
      <dgm:prSet presAssocID="{DAC9C689-7596-4CCD-A419-E4949D693944}" presName="space" presStyleCnt="0"/>
      <dgm:spPr/>
    </dgm:pt>
    <dgm:pt modelId="{32943272-83D1-4010-A7C5-C25F72DCC622}" type="pres">
      <dgm:prSet presAssocID="{39279086-165D-4815-A0FC-E4DFE1BC8158}" presName="composite" presStyleCnt="0"/>
      <dgm:spPr/>
    </dgm:pt>
    <dgm:pt modelId="{4575E14D-1F88-4655-B714-0B80490C9F86}" type="pres">
      <dgm:prSet presAssocID="{39279086-165D-4815-A0FC-E4DFE1BC8158}" presName="parTx" presStyleLbl="alignNode1" presStyleIdx="2" presStyleCnt="3">
        <dgm:presLayoutVars>
          <dgm:chMax val="0"/>
          <dgm:chPref val="0"/>
          <dgm:bulletEnabled val="1"/>
        </dgm:presLayoutVars>
      </dgm:prSet>
      <dgm:spPr/>
    </dgm:pt>
    <dgm:pt modelId="{4ED58747-D893-4535-A9A4-40D54D6A6F72}" type="pres">
      <dgm:prSet presAssocID="{39279086-165D-4815-A0FC-E4DFE1BC8158}" presName="desTx" presStyleLbl="alignAccFollowNode1" presStyleIdx="2" presStyleCnt="3">
        <dgm:presLayoutVars>
          <dgm:bulletEnabled val="1"/>
        </dgm:presLayoutVars>
      </dgm:prSet>
      <dgm:spPr/>
    </dgm:pt>
  </dgm:ptLst>
  <dgm:cxnLst>
    <dgm:cxn modelId="{BA001D01-624C-420E-93E6-68B73D6C4D7F}" srcId="{39279086-165D-4815-A0FC-E4DFE1BC8158}" destId="{CED14B4D-C92C-4297-B318-32EBE052DB87}" srcOrd="5" destOrd="0" parTransId="{272946AC-0130-44BB-8A9B-730970C3DB9A}" sibTransId="{61665960-66E6-4ECC-8BF3-3D480DB08CD9}"/>
    <dgm:cxn modelId="{E9F23802-5C24-4CAE-BF59-8A79D4C5E53D}" srcId="{39279086-165D-4815-A0FC-E4DFE1BC8158}" destId="{23B2BC2A-BDEC-4B2B-89AA-C487BB27F570}" srcOrd="2" destOrd="0" parTransId="{AA3F66CC-3BD3-497D-990C-00316532F80D}" sibTransId="{E8948566-D61B-4077-A571-454780EA7218}"/>
    <dgm:cxn modelId="{5ADF8311-E679-4046-A071-791030527547}" type="presOf" srcId="{774F6B0B-1506-4660-A379-4A69364D6AE2}" destId="{793C86DA-975A-45D2-B39A-F22103A49D2D}" srcOrd="0" destOrd="3" presId="urn:microsoft.com/office/officeart/2005/8/layout/hList1"/>
    <dgm:cxn modelId="{56F5EC16-43B2-4E90-9FE5-46B2DD350614}" srcId="{B1BA0666-A4D7-43F8-86FE-434636D72F6C}" destId="{04488ECD-1360-44FE-A9CB-1DDC3F7671C5}" srcOrd="2" destOrd="0" parTransId="{0AFE55B2-DB45-4380-8DAF-0786D29B71F1}" sibTransId="{B9EB0D15-60C3-4BED-8315-E8CA569D0B34}"/>
    <dgm:cxn modelId="{F5EEBE23-AFC8-4A18-BEDF-0EA1DA1EDD2F}" srcId="{4CB75BB6-C007-4DA5-AFE1-C9BDEE70610A}" destId="{94897ACF-6EF1-4681-809A-1CE69356BFEF}" srcOrd="3" destOrd="0" parTransId="{E88ACBE1-A1D5-4490-9AB0-03BD3D9B424A}" sibTransId="{B33F84AF-652E-4B39-81C0-102142157335}"/>
    <dgm:cxn modelId="{DB9A0B26-7F24-4F15-ACE9-243F4316C23E}" srcId="{B1BA0666-A4D7-43F8-86FE-434636D72F6C}" destId="{69A6FE2E-5C8A-4D45-8A11-9AF55FB15A56}" srcOrd="1" destOrd="0" parTransId="{B13FEB11-DB0C-4BCE-B303-64348891B30E}" sibTransId="{4650927A-0606-4C1E-A4FC-A95AC96F7D19}"/>
    <dgm:cxn modelId="{9FEF4C34-390F-450A-8EEE-52A46DE84379}" srcId="{39279086-165D-4815-A0FC-E4DFE1BC8158}" destId="{32E868AE-F3D8-4E4A-87E5-0BB3039A6E6B}" srcOrd="4" destOrd="0" parTransId="{B07592F5-B4C7-4704-BADF-AD68FD10ED88}" sibTransId="{B64D4C99-A4FB-4535-9B91-0294654B32D3}"/>
    <dgm:cxn modelId="{21CFFE3D-E03F-4315-819A-B1F737BAED10}" type="presOf" srcId="{9DA094E8-6C71-4362-B97E-C135827B48C0}" destId="{8569AE48-0498-404A-8ACE-CEC6C58839DD}" srcOrd="0" destOrd="0" presId="urn:microsoft.com/office/officeart/2005/8/layout/hList1"/>
    <dgm:cxn modelId="{9BBD853F-8A63-44D6-99BD-61FDAAA312A9}" type="presOf" srcId="{4CB75BB6-C007-4DA5-AFE1-C9BDEE70610A}" destId="{154F5355-C613-4872-B100-5D760298AB30}" srcOrd="0" destOrd="0" presId="urn:microsoft.com/office/officeart/2005/8/layout/hList1"/>
    <dgm:cxn modelId="{38AFAF5C-751E-493C-9DC0-F3CD6B08E512}" type="presOf" srcId="{C7FEA37B-EA73-4687-82D9-A749BDD3797E}" destId="{4ED58747-D893-4535-A9A4-40D54D6A6F72}" srcOrd="0" destOrd="1" presId="urn:microsoft.com/office/officeart/2005/8/layout/hList1"/>
    <dgm:cxn modelId="{77DE995F-7BD3-4623-9FD2-3774CA4794FB}" srcId="{B1BA0666-A4D7-43F8-86FE-434636D72F6C}" destId="{774F6B0B-1506-4660-A379-4A69364D6AE2}" srcOrd="3" destOrd="0" parTransId="{89B54A57-DCA8-4C5C-B1A5-1E708A62C82C}" sibTransId="{1BBFB3F1-2192-4C1E-8D68-534EBC46DB0A}"/>
    <dgm:cxn modelId="{70A50B60-0670-4ABC-8E5C-14397631ACE0}" type="presOf" srcId="{39279086-165D-4815-A0FC-E4DFE1BC8158}" destId="{4575E14D-1F88-4655-B714-0B80490C9F86}" srcOrd="0" destOrd="0" presId="urn:microsoft.com/office/officeart/2005/8/layout/hList1"/>
    <dgm:cxn modelId="{D16D5A46-5B85-4BAB-983A-F4D5688981A4}" type="presOf" srcId="{92B117DB-1F4E-4A44-9025-3147E8412C99}" destId="{02EE2AB5-5B37-409E-AF34-AA104DDE9ECB}" srcOrd="0" destOrd="4" presId="urn:microsoft.com/office/officeart/2005/8/layout/hList1"/>
    <dgm:cxn modelId="{FAB31467-5BF6-423E-99C2-016B5D70F402}" srcId="{9DA094E8-6C71-4362-B97E-C135827B48C0}" destId="{4CB75BB6-C007-4DA5-AFE1-C9BDEE70610A}" srcOrd="0" destOrd="0" parTransId="{711E1AF3-DE64-48E5-9B13-27D44C26E865}" sibTransId="{99AF32DC-0515-4608-8235-4FE1D4ACBEF5}"/>
    <dgm:cxn modelId="{CA935447-10E9-4FF8-9397-BE692B39E01F}" type="presOf" srcId="{04488ECD-1360-44FE-A9CB-1DDC3F7671C5}" destId="{793C86DA-975A-45D2-B39A-F22103A49D2D}" srcOrd="0" destOrd="2" presId="urn:microsoft.com/office/officeart/2005/8/layout/hList1"/>
    <dgm:cxn modelId="{4BBF7072-D0B0-473D-B8B1-D0AD8CC788CC}" type="presOf" srcId="{23AD2197-A2A1-4E7D-80D8-1082B3868428}" destId="{4ED58747-D893-4535-A9A4-40D54D6A6F72}" srcOrd="0" destOrd="0" presId="urn:microsoft.com/office/officeart/2005/8/layout/hList1"/>
    <dgm:cxn modelId="{B5A26957-08EE-4322-9F22-AAB9F5BD5DB0}" srcId="{4CB75BB6-C007-4DA5-AFE1-C9BDEE70610A}" destId="{65DEBA25-9CB0-4257-881B-4A56E9324886}" srcOrd="5" destOrd="0" parTransId="{C20F5AC4-2B4D-48EA-9B07-D3C2D2D66320}" sibTransId="{33B9548C-9004-48F5-A3EC-00D2454C3E69}"/>
    <dgm:cxn modelId="{2C3F0679-4EE5-43A8-9E9F-633E2588F78A}" type="presOf" srcId="{3F7BC2E9-EF04-4840-B6A2-221378A8C8D9}" destId="{02EE2AB5-5B37-409E-AF34-AA104DDE9ECB}" srcOrd="0" destOrd="1" presId="urn:microsoft.com/office/officeart/2005/8/layout/hList1"/>
    <dgm:cxn modelId="{35E2F979-A417-4280-A1C7-EFD452A64DF4}" srcId="{B1BA0666-A4D7-43F8-86FE-434636D72F6C}" destId="{F6538D12-89BC-4A0F-B9EF-4B0129CA722D}" srcOrd="0" destOrd="0" parTransId="{36A1DFBA-69CE-4B42-BBC3-14C3BC911D76}" sibTransId="{1DC03E6F-BC01-4C40-A8FD-9E572921A728}"/>
    <dgm:cxn modelId="{1F58A67E-A90E-4287-98FB-4E0421E1AF7D}" srcId="{4CB75BB6-C007-4DA5-AFE1-C9BDEE70610A}" destId="{92B117DB-1F4E-4A44-9025-3147E8412C99}" srcOrd="4" destOrd="0" parTransId="{C936D472-4A0C-4E40-8E21-7D37549AE7A3}" sibTransId="{E3F5A571-5D8B-4833-AEDC-DB6CD3A4928D}"/>
    <dgm:cxn modelId="{48A6D483-7FE3-499B-BBD8-2DF8A8715971}" type="presOf" srcId="{D6EF0118-BA6A-4ED5-B1C8-9479B8E0C58E}" destId="{02EE2AB5-5B37-409E-AF34-AA104DDE9ECB}" srcOrd="0" destOrd="2" presId="urn:microsoft.com/office/officeart/2005/8/layout/hList1"/>
    <dgm:cxn modelId="{548AA685-7307-4ACC-B594-968C7576D37A}" type="presOf" srcId="{94897ACF-6EF1-4681-809A-1CE69356BFEF}" destId="{02EE2AB5-5B37-409E-AF34-AA104DDE9ECB}" srcOrd="0" destOrd="3" presId="urn:microsoft.com/office/officeart/2005/8/layout/hList1"/>
    <dgm:cxn modelId="{DB7D0A93-6E38-4009-9D8C-02C3B20AE709}" srcId="{39279086-165D-4815-A0FC-E4DFE1BC8158}" destId="{9A5E34CA-A269-4678-B8EA-77AE1BED84FA}" srcOrd="3" destOrd="0" parTransId="{6223B3FE-A290-48DD-9991-DC4F4C5ED5FF}" sibTransId="{2E30B839-A204-4CA2-92C0-70EC05856958}"/>
    <dgm:cxn modelId="{45483C99-8B50-4CAD-83D6-090D94102CF6}" srcId="{39279086-165D-4815-A0FC-E4DFE1BC8158}" destId="{C7FEA37B-EA73-4687-82D9-A749BDD3797E}" srcOrd="1" destOrd="0" parTransId="{2ECBAC5E-F942-4C78-8A3B-7C614F38A61B}" sibTransId="{B87BD345-550B-402B-82C6-1F08A82B8426}"/>
    <dgm:cxn modelId="{E20ACB9A-FCC0-435D-8E28-694A326CA56C}" srcId="{4CB75BB6-C007-4DA5-AFE1-C9BDEE70610A}" destId="{56F474FB-AA76-4705-A950-6A7EA21B2512}" srcOrd="0" destOrd="0" parTransId="{6944E13E-1463-4945-A97A-8B560B40B77E}" sibTransId="{45B4A663-A2DC-4869-979E-39F0BFFE0088}"/>
    <dgm:cxn modelId="{1C0FB69E-9A52-40FD-A80B-0C2B6038A96D}" type="presOf" srcId="{075B188D-DE32-4D0E-A7AF-50E4DE8B64C1}" destId="{793C86DA-975A-45D2-B39A-F22103A49D2D}" srcOrd="0" destOrd="4" presId="urn:microsoft.com/office/officeart/2005/8/layout/hList1"/>
    <dgm:cxn modelId="{30E5DCA1-5EA8-4020-9A4B-984B778F531B}" srcId="{9DA094E8-6C71-4362-B97E-C135827B48C0}" destId="{39279086-165D-4815-A0FC-E4DFE1BC8158}" srcOrd="2" destOrd="0" parTransId="{BE910D65-7F5E-4774-9656-06B339F58EA4}" sibTransId="{45737851-9903-42EC-A698-45CF4ADB6094}"/>
    <dgm:cxn modelId="{7047B1A7-6C23-40E5-B13F-B1BEF36A12A7}" type="presOf" srcId="{B1BA0666-A4D7-43F8-86FE-434636D72F6C}" destId="{9CC72FCE-3F01-4AC3-A018-61B56B63B0A9}" srcOrd="0" destOrd="0" presId="urn:microsoft.com/office/officeart/2005/8/layout/hList1"/>
    <dgm:cxn modelId="{398726B7-C927-479C-8094-E8CA63118C70}" type="presOf" srcId="{69A6FE2E-5C8A-4D45-8A11-9AF55FB15A56}" destId="{793C86DA-975A-45D2-B39A-F22103A49D2D}" srcOrd="0" destOrd="1" presId="urn:microsoft.com/office/officeart/2005/8/layout/hList1"/>
    <dgm:cxn modelId="{54D0EDBB-C97E-4606-8F81-1C6E11FBB554}" type="presOf" srcId="{256B56C2-D96E-447C-916A-EEED4A043397}" destId="{793C86DA-975A-45D2-B39A-F22103A49D2D}" srcOrd="0" destOrd="5" presId="urn:microsoft.com/office/officeart/2005/8/layout/hList1"/>
    <dgm:cxn modelId="{901257BD-AAC0-4E46-BB99-A70CBCFAD6CF}" srcId="{B1BA0666-A4D7-43F8-86FE-434636D72F6C}" destId="{075B188D-DE32-4D0E-A7AF-50E4DE8B64C1}" srcOrd="4" destOrd="0" parTransId="{8194292F-9591-4673-B761-A1C543C1F9E2}" sibTransId="{D28B4061-82FB-4BBC-8655-2C3EE298511E}"/>
    <dgm:cxn modelId="{6207EEC9-C565-4D44-ACED-7AC6DD7702AB}" srcId="{9DA094E8-6C71-4362-B97E-C135827B48C0}" destId="{B1BA0666-A4D7-43F8-86FE-434636D72F6C}" srcOrd="1" destOrd="0" parTransId="{F813C5A1-C49B-474E-8552-1ADD0932144F}" sibTransId="{DAC9C689-7596-4CCD-A419-E4949D693944}"/>
    <dgm:cxn modelId="{626431CE-6342-49A3-90F0-6A2298A046EA}" type="presOf" srcId="{CED14B4D-C92C-4297-B318-32EBE052DB87}" destId="{4ED58747-D893-4535-A9A4-40D54D6A6F72}" srcOrd="0" destOrd="5" presId="urn:microsoft.com/office/officeart/2005/8/layout/hList1"/>
    <dgm:cxn modelId="{D35C08D8-B57C-45CE-9AB6-D6E50E942802}" type="presOf" srcId="{65DEBA25-9CB0-4257-881B-4A56E9324886}" destId="{02EE2AB5-5B37-409E-AF34-AA104DDE9ECB}" srcOrd="0" destOrd="5" presId="urn:microsoft.com/office/officeart/2005/8/layout/hList1"/>
    <dgm:cxn modelId="{9CFD51DE-1B54-4AB7-9A67-E2FC560B71F9}" type="presOf" srcId="{32E868AE-F3D8-4E4A-87E5-0BB3039A6E6B}" destId="{4ED58747-D893-4535-A9A4-40D54D6A6F72}" srcOrd="0" destOrd="4" presId="urn:microsoft.com/office/officeart/2005/8/layout/hList1"/>
    <dgm:cxn modelId="{95F4D2DE-EF65-4070-8C6E-BDB8BD88628A}" type="presOf" srcId="{23B2BC2A-BDEC-4B2B-89AA-C487BB27F570}" destId="{4ED58747-D893-4535-A9A4-40D54D6A6F72}" srcOrd="0" destOrd="2" presId="urn:microsoft.com/office/officeart/2005/8/layout/hList1"/>
    <dgm:cxn modelId="{8E08C7E1-4E63-4265-BF24-5AEC64C66029}" srcId="{4CB75BB6-C007-4DA5-AFE1-C9BDEE70610A}" destId="{D6EF0118-BA6A-4ED5-B1C8-9479B8E0C58E}" srcOrd="2" destOrd="0" parTransId="{2980AA84-1EE2-46AF-9E76-8134F16CEE05}" sibTransId="{33C0D8E7-E497-4097-88B1-79ACF73D7FD6}"/>
    <dgm:cxn modelId="{4C6B34EE-6410-415F-96CC-96A63B95FF1A}" srcId="{B1BA0666-A4D7-43F8-86FE-434636D72F6C}" destId="{256B56C2-D96E-447C-916A-EEED4A043397}" srcOrd="5" destOrd="0" parTransId="{A0BB2BE2-39C4-4909-B327-38C7B5668F2C}" sibTransId="{09C0A55C-CCCE-4712-BA4D-0CFA9BA2AE45}"/>
    <dgm:cxn modelId="{99316EF2-D088-46C5-B5C0-D2C0AE9ED64A}" type="presOf" srcId="{F6538D12-89BC-4A0F-B9EF-4B0129CA722D}" destId="{793C86DA-975A-45D2-B39A-F22103A49D2D}" srcOrd="0" destOrd="0" presId="urn:microsoft.com/office/officeart/2005/8/layout/hList1"/>
    <dgm:cxn modelId="{E42693F4-E07F-49CF-8831-49D024BA998F}" type="presOf" srcId="{9A5E34CA-A269-4678-B8EA-77AE1BED84FA}" destId="{4ED58747-D893-4535-A9A4-40D54D6A6F72}" srcOrd="0" destOrd="3" presId="urn:microsoft.com/office/officeart/2005/8/layout/hList1"/>
    <dgm:cxn modelId="{DCD819F9-7C0D-42ED-997B-8004B46469A8}" type="presOf" srcId="{56F474FB-AA76-4705-A950-6A7EA21B2512}" destId="{02EE2AB5-5B37-409E-AF34-AA104DDE9ECB}" srcOrd="0" destOrd="0" presId="urn:microsoft.com/office/officeart/2005/8/layout/hList1"/>
    <dgm:cxn modelId="{F607F0FB-87E2-40EF-A834-3C7307DEA8A6}" srcId="{39279086-165D-4815-A0FC-E4DFE1BC8158}" destId="{23AD2197-A2A1-4E7D-80D8-1082B3868428}" srcOrd="0" destOrd="0" parTransId="{969139E5-E94C-47F9-BBA5-15F9F3E175BB}" sibTransId="{7650C689-D211-4535-ADDE-5903146621E9}"/>
    <dgm:cxn modelId="{A8D469FE-052F-437C-ACE0-3B621562B159}" srcId="{4CB75BB6-C007-4DA5-AFE1-C9BDEE70610A}" destId="{3F7BC2E9-EF04-4840-B6A2-221378A8C8D9}" srcOrd="1" destOrd="0" parTransId="{A0C062F0-34A0-44AA-81C7-17720F042B16}" sibTransId="{2C0F7BCC-A044-4C75-A812-CEF831AF018D}"/>
    <dgm:cxn modelId="{AA586368-C963-4479-98C4-7811EC879D99}" type="presParOf" srcId="{8569AE48-0498-404A-8ACE-CEC6C58839DD}" destId="{1FD4F0AD-C23B-4B7D-98B4-C53F9048DAE3}" srcOrd="0" destOrd="0" presId="urn:microsoft.com/office/officeart/2005/8/layout/hList1"/>
    <dgm:cxn modelId="{C6CFAC9F-4D3B-4EC4-B8FE-A77626B9B4FF}" type="presParOf" srcId="{1FD4F0AD-C23B-4B7D-98B4-C53F9048DAE3}" destId="{154F5355-C613-4872-B100-5D760298AB30}" srcOrd="0" destOrd="0" presId="urn:microsoft.com/office/officeart/2005/8/layout/hList1"/>
    <dgm:cxn modelId="{EBC4F28A-16B9-4071-9FC3-4941D82195A5}" type="presParOf" srcId="{1FD4F0AD-C23B-4B7D-98B4-C53F9048DAE3}" destId="{02EE2AB5-5B37-409E-AF34-AA104DDE9ECB}" srcOrd="1" destOrd="0" presId="urn:microsoft.com/office/officeart/2005/8/layout/hList1"/>
    <dgm:cxn modelId="{45008DBB-E264-4D9F-AA21-CC1A2ED7A265}" type="presParOf" srcId="{8569AE48-0498-404A-8ACE-CEC6C58839DD}" destId="{FA53067F-C595-4D88-ACAE-1E333DEBAD22}" srcOrd="1" destOrd="0" presId="urn:microsoft.com/office/officeart/2005/8/layout/hList1"/>
    <dgm:cxn modelId="{83A1E808-8FD3-4753-A83C-DA3E5BFEEE47}" type="presParOf" srcId="{8569AE48-0498-404A-8ACE-CEC6C58839DD}" destId="{BFA2FAA4-9134-463E-BF20-B5A1B87DA5F9}" srcOrd="2" destOrd="0" presId="urn:microsoft.com/office/officeart/2005/8/layout/hList1"/>
    <dgm:cxn modelId="{B692E5D0-44F4-421F-B976-285A65DB8BA4}" type="presParOf" srcId="{BFA2FAA4-9134-463E-BF20-B5A1B87DA5F9}" destId="{9CC72FCE-3F01-4AC3-A018-61B56B63B0A9}" srcOrd="0" destOrd="0" presId="urn:microsoft.com/office/officeart/2005/8/layout/hList1"/>
    <dgm:cxn modelId="{82054E78-9C82-472D-8DDD-82D9B6BE3DA0}" type="presParOf" srcId="{BFA2FAA4-9134-463E-BF20-B5A1B87DA5F9}" destId="{793C86DA-975A-45D2-B39A-F22103A49D2D}" srcOrd="1" destOrd="0" presId="urn:microsoft.com/office/officeart/2005/8/layout/hList1"/>
    <dgm:cxn modelId="{3707BB48-5FA9-4B7C-B2D5-9B0CA822F077}" type="presParOf" srcId="{8569AE48-0498-404A-8ACE-CEC6C58839DD}" destId="{4ABEF2F6-8255-4D29-9702-7616EF2E17D4}" srcOrd="3" destOrd="0" presId="urn:microsoft.com/office/officeart/2005/8/layout/hList1"/>
    <dgm:cxn modelId="{0864B730-68A0-479E-BE74-839FBFDF7C94}" type="presParOf" srcId="{8569AE48-0498-404A-8ACE-CEC6C58839DD}" destId="{32943272-83D1-4010-A7C5-C25F72DCC622}" srcOrd="4" destOrd="0" presId="urn:microsoft.com/office/officeart/2005/8/layout/hList1"/>
    <dgm:cxn modelId="{010C8714-1AC3-4DC0-8038-2E90E32D9556}" type="presParOf" srcId="{32943272-83D1-4010-A7C5-C25F72DCC622}" destId="{4575E14D-1F88-4655-B714-0B80490C9F86}" srcOrd="0" destOrd="0" presId="urn:microsoft.com/office/officeart/2005/8/layout/hList1"/>
    <dgm:cxn modelId="{E06A7FCA-65F4-438A-AADD-30ADF4842A52}" type="presParOf" srcId="{32943272-83D1-4010-A7C5-C25F72DCC622}" destId="{4ED58747-D893-4535-A9A4-40D54D6A6F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endParaRPr lang="en-US" sz="1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custT="1"/>
      <dgm:spPr>
        <a:ln>
          <a:solidFill>
            <a:schemeClr val="tx1"/>
          </a:solidFill>
        </a:ln>
      </dgm:spPr>
      <dgm:t>
        <a:bodyPr/>
        <a:lstStyle/>
        <a:p>
          <a:pP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0DD0C40D-DF76-401F-836B-13EF693D06B6}">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Strong residency programs</a:t>
          </a:r>
        </a:p>
      </dgm:t>
    </dgm:pt>
    <dgm:pt modelId="{DBA4A5D6-A037-4664-8119-C6BC19EA9257}" type="parTrans" cxnId="{BC4873FA-F745-4CE4-80F6-A776330F0981}">
      <dgm:prSet/>
      <dgm:spPr/>
      <dgm:t>
        <a:bodyPr/>
        <a:lstStyle/>
        <a:p>
          <a:endParaRPr lang="en-US"/>
        </a:p>
      </dgm:t>
    </dgm:pt>
    <dgm:pt modelId="{D7D23467-16E0-45A8-8A83-30C5DBE0FBF1}" type="sibTrans" cxnId="{BC4873FA-F745-4CE4-80F6-A776330F0981}">
      <dgm:prSet/>
      <dgm:spPr/>
      <dgm:t>
        <a:bodyPr/>
        <a:lstStyle/>
        <a:p>
          <a:endParaRPr lang="en-US"/>
        </a:p>
      </dgm:t>
    </dgm:pt>
    <dgm:pt modelId="{BFD721C1-A58B-4687-BD93-92B449C1DF4E}">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Ongoing educational development</a:t>
          </a:r>
        </a:p>
      </dgm:t>
    </dgm:pt>
    <dgm:pt modelId="{910A2DB1-7E28-48AF-AFE5-65F88EF58E7D}" type="parTrans" cxnId="{806E2E9B-26D4-48C8-9775-FBB22BECE87B}">
      <dgm:prSet/>
      <dgm:spPr/>
      <dgm:t>
        <a:bodyPr/>
        <a:lstStyle/>
        <a:p>
          <a:endParaRPr lang="en-US"/>
        </a:p>
      </dgm:t>
    </dgm:pt>
    <dgm:pt modelId="{FB3D14F1-C976-4430-97F0-F8A00BCC8A54}" type="sibTrans" cxnId="{806E2E9B-26D4-48C8-9775-FBB22BECE87B}">
      <dgm:prSet/>
      <dgm:spPr/>
      <dgm:t>
        <a:bodyPr/>
        <a:lstStyle/>
        <a:p>
          <a:endParaRPr lang="en-US"/>
        </a:p>
      </dgm:t>
    </dgm:pt>
    <dgm:pt modelId="{1157FB81-6D7F-4E60-B27E-D5966AEDE448}">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Unit based educators</a:t>
          </a:r>
        </a:p>
      </dgm:t>
    </dgm:pt>
    <dgm:pt modelId="{6F4CCE16-6A27-4FD1-B869-19BD988E0900}" type="parTrans" cxnId="{E8AC0371-C624-4C8C-874F-695D5B076101}">
      <dgm:prSet/>
      <dgm:spPr/>
      <dgm:t>
        <a:bodyPr/>
        <a:lstStyle/>
        <a:p>
          <a:endParaRPr lang="en-US"/>
        </a:p>
      </dgm:t>
    </dgm:pt>
    <dgm:pt modelId="{D254E3BE-1B6D-4FEE-8484-BD22E3531C1E}" type="sibTrans" cxnId="{E8AC0371-C624-4C8C-874F-695D5B076101}">
      <dgm:prSet/>
      <dgm:spPr/>
      <dgm:t>
        <a:bodyPr/>
        <a:lstStyle/>
        <a:p>
          <a:endParaRPr lang="en-US"/>
        </a:p>
      </dgm:t>
    </dgm:pt>
    <dgm:pt modelId="{51E50CE1-7C84-4CC7-A0B4-24D18D90F82F}">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Mentorship programs</a:t>
          </a:r>
        </a:p>
      </dgm:t>
    </dgm:pt>
    <dgm:pt modelId="{6346A2B5-24EB-401B-8D96-376FE840B14A}" type="parTrans" cxnId="{F541ABEC-5C4A-4DF5-AF50-733501C7D157}">
      <dgm:prSet/>
      <dgm:spPr/>
      <dgm:t>
        <a:bodyPr/>
        <a:lstStyle/>
        <a:p>
          <a:endParaRPr lang="en-US"/>
        </a:p>
      </dgm:t>
    </dgm:pt>
    <dgm:pt modelId="{7943436E-CC41-4E7C-A78F-8C5D4436239B}" type="sibTrans" cxnId="{F541ABEC-5C4A-4DF5-AF50-733501C7D157}">
      <dgm:prSet/>
      <dgm:spPr/>
      <dgm:t>
        <a:bodyPr/>
        <a:lstStyle/>
        <a:p>
          <a:endParaRPr lang="en-US"/>
        </a:p>
      </dgm:t>
    </dgm:pt>
    <dgm:pt modelId="{5B158A99-74F4-49C6-8FBE-0E3FEAA14535}">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Reflecting on the joy in work</a:t>
          </a:r>
        </a:p>
      </dgm:t>
    </dgm:pt>
    <dgm:pt modelId="{D151E053-8D41-4C79-BB07-651D7BF69DCE}" type="parTrans" cxnId="{3037B84D-72E0-435D-8437-5F3F42E5851F}">
      <dgm:prSet/>
      <dgm:spPr/>
      <dgm:t>
        <a:bodyPr/>
        <a:lstStyle/>
        <a:p>
          <a:endParaRPr lang="en-US"/>
        </a:p>
      </dgm:t>
    </dgm:pt>
    <dgm:pt modelId="{E2BDA7F7-C6F4-446C-9279-7EC14B8A2924}" type="sibTrans" cxnId="{3037B84D-72E0-435D-8437-5F3F42E5851F}">
      <dgm:prSet/>
      <dgm:spPr/>
      <dgm:t>
        <a:bodyPr/>
        <a:lstStyle/>
        <a:p>
          <a:endParaRPr lang="en-US"/>
        </a:p>
      </dgm:t>
    </dgm:pt>
    <dgm:pt modelId="{49B3ED3B-12E4-485C-9990-9B5294D538E2}">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Self-Awareness of strengths and weaknesses</a:t>
          </a:r>
        </a:p>
      </dgm:t>
    </dgm:pt>
    <dgm:pt modelId="{61E08E45-9D07-4DA6-B755-5EBFF27E5706}" type="parTrans" cxnId="{239EC8D2-BD5C-441E-BB7B-28C0BC2A53D1}">
      <dgm:prSet/>
      <dgm:spPr/>
      <dgm:t>
        <a:bodyPr/>
        <a:lstStyle/>
        <a:p>
          <a:endParaRPr lang="en-US"/>
        </a:p>
      </dgm:t>
    </dgm:pt>
    <dgm:pt modelId="{1A824BA5-5277-4B9E-A151-771AE3ABD763}" type="sibTrans" cxnId="{239EC8D2-BD5C-441E-BB7B-28C0BC2A53D1}">
      <dgm:prSet/>
      <dgm:spPr/>
      <dgm:t>
        <a:bodyPr/>
        <a:lstStyle/>
        <a:p>
          <a:endParaRPr lang="en-US"/>
        </a:p>
      </dgm:t>
    </dgm:pt>
    <dgm:pt modelId="{DFBA1868-DC06-4DE6-8FD8-4F778DAF0C72}">
      <dgm:prSet custT="1"/>
      <dgm:spPr/>
      <dgm:t>
        <a:bodyPr/>
        <a:lstStyle/>
        <a:p>
          <a:pPr>
            <a:spcAft>
              <a:spcPts val="0"/>
            </a:spcAft>
            <a:buFont typeface="Wingdings" panose="05000000000000000000" pitchFamily="2" charset="2"/>
            <a:buChar char="§"/>
          </a:pPr>
          <a:r>
            <a:rPr lang="en-US" sz="1800" dirty="0">
              <a:cs typeface="MS PGothic" charset="0"/>
            </a:rPr>
            <a:t>Affirmations, positive self talk</a:t>
          </a:r>
        </a:p>
      </dgm:t>
    </dgm:pt>
    <dgm:pt modelId="{07D25EED-4103-43DF-BC95-78B5F2845087}" type="parTrans" cxnId="{A0E288F7-8FBB-496D-9F58-2C4C6CD2374A}">
      <dgm:prSet/>
      <dgm:spPr/>
      <dgm:t>
        <a:bodyPr/>
        <a:lstStyle/>
        <a:p>
          <a:endParaRPr lang="en-US"/>
        </a:p>
      </dgm:t>
    </dgm:pt>
    <dgm:pt modelId="{CF6607AF-BFB2-4160-B3F1-6759056DFB57}" type="sibTrans" cxnId="{A0E288F7-8FBB-496D-9F58-2C4C6CD2374A}">
      <dgm:prSet/>
      <dgm:spPr/>
      <dgm:t>
        <a:bodyPr/>
        <a:lstStyle/>
        <a:p>
          <a:endParaRPr lang="en-US"/>
        </a:p>
      </dgm:t>
    </dgm:pt>
    <dgm:pt modelId="{1B659047-679F-4356-81BB-70DFEE71C0B2}">
      <dgm:prSet custT="1"/>
      <dgm:spPr/>
      <dgm:t>
        <a:bodyPr/>
        <a:lstStyle/>
        <a:p>
          <a:pPr>
            <a:spcAft>
              <a:spcPts val="0"/>
            </a:spcAft>
            <a:buFont typeface="Wingdings" panose="05000000000000000000" pitchFamily="2" charset="2"/>
            <a:buChar char="§"/>
          </a:pPr>
          <a:r>
            <a:rPr lang="en-US" sz="1800" dirty="0">
              <a:cs typeface="MS PGothic" charset="0"/>
            </a:rPr>
            <a:t>Ask for help</a:t>
          </a:r>
        </a:p>
      </dgm:t>
    </dgm:pt>
    <dgm:pt modelId="{4C186630-1122-4C1A-9F48-407D0FB59294}" type="parTrans" cxnId="{B0EC1D10-3F4B-4F08-8D62-14E6FC02C2F6}">
      <dgm:prSet/>
      <dgm:spPr/>
      <dgm:t>
        <a:bodyPr/>
        <a:lstStyle/>
        <a:p>
          <a:endParaRPr lang="en-US"/>
        </a:p>
      </dgm:t>
    </dgm:pt>
    <dgm:pt modelId="{9C3208C8-0952-4F2B-A4F2-FB4F222E2693}" type="sibTrans" cxnId="{B0EC1D10-3F4B-4F08-8D62-14E6FC02C2F6}">
      <dgm:prSet/>
      <dgm:spPr/>
      <dgm:t>
        <a:bodyPr/>
        <a:lstStyle/>
        <a:p>
          <a:endParaRPr lang="en-US"/>
        </a:p>
      </dgm:t>
    </dgm:pt>
    <dgm:pt modelId="{C60938EB-9077-41EB-B6EB-4078A049ECB6}">
      <dgm:prSet custT="1"/>
      <dgm:spPr/>
      <dgm:t>
        <a:bodyPr/>
        <a:lstStyle/>
        <a:p>
          <a:pPr>
            <a:spcAft>
              <a:spcPts val="0"/>
            </a:spcAft>
            <a:buFont typeface="Wingdings" panose="05000000000000000000" pitchFamily="2" charset="2"/>
            <a:buChar char="§"/>
          </a:pPr>
          <a:r>
            <a:rPr lang="en-US" sz="1800" dirty="0">
              <a:cs typeface="MS PGothic" charset="0"/>
            </a:rPr>
            <a:t>Reach out to others who have experienced similar situations</a:t>
          </a:r>
        </a:p>
      </dgm:t>
    </dgm:pt>
    <dgm:pt modelId="{83E1FC0B-669B-42BA-A9FE-E231CBFB45FA}" type="parTrans" cxnId="{8F81763E-17DB-4884-950E-6A03C05BAF12}">
      <dgm:prSet/>
      <dgm:spPr/>
      <dgm:t>
        <a:bodyPr/>
        <a:lstStyle/>
        <a:p>
          <a:endParaRPr lang="en-US"/>
        </a:p>
      </dgm:t>
    </dgm:pt>
    <dgm:pt modelId="{85B0D26C-86D0-4144-A57F-705F2170D0E8}" type="sibTrans" cxnId="{8F81763E-17DB-4884-950E-6A03C05BAF12}">
      <dgm:prSet/>
      <dgm:spPr/>
      <dgm:t>
        <a:bodyPr/>
        <a:lstStyle/>
        <a:p>
          <a:endParaRPr lang="en-US"/>
        </a:p>
      </dgm:t>
    </dgm:pt>
    <dgm:pt modelId="{F75E352E-42B2-43AD-92E3-A6810AD9A9DD}">
      <dgm:prSet custT="1"/>
      <dgm:spPr/>
      <dgm:t>
        <a:bodyPr/>
        <a:lstStyle/>
        <a:p>
          <a:pPr>
            <a:spcAft>
              <a:spcPts val="0"/>
            </a:spcAft>
            <a:buFont typeface="Wingdings" panose="05000000000000000000" pitchFamily="2" charset="2"/>
            <a:buChar char="§"/>
          </a:pPr>
          <a:r>
            <a:rPr lang="en-US" sz="1800" dirty="0">
              <a:cs typeface="MS PGothic" charset="0"/>
            </a:rPr>
            <a:t>Balance between work and personal life</a:t>
          </a:r>
        </a:p>
      </dgm:t>
    </dgm:pt>
    <dgm:pt modelId="{6DFACE61-654A-405E-93CA-B6F3F6A808CF}" type="parTrans" cxnId="{F91BF166-25E7-4130-AC8A-91CAC61F43F5}">
      <dgm:prSet/>
      <dgm:spPr/>
      <dgm:t>
        <a:bodyPr/>
        <a:lstStyle/>
        <a:p>
          <a:endParaRPr lang="en-US"/>
        </a:p>
      </dgm:t>
    </dgm:pt>
    <dgm:pt modelId="{FE600D19-64E9-4586-B8D8-EB24FCFDD51C}" type="sibTrans" cxnId="{F91BF166-25E7-4130-AC8A-91CAC61F43F5}">
      <dgm:prSet/>
      <dgm:spPr/>
      <dgm:t>
        <a:bodyPr/>
        <a:lstStyle/>
        <a:p>
          <a:endParaRPr lang="en-US"/>
        </a:p>
      </dgm:t>
    </dgm:pt>
    <dgm:pt modelId="{2863F67C-DF09-4B10-96EA-9FE604E73152}">
      <dgm:prSet custT="1"/>
      <dgm:spPr/>
      <dgm:t>
        <a:bodyPr/>
        <a:lstStyle/>
        <a:p>
          <a:pPr>
            <a:spcAft>
              <a:spcPts val="0"/>
            </a:spcAft>
            <a:buFont typeface="Wingdings" panose="05000000000000000000" pitchFamily="2" charset="2"/>
            <a:buChar char="§"/>
          </a:pPr>
          <a:r>
            <a:rPr lang="en-US" sz="1800" dirty="0">
              <a:cs typeface="MS PGothic" charset="0"/>
            </a:rPr>
            <a:t>Celebrating near misses</a:t>
          </a:r>
        </a:p>
      </dgm:t>
    </dgm:pt>
    <dgm:pt modelId="{3CD2E221-2205-45D9-9CE9-755BBB4EE449}" type="parTrans" cxnId="{49DB5404-DB6D-4184-88DE-26B4C22F828F}">
      <dgm:prSet/>
      <dgm:spPr/>
      <dgm:t>
        <a:bodyPr/>
        <a:lstStyle/>
        <a:p>
          <a:endParaRPr lang="en-US"/>
        </a:p>
      </dgm:t>
    </dgm:pt>
    <dgm:pt modelId="{3FEDBDB6-F862-4698-8418-C0561D903BCC}" type="sibTrans" cxnId="{49DB5404-DB6D-4184-88DE-26B4C22F828F}">
      <dgm:prSet/>
      <dgm:spPr/>
      <dgm:t>
        <a:bodyPr/>
        <a:lstStyle/>
        <a:p>
          <a:endParaRPr lang="en-US"/>
        </a:p>
      </dgm:t>
    </dgm:pt>
    <dgm:pt modelId="{9B809CA3-4DC3-4492-BF63-290D1AFEB750}">
      <dgm:prSet custT="1"/>
      <dgm:spPr/>
      <dgm:t>
        <a:bodyPr/>
        <a:lstStyle/>
        <a:p>
          <a:pPr>
            <a:spcAft>
              <a:spcPts val="0"/>
            </a:spcAft>
            <a:buFont typeface="Wingdings" panose="05000000000000000000" pitchFamily="2" charset="2"/>
            <a:buChar char="§"/>
          </a:pPr>
          <a:r>
            <a:rPr lang="en-US" sz="1800" dirty="0">
              <a:cs typeface="MS PGothic" charset="0"/>
            </a:rPr>
            <a:t>Setting priorities</a:t>
          </a:r>
        </a:p>
      </dgm:t>
    </dgm:pt>
    <dgm:pt modelId="{0449BCDB-9155-48C4-A0E2-EB96D9D10449}" type="parTrans" cxnId="{665C3A4C-93AB-4FDB-8E95-E6261B8EB864}">
      <dgm:prSet/>
      <dgm:spPr/>
      <dgm:t>
        <a:bodyPr/>
        <a:lstStyle/>
        <a:p>
          <a:endParaRPr lang="en-US"/>
        </a:p>
      </dgm:t>
    </dgm:pt>
    <dgm:pt modelId="{9F5F074E-53D6-406A-830E-5C02A79FE2DA}" type="sibTrans" cxnId="{665C3A4C-93AB-4FDB-8E95-E6261B8EB864}">
      <dgm:prSet/>
      <dgm:spPr/>
      <dgm:t>
        <a:bodyPr/>
        <a:lstStyle/>
        <a:p>
          <a:endParaRPr lang="en-US"/>
        </a:p>
      </dgm:t>
    </dgm:pt>
    <dgm:pt modelId="{C45216C0-D986-45A5-A31A-56105D06FF7E}">
      <dgm:prSet custT="1"/>
      <dgm:spPr/>
      <dgm:t>
        <a:bodyPr/>
        <a:lstStyle/>
        <a:p>
          <a:pPr>
            <a:spcAft>
              <a:spcPts val="0"/>
            </a:spcAft>
            <a:buFont typeface="Wingdings" panose="05000000000000000000" pitchFamily="2" charset="2"/>
            <a:buChar char="§"/>
          </a:pPr>
          <a:r>
            <a:rPr lang="en-US" sz="1800" dirty="0">
              <a:cs typeface="MS PGothic" charset="0"/>
            </a:rPr>
            <a:t>Problem Solving</a:t>
          </a:r>
        </a:p>
      </dgm:t>
    </dgm:pt>
    <dgm:pt modelId="{C46C9C72-1CAD-4D58-9238-997B0DEFFC02}" type="parTrans" cxnId="{D8EAFF04-28D1-40E6-9E3A-394FFFF46691}">
      <dgm:prSet/>
      <dgm:spPr/>
      <dgm:t>
        <a:bodyPr/>
        <a:lstStyle/>
        <a:p>
          <a:endParaRPr lang="en-US"/>
        </a:p>
      </dgm:t>
    </dgm:pt>
    <dgm:pt modelId="{8D981414-E31E-4EBB-8DBF-2D8969001AB0}" type="sibTrans" cxnId="{D8EAFF04-28D1-40E6-9E3A-394FFFF46691}">
      <dgm:prSet/>
      <dgm:spPr/>
      <dgm:t>
        <a:bodyPr/>
        <a:lstStyle/>
        <a:p>
          <a:endParaRPr lang="en-US"/>
        </a:p>
      </dgm:t>
    </dgm:pt>
    <dgm:pt modelId="{386479CE-CB57-4DF1-86AF-0280FF941568}">
      <dgm:prSet/>
      <dgm:spPr/>
      <dgm:t>
        <a:bodyPr/>
        <a:lstStyle/>
        <a:p>
          <a:pPr>
            <a:spcAft>
              <a:spcPts val="0"/>
            </a:spcAft>
            <a:buFont typeface="Wingdings" panose="05000000000000000000" pitchFamily="2" charset="2"/>
            <a:buNone/>
          </a:pPr>
          <a:endParaRPr lang="en-US" sz="500" dirty="0">
            <a:cs typeface="MS PGothic" charset="0"/>
          </a:endParaRPr>
        </a:p>
      </dgm:t>
    </dgm:pt>
    <dgm:pt modelId="{4C30337E-FAF4-4743-BCC6-44AF40E6023B}" type="parTrans" cxnId="{60F49157-B7B5-49B7-9C92-EF636B72783E}">
      <dgm:prSet/>
      <dgm:spPr/>
      <dgm:t>
        <a:bodyPr/>
        <a:lstStyle/>
        <a:p>
          <a:endParaRPr lang="en-US"/>
        </a:p>
      </dgm:t>
    </dgm:pt>
    <dgm:pt modelId="{DA71C6A7-F24E-4BCA-B9C7-55B4D4DACDEA}" type="sibTrans" cxnId="{60F49157-B7B5-49B7-9C92-EF636B72783E}">
      <dgm:prSet/>
      <dgm:spPr/>
      <dgm:t>
        <a:bodyPr/>
        <a:lstStyle/>
        <a:p>
          <a:endParaRPr lang="en-US"/>
        </a:p>
      </dgm:t>
    </dgm:pt>
    <dgm:pt modelId="{2CEF4412-9408-42E4-875D-C43940A614E4}">
      <dgm:prSet/>
      <dgm:spPr/>
      <dgm:t>
        <a:bodyPr/>
        <a:lstStyle/>
        <a:p>
          <a:pPr>
            <a:spcAft>
              <a:spcPts val="0"/>
            </a:spcAft>
            <a:buFont typeface="Wingdings" panose="05000000000000000000" pitchFamily="2" charset="2"/>
            <a:buNone/>
          </a:pPr>
          <a:endParaRPr lang="en-US" sz="500" dirty="0">
            <a:cs typeface="MS PGothic" charset="0"/>
          </a:endParaRPr>
        </a:p>
      </dgm:t>
    </dgm:pt>
    <dgm:pt modelId="{95BCCA25-967A-4663-BC1D-D43BE0A5D58C}" type="parTrans" cxnId="{549F9985-28B3-4B7F-9505-DEDDFCF311B4}">
      <dgm:prSet/>
      <dgm:spPr/>
      <dgm:t>
        <a:bodyPr/>
        <a:lstStyle/>
        <a:p>
          <a:endParaRPr lang="en-US"/>
        </a:p>
      </dgm:t>
    </dgm:pt>
    <dgm:pt modelId="{CB87DC3E-ED2A-4053-99EE-C62122566292}" type="sibTrans" cxnId="{549F9985-28B3-4B7F-9505-DEDDFCF311B4}">
      <dgm:prSet/>
      <dgm:spPr/>
      <dgm:t>
        <a:bodyPr/>
        <a:lstStyle/>
        <a:p>
          <a:endParaRPr lang="en-US"/>
        </a:p>
      </dgm:t>
    </dgm:pt>
    <dgm:pt modelId="{B4D4D4E3-5866-48F6-B882-99BF58DA43D3}">
      <dgm:prSet/>
      <dgm:spPr/>
      <dgm:t>
        <a:bodyPr/>
        <a:lstStyle/>
        <a:p>
          <a:pPr>
            <a:spcAft>
              <a:spcPts val="0"/>
            </a:spcAft>
            <a:buFont typeface="Wingdings" panose="05000000000000000000" pitchFamily="2" charset="2"/>
            <a:buNone/>
          </a:pPr>
          <a:endParaRPr lang="en-US" sz="500" dirty="0">
            <a:cs typeface="MS PGothic" charset="0"/>
          </a:endParaRPr>
        </a:p>
      </dgm:t>
    </dgm:pt>
    <dgm:pt modelId="{38959966-F861-4D70-908D-0AC70C6A075D}" type="parTrans" cxnId="{BFE97CEC-6594-45E0-8CD6-5905AE201DA7}">
      <dgm:prSet/>
      <dgm:spPr/>
      <dgm:t>
        <a:bodyPr/>
        <a:lstStyle/>
        <a:p>
          <a:endParaRPr lang="en-US"/>
        </a:p>
      </dgm:t>
    </dgm:pt>
    <dgm:pt modelId="{033D1657-4D87-4B35-8CFB-1A670884B0F9}" type="sibTrans" cxnId="{BFE97CEC-6594-45E0-8CD6-5905AE201DA7}">
      <dgm:prSet/>
      <dgm:spPr/>
      <dgm:t>
        <a:bodyPr/>
        <a:lstStyle/>
        <a:p>
          <a:endParaRPr lang="en-US"/>
        </a:p>
      </dgm:t>
    </dgm:pt>
    <dgm:pt modelId="{D662053F-5ECE-44CC-AD16-1B70B6F7E87C}">
      <dgm:prSet/>
      <dgm:spPr/>
      <dgm:t>
        <a:bodyPr/>
        <a:lstStyle/>
        <a:p>
          <a:pPr>
            <a:spcAft>
              <a:spcPts val="0"/>
            </a:spcAft>
            <a:buFont typeface="Wingdings" panose="05000000000000000000" pitchFamily="2" charset="2"/>
            <a:buNone/>
          </a:pPr>
          <a:endParaRPr lang="en-US" sz="500" dirty="0">
            <a:cs typeface="MS PGothic" charset="0"/>
          </a:endParaRPr>
        </a:p>
      </dgm:t>
    </dgm:pt>
    <dgm:pt modelId="{7B3170B4-7010-4D02-84BB-0C4973F90F6F}" type="parTrans" cxnId="{C42B122A-1E4F-4BFB-9EBC-E7DDE522B9C9}">
      <dgm:prSet/>
      <dgm:spPr/>
      <dgm:t>
        <a:bodyPr/>
        <a:lstStyle/>
        <a:p>
          <a:endParaRPr lang="en-US"/>
        </a:p>
      </dgm:t>
    </dgm:pt>
    <dgm:pt modelId="{AA62E2BF-047C-42A0-826E-773866232BA9}" type="sibTrans" cxnId="{C42B122A-1E4F-4BFB-9EBC-E7DDE522B9C9}">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LinFactY="-3692" custLinFactNeighborX="-671"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49DB5404-DB6D-4184-88DE-26B4C22F828F}" srcId="{2148E375-B6A8-4AFF-BE82-72F834E6CE35}" destId="{2863F67C-DF09-4B10-96EA-9FE604E73152}" srcOrd="5" destOrd="0" parTransId="{3CD2E221-2205-45D9-9CE9-755BBB4EE449}" sibTransId="{3FEDBDB6-F862-4698-8418-C0561D903BCC}"/>
    <dgm:cxn modelId="{D8EAFF04-28D1-40E6-9E3A-394FFFF46691}" srcId="{2148E375-B6A8-4AFF-BE82-72F834E6CE35}" destId="{C45216C0-D986-45A5-A31A-56105D06FF7E}" srcOrd="7" destOrd="0" parTransId="{C46C9C72-1CAD-4D58-9238-997B0DEFFC02}" sibTransId="{8D981414-E31E-4EBB-8DBF-2D8969001AB0}"/>
    <dgm:cxn modelId="{F73F930B-BF82-4610-A6B7-6F02FEB727BB}" type="presOf" srcId="{BFD721C1-A58B-4687-BD93-92B449C1DF4E}" destId="{C6D5A7CD-EA16-4DE2-A557-2B652E68730D}" srcOrd="0" destOrd="2" presId="urn:microsoft.com/office/officeart/2005/8/layout/list1"/>
    <dgm:cxn modelId="{B0EC1D10-3F4B-4F08-8D62-14E6FC02C2F6}" srcId="{2148E375-B6A8-4AFF-BE82-72F834E6CE35}" destId="{1B659047-679F-4356-81BB-70DFEE71C0B2}" srcOrd="2" destOrd="0" parTransId="{4C186630-1122-4C1A-9F48-407D0FB59294}" sibTransId="{9C3208C8-0952-4F2B-A4F2-FB4F222E2693}"/>
    <dgm:cxn modelId="{1A563318-A398-47BD-B53D-4C117B180BCE}" type="presOf" srcId="{1B659047-679F-4356-81BB-70DFEE71C0B2}" destId="{E51BA28A-4500-4CD7-BA8B-ED8D61348AE9}" srcOrd="0" destOrd="2" presId="urn:microsoft.com/office/officeart/2005/8/layout/list1"/>
    <dgm:cxn modelId="{989EFD1C-6545-4C9C-B439-ABCE62594421}" type="presOf" srcId="{A8A1BEBE-E2EF-49C8-9892-4C8C44B01C28}" destId="{C6D5A7CD-EA16-4DE2-A557-2B652E68730D}" srcOrd="0" destOrd="0" presId="urn:microsoft.com/office/officeart/2005/8/layout/list1"/>
    <dgm:cxn modelId="{C025621D-2555-4845-BC98-4204D0738738}" type="presOf" srcId="{51E50CE1-7C84-4CC7-A0B4-24D18D90F82F}" destId="{C6D5A7CD-EA16-4DE2-A557-2B652E68730D}" srcOrd="0" destOrd="4" presId="urn:microsoft.com/office/officeart/2005/8/layout/list1"/>
    <dgm:cxn modelId="{C42B122A-1E4F-4BFB-9EBC-E7DDE522B9C9}" srcId="{B4D4D4E3-5866-48F6-B882-99BF58DA43D3}" destId="{D662053F-5ECE-44CC-AD16-1B70B6F7E87C}" srcOrd="0" destOrd="0" parTransId="{7B3170B4-7010-4D02-84BB-0C4973F90F6F}" sibTransId="{AA62E2BF-047C-42A0-826E-773866232BA9}"/>
    <dgm:cxn modelId="{2081D52A-51AD-49C3-AF81-DE7BC01BE8BD}" type="presOf" srcId="{386479CE-CB57-4DF1-86AF-0280FF941568}" destId="{E51BA28A-4500-4CD7-BA8B-ED8D61348AE9}" srcOrd="0" destOrd="8" presId="urn:microsoft.com/office/officeart/2005/8/layout/list1"/>
    <dgm:cxn modelId="{131DCC30-713C-41F7-9DE8-2368311A093E}" type="presOf" srcId="{0B566622-FAB5-48BA-A77C-D197453A0FB4}" destId="{F5325153-A435-490C-9789-DFA96D6106A5}" srcOrd="1" destOrd="0" presId="urn:microsoft.com/office/officeart/2005/8/layout/list1"/>
    <dgm:cxn modelId="{1811A034-BF1B-4A7A-BB10-FD9B6EBDFF0D}" type="presOf" srcId="{DFBA1868-DC06-4DE6-8FD8-4F778DAF0C72}" destId="{E51BA28A-4500-4CD7-BA8B-ED8D61348AE9}" srcOrd="0" destOrd="1" presId="urn:microsoft.com/office/officeart/2005/8/layout/list1"/>
    <dgm:cxn modelId="{00666538-6A26-4C20-9B4A-9BEC50841ACA}" srcId="{006A68CC-068C-402A-971D-0BA933967F7E}" destId="{2148E375-B6A8-4AFF-BE82-72F834E6CE35}" srcOrd="1" destOrd="0" parTransId="{F13DB35C-576C-4A72-AEBE-D087EA2E0C44}" sibTransId="{DDD5C748-56CD-4FDD-BE5E-58DFD357C573}"/>
    <dgm:cxn modelId="{8F81763E-17DB-4884-950E-6A03C05BAF12}" srcId="{2148E375-B6A8-4AFF-BE82-72F834E6CE35}" destId="{C60938EB-9077-41EB-B6EB-4078A049ECB6}" srcOrd="3" destOrd="0" parTransId="{83E1FC0B-669B-42BA-A9FE-E231CBFB45FA}" sibTransId="{85B0D26C-86D0-4144-A57F-705F2170D0E8}"/>
    <dgm:cxn modelId="{AECCE33F-17B7-49DB-9530-EB8B5B816556}" type="presOf" srcId="{0DD0C40D-DF76-401F-836B-13EF693D06B6}" destId="{C6D5A7CD-EA16-4DE2-A557-2B652E68730D}" srcOrd="0" destOrd="1" presId="urn:microsoft.com/office/officeart/2005/8/layout/list1"/>
    <dgm:cxn modelId="{11419B5C-9A96-49CD-8836-11D31D6120CC}" srcId="{006A68CC-068C-402A-971D-0BA933967F7E}" destId="{0B566622-FAB5-48BA-A77C-D197453A0FB4}" srcOrd="0" destOrd="0" parTransId="{FB962DED-295C-46B5-9A66-48700E09DDB2}" sibTransId="{DDC61275-3A31-4CF1-8F64-5EDE14FDB133}"/>
    <dgm:cxn modelId="{F91BF166-25E7-4130-AC8A-91CAC61F43F5}" srcId="{2148E375-B6A8-4AFF-BE82-72F834E6CE35}" destId="{F75E352E-42B2-43AD-92E3-A6810AD9A9DD}" srcOrd="4" destOrd="0" parTransId="{6DFACE61-654A-405E-93CA-B6F3F6A808CF}" sibTransId="{FE600D19-64E9-4586-B8D8-EB24FCFDD51C}"/>
    <dgm:cxn modelId="{64165867-A40F-4819-AB7D-166DCA5888D9}" type="presOf" srcId="{C45216C0-D986-45A5-A31A-56105D06FF7E}" destId="{E51BA28A-4500-4CD7-BA8B-ED8D61348AE9}" srcOrd="0" destOrd="7" presId="urn:microsoft.com/office/officeart/2005/8/layout/list1"/>
    <dgm:cxn modelId="{9433AC69-7F32-447E-8A20-CBC74E37C2D2}" type="presOf" srcId="{2863F67C-DF09-4B10-96EA-9FE604E73152}" destId="{E51BA28A-4500-4CD7-BA8B-ED8D61348AE9}" srcOrd="0" destOrd="5" presId="urn:microsoft.com/office/officeart/2005/8/layout/list1"/>
    <dgm:cxn modelId="{665C3A4C-93AB-4FDB-8E95-E6261B8EB864}" srcId="{2148E375-B6A8-4AFF-BE82-72F834E6CE35}" destId="{9B809CA3-4DC3-4492-BF63-290D1AFEB750}" srcOrd="6" destOrd="0" parTransId="{0449BCDB-9155-48C4-A0E2-EB96D9D10449}" sibTransId="{9F5F074E-53D6-406A-830E-5C02A79FE2DA}"/>
    <dgm:cxn modelId="{3037B84D-72E0-435D-8437-5F3F42E5851F}" srcId="{0B566622-FAB5-48BA-A77C-D197453A0FB4}" destId="{5B158A99-74F4-49C6-8FBE-0E3FEAA14535}" srcOrd="5" destOrd="0" parTransId="{D151E053-8D41-4C79-BB07-651D7BF69DCE}" sibTransId="{E2BDA7F7-C6F4-446C-9279-7EC14B8A2924}"/>
    <dgm:cxn modelId="{784B0C6F-AE92-4C7C-83D9-2B97EF15D603}" type="presOf" srcId="{2148E375-B6A8-4AFF-BE82-72F834E6CE35}" destId="{78B94A50-066B-4AFB-BD22-26F104D2131D}" srcOrd="0" destOrd="0" presId="urn:microsoft.com/office/officeart/2005/8/layout/list1"/>
    <dgm:cxn modelId="{E8AC0371-C624-4C8C-874F-695D5B076101}" srcId="{0B566622-FAB5-48BA-A77C-D197453A0FB4}" destId="{1157FB81-6D7F-4E60-B27E-D5966AEDE448}" srcOrd="3" destOrd="0" parTransId="{6F4CCE16-6A27-4FD1-B869-19BD988E0900}" sibTransId="{D254E3BE-1B6D-4FEE-8484-BD22E3531C1E}"/>
    <dgm:cxn modelId="{7F3E5153-2D46-4948-BA40-A672E1792DBB}" type="presOf" srcId="{C60938EB-9077-41EB-B6EB-4078A049ECB6}" destId="{E51BA28A-4500-4CD7-BA8B-ED8D61348AE9}" srcOrd="0" destOrd="3" presId="urn:microsoft.com/office/officeart/2005/8/layout/list1"/>
    <dgm:cxn modelId="{60F49157-B7B5-49B7-9C92-EF636B72783E}" srcId="{2148E375-B6A8-4AFF-BE82-72F834E6CE35}" destId="{386479CE-CB57-4DF1-86AF-0280FF941568}" srcOrd="8" destOrd="0" parTransId="{4C30337E-FAF4-4743-BCC6-44AF40E6023B}" sibTransId="{DA71C6A7-F24E-4BCA-B9C7-55B4D4DACDEA}"/>
    <dgm:cxn modelId="{156A267C-77F7-4427-BF72-F3C719E3DBFC}" type="presOf" srcId="{D662053F-5ECE-44CC-AD16-1B70B6F7E87C}" destId="{E51BA28A-4500-4CD7-BA8B-ED8D61348AE9}" srcOrd="0" destOrd="11" presId="urn:microsoft.com/office/officeart/2005/8/layout/list1"/>
    <dgm:cxn modelId="{549F9985-28B3-4B7F-9505-DEDDFCF311B4}" srcId="{2148E375-B6A8-4AFF-BE82-72F834E6CE35}" destId="{2CEF4412-9408-42E4-875D-C43940A614E4}" srcOrd="9" destOrd="0" parTransId="{95BCCA25-967A-4663-BC1D-D43BE0A5D58C}" sibTransId="{CB87DC3E-ED2A-4053-99EE-C62122566292}"/>
    <dgm:cxn modelId="{1CF23E89-1716-491E-A05B-197559654295}" type="presOf" srcId="{006A68CC-068C-402A-971D-0BA933967F7E}" destId="{3E86D05F-16E7-4C2F-9CE5-D91AA5F7084D}" srcOrd="0" destOrd="0" presId="urn:microsoft.com/office/officeart/2005/8/layout/list1"/>
    <dgm:cxn modelId="{62136996-2485-4C52-96FF-8029EDFD32DC}" type="presOf" srcId="{1157FB81-6D7F-4E60-B27E-D5966AEDE448}" destId="{C6D5A7CD-EA16-4DE2-A557-2B652E68730D}" srcOrd="0" destOrd="3" presId="urn:microsoft.com/office/officeart/2005/8/layout/list1"/>
    <dgm:cxn modelId="{806E2E9B-26D4-48C8-9775-FBB22BECE87B}" srcId="{0B566622-FAB5-48BA-A77C-D197453A0FB4}" destId="{BFD721C1-A58B-4687-BD93-92B449C1DF4E}" srcOrd="2" destOrd="0" parTransId="{910A2DB1-7E28-48AF-AFE5-65F88EF58E7D}" sibTransId="{FB3D14F1-C976-4430-97F0-F8A00BCC8A54}"/>
    <dgm:cxn modelId="{ECEE889C-9972-460F-B521-50F24B0950BE}" type="presOf" srcId="{73C60D53-5960-4594-BF9E-B315F4A7B0B7}" destId="{E51BA28A-4500-4CD7-BA8B-ED8D61348AE9}" srcOrd="0" destOrd="12"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FBDE5CBA-646B-4F91-8565-D2EC7F497493}" type="presOf" srcId="{F75E352E-42B2-43AD-92E3-A6810AD9A9DD}" destId="{E51BA28A-4500-4CD7-BA8B-ED8D61348AE9}" srcOrd="0" destOrd="4" presId="urn:microsoft.com/office/officeart/2005/8/layout/list1"/>
    <dgm:cxn modelId="{2EA524C2-2D1C-43A1-8FE6-F3A88C6F96C4}" type="presOf" srcId="{49B3ED3B-12E4-485C-9990-9B5294D538E2}" destId="{C6D5A7CD-EA16-4DE2-A557-2B652E68730D}" srcOrd="0" destOrd="6" presId="urn:microsoft.com/office/officeart/2005/8/layout/list1"/>
    <dgm:cxn modelId="{DC7E26C6-0083-4305-BB9A-58F046DF6927}" type="presOf" srcId="{9B809CA3-4DC3-4492-BF63-290D1AFEB750}" destId="{E51BA28A-4500-4CD7-BA8B-ED8D61348AE9}" srcOrd="0" destOrd="6" presId="urn:microsoft.com/office/officeart/2005/8/layout/list1"/>
    <dgm:cxn modelId="{156B50CB-F5E8-4318-87BE-CC25A1BDAF54}" type="presOf" srcId="{0B566622-FAB5-48BA-A77C-D197453A0FB4}" destId="{E410C74F-53C2-4C6D-9553-5E2506FC7C74}" srcOrd="0" destOrd="0" presId="urn:microsoft.com/office/officeart/2005/8/layout/list1"/>
    <dgm:cxn modelId="{91BC19CD-27E3-46A0-BBBE-4F5CF75C53C5}" type="presOf" srcId="{2148E375-B6A8-4AFF-BE82-72F834E6CE35}" destId="{9C78B716-C8F5-48E9-853F-DE63F4DF435E}" srcOrd="1" destOrd="0" presId="urn:microsoft.com/office/officeart/2005/8/layout/list1"/>
    <dgm:cxn modelId="{239EC8D2-BD5C-441E-BB7B-28C0BC2A53D1}" srcId="{0B566622-FAB5-48BA-A77C-D197453A0FB4}" destId="{49B3ED3B-12E4-485C-9990-9B5294D538E2}" srcOrd="6" destOrd="0" parTransId="{61E08E45-9D07-4DA6-B755-5EBFF27E5706}" sibTransId="{1A824BA5-5277-4B9E-A151-771AE3ABD763}"/>
    <dgm:cxn modelId="{D1BE3ED9-1F79-40B7-9615-E04F24AD2B1A}" type="presOf" srcId="{2CEF4412-9408-42E4-875D-C43940A614E4}" destId="{E51BA28A-4500-4CD7-BA8B-ED8D61348AE9}" srcOrd="0" destOrd="9" presId="urn:microsoft.com/office/officeart/2005/8/layout/list1"/>
    <dgm:cxn modelId="{19B10CDC-A6D5-4E2F-BCAE-C464C0822185}" type="presOf" srcId="{B4D4D4E3-5866-48F6-B882-99BF58DA43D3}" destId="{E51BA28A-4500-4CD7-BA8B-ED8D61348AE9}" srcOrd="0" destOrd="10" presId="urn:microsoft.com/office/officeart/2005/8/layout/list1"/>
    <dgm:cxn modelId="{EBBE5EDC-F676-41B5-B80C-F3E61FE6CC83}" srcId="{2148E375-B6A8-4AFF-BE82-72F834E6CE35}" destId="{73C60D53-5960-4594-BF9E-B315F4A7B0B7}" srcOrd="11" destOrd="0" parTransId="{A6E8364B-EAE3-407C-8565-DEB6E09853B0}" sibTransId="{C95D5563-CA9C-4EAA-B42D-1EA90C4F2F8C}"/>
    <dgm:cxn modelId="{641ACDDD-BE82-4C4F-9312-BF2D68959AAC}" type="presOf" srcId="{03FED0F4-9A35-42E0-978B-9F721F6AD3F6}" destId="{E51BA28A-4500-4CD7-BA8B-ED8D61348AE9}" srcOrd="0" destOrd="0" presId="urn:microsoft.com/office/officeart/2005/8/layout/list1"/>
    <dgm:cxn modelId="{23A867DF-582F-4DEF-AB50-5E17FD9A2EA6}" type="presOf" srcId="{5B158A99-74F4-49C6-8FBE-0E3FEAA14535}" destId="{C6D5A7CD-EA16-4DE2-A557-2B652E68730D}" srcOrd="0" destOrd="5" presId="urn:microsoft.com/office/officeart/2005/8/layout/list1"/>
    <dgm:cxn modelId="{BFE97CEC-6594-45E0-8CD6-5905AE201DA7}" srcId="{2148E375-B6A8-4AFF-BE82-72F834E6CE35}" destId="{B4D4D4E3-5866-48F6-B882-99BF58DA43D3}" srcOrd="10" destOrd="0" parTransId="{38959966-F861-4D70-908D-0AC70C6A075D}" sibTransId="{033D1657-4D87-4B35-8CFB-1A670884B0F9}"/>
    <dgm:cxn modelId="{F541ABEC-5C4A-4DF5-AF50-733501C7D157}" srcId="{0B566622-FAB5-48BA-A77C-D197453A0FB4}" destId="{51E50CE1-7C84-4CC7-A0B4-24D18D90F82F}" srcOrd="4" destOrd="0" parTransId="{6346A2B5-24EB-401B-8D96-376FE840B14A}" sibTransId="{7943436E-CC41-4E7C-A78F-8C5D4436239B}"/>
    <dgm:cxn modelId="{A0E288F7-8FBB-496D-9F58-2C4C6CD2374A}" srcId="{2148E375-B6A8-4AFF-BE82-72F834E6CE35}" destId="{DFBA1868-DC06-4DE6-8FD8-4F778DAF0C72}" srcOrd="1" destOrd="0" parTransId="{07D25EED-4103-43DF-BC95-78B5F2845087}" sibTransId="{CF6607AF-BFB2-4160-B3F1-6759056DFB57}"/>
    <dgm:cxn modelId="{BC4873FA-F745-4CE4-80F6-A776330F0981}" srcId="{0B566622-FAB5-48BA-A77C-D197453A0FB4}" destId="{0DD0C40D-DF76-401F-836B-13EF693D06B6}" srcOrd="1" destOrd="0" parTransId="{DBA4A5D6-A037-4664-8119-C6BC19EA9257}" sibTransId="{D7D23467-16E0-45A8-8A83-30C5DBE0FBF1}"/>
    <dgm:cxn modelId="{820F60FE-2798-4784-9866-7E043EB8F26F}" srcId="{0B566622-FAB5-48BA-A77C-D197453A0FB4}" destId="{A8A1BEBE-E2EF-49C8-9892-4C8C44B01C28}" srcOrd="0" destOrd="0" parTransId="{6665CC04-A4CD-4EF8-8815-C7C91567D12C}" sibTransId="{2AB0CB96-E172-4843-8AFE-D34CEA634B74}"/>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COMPETENCE: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61816432-0726-4822-AF28-2C809C8016CB}">
      <dgm:prSet custT="1"/>
      <dgm:spPr/>
      <dgm:t>
        <a:bodyPr/>
        <a:lstStyle/>
        <a:p>
          <a:pPr>
            <a:buFont typeface="Wingdings" panose="05000000000000000000" pitchFamily="2" charset="2"/>
            <a:buChar char="§"/>
          </a:pPr>
          <a:r>
            <a:rPr lang="en-US" sz="1800" dirty="0">
              <a:latin typeface="Arial" panose="020B0604020202020204" pitchFamily="34" charset="0"/>
              <a:cs typeface="Arial" panose="020B0604020202020204" pitchFamily="34" charset="0"/>
            </a:rPr>
            <a:t>Interrupt situation and take over</a:t>
          </a:r>
        </a:p>
      </dgm:t>
    </dgm:pt>
    <dgm:pt modelId="{031B67C9-D585-4C42-8E85-2AFBF353C981}" type="parTrans" cxnId="{0F25FF2B-A992-4788-9BC8-35E7EBA5A5EA}">
      <dgm:prSet/>
      <dgm:spPr/>
      <dgm:t>
        <a:bodyPr/>
        <a:lstStyle/>
        <a:p>
          <a:endParaRPr lang="en-US"/>
        </a:p>
      </dgm:t>
    </dgm:pt>
    <dgm:pt modelId="{97B4DF0A-CAE0-4D0E-9048-3FE475056DE7}" type="sibTrans" cxnId="{0F25FF2B-A992-4788-9BC8-35E7EBA5A5EA}">
      <dgm:prSet/>
      <dgm:spPr/>
      <dgm:t>
        <a:bodyPr/>
        <a:lstStyle/>
        <a:p>
          <a:endParaRPr lang="en-US"/>
        </a:p>
      </dgm:t>
    </dgm:pt>
    <dgm:pt modelId="{F5FED703-8465-4D8E-8865-52AC08E036B4}">
      <dgm:prSet custT="1"/>
      <dgm:spPr/>
      <dgm:t>
        <a:bodyPr/>
        <a:lstStyle/>
        <a:p>
          <a:pPr>
            <a:buFont typeface="Wingdings" panose="05000000000000000000" pitchFamily="2" charset="2"/>
            <a:buChar char="§"/>
          </a:pPr>
          <a:r>
            <a:rPr lang="en-US" sz="1800" dirty="0">
              <a:latin typeface="Arial" panose="020B0604020202020204" pitchFamily="34" charset="0"/>
              <a:cs typeface="Arial" panose="020B0604020202020204" pitchFamily="34" charset="0"/>
            </a:rPr>
            <a:t>Connect with those people most trusted who can do a warm handoff to supportive resources</a:t>
          </a:r>
        </a:p>
      </dgm:t>
    </dgm:pt>
    <dgm:pt modelId="{59A1E532-D388-43C0-B4B6-5D583D98478B}" type="parTrans" cxnId="{A485A01A-D7F9-4DB0-8F18-EE0EAC8E20EB}">
      <dgm:prSet/>
      <dgm:spPr/>
      <dgm:t>
        <a:bodyPr/>
        <a:lstStyle/>
        <a:p>
          <a:endParaRPr lang="en-US"/>
        </a:p>
      </dgm:t>
    </dgm:pt>
    <dgm:pt modelId="{F7810A3C-892D-4236-BBD6-4AAE99EE4A45}" type="sibTrans" cxnId="{A485A01A-D7F9-4DB0-8F18-EE0EAC8E20EB}">
      <dgm:prSet/>
      <dgm:spPr/>
      <dgm:t>
        <a:bodyPr/>
        <a:lstStyle/>
        <a:p>
          <a:endParaRPr lang="en-US"/>
        </a:p>
      </dgm:t>
    </dgm:pt>
    <dgm:pt modelId="{312DAA65-C95C-4CEF-8596-70ED5C6085B9}">
      <dgm:prSet custT="1"/>
      <dgm:spPr/>
      <dgm:t>
        <a:bodyPr/>
        <a:lstStyle/>
        <a:p>
          <a:pPr>
            <a:buFont typeface="Wingdings" panose="05000000000000000000" pitchFamily="2" charset="2"/>
            <a:buChar char="§"/>
          </a:pPr>
          <a:r>
            <a:rPr lang="en-US" sz="1800" dirty="0">
              <a:latin typeface="Arial" panose="020B0604020202020204" pitchFamily="34" charset="0"/>
              <a:cs typeface="Arial" panose="020B0604020202020204" pitchFamily="34" charset="0"/>
            </a:rPr>
            <a:t>Escalation to leadership and use of outside resources </a:t>
          </a:r>
        </a:p>
      </dgm:t>
    </dgm:pt>
    <dgm:pt modelId="{A32B0642-9C2E-43F8-B1B9-ABDD8C4DDDD2}" type="parTrans" cxnId="{A85D31A2-49A6-43A8-BDF8-9136222A285B}">
      <dgm:prSet/>
      <dgm:spPr/>
      <dgm:t>
        <a:bodyPr/>
        <a:lstStyle/>
        <a:p>
          <a:endParaRPr lang="en-US"/>
        </a:p>
      </dgm:t>
    </dgm:pt>
    <dgm:pt modelId="{0881A4F5-DA4B-4F38-A174-FE9D56150FF0}" type="sibTrans" cxnId="{A85D31A2-49A6-43A8-BDF8-9136222A285B}">
      <dgm:prSet/>
      <dgm:spPr/>
      <dgm:t>
        <a:bodyPr/>
        <a:lstStyle/>
        <a:p>
          <a:endParaRPr lang="en-US"/>
        </a:p>
      </dgm:t>
    </dgm:pt>
    <dgm:pt modelId="{26EF4C79-CC80-4D86-A985-64972952EA9F}">
      <dgm:prSet/>
      <dgm:spPr/>
      <dgm:t>
        <a:bodyPr/>
        <a:lstStyle/>
        <a:p>
          <a:pPr>
            <a:buFont typeface="Wingdings" panose="05000000000000000000" pitchFamily="2" charset="2"/>
            <a:buChar char="§"/>
          </a:pPr>
          <a:r>
            <a:rPr lang="en-US" dirty="0">
              <a:solidFill>
                <a:schemeClr val="tx1"/>
              </a:solidFill>
              <a:effectLst/>
              <a:latin typeface="+mn-lt"/>
              <a:ea typeface="MS PGothic" panose="020B0600070205080204" pitchFamily="34" charset="-128"/>
              <a:cs typeface="MS PGothic" charset="0"/>
            </a:rPr>
            <a:t>If you’re under too much stress, do something that is easy for you to give you a sense of </a:t>
          </a:r>
          <a:r>
            <a:rPr lang="en-US" dirty="0"/>
            <a:t>accomplishment</a:t>
          </a:r>
        </a:p>
      </dgm:t>
    </dgm:pt>
    <dgm:pt modelId="{2994E3DB-DC87-44AF-A06B-06A247117C0C}" type="parTrans" cxnId="{BCF937B9-935A-40F3-B526-52A97038C5FF}">
      <dgm:prSet/>
      <dgm:spPr/>
      <dgm:t>
        <a:bodyPr/>
        <a:lstStyle/>
        <a:p>
          <a:endParaRPr lang="en-US"/>
        </a:p>
      </dgm:t>
    </dgm:pt>
    <dgm:pt modelId="{857466BE-F219-4A4E-BA61-92638EBCF13B}" type="sibTrans" cxnId="{BCF937B9-935A-40F3-B526-52A97038C5FF}">
      <dgm:prSet/>
      <dgm:spPr/>
      <dgm:t>
        <a:bodyPr/>
        <a:lstStyle/>
        <a:p>
          <a:endParaRPr lang="en-US"/>
        </a:p>
      </dgm:t>
    </dgm:pt>
    <dgm:pt modelId="{84CE215D-B6F4-48DA-8677-BE23C6D726C3}">
      <dgm:prSet/>
      <dgm:spPr/>
      <dgm:t>
        <a:bodyPr/>
        <a:lstStyle/>
        <a:p>
          <a:pPr>
            <a:buFont typeface="Wingdings" panose="05000000000000000000" pitchFamily="2" charset="2"/>
            <a:buChar char="§"/>
          </a:pPr>
          <a:r>
            <a:rPr lang="en-US" dirty="0"/>
            <a:t>Reach out for help</a:t>
          </a:r>
        </a:p>
      </dgm:t>
    </dgm:pt>
    <dgm:pt modelId="{83169739-6409-4187-8B81-ABF80B47A5B5}" type="parTrans" cxnId="{45F1C83C-6028-4204-97B7-1E24612032E3}">
      <dgm:prSet/>
      <dgm:spPr/>
      <dgm:t>
        <a:bodyPr/>
        <a:lstStyle/>
        <a:p>
          <a:endParaRPr lang="en-US"/>
        </a:p>
      </dgm:t>
    </dgm:pt>
    <dgm:pt modelId="{496E2B75-1D8B-4EF8-A846-CF1F492F7BE0}" type="sibTrans" cxnId="{45F1C83C-6028-4204-97B7-1E24612032E3}">
      <dgm:prSet/>
      <dgm:spPr/>
      <dgm:t>
        <a:bodyPr/>
        <a:lstStyle/>
        <a:p>
          <a:endParaRPr lang="en-US"/>
        </a:p>
      </dgm:t>
    </dgm:pt>
    <dgm:pt modelId="{FF105390-88B4-40CA-B2BA-E047EEA49520}">
      <dgm:prSet/>
      <dgm:spPr/>
      <dgm:t>
        <a:bodyPr/>
        <a:lstStyle/>
        <a:p>
          <a:pPr>
            <a:buFont typeface="Wingdings" panose="05000000000000000000" pitchFamily="2" charset="2"/>
            <a:buChar char="§"/>
          </a:pPr>
          <a:r>
            <a:rPr lang="en-US" dirty="0"/>
            <a:t>Debriefings</a:t>
          </a:r>
        </a:p>
      </dgm:t>
    </dgm:pt>
    <dgm:pt modelId="{D4B02ADC-276F-4DDB-823F-D3F951DBB7F0}" type="parTrans" cxnId="{7494DAA2-EAFC-4FE9-8AAD-CCF39CC75EE1}">
      <dgm:prSet/>
      <dgm:spPr/>
      <dgm:t>
        <a:bodyPr/>
        <a:lstStyle/>
        <a:p>
          <a:endParaRPr lang="en-US"/>
        </a:p>
      </dgm:t>
    </dgm:pt>
    <dgm:pt modelId="{8D004034-023A-4540-B118-E99FD47017F0}" type="sibTrans" cxnId="{7494DAA2-EAFC-4FE9-8AAD-CCF39CC75EE1}">
      <dgm:prSet/>
      <dgm:spPr/>
      <dgm:t>
        <a:bodyPr/>
        <a:lstStyle/>
        <a:p>
          <a:endParaRPr lang="en-US"/>
        </a:p>
      </dgm:t>
    </dgm:pt>
    <dgm:pt modelId="{90A9C670-2C24-4EBD-9AEB-22A0BE5D0F94}">
      <dgm:prSet/>
      <dgm:spPr/>
      <dgm:t>
        <a:bodyPr/>
        <a:lstStyle/>
        <a:p>
          <a:pPr>
            <a:buFont typeface="Wingdings" panose="05000000000000000000" pitchFamily="2" charset="2"/>
            <a:buChar char="§"/>
          </a:pPr>
          <a:r>
            <a:rPr lang="en-US"/>
            <a:t>Code Orange Huddles</a:t>
          </a:r>
          <a:endParaRPr lang="en-US" dirty="0"/>
        </a:p>
      </dgm:t>
    </dgm:pt>
    <dgm:pt modelId="{0FFEECBB-4E1B-46B4-8967-26BD413B1A8F}" type="parTrans" cxnId="{E581F950-1801-4CCC-8CA4-C8E1574ECF21}">
      <dgm:prSet/>
      <dgm:spPr/>
      <dgm:t>
        <a:bodyPr/>
        <a:lstStyle/>
        <a:p>
          <a:endParaRPr lang="en-US"/>
        </a:p>
      </dgm:t>
    </dgm:pt>
    <dgm:pt modelId="{73270D9F-82CF-4E7A-A90A-A00B82095BFA}" type="sibTrans" cxnId="{E581F950-1801-4CCC-8CA4-C8E1574ECF21}">
      <dgm:prSet/>
      <dgm:spPr/>
      <dgm:t>
        <a:bodyPr/>
        <a:lstStyle/>
        <a:p>
          <a:endParaRPr lang="en-US"/>
        </a:p>
      </dgm:t>
    </dgm:pt>
    <dgm:pt modelId="{C868C007-6FE8-4F02-BD35-13C743677933}">
      <dgm:prSet/>
      <dgm:spPr/>
      <dgm:t>
        <a:bodyPr/>
        <a:lstStyle/>
        <a:p>
          <a:pPr>
            <a:buFont typeface="Wingdings" panose="05000000000000000000" pitchFamily="2" charset="2"/>
            <a:buChar char="§"/>
          </a:pPr>
          <a:r>
            <a:rPr lang="en-US" dirty="0"/>
            <a:t>Lessons Learned</a:t>
          </a:r>
        </a:p>
      </dgm:t>
    </dgm:pt>
    <dgm:pt modelId="{524F2B30-02DF-4691-A871-AD70319401B1}" type="parTrans" cxnId="{E5FA308D-A4DD-4BF3-9C27-E223F990CAA0}">
      <dgm:prSet/>
      <dgm:spPr/>
      <dgm:t>
        <a:bodyPr/>
        <a:lstStyle/>
        <a:p>
          <a:endParaRPr lang="en-US"/>
        </a:p>
      </dgm:t>
    </dgm:pt>
    <dgm:pt modelId="{73077354-F45E-4B22-83F8-1497D6FCFE51}" type="sibTrans" cxnId="{E5FA308D-A4DD-4BF3-9C27-E223F990CAA0}">
      <dgm:prSet/>
      <dgm:spPr/>
      <dgm:t>
        <a:bodyPr/>
        <a:lstStyle/>
        <a:p>
          <a:endParaRPr lang="en-US"/>
        </a:p>
      </dgm:t>
    </dgm:pt>
    <dgm:pt modelId="{F9B9B144-6798-47BC-A6DB-0FEEACB4FC3C}">
      <dgm:prSet/>
      <dgm:spPr/>
      <dgm:t>
        <a:bodyPr/>
        <a:lstStyle/>
        <a:p>
          <a:pPr>
            <a:buFont typeface="Wingdings" panose="05000000000000000000" pitchFamily="2" charset="2"/>
            <a:buChar char="§"/>
          </a:pPr>
          <a:r>
            <a:rPr lang="en-US" dirty="0"/>
            <a:t>Goal setting</a:t>
          </a:r>
        </a:p>
      </dgm:t>
    </dgm:pt>
    <dgm:pt modelId="{0F806A70-160B-4D5C-9E1F-AE589635DB82}" type="parTrans" cxnId="{8C041F42-2FFF-4724-9ECD-8E9063901AA8}">
      <dgm:prSet/>
      <dgm:spPr/>
      <dgm:t>
        <a:bodyPr/>
        <a:lstStyle/>
        <a:p>
          <a:endParaRPr lang="en-US"/>
        </a:p>
      </dgm:t>
    </dgm:pt>
    <dgm:pt modelId="{4E49DCA4-AB77-4967-BC83-2832543AB9C1}" type="sibTrans" cxnId="{8C041F42-2FFF-4724-9ECD-8E9063901AA8}">
      <dgm:prSet/>
      <dgm:spPr/>
      <dgm:t>
        <a:bodyPr/>
        <a:lstStyle/>
        <a:p>
          <a:endParaRPr lang="en-US"/>
        </a:p>
      </dgm:t>
    </dgm:pt>
    <dgm:pt modelId="{7B71DA8B-FF88-4621-B680-5F340F6A9CCB}">
      <dgm:prSet/>
      <dgm:spPr/>
      <dgm:t>
        <a:bodyPr/>
        <a:lstStyle/>
        <a:p>
          <a:pPr>
            <a:buFont typeface="Wingdings" panose="05000000000000000000" pitchFamily="2" charset="2"/>
            <a:buChar char="§"/>
          </a:pPr>
          <a:r>
            <a:rPr lang="en-US" dirty="0"/>
            <a:t>Confront and try to neutralize blame, guilt and shame</a:t>
          </a:r>
        </a:p>
      </dgm:t>
    </dgm:pt>
    <dgm:pt modelId="{FBE94E59-1034-41BF-B781-EB95E4DCE736}" type="parTrans" cxnId="{457C865D-F313-4C5E-A5D3-FC09FF093C13}">
      <dgm:prSet/>
      <dgm:spPr/>
      <dgm:t>
        <a:bodyPr/>
        <a:lstStyle/>
        <a:p>
          <a:endParaRPr lang="en-US"/>
        </a:p>
      </dgm:t>
    </dgm:pt>
    <dgm:pt modelId="{6ABC61C2-CA55-4BF8-894C-95CA1E4752AE}" type="sibTrans" cxnId="{457C865D-F313-4C5E-A5D3-FC09FF093C13}">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ScaleY="172461" custLinFactNeighborX="-709" custLinFactNeighborY="-4310">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ScaleX="100000" custScaleY="44344" custLinFactNeighborX="-775"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custScaleX="113843" custScaleY="218713">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dgm:presLayoutVars>
          <dgm:bulletEnabled val="1"/>
        </dgm:presLayoutVars>
      </dgm:prSet>
      <dgm:spPr/>
    </dgm:pt>
  </dgm:ptLst>
  <dgm:cxnLst>
    <dgm:cxn modelId="{0BDBB102-BEEF-44AE-A35C-E2C3535469A6}" type="presOf" srcId="{90A9C670-2C24-4EBD-9AEB-22A0BE5D0F94}" destId="{F9F44514-E319-4460-960B-A4D2EF04B974}" srcOrd="0" destOrd="5" presId="urn:microsoft.com/office/officeart/2005/8/layout/list1"/>
    <dgm:cxn modelId="{440E9607-83C1-4398-A538-A4A18FF1DF76}" srcId="{127C7479-93BF-4CBD-8E43-64D111378F83}" destId="{A12366A8-B23D-44DF-B443-D63E0A966E66}" srcOrd="0" destOrd="0" parTransId="{E0811125-65EE-456E-95AF-9ECB4C8E783B}" sibTransId="{6AF79451-1647-4D2B-96F0-EA8E2E8BBCA4}"/>
    <dgm:cxn modelId="{22BE380B-47EC-4C4C-97CC-A05AD088FE10}" type="presOf" srcId="{26EF4C79-CC80-4D86-A985-64972952EA9F}" destId="{F9F44514-E319-4460-960B-A4D2EF04B974}" srcOrd="0" destOrd="1" presId="urn:microsoft.com/office/officeart/2005/8/layout/list1"/>
    <dgm:cxn modelId="{A485A01A-D7F9-4DB0-8F18-EE0EAC8E20EB}" srcId="{5485316C-148C-4E5A-B07A-2E6831D20A69}" destId="{F5FED703-8465-4D8E-8865-52AC08E036B4}" srcOrd="2" destOrd="0" parTransId="{59A1E532-D388-43C0-B4B6-5D583D98478B}" sibTransId="{F7810A3C-892D-4236-BBD6-4AAE99EE4A45}"/>
    <dgm:cxn modelId="{0F25FF2B-A992-4788-9BC8-35E7EBA5A5EA}" srcId="{5485316C-148C-4E5A-B07A-2E6831D20A69}" destId="{61816432-0726-4822-AF28-2C809C8016CB}" srcOrd="1" destOrd="0" parTransId="{031B67C9-D585-4C42-8E85-2AFBF353C981}" sibTransId="{97B4DF0A-CAE0-4D0E-9048-3FE475056DE7}"/>
    <dgm:cxn modelId="{2E1E6432-3E75-40A1-8CB1-29D7394CE1D3}" srcId="{127C7479-93BF-4CBD-8E43-64D111378F83}" destId="{5485316C-148C-4E5A-B07A-2E6831D20A69}" srcOrd="1" destOrd="0" parTransId="{45EE953E-C5D5-4ED2-ACAD-F3750C771760}" sibTransId="{41204499-CA88-4ECC-AA4B-170A25FDC5DD}"/>
    <dgm:cxn modelId="{45F1C83C-6028-4204-97B7-1E24612032E3}" srcId="{A12366A8-B23D-44DF-B443-D63E0A966E66}" destId="{84CE215D-B6F4-48DA-8677-BE23C6D726C3}" srcOrd="3" destOrd="0" parTransId="{83169739-6409-4187-8B81-ABF80B47A5B5}" sibTransId="{496E2B75-1D8B-4EF8-A846-CF1F492F7BE0}"/>
    <dgm:cxn modelId="{457C865D-F313-4C5E-A5D3-FC09FF093C13}" srcId="{A12366A8-B23D-44DF-B443-D63E0A966E66}" destId="{7B71DA8B-FF88-4621-B680-5F340F6A9CCB}" srcOrd="2" destOrd="0" parTransId="{FBE94E59-1034-41BF-B781-EB95E4DCE736}" sibTransId="{6ABC61C2-CA55-4BF8-894C-95CA1E4752AE}"/>
    <dgm:cxn modelId="{8C041F42-2FFF-4724-9ECD-8E9063901AA8}" srcId="{A12366A8-B23D-44DF-B443-D63E0A966E66}" destId="{F9B9B144-6798-47BC-A6DB-0FEEACB4FC3C}" srcOrd="7" destOrd="0" parTransId="{0F806A70-160B-4D5C-9E1F-AE589635DB82}" sibTransId="{4E49DCA4-AB77-4967-BC83-2832543AB9C1}"/>
    <dgm:cxn modelId="{FA74B464-81F3-48FA-B71D-D0788C761B50}" type="presOf" srcId="{FF105390-88B4-40CA-B2BA-E047EEA49520}" destId="{F9F44514-E319-4460-960B-A4D2EF04B974}" srcOrd="0" destOrd="4" presId="urn:microsoft.com/office/officeart/2005/8/layout/list1"/>
    <dgm:cxn modelId="{FEE32967-BF65-47A6-B7BC-84B8940BAA10}" type="presOf" srcId="{127C7479-93BF-4CBD-8E43-64D111378F83}" destId="{967790DF-720C-4445-B191-DEB3A92EA67B}" srcOrd="0" destOrd="0" presId="urn:microsoft.com/office/officeart/2005/8/layout/list1"/>
    <dgm:cxn modelId="{0133B747-065B-4BDD-8D0C-E30CC6A3B933}" type="presOf" srcId="{C868C007-6FE8-4F02-BD35-13C743677933}" destId="{F9F44514-E319-4460-960B-A4D2EF04B974}" srcOrd="0" destOrd="6"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3A5F016F-78F3-4505-ABBF-741B7980CC20}" type="presOf" srcId="{A12366A8-B23D-44DF-B443-D63E0A966E66}" destId="{8AB44CF7-613E-4AE2-A198-257C497F1BAA}" srcOrd="0" destOrd="0" presId="urn:microsoft.com/office/officeart/2005/8/layout/list1"/>
    <dgm:cxn modelId="{E581F950-1801-4CCC-8CA4-C8E1574ECF21}" srcId="{A12366A8-B23D-44DF-B443-D63E0A966E66}" destId="{90A9C670-2C24-4EBD-9AEB-22A0BE5D0F94}" srcOrd="5" destOrd="0" parTransId="{0FFEECBB-4E1B-46B4-8967-26BD413B1A8F}" sibTransId="{73270D9F-82CF-4E7A-A90A-A00B82095BFA}"/>
    <dgm:cxn modelId="{D1346A77-60FF-439E-A249-84CCDD5B2FED}" srcId="{A12366A8-B23D-44DF-B443-D63E0A966E66}" destId="{70EEC57B-B39B-485F-9948-B1C7BC28AB2D}" srcOrd="0" destOrd="0" parTransId="{35783494-9BBB-4724-8571-420BCB2C4315}" sibTransId="{80B24708-472C-4C9A-B0CB-0C3A3F42B533}"/>
    <dgm:cxn modelId="{7109E87A-ECF2-4665-AA36-BF4B8144190C}" type="presOf" srcId="{70EEC57B-B39B-485F-9948-B1C7BC28AB2D}" destId="{F9F44514-E319-4460-960B-A4D2EF04B974}" srcOrd="0" destOrd="0" presId="urn:microsoft.com/office/officeart/2005/8/layout/list1"/>
    <dgm:cxn modelId="{A38F6B7D-2E9F-41B7-875C-4095B6D1FCDC}" type="presOf" srcId="{7B71DA8B-FF88-4621-B680-5F340F6A9CCB}" destId="{F9F44514-E319-4460-960B-A4D2EF04B974}" srcOrd="0" destOrd="2" presId="urn:microsoft.com/office/officeart/2005/8/layout/list1"/>
    <dgm:cxn modelId="{E5FA308D-A4DD-4BF3-9C27-E223F990CAA0}" srcId="{A12366A8-B23D-44DF-B443-D63E0A966E66}" destId="{C868C007-6FE8-4F02-BD35-13C743677933}" srcOrd="6" destOrd="0" parTransId="{524F2B30-02DF-4691-A871-AD70319401B1}" sibTransId="{73077354-F45E-4B22-83F8-1497D6FCFE51}"/>
    <dgm:cxn modelId="{A85D31A2-49A6-43A8-BDF8-9136222A285B}" srcId="{5485316C-148C-4E5A-B07A-2E6831D20A69}" destId="{312DAA65-C95C-4CEF-8596-70ED5C6085B9}" srcOrd="3" destOrd="0" parTransId="{A32B0642-9C2E-43F8-B1B9-ABDD8C4DDDD2}" sibTransId="{0881A4F5-DA4B-4F38-A174-FE9D56150FF0}"/>
    <dgm:cxn modelId="{7494DAA2-EAFC-4FE9-8AAD-CCF39CC75EE1}" srcId="{A12366A8-B23D-44DF-B443-D63E0A966E66}" destId="{FF105390-88B4-40CA-B2BA-E047EEA49520}" srcOrd="4" destOrd="0" parTransId="{D4B02ADC-276F-4DDB-823F-D3F951DBB7F0}" sibTransId="{8D004034-023A-4540-B118-E99FD47017F0}"/>
    <dgm:cxn modelId="{478EFEA2-FB58-4C92-AE44-24304DCCA5B6}" type="presOf" srcId="{F9B9B144-6798-47BC-A6DB-0FEEACB4FC3C}" destId="{F9F44514-E319-4460-960B-A4D2EF04B974}" srcOrd="0" destOrd="7" presId="urn:microsoft.com/office/officeart/2005/8/layout/list1"/>
    <dgm:cxn modelId="{CCB114AA-33CE-4FC7-889E-A9273103FDD2}" type="presOf" srcId="{61816432-0726-4822-AF28-2C809C8016CB}" destId="{1FA530E9-9D2D-441A-B954-52B42EF494C3}" srcOrd="0" destOrd="1" presId="urn:microsoft.com/office/officeart/2005/8/layout/list1"/>
    <dgm:cxn modelId="{C7CD39AA-BB14-4C8E-9204-DC2B2EEFB8C1}" type="presOf" srcId="{F5FED703-8465-4D8E-8865-52AC08E036B4}" destId="{1FA530E9-9D2D-441A-B954-52B42EF494C3}" srcOrd="0" destOrd="2" presId="urn:microsoft.com/office/officeart/2005/8/layout/list1"/>
    <dgm:cxn modelId="{BCF937B9-935A-40F3-B526-52A97038C5FF}" srcId="{A12366A8-B23D-44DF-B443-D63E0A966E66}" destId="{26EF4C79-CC80-4D86-A985-64972952EA9F}" srcOrd="1" destOrd="0" parTransId="{2994E3DB-DC87-44AF-A06B-06A247117C0C}" sibTransId="{857466BE-F219-4A4E-BA61-92638EBCF13B}"/>
    <dgm:cxn modelId="{6E1814CB-6CC4-4DF3-AAB2-DE35D7DF3402}" type="presOf" srcId="{84CE215D-B6F4-48DA-8677-BE23C6D726C3}" destId="{F9F44514-E319-4460-960B-A4D2EF04B974}" srcOrd="0" destOrd="3" presId="urn:microsoft.com/office/officeart/2005/8/layout/list1"/>
    <dgm:cxn modelId="{512554DA-3991-47D8-9942-1E2489DE7901}" type="presOf" srcId="{3FA3B656-1AFF-4B57-8C0D-C772BD3C9227}" destId="{1FA530E9-9D2D-441A-B954-52B42EF494C3}" srcOrd="0" destOrd="0" presId="urn:microsoft.com/office/officeart/2005/8/layout/list1"/>
    <dgm:cxn modelId="{066504E4-A9C0-4202-8C40-7CCF3CCA3ED9}" type="presOf" srcId="{312DAA65-C95C-4CEF-8596-70ED5C6085B9}" destId="{1FA530E9-9D2D-441A-B954-52B42EF494C3}" srcOrd="0" destOrd="3" presId="urn:microsoft.com/office/officeart/2005/8/layout/list1"/>
    <dgm:cxn modelId="{295699EF-0A34-45D5-A808-0D4EFEA761C8}" srcId="{5485316C-148C-4E5A-B07A-2E6831D20A69}" destId="{3FA3B656-1AFF-4B57-8C0D-C772BD3C9227}" srcOrd="0" destOrd="0" parTransId="{9660E88E-AE48-45A5-9BC5-2D1CBA5204DD}" sibTransId="{A57D6726-D722-4394-A9C5-71F2D7E87D29}"/>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3d1" qsCatId="3D" csTypeId="urn:microsoft.com/office/officeart/2005/8/colors/accent0_3" csCatId="mainScheme" phldr="1"/>
      <dgm:spPr/>
      <dgm:t>
        <a:bodyPr/>
        <a:lstStyle/>
        <a:p>
          <a:endParaRPr lang="en-US"/>
        </a:p>
      </dgm:t>
    </dgm:pt>
    <dgm:pt modelId="{1AE1BEAB-1BBA-4481-9097-9AC393720E97}">
      <dgm:prSet/>
      <dgm:spPr>
        <a:solidFill>
          <a:srgbClr val="232D4B"/>
        </a:solidFill>
      </dgm:spPr>
      <dgm:t>
        <a:bodyPr/>
        <a:lstStyle/>
        <a:p>
          <a:r>
            <a:rPr lang="en-US" b="1" dirty="0">
              <a:latin typeface="+mn-lt"/>
              <a:cs typeface="Arial" charset="0"/>
            </a:rPr>
            <a:t>Trust</a:t>
          </a:r>
          <a:endParaRPr lang="en-US" dirty="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dgm:spPr>
        <a:solidFill>
          <a:srgbClr val="232D4B">
            <a:alpha val="90000"/>
          </a:srgbClr>
        </a:solidFill>
      </dgm:spPr>
      <dgm:t>
        <a:bodyPr/>
        <a:lstStyle/>
        <a:p>
          <a:endParaRPr lang="en-US" dirty="0">
            <a:solidFill>
              <a:schemeClr val="bg1"/>
            </a:solidFill>
          </a:endParaRP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a:solidFill>
          <a:srgbClr val="232D4B"/>
        </a:solidFill>
      </dgm:spPr>
      <dgm:t>
        <a:bodyPr/>
        <a:lstStyle/>
        <a:p>
          <a:r>
            <a:rPr lang="en-US" dirty="0"/>
            <a:t>Hope</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dgm:spPr>
        <a:solidFill>
          <a:srgbClr val="232D4B">
            <a:alpha val="90000"/>
          </a:srgbClr>
        </a:solidFill>
      </dgm:spPr>
      <dgm:t>
        <a:bodyPr/>
        <a:lstStyle/>
        <a:p>
          <a:pPr>
            <a:buClr>
              <a:srgbClr val="FF0000"/>
            </a:buClr>
            <a:buSzPct val="90000"/>
          </a:pPr>
          <a:endParaRPr lang="en-US" dirty="0">
            <a:solidFill>
              <a:schemeClr val="bg1"/>
            </a:solidFill>
          </a:endParaRP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a:solidFill>
          <a:srgbClr val="232D4B"/>
        </a:solidFill>
      </dgm:spPr>
      <dgm:t>
        <a:bodyPr/>
        <a:lstStyle/>
        <a:p>
          <a:r>
            <a:rPr lang="en-US" dirty="0"/>
            <a:t>Self-Worth </a:t>
          </a:r>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dgm:spPr>
        <a:solidFill>
          <a:srgbClr val="232D4B">
            <a:alpha val="90000"/>
          </a:srgbClr>
        </a:solidFill>
      </dgm:spPr>
      <dgm:t>
        <a:bodyPr/>
        <a:lstStyle/>
        <a:p>
          <a:endParaRPr lang="en-US" dirty="0">
            <a:solidFill>
              <a:schemeClr val="bg1"/>
            </a:solidFill>
          </a:endParaRP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dgm:spPr>
        <a:solidFill>
          <a:srgbClr val="232D4B"/>
        </a:solidFill>
      </dgm:spPr>
      <dgm:t>
        <a:bodyPr/>
        <a:lstStyle/>
        <a:p>
          <a:r>
            <a:rPr lang="en-US" dirty="0"/>
            <a:t>Meaning</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dgm:spPr>
        <a:solidFill>
          <a:srgbClr val="232D4B">
            <a:alpha val="90000"/>
          </a:srgbClr>
        </a:solidFill>
        <a:ln>
          <a:solidFill>
            <a:srgbClr val="232D4B"/>
          </a:solidFill>
        </a:ln>
      </dgm:spPr>
      <dgm:t>
        <a:bodyPr/>
        <a:lstStyle/>
        <a:p>
          <a:endParaRPr lang="en-US" dirty="0">
            <a:solidFill>
              <a:schemeClr val="bg1"/>
            </a:solidFill>
          </a:endParaRP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85204FDD-8FC5-5D4D-AFB4-29A3C28AD81E}">
      <dgm:prSet/>
      <dgm:spPr>
        <a:solidFill>
          <a:srgbClr val="232D4B">
            <a:alpha val="90000"/>
          </a:srgbClr>
        </a:solidFill>
      </dgm:spPr>
      <dgm:t>
        <a:bodyPr/>
        <a:lstStyle/>
        <a:p>
          <a:endParaRPr lang="en-US" dirty="0">
            <a:solidFill>
              <a:schemeClr val="bg1"/>
            </a:solidFill>
            <a:latin typeface="Calibri" pitchFamily="127" charset="0"/>
          </a:endParaRPr>
        </a:p>
      </dgm:t>
    </dgm:pt>
    <dgm:pt modelId="{D424DC16-13FA-6348-9477-9DFC36A067C2}" type="parTrans" cxnId="{4B066943-9623-874D-B86C-80780D94D6A6}">
      <dgm:prSet/>
      <dgm:spPr/>
      <dgm:t>
        <a:bodyPr/>
        <a:lstStyle/>
        <a:p>
          <a:endParaRPr lang="en-US"/>
        </a:p>
      </dgm:t>
    </dgm:pt>
    <dgm:pt modelId="{B1F55F3D-DDAC-7C47-A996-53B5C91DA486}" type="sibTrans" cxnId="{4B066943-9623-874D-B86C-80780D94D6A6}">
      <dgm:prSet/>
      <dgm:spPr/>
      <dgm:t>
        <a:bodyPr/>
        <a:lstStyle/>
        <a:p>
          <a:endParaRPr lang="en-US"/>
        </a:p>
      </dgm:t>
    </dgm:pt>
    <dgm:pt modelId="{1A6767C1-0251-1845-B88F-46CB6B873335}">
      <dgm:prSet/>
      <dgm:spPr>
        <a:solidFill>
          <a:srgbClr val="232D4B">
            <a:alpha val="90000"/>
          </a:srgbClr>
        </a:solidFill>
        <a:ln>
          <a:solidFill>
            <a:srgbClr val="232D4B"/>
          </a:solidFill>
        </a:ln>
      </dgm:spPr>
      <dgm:t>
        <a:bodyPr/>
        <a:lstStyle/>
        <a:p>
          <a:endParaRPr lang="en-US" dirty="0">
            <a:solidFill>
              <a:schemeClr val="bg1"/>
            </a:solidFill>
          </a:endParaRPr>
        </a:p>
      </dgm:t>
    </dgm:pt>
    <dgm:pt modelId="{F61218B4-FCAE-AB4F-B318-4CFFF22CF121}" type="parTrans" cxnId="{A3283097-8560-774A-B0D6-776430623874}">
      <dgm:prSet/>
      <dgm:spPr/>
      <dgm:t>
        <a:bodyPr/>
        <a:lstStyle/>
        <a:p>
          <a:endParaRPr lang="en-US"/>
        </a:p>
      </dgm:t>
    </dgm:pt>
    <dgm:pt modelId="{A60C72A4-8F61-644C-8C7C-0AC2A98AECFC}" type="sibTrans" cxnId="{A3283097-8560-774A-B0D6-776430623874}">
      <dgm:prSet/>
      <dgm:spPr/>
      <dgm:t>
        <a:bodyPr/>
        <a:lstStyle/>
        <a:p>
          <a:endParaRPr lang="en-US"/>
        </a:p>
      </dgm:t>
    </dgm:pt>
    <dgm:pt modelId="{E24B7230-F69E-4A1C-8B8A-F520F60C22AF}">
      <dgm:prSet/>
      <dgm:spPr/>
      <dgm:t>
        <a:bodyPr/>
        <a:lstStyle/>
        <a:p>
          <a:r>
            <a:rPr lang="en-US">
              <a:solidFill>
                <a:schemeClr val="bg1"/>
              </a:solidFill>
            </a:rPr>
            <a:t>Trust in:</a:t>
          </a:r>
          <a:endParaRPr lang="en-US" dirty="0">
            <a:solidFill>
              <a:schemeClr val="bg1"/>
            </a:solidFill>
          </a:endParaRPr>
        </a:p>
      </dgm:t>
    </dgm:pt>
    <dgm:pt modelId="{4E6AF060-5B38-43C8-B680-D9B384075B45}" type="parTrans" cxnId="{03543ED7-AEDB-4D20-ACCE-0F71A350C1CA}">
      <dgm:prSet/>
      <dgm:spPr/>
      <dgm:t>
        <a:bodyPr/>
        <a:lstStyle/>
        <a:p>
          <a:endParaRPr lang="en-US"/>
        </a:p>
      </dgm:t>
    </dgm:pt>
    <dgm:pt modelId="{2AFAA0F1-6660-4F58-8E2D-6A5E05CA93D9}" type="sibTrans" cxnId="{03543ED7-AEDB-4D20-ACCE-0F71A350C1CA}">
      <dgm:prSet/>
      <dgm:spPr/>
      <dgm:t>
        <a:bodyPr/>
        <a:lstStyle/>
        <a:p>
          <a:endParaRPr lang="en-US"/>
        </a:p>
      </dgm:t>
    </dgm:pt>
    <dgm:pt modelId="{9AFB4838-B795-4DB1-94C6-84E6552ACC6F}">
      <dgm:prSet/>
      <dgm:spPr/>
      <dgm:t>
        <a:bodyPr/>
        <a:lstStyle/>
        <a:p>
          <a:r>
            <a:rPr lang="en-US" dirty="0">
              <a:solidFill>
                <a:schemeClr val="bg1"/>
              </a:solidFill>
            </a:rPr>
            <a:t>Peers</a:t>
          </a:r>
        </a:p>
      </dgm:t>
    </dgm:pt>
    <dgm:pt modelId="{50398F5D-1294-4801-AB50-C1150D6208CD}" type="parTrans" cxnId="{232E40FB-FAC5-4567-8DE7-470964130AB9}">
      <dgm:prSet/>
      <dgm:spPr/>
      <dgm:t>
        <a:bodyPr/>
        <a:lstStyle/>
        <a:p>
          <a:endParaRPr lang="en-US"/>
        </a:p>
      </dgm:t>
    </dgm:pt>
    <dgm:pt modelId="{7B1F29BC-9B61-4351-A519-71E68768A1C3}" type="sibTrans" cxnId="{232E40FB-FAC5-4567-8DE7-470964130AB9}">
      <dgm:prSet/>
      <dgm:spPr/>
      <dgm:t>
        <a:bodyPr/>
        <a:lstStyle/>
        <a:p>
          <a:endParaRPr lang="en-US"/>
        </a:p>
      </dgm:t>
    </dgm:pt>
    <dgm:pt modelId="{843C3974-3E0F-4CEA-B50D-161EBF7E6E0A}">
      <dgm:prSet/>
      <dgm:spPr/>
      <dgm:t>
        <a:bodyPr/>
        <a:lstStyle/>
        <a:p>
          <a:r>
            <a:rPr lang="en-US">
              <a:solidFill>
                <a:schemeClr val="bg1"/>
              </a:solidFill>
            </a:rPr>
            <a:t>Equipment</a:t>
          </a:r>
          <a:endParaRPr lang="en-US" dirty="0">
            <a:solidFill>
              <a:schemeClr val="bg1"/>
            </a:solidFill>
          </a:endParaRPr>
        </a:p>
      </dgm:t>
    </dgm:pt>
    <dgm:pt modelId="{81684D98-FEB3-483B-9F5A-FCB7BF510FBF}" type="parTrans" cxnId="{93C37EA3-FB32-4187-B0D1-B7606A1AC6C5}">
      <dgm:prSet/>
      <dgm:spPr/>
      <dgm:t>
        <a:bodyPr/>
        <a:lstStyle/>
        <a:p>
          <a:endParaRPr lang="en-US"/>
        </a:p>
      </dgm:t>
    </dgm:pt>
    <dgm:pt modelId="{845F6301-9DC6-4DCC-8BFE-11F791BFD38C}" type="sibTrans" cxnId="{93C37EA3-FB32-4187-B0D1-B7606A1AC6C5}">
      <dgm:prSet/>
      <dgm:spPr/>
      <dgm:t>
        <a:bodyPr/>
        <a:lstStyle/>
        <a:p>
          <a:endParaRPr lang="en-US"/>
        </a:p>
      </dgm:t>
    </dgm:pt>
    <dgm:pt modelId="{0EF7B8E5-74FC-4B38-8F99-96026E16D4CC}">
      <dgm:prSet/>
      <dgm:spPr/>
      <dgm:t>
        <a:bodyPr/>
        <a:lstStyle/>
        <a:p>
          <a:r>
            <a:rPr lang="en-US">
              <a:solidFill>
                <a:schemeClr val="bg1"/>
              </a:solidFill>
            </a:rPr>
            <a:t>Leaders</a:t>
          </a:r>
          <a:endParaRPr lang="en-US" dirty="0">
            <a:solidFill>
              <a:schemeClr val="bg1"/>
            </a:solidFill>
          </a:endParaRPr>
        </a:p>
      </dgm:t>
    </dgm:pt>
    <dgm:pt modelId="{90863AFE-CA77-4535-BFA6-C03831919286}" type="parTrans" cxnId="{CA024963-66F9-4107-91FE-6666D9DB758D}">
      <dgm:prSet/>
      <dgm:spPr/>
      <dgm:t>
        <a:bodyPr/>
        <a:lstStyle/>
        <a:p>
          <a:endParaRPr lang="en-US"/>
        </a:p>
      </dgm:t>
    </dgm:pt>
    <dgm:pt modelId="{B3D69C24-E9C8-44B7-9007-481D928356C1}" type="sibTrans" cxnId="{CA024963-66F9-4107-91FE-6666D9DB758D}">
      <dgm:prSet/>
      <dgm:spPr/>
      <dgm:t>
        <a:bodyPr/>
        <a:lstStyle/>
        <a:p>
          <a:endParaRPr lang="en-US"/>
        </a:p>
      </dgm:t>
    </dgm:pt>
    <dgm:pt modelId="{0EAED166-42E2-43DC-8841-340D9175E0A1}">
      <dgm:prSet/>
      <dgm:spPr/>
      <dgm:t>
        <a:bodyPr/>
        <a:lstStyle/>
        <a:p>
          <a:r>
            <a:rPr lang="en-US">
              <a:solidFill>
                <a:schemeClr val="bg1"/>
              </a:solidFill>
            </a:rPr>
            <a:t>Mission</a:t>
          </a:r>
          <a:endParaRPr lang="en-US"/>
        </a:p>
      </dgm:t>
    </dgm:pt>
    <dgm:pt modelId="{3408DF33-2970-42E5-B305-5ADB212A1066}" type="parTrans" cxnId="{D055B9C8-7138-4E5F-918D-B596F52E3D6B}">
      <dgm:prSet/>
      <dgm:spPr/>
      <dgm:t>
        <a:bodyPr/>
        <a:lstStyle/>
        <a:p>
          <a:endParaRPr lang="en-US"/>
        </a:p>
      </dgm:t>
    </dgm:pt>
    <dgm:pt modelId="{6862185B-3FE3-48C0-90F5-86B04D7631AE}" type="sibTrans" cxnId="{D055B9C8-7138-4E5F-918D-B596F52E3D6B}">
      <dgm:prSet/>
      <dgm:spPr/>
      <dgm:t>
        <a:bodyPr/>
        <a:lstStyle/>
        <a:p>
          <a:endParaRPr lang="en-US"/>
        </a:p>
      </dgm:t>
    </dgm:pt>
    <dgm:pt modelId="{1EAAEDB7-AD9B-485A-B649-A8AED33CEA40}">
      <dgm:prSet/>
      <dgm:spPr/>
      <dgm:t>
        <a:bodyPr/>
        <a:lstStyle/>
        <a:p>
          <a:pPr>
            <a:buClr>
              <a:srgbClr val="FF0000"/>
            </a:buClr>
            <a:buSzPct val="90000"/>
          </a:pPr>
          <a:r>
            <a:rPr lang="en-US">
              <a:solidFill>
                <a:schemeClr val="bg1"/>
              </a:solidFill>
            </a:rPr>
            <a:t>Forgiveness of self</a:t>
          </a:r>
          <a:endParaRPr lang="en-US" dirty="0">
            <a:solidFill>
              <a:schemeClr val="bg1"/>
            </a:solidFill>
          </a:endParaRPr>
        </a:p>
      </dgm:t>
    </dgm:pt>
    <dgm:pt modelId="{CBCE06D8-7DC9-4A96-8846-F671EBAD2A09}" type="parTrans" cxnId="{07F7B28E-AF11-4D01-9095-6CE0BB3DE5F6}">
      <dgm:prSet/>
      <dgm:spPr/>
      <dgm:t>
        <a:bodyPr/>
        <a:lstStyle/>
        <a:p>
          <a:endParaRPr lang="en-US"/>
        </a:p>
      </dgm:t>
    </dgm:pt>
    <dgm:pt modelId="{CC3B0BD3-9F88-4D93-878A-000376AB75CE}" type="sibTrans" cxnId="{07F7B28E-AF11-4D01-9095-6CE0BB3DE5F6}">
      <dgm:prSet/>
      <dgm:spPr/>
      <dgm:t>
        <a:bodyPr/>
        <a:lstStyle/>
        <a:p>
          <a:endParaRPr lang="en-US"/>
        </a:p>
      </dgm:t>
    </dgm:pt>
    <dgm:pt modelId="{24DF593C-561A-4451-B54D-949AC4906D0C}">
      <dgm:prSet/>
      <dgm:spPr/>
      <dgm:t>
        <a:bodyPr/>
        <a:lstStyle/>
        <a:p>
          <a:pPr>
            <a:buClr>
              <a:srgbClr val="FF0000"/>
            </a:buClr>
            <a:buSzPct val="90000"/>
          </a:pPr>
          <a:r>
            <a:rPr lang="en-US">
              <a:solidFill>
                <a:schemeClr val="bg1"/>
              </a:solidFill>
            </a:rPr>
            <a:t>Forgiveness of others</a:t>
          </a:r>
          <a:endParaRPr lang="en-US" dirty="0">
            <a:solidFill>
              <a:schemeClr val="bg1"/>
            </a:solidFill>
          </a:endParaRPr>
        </a:p>
      </dgm:t>
    </dgm:pt>
    <dgm:pt modelId="{6B678447-A9AB-4BED-B840-A45503E5C909}" type="parTrans" cxnId="{AA61D870-BD69-423B-A681-05CDFF2B3FC3}">
      <dgm:prSet/>
      <dgm:spPr/>
      <dgm:t>
        <a:bodyPr/>
        <a:lstStyle/>
        <a:p>
          <a:endParaRPr lang="en-US"/>
        </a:p>
      </dgm:t>
    </dgm:pt>
    <dgm:pt modelId="{F8745CC9-6D59-4780-B829-C8736D5A9592}" type="sibTrans" cxnId="{AA61D870-BD69-423B-A681-05CDFF2B3FC3}">
      <dgm:prSet/>
      <dgm:spPr/>
      <dgm:t>
        <a:bodyPr/>
        <a:lstStyle/>
        <a:p>
          <a:endParaRPr lang="en-US"/>
        </a:p>
      </dgm:t>
    </dgm:pt>
    <dgm:pt modelId="{ADD76DE8-3FE5-4C02-890D-5348CD1A5407}">
      <dgm:prSet/>
      <dgm:spPr/>
      <dgm:t>
        <a:bodyPr/>
        <a:lstStyle/>
        <a:p>
          <a:pPr>
            <a:buClr>
              <a:srgbClr val="FF0000"/>
            </a:buClr>
            <a:buSzPct val="90000"/>
          </a:pPr>
          <a:r>
            <a:rPr lang="en-US">
              <a:solidFill>
                <a:schemeClr val="bg1"/>
              </a:solidFill>
            </a:rPr>
            <a:t>Imagining the future</a:t>
          </a:r>
          <a:endParaRPr lang="en-US" dirty="0">
            <a:solidFill>
              <a:schemeClr val="bg1"/>
            </a:solidFill>
          </a:endParaRPr>
        </a:p>
      </dgm:t>
    </dgm:pt>
    <dgm:pt modelId="{5564713C-E660-40FA-9B90-0667B280524E}" type="parTrans" cxnId="{0FF1FA33-88BE-4400-B1DF-C213B622CEEC}">
      <dgm:prSet/>
      <dgm:spPr/>
      <dgm:t>
        <a:bodyPr/>
        <a:lstStyle/>
        <a:p>
          <a:endParaRPr lang="en-US"/>
        </a:p>
      </dgm:t>
    </dgm:pt>
    <dgm:pt modelId="{DB29086D-3CD5-44B3-BEC6-48AD7FEFC3FB}" type="sibTrans" cxnId="{0FF1FA33-88BE-4400-B1DF-C213B622CEEC}">
      <dgm:prSet/>
      <dgm:spPr/>
      <dgm:t>
        <a:bodyPr/>
        <a:lstStyle/>
        <a:p>
          <a:endParaRPr lang="en-US"/>
        </a:p>
      </dgm:t>
    </dgm:pt>
    <dgm:pt modelId="{F5302E68-D20F-4E08-8C93-F2197F6ED75F}">
      <dgm:prSet/>
      <dgm:spPr/>
      <dgm:t>
        <a:bodyPr/>
        <a:lstStyle/>
        <a:p>
          <a:r>
            <a:rPr lang="en-US" dirty="0">
              <a:solidFill>
                <a:schemeClr val="bg1"/>
              </a:solidFill>
            </a:rPr>
            <a:t>Belief in self</a:t>
          </a:r>
        </a:p>
      </dgm:t>
    </dgm:pt>
    <dgm:pt modelId="{A4E29A84-0B6C-484C-B8A2-49A5DE611E7F}" type="parTrans" cxnId="{B209EEBD-EC0F-448C-9F13-8363D944DBDB}">
      <dgm:prSet/>
      <dgm:spPr/>
      <dgm:t>
        <a:bodyPr/>
        <a:lstStyle/>
        <a:p>
          <a:endParaRPr lang="en-US"/>
        </a:p>
      </dgm:t>
    </dgm:pt>
    <dgm:pt modelId="{A9D979B6-35EE-4E3F-909F-03037ECB21A1}" type="sibTrans" cxnId="{B209EEBD-EC0F-448C-9F13-8363D944DBDB}">
      <dgm:prSet/>
      <dgm:spPr/>
      <dgm:t>
        <a:bodyPr/>
        <a:lstStyle/>
        <a:p>
          <a:endParaRPr lang="en-US"/>
        </a:p>
      </dgm:t>
    </dgm:pt>
    <dgm:pt modelId="{193D587C-AD2B-41AD-86F7-FF2E1E44062C}">
      <dgm:prSet/>
      <dgm:spPr/>
      <dgm:t>
        <a:bodyPr/>
        <a:lstStyle/>
        <a:p>
          <a:r>
            <a:rPr lang="en-US">
              <a:solidFill>
                <a:schemeClr val="bg1"/>
              </a:solidFill>
            </a:rPr>
            <a:t>Accurate self-concept</a:t>
          </a:r>
          <a:endParaRPr lang="en-US" dirty="0">
            <a:solidFill>
              <a:schemeClr val="bg1"/>
            </a:solidFill>
          </a:endParaRPr>
        </a:p>
      </dgm:t>
    </dgm:pt>
    <dgm:pt modelId="{668ADB54-3238-45F0-8836-0C620F56A119}" type="parTrans" cxnId="{A947097E-8FA1-4E47-B338-EE12D416B018}">
      <dgm:prSet/>
      <dgm:spPr/>
      <dgm:t>
        <a:bodyPr/>
        <a:lstStyle/>
        <a:p>
          <a:endParaRPr lang="en-US"/>
        </a:p>
      </dgm:t>
    </dgm:pt>
    <dgm:pt modelId="{D1C4E9C7-B9F4-4329-88A1-F58CEABB37FB}" type="sibTrans" cxnId="{A947097E-8FA1-4E47-B338-EE12D416B018}">
      <dgm:prSet/>
      <dgm:spPr/>
      <dgm:t>
        <a:bodyPr/>
        <a:lstStyle/>
        <a:p>
          <a:endParaRPr lang="en-US"/>
        </a:p>
      </dgm:t>
    </dgm:pt>
    <dgm:pt modelId="{E16F4098-776F-4DB8-B6E8-FE4628003AD6}">
      <dgm:prSet/>
      <dgm:spPr/>
      <dgm:t>
        <a:bodyPr/>
        <a:lstStyle/>
        <a:p>
          <a:r>
            <a:rPr lang="en-US">
              <a:solidFill>
                <a:schemeClr val="bg1"/>
              </a:solidFill>
            </a:rPr>
            <a:t>Self-respect</a:t>
          </a:r>
          <a:endParaRPr lang="en-US"/>
        </a:p>
      </dgm:t>
    </dgm:pt>
    <dgm:pt modelId="{50261960-9A7A-43D6-8A07-BB6F7E18C411}" type="parTrans" cxnId="{E6125155-5E5F-4877-986F-65B2C49B8F62}">
      <dgm:prSet/>
      <dgm:spPr/>
      <dgm:t>
        <a:bodyPr/>
        <a:lstStyle/>
        <a:p>
          <a:endParaRPr lang="en-US"/>
        </a:p>
      </dgm:t>
    </dgm:pt>
    <dgm:pt modelId="{621469A5-7643-4767-A6CA-EC2DED030DE6}" type="sibTrans" cxnId="{E6125155-5E5F-4877-986F-65B2C49B8F62}">
      <dgm:prSet/>
      <dgm:spPr/>
      <dgm:t>
        <a:bodyPr/>
        <a:lstStyle/>
        <a:p>
          <a:endParaRPr lang="en-US"/>
        </a:p>
      </dgm:t>
    </dgm:pt>
    <dgm:pt modelId="{37A01716-E095-4315-B89B-A14C028EE4CB}">
      <dgm:prSet/>
      <dgm:spPr/>
      <dgm:t>
        <a:bodyPr/>
        <a:lstStyle/>
        <a:p>
          <a:r>
            <a:rPr lang="en-US">
              <a:solidFill>
                <a:schemeClr val="bg1"/>
              </a:solidFill>
            </a:rPr>
            <a:t>Making sense</a:t>
          </a:r>
          <a:endParaRPr lang="en-US" dirty="0">
            <a:solidFill>
              <a:schemeClr val="bg1"/>
            </a:solidFill>
          </a:endParaRPr>
        </a:p>
      </dgm:t>
    </dgm:pt>
    <dgm:pt modelId="{4BA681BF-69BA-4583-B298-DDDAFDAEEC56}" type="parTrans" cxnId="{AECC9DF0-D0E0-4740-93C2-B641F86B946B}">
      <dgm:prSet/>
      <dgm:spPr/>
      <dgm:t>
        <a:bodyPr/>
        <a:lstStyle/>
        <a:p>
          <a:endParaRPr lang="en-US"/>
        </a:p>
      </dgm:t>
    </dgm:pt>
    <dgm:pt modelId="{315A4A93-7F9D-4C21-9DE2-B80DFA790738}" type="sibTrans" cxnId="{AECC9DF0-D0E0-4740-93C2-B641F86B946B}">
      <dgm:prSet/>
      <dgm:spPr/>
      <dgm:t>
        <a:bodyPr/>
        <a:lstStyle/>
        <a:p>
          <a:endParaRPr lang="en-US"/>
        </a:p>
      </dgm:t>
    </dgm:pt>
    <dgm:pt modelId="{A272A0C8-2647-4101-BBEF-C8576CF12591}">
      <dgm:prSet/>
      <dgm:spPr/>
      <dgm:t>
        <a:bodyPr/>
        <a:lstStyle/>
        <a:p>
          <a:r>
            <a:rPr lang="en-US">
              <a:solidFill>
                <a:schemeClr val="bg1"/>
              </a:solidFill>
            </a:rPr>
            <a:t>Purpose</a:t>
          </a:r>
          <a:endParaRPr lang="en-US" dirty="0">
            <a:solidFill>
              <a:schemeClr val="bg1"/>
            </a:solidFill>
          </a:endParaRPr>
        </a:p>
      </dgm:t>
    </dgm:pt>
    <dgm:pt modelId="{490A11AA-4210-448B-BB4C-B9E36836E78A}" type="parTrans" cxnId="{56B88DDB-5136-467B-B559-0DE692CC8C60}">
      <dgm:prSet/>
      <dgm:spPr/>
      <dgm:t>
        <a:bodyPr/>
        <a:lstStyle/>
        <a:p>
          <a:endParaRPr lang="en-US"/>
        </a:p>
      </dgm:t>
    </dgm:pt>
    <dgm:pt modelId="{140201AD-B261-4E0A-B684-BA11A8D67971}" type="sibTrans" cxnId="{56B88DDB-5136-467B-B559-0DE692CC8C60}">
      <dgm:prSet/>
      <dgm:spPr/>
      <dgm:t>
        <a:bodyPr/>
        <a:lstStyle/>
        <a:p>
          <a:endParaRPr lang="en-US"/>
        </a:p>
      </dgm:t>
    </dgm:pt>
    <dgm:pt modelId="{307A0384-3A9B-4435-9318-1278BFCA76CE}">
      <dgm:prSet/>
      <dgm:spPr/>
      <dgm:t>
        <a:bodyPr/>
        <a:lstStyle/>
        <a:p>
          <a:r>
            <a:rPr lang="en-US">
              <a:solidFill>
                <a:schemeClr val="bg1"/>
              </a:solidFill>
            </a:rPr>
            <a:t>Faith</a:t>
          </a:r>
          <a:endParaRPr lang="en-US" dirty="0">
            <a:solidFill>
              <a:schemeClr val="bg1"/>
            </a:solidFill>
          </a:endParaRPr>
        </a:p>
      </dgm:t>
    </dgm:pt>
    <dgm:pt modelId="{00E4884F-2B15-4EC1-9047-8C384BA3515C}" type="parTrans" cxnId="{5876E56E-B37F-4BF0-B3FD-52A939218CF9}">
      <dgm:prSet/>
      <dgm:spPr/>
      <dgm:t>
        <a:bodyPr/>
        <a:lstStyle/>
        <a:p>
          <a:endParaRPr lang="en-US"/>
        </a:p>
      </dgm:t>
    </dgm:pt>
    <dgm:pt modelId="{B83803B0-A1AC-435E-986F-B245D94CAD26}" type="sibTrans" cxnId="{5876E56E-B37F-4BF0-B3FD-52A939218CF9}">
      <dgm:prSet/>
      <dgm:spPr/>
      <dgm:t>
        <a:bodyPr/>
        <a:lstStyle/>
        <a:p>
          <a:endParaRPr lang="en-US"/>
        </a:p>
      </dgm:t>
    </dgm:pt>
    <dgm:pt modelId="{58DBFC4A-A318-44A7-A6AE-AAA4C07867C7}">
      <dgm:prSet/>
      <dgm:spPr/>
      <dgm:t>
        <a:bodyPr/>
        <a:lstStyle/>
        <a:p>
          <a:r>
            <a:rPr lang="en-US">
              <a:solidFill>
                <a:schemeClr val="bg1"/>
              </a:solidFill>
            </a:rPr>
            <a:t>Joy</a:t>
          </a:r>
          <a:endParaRPr lang="en-US"/>
        </a:p>
      </dgm:t>
    </dgm:pt>
    <dgm:pt modelId="{6B16B95A-24D8-4E59-BC9C-F21356BC5301}" type="parTrans" cxnId="{E7C542EA-A115-4F34-8D32-7A19706A318F}">
      <dgm:prSet/>
      <dgm:spPr/>
      <dgm:t>
        <a:bodyPr/>
        <a:lstStyle/>
        <a:p>
          <a:endParaRPr lang="en-US"/>
        </a:p>
      </dgm:t>
    </dgm:pt>
    <dgm:pt modelId="{E556F2FA-17E0-4BD6-A254-27B47266B967}" type="sibTrans" cxnId="{E7C542EA-A115-4F34-8D32-7A19706A318F}">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pt>
    <dgm:pt modelId="{C96B89ED-9947-4A4F-BA7C-A258F83E62C8}" type="pres">
      <dgm:prSet presAssocID="{1AE1BEAB-1BBA-4481-9097-9AC393720E97}" presName="desTx" presStyleLbl="alignAccFollowNode1" presStyleIdx="0" presStyleCnt="4">
        <dgm:presLayoutVars/>
      </dgm:prSet>
      <dgm:spPr/>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pt>
    <dgm:pt modelId="{663A4983-E385-3A4C-9A2E-20E14778FCC8}" type="pres">
      <dgm:prSet presAssocID="{4DE3A34C-F15C-4D2B-9294-D4FE07B2ACE4}" presName="desTx" presStyleLbl="alignAccFollowNode1" presStyleIdx="1" presStyleCnt="4">
        <dgm:presLayoutVars/>
      </dgm:prSet>
      <dgm:spPr/>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pt>
    <dgm:pt modelId="{F4B04CBB-6230-B043-955E-84D5A2BA66F1}" type="pres">
      <dgm:prSet presAssocID="{C5490CA0-4E63-4EB1-8FED-E5811A953720}" presName="desTx" presStyleLbl="alignAccFollowNode1" presStyleIdx="2" presStyleCnt="4">
        <dgm:presLayoutVars/>
      </dgm:prSet>
      <dgm:spPr/>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pt>
    <dgm:pt modelId="{359F9096-7382-7349-B8E7-3046EFCA5537}" type="pres">
      <dgm:prSet presAssocID="{ACB4B9B6-FA1C-4F13-B418-5DCEC4FC0033}" presName="desTx" presStyleLbl="alignAccFollowNode1" presStyleIdx="3" presStyleCnt="4">
        <dgm:presLayoutVars/>
      </dgm:prSet>
      <dgm:spPr/>
    </dgm:pt>
  </dgm:ptLst>
  <dgm:cxnLst>
    <dgm:cxn modelId="{3B03F20E-BE26-4B22-86B6-693FA9BF853E}" type="presOf" srcId="{24DF593C-561A-4451-B54D-949AC4906D0C}" destId="{663A4983-E385-3A4C-9A2E-20E14778FCC8}" srcOrd="0" destOrd="2"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BC4A3B29-5643-4CBA-9BF1-8FE3E25B7CD9}" type="presOf" srcId="{58DBFC4A-A318-44A7-A6AE-AAA4C07867C7}" destId="{359F9096-7382-7349-B8E7-3046EFCA5537}" srcOrd="0" destOrd="4" presId="urn:microsoft.com/office/officeart/2016/7/layout/HorizontalActionList"/>
    <dgm:cxn modelId="{0FF1FA33-88BE-4400-B1DF-C213B622CEEC}" srcId="{4DE3A34C-F15C-4D2B-9294-D4FE07B2ACE4}" destId="{ADD76DE8-3FE5-4C02-890D-5348CD1A5407}" srcOrd="3" destOrd="0" parTransId="{5564713C-E660-40FA-9B90-0667B280524E}" sibTransId="{DB29086D-3CD5-44B3-BEC6-48AD7FEFC3FB}"/>
    <dgm:cxn modelId="{00752935-5AB6-4B8C-B732-3027A0C6BCB5}" type="presOf" srcId="{37A01716-E095-4315-B89B-A14C028EE4CB}" destId="{359F9096-7382-7349-B8E7-3046EFCA5537}" srcOrd="0" destOrd="1"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9B68993B-47C0-1844-A96C-1F4DEC839AE9}" type="presOf" srcId="{62BF2E1F-D614-4302-BF8C-25C2DA9038BA}" destId="{359F9096-7382-7349-B8E7-3046EFCA5537}" srcOrd="0" destOrd="0" presId="urn:microsoft.com/office/officeart/2016/7/layout/HorizontalActionList"/>
    <dgm:cxn modelId="{415DC13B-0B69-4012-AE32-1B6BC4212638}" type="presOf" srcId="{843C3974-3E0F-4CEA-B50D-161EBF7E6E0A}" destId="{C96B89ED-9947-4A4F-BA7C-A258F83E62C8}" srcOrd="0" destOrd="3" presId="urn:microsoft.com/office/officeart/2016/7/layout/HorizontalActionList"/>
    <dgm:cxn modelId="{7FE7E360-CE38-454B-A421-054F762CC4EC}" type="presOf" srcId="{F5302E68-D20F-4E08-8C93-F2197F6ED75F}" destId="{F4B04CBB-6230-B043-955E-84D5A2BA66F1}" srcOrd="0" destOrd="1" presId="urn:microsoft.com/office/officeart/2016/7/layout/HorizontalActionList"/>
    <dgm:cxn modelId="{62983D61-C0F2-409D-BC2A-54185AD6F9E0}" type="presOf" srcId="{E24B7230-F69E-4A1C-8B8A-F520F60C22AF}" destId="{C96B89ED-9947-4A4F-BA7C-A258F83E62C8}" srcOrd="0" destOrd="1" presId="urn:microsoft.com/office/officeart/2016/7/layout/HorizontalActionList"/>
    <dgm:cxn modelId="{CA024963-66F9-4107-91FE-6666D9DB758D}" srcId="{1AE1BEAB-1BBA-4481-9097-9AC393720E97}" destId="{0EF7B8E5-74FC-4B38-8F99-96026E16D4CC}" srcOrd="4" destOrd="0" parTransId="{90863AFE-CA77-4535-BFA6-C03831919286}" sibTransId="{B3D69C24-E9C8-44B7-9007-481D928356C1}"/>
    <dgm:cxn modelId="{4B066943-9623-874D-B86C-80780D94D6A6}" srcId="{C5490CA0-4E63-4EB1-8FED-E5811A953720}" destId="{85204FDD-8FC5-5D4D-AFB4-29A3C28AD81E}" srcOrd="4" destOrd="0" parTransId="{D424DC16-13FA-6348-9477-9DFC36A067C2}" sibTransId="{B1F55F3D-DDAC-7C47-A996-53B5C91DA486}"/>
    <dgm:cxn modelId="{515FF947-6D65-49ED-840E-8151334B6BF4}" srcId="{4DE3A34C-F15C-4D2B-9294-D4FE07B2ACE4}" destId="{3037C9D6-D4DE-42C7-BD03-A569005B5ABF}" srcOrd="0" destOrd="0" parTransId="{74B32624-EB8D-49A7-AE2F-062221346847}" sibTransId="{D83B649A-C017-40DB-BF71-1212621B6C14}"/>
    <dgm:cxn modelId="{2C63296B-1A3C-8B4C-B3F5-6F5854CC6BBE}" type="presOf" srcId="{9DA7232C-BB98-4B8B-A193-03696B722C94}" destId="{6EC623F5-BBF4-FE4B-96BA-EA0A795AC5D8}" srcOrd="0" destOrd="0" presId="urn:microsoft.com/office/officeart/2016/7/layout/HorizontalActionList"/>
    <dgm:cxn modelId="{4A2DB24C-079E-4E72-9006-81CBF0025C0F}" type="presOf" srcId="{ADD76DE8-3FE5-4C02-890D-5348CD1A5407}" destId="{663A4983-E385-3A4C-9A2E-20E14778FCC8}" srcOrd="0" destOrd="3" presId="urn:microsoft.com/office/officeart/2016/7/layout/HorizontalActionList"/>
    <dgm:cxn modelId="{5876E56E-B37F-4BF0-B3FD-52A939218CF9}" srcId="{ACB4B9B6-FA1C-4F13-B418-5DCEC4FC0033}" destId="{307A0384-3A9B-4435-9318-1278BFCA76CE}" srcOrd="3" destOrd="0" parTransId="{00E4884F-2B15-4EC1-9047-8C384BA3515C}" sibTransId="{B83803B0-A1AC-435E-986F-B245D94CAD26}"/>
    <dgm:cxn modelId="{A4133A4F-3114-44C1-9F2C-57729D3590D4}" type="presOf" srcId="{193D587C-AD2B-41AD-86F7-FF2E1E44062C}" destId="{F4B04CBB-6230-B043-955E-84D5A2BA66F1}" srcOrd="0" destOrd="2" presId="urn:microsoft.com/office/officeart/2016/7/layout/HorizontalActionList"/>
    <dgm:cxn modelId="{AA61D870-BD69-423B-A681-05CDFF2B3FC3}" srcId="{4DE3A34C-F15C-4D2B-9294-D4FE07B2ACE4}" destId="{24DF593C-561A-4451-B54D-949AC4906D0C}" srcOrd="2" destOrd="0" parTransId="{6B678447-A9AB-4BED-B840-A45503E5C909}" sibTransId="{F8745CC9-6D59-4780-B829-C8736D5A9592}"/>
    <dgm:cxn modelId="{E9BF7C72-4621-42E5-B21E-1595301FFA6E}" srcId="{ACB4B9B6-FA1C-4F13-B418-5DCEC4FC0033}" destId="{62BF2E1F-D614-4302-BF8C-25C2DA9038BA}" srcOrd="0" destOrd="0" parTransId="{BB60B1B4-7C25-4AA5-A2B2-55C86CCC4572}" sibTransId="{E76A88DB-0AB2-439D-A1DF-55713955405D}"/>
    <dgm:cxn modelId="{E6125155-5E5F-4877-986F-65B2C49B8F62}" srcId="{C5490CA0-4E63-4EB1-8FED-E5811A953720}" destId="{E16F4098-776F-4DB8-B6E8-FE4628003AD6}" srcOrd="3" destOrd="0" parTransId="{50261960-9A7A-43D6-8A07-BB6F7E18C411}" sibTransId="{621469A5-7643-4767-A6CA-EC2DED030DE6}"/>
    <dgm:cxn modelId="{FEB6207A-A546-2348-BEBC-C24786071925}" type="presOf" srcId="{C5490CA0-4E63-4EB1-8FED-E5811A953720}" destId="{0FD8E0E6-B678-DD4E-A868-521155CD4A3D}" srcOrd="0" destOrd="0" presId="urn:microsoft.com/office/officeart/2016/7/layout/HorizontalActionList"/>
    <dgm:cxn modelId="{57822F5A-382D-4ABC-B7B1-3BB6090B7A04}" type="presOf" srcId="{0EF7B8E5-74FC-4B38-8F99-96026E16D4CC}" destId="{C96B89ED-9947-4A4F-BA7C-A258F83E62C8}" srcOrd="0" destOrd="4"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A947097E-8FA1-4E47-B338-EE12D416B018}" srcId="{C5490CA0-4E63-4EB1-8FED-E5811A953720}" destId="{193D587C-AD2B-41AD-86F7-FF2E1E44062C}" srcOrd="2" destOrd="0" parTransId="{668ADB54-3238-45F0-8836-0C620F56A119}" sibTransId="{D1C4E9C7-B9F4-4329-88A1-F58CEABB37FB}"/>
    <dgm:cxn modelId="{D218D384-FA0D-4695-8C08-9F2AE078AA7F}" type="presOf" srcId="{1EAAEDB7-AD9B-485A-B649-A8AED33CEA40}" destId="{663A4983-E385-3A4C-9A2E-20E14778FCC8}" srcOrd="0" destOrd="1" presId="urn:microsoft.com/office/officeart/2016/7/layout/HorizontalActionList"/>
    <dgm:cxn modelId="{07F7B28E-AF11-4D01-9095-6CE0BB3DE5F6}" srcId="{4DE3A34C-F15C-4D2B-9294-D4FE07B2ACE4}" destId="{1EAAEDB7-AD9B-485A-B649-A8AED33CEA40}" srcOrd="1" destOrd="0" parTransId="{CBCE06D8-7DC9-4A96-8846-F671EBAD2A09}" sibTransId="{CC3B0BD3-9F88-4D93-878A-000376AB75CE}"/>
    <dgm:cxn modelId="{990E0095-E9F9-4F52-926F-3FF4783C30D8}" type="presOf" srcId="{9AFB4838-B795-4DB1-94C6-84E6552ACC6F}" destId="{C96B89ED-9947-4A4F-BA7C-A258F83E62C8}" srcOrd="0" destOrd="2"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A3283097-8560-774A-B0D6-776430623874}" srcId="{ACB4B9B6-FA1C-4F13-B418-5DCEC4FC0033}" destId="{1A6767C1-0251-1845-B88F-46CB6B873335}" srcOrd="5" destOrd="0" parTransId="{F61218B4-FCAE-AB4F-B318-4CFFF22CF121}" sibTransId="{A60C72A4-8F61-644C-8C7C-0AC2A98AECFC}"/>
    <dgm:cxn modelId="{8ABB8E99-2C61-483F-BF0C-623B862F5080}" type="presOf" srcId="{307A0384-3A9B-4435-9318-1278BFCA76CE}" destId="{359F9096-7382-7349-B8E7-3046EFCA5537}" srcOrd="0" destOrd="3" presId="urn:microsoft.com/office/officeart/2016/7/layout/HorizontalActionList"/>
    <dgm:cxn modelId="{9951C39A-AE17-422B-996D-8BDF750A9552}" type="presOf" srcId="{A272A0C8-2647-4101-BBEF-C8576CF12591}" destId="{359F9096-7382-7349-B8E7-3046EFCA5537}" srcOrd="0" destOrd="2" presId="urn:microsoft.com/office/officeart/2016/7/layout/HorizontalActionList"/>
    <dgm:cxn modelId="{93C37EA3-FB32-4187-B0D1-B7606A1AC6C5}" srcId="{1AE1BEAB-1BBA-4481-9097-9AC393720E97}" destId="{843C3974-3E0F-4CEA-B50D-161EBF7E6E0A}" srcOrd="3" destOrd="0" parTransId="{81684D98-FEB3-483B-9F5A-FCB7BF510FBF}" sibTransId="{845F6301-9DC6-4DCC-8BFE-11F791BFD38C}"/>
    <dgm:cxn modelId="{2CBBBFA6-5A49-014B-979D-7FF9FBBE5F5B}" type="presOf" srcId="{87802234-BD83-42AB-90AC-8D5391DCC3A5}" destId="{F4B04CBB-6230-B043-955E-84D5A2BA66F1}" srcOrd="0" destOrd="0"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EE435AB6-B262-427C-A756-0AC8E507B73D}" srcId="{C5490CA0-4E63-4EB1-8FED-E5811A953720}" destId="{87802234-BD83-42AB-90AC-8D5391DCC3A5}" srcOrd="0" destOrd="0" parTransId="{29D79A10-7256-4C17-B7CC-F2136D186BA4}" sibTransId="{8CFFC607-A4C6-4F84-89E6-9FBD72B0ED49}"/>
    <dgm:cxn modelId="{B513B7B7-0AF3-1149-808C-21F57FA7EF3E}" type="presOf" srcId="{30F4152B-C75A-4517-907C-BBB0E15CA150}" destId="{C96B89ED-9947-4A4F-BA7C-A258F83E62C8}" srcOrd="0" destOrd="0" presId="urn:microsoft.com/office/officeart/2016/7/layout/HorizontalActionList"/>
    <dgm:cxn modelId="{B209EEBD-EC0F-448C-9F13-8363D944DBDB}" srcId="{C5490CA0-4E63-4EB1-8FED-E5811A953720}" destId="{F5302E68-D20F-4E08-8C93-F2197F6ED75F}" srcOrd="1" destOrd="0" parTransId="{A4E29A84-0B6C-484C-B8A2-49A5DE611E7F}" sibTransId="{A9D979B6-35EE-4E3F-909F-03037ECB21A1}"/>
    <dgm:cxn modelId="{D055B9C8-7138-4E5F-918D-B596F52E3D6B}" srcId="{1AE1BEAB-1BBA-4481-9097-9AC393720E97}" destId="{0EAED166-42E2-43DC-8841-340D9175E0A1}" srcOrd="5" destOrd="0" parTransId="{3408DF33-2970-42E5-B305-5ADB212A1066}" sibTransId="{6862185B-3FE3-48C0-90F5-86B04D7631AE}"/>
    <dgm:cxn modelId="{34C02FCD-4B7D-4BEF-A22D-EACBDEC3016A}" type="presOf" srcId="{0EAED166-42E2-43DC-8841-340D9175E0A1}" destId="{C96B89ED-9947-4A4F-BA7C-A258F83E62C8}" srcOrd="0" destOrd="5"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03543ED7-AEDB-4D20-ACCE-0F71A350C1CA}" srcId="{1AE1BEAB-1BBA-4481-9097-9AC393720E97}" destId="{E24B7230-F69E-4A1C-8B8A-F520F60C22AF}" srcOrd="1" destOrd="0" parTransId="{4E6AF060-5B38-43C8-B680-D9B384075B45}" sibTransId="{2AFAA0F1-6660-4F58-8E2D-6A5E05CA93D9}"/>
    <dgm:cxn modelId="{56B88DDB-5136-467B-B559-0DE692CC8C60}" srcId="{ACB4B9B6-FA1C-4F13-B418-5DCEC4FC0033}" destId="{A272A0C8-2647-4101-BBEF-C8576CF12591}" srcOrd="2" destOrd="0" parTransId="{490A11AA-4210-448B-BB4C-B9E36836E78A}" sibTransId="{140201AD-B261-4E0A-B684-BA11A8D67971}"/>
    <dgm:cxn modelId="{561BC3DD-CC23-4C59-805E-7BD6E729E21F}" srcId="{1AE1BEAB-1BBA-4481-9097-9AC393720E97}" destId="{30F4152B-C75A-4517-907C-BBB0E15CA150}" srcOrd="0" destOrd="0" parTransId="{C3D05647-4273-42C0-83B3-AC3738AE8333}" sibTransId="{94FEEE47-80A0-4494-8FAB-5A92600653A8}"/>
    <dgm:cxn modelId="{E25EEADF-6948-9849-BAC4-1685FEE54A2D}" type="presOf" srcId="{1A6767C1-0251-1845-B88F-46CB6B873335}" destId="{359F9096-7382-7349-B8E7-3046EFCA5537}" srcOrd="0" destOrd="5"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8379D8E9-D803-A749-B8CC-113BD0FA69AD}" type="presOf" srcId="{85204FDD-8FC5-5D4D-AFB4-29A3C28AD81E}" destId="{F4B04CBB-6230-B043-955E-84D5A2BA66F1}" srcOrd="0" destOrd="4" presId="urn:microsoft.com/office/officeart/2016/7/layout/HorizontalActionList"/>
    <dgm:cxn modelId="{0B77EEE9-0F8F-448C-BB2D-46EE6BE530C5}" type="presOf" srcId="{E16F4098-776F-4DB8-B6E8-FE4628003AD6}" destId="{F4B04CBB-6230-B043-955E-84D5A2BA66F1}" srcOrd="0" destOrd="3" presId="urn:microsoft.com/office/officeart/2016/7/layout/HorizontalActionList"/>
    <dgm:cxn modelId="{E7C542EA-A115-4F34-8D32-7A19706A318F}" srcId="{ACB4B9B6-FA1C-4F13-B418-5DCEC4FC0033}" destId="{58DBFC4A-A318-44A7-A6AE-AAA4C07867C7}" srcOrd="4" destOrd="0" parTransId="{6B16B95A-24D8-4E59-BC9C-F21356BC5301}" sibTransId="{E556F2FA-17E0-4BD6-A254-27B47266B967}"/>
    <dgm:cxn modelId="{AECC9DF0-D0E0-4740-93C2-B641F86B946B}" srcId="{ACB4B9B6-FA1C-4F13-B418-5DCEC4FC0033}" destId="{37A01716-E095-4315-B89B-A14C028EE4CB}" srcOrd="1" destOrd="0" parTransId="{4BA681BF-69BA-4583-B298-DDDAFDAEEC56}" sibTransId="{315A4A93-7F9D-4C21-9DE2-B80DFA790738}"/>
    <dgm:cxn modelId="{232E40FB-FAC5-4567-8DE7-470964130AB9}" srcId="{1AE1BEAB-1BBA-4481-9097-9AC393720E97}" destId="{9AFB4838-B795-4DB1-94C6-84E6552ACC6F}" srcOrd="2" destOrd="0" parTransId="{50398F5D-1294-4801-AB50-C1150D6208CD}" sibTransId="{7B1F29BC-9B61-4351-A519-71E68768A1C3}"/>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06A68CC-068C-402A-971D-0BA933967F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566622-FAB5-48BA-A77C-D197453A0FB4}">
      <dgm:prSet phldrT="[Text]" custT="1"/>
      <dgm:spPr>
        <a:solidFill>
          <a:srgbClr val="54BF37"/>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Building Resilience, Growing the Green</a:t>
          </a:r>
          <a:endParaRPr lang="en-US" sz="2000" b="1" dirty="0"/>
        </a:p>
      </dgm:t>
    </dgm:pt>
    <dgm:pt modelId="{FB962DED-295C-46B5-9A66-48700E09DDB2}" type="parTrans" cxnId="{11419B5C-9A96-49CD-8836-11D31D6120CC}">
      <dgm:prSet/>
      <dgm:spPr/>
      <dgm:t>
        <a:bodyPr/>
        <a:lstStyle/>
        <a:p>
          <a:endParaRPr lang="en-US"/>
        </a:p>
      </dgm:t>
    </dgm:pt>
    <dgm:pt modelId="{DDC61275-3A31-4CF1-8F64-5EDE14FDB133}" type="sibTrans" cxnId="{11419B5C-9A96-49CD-8836-11D31D6120CC}">
      <dgm:prSet/>
      <dgm:spPr/>
      <dgm:t>
        <a:bodyPr/>
        <a:lstStyle/>
        <a:p>
          <a:endParaRPr lang="en-US"/>
        </a:p>
      </dgm:t>
    </dgm:pt>
    <dgm:pt modelId="{2148E375-B6A8-4AFF-BE82-72F834E6CE35}">
      <dgm:prSet phldrT="[Text]" custT="1"/>
      <dgm:spPr>
        <a:solidFill>
          <a:srgbClr val="FFFF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Proactively Manage Stress</a:t>
          </a:r>
          <a:endParaRPr lang="en-US" sz="2000" b="1" dirty="0">
            <a:latin typeface="Arial" panose="020B0604020202020204" pitchFamily="34" charset="0"/>
            <a:cs typeface="Arial" panose="020B0604020202020204" pitchFamily="34" charset="0"/>
          </a:endParaRPr>
        </a:p>
      </dgm:t>
    </dgm:pt>
    <dgm:pt modelId="{F13DB35C-576C-4A72-AEBE-D087EA2E0C44}" type="parTrans" cxnId="{00666538-6A26-4C20-9B4A-9BEC50841ACA}">
      <dgm:prSet/>
      <dgm:spPr/>
      <dgm:t>
        <a:bodyPr/>
        <a:lstStyle/>
        <a:p>
          <a:endParaRPr lang="en-US"/>
        </a:p>
      </dgm:t>
    </dgm:pt>
    <dgm:pt modelId="{DDD5C748-56CD-4FDD-BE5E-58DFD357C573}" type="sibTrans" cxnId="{00666538-6A26-4C20-9B4A-9BEC50841ACA}">
      <dgm:prSet/>
      <dgm:spPr/>
      <dgm:t>
        <a:bodyPr/>
        <a:lstStyle/>
        <a:p>
          <a:endParaRPr lang="en-US"/>
        </a:p>
      </dgm:t>
    </dgm:pt>
    <dgm:pt modelId="{03FED0F4-9A35-42E0-978B-9F721F6AD3F6}">
      <dgm:prSet custT="1"/>
      <dgm:spPr>
        <a:ln>
          <a:solidFill>
            <a:schemeClr val="tx1"/>
          </a:solidFill>
        </a:ln>
      </dgm:spPr>
      <dgm:t>
        <a:bodyPr/>
        <a:lstStyle/>
        <a:p>
          <a:pPr>
            <a:spcAft>
              <a:spcPts val="0"/>
            </a:spcAft>
            <a:buFont typeface="Wingdings" panose="05000000000000000000" pitchFamily="2" charset="2"/>
            <a:buNone/>
          </a:pPr>
          <a:endParaRPr lang="en-US" sz="1500" dirty="0">
            <a:latin typeface="Arial" panose="020B0604020202020204" pitchFamily="34" charset="0"/>
            <a:cs typeface="Arial" panose="020B0604020202020204" pitchFamily="34" charset="0"/>
          </a:endParaRPr>
        </a:p>
      </dgm:t>
    </dgm:pt>
    <dgm:pt modelId="{023B6650-A124-4A51-AF6E-3E6DDB89DF20}" type="parTrans" cxnId="{8FDF11A6-FF34-498E-A677-796241677A14}">
      <dgm:prSet/>
      <dgm:spPr/>
      <dgm:t>
        <a:bodyPr/>
        <a:lstStyle/>
        <a:p>
          <a:endParaRPr lang="en-US"/>
        </a:p>
      </dgm:t>
    </dgm:pt>
    <dgm:pt modelId="{E4F95317-8700-4CAA-AD44-3A2D00A6450B}" type="sibTrans" cxnId="{8FDF11A6-FF34-498E-A677-796241677A14}">
      <dgm:prSet/>
      <dgm:spPr/>
      <dgm:t>
        <a:bodyPr/>
        <a:lstStyle/>
        <a:p>
          <a:endParaRPr lang="en-US"/>
        </a:p>
      </dgm:t>
    </dgm:pt>
    <dgm:pt modelId="{A8A1BEBE-E2EF-49C8-9892-4C8C44B01C28}">
      <dgm:prSet custT="1"/>
      <dgm:spPr>
        <a:ln>
          <a:solidFill>
            <a:schemeClr val="tx1"/>
          </a:solidFill>
        </a:ln>
      </dgm:spPr>
      <dgm:t>
        <a:bodyPr/>
        <a:lstStyle/>
        <a:p>
          <a:pP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dgm:t>
    </dgm:pt>
    <dgm:pt modelId="{6665CC04-A4CD-4EF8-8815-C7C91567D12C}" type="parTrans" cxnId="{820F60FE-2798-4784-9866-7E043EB8F26F}">
      <dgm:prSet/>
      <dgm:spPr/>
      <dgm:t>
        <a:bodyPr/>
        <a:lstStyle/>
        <a:p>
          <a:endParaRPr lang="en-US"/>
        </a:p>
      </dgm:t>
    </dgm:pt>
    <dgm:pt modelId="{2AB0CB96-E172-4843-8AFE-D34CEA634B74}" type="sibTrans" cxnId="{820F60FE-2798-4784-9866-7E043EB8F26F}">
      <dgm:prSet/>
      <dgm:spPr/>
      <dgm:t>
        <a:bodyPr/>
        <a:lstStyle/>
        <a:p>
          <a:endParaRPr lang="en-US"/>
        </a:p>
      </dgm:t>
    </dgm:pt>
    <dgm:pt modelId="{73C60D53-5960-4594-BF9E-B315F4A7B0B7}">
      <dgm:prSet/>
      <dgm:spPr/>
      <dgm:t>
        <a:bodyPr/>
        <a:lstStyle/>
        <a:p>
          <a:pPr>
            <a:spcAft>
              <a:spcPct val="15000"/>
            </a:spcAft>
            <a:buFont typeface="Wingdings" panose="05000000000000000000" pitchFamily="2" charset="2"/>
            <a:buChar char="§"/>
          </a:pPr>
          <a:endParaRPr lang="en-US" sz="1300" dirty="0">
            <a:solidFill>
              <a:srgbClr val="232D4B"/>
            </a:solidFill>
            <a:latin typeface="Arial" panose="020B0604020202020204" pitchFamily="34" charset="0"/>
            <a:cs typeface="Arial" panose="020B0604020202020204" pitchFamily="34" charset="0"/>
          </a:endParaRPr>
        </a:p>
      </dgm:t>
    </dgm:pt>
    <dgm:pt modelId="{A6E8364B-EAE3-407C-8565-DEB6E09853B0}" type="parTrans" cxnId="{EBBE5EDC-F676-41B5-B80C-F3E61FE6CC83}">
      <dgm:prSet/>
      <dgm:spPr/>
      <dgm:t>
        <a:bodyPr/>
        <a:lstStyle/>
        <a:p>
          <a:endParaRPr lang="en-US"/>
        </a:p>
      </dgm:t>
    </dgm:pt>
    <dgm:pt modelId="{C95D5563-CA9C-4EAA-B42D-1EA90C4F2F8C}" type="sibTrans" cxnId="{EBBE5EDC-F676-41B5-B80C-F3E61FE6CC83}">
      <dgm:prSet/>
      <dgm:spPr/>
      <dgm:t>
        <a:bodyPr/>
        <a:lstStyle/>
        <a:p>
          <a:endParaRPr lang="en-US"/>
        </a:p>
      </dgm:t>
    </dgm:pt>
    <dgm:pt modelId="{746D795B-BC39-4DCE-B2DD-BB7CDAF8372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Mentor others</a:t>
          </a:r>
        </a:p>
      </dgm:t>
    </dgm:pt>
    <dgm:pt modelId="{D4624D38-3DFA-45EB-832D-0B73D0B82FDD}" type="parTrans" cxnId="{EF008633-71FB-4CFF-85C5-610772C8ACB4}">
      <dgm:prSet/>
      <dgm:spPr/>
      <dgm:t>
        <a:bodyPr/>
        <a:lstStyle/>
        <a:p>
          <a:endParaRPr lang="en-US"/>
        </a:p>
      </dgm:t>
    </dgm:pt>
    <dgm:pt modelId="{0F6AAEC4-D2C9-4DDF-9C74-46E603E069C0}" type="sibTrans" cxnId="{EF008633-71FB-4CFF-85C5-610772C8ACB4}">
      <dgm:prSet/>
      <dgm:spPr/>
      <dgm:t>
        <a:bodyPr/>
        <a:lstStyle/>
        <a:p>
          <a:endParaRPr lang="en-US"/>
        </a:p>
      </dgm:t>
    </dgm:pt>
    <dgm:pt modelId="{4DA5DC68-F30A-4F75-805F-8774BD07A0F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Use skills in new contexts</a:t>
          </a:r>
        </a:p>
      </dgm:t>
    </dgm:pt>
    <dgm:pt modelId="{721056BD-2D9E-4889-8F25-6B5D19482D86}" type="parTrans" cxnId="{C862888B-AC65-454A-87EA-C788EB1C45BB}">
      <dgm:prSet/>
      <dgm:spPr/>
      <dgm:t>
        <a:bodyPr/>
        <a:lstStyle/>
        <a:p>
          <a:endParaRPr lang="en-US"/>
        </a:p>
      </dgm:t>
    </dgm:pt>
    <dgm:pt modelId="{5BDC9E24-016F-4F58-9E03-637EE93479B7}" type="sibTrans" cxnId="{C862888B-AC65-454A-87EA-C788EB1C45BB}">
      <dgm:prSet/>
      <dgm:spPr/>
      <dgm:t>
        <a:bodyPr/>
        <a:lstStyle/>
        <a:p>
          <a:endParaRPr lang="en-US"/>
        </a:p>
      </dgm:t>
    </dgm:pt>
    <dgm:pt modelId="{3105004F-E41B-4BD4-BDFA-A082A68DFBFB}">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Reflection on how nursing has made a difference</a:t>
          </a:r>
        </a:p>
      </dgm:t>
    </dgm:pt>
    <dgm:pt modelId="{D515CF36-FFE2-4AC9-ACA7-C21C5E47DFEB}" type="parTrans" cxnId="{4F12D25E-50E7-44DF-A8DA-7520465320E5}">
      <dgm:prSet/>
      <dgm:spPr/>
      <dgm:t>
        <a:bodyPr/>
        <a:lstStyle/>
        <a:p>
          <a:endParaRPr lang="en-US"/>
        </a:p>
      </dgm:t>
    </dgm:pt>
    <dgm:pt modelId="{06362953-72B2-49AC-91D5-EBB62B83B2D1}" type="sibTrans" cxnId="{4F12D25E-50E7-44DF-A8DA-7520465320E5}">
      <dgm:prSet/>
      <dgm:spPr/>
      <dgm:t>
        <a:bodyPr/>
        <a:lstStyle/>
        <a:p>
          <a:endParaRPr lang="en-US"/>
        </a:p>
      </dgm:t>
    </dgm:pt>
    <dgm:pt modelId="{6B647BDD-9043-4999-BEED-DE2199196A2B}">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Look for learning opportunities</a:t>
          </a:r>
        </a:p>
      </dgm:t>
    </dgm:pt>
    <dgm:pt modelId="{E70BE970-994A-4095-974A-1D903C6D5AC0}" type="parTrans" cxnId="{C384F887-97BA-4935-8221-2F92366D8A34}">
      <dgm:prSet/>
      <dgm:spPr/>
      <dgm:t>
        <a:bodyPr/>
        <a:lstStyle/>
        <a:p>
          <a:endParaRPr lang="en-US"/>
        </a:p>
      </dgm:t>
    </dgm:pt>
    <dgm:pt modelId="{9B8BD3D5-F356-44AA-B0F5-6E2349CDFCE2}" type="sibTrans" cxnId="{C384F887-97BA-4935-8221-2F92366D8A34}">
      <dgm:prSet/>
      <dgm:spPr/>
      <dgm:t>
        <a:bodyPr/>
        <a:lstStyle/>
        <a:p>
          <a:endParaRPr lang="en-US"/>
        </a:p>
      </dgm:t>
    </dgm:pt>
    <dgm:pt modelId="{04060599-DA2B-48A8-A825-18600701CC47}">
      <dgm:prSet custT="1"/>
      <dgm:spPr/>
      <dgm:t>
        <a:bodyPr/>
        <a:lstStyle/>
        <a:p>
          <a:pPr>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Foster positive relationships</a:t>
          </a:r>
        </a:p>
      </dgm:t>
    </dgm:pt>
    <dgm:pt modelId="{B325BA56-C7AA-41D5-A16A-A306ED2CC162}" type="parTrans" cxnId="{77BCCCE2-EAF5-4C3F-A441-EF9F8A3E7B73}">
      <dgm:prSet/>
      <dgm:spPr/>
      <dgm:t>
        <a:bodyPr/>
        <a:lstStyle/>
        <a:p>
          <a:endParaRPr lang="en-US"/>
        </a:p>
      </dgm:t>
    </dgm:pt>
    <dgm:pt modelId="{668ECBEB-2F3E-474D-A7D6-3E75A15DC7A7}" type="sibTrans" cxnId="{77BCCCE2-EAF5-4C3F-A441-EF9F8A3E7B73}">
      <dgm:prSet/>
      <dgm:spPr/>
      <dgm:t>
        <a:bodyPr/>
        <a:lstStyle/>
        <a:p>
          <a:endParaRPr lang="en-US"/>
        </a:p>
      </dgm:t>
    </dgm:pt>
    <dgm:pt modelId="{DFBA1868-DC06-4DE6-8FD8-4F778DAF0C72}">
      <dgm:prSet custT="1"/>
      <dgm:spPr/>
      <dgm:t>
        <a:bodyPr/>
        <a:lstStyle/>
        <a:p>
          <a:pPr>
            <a:spcAft>
              <a:spcPts val="0"/>
            </a:spcAft>
            <a:buFont typeface="Wingdings" panose="05000000000000000000" pitchFamily="2" charset="2"/>
            <a:buChar char="§"/>
          </a:pPr>
          <a:r>
            <a:rPr lang="en-US" sz="1800" dirty="0">
              <a:cs typeface="MS PGothic" charset="0"/>
            </a:rPr>
            <a:t>Give regular positive feedback</a:t>
          </a:r>
        </a:p>
      </dgm:t>
    </dgm:pt>
    <dgm:pt modelId="{CF6607AF-BFB2-4160-B3F1-6759056DFB57}" type="sibTrans" cxnId="{A0E288F7-8FBB-496D-9F58-2C4C6CD2374A}">
      <dgm:prSet/>
      <dgm:spPr/>
      <dgm:t>
        <a:bodyPr/>
        <a:lstStyle/>
        <a:p>
          <a:endParaRPr lang="en-US"/>
        </a:p>
      </dgm:t>
    </dgm:pt>
    <dgm:pt modelId="{07D25EED-4103-43DF-BC95-78B5F2845087}" type="parTrans" cxnId="{A0E288F7-8FBB-496D-9F58-2C4C6CD2374A}">
      <dgm:prSet/>
      <dgm:spPr/>
      <dgm:t>
        <a:bodyPr/>
        <a:lstStyle/>
        <a:p>
          <a:endParaRPr lang="en-US"/>
        </a:p>
      </dgm:t>
    </dgm:pt>
    <dgm:pt modelId="{1B659047-679F-4356-81BB-70DFEE71C0B2}">
      <dgm:prSet custT="1"/>
      <dgm:spPr/>
      <dgm:t>
        <a:bodyPr/>
        <a:lstStyle/>
        <a:p>
          <a:pPr>
            <a:spcAft>
              <a:spcPts val="0"/>
            </a:spcAft>
            <a:buFont typeface="Wingdings" panose="05000000000000000000" pitchFamily="2" charset="2"/>
            <a:buChar char="§"/>
          </a:pPr>
          <a:r>
            <a:rPr lang="en-US" sz="1800" dirty="0">
              <a:cs typeface="MS PGothic" charset="0"/>
            </a:rPr>
            <a:t>Positive Affirmations</a:t>
          </a:r>
        </a:p>
      </dgm:t>
    </dgm:pt>
    <dgm:pt modelId="{9C3208C8-0952-4F2B-A4F2-FB4F222E2693}" type="sibTrans" cxnId="{B0EC1D10-3F4B-4F08-8D62-14E6FC02C2F6}">
      <dgm:prSet/>
      <dgm:spPr/>
      <dgm:t>
        <a:bodyPr/>
        <a:lstStyle/>
        <a:p>
          <a:endParaRPr lang="en-US"/>
        </a:p>
      </dgm:t>
    </dgm:pt>
    <dgm:pt modelId="{4C186630-1122-4C1A-9F48-407D0FB59294}" type="parTrans" cxnId="{B0EC1D10-3F4B-4F08-8D62-14E6FC02C2F6}">
      <dgm:prSet/>
      <dgm:spPr/>
      <dgm:t>
        <a:bodyPr/>
        <a:lstStyle/>
        <a:p>
          <a:endParaRPr lang="en-US"/>
        </a:p>
      </dgm:t>
    </dgm:pt>
    <dgm:pt modelId="{F75E352E-42B2-43AD-92E3-A6810AD9A9DD}">
      <dgm:prSet custT="1"/>
      <dgm:spPr/>
      <dgm:t>
        <a:bodyPr/>
        <a:lstStyle/>
        <a:p>
          <a:pPr>
            <a:spcAft>
              <a:spcPts val="0"/>
            </a:spcAft>
            <a:buFont typeface="Wingdings" panose="05000000000000000000" pitchFamily="2" charset="2"/>
            <a:buChar char="§"/>
          </a:pPr>
          <a:r>
            <a:rPr lang="en-US" sz="1800" dirty="0">
              <a:cs typeface="MS PGothic" charset="0"/>
            </a:rPr>
            <a:t>Remind other of their positive impact, values, skills and competence</a:t>
          </a:r>
        </a:p>
      </dgm:t>
    </dgm:pt>
    <dgm:pt modelId="{FE600D19-64E9-4586-B8D8-EB24FCFDD51C}" type="sibTrans" cxnId="{F91BF166-25E7-4130-AC8A-91CAC61F43F5}">
      <dgm:prSet/>
      <dgm:spPr/>
      <dgm:t>
        <a:bodyPr/>
        <a:lstStyle/>
        <a:p>
          <a:endParaRPr lang="en-US"/>
        </a:p>
      </dgm:t>
    </dgm:pt>
    <dgm:pt modelId="{6DFACE61-654A-405E-93CA-B6F3F6A808CF}" type="parTrans" cxnId="{F91BF166-25E7-4130-AC8A-91CAC61F43F5}">
      <dgm:prSet/>
      <dgm:spPr/>
      <dgm:t>
        <a:bodyPr/>
        <a:lstStyle/>
        <a:p>
          <a:endParaRPr lang="en-US"/>
        </a:p>
      </dgm:t>
    </dgm:pt>
    <dgm:pt modelId="{2863F67C-DF09-4B10-96EA-9FE604E73152}">
      <dgm:prSet custT="1"/>
      <dgm:spPr/>
      <dgm:t>
        <a:bodyPr/>
        <a:lstStyle/>
        <a:p>
          <a:pPr>
            <a:spcAft>
              <a:spcPts val="0"/>
            </a:spcAft>
            <a:buFont typeface="Wingdings" panose="05000000000000000000" pitchFamily="2" charset="2"/>
            <a:buChar char="§"/>
          </a:pPr>
          <a:r>
            <a:rPr lang="en-US" sz="1800" dirty="0">
              <a:cs typeface="MS PGothic" charset="0"/>
            </a:rPr>
            <a:t>Take breaks</a:t>
          </a:r>
        </a:p>
      </dgm:t>
    </dgm:pt>
    <dgm:pt modelId="{3FEDBDB6-F862-4698-8418-C0561D903BCC}" type="sibTrans" cxnId="{49DB5404-DB6D-4184-88DE-26B4C22F828F}">
      <dgm:prSet/>
      <dgm:spPr/>
      <dgm:t>
        <a:bodyPr/>
        <a:lstStyle/>
        <a:p>
          <a:endParaRPr lang="en-US"/>
        </a:p>
      </dgm:t>
    </dgm:pt>
    <dgm:pt modelId="{3CD2E221-2205-45D9-9CE9-755BBB4EE449}" type="parTrans" cxnId="{49DB5404-DB6D-4184-88DE-26B4C22F828F}">
      <dgm:prSet/>
      <dgm:spPr/>
      <dgm:t>
        <a:bodyPr/>
        <a:lstStyle/>
        <a:p>
          <a:endParaRPr lang="en-US"/>
        </a:p>
      </dgm:t>
    </dgm:pt>
    <dgm:pt modelId="{9B809CA3-4DC3-4492-BF63-290D1AFEB750}">
      <dgm:prSet custT="1"/>
      <dgm:spPr/>
      <dgm:t>
        <a:bodyPr/>
        <a:lstStyle/>
        <a:p>
          <a:pPr>
            <a:spcAft>
              <a:spcPts val="0"/>
            </a:spcAft>
            <a:buFont typeface="Wingdings" panose="05000000000000000000" pitchFamily="2" charset="2"/>
            <a:buChar char="§"/>
          </a:pPr>
          <a:r>
            <a:rPr lang="en-US" sz="1800" dirty="0">
              <a:cs typeface="MS PGothic" charset="0"/>
            </a:rPr>
            <a:t>Providing accurate information, reduce rumors and gossip</a:t>
          </a:r>
        </a:p>
      </dgm:t>
    </dgm:pt>
    <dgm:pt modelId="{9F5F074E-53D6-406A-830E-5C02A79FE2DA}" type="sibTrans" cxnId="{665C3A4C-93AB-4FDB-8E95-E6261B8EB864}">
      <dgm:prSet/>
      <dgm:spPr/>
      <dgm:t>
        <a:bodyPr/>
        <a:lstStyle/>
        <a:p>
          <a:endParaRPr lang="en-US"/>
        </a:p>
      </dgm:t>
    </dgm:pt>
    <dgm:pt modelId="{0449BCDB-9155-48C4-A0E2-EB96D9D10449}" type="parTrans" cxnId="{665C3A4C-93AB-4FDB-8E95-E6261B8EB864}">
      <dgm:prSet/>
      <dgm:spPr/>
      <dgm:t>
        <a:bodyPr/>
        <a:lstStyle/>
        <a:p>
          <a:endParaRPr lang="en-US"/>
        </a:p>
      </dgm:t>
    </dgm:pt>
    <dgm:pt modelId="{C45216C0-D986-45A5-A31A-56105D06FF7E}">
      <dgm:prSet custT="1"/>
      <dgm:spPr/>
      <dgm:t>
        <a:bodyPr/>
        <a:lstStyle/>
        <a:p>
          <a:pPr>
            <a:spcAft>
              <a:spcPts val="0"/>
            </a:spcAft>
            <a:buFont typeface="Wingdings" panose="05000000000000000000" pitchFamily="2" charset="2"/>
            <a:buChar char="§"/>
          </a:pPr>
          <a:r>
            <a:rPr lang="en-US" sz="1800" dirty="0">
              <a:cs typeface="MS PGothic" charset="0"/>
            </a:rPr>
            <a:t>Support &amp; Empathy for peers</a:t>
          </a:r>
        </a:p>
      </dgm:t>
    </dgm:pt>
    <dgm:pt modelId="{8D981414-E31E-4EBB-8DBF-2D8969001AB0}" type="sibTrans" cxnId="{D8EAFF04-28D1-40E6-9E3A-394FFFF46691}">
      <dgm:prSet/>
      <dgm:spPr/>
      <dgm:t>
        <a:bodyPr/>
        <a:lstStyle/>
        <a:p>
          <a:endParaRPr lang="en-US"/>
        </a:p>
      </dgm:t>
    </dgm:pt>
    <dgm:pt modelId="{C46C9C72-1CAD-4D58-9238-997B0DEFFC02}" type="parTrans" cxnId="{D8EAFF04-28D1-40E6-9E3A-394FFFF46691}">
      <dgm:prSet/>
      <dgm:spPr/>
      <dgm:t>
        <a:bodyPr/>
        <a:lstStyle/>
        <a:p>
          <a:endParaRPr lang="en-US"/>
        </a:p>
      </dgm:t>
    </dgm:pt>
    <dgm:pt modelId="{2CEF4412-9408-42E4-875D-C43940A614E4}">
      <dgm:prSet/>
      <dgm:spPr/>
      <dgm:t>
        <a:bodyPr/>
        <a:lstStyle/>
        <a:p>
          <a:pPr>
            <a:spcAft>
              <a:spcPts val="0"/>
            </a:spcAft>
            <a:buFont typeface="Wingdings" panose="05000000000000000000" pitchFamily="2" charset="2"/>
            <a:buNone/>
          </a:pPr>
          <a:endParaRPr lang="en-US" sz="500" dirty="0">
            <a:cs typeface="MS PGothic" charset="0"/>
          </a:endParaRPr>
        </a:p>
      </dgm:t>
    </dgm:pt>
    <dgm:pt modelId="{CB87DC3E-ED2A-4053-99EE-C62122566292}" type="sibTrans" cxnId="{549F9985-28B3-4B7F-9505-DEDDFCF311B4}">
      <dgm:prSet/>
      <dgm:spPr/>
      <dgm:t>
        <a:bodyPr/>
        <a:lstStyle/>
        <a:p>
          <a:endParaRPr lang="en-US"/>
        </a:p>
      </dgm:t>
    </dgm:pt>
    <dgm:pt modelId="{95BCCA25-967A-4663-BC1D-D43BE0A5D58C}" type="parTrans" cxnId="{549F9985-28B3-4B7F-9505-DEDDFCF311B4}">
      <dgm:prSet/>
      <dgm:spPr/>
      <dgm:t>
        <a:bodyPr/>
        <a:lstStyle/>
        <a:p>
          <a:endParaRPr lang="en-US"/>
        </a:p>
      </dgm:t>
    </dgm:pt>
    <dgm:pt modelId="{B4D4D4E3-5866-48F6-B882-99BF58DA43D3}">
      <dgm:prSet/>
      <dgm:spPr/>
      <dgm:t>
        <a:bodyPr/>
        <a:lstStyle/>
        <a:p>
          <a:pPr>
            <a:spcAft>
              <a:spcPts val="0"/>
            </a:spcAft>
            <a:buFont typeface="Wingdings" panose="05000000000000000000" pitchFamily="2" charset="2"/>
            <a:buNone/>
          </a:pPr>
          <a:endParaRPr lang="en-US" sz="500" dirty="0">
            <a:cs typeface="MS PGothic" charset="0"/>
          </a:endParaRPr>
        </a:p>
      </dgm:t>
    </dgm:pt>
    <dgm:pt modelId="{033D1657-4D87-4B35-8CFB-1A670884B0F9}" type="sibTrans" cxnId="{BFE97CEC-6594-45E0-8CD6-5905AE201DA7}">
      <dgm:prSet/>
      <dgm:spPr/>
      <dgm:t>
        <a:bodyPr/>
        <a:lstStyle/>
        <a:p>
          <a:endParaRPr lang="en-US"/>
        </a:p>
      </dgm:t>
    </dgm:pt>
    <dgm:pt modelId="{38959966-F861-4D70-908D-0AC70C6A075D}" type="parTrans" cxnId="{BFE97CEC-6594-45E0-8CD6-5905AE201DA7}">
      <dgm:prSet/>
      <dgm:spPr/>
      <dgm:t>
        <a:bodyPr/>
        <a:lstStyle/>
        <a:p>
          <a:endParaRPr lang="en-US"/>
        </a:p>
      </dgm:t>
    </dgm:pt>
    <dgm:pt modelId="{D662053F-5ECE-44CC-AD16-1B70B6F7E87C}">
      <dgm:prSet/>
      <dgm:spPr/>
      <dgm:t>
        <a:bodyPr/>
        <a:lstStyle/>
        <a:p>
          <a:pPr>
            <a:spcAft>
              <a:spcPts val="0"/>
            </a:spcAft>
            <a:buFont typeface="Wingdings" panose="05000000000000000000" pitchFamily="2" charset="2"/>
            <a:buNone/>
          </a:pPr>
          <a:endParaRPr lang="en-US" sz="500" dirty="0">
            <a:cs typeface="MS PGothic" charset="0"/>
          </a:endParaRPr>
        </a:p>
      </dgm:t>
    </dgm:pt>
    <dgm:pt modelId="{AA62E2BF-047C-42A0-826E-773866232BA9}" type="sibTrans" cxnId="{C42B122A-1E4F-4BFB-9EBC-E7DDE522B9C9}">
      <dgm:prSet/>
      <dgm:spPr/>
      <dgm:t>
        <a:bodyPr/>
        <a:lstStyle/>
        <a:p>
          <a:endParaRPr lang="en-US"/>
        </a:p>
      </dgm:t>
    </dgm:pt>
    <dgm:pt modelId="{7B3170B4-7010-4D02-84BB-0C4973F90F6F}" type="parTrans" cxnId="{C42B122A-1E4F-4BFB-9EBC-E7DDE522B9C9}">
      <dgm:prSet/>
      <dgm:spPr/>
      <dgm:t>
        <a:bodyPr/>
        <a:lstStyle/>
        <a:p>
          <a:endParaRPr lang="en-US"/>
        </a:p>
      </dgm:t>
    </dgm:pt>
    <dgm:pt modelId="{9D53601D-647E-4674-B90B-CD5C65F8F6F4}">
      <dgm:prSet custT="1"/>
      <dgm:spPr/>
      <dgm:t>
        <a:bodyPr/>
        <a:lstStyle/>
        <a:p>
          <a:pPr>
            <a:spcAft>
              <a:spcPts val="0"/>
            </a:spcAft>
            <a:buFont typeface="Wingdings" panose="05000000000000000000" pitchFamily="2" charset="2"/>
            <a:buChar char="§"/>
          </a:pPr>
          <a:r>
            <a:rPr lang="en-US" sz="1800" dirty="0">
              <a:cs typeface="MS PGothic" charset="0"/>
            </a:rPr>
            <a:t>Re-establish believe in colleagues who have stress reactions by debriefing</a:t>
          </a:r>
        </a:p>
      </dgm:t>
    </dgm:pt>
    <dgm:pt modelId="{81023E1D-6DD4-41A4-A896-B4C1060195DF}" type="parTrans" cxnId="{9A668784-8FA7-4745-B9FF-FE1B1E9E9B52}">
      <dgm:prSet/>
      <dgm:spPr/>
      <dgm:t>
        <a:bodyPr/>
        <a:lstStyle/>
        <a:p>
          <a:endParaRPr lang="en-US"/>
        </a:p>
      </dgm:t>
    </dgm:pt>
    <dgm:pt modelId="{3EA8CCF2-E6AB-4140-923B-6E13C5D17861}" type="sibTrans" cxnId="{9A668784-8FA7-4745-B9FF-FE1B1E9E9B52}">
      <dgm:prSet/>
      <dgm:spPr/>
      <dgm:t>
        <a:bodyPr/>
        <a:lstStyle/>
        <a:p>
          <a:endParaRPr lang="en-US"/>
        </a:p>
      </dgm:t>
    </dgm:pt>
    <dgm:pt modelId="{AF8BB0E9-B65B-45E5-8C80-500D75DED64C}">
      <dgm:prSet custT="1"/>
      <dgm:spPr/>
      <dgm:t>
        <a:bodyPr/>
        <a:lstStyle/>
        <a:p>
          <a:pPr>
            <a:spcAft>
              <a:spcPts val="0"/>
            </a:spcAft>
            <a:buFont typeface="Wingdings" panose="05000000000000000000" pitchFamily="2" charset="2"/>
            <a:buChar char="§"/>
          </a:pPr>
          <a:r>
            <a:rPr lang="en-US" sz="1800" dirty="0">
              <a:cs typeface="MS PGothic" charset="0"/>
            </a:rPr>
            <a:t>Be non-judgmental</a:t>
          </a:r>
        </a:p>
      </dgm:t>
    </dgm:pt>
    <dgm:pt modelId="{20F7F842-CBBE-4613-B6A4-D240338979E8}" type="parTrans" cxnId="{266792FB-7419-4C35-86CB-7C0CB28708B9}">
      <dgm:prSet/>
      <dgm:spPr/>
      <dgm:t>
        <a:bodyPr/>
        <a:lstStyle/>
        <a:p>
          <a:endParaRPr lang="en-US"/>
        </a:p>
      </dgm:t>
    </dgm:pt>
    <dgm:pt modelId="{584808E7-9412-420A-9CB9-7820EA58154C}" type="sibTrans" cxnId="{266792FB-7419-4C35-86CB-7C0CB28708B9}">
      <dgm:prSet/>
      <dgm:spPr/>
      <dgm:t>
        <a:bodyPr/>
        <a:lstStyle/>
        <a:p>
          <a:endParaRPr lang="en-US"/>
        </a:p>
      </dgm:t>
    </dgm:pt>
    <dgm:pt modelId="{3E86D05F-16E7-4C2F-9CE5-D91AA5F7084D}" type="pres">
      <dgm:prSet presAssocID="{006A68CC-068C-402A-971D-0BA933967F7E}" presName="linear" presStyleCnt="0">
        <dgm:presLayoutVars>
          <dgm:dir/>
          <dgm:animLvl val="lvl"/>
          <dgm:resizeHandles val="exact"/>
        </dgm:presLayoutVars>
      </dgm:prSet>
      <dgm:spPr/>
    </dgm:pt>
    <dgm:pt modelId="{43CF4EAA-68F4-4EDE-9C93-A6C4BF7D069C}" type="pres">
      <dgm:prSet presAssocID="{0B566622-FAB5-48BA-A77C-D197453A0FB4}" presName="parentLin" presStyleCnt="0"/>
      <dgm:spPr/>
    </dgm:pt>
    <dgm:pt modelId="{E410C74F-53C2-4C6D-9553-5E2506FC7C74}" type="pres">
      <dgm:prSet presAssocID="{0B566622-FAB5-48BA-A77C-D197453A0FB4}" presName="parentLeftMargin" presStyleLbl="node1" presStyleIdx="0" presStyleCnt="2"/>
      <dgm:spPr/>
    </dgm:pt>
    <dgm:pt modelId="{F5325153-A435-490C-9789-DFA96D6106A5}" type="pres">
      <dgm:prSet presAssocID="{0B566622-FAB5-48BA-A77C-D197453A0FB4}" presName="parentText" presStyleLbl="node1" presStyleIdx="0" presStyleCnt="2" custScaleY="119381">
        <dgm:presLayoutVars>
          <dgm:chMax val="0"/>
          <dgm:bulletEnabled val="1"/>
        </dgm:presLayoutVars>
      </dgm:prSet>
      <dgm:spPr/>
    </dgm:pt>
    <dgm:pt modelId="{94685091-2B39-4126-AC0D-EA9FB9250EEA}" type="pres">
      <dgm:prSet presAssocID="{0B566622-FAB5-48BA-A77C-D197453A0FB4}" presName="negativeSpace" presStyleCnt="0"/>
      <dgm:spPr/>
    </dgm:pt>
    <dgm:pt modelId="{C6D5A7CD-EA16-4DE2-A557-2B652E68730D}" type="pres">
      <dgm:prSet presAssocID="{0B566622-FAB5-48BA-A77C-D197453A0FB4}" presName="childText" presStyleLbl="conFgAcc1" presStyleIdx="0" presStyleCnt="2" custScaleY="105083" custLinFactY="-1936" custLinFactNeighborX="-1342" custLinFactNeighborY="-100000">
        <dgm:presLayoutVars>
          <dgm:bulletEnabled val="1"/>
        </dgm:presLayoutVars>
      </dgm:prSet>
      <dgm:spPr/>
    </dgm:pt>
    <dgm:pt modelId="{59B0FA0C-8B9F-4DBC-8C96-3FFDA8719975}" type="pres">
      <dgm:prSet presAssocID="{DDC61275-3A31-4CF1-8F64-5EDE14FDB133}" presName="spaceBetweenRectangles" presStyleCnt="0"/>
      <dgm:spPr/>
    </dgm:pt>
    <dgm:pt modelId="{9C8C01A5-F9FC-406E-8486-F1031C84DBE6}" type="pres">
      <dgm:prSet presAssocID="{2148E375-B6A8-4AFF-BE82-72F834E6CE35}" presName="parentLin" presStyleCnt="0"/>
      <dgm:spPr/>
    </dgm:pt>
    <dgm:pt modelId="{78B94A50-066B-4AFB-BD22-26F104D2131D}" type="pres">
      <dgm:prSet presAssocID="{2148E375-B6A8-4AFF-BE82-72F834E6CE35}" presName="parentLeftMargin" presStyleLbl="node1" presStyleIdx="0" presStyleCnt="2"/>
      <dgm:spPr/>
    </dgm:pt>
    <dgm:pt modelId="{9C78B716-C8F5-48E9-853F-DE63F4DF435E}" type="pres">
      <dgm:prSet presAssocID="{2148E375-B6A8-4AFF-BE82-72F834E6CE35}" presName="parentText" presStyleLbl="node1" presStyleIdx="1" presStyleCnt="2">
        <dgm:presLayoutVars>
          <dgm:chMax val="0"/>
          <dgm:bulletEnabled val="1"/>
        </dgm:presLayoutVars>
      </dgm:prSet>
      <dgm:spPr/>
    </dgm:pt>
    <dgm:pt modelId="{C94CD5EC-407A-4A97-93B1-67D24EE8D77E}" type="pres">
      <dgm:prSet presAssocID="{2148E375-B6A8-4AFF-BE82-72F834E6CE35}" presName="negativeSpace" presStyleCnt="0"/>
      <dgm:spPr/>
    </dgm:pt>
    <dgm:pt modelId="{E51BA28A-4500-4CD7-BA8B-ED8D61348AE9}" type="pres">
      <dgm:prSet presAssocID="{2148E375-B6A8-4AFF-BE82-72F834E6CE35}" presName="childText" presStyleLbl="conFgAcc1" presStyleIdx="1" presStyleCnt="2" custScaleY="87872" custLinFactNeighborX="-748">
        <dgm:presLayoutVars>
          <dgm:bulletEnabled val="1"/>
        </dgm:presLayoutVars>
      </dgm:prSet>
      <dgm:spPr/>
    </dgm:pt>
  </dgm:ptLst>
  <dgm:cxnLst>
    <dgm:cxn modelId="{49DB5404-DB6D-4184-88DE-26B4C22F828F}" srcId="{2148E375-B6A8-4AFF-BE82-72F834E6CE35}" destId="{2863F67C-DF09-4B10-96EA-9FE604E73152}" srcOrd="4" destOrd="0" parTransId="{3CD2E221-2205-45D9-9CE9-755BBB4EE449}" sibTransId="{3FEDBDB6-F862-4698-8418-C0561D903BCC}"/>
    <dgm:cxn modelId="{D8EAFF04-28D1-40E6-9E3A-394FFFF46691}" srcId="{2148E375-B6A8-4AFF-BE82-72F834E6CE35}" destId="{C45216C0-D986-45A5-A31A-56105D06FF7E}" srcOrd="7" destOrd="0" parTransId="{C46C9C72-1CAD-4D58-9238-997B0DEFFC02}" sibTransId="{8D981414-E31E-4EBB-8DBF-2D8969001AB0}"/>
    <dgm:cxn modelId="{02469005-53E1-4264-94B7-B4476D78DDA6}" type="presOf" srcId="{AF8BB0E9-B65B-45E5-8C80-500D75DED64C}" destId="{E51BA28A-4500-4CD7-BA8B-ED8D61348AE9}" srcOrd="0" destOrd="8" presId="urn:microsoft.com/office/officeart/2005/8/layout/list1"/>
    <dgm:cxn modelId="{B0EC1D10-3F4B-4F08-8D62-14E6FC02C2F6}" srcId="{2148E375-B6A8-4AFF-BE82-72F834E6CE35}" destId="{1B659047-679F-4356-81BB-70DFEE71C0B2}" srcOrd="2" destOrd="0" parTransId="{4C186630-1122-4C1A-9F48-407D0FB59294}" sibTransId="{9C3208C8-0952-4F2B-A4F2-FB4F222E2693}"/>
    <dgm:cxn modelId="{1A563318-A398-47BD-B53D-4C117B180BCE}" type="presOf" srcId="{1B659047-679F-4356-81BB-70DFEE71C0B2}" destId="{E51BA28A-4500-4CD7-BA8B-ED8D61348AE9}" srcOrd="0" destOrd="2" presId="urn:microsoft.com/office/officeart/2005/8/layout/list1"/>
    <dgm:cxn modelId="{989EFD1C-6545-4C9C-B439-ABCE62594421}" type="presOf" srcId="{A8A1BEBE-E2EF-49C8-9892-4C8C44B01C28}" destId="{C6D5A7CD-EA16-4DE2-A557-2B652E68730D}" srcOrd="0" destOrd="0" presId="urn:microsoft.com/office/officeart/2005/8/layout/list1"/>
    <dgm:cxn modelId="{C42B122A-1E4F-4BFB-9EBC-E7DDE522B9C9}" srcId="{B4D4D4E3-5866-48F6-B882-99BF58DA43D3}" destId="{D662053F-5ECE-44CC-AD16-1B70B6F7E87C}" srcOrd="0" destOrd="0" parTransId="{7B3170B4-7010-4D02-84BB-0C4973F90F6F}" sibTransId="{AA62E2BF-047C-42A0-826E-773866232BA9}"/>
    <dgm:cxn modelId="{131DCC30-713C-41F7-9DE8-2368311A093E}" type="presOf" srcId="{0B566622-FAB5-48BA-A77C-D197453A0FB4}" destId="{F5325153-A435-490C-9789-DFA96D6106A5}" srcOrd="1" destOrd="0" presId="urn:microsoft.com/office/officeart/2005/8/layout/list1"/>
    <dgm:cxn modelId="{EF008633-71FB-4CFF-85C5-610772C8ACB4}" srcId="{0B566622-FAB5-48BA-A77C-D197453A0FB4}" destId="{746D795B-BC39-4DCE-B2DD-BB7CDAF83727}" srcOrd="1" destOrd="0" parTransId="{D4624D38-3DFA-45EB-832D-0B73D0B82FDD}" sibTransId="{0F6AAEC4-D2C9-4DDF-9C74-46E603E069C0}"/>
    <dgm:cxn modelId="{1811A034-BF1B-4A7A-BB10-FD9B6EBDFF0D}" type="presOf" srcId="{DFBA1868-DC06-4DE6-8FD8-4F778DAF0C72}" destId="{E51BA28A-4500-4CD7-BA8B-ED8D61348AE9}" srcOrd="0" destOrd="1" presId="urn:microsoft.com/office/officeart/2005/8/layout/list1"/>
    <dgm:cxn modelId="{00666538-6A26-4C20-9B4A-9BEC50841ACA}" srcId="{006A68CC-068C-402A-971D-0BA933967F7E}" destId="{2148E375-B6A8-4AFF-BE82-72F834E6CE35}" srcOrd="1" destOrd="0" parTransId="{F13DB35C-576C-4A72-AEBE-D087EA2E0C44}" sibTransId="{DDD5C748-56CD-4FDD-BE5E-58DFD357C573}"/>
    <dgm:cxn modelId="{11419B5C-9A96-49CD-8836-11D31D6120CC}" srcId="{006A68CC-068C-402A-971D-0BA933967F7E}" destId="{0B566622-FAB5-48BA-A77C-D197453A0FB4}" srcOrd="0" destOrd="0" parTransId="{FB962DED-295C-46B5-9A66-48700E09DDB2}" sibTransId="{DDC61275-3A31-4CF1-8F64-5EDE14FDB133}"/>
    <dgm:cxn modelId="{4F12D25E-50E7-44DF-A8DA-7520465320E5}" srcId="{0B566622-FAB5-48BA-A77C-D197453A0FB4}" destId="{3105004F-E41B-4BD4-BDFA-A082A68DFBFB}" srcOrd="3" destOrd="0" parTransId="{D515CF36-FFE2-4AC9-ACA7-C21C5E47DFEB}" sibTransId="{06362953-72B2-49AC-91D5-EBB62B83B2D1}"/>
    <dgm:cxn modelId="{F91BF166-25E7-4130-AC8A-91CAC61F43F5}" srcId="{2148E375-B6A8-4AFF-BE82-72F834E6CE35}" destId="{F75E352E-42B2-43AD-92E3-A6810AD9A9DD}" srcOrd="3" destOrd="0" parTransId="{6DFACE61-654A-405E-93CA-B6F3F6A808CF}" sibTransId="{FE600D19-64E9-4586-B8D8-EB24FCFDD51C}"/>
    <dgm:cxn modelId="{64165867-A40F-4819-AB7D-166DCA5888D9}" type="presOf" srcId="{C45216C0-D986-45A5-A31A-56105D06FF7E}" destId="{E51BA28A-4500-4CD7-BA8B-ED8D61348AE9}" srcOrd="0" destOrd="7" presId="urn:microsoft.com/office/officeart/2005/8/layout/list1"/>
    <dgm:cxn modelId="{9433AC69-7F32-447E-8A20-CBC74E37C2D2}" type="presOf" srcId="{2863F67C-DF09-4B10-96EA-9FE604E73152}" destId="{E51BA28A-4500-4CD7-BA8B-ED8D61348AE9}" srcOrd="0" destOrd="4" presId="urn:microsoft.com/office/officeart/2005/8/layout/list1"/>
    <dgm:cxn modelId="{665C3A4C-93AB-4FDB-8E95-E6261B8EB864}" srcId="{2148E375-B6A8-4AFF-BE82-72F834E6CE35}" destId="{9B809CA3-4DC3-4492-BF63-290D1AFEB750}" srcOrd="5" destOrd="0" parTransId="{0449BCDB-9155-48C4-A0E2-EB96D9D10449}" sibTransId="{9F5F074E-53D6-406A-830E-5C02A79FE2DA}"/>
    <dgm:cxn modelId="{784B0C6F-AE92-4C7C-83D9-2B97EF15D603}" type="presOf" srcId="{2148E375-B6A8-4AFF-BE82-72F834E6CE35}" destId="{78B94A50-066B-4AFB-BD22-26F104D2131D}" srcOrd="0" destOrd="0" presId="urn:microsoft.com/office/officeart/2005/8/layout/list1"/>
    <dgm:cxn modelId="{156A267C-77F7-4427-BF72-F3C719E3DBFC}" type="presOf" srcId="{D662053F-5ECE-44CC-AD16-1B70B6F7E87C}" destId="{E51BA28A-4500-4CD7-BA8B-ED8D61348AE9}" srcOrd="0" destOrd="11" presId="urn:microsoft.com/office/officeart/2005/8/layout/list1"/>
    <dgm:cxn modelId="{9A668784-8FA7-4745-B9FF-FE1B1E9E9B52}" srcId="{2148E375-B6A8-4AFF-BE82-72F834E6CE35}" destId="{9D53601D-647E-4674-B90B-CD5C65F8F6F4}" srcOrd="6" destOrd="0" parTransId="{81023E1D-6DD4-41A4-A896-B4C1060195DF}" sibTransId="{3EA8CCF2-E6AB-4140-923B-6E13C5D17861}"/>
    <dgm:cxn modelId="{549F9985-28B3-4B7F-9505-DEDDFCF311B4}" srcId="{2148E375-B6A8-4AFF-BE82-72F834E6CE35}" destId="{2CEF4412-9408-42E4-875D-C43940A614E4}" srcOrd="9" destOrd="0" parTransId="{95BCCA25-967A-4663-BC1D-D43BE0A5D58C}" sibTransId="{CB87DC3E-ED2A-4053-99EE-C62122566292}"/>
    <dgm:cxn modelId="{C384F887-97BA-4935-8221-2F92366D8A34}" srcId="{0B566622-FAB5-48BA-A77C-D197453A0FB4}" destId="{6B647BDD-9043-4999-BEED-DE2199196A2B}" srcOrd="4" destOrd="0" parTransId="{E70BE970-994A-4095-974A-1D903C6D5AC0}" sibTransId="{9B8BD3D5-F356-44AA-B0F5-6E2349CDFCE2}"/>
    <dgm:cxn modelId="{1CF23E89-1716-491E-A05B-197559654295}" type="presOf" srcId="{006A68CC-068C-402A-971D-0BA933967F7E}" destId="{3E86D05F-16E7-4C2F-9CE5-D91AA5F7084D}" srcOrd="0" destOrd="0" presId="urn:microsoft.com/office/officeart/2005/8/layout/list1"/>
    <dgm:cxn modelId="{C862888B-AC65-454A-87EA-C788EB1C45BB}" srcId="{0B566622-FAB5-48BA-A77C-D197453A0FB4}" destId="{4DA5DC68-F30A-4F75-805F-8774BD07A0F7}" srcOrd="2" destOrd="0" parTransId="{721056BD-2D9E-4889-8F25-6B5D19482D86}" sibTransId="{5BDC9E24-016F-4F58-9E03-637EE93479B7}"/>
    <dgm:cxn modelId="{ECEE889C-9972-460F-B521-50F24B0950BE}" type="presOf" srcId="{73C60D53-5960-4594-BF9E-B315F4A7B0B7}" destId="{E51BA28A-4500-4CD7-BA8B-ED8D61348AE9}" srcOrd="0" destOrd="12" presId="urn:microsoft.com/office/officeart/2005/8/layout/list1"/>
    <dgm:cxn modelId="{8FDF11A6-FF34-498E-A677-796241677A14}" srcId="{2148E375-B6A8-4AFF-BE82-72F834E6CE35}" destId="{03FED0F4-9A35-42E0-978B-9F721F6AD3F6}" srcOrd="0" destOrd="0" parTransId="{023B6650-A124-4A51-AF6E-3E6DDB89DF20}" sibTransId="{E4F95317-8700-4CAA-AD44-3A2D00A6450B}"/>
    <dgm:cxn modelId="{1E53D9A8-565B-41AF-BE5F-99A859A90B7E}" type="presOf" srcId="{6B647BDD-9043-4999-BEED-DE2199196A2B}" destId="{C6D5A7CD-EA16-4DE2-A557-2B652E68730D}" srcOrd="0" destOrd="4" presId="urn:microsoft.com/office/officeart/2005/8/layout/list1"/>
    <dgm:cxn modelId="{E485DFAE-8FF7-4EFE-8A4B-6749361742FD}" type="presOf" srcId="{4DA5DC68-F30A-4F75-805F-8774BD07A0F7}" destId="{C6D5A7CD-EA16-4DE2-A557-2B652E68730D}" srcOrd="0" destOrd="2" presId="urn:microsoft.com/office/officeart/2005/8/layout/list1"/>
    <dgm:cxn modelId="{FBDE5CBA-646B-4F91-8565-D2EC7F497493}" type="presOf" srcId="{F75E352E-42B2-43AD-92E3-A6810AD9A9DD}" destId="{E51BA28A-4500-4CD7-BA8B-ED8D61348AE9}" srcOrd="0" destOrd="3" presId="urn:microsoft.com/office/officeart/2005/8/layout/list1"/>
    <dgm:cxn modelId="{DC7E26C6-0083-4305-BB9A-58F046DF6927}" type="presOf" srcId="{9B809CA3-4DC3-4492-BF63-290D1AFEB750}" destId="{E51BA28A-4500-4CD7-BA8B-ED8D61348AE9}" srcOrd="0" destOrd="5" presId="urn:microsoft.com/office/officeart/2005/8/layout/list1"/>
    <dgm:cxn modelId="{156B50CB-F5E8-4318-87BE-CC25A1BDAF54}" type="presOf" srcId="{0B566622-FAB5-48BA-A77C-D197453A0FB4}" destId="{E410C74F-53C2-4C6D-9553-5E2506FC7C74}" srcOrd="0" destOrd="0" presId="urn:microsoft.com/office/officeart/2005/8/layout/list1"/>
    <dgm:cxn modelId="{91BC19CD-27E3-46A0-BBBE-4F5CF75C53C5}" type="presOf" srcId="{2148E375-B6A8-4AFF-BE82-72F834E6CE35}" destId="{9C78B716-C8F5-48E9-853F-DE63F4DF435E}" srcOrd="1" destOrd="0" presId="urn:microsoft.com/office/officeart/2005/8/layout/list1"/>
    <dgm:cxn modelId="{D1BE3ED9-1F79-40B7-9615-E04F24AD2B1A}" type="presOf" srcId="{2CEF4412-9408-42E4-875D-C43940A614E4}" destId="{E51BA28A-4500-4CD7-BA8B-ED8D61348AE9}" srcOrd="0" destOrd="9" presId="urn:microsoft.com/office/officeart/2005/8/layout/list1"/>
    <dgm:cxn modelId="{19B10CDC-A6D5-4E2F-BCAE-C464C0822185}" type="presOf" srcId="{B4D4D4E3-5866-48F6-B882-99BF58DA43D3}" destId="{E51BA28A-4500-4CD7-BA8B-ED8D61348AE9}" srcOrd="0" destOrd="10" presId="urn:microsoft.com/office/officeart/2005/8/layout/list1"/>
    <dgm:cxn modelId="{EBBE5EDC-F676-41B5-B80C-F3E61FE6CC83}" srcId="{2148E375-B6A8-4AFF-BE82-72F834E6CE35}" destId="{73C60D53-5960-4594-BF9E-B315F4A7B0B7}" srcOrd="11" destOrd="0" parTransId="{A6E8364B-EAE3-407C-8565-DEB6E09853B0}" sibTransId="{C95D5563-CA9C-4EAA-B42D-1EA90C4F2F8C}"/>
    <dgm:cxn modelId="{1B9A81DD-7B01-4C64-AB7D-80CB109D9F71}" type="presOf" srcId="{9D53601D-647E-4674-B90B-CD5C65F8F6F4}" destId="{E51BA28A-4500-4CD7-BA8B-ED8D61348AE9}" srcOrd="0" destOrd="6" presId="urn:microsoft.com/office/officeart/2005/8/layout/list1"/>
    <dgm:cxn modelId="{641ACDDD-BE82-4C4F-9312-BF2D68959AAC}" type="presOf" srcId="{03FED0F4-9A35-42E0-978B-9F721F6AD3F6}" destId="{E51BA28A-4500-4CD7-BA8B-ED8D61348AE9}" srcOrd="0" destOrd="0" presId="urn:microsoft.com/office/officeart/2005/8/layout/list1"/>
    <dgm:cxn modelId="{77BCCCE2-EAF5-4C3F-A441-EF9F8A3E7B73}" srcId="{0B566622-FAB5-48BA-A77C-D197453A0FB4}" destId="{04060599-DA2B-48A8-A825-18600701CC47}" srcOrd="5" destOrd="0" parTransId="{B325BA56-C7AA-41D5-A16A-A306ED2CC162}" sibTransId="{668ECBEB-2F3E-474D-A7D6-3E75A15DC7A7}"/>
    <dgm:cxn modelId="{BFE97CEC-6594-45E0-8CD6-5905AE201DA7}" srcId="{2148E375-B6A8-4AFF-BE82-72F834E6CE35}" destId="{B4D4D4E3-5866-48F6-B882-99BF58DA43D3}" srcOrd="10" destOrd="0" parTransId="{38959966-F861-4D70-908D-0AC70C6A075D}" sibTransId="{033D1657-4D87-4B35-8CFB-1A670884B0F9}"/>
    <dgm:cxn modelId="{3F1F32F1-5EF3-4289-B7A4-744ED1536F7F}" type="presOf" srcId="{3105004F-E41B-4BD4-BDFA-A082A68DFBFB}" destId="{C6D5A7CD-EA16-4DE2-A557-2B652E68730D}" srcOrd="0" destOrd="3" presId="urn:microsoft.com/office/officeart/2005/8/layout/list1"/>
    <dgm:cxn modelId="{F9398AF3-33F4-41FC-92DB-D21370C4E4C9}" type="presOf" srcId="{04060599-DA2B-48A8-A825-18600701CC47}" destId="{C6D5A7CD-EA16-4DE2-A557-2B652E68730D}" srcOrd="0" destOrd="5" presId="urn:microsoft.com/office/officeart/2005/8/layout/list1"/>
    <dgm:cxn modelId="{DFB075F6-D039-4236-95E5-AB3979E8BCE7}" type="presOf" srcId="{746D795B-BC39-4DCE-B2DD-BB7CDAF83727}" destId="{C6D5A7CD-EA16-4DE2-A557-2B652E68730D}" srcOrd="0" destOrd="1" presId="urn:microsoft.com/office/officeart/2005/8/layout/list1"/>
    <dgm:cxn modelId="{A0E288F7-8FBB-496D-9F58-2C4C6CD2374A}" srcId="{2148E375-B6A8-4AFF-BE82-72F834E6CE35}" destId="{DFBA1868-DC06-4DE6-8FD8-4F778DAF0C72}" srcOrd="1" destOrd="0" parTransId="{07D25EED-4103-43DF-BC95-78B5F2845087}" sibTransId="{CF6607AF-BFB2-4160-B3F1-6759056DFB57}"/>
    <dgm:cxn modelId="{266792FB-7419-4C35-86CB-7C0CB28708B9}" srcId="{2148E375-B6A8-4AFF-BE82-72F834E6CE35}" destId="{AF8BB0E9-B65B-45E5-8C80-500D75DED64C}" srcOrd="8" destOrd="0" parTransId="{20F7F842-CBBE-4613-B6A4-D240338979E8}" sibTransId="{584808E7-9412-420A-9CB9-7820EA58154C}"/>
    <dgm:cxn modelId="{820F60FE-2798-4784-9866-7E043EB8F26F}" srcId="{0B566622-FAB5-48BA-A77C-D197453A0FB4}" destId="{A8A1BEBE-E2EF-49C8-9892-4C8C44B01C28}" srcOrd="0" destOrd="0" parTransId="{6665CC04-A4CD-4EF8-8815-C7C91567D12C}" sibTransId="{2AB0CB96-E172-4843-8AFE-D34CEA634B74}"/>
    <dgm:cxn modelId="{42CA470C-146A-4733-AF81-712C878D2BB6}" type="presParOf" srcId="{3E86D05F-16E7-4C2F-9CE5-D91AA5F7084D}" destId="{43CF4EAA-68F4-4EDE-9C93-A6C4BF7D069C}" srcOrd="0" destOrd="0" presId="urn:microsoft.com/office/officeart/2005/8/layout/list1"/>
    <dgm:cxn modelId="{F2E2424B-54F0-48C6-95CC-D14586E83FCC}" type="presParOf" srcId="{43CF4EAA-68F4-4EDE-9C93-A6C4BF7D069C}" destId="{E410C74F-53C2-4C6D-9553-5E2506FC7C74}" srcOrd="0" destOrd="0" presId="urn:microsoft.com/office/officeart/2005/8/layout/list1"/>
    <dgm:cxn modelId="{95903593-8C8E-43A7-804A-1BEC1C19AEC2}" type="presParOf" srcId="{43CF4EAA-68F4-4EDE-9C93-A6C4BF7D069C}" destId="{F5325153-A435-490C-9789-DFA96D6106A5}" srcOrd="1" destOrd="0" presId="urn:microsoft.com/office/officeart/2005/8/layout/list1"/>
    <dgm:cxn modelId="{CA4D3FAA-FCA9-4516-B2CA-CF3468162C1C}" type="presParOf" srcId="{3E86D05F-16E7-4C2F-9CE5-D91AA5F7084D}" destId="{94685091-2B39-4126-AC0D-EA9FB9250EEA}" srcOrd="1" destOrd="0" presId="urn:microsoft.com/office/officeart/2005/8/layout/list1"/>
    <dgm:cxn modelId="{B1A3DD49-7CB5-45BD-93D3-DF562ED18E0A}" type="presParOf" srcId="{3E86D05F-16E7-4C2F-9CE5-D91AA5F7084D}" destId="{C6D5A7CD-EA16-4DE2-A557-2B652E68730D}" srcOrd="2" destOrd="0" presId="urn:microsoft.com/office/officeart/2005/8/layout/list1"/>
    <dgm:cxn modelId="{25FA2F54-E630-4936-87D6-3F2581AF5778}" type="presParOf" srcId="{3E86D05F-16E7-4C2F-9CE5-D91AA5F7084D}" destId="{59B0FA0C-8B9F-4DBC-8C96-3FFDA8719975}" srcOrd="3" destOrd="0" presId="urn:microsoft.com/office/officeart/2005/8/layout/list1"/>
    <dgm:cxn modelId="{820FF359-75A4-4AE5-A15D-B20272D069D1}" type="presParOf" srcId="{3E86D05F-16E7-4C2F-9CE5-D91AA5F7084D}" destId="{9C8C01A5-F9FC-406E-8486-F1031C84DBE6}" srcOrd="4" destOrd="0" presId="urn:microsoft.com/office/officeart/2005/8/layout/list1"/>
    <dgm:cxn modelId="{B2849685-3E88-4CBD-87FF-B08CA23FD275}" type="presParOf" srcId="{9C8C01A5-F9FC-406E-8486-F1031C84DBE6}" destId="{78B94A50-066B-4AFB-BD22-26F104D2131D}" srcOrd="0" destOrd="0" presId="urn:microsoft.com/office/officeart/2005/8/layout/list1"/>
    <dgm:cxn modelId="{11E2BA74-2948-413F-B15F-AFF79F07930C}" type="presParOf" srcId="{9C8C01A5-F9FC-406E-8486-F1031C84DBE6}" destId="{9C78B716-C8F5-48E9-853F-DE63F4DF435E}" srcOrd="1" destOrd="0" presId="urn:microsoft.com/office/officeart/2005/8/layout/list1"/>
    <dgm:cxn modelId="{FFA096F7-7991-4D19-B3E9-178C341CB89D}" type="presParOf" srcId="{3E86D05F-16E7-4C2F-9CE5-D91AA5F7084D}" destId="{C94CD5EC-407A-4A97-93B1-67D24EE8D77E}" srcOrd="5" destOrd="0" presId="urn:microsoft.com/office/officeart/2005/8/layout/list1"/>
    <dgm:cxn modelId="{1B149A7E-A7C5-44B6-B767-A86332CEFFBD}" type="presParOf" srcId="{3E86D05F-16E7-4C2F-9CE5-D91AA5F7084D}" destId="{E51BA28A-4500-4CD7-BA8B-ED8D61348A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7C7479-93BF-4CBD-8E43-64D111378F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2366A8-B23D-44DF-B443-D63E0A966E66}">
      <dgm:prSet phldrT="[Text]" custT="1"/>
      <dgm:spPr>
        <a:solidFill>
          <a:srgbClr val="EE853E"/>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Stress Moving into an Urgent Zone</a:t>
          </a:r>
          <a:endParaRPr lang="en-US" sz="2000" b="1" dirty="0">
            <a:solidFill>
              <a:schemeClr val="tx1"/>
            </a:solidFill>
            <a:latin typeface="Arial" panose="020B0604020202020204" pitchFamily="34" charset="0"/>
            <a:cs typeface="Arial" panose="020B0604020202020204" pitchFamily="34" charset="0"/>
          </a:endParaRPr>
        </a:p>
      </dgm:t>
    </dgm:pt>
    <dgm:pt modelId="{E0811125-65EE-456E-95AF-9ECB4C8E783B}" type="parTrans" cxnId="{440E9607-83C1-4398-A538-A4A18FF1DF76}">
      <dgm:prSet/>
      <dgm:spPr/>
      <dgm:t>
        <a:bodyPr/>
        <a:lstStyle/>
        <a:p>
          <a:endParaRPr lang="en-US"/>
        </a:p>
      </dgm:t>
    </dgm:pt>
    <dgm:pt modelId="{6AF79451-1647-4D2B-96F0-EA8E2E8BBCA4}" type="sibTrans" cxnId="{440E9607-83C1-4398-A538-A4A18FF1DF76}">
      <dgm:prSet/>
      <dgm:spPr/>
      <dgm:t>
        <a:bodyPr/>
        <a:lstStyle/>
        <a:p>
          <a:endParaRPr lang="en-US"/>
        </a:p>
      </dgm:t>
    </dgm:pt>
    <dgm:pt modelId="{5485316C-148C-4E5A-B07A-2E6831D20A69}">
      <dgm:prSet phldrT="[Text]" custT="1"/>
      <dgm:spPr>
        <a:solidFill>
          <a:srgbClr val="FF0000"/>
        </a:solidFill>
      </dgm:spPr>
      <dgm:t>
        <a:bodyPr/>
        <a:lstStyle/>
        <a:p>
          <a:r>
            <a:rPr lang="en-US" sz="2000" b="1" dirty="0">
              <a:solidFill>
                <a:schemeClr val="tx1"/>
              </a:solidFill>
              <a:latin typeface="Arial" panose="020B0604020202020204" pitchFamily="34" charset="0"/>
              <a:ea typeface="ＭＳ Ｐゴシック" charset="0"/>
              <a:cs typeface="Arial" panose="020B0604020202020204" pitchFamily="34" charset="0"/>
            </a:rPr>
            <a:t>CONFIDENCE: In Danger Zone—Take Immediate Action </a:t>
          </a:r>
          <a:endParaRPr lang="en-US" sz="2000" b="1" dirty="0">
            <a:solidFill>
              <a:schemeClr val="tx1"/>
            </a:solidFill>
            <a:latin typeface="Arial" panose="020B0604020202020204" pitchFamily="34" charset="0"/>
            <a:cs typeface="Arial" panose="020B0604020202020204" pitchFamily="34" charset="0"/>
          </a:endParaRPr>
        </a:p>
      </dgm:t>
    </dgm:pt>
    <dgm:pt modelId="{45EE953E-C5D5-4ED2-ACAD-F3750C771760}" type="parTrans" cxnId="{2E1E6432-3E75-40A1-8CB1-29D7394CE1D3}">
      <dgm:prSet/>
      <dgm:spPr/>
      <dgm:t>
        <a:bodyPr/>
        <a:lstStyle/>
        <a:p>
          <a:endParaRPr lang="en-US"/>
        </a:p>
      </dgm:t>
    </dgm:pt>
    <dgm:pt modelId="{41204499-CA88-4ECC-AA4B-170A25FDC5DD}" type="sibTrans" cxnId="{2E1E6432-3E75-40A1-8CB1-29D7394CE1D3}">
      <dgm:prSet/>
      <dgm:spPr/>
      <dgm:t>
        <a:bodyPr/>
        <a:lstStyle/>
        <a:p>
          <a:endParaRPr lang="en-US"/>
        </a:p>
      </dgm:t>
    </dgm:pt>
    <dgm:pt modelId="{70EEC57B-B39B-485F-9948-B1C7BC28AB2D}">
      <dgm:prSet custT="1"/>
      <dgm:spPr>
        <a:ln>
          <a:solidFill>
            <a:schemeClr val="tx1"/>
          </a:solidFill>
        </a:ln>
      </dgm:spPr>
      <dgm:t>
        <a:bodyPr/>
        <a:lstStyle/>
        <a:p>
          <a:pPr>
            <a:lnSpc>
              <a:spcPct val="100000"/>
            </a:lnSpc>
            <a:spcAft>
              <a:spcPts val="0"/>
            </a:spcAft>
            <a:buFont typeface="Wingdings" panose="05000000000000000000" pitchFamily="2" charset="2"/>
            <a:buNone/>
          </a:pPr>
          <a:endParaRPr lang="en-US" sz="500" b="0" dirty="0">
            <a:latin typeface="Arial" panose="020B0604020202020204" pitchFamily="34" charset="0"/>
            <a:cs typeface="Arial" panose="020B0604020202020204" pitchFamily="34" charset="0"/>
          </a:endParaRPr>
        </a:p>
      </dgm:t>
    </dgm:pt>
    <dgm:pt modelId="{35783494-9BBB-4724-8571-420BCB2C4315}" type="parTrans" cxnId="{D1346A77-60FF-439E-A249-84CCDD5B2FED}">
      <dgm:prSet/>
      <dgm:spPr/>
      <dgm:t>
        <a:bodyPr/>
        <a:lstStyle/>
        <a:p>
          <a:endParaRPr lang="en-US"/>
        </a:p>
      </dgm:t>
    </dgm:pt>
    <dgm:pt modelId="{80B24708-472C-4C9A-B0CB-0C3A3F42B533}" type="sibTrans" cxnId="{D1346A77-60FF-439E-A249-84CCDD5B2FED}">
      <dgm:prSet/>
      <dgm:spPr/>
      <dgm:t>
        <a:bodyPr/>
        <a:lstStyle/>
        <a:p>
          <a:endParaRPr lang="en-US"/>
        </a:p>
      </dgm:t>
    </dgm:pt>
    <dgm:pt modelId="{3FA3B656-1AFF-4B57-8C0D-C772BD3C9227}">
      <dgm:prSet custT="1"/>
      <dgm:spPr>
        <a:ln>
          <a:solidFill>
            <a:schemeClr val="tx1"/>
          </a:solidFill>
        </a:ln>
      </dgm:spPr>
      <dgm:t>
        <a:bodyPr/>
        <a:lstStyle/>
        <a:p>
          <a:pPr>
            <a:spcAft>
              <a:spcPts val="0"/>
            </a:spcAft>
            <a:buFont typeface="Wingdings" panose="05000000000000000000" pitchFamily="2" charset="2"/>
            <a:buNone/>
          </a:pPr>
          <a:endParaRPr lang="en-US" sz="1000" dirty="0">
            <a:latin typeface="Arial" panose="020B0604020202020204" pitchFamily="34" charset="0"/>
            <a:cs typeface="Arial" panose="020B0604020202020204" pitchFamily="34" charset="0"/>
          </a:endParaRPr>
        </a:p>
      </dgm:t>
    </dgm:pt>
    <dgm:pt modelId="{9660E88E-AE48-45A5-9BC5-2D1CBA5204DD}" type="parTrans" cxnId="{295699EF-0A34-45D5-A808-0D4EFEA761C8}">
      <dgm:prSet/>
      <dgm:spPr/>
      <dgm:t>
        <a:bodyPr/>
        <a:lstStyle/>
        <a:p>
          <a:endParaRPr lang="en-US"/>
        </a:p>
      </dgm:t>
    </dgm:pt>
    <dgm:pt modelId="{A57D6726-D722-4394-A9C5-71F2D7E87D29}" type="sibTrans" cxnId="{295699EF-0A34-45D5-A808-0D4EFEA761C8}">
      <dgm:prSet/>
      <dgm:spPr/>
      <dgm:t>
        <a:bodyPr/>
        <a:lstStyle/>
        <a:p>
          <a:endParaRPr lang="en-US"/>
        </a:p>
      </dgm:t>
    </dgm:pt>
    <dgm:pt modelId="{61816432-0726-4822-AF28-2C809C8016CB}">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Interrupt situation and take over</a:t>
          </a:r>
        </a:p>
      </dgm:t>
    </dgm:pt>
    <dgm:pt modelId="{031B67C9-D585-4C42-8E85-2AFBF353C981}" type="parTrans" cxnId="{0F25FF2B-A992-4788-9BC8-35E7EBA5A5EA}">
      <dgm:prSet/>
      <dgm:spPr/>
      <dgm:t>
        <a:bodyPr/>
        <a:lstStyle/>
        <a:p>
          <a:endParaRPr lang="en-US"/>
        </a:p>
      </dgm:t>
    </dgm:pt>
    <dgm:pt modelId="{97B4DF0A-CAE0-4D0E-9048-3FE475056DE7}" type="sibTrans" cxnId="{0F25FF2B-A992-4788-9BC8-35E7EBA5A5EA}">
      <dgm:prSet/>
      <dgm:spPr/>
      <dgm:t>
        <a:bodyPr/>
        <a:lstStyle/>
        <a:p>
          <a:endParaRPr lang="en-US"/>
        </a:p>
      </dgm:t>
    </dgm:pt>
    <dgm:pt modelId="{F5FED703-8465-4D8E-8865-52AC08E036B4}">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Connect with those people most trusted who can do a warm handoff to supportive resources</a:t>
          </a:r>
        </a:p>
      </dgm:t>
    </dgm:pt>
    <dgm:pt modelId="{59A1E532-D388-43C0-B4B6-5D583D98478B}" type="parTrans" cxnId="{A485A01A-D7F9-4DB0-8F18-EE0EAC8E20EB}">
      <dgm:prSet/>
      <dgm:spPr/>
      <dgm:t>
        <a:bodyPr/>
        <a:lstStyle/>
        <a:p>
          <a:endParaRPr lang="en-US"/>
        </a:p>
      </dgm:t>
    </dgm:pt>
    <dgm:pt modelId="{F7810A3C-892D-4236-BBD6-4AAE99EE4A45}" type="sibTrans" cxnId="{A485A01A-D7F9-4DB0-8F18-EE0EAC8E20EB}">
      <dgm:prSet/>
      <dgm:spPr/>
      <dgm:t>
        <a:bodyPr/>
        <a:lstStyle/>
        <a:p>
          <a:endParaRPr lang="en-US"/>
        </a:p>
      </dgm:t>
    </dgm:pt>
    <dgm:pt modelId="{312DAA65-C95C-4CEF-8596-70ED5C6085B9}">
      <dgm:prSet custT="1"/>
      <dgm:spPr/>
      <dgm:t>
        <a:bodyPr/>
        <a:lstStyle/>
        <a:p>
          <a:pPr>
            <a:spcAft>
              <a:spcPct val="150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Escalation to leadership and use of outside resources </a:t>
          </a:r>
        </a:p>
      </dgm:t>
    </dgm:pt>
    <dgm:pt modelId="{A32B0642-9C2E-43F8-B1B9-ABDD8C4DDDD2}" type="parTrans" cxnId="{A85D31A2-49A6-43A8-BDF8-9136222A285B}">
      <dgm:prSet/>
      <dgm:spPr/>
      <dgm:t>
        <a:bodyPr/>
        <a:lstStyle/>
        <a:p>
          <a:endParaRPr lang="en-US"/>
        </a:p>
      </dgm:t>
    </dgm:pt>
    <dgm:pt modelId="{0881A4F5-DA4B-4F38-A174-FE9D56150FF0}" type="sibTrans" cxnId="{A85D31A2-49A6-43A8-BDF8-9136222A285B}">
      <dgm:prSet/>
      <dgm:spPr/>
      <dgm:t>
        <a:bodyPr/>
        <a:lstStyle/>
        <a:p>
          <a:endParaRPr lang="en-US"/>
        </a:p>
      </dgm:t>
    </dgm:pt>
    <dgm:pt modelId="{0AEE9538-A8BB-4671-8FE0-4F088825A43C}">
      <dgm:prSet custT="1"/>
      <dgm:spPr/>
      <dgm:t>
        <a:bodyPr/>
        <a:lstStyle/>
        <a:p>
          <a:pPr>
            <a:lnSpc>
              <a:spcPct val="90000"/>
            </a:lnSpc>
            <a:spcAft>
              <a:spcPct val="1500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Be available– may need to talk over and over</a:t>
          </a:r>
          <a:endParaRPr lang="en-US" sz="1800" dirty="0"/>
        </a:p>
      </dgm:t>
    </dgm:pt>
    <dgm:pt modelId="{EED9E6A9-0F50-462A-B740-DC379ADA0627}" type="parTrans" cxnId="{31D1FDC0-4BFB-4BD0-A65D-E730857E1ECB}">
      <dgm:prSet/>
      <dgm:spPr/>
      <dgm:t>
        <a:bodyPr/>
        <a:lstStyle/>
        <a:p>
          <a:endParaRPr lang="en-US"/>
        </a:p>
      </dgm:t>
    </dgm:pt>
    <dgm:pt modelId="{2562FD3A-4803-4A96-B9FD-E65DBFCBB68B}" type="sibTrans" cxnId="{31D1FDC0-4BFB-4BD0-A65D-E730857E1ECB}">
      <dgm:prSet/>
      <dgm:spPr/>
      <dgm:t>
        <a:bodyPr/>
        <a:lstStyle/>
        <a:p>
          <a:endParaRPr lang="en-US"/>
        </a:p>
      </dgm:t>
    </dgm:pt>
    <dgm:pt modelId="{80AFA48F-0DBA-4C86-8CA3-62BACAA8AD09}">
      <dgm:prSet custT="1"/>
      <dgm:spPr/>
      <dgm:t>
        <a:bodyPr/>
        <a:lstStyle/>
        <a:p>
          <a:pPr>
            <a:lnSpc>
              <a:spcPct val="90000"/>
            </a:lnSpc>
            <a:spcAft>
              <a:spcPct val="1500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connect them to treatment or to people who have dealt with similar situations</a:t>
          </a:r>
          <a:endParaRPr lang="en-US" sz="1800" dirty="0"/>
        </a:p>
      </dgm:t>
    </dgm:pt>
    <dgm:pt modelId="{A7AB14FC-5A19-4715-8AC1-D811FE71DAD2}" type="parTrans" cxnId="{74021812-29FB-42C0-B153-6654A4173D84}">
      <dgm:prSet/>
      <dgm:spPr/>
      <dgm:t>
        <a:bodyPr/>
        <a:lstStyle/>
        <a:p>
          <a:endParaRPr lang="en-US"/>
        </a:p>
      </dgm:t>
    </dgm:pt>
    <dgm:pt modelId="{30E7AB8C-7144-45B5-B8CE-D5060DDDA9F2}" type="sibTrans" cxnId="{74021812-29FB-42C0-B153-6654A4173D84}">
      <dgm:prSet/>
      <dgm:spPr/>
      <dgm:t>
        <a:bodyPr/>
        <a:lstStyle/>
        <a:p>
          <a:endParaRPr lang="en-US"/>
        </a:p>
      </dgm:t>
    </dgm:pt>
    <dgm:pt modelId="{EAA9BA74-0F4C-454D-8C24-A0719E52DF19}">
      <dgm:prSet custT="1"/>
      <dgm:spPr/>
      <dgm:t>
        <a:bodyPr/>
        <a:lstStyle/>
        <a:p>
          <a:pPr>
            <a:lnSpc>
              <a:spcPct val="90000"/>
            </a:lnSpc>
            <a:spcAft>
              <a:spcPct val="15000"/>
            </a:spcAft>
            <a:buFont typeface="Wingdings" panose="05000000000000000000" pitchFamily="2" charset="2"/>
            <a:buChar char="§"/>
          </a:pPr>
          <a:r>
            <a:rPr lang="en-US" sz="1800" dirty="0"/>
            <a:t>Bring in pastoral care, resiliency team</a:t>
          </a:r>
        </a:p>
      </dgm:t>
    </dgm:pt>
    <dgm:pt modelId="{B61E50C1-DFC4-4DD3-A6D4-3660073D486D}" type="parTrans" cxnId="{B5B9C7FB-74D0-4754-87AE-875F23C89503}">
      <dgm:prSet/>
      <dgm:spPr/>
      <dgm:t>
        <a:bodyPr/>
        <a:lstStyle/>
        <a:p>
          <a:endParaRPr lang="en-US"/>
        </a:p>
      </dgm:t>
    </dgm:pt>
    <dgm:pt modelId="{47097A03-9619-4F80-B84D-160EDC499EE9}" type="sibTrans" cxnId="{B5B9C7FB-74D0-4754-87AE-875F23C89503}">
      <dgm:prSet/>
      <dgm:spPr/>
      <dgm:t>
        <a:bodyPr/>
        <a:lstStyle/>
        <a:p>
          <a:endParaRPr lang="en-US"/>
        </a:p>
      </dgm:t>
    </dgm:pt>
    <dgm:pt modelId="{34E23772-254C-4F86-A594-D99EAF3F9C7F}">
      <dgm:prSet custT="1"/>
      <dgm:spPr/>
      <dgm:t>
        <a:bodyPr/>
        <a:lstStyle/>
        <a:p>
          <a:pPr>
            <a:lnSpc>
              <a:spcPct val="100000"/>
            </a:lnSpc>
            <a:spcAft>
              <a:spcPts val="0"/>
            </a:spcAft>
            <a:buFont typeface="Wingdings" panose="05000000000000000000" pitchFamily="2" charset="2"/>
            <a:buChar char="§"/>
          </a:pPr>
          <a:r>
            <a:rPr lang="en-US" sz="1800" b="0" dirty="0">
              <a:solidFill>
                <a:srgbClr val="232D4B"/>
              </a:solidFill>
              <a:latin typeface="Arial" pitchFamily="34" charset="0"/>
              <a:ea typeface="MS PGothic" pitchFamily="34" charset="-128"/>
            </a:rPr>
            <a:t>Listen for &amp; confront distorted  perceptions</a:t>
          </a:r>
          <a:endParaRPr lang="en-US" sz="1800" b="0" dirty="0"/>
        </a:p>
      </dgm:t>
    </dgm:pt>
    <dgm:pt modelId="{697D914F-AD06-4B76-83A9-29BFC35E72D0}" type="sibTrans" cxnId="{D52A4904-0D99-4EC3-9045-B5D3B215CF7D}">
      <dgm:prSet/>
      <dgm:spPr/>
      <dgm:t>
        <a:bodyPr/>
        <a:lstStyle/>
        <a:p>
          <a:endParaRPr lang="en-US"/>
        </a:p>
      </dgm:t>
    </dgm:pt>
    <dgm:pt modelId="{5B90AEE0-5504-46A4-BD8A-F3EB832D3E98}" type="parTrans" cxnId="{D52A4904-0D99-4EC3-9045-B5D3B215CF7D}">
      <dgm:prSet/>
      <dgm:spPr/>
      <dgm:t>
        <a:bodyPr/>
        <a:lstStyle/>
        <a:p>
          <a:endParaRPr lang="en-US"/>
        </a:p>
      </dgm:t>
    </dgm:pt>
    <dgm:pt modelId="{50A725E0-DF55-4613-B5EB-456D168C80D7}">
      <dgm:prSet custT="1"/>
      <dgm:spPr/>
      <dgm:t>
        <a:bodyPr/>
        <a:lstStyle/>
        <a:p>
          <a:pPr>
            <a:lnSpc>
              <a:spcPct val="100000"/>
            </a:lnSpc>
            <a:spcAft>
              <a:spcPts val="0"/>
            </a:spcAft>
            <a:buFont typeface="Wingdings" panose="05000000000000000000" pitchFamily="2" charset="2"/>
            <a:buChar char="§"/>
          </a:pPr>
          <a:r>
            <a:rPr lang="en-US" sz="1800" dirty="0">
              <a:cs typeface="MS PGothic" charset="0"/>
            </a:rPr>
            <a:t>Provide accurate information, reduce rumors and gossip</a:t>
          </a:r>
          <a:endParaRPr lang="en-US" sz="1800" dirty="0"/>
        </a:p>
      </dgm:t>
    </dgm:pt>
    <dgm:pt modelId="{037042C8-ED12-4045-A5A3-A25D4D558BC9}" type="sibTrans" cxnId="{97C4DCC8-6806-4030-BE03-CF04CF6824F7}">
      <dgm:prSet/>
      <dgm:spPr/>
      <dgm:t>
        <a:bodyPr/>
        <a:lstStyle/>
        <a:p>
          <a:endParaRPr lang="en-US"/>
        </a:p>
      </dgm:t>
    </dgm:pt>
    <dgm:pt modelId="{DBDA841A-DD2F-4EFF-A8EC-A223DE2C3F5C}" type="parTrans" cxnId="{97C4DCC8-6806-4030-BE03-CF04CF6824F7}">
      <dgm:prSet/>
      <dgm:spPr/>
      <dgm:t>
        <a:bodyPr/>
        <a:lstStyle/>
        <a:p>
          <a:endParaRPr lang="en-US"/>
        </a:p>
      </dgm:t>
    </dgm:pt>
    <dgm:pt modelId="{C2701DC8-01D1-45B2-BF33-A5C38127EE1F}">
      <dgm:prSet custT="1"/>
      <dgm:spPr/>
      <dgm:t>
        <a:bodyPr/>
        <a:lstStyle/>
        <a:p>
          <a:pPr>
            <a:lnSpc>
              <a:spcPct val="100000"/>
            </a:lnSpc>
            <a:spcAft>
              <a:spcPts val="0"/>
            </a:spcAft>
            <a:buFont typeface="Wingdings" panose="05000000000000000000" pitchFamily="2" charset="2"/>
            <a:buChar char="§"/>
          </a:pPr>
          <a:r>
            <a:rPr lang="en-US" sz="1800" dirty="0">
              <a:solidFill>
                <a:schemeClr val="tx1"/>
              </a:solidFill>
              <a:effectLst/>
              <a:latin typeface="+mn-lt"/>
              <a:ea typeface="MS PGothic" panose="020B0600070205080204" pitchFamily="34" charset="-128"/>
              <a:cs typeface="MS PGothic" charset="0"/>
            </a:rPr>
            <a:t>Be authentic, empathic, and nonjudgmental</a:t>
          </a:r>
          <a:endParaRPr lang="en-US" sz="1800" dirty="0"/>
        </a:p>
      </dgm:t>
    </dgm:pt>
    <dgm:pt modelId="{14A403F6-E1C5-4042-8D5A-646F28A21B66}" type="sibTrans" cxnId="{554636C0-4033-4D34-9642-D0BD893B9BB6}">
      <dgm:prSet/>
      <dgm:spPr/>
      <dgm:t>
        <a:bodyPr/>
        <a:lstStyle/>
        <a:p>
          <a:endParaRPr lang="en-US"/>
        </a:p>
      </dgm:t>
    </dgm:pt>
    <dgm:pt modelId="{809AF970-A215-44DC-83E0-52374CDAEBD0}" type="parTrans" cxnId="{554636C0-4033-4D34-9642-D0BD893B9BB6}">
      <dgm:prSet/>
      <dgm:spPr/>
      <dgm:t>
        <a:bodyPr/>
        <a:lstStyle/>
        <a:p>
          <a:endParaRPr lang="en-US"/>
        </a:p>
      </dgm:t>
    </dgm:pt>
    <dgm:pt modelId="{FB7B1891-9DF9-459D-A277-78CC3A88AF4A}">
      <dgm:prSet custT="1"/>
      <dgm:spPr/>
      <dgm:t>
        <a:bodyPr/>
        <a:lstStyle/>
        <a:p>
          <a:pPr>
            <a:lnSpc>
              <a:spcPct val="100000"/>
            </a:lnSpc>
            <a:spcAft>
              <a:spcPts val="0"/>
            </a:spcAft>
            <a:buFont typeface="Wingdings" panose="05000000000000000000" pitchFamily="2" charset="2"/>
            <a:buChar char="§"/>
          </a:pPr>
          <a:r>
            <a:rPr lang="en-US" sz="1800" b="0" dirty="0">
              <a:solidFill>
                <a:schemeClr val="tx1"/>
              </a:solidFill>
              <a:effectLst/>
              <a:latin typeface="+mn-lt"/>
              <a:ea typeface="MS PGothic" panose="020B0600070205080204" pitchFamily="34" charset="-128"/>
              <a:cs typeface="MS PGothic" charset="0"/>
            </a:rPr>
            <a:t>Counter guilt by normalizing reactions and letting people know they are not alone in experiencing stress reactions</a:t>
          </a:r>
          <a:endParaRPr lang="en-US" sz="1800" dirty="0"/>
        </a:p>
      </dgm:t>
    </dgm:pt>
    <dgm:pt modelId="{505227B5-0663-4FF7-B421-800649DACE5A}" type="sibTrans" cxnId="{AF697263-BB26-4A0C-B1EA-A42BA98B9E41}">
      <dgm:prSet/>
      <dgm:spPr/>
      <dgm:t>
        <a:bodyPr/>
        <a:lstStyle/>
        <a:p>
          <a:endParaRPr lang="en-US"/>
        </a:p>
      </dgm:t>
    </dgm:pt>
    <dgm:pt modelId="{FE64CAB8-D49C-4697-88CB-FDC3EE7AD535}" type="parTrans" cxnId="{AF697263-BB26-4A0C-B1EA-A42BA98B9E41}">
      <dgm:prSet/>
      <dgm:spPr/>
      <dgm:t>
        <a:bodyPr/>
        <a:lstStyle/>
        <a:p>
          <a:endParaRPr lang="en-US"/>
        </a:p>
      </dgm:t>
    </dgm:pt>
    <dgm:pt modelId="{967790DF-720C-4445-B191-DEB3A92EA67B}" type="pres">
      <dgm:prSet presAssocID="{127C7479-93BF-4CBD-8E43-64D111378F83}" presName="linear" presStyleCnt="0">
        <dgm:presLayoutVars>
          <dgm:dir/>
          <dgm:animLvl val="lvl"/>
          <dgm:resizeHandles val="exact"/>
        </dgm:presLayoutVars>
      </dgm:prSet>
      <dgm:spPr/>
    </dgm:pt>
    <dgm:pt modelId="{7E430499-7C9D-40ED-A35E-F490D8E6BA7F}" type="pres">
      <dgm:prSet presAssocID="{A12366A8-B23D-44DF-B443-D63E0A966E66}" presName="parentLin" presStyleCnt="0"/>
      <dgm:spPr/>
    </dgm:pt>
    <dgm:pt modelId="{8AB44CF7-613E-4AE2-A198-257C497F1BAA}" type="pres">
      <dgm:prSet presAssocID="{A12366A8-B23D-44DF-B443-D63E0A966E66}" presName="parentLeftMargin" presStyleLbl="node1" presStyleIdx="0" presStyleCnt="2"/>
      <dgm:spPr/>
    </dgm:pt>
    <dgm:pt modelId="{EBA33C8B-7227-4137-84D9-4A16E4D25641}" type="pres">
      <dgm:prSet presAssocID="{A12366A8-B23D-44DF-B443-D63E0A966E66}" presName="parentText" presStyleLbl="node1" presStyleIdx="0" presStyleCnt="2" custScaleY="63319" custLinFactNeighborX="8527" custLinFactNeighborY="-11538">
        <dgm:presLayoutVars>
          <dgm:chMax val="0"/>
          <dgm:bulletEnabled val="1"/>
        </dgm:presLayoutVars>
      </dgm:prSet>
      <dgm:spPr/>
    </dgm:pt>
    <dgm:pt modelId="{8C29F31F-09B7-46DD-9485-AB35B803E878}" type="pres">
      <dgm:prSet presAssocID="{A12366A8-B23D-44DF-B443-D63E0A966E66}" presName="negativeSpace" presStyleCnt="0"/>
      <dgm:spPr/>
    </dgm:pt>
    <dgm:pt modelId="{F9F44514-E319-4460-960B-A4D2EF04B974}" type="pres">
      <dgm:prSet presAssocID="{A12366A8-B23D-44DF-B443-D63E0A966E66}" presName="childText" presStyleLbl="conFgAcc1" presStyleIdx="0" presStyleCnt="2" custScaleX="100000" custScaleY="96012" custLinFactNeighborX="-775" custLinFactNeighborY="19694">
        <dgm:presLayoutVars>
          <dgm:bulletEnabled val="1"/>
        </dgm:presLayoutVars>
      </dgm:prSet>
      <dgm:spPr/>
    </dgm:pt>
    <dgm:pt modelId="{BAC09DD4-0F4E-41CE-A5FA-E00B19BD08C9}" type="pres">
      <dgm:prSet presAssocID="{6AF79451-1647-4D2B-96F0-EA8E2E8BBCA4}" presName="spaceBetweenRectangles" presStyleCnt="0"/>
      <dgm:spPr/>
    </dgm:pt>
    <dgm:pt modelId="{764913BF-953B-417F-896D-AB66F760A437}" type="pres">
      <dgm:prSet presAssocID="{5485316C-148C-4E5A-B07A-2E6831D20A69}" presName="parentLin" presStyleCnt="0"/>
      <dgm:spPr/>
    </dgm:pt>
    <dgm:pt modelId="{327782EB-FF43-408C-B91E-BE1572724543}" type="pres">
      <dgm:prSet presAssocID="{5485316C-148C-4E5A-B07A-2E6831D20A69}" presName="parentLeftMargin" presStyleLbl="node1" presStyleIdx="0" presStyleCnt="2"/>
      <dgm:spPr/>
    </dgm:pt>
    <dgm:pt modelId="{AE2C1ABA-53A0-44C4-870C-D0523BA45F0C}" type="pres">
      <dgm:prSet presAssocID="{5485316C-148C-4E5A-B07A-2E6831D20A69}" presName="parentText" presStyleLbl="node1" presStyleIdx="1" presStyleCnt="2" custScaleX="107199" custScaleY="70795" custLinFactNeighborX="8527" custLinFactNeighborY="-21404">
        <dgm:presLayoutVars>
          <dgm:chMax val="0"/>
          <dgm:bulletEnabled val="1"/>
        </dgm:presLayoutVars>
      </dgm:prSet>
      <dgm:spPr/>
    </dgm:pt>
    <dgm:pt modelId="{C39D6370-8364-41CA-901E-A195557C53C4}" type="pres">
      <dgm:prSet presAssocID="{5485316C-148C-4E5A-B07A-2E6831D20A69}" presName="negativeSpace" presStyleCnt="0"/>
      <dgm:spPr/>
    </dgm:pt>
    <dgm:pt modelId="{1FA530E9-9D2D-441A-B954-52B42EF494C3}" type="pres">
      <dgm:prSet presAssocID="{5485316C-148C-4E5A-B07A-2E6831D20A69}" presName="childText" presStyleLbl="conFgAcc1" presStyleIdx="1" presStyleCnt="2" custScaleY="110000" custLinFactNeighborX="396" custLinFactNeighborY="31954">
        <dgm:presLayoutVars>
          <dgm:bulletEnabled val="1"/>
        </dgm:presLayoutVars>
      </dgm:prSet>
      <dgm:spPr/>
    </dgm:pt>
  </dgm:ptLst>
  <dgm:cxnLst>
    <dgm:cxn modelId="{C5AB9302-7B79-4668-BB15-7E475797D1E3}" type="presOf" srcId="{34E23772-254C-4F86-A594-D99EAF3F9C7F}" destId="{F9F44514-E319-4460-960B-A4D2EF04B974}" srcOrd="0" destOrd="1" presId="urn:microsoft.com/office/officeart/2005/8/layout/list1"/>
    <dgm:cxn modelId="{D52A4904-0D99-4EC3-9045-B5D3B215CF7D}" srcId="{A12366A8-B23D-44DF-B443-D63E0A966E66}" destId="{34E23772-254C-4F86-A594-D99EAF3F9C7F}" srcOrd="1" destOrd="0" parTransId="{5B90AEE0-5504-46A4-BD8A-F3EB832D3E98}" sibTransId="{697D914F-AD06-4B76-83A9-29BFC35E72D0}"/>
    <dgm:cxn modelId="{440E9607-83C1-4398-A538-A4A18FF1DF76}" srcId="{127C7479-93BF-4CBD-8E43-64D111378F83}" destId="{A12366A8-B23D-44DF-B443-D63E0A966E66}" srcOrd="0" destOrd="0" parTransId="{E0811125-65EE-456E-95AF-9ECB4C8E783B}" sibTransId="{6AF79451-1647-4D2B-96F0-EA8E2E8BBCA4}"/>
    <dgm:cxn modelId="{74021812-29FB-42C0-B153-6654A4173D84}" srcId="{A12366A8-B23D-44DF-B443-D63E0A966E66}" destId="{80AFA48F-0DBA-4C86-8CA3-62BACAA8AD09}" srcOrd="6" destOrd="0" parTransId="{A7AB14FC-5A19-4715-8AC1-D811FE71DAD2}" sibTransId="{30E7AB8C-7144-45B5-B8CE-D5060DDDA9F2}"/>
    <dgm:cxn modelId="{A485A01A-D7F9-4DB0-8F18-EE0EAC8E20EB}" srcId="{5485316C-148C-4E5A-B07A-2E6831D20A69}" destId="{F5FED703-8465-4D8E-8865-52AC08E036B4}" srcOrd="2" destOrd="0" parTransId="{59A1E532-D388-43C0-B4B6-5D583D98478B}" sibTransId="{F7810A3C-892D-4236-BBD6-4AAE99EE4A45}"/>
    <dgm:cxn modelId="{0F25FF2B-A992-4788-9BC8-35E7EBA5A5EA}" srcId="{5485316C-148C-4E5A-B07A-2E6831D20A69}" destId="{61816432-0726-4822-AF28-2C809C8016CB}" srcOrd="1" destOrd="0" parTransId="{031B67C9-D585-4C42-8E85-2AFBF353C981}" sibTransId="{97B4DF0A-CAE0-4D0E-9048-3FE475056DE7}"/>
    <dgm:cxn modelId="{2E1E6432-3E75-40A1-8CB1-29D7394CE1D3}" srcId="{127C7479-93BF-4CBD-8E43-64D111378F83}" destId="{5485316C-148C-4E5A-B07A-2E6831D20A69}" srcOrd="1" destOrd="0" parTransId="{45EE953E-C5D5-4ED2-ACAD-F3750C771760}" sibTransId="{41204499-CA88-4ECC-AA4B-170A25FDC5DD}"/>
    <dgm:cxn modelId="{2F13523A-1618-406E-8C96-D317736A5D5F}" type="presOf" srcId="{0AEE9538-A8BB-4671-8FE0-4F088825A43C}" destId="{F9F44514-E319-4460-960B-A4D2EF04B974}" srcOrd="0" destOrd="5" presId="urn:microsoft.com/office/officeart/2005/8/layout/list1"/>
    <dgm:cxn modelId="{AF697263-BB26-4A0C-B1EA-A42BA98B9E41}" srcId="{A12366A8-B23D-44DF-B443-D63E0A966E66}" destId="{FB7B1891-9DF9-459D-A277-78CC3A88AF4A}" srcOrd="4" destOrd="0" parTransId="{FE64CAB8-D49C-4697-88CB-FDC3EE7AD535}" sibTransId="{505227B5-0663-4FF7-B421-800649DACE5A}"/>
    <dgm:cxn modelId="{FEE32967-BF65-47A6-B7BC-84B8940BAA10}" type="presOf" srcId="{127C7479-93BF-4CBD-8E43-64D111378F83}" destId="{967790DF-720C-4445-B191-DEB3A92EA67B}" srcOrd="0" destOrd="0" presId="urn:microsoft.com/office/officeart/2005/8/layout/list1"/>
    <dgm:cxn modelId="{4D0C1F48-5639-4BA2-BB0F-C9E928EC3209}" type="presOf" srcId="{5485316C-148C-4E5A-B07A-2E6831D20A69}" destId="{AE2C1ABA-53A0-44C4-870C-D0523BA45F0C}" srcOrd="1" destOrd="0" presId="urn:microsoft.com/office/officeart/2005/8/layout/list1"/>
    <dgm:cxn modelId="{3C0DE548-CFB9-409C-8F02-1131997B1808}" type="presOf" srcId="{5485316C-148C-4E5A-B07A-2E6831D20A69}" destId="{327782EB-FF43-408C-B91E-BE1572724543}" srcOrd="0" destOrd="0" presId="urn:microsoft.com/office/officeart/2005/8/layout/list1"/>
    <dgm:cxn modelId="{42CBB96A-920C-40F8-B372-0D152879468D}" type="presOf" srcId="{50A725E0-DF55-4613-B5EB-456D168C80D7}" destId="{F9F44514-E319-4460-960B-A4D2EF04B974}" srcOrd="0" destOrd="2" presId="urn:microsoft.com/office/officeart/2005/8/layout/list1"/>
    <dgm:cxn modelId="{3A5F016F-78F3-4505-ABBF-741B7980CC20}" type="presOf" srcId="{A12366A8-B23D-44DF-B443-D63E0A966E66}" destId="{8AB44CF7-613E-4AE2-A198-257C497F1BAA}" srcOrd="0" destOrd="0" presId="urn:microsoft.com/office/officeart/2005/8/layout/list1"/>
    <dgm:cxn modelId="{D1346A77-60FF-439E-A249-84CCDD5B2FED}" srcId="{A12366A8-B23D-44DF-B443-D63E0A966E66}" destId="{70EEC57B-B39B-485F-9948-B1C7BC28AB2D}" srcOrd="0" destOrd="0" parTransId="{35783494-9BBB-4724-8571-420BCB2C4315}" sibTransId="{80B24708-472C-4C9A-B0CB-0C3A3F42B533}"/>
    <dgm:cxn modelId="{7109E87A-ECF2-4665-AA36-BF4B8144190C}" type="presOf" srcId="{70EEC57B-B39B-485F-9948-B1C7BC28AB2D}" destId="{F9F44514-E319-4460-960B-A4D2EF04B974}" srcOrd="0" destOrd="0" presId="urn:microsoft.com/office/officeart/2005/8/layout/list1"/>
    <dgm:cxn modelId="{997C378D-4209-464E-B154-D7277745D015}" type="presOf" srcId="{EAA9BA74-0F4C-454D-8C24-A0719E52DF19}" destId="{F9F44514-E319-4460-960B-A4D2EF04B974}" srcOrd="0" destOrd="7" presId="urn:microsoft.com/office/officeart/2005/8/layout/list1"/>
    <dgm:cxn modelId="{A85D31A2-49A6-43A8-BDF8-9136222A285B}" srcId="{5485316C-148C-4E5A-B07A-2E6831D20A69}" destId="{312DAA65-C95C-4CEF-8596-70ED5C6085B9}" srcOrd="3" destOrd="0" parTransId="{A32B0642-9C2E-43F8-B1B9-ABDD8C4DDDD2}" sibTransId="{0881A4F5-DA4B-4F38-A174-FE9D56150FF0}"/>
    <dgm:cxn modelId="{CCB114AA-33CE-4FC7-889E-A9273103FDD2}" type="presOf" srcId="{61816432-0726-4822-AF28-2C809C8016CB}" destId="{1FA530E9-9D2D-441A-B954-52B42EF494C3}" srcOrd="0" destOrd="1" presId="urn:microsoft.com/office/officeart/2005/8/layout/list1"/>
    <dgm:cxn modelId="{C7CD39AA-BB14-4C8E-9204-DC2B2EEFB8C1}" type="presOf" srcId="{F5FED703-8465-4D8E-8865-52AC08E036B4}" destId="{1FA530E9-9D2D-441A-B954-52B42EF494C3}" srcOrd="0" destOrd="2" presId="urn:microsoft.com/office/officeart/2005/8/layout/list1"/>
    <dgm:cxn modelId="{6289D9B9-3435-471B-9416-2FF06876F09F}" type="presOf" srcId="{C2701DC8-01D1-45B2-BF33-A5C38127EE1F}" destId="{F9F44514-E319-4460-960B-A4D2EF04B974}" srcOrd="0" destOrd="3" presId="urn:microsoft.com/office/officeart/2005/8/layout/list1"/>
    <dgm:cxn modelId="{FE06FABA-D384-4398-B493-E69522C35D18}" type="presOf" srcId="{FB7B1891-9DF9-459D-A277-78CC3A88AF4A}" destId="{F9F44514-E319-4460-960B-A4D2EF04B974}" srcOrd="0" destOrd="4" presId="urn:microsoft.com/office/officeart/2005/8/layout/list1"/>
    <dgm:cxn modelId="{554636C0-4033-4D34-9642-D0BD893B9BB6}" srcId="{A12366A8-B23D-44DF-B443-D63E0A966E66}" destId="{C2701DC8-01D1-45B2-BF33-A5C38127EE1F}" srcOrd="3" destOrd="0" parTransId="{809AF970-A215-44DC-83E0-52374CDAEBD0}" sibTransId="{14A403F6-E1C5-4042-8D5A-646F28A21B66}"/>
    <dgm:cxn modelId="{31D1FDC0-4BFB-4BD0-A65D-E730857E1ECB}" srcId="{A12366A8-B23D-44DF-B443-D63E0A966E66}" destId="{0AEE9538-A8BB-4671-8FE0-4F088825A43C}" srcOrd="5" destOrd="0" parTransId="{EED9E6A9-0F50-462A-B740-DC379ADA0627}" sibTransId="{2562FD3A-4803-4A96-B9FD-E65DBFCBB68B}"/>
    <dgm:cxn modelId="{97C4DCC8-6806-4030-BE03-CF04CF6824F7}" srcId="{A12366A8-B23D-44DF-B443-D63E0A966E66}" destId="{50A725E0-DF55-4613-B5EB-456D168C80D7}" srcOrd="2" destOrd="0" parTransId="{DBDA841A-DD2F-4EFF-A8EC-A223DE2C3F5C}" sibTransId="{037042C8-ED12-4045-A5A3-A25D4D558BC9}"/>
    <dgm:cxn modelId="{AF84B5D7-AE7C-44CA-8B04-72088196963E}" type="presOf" srcId="{80AFA48F-0DBA-4C86-8CA3-62BACAA8AD09}" destId="{F9F44514-E319-4460-960B-A4D2EF04B974}" srcOrd="0" destOrd="6" presId="urn:microsoft.com/office/officeart/2005/8/layout/list1"/>
    <dgm:cxn modelId="{512554DA-3991-47D8-9942-1E2489DE7901}" type="presOf" srcId="{3FA3B656-1AFF-4B57-8C0D-C772BD3C9227}" destId="{1FA530E9-9D2D-441A-B954-52B42EF494C3}" srcOrd="0" destOrd="0" presId="urn:microsoft.com/office/officeart/2005/8/layout/list1"/>
    <dgm:cxn modelId="{066504E4-A9C0-4202-8C40-7CCF3CCA3ED9}" type="presOf" srcId="{312DAA65-C95C-4CEF-8596-70ED5C6085B9}" destId="{1FA530E9-9D2D-441A-B954-52B42EF494C3}" srcOrd="0" destOrd="3" presId="urn:microsoft.com/office/officeart/2005/8/layout/list1"/>
    <dgm:cxn modelId="{295699EF-0A34-45D5-A808-0D4EFEA761C8}" srcId="{5485316C-148C-4E5A-B07A-2E6831D20A69}" destId="{3FA3B656-1AFF-4B57-8C0D-C772BD3C9227}" srcOrd="0" destOrd="0" parTransId="{9660E88E-AE48-45A5-9BC5-2D1CBA5204DD}" sibTransId="{A57D6726-D722-4394-A9C5-71F2D7E87D29}"/>
    <dgm:cxn modelId="{B5B9C7FB-74D0-4754-87AE-875F23C89503}" srcId="{A12366A8-B23D-44DF-B443-D63E0A966E66}" destId="{EAA9BA74-0F4C-454D-8C24-A0719E52DF19}" srcOrd="7" destOrd="0" parTransId="{B61E50C1-DFC4-4DD3-A6D4-3660073D486D}" sibTransId="{47097A03-9619-4F80-B84D-160EDC499EE9}"/>
    <dgm:cxn modelId="{E817FFFD-16F9-456F-B17D-B33AE2E62028}" type="presOf" srcId="{A12366A8-B23D-44DF-B443-D63E0A966E66}" destId="{EBA33C8B-7227-4137-84D9-4A16E4D25641}" srcOrd="1" destOrd="0" presId="urn:microsoft.com/office/officeart/2005/8/layout/list1"/>
    <dgm:cxn modelId="{659A8D61-A97B-47D2-8858-86558BBC1229}" type="presParOf" srcId="{967790DF-720C-4445-B191-DEB3A92EA67B}" destId="{7E430499-7C9D-40ED-A35E-F490D8E6BA7F}" srcOrd="0" destOrd="0" presId="urn:microsoft.com/office/officeart/2005/8/layout/list1"/>
    <dgm:cxn modelId="{AAC87F8F-0B22-4C99-BD09-8F3553C22FC0}" type="presParOf" srcId="{7E430499-7C9D-40ED-A35E-F490D8E6BA7F}" destId="{8AB44CF7-613E-4AE2-A198-257C497F1BAA}" srcOrd="0" destOrd="0" presId="urn:microsoft.com/office/officeart/2005/8/layout/list1"/>
    <dgm:cxn modelId="{199637EA-0590-4FBC-9CFF-9594A514BC87}" type="presParOf" srcId="{7E430499-7C9D-40ED-A35E-F490D8E6BA7F}" destId="{EBA33C8B-7227-4137-84D9-4A16E4D25641}" srcOrd="1" destOrd="0" presId="urn:microsoft.com/office/officeart/2005/8/layout/list1"/>
    <dgm:cxn modelId="{39561F2E-CC94-44AD-AF9D-588400A99B23}" type="presParOf" srcId="{967790DF-720C-4445-B191-DEB3A92EA67B}" destId="{8C29F31F-09B7-46DD-9485-AB35B803E878}" srcOrd="1" destOrd="0" presId="urn:microsoft.com/office/officeart/2005/8/layout/list1"/>
    <dgm:cxn modelId="{FB2352E9-C97C-49B9-8528-0437AC583C05}" type="presParOf" srcId="{967790DF-720C-4445-B191-DEB3A92EA67B}" destId="{F9F44514-E319-4460-960B-A4D2EF04B974}" srcOrd="2" destOrd="0" presId="urn:microsoft.com/office/officeart/2005/8/layout/list1"/>
    <dgm:cxn modelId="{1899FCFD-1CF6-426F-9436-11FDC3C85134}" type="presParOf" srcId="{967790DF-720C-4445-B191-DEB3A92EA67B}" destId="{BAC09DD4-0F4E-41CE-A5FA-E00B19BD08C9}" srcOrd="3" destOrd="0" presId="urn:microsoft.com/office/officeart/2005/8/layout/list1"/>
    <dgm:cxn modelId="{7096194A-9FE9-4660-8526-E60B429D45D3}" type="presParOf" srcId="{967790DF-720C-4445-B191-DEB3A92EA67B}" destId="{764913BF-953B-417F-896D-AB66F760A437}" srcOrd="4" destOrd="0" presId="urn:microsoft.com/office/officeart/2005/8/layout/list1"/>
    <dgm:cxn modelId="{430C2105-3BE6-4A26-ACBF-D4FE4A07F9B4}" type="presParOf" srcId="{764913BF-953B-417F-896D-AB66F760A437}" destId="{327782EB-FF43-408C-B91E-BE1572724543}" srcOrd="0" destOrd="0" presId="urn:microsoft.com/office/officeart/2005/8/layout/list1"/>
    <dgm:cxn modelId="{0C159317-FC2D-4696-88AE-213F6C693057}" type="presParOf" srcId="{764913BF-953B-417F-896D-AB66F760A437}" destId="{AE2C1ABA-53A0-44C4-870C-D0523BA45F0C}" srcOrd="1" destOrd="0" presId="urn:microsoft.com/office/officeart/2005/8/layout/list1"/>
    <dgm:cxn modelId="{2ACE002C-9B1A-4F4E-B9B9-85A4780E1851}" type="presParOf" srcId="{967790DF-720C-4445-B191-DEB3A92EA67B}" destId="{C39D6370-8364-41CA-901E-A195557C53C4}" srcOrd="5" destOrd="0" presId="urn:microsoft.com/office/officeart/2005/8/layout/list1"/>
    <dgm:cxn modelId="{459F6A59-D2D8-4F3A-B4FA-C4A230A9F221}" type="presParOf" srcId="{967790DF-720C-4445-B191-DEB3A92EA67B}" destId="{1FA530E9-9D2D-441A-B954-52B42EF494C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5355-C613-4872-B100-5D760298AB30}">
      <dsp:nvSpPr>
        <dsp:cNvPr id="0" name=""/>
        <dsp:cNvSpPr/>
      </dsp:nvSpPr>
      <dsp:spPr>
        <a:xfrm>
          <a:off x="2539"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Be With</a:t>
          </a:r>
        </a:p>
      </dsp:txBody>
      <dsp:txXfrm>
        <a:off x="2539" y="824860"/>
        <a:ext cx="2475854" cy="868815"/>
      </dsp:txXfrm>
    </dsp:sp>
    <dsp:sp modelId="{02EE2AB5-5B37-409E-AF34-AA104DDE9ECB}">
      <dsp:nvSpPr>
        <dsp:cNvPr id="0" name=""/>
        <dsp:cNvSpPr/>
      </dsp:nvSpPr>
      <dsp:spPr>
        <a:xfrm>
          <a:off x="2539"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cs typeface="+mn-cs"/>
            </a:rPr>
            <a:t>Maintain presence</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Keep eye contact</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Listen</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Empathize</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Accept</a:t>
          </a:r>
        </a:p>
      </dsp:txBody>
      <dsp:txXfrm>
        <a:off x="2539" y="1693675"/>
        <a:ext cx="2475854" cy="2898720"/>
      </dsp:txXfrm>
    </dsp:sp>
    <dsp:sp modelId="{9CC72FCE-3F01-4AC3-A018-61B56B63B0A9}">
      <dsp:nvSpPr>
        <dsp:cNvPr id="0" name=""/>
        <dsp:cNvSpPr/>
      </dsp:nvSpPr>
      <dsp:spPr>
        <a:xfrm>
          <a:off x="2825014"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Promote Connection</a:t>
          </a:r>
        </a:p>
      </dsp:txBody>
      <dsp:txXfrm>
        <a:off x="2825014" y="824860"/>
        <a:ext cx="2475854" cy="868815"/>
      </dsp:txXfrm>
    </dsp:sp>
    <dsp:sp modelId="{793C86DA-975A-45D2-B39A-F22103A49D2D}">
      <dsp:nvSpPr>
        <dsp:cNvPr id="0" name=""/>
        <dsp:cNvSpPr/>
      </dsp:nvSpPr>
      <dsp:spPr>
        <a:xfrm>
          <a:off x="2825014"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cs typeface="+mn-cs"/>
            </a:rPr>
            <a:t>Find trusted others</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Foster contact with others</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cs typeface="+mn-cs"/>
            </a:rPr>
            <a:t>Encourage contact with others</a:t>
          </a:r>
        </a:p>
      </dsp:txBody>
      <dsp:txXfrm>
        <a:off x="2825014" y="1693675"/>
        <a:ext cx="2475854" cy="2898720"/>
      </dsp:txXfrm>
    </dsp:sp>
    <dsp:sp modelId="{4575E14D-1F88-4655-B714-0B80490C9F86}">
      <dsp:nvSpPr>
        <dsp:cNvPr id="0" name=""/>
        <dsp:cNvSpPr/>
      </dsp:nvSpPr>
      <dsp:spPr>
        <a:xfrm>
          <a:off x="5647488" y="824860"/>
          <a:ext cx="2475854" cy="868815"/>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Reduce Isolation</a:t>
          </a:r>
        </a:p>
      </dsp:txBody>
      <dsp:txXfrm>
        <a:off x="5647488" y="824860"/>
        <a:ext cx="2475854" cy="868815"/>
      </dsp:txXfrm>
    </dsp:sp>
    <dsp:sp modelId="{4ED58747-D893-4535-A9A4-40D54D6A6F72}">
      <dsp:nvSpPr>
        <dsp:cNvPr id="0" name=""/>
        <dsp:cNvSpPr/>
      </dsp:nvSpPr>
      <dsp:spPr>
        <a:xfrm>
          <a:off x="5647488" y="1693675"/>
          <a:ext cx="2475854" cy="2898720"/>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bg1"/>
            </a:buClr>
            <a:buSzPct val="90000"/>
            <a:buFont typeface="Wingdings" panose="05000000000000000000" pitchFamily="2" charset="2"/>
            <a:buChar char="§"/>
          </a:pPr>
          <a:r>
            <a:rPr lang="en-US" sz="2400" kern="1200" dirty="0">
              <a:solidFill>
                <a:prstClr val="white"/>
              </a:solidFill>
              <a:latin typeface="Calibri"/>
              <a:ea typeface="+mn-ea"/>
            </a:rPr>
            <a:t>Improve understanding</a:t>
          </a:r>
          <a:endParaRPr lang="en-US" sz="2400" kern="1200" dirty="0"/>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rPr>
            <a:t>Correct misconceptions</a:t>
          </a: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a:solidFill>
                <a:prstClr val="white"/>
              </a:solidFill>
              <a:latin typeface="Calibri"/>
              <a:ea typeface="+mn-ea"/>
            </a:rPr>
            <a:t>Restore trust</a:t>
          </a:r>
          <a:endParaRPr lang="en-US" sz="2400" kern="1200" dirty="0">
            <a:solidFill>
              <a:prstClr val="white"/>
            </a:solidFill>
            <a:latin typeface="Calibri"/>
            <a:ea typeface="+mn-ea"/>
          </a:endParaRPr>
        </a:p>
        <a:p>
          <a:pPr marL="228600" lvl="1" indent="-228600" algn="l" defTabSz="1066800">
            <a:lnSpc>
              <a:spcPct val="90000"/>
            </a:lnSpc>
            <a:spcBef>
              <a:spcPct val="0"/>
            </a:spcBef>
            <a:spcAft>
              <a:spcPct val="15000"/>
            </a:spcAft>
            <a:buClr>
              <a:schemeClr val="bg1"/>
            </a:buClr>
            <a:buFont typeface="Wingdings" panose="05000000000000000000" pitchFamily="2" charset="2"/>
            <a:buChar char="§"/>
          </a:pPr>
          <a:r>
            <a:rPr lang="en-US" sz="2400" kern="1200" dirty="0">
              <a:solidFill>
                <a:prstClr val="white"/>
              </a:solidFill>
              <a:latin typeface="Calibri"/>
              <a:ea typeface="+mn-ea"/>
            </a:rPr>
            <a:t>Invite and include</a:t>
          </a:r>
        </a:p>
      </dsp:txBody>
      <dsp:txXfrm>
        <a:off x="5647488" y="1693675"/>
        <a:ext cx="2475854" cy="289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138199"/>
          <a:ext cx="11353800" cy="215249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395732" rIns="881181" bIns="106680"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Know the value of good mentors and friends</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Surround yourself with people who are genuine, authentic, and honest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Build trusting and supportive relationships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Hold employees accountable for treating each other with respect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Show validation and appreciation for employees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solidFill>
                <a:schemeClr val="tx1"/>
              </a:solidFill>
              <a:effectLst/>
              <a:latin typeface="+mn-lt"/>
              <a:ea typeface="MS PGothic" panose="020B0600070205080204" pitchFamily="34" charset="-128"/>
              <a:cs typeface="MS PGothic" charset="0"/>
            </a:rPr>
            <a:t>Foster opportunities for socialization</a:t>
          </a:r>
        </a:p>
      </dsp:txBody>
      <dsp:txXfrm>
        <a:off x="0" y="138199"/>
        <a:ext cx="11353800" cy="2152495"/>
      </dsp:txXfrm>
    </dsp:sp>
    <dsp:sp modelId="{F5325153-A435-490C-9789-DFA96D6106A5}">
      <dsp:nvSpPr>
        <dsp:cNvPr id="0" name=""/>
        <dsp:cNvSpPr/>
      </dsp:nvSpPr>
      <dsp:spPr>
        <a:xfrm>
          <a:off x="567690" y="40003"/>
          <a:ext cx="7947660" cy="560332"/>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Building Resilience, Growing the Green</a:t>
          </a:r>
          <a:endParaRPr lang="en-US" sz="2000" b="1" kern="1200" dirty="0"/>
        </a:p>
      </dsp:txBody>
      <dsp:txXfrm>
        <a:off x="595043" y="67356"/>
        <a:ext cx="7892954" cy="505626"/>
      </dsp:txXfrm>
    </dsp:sp>
    <dsp:sp modelId="{E51BA28A-4500-4CD7-BA8B-ED8D61348AE9}">
      <dsp:nvSpPr>
        <dsp:cNvPr id="0" name=""/>
        <dsp:cNvSpPr/>
      </dsp:nvSpPr>
      <dsp:spPr>
        <a:xfrm>
          <a:off x="0" y="2855331"/>
          <a:ext cx="11353800" cy="2521921"/>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395732" rIns="881181" bIns="99568" numCol="1" spcCol="1270" anchor="t" anchorCtr="0">
          <a:noAutofit/>
        </a:bodyPr>
        <a:lstStyle/>
        <a:p>
          <a:pPr marL="114300" lvl="1" indent="-114300" algn="l" defTabSz="622300">
            <a:lnSpc>
              <a:spcPct val="90000"/>
            </a:lnSpc>
            <a:spcBef>
              <a:spcPct val="0"/>
            </a:spcBef>
            <a:spcAft>
              <a:spcPts val="0"/>
            </a:spcAft>
            <a:buFont typeface="Wingdings" panose="05000000000000000000" pitchFamily="2" charset="2"/>
            <a:buNone/>
          </a:pPr>
          <a:r>
            <a:rPr lang="en-US" sz="1400" kern="1200" dirty="0">
              <a:cs typeface="MS PGothic" charset="0"/>
            </a:rPr>
            <a:t>Plan for activities which provide social support</a:t>
          </a:r>
          <a:endParaRPr lang="en-US" sz="5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Act to remove obstacles to social support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Offer different types of social support (practical, inclusion, emotional)</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Help link the person with supportive others</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Address potential negative social influences, such as those who make the person feel judged, or people who endorse less healthy ways of coping</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Help family and friends understand potential experiences that can occur on the job so have a support mechanism</a:t>
          </a:r>
          <a:br>
            <a:rPr lang="en-US" sz="1400" kern="1200" dirty="0">
              <a:cs typeface="MS PGothic" charset="0"/>
            </a:rPr>
          </a:br>
          <a:r>
            <a:rPr lang="en-US" sz="1400" kern="1200" dirty="0">
              <a:cs typeface="MS PGothic" charset="0"/>
            </a:rPr>
            <a:t>Communicate when upset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Connect with supportive peers</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cs typeface="MS PGothic" charset="0"/>
            </a:rPr>
            <a:t>Virtual Schwartz Rounds</a:t>
          </a: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855331"/>
        <a:ext cx="11353800" cy="2521921"/>
      </dsp:txXfrm>
    </dsp:sp>
    <dsp:sp modelId="{9C78B716-C8F5-48E9-853F-DE63F4DF435E}">
      <dsp:nvSpPr>
        <dsp:cNvPr id="0" name=""/>
        <dsp:cNvSpPr/>
      </dsp:nvSpPr>
      <dsp:spPr>
        <a:xfrm>
          <a:off x="567690" y="2575165"/>
          <a:ext cx="7947660" cy="560332"/>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Proactively Manage Stress</a:t>
          </a:r>
          <a:endParaRPr lang="en-US" sz="2000" b="1" kern="1200" dirty="0">
            <a:latin typeface="Arial" panose="020B0604020202020204" pitchFamily="34" charset="0"/>
            <a:cs typeface="Arial" panose="020B0604020202020204" pitchFamily="34" charset="0"/>
          </a:endParaRPr>
        </a:p>
      </dsp:txBody>
      <dsp:txXfrm>
        <a:off x="595043" y="2602518"/>
        <a:ext cx="7892954" cy="505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297770"/>
          <a:ext cx="11201399" cy="2608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353" tIns="374904" rIns="869353"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Conflict management; understanding other’s positions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Confront and try to neutralize blame, guilt and shame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Identify who in the team is most trusted by the individual or has a positive attachment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Who in the chain of command does the individual most trust</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Address problems, not personalities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stressed and resists support, be more authoritative in getting them the help they need</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particularly stressed and isn’t functioning well, foster understanding and support in peers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If someone is having significant stress in their personal life, offer practical support if possible</a:t>
          </a:r>
        </a:p>
      </dsp:txBody>
      <dsp:txXfrm>
        <a:off x="0" y="297770"/>
        <a:ext cx="11201399" cy="2608200"/>
      </dsp:txXfrm>
    </dsp:sp>
    <dsp:sp modelId="{EBA33C8B-7227-4137-84D9-4A16E4D25641}">
      <dsp:nvSpPr>
        <dsp:cNvPr id="0" name=""/>
        <dsp:cNvSpPr/>
      </dsp:nvSpPr>
      <dsp:spPr>
        <a:xfrm>
          <a:off x="556099" y="0"/>
          <a:ext cx="7840979" cy="531360"/>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370" tIns="0" rIns="29637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582038" y="25939"/>
        <a:ext cx="7789101" cy="479482"/>
      </dsp:txXfrm>
    </dsp:sp>
    <dsp:sp modelId="{1FA530E9-9D2D-441A-B954-52B42EF494C3}">
      <dsp:nvSpPr>
        <dsp:cNvPr id="0" name=""/>
        <dsp:cNvSpPr/>
      </dsp:nvSpPr>
      <dsp:spPr>
        <a:xfrm>
          <a:off x="0" y="3249708"/>
          <a:ext cx="11201399" cy="21546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353" tIns="374904" rIns="869353"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Do not leave person alone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Connect with those people most trusted who can do a warm handoff to supportive resources</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Escalation to leadership and use of outside resources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NURSE2NURSE Helpline</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Connect with EAP</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dirty="0">
              <a:latin typeface="Arial" panose="020B0604020202020204" pitchFamily="34" charset="0"/>
              <a:cs typeface="Arial" panose="020B0604020202020204" pitchFamily="34" charset="0"/>
            </a:rPr>
            <a:t>Taking time off and reconnecting</a:t>
          </a:r>
        </a:p>
      </dsp:txBody>
      <dsp:txXfrm>
        <a:off x="0" y="3249708"/>
        <a:ext cx="11201399" cy="2154600"/>
      </dsp:txXfrm>
    </dsp:sp>
    <dsp:sp modelId="{AE2C1ABA-53A0-44C4-870C-D0523BA45F0C}">
      <dsp:nvSpPr>
        <dsp:cNvPr id="0" name=""/>
        <dsp:cNvSpPr/>
      </dsp:nvSpPr>
      <dsp:spPr>
        <a:xfrm>
          <a:off x="560069" y="2984028"/>
          <a:ext cx="7840979" cy="53136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370" tIns="0" rIns="29637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CONNECT: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86008" y="3009967"/>
        <a:ext cx="778910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F5355-C613-4872-B100-5D760298AB30}">
      <dsp:nvSpPr>
        <dsp:cNvPr id="0" name=""/>
        <dsp:cNvSpPr/>
      </dsp:nvSpPr>
      <dsp:spPr>
        <a:xfrm>
          <a:off x="2539"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Occupational Skills</a:t>
          </a:r>
        </a:p>
      </dsp:txBody>
      <dsp:txXfrm>
        <a:off x="2539" y="97008"/>
        <a:ext cx="2475854" cy="633600"/>
      </dsp:txXfrm>
    </dsp:sp>
    <dsp:sp modelId="{02EE2AB5-5B37-409E-AF34-AA104DDE9ECB}">
      <dsp:nvSpPr>
        <dsp:cNvPr id="0" name=""/>
        <dsp:cNvSpPr/>
      </dsp:nvSpPr>
      <dsp:spPr>
        <a:xfrm>
          <a:off x="2539"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solidFill>
              <a:schemeClr val="bg1"/>
            </a:solidFill>
          </a:endParaRPr>
        </a:p>
        <a:p>
          <a:pPr marL="228600" lvl="1" indent="-228600" algn="l" defTabSz="977900">
            <a:lnSpc>
              <a:spcPct val="90000"/>
            </a:lnSpc>
            <a:spcBef>
              <a:spcPct val="0"/>
            </a:spcBef>
            <a:spcAft>
              <a:spcPct val="15000"/>
            </a:spcAft>
            <a:buFont typeface="Wingdings" panose="05000000000000000000" pitchFamily="2" charset="2"/>
            <a:buChar char="§"/>
          </a:pPr>
          <a:r>
            <a:rPr lang="en-US" sz="2200" kern="1200" dirty="0">
              <a:solidFill>
                <a:schemeClr val="bg1"/>
              </a:solidFill>
            </a:rPr>
            <a:t>Improve occupational skills to reduce risk of stress reactions in inexperienced staff:</a:t>
          </a:r>
          <a:endParaRPr lang="en-US" sz="2200" kern="1200" dirty="0">
            <a:solidFill>
              <a:schemeClr val="bg1"/>
            </a:solidFill>
            <a:latin typeface="Calibri"/>
            <a:ea typeface="+mn-ea"/>
            <a:cs typeface="+mn-cs"/>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Train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Retrain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a:solidFill>
                <a:schemeClr val="bg1"/>
              </a:solidFill>
            </a:rPr>
            <a:t>Reassign</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Font typeface="Wingdings" panose="05000000000000000000" pitchFamily="2" charset="2"/>
            <a:buChar char="§"/>
          </a:pPr>
          <a:r>
            <a:rPr lang="en-US" sz="2200" kern="1200" dirty="0">
              <a:solidFill>
                <a:schemeClr val="bg1"/>
              </a:solidFill>
            </a:rPr>
            <a:t>Mentor back to duty</a:t>
          </a:r>
        </a:p>
      </dsp:txBody>
      <dsp:txXfrm>
        <a:off x="2539" y="730608"/>
        <a:ext cx="2475854" cy="4589639"/>
      </dsp:txXfrm>
    </dsp:sp>
    <dsp:sp modelId="{9CC72FCE-3F01-4AC3-A018-61B56B63B0A9}">
      <dsp:nvSpPr>
        <dsp:cNvPr id="0" name=""/>
        <dsp:cNvSpPr/>
      </dsp:nvSpPr>
      <dsp:spPr>
        <a:xfrm>
          <a:off x="2825014"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Well-Being Skills</a:t>
          </a:r>
        </a:p>
      </dsp:txBody>
      <dsp:txXfrm>
        <a:off x="2825014" y="97008"/>
        <a:ext cx="2475854" cy="633600"/>
      </dsp:txXfrm>
    </dsp:sp>
    <dsp:sp modelId="{793C86DA-975A-45D2-B39A-F22103A49D2D}">
      <dsp:nvSpPr>
        <dsp:cNvPr id="0" name=""/>
        <dsp:cNvSpPr/>
      </dsp:nvSpPr>
      <dsp:spPr>
        <a:xfrm>
          <a:off x="2825014"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Re-establish or learn new skills to deal with stress reactions: </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Calming </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Problem-solving</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Health and fitness</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Managing trauma and loss reminders</a:t>
          </a:r>
        </a:p>
      </dsp:txBody>
      <dsp:txXfrm>
        <a:off x="2825014" y="730608"/>
        <a:ext cx="2475854" cy="4589639"/>
      </dsp:txXfrm>
    </dsp:sp>
    <dsp:sp modelId="{4575E14D-1F88-4655-B714-0B80490C9F86}">
      <dsp:nvSpPr>
        <dsp:cNvPr id="0" name=""/>
        <dsp:cNvSpPr/>
      </dsp:nvSpPr>
      <dsp:spPr>
        <a:xfrm>
          <a:off x="5647488" y="97008"/>
          <a:ext cx="2475854" cy="633600"/>
        </a:xfrm>
        <a:prstGeom prst="rect">
          <a:avLst/>
        </a:prstGeom>
        <a:solidFill>
          <a:srgbClr val="232D4B"/>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Social Skills</a:t>
          </a:r>
        </a:p>
      </dsp:txBody>
      <dsp:txXfrm>
        <a:off x="5647488" y="97008"/>
        <a:ext cx="2475854" cy="633600"/>
      </dsp:txXfrm>
    </dsp:sp>
    <dsp:sp modelId="{4ED58747-D893-4535-A9A4-40D54D6A6F72}">
      <dsp:nvSpPr>
        <dsp:cNvPr id="0" name=""/>
        <dsp:cNvSpPr/>
      </dsp:nvSpPr>
      <dsp:spPr>
        <a:xfrm>
          <a:off x="5647488" y="730608"/>
          <a:ext cx="2475854" cy="4589639"/>
        </a:xfrm>
        <a:prstGeom prst="rect">
          <a:avLst/>
        </a:prstGeom>
        <a:solidFill>
          <a:srgbClr val="232D4B">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endParaRPr lang="en-US" sz="2200" kern="1200" dirty="0"/>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Re-establish or learn social skills to deal with stress-reactions:</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Requesting support</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Conflict resolution</a:t>
          </a: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a:solidFill>
                <a:schemeClr val="bg1"/>
              </a:solidFill>
            </a:rPr>
            <a:t>Assertiveness</a:t>
          </a:r>
          <a:endParaRPr lang="en-US" sz="2200" kern="1200" dirty="0">
            <a:solidFill>
              <a:schemeClr val="bg1"/>
            </a:solidFill>
          </a:endParaRPr>
        </a:p>
        <a:p>
          <a:pPr marL="228600" lvl="1" indent="-228600" algn="l" defTabSz="977900">
            <a:lnSpc>
              <a:spcPct val="90000"/>
            </a:lnSpc>
            <a:spcBef>
              <a:spcPct val="0"/>
            </a:spcBef>
            <a:spcAft>
              <a:spcPct val="15000"/>
            </a:spcAft>
            <a:buClr>
              <a:schemeClr val="bg1"/>
            </a:buClr>
            <a:buSzPct val="90000"/>
            <a:buFont typeface="Wingdings" panose="05000000000000000000" pitchFamily="2" charset="2"/>
            <a:buChar char="§"/>
          </a:pPr>
          <a:r>
            <a:rPr lang="en-US" sz="2200" kern="1200" dirty="0">
              <a:solidFill>
                <a:schemeClr val="bg1"/>
              </a:solidFill>
            </a:rPr>
            <a:t>Seeking mentoring</a:t>
          </a:r>
        </a:p>
      </dsp:txBody>
      <dsp:txXfrm>
        <a:off x="5647488" y="730608"/>
        <a:ext cx="2475854" cy="4589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79127"/>
          <a:ext cx="11353800" cy="2379074"/>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Strong residency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Ongoing educational development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Unit based educators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Mentorship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Reflecting on the joy in work</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Self-Awareness of strengths and weaknesses</a:t>
          </a:r>
        </a:p>
      </dsp:txBody>
      <dsp:txXfrm>
        <a:off x="0" y="79127"/>
        <a:ext cx="11353800" cy="2379074"/>
      </dsp:txXfrm>
    </dsp:sp>
    <dsp:sp modelId="{F5325153-A435-490C-9789-DFA96D6106A5}">
      <dsp:nvSpPr>
        <dsp:cNvPr id="0" name=""/>
        <dsp:cNvSpPr/>
      </dsp:nvSpPr>
      <dsp:spPr>
        <a:xfrm>
          <a:off x="567690" y="36050"/>
          <a:ext cx="7947660" cy="412876"/>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Building Resilience, Growing the Green</a:t>
          </a:r>
          <a:endParaRPr lang="en-US" sz="2000" b="1" kern="1200" dirty="0"/>
        </a:p>
      </dsp:txBody>
      <dsp:txXfrm>
        <a:off x="587845" y="56205"/>
        <a:ext cx="7907350" cy="372566"/>
      </dsp:txXfrm>
    </dsp:sp>
    <dsp:sp modelId="{E51BA28A-4500-4CD7-BA8B-ED8D61348AE9}">
      <dsp:nvSpPr>
        <dsp:cNvPr id="0" name=""/>
        <dsp:cNvSpPr/>
      </dsp:nvSpPr>
      <dsp:spPr>
        <a:xfrm>
          <a:off x="0" y="2903527"/>
          <a:ext cx="11353800" cy="2477677"/>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ts val="0"/>
            </a:spcAft>
            <a:buFont typeface="Wingdings" panose="05000000000000000000" pitchFamily="2" charset="2"/>
            <a:buNone/>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Affirmations, positive self talk</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Ask for help</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Reach out to others who have experienced similar situations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Balance between work and personal life</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Celebrating near misses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Setting priorities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Problem Solving</a:t>
          </a: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2"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903527"/>
        <a:ext cx="11353800" cy="2477677"/>
      </dsp:txXfrm>
    </dsp:sp>
    <dsp:sp modelId="{9C78B716-C8F5-48E9-853F-DE63F4DF435E}">
      <dsp:nvSpPr>
        <dsp:cNvPr id="0" name=""/>
        <dsp:cNvSpPr/>
      </dsp:nvSpPr>
      <dsp:spPr>
        <a:xfrm>
          <a:off x="567690" y="2697089"/>
          <a:ext cx="7947660" cy="41287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Proactively Manage Stress</a:t>
          </a:r>
          <a:endParaRPr lang="en-US" sz="2000" b="1" kern="1200" dirty="0">
            <a:latin typeface="Arial" panose="020B0604020202020204" pitchFamily="34" charset="0"/>
            <a:cs typeface="Arial" panose="020B0604020202020204" pitchFamily="34" charset="0"/>
          </a:endParaRPr>
        </a:p>
      </dsp:txBody>
      <dsp:txXfrm>
        <a:off x="587845" y="2717244"/>
        <a:ext cx="7907350" cy="372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1191621"/>
          <a:ext cx="9829799" cy="122921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145796" rIns="76290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solidFill>
                <a:schemeClr val="tx1"/>
              </a:solidFill>
              <a:effectLst/>
              <a:latin typeface="+mn-lt"/>
              <a:ea typeface="MS PGothic" panose="020B0600070205080204" pitchFamily="34" charset="-128"/>
              <a:cs typeface="MS PGothic" charset="0"/>
            </a:rPr>
            <a:t>If you’re under too much stress, do something that is easy for you to give you a sense of </a:t>
          </a:r>
          <a:r>
            <a:rPr lang="en-US" sz="3600" kern="1200" dirty="0"/>
            <a:t>accomplishment</a:t>
          </a: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t>Confront and try to neutralize blame, guilt and shame</a:t>
          </a: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t>Reach out for help</a:t>
          </a: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t>Debriefings</a:t>
          </a: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a:t>Code Orange Huddles</a:t>
          </a:r>
          <a:endParaRPr lang="en-US" sz="3600" kern="1200" dirty="0"/>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t>Lessons Learned</a:t>
          </a:r>
        </a:p>
        <a:p>
          <a:pPr marL="285750" lvl="1" indent="-285750" algn="l" defTabSz="1600200">
            <a:lnSpc>
              <a:spcPct val="90000"/>
            </a:lnSpc>
            <a:spcBef>
              <a:spcPct val="0"/>
            </a:spcBef>
            <a:spcAft>
              <a:spcPct val="15000"/>
            </a:spcAft>
            <a:buFont typeface="Wingdings" panose="05000000000000000000" pitchFamily="2" charset="2"/>
            <a:buChar char="§"/>
          </a:pPr>
          <a:r>
            <a:rPr lang="en-US" sz="3600" kern="1200" dirty="0"/>
            <a:t>Goal setting</a:t>
          </a:r>
        </a:p>
      </dsp:txBody>
      <dsp:txXfrm>
        <a:off x="0" y="1191621"/>
        <a:ext cx="9829799" cy="1229215"/>
      </dsp:txXfrm>
    </dsp:sp>
    <dsp:sp modelId="{EBA33C8B-7227-4137-84D9-4A16E4D25641}">
      <dsp:nvSpPr>
        <dsp:cNvPr id="0" name=""/>
        <dsp:cNvSpPr/>
      </dsp:nvSpPr>
      <dsp:spPr>
        <a:xfrm>
          <a:off x="488005" y="806758"/>
          <a:ext cx="6880859" cy="509104"/>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512857" y="831610"/>
        <a:ext cx="6831155" cy="459400"/>
      </dsp:txXfrm>
    </dsp:sp>
    <dsp:sp modelId="{1FA530E9-9D2D-441A-B954-52B42EF494C3}">
      <dsp:nvSpPr>
        <dsp:cNvPr id="0" name=""/>
        <dsp:cNvSpPr/>
      </dsp:nvSpPr>
      <dsp:spPr>
        <a:xfrm>
          <a:off x="0" y="2962243"/>
          <a:ext cx="9829799" cy="1638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145796" rIns="762902"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Interrupt situation and take over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Connect with those people most trusted who can do a warm handoff to supportive resources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Escalation to leadership and use of outside resources </a:t>
          </a:r>
        </a:p>
      </dsp:txBody>
      <dsp:txXfrm>
        <a:off x="0" y="2962243"/>
        <a:ext cx="9829799" cy="1638000"/>
      </dsp:txXfrm>
    </dsp:sp>
    <dsp:sp modelId="{AE2C1ABA-53A0-44C4-870C-D0523BA45F0C}">
      <dsp:nvSpPr>
        <dsp:cNvPr id="0" name=""/>
        <dsp:cNvSpPr/>
      </dsp:nvSpPr>
      <dsp:spPr>
        <a:xfrm>
          <a:off x="491489" y="2464202"/>
          <a:ext cx="7833376" cy="64564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COMPETENCE: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23007" y="2495720"/>
        <a:ext cx="7770340" cy="582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7607"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cs typeface="Arial" charset="0"/>
            </a:rPr>
            <a:t>Trust</a:t>
          </a:r>
          <a:endParaRPr lang="en-US" sz="2100" kern="1200" dirty="0"/>
        </a:p>
      </dsp:txBody>
      <dsp:txXfrm>
        <a:off x="7607" y="156432"/>
        <a:ext cx="2086290" cy="625887"/>
      </dsp:txXfrm>
    </dsp:sp>
    <dsp:sp modelId="{C96B89ED-9947-4A4F-BA7C-A258F83E62C8}">
      <dsp:nvSpPr>
        <dsp:cNvPr id="0" name=""/>
        <dsp:cNvSpPr/>
      </dsp:nvSpPr>
      <dsp:spPr>
        <a:xfrm>
          <a:off x="7607"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Trust in:</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dirty="0">
              <a:solidFill>
                <a:schemeClr val="bg1"/>
              </a:solidFill>
            </a:rPr>
            <a:t>Peers</a:t>
          </a:r>
        </a:p>
        <a:p>
          <a:pPr marL="0" lvl="0" indent="0" algn="l" defTabSz="711200">
            <a:lnSpc>
              <a:spcPct val="90000"/>
            </a:lnSpc>
            <a:spcBef>
              <a:spcPct val="0"/>
            </a:spcBef>
            <a:spcAft>
              <a:spcPct val="35000"/>
            </a:spcAft>
            <a:buNone/>
          </a:pPr>
          <a:r>
            <a:rPr lang="en-US" sz="1600" kern="1200">
              <a:solidFill>
                <a:schemeClr val="bg1"/>
              </a:solidFill>
            </a:rPr>
            <a:t>Equipment</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Leaders</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Mission</a:t>
          </a:r>
          <a:endParaRPr lang="en-US" sz="1600" kern="1200"/>
        </a:p>
      </dsp:txBody>
      <dsp:txXfrm>
        <a:off x="7607" y="782319"/>
        <a:ext cx="2086290" cy="2192252"/>
      </dsp:txXfrm>
    </dsp:sp>
    <dsp:sp modelId="{3392C23F-3812-5243-AE9C-4A7514895F30}">
      <dsp:nvSpPr>
        <dsp:cNvPr id="0" name=""/>
        <dsp:cNvSpPr/>
      </dsp:nvSpPr>
      <dsp:spPr>
        <a:xfrm>
          <a:off x="2201792"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Hope</a:t>
          </a:r>
        </a:p>
      </dsp:txBody>
      <dsp:txXfrm>
        <a:off x="2201792" y="156432"/>
        <a:ext cx="2086290" cy="625887"/>
      </dsp:txXfrm>
    </dsp:sp>
    <dsp:sp modelId="{663A4983-E385-3A4C-9A2E-20E14778FCC8}">
      <dsp:nvSpPr>
        <dsp:cNvPr id="0" name=""/>
        <dsp:cNvSpPr/>
      </dsp:nvSpPr>
      <dsp:spPr>
        <a:xfrm>
          <a:off x="2201792"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Clr>
              <a:srgbClr val="FF0000"/>
            </a:buClr>
            <a:buSzPct val="90000"/>
            <a:buNone/>
          </a:pP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Forgiveness of self</a:t>
          </a: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Forgiveness of others</a:t>
          </a:r>
          <a:endParaRPr lang="en-US" sz="1600" kern="1200" dirty="0">
            <a:solidFill>
              <a:schemeClr val="bg1"/>
            </a:solidFill>
          </a:endParaRPr>
        </a:p>
        <a:p>
          <a:pPr marL="0" lvl="0" indent="0" algn="l" defTabSz="711200">
            <a:lnSpc>
              <a:spcPct val="90000"/>
            </a:lnSpc>
            <a:spcBef>
              <a:spcPct val="0"/>
            </a:spcBef>
            <a:spcAft>
              <a:spcPct val="35000"/>
            </a:spcAft>
            <a:buClr>
              <a:srgbClr val="FF0000"/>
            </a:buClr>
            <a:buSzPct val="90000"/>
            <a:buNone/>
          </a:pPr>
          <a:r>
            <a:rPr lang="en-US" sz="1600" kern="1200">
              <a:solidFill>
                <a:schemeClr val="bg1"/>
              </a:solidFill>
            </a:rPr>
            <a:t>Imagining the future</a:t>
          </a:r>
          <a:endParaRPr lang="en-US" sz="1600" kern="1200" dirty="0">
            <a:solidFill>
              <a:schemeClr val="bg1"/>
            </a:solidFill>
          </a:endParaRPr>
        </a:p>
      </dsp:txBody>
      <dsp:txXfrm>
        <a:off x="2201792" y="782319"/>
        <a:ext cx="2086290" cy="2192252"/>
      </dsp:txXfrm>
    </dsp:sp>
    <dsp:sp modelId="{0FD8E0E6-B678-DD4E-A868-521155CD4A3D}">
      <dsp:nvSpPr>
        <dsp:cNvPr id="0" name=""/>
        <dsp:cNvSpPr/>
      </dsp:nvSpPr>
      <dsp:spPr>
        <a:xfrm>
          <a:off x="4395978"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Self-Worth </a:t>
          </a:r>
        </a:p>
      </dsp:txBody>
      <dsp:txXfrm>
        <a:off x="4395978" y="156432"/>
        <a:ext cx="2086290" cy="625887"/>
      </dsp:txXfrm>
    </dsp:sp>
    <dsp:sp modelId="{F4B04CBB-6230-B043-955E-84D5A2BA66F1}">
      <dsp:nvSpPr>
        <dsp:cNvPr id="0" name=""/>
        <dsp:cNvSpPr/>
      </dsp:nvSpPr>
      <dsp:spPr>
        <a:xfrm>
          <a:off x="4395978" y="782319"/>
          <a:ext cx="2086290" cy="2192252"/>
        </a:xfrm>
        <a:prstGeom prst="rect">
          <a:avLst/>
        </a:prstGeom>
        <a:solidFill>
          <a:srgbClr val="232D4B">
            <a:alpha val="90000"/>
          </a:srgb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dirty="0">
              <a:solidFill>
                <a:schemeClr val="bg1"/>
              </a:solidFill>
            </a:rPr>
            <a:t>Belief in self</a:t>
          </a:r>
        </a:p>
        <a:p>
          <a:pPr marL="0" lvl="0" indent="0" algn="l" defTabSz="711200">
            <a:lnSpc>
              <a:spcPct val="90000"/>
            </a:lnSpc>
            <a:spcBef>
              <a:spcPct val="0"/>
            </a:spcBef>
            <a:spcAft>
              <a:spcPct val="35000"/>
            </a:spcAft>
            <a:buNone/>
          </a:pPr>
          <a:r>
            <a:rPr lang="en-US" sz="1600" kern="1200">
              <a:solidFill>
                <a:schemeClr val="bg1"/>
              </a:solidFill>
            </a:rPr>
            <a:t>Accurate self-concept</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Self-respect</a:t>
          </a:r>
          <a:endParaRPr lang="en-US" sz="1600" kern="1200"/>
        </a:p>
        <a:p>
          <a:pPr marL="0" lvl="0" indent="0" algn="l" defTabSz="711200">
            <a:lnSpc>
              <a:spcPct val="90000"/>
            </a:lnSpc>
            <a:spcBef>
              <a:spcPct val="0"/>
            </a:spcBef>
            <a:spcAft>
              <a:spcPct val="35000"/>
            </a:spcAft>
            <a:buNone/>
          </a:pPr>
          <a:endParaRPr lang="en-US" sz="1600" kern="1200" dirty="0">
            <a:solidFill>
              <a:schemeClr val="bg1"/>
            </a:solidFill>
            <a:latin typeface="Calibri" pitchFamily="127" charset="0"/>
          </a:endParaRPr>
        </a:p>
      </dsp:txBody>
      <dsp:txXfrm>
        <a:off x="4395978" y="782319"/>
        <a:ext cx="2086290" cy="2192252"/>
      </dsp:txXfrm>
    </dsp:sp>
    <dsp:sp modelId="{14128912-80BD-EA4B-A556-9B81501FFE87}">
      <dsp:nvSpPr>
        <dsp:cNvPr id="0" name=""/>
        <dsp:cNvSpPr/>
      </dsp:nvSpPr>
      <dsp:spPr>
        <a:xfrm>
          <a:off x="6590163" y="156432"/>
          <a:ext cx="2086290" cy="625887"/>
        </a:xfrm>
        <a:prstGeom prst="rect">
          <a:avLst/>
        </a:prstGeom>
        <a:solidFill>
          <a:srgbClr val="232D4B"/>
        </a:soli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4863" tIns="164863" rIns="164863" bIns="164863" numCol="1" spcCol="1270" anchor="ctr" anchorCtr="0">
          <a:noAutofit/>
        </a:bodyPr>
        <a:lstStyle/>
        <a:p>
          <a:pPr marL="0" lvl="0" indent="0" algn="ctr" defTabSz="933450">
            <a:lnSpc>
              <a:spcPct val="90000"/>
            </a:lnSpc>
            <a:spcBef>
              <a:spcPct val="0"/>
            </a:spcBef>
            <a:spcAft>
              <a:spcPct val="35000"/>
            </a:spcAft>
            <a:buNone/>
          </a:pPr>
          <a:r>
            <a:rPr lang="en-US" sz="2100" kern="1200" dirty="0"/>
            <a:t>Meaning</a:t>
          </a:r>
        </a:p>
      </dsp:txBody>
      <dsp:txXfrm>
        <a:off x="6590163" y="156432"/>
        <a:ext cx="2086290" cy="625887"/>
      </dsp:txXfrm>
    </dsp:sp>
    <dsp:sp modelId="{359F9096-7382-7349-B8E7-3046EFCA5537}">
      <dsp:nvSpPr>
        <dsp:cNvPr id="0" name=""/>
        <dsp:cNvSpPr/>
      </dsp:nvSpPr>
      <dsp:spPr>
        <a:xfrm>
          <a:off x="6590163" y="782319"/>
          <a:ext cx="2086290" cy="2192252"/>
        </a:xfrm>
        <a:prstGeom prst="rect">
          <a:avLst/>
        </a:prstGeom>
        <a:solidFill>
          <a:srgbClr val="232D4B">
            <a:alpha val="90000"/>
          </a:srgbClr>
        </a:solidFill>
        <a:ln w="6350" cap="flat" cmpd="sng" algn="ctr">
          <a:solidFill>
            <a:srgbClr val="232D4B"/>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079" tIns="206079" rIns="206079" bIns="206079" numCol="1" spcCol="1270" anchor="t" anchorCtr="0">
          <a:noAutofit/>
        </a:bodyPr>
        <a:lstStyle/>
        <a:p>
          <a:pPr marL="0" lvl="0" indent="0" algn="l" defTabSz="711200">
            <a:lnSpc>
              <a:spcPct val="90000"/>
            </a:lnSpc>
            <a:spcBef>
              <a:spcPct val="0"/>
            </a:spcBef>
            <a:spcAft>
              <a:spcPct val="35000"/>
            </a:spcAft>
            <a:buNone/>
          </a:pP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Making sense</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Purpose</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Faith</a:t>
          </a:r>
          <a:endParaRPr lang="en-US" sz="1600" kern="1200" dirty="0">
            <a:solidFill>
              <a:schemeClr val="bg1"/>
            </a:solidFill>
          </a:endParaRPr>
        </a:p>
        <a:p>
          <a:pPr marL="0" lvl="0" indent="0" algn="l" defTabSz="711200">
            <a:lnSpc>
              <a:spcPct val="90000"/>
            </a:lnSpc>
            <a:spcBef>
              <a:spcPct val="0"/>
            </a:spcBef>
            <a:spcAft>
              <a:spcPct val="35000"/>
            </a:spcAft>
            <a:buNone/>
          </a:pPr>
          <a:r>
            <a:rPr lang="en-US" sz="1600" kern="1200">
              <a:solidFill>
                <a:schemeClr val="bg1"/>
              </a:solidFill>
            </a:rPr>
            <a:t>Joy</a:t>
          </a:r>
          <a:endParaRPr lang="en-US" sz="1600" kern="1200"/>
        </a:p>
        <a:p>
          <a:pPr marL="0" lvl="0" indent="0" algn="l" defTabSz="711200">
            <a:lnSpc>
              <a:spcPct val="90000"/>
            </a:lnSpc>
            <a:spcBef>
              <a:spcPct val="0"/>
            </a:spcBef>
            <a:spcAft>
              <a:spcPct val="35000"/>
            </a:spcAft>
            <a:buNone/>
          </a:pPr>
          <a:endParaRPr lang="en-US" sz="1600" kern="1200" dirty="0">
            <a:solidFill>
              <a:schemeClr val="bg1"/>
            </a:solidFill>
          </a:endParaRPr>
        </a:p>
      </dsp:txBody>
      <dsp:txXfrm>
        <a:off x="6590163" y="782319"/>
        <a:ext cx="2086290" cy="2192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A7CD-EA16-4DE2-A557-2B652E68730D}">
      <dsp:nvSpPr>
        <dsp:cNvPr id="0" name=""/>
        <dsp:cNvSpPr/>
      </dsp:nvSpPr>
      <dsp:spPr>
        <a:xfrm>
          <a:off x="0" y="191029"/>
          <a:ext cx="11353800" cy="2175928"/>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Mentor others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Use skills in new contexts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Reflection on how nursing has made a difference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Look for learning opportunities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Foster positive relationships</a:t>
          </a:r>
        </a:p>
      </dsp:txBody>
      <dsp:txXfrm>
        <a:off x="0" y="191029"/>
        <a:ext cx="11353800" cy="2175928"/>
      </dsp:txXfrm>
    </dsp:sp>
    <dsp:sp modelId="{F5325153-A435-490C-9789-DFA96D6106A5}">
      <dsp:nvSpPr>
        <dsp:cNvPr id="0" name=""/>
        <dsp:cNvSpPr/>
      </dsp:nvSpPr>
      <dsp:spPr>
        <a:xfrm>
          <a:off x="567690" y="20186"/>
          <a:ext cx="7947660" cy="492895"/>
        </a:xfrm>
        <a:prstGeom prst="roundRect">
          <a:avLst/>
        </a:prstGeom>
        <a:solidFill>
          <a:srgbClr val="54BF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Building Resilience, Growing the Green</a:t>
          </a:r>
          <a:endParaRPr lang="en-US" sz="2000" b="1" kern="1200" dirty="0"/>
        </a:p>
      </dsp:txBody>
      <dsp:txXfrm>
        <a:off x="591751" y="44247"/>
        <a:ext cx="7899538" cy="444773"/>
      </dsp:txXfrm>
    </dsp:sp>
    <dsp:sp modelId="{E51BA28A-4500-4CD7-BA8B-ED8D61348AE9}">
      <dsp:nvSpPr>
        <dsp:cNvPr id="0" name=""/>
        <dsp:cNvSpPr/>
      </dsp:nvSpPr>
      <dsp:spPr>
        <a:xfrm>
          <a:off x="0" y="2764537"/>
          <a:ext cx="11353800" cy="2632532"/>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91592" rIns="881181" bIns="106680" numCol="1" spcCol="1270" anchor="t" anchorCtr="0">
          <a:noAutofit/>
        </a:bodyPr>
        <a:lstStyle/>
        <a:p>
          <a:pPr marL="114300" lvl="1" indent="-114300" algn="l" defTabSz="666750">
            <a:lnSpc>
              <a:spcPct val="90000"/>
            </a:lnSpc>
            <a:spcBef>
              <a:spcPct val="0"/>
            </a:spcBef>
            <a:spcAft>
              <a:spcPts val="0"/>
            </a:spcAft>
            <a:buFont typeface="Wingdings" panose="05000000000000000000" pitchFamily="2" charset="2"/>
            <a:buNone/>
          </a:pPr>
          <a:endParaRPr lang="en-US" sz="15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Give regular positive feedback</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Positive Affirmations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Remind other of their positive impact, values, skills and competence</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Take breaks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Providing accurate information, reduce rumors and gossip</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Re-establish believe in colleagues who have stress reactions by debriefing</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Support &amp; Empathy for peers</a:t>
          </a:r>
        </a:p>
        <a:p>
          <a:pPr marL="171450" lvl="1" indent="-171450" algn="l" defTabSz="800100">
            <a:lnSpc>
              <a:spcPct val="90000"/>
            </a:lnSpc>
            <a:spcBef>
              <a:spcPct val="0"/>
            </a:spcBef>
            <a:spcAft>
              <a:spcPts val="0"/>
            </a:spcAft>
            <a:buFont typeface="Wingdings" panose="05000000000000000000" pitchFamily="2" charset="2"/>
            <a:buChar char="§"/>
          </a:pPr>
          <a:r>
            <a:rPr lang="en-US" sz="1800" kern="1200" dirty="0">
              <a:cs typeface="MS PGothic" charset="0"/>
            </a:rPr>
            <a:t>Be non-judgmental</a:t>
          </a: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57150" lvl="1"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2" indent="-57150" algn="l" defTabSz="222250">
            <a:lnSpc>
              <a:spcPct val="90000"/>
            </a:lnSpc>
            <a:spcBef>
              <a:spcPct val="0"/>
            </a:spcBef>
            <a:spcAft>
              <a:spcPts val="0"/>
            </a:spcAft>
            <a:buFont typeface="Wingdings" panose="05000000000000000000" pitchFamily="2" charset="2"/>
            <a:buNone/>
          </a:pPr>
          <a:endParaRPr lang="en-US" sz="500" kern="1200" dirty="0">
            <a:cs typeface="MS PGothic" charset="0"/>
          </a:endParaRPr>
        </a:p>
        <a:p>
          <a:pPr marL="114300" lvl="1" indent="-114300" algn="l" defTabSz="577850">
            <a:lnSpc>
              <a:spcPct val="90000"/>
            </a:lnSpc>
            <a:spcBef>
              <a:spcPct val="0"/>
            </a:spcBef>
            <a:spcAft>
              <a:spcPct val="15000"/>
            </a:spcAft>
            <a:buFont typeface="Wingdings" panose="05000000000000000000" pitchFamily="2" charset="2"/>
            <a:buChar char="§"/>
          </a:pPr>
          <a:endParaRPr lang="en-US" sz="1300" kern="1200" dirty="0">
            <a:solidFill>
              <a:srgbClr val="232D4B"/>
            </a:solidFill>
            <a:latin typeface="Arial" panose="020B0604020202020204" pitchFamily="34" charset="0"/>
            <a:cs typeface="Arial" panose="020B0604020202020204" pitchFamily="34" charset="0"/>
          </a:endParaRPr>
        </a:p>
      </dsp:txBody>
      <dsp:txXfrm>
        <a:off x="0" y="2764537"/>
        <a:ext cx="11353800" cy="2632532"/>
      </dsp:txXfrm>
    </dsp:sp>
    <dsp:sp modelId="{9C78B716-C8F5-48E9-853F-DE63F4DF435E}">
      <dsp:nvSpPr>
        <dsp:cNvPr id="0" name=""/>
        <dsp:cNvSpPr/>
      </dsp:nvSpPr>
      <dsp:spPr>
        <a:xfrm>
          <a:off x="567690" y="2558098"/>
          <a:ext cx="7947660" cy="412876"/>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Proactively Manage Stress</a:t>
          </a:r>
          <a:endParaRPr lang="en-US" sz="2000" b="1" kern="1200" dirty="0">
            <a:latin typeface="Arial" panose="020B0604020202020204" pitchFamily="34" charset="0"/>
            <a:cs typeface="Arial" panose="020B0604020202020204" pitchFamily="34" charset="0"/>
          </a:endParaRPr>
        </a:p>
      </dsp:txBody>
      <dsp:txXfrm>
        <a:off x="587845" y="2578253"/>
        <a:ext cx="7907350" cy="3725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44514-E319-4460-960B-A4D2EF04B974}">
      <dsp:nvSpPr>
        <dsp:cNvPr id="0" name=""/>
        <dsp:cNvSpPr/>
      </dsp:nvSpPr>
      <dsp:spPr>
        <a:xfrm>
          <a:off x="0" y="178569"/>
          <a:ext cx="9829799" cy="2903402"/>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541528" rIns="762902" bIns="35560" numCol="1" spcCol="1270" anchor="t" anchorCtr="0">
          <a:noAutofit/>
        </a:bodyPr>
        <a:lstStyle/>
        <a:p>
          <a:pPr marL="57150" lvl="1" indent="-57150" algn="l" defTabSz="222250">
            <a:lnSpc>
              <a:spcPct val="100000"/>
            </a:lnSpc>
            <a:spcBef>
              <a:spcPct val="0"/>
            </a:spcBef>
            <a:spcAft>
              <a:spcPts val="0"/>
            </a:spcAft>
            <a:buFont typeface="Wingdings" panose="05000000000000000000" pitchFamily="2" charset="2"/>
            <a:buNone/>
          </a:pPr>
          <a:endParaRPr lang="en-US" sz="500" b="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ts val="0"/>
            </a:spcAft>
            <a:buFont typeface="Wingdings" panose="05000000000000000000" pitchFamily="2" charset="2"/>
            <a:buChar char="§"/>
          </a:pPr>
          <a:r>
            <a:rPr lang="en-US" sz="1800" b="0" kern="1200" dirty="0">
              <a:solidFill>
                <a:srgbClr val="232D4B"/>
              </a:solidFill>
              <a:latin typeface="Arial" pitchFamily="34" charset="0"/>
              <a:ea typeface="MS PGothic" pitchFamily="34" charset="-128"/>
            </a:rPr>
            <a:t>Listen for &amp; confront distorted  perceptions</a:t>
          </a:r>
          <a:endParaRPr lang="en-US" sz="1800" b="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kern="1200" dirty="0">
              <a:cs typeface="MS PGothic" charset="0"/>
            </a:rPr>
            <a:t>Provide accurate information, reduce rumors and gossip</a:t>
          </a:r>
          <a:endParaRPr lang="en-US" sz="180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kern="1200" dirty="0">
              <a:solidFill>
                <a:schemeClr val="tx1"/>
              </a:solidFill>
              <a:effectLst/>
              <a:latin typeface="+mn-lt"/>
              <a:ea typeface="MS PGothic" panose="020B0600070205080204" pitchFamily="34" charset="-128"/>
              <a:cs typeface="MS PGothic" charset="0"/>
            </a:rPr>
            <a:t>Be authentic, empathic, and nonjudgmental</a:t>
          </a:r>
          <a:endParaRPr lang="en-US" sz="1800" kern="1200" dirty="0"/>
        </a:p>
        <a:p>
          <a:pPr marL="171450" lvl="1" indent="-171450" algn="l" defTabSz="800100">
            <a:lnSpc>
              <a:spcPct val="100000"/>
            </a:lnSpc>
            <a:spcBef>
              <a:spcPct val="0"/>
            </a:spcBef>
            <a:spcAft>
              <a:spcPts val="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Counter guilt by normalizing reactions and letting people know they are not alone in experiencing stress reactions</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Be available– may need to talk over and over</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tx1"/>
              </a:solidFill>
              <a:effectLst/>
              <a:latin typeface="+mn-lt"/>
              <a:ea typeface="MS PGothic" panose="020B0600070205080204" pitchFamily="34" charset="-128"/>
              <a:cs typeface="MS PGothic" charset="0"/>
            </a:rPr>
            <a:t>connect them to treatment or to people who have dealt with similar situations</a:t>
          </a: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t>Bring in pastoral care, resiliency team</a:t>
          </a:r>
        </a:p>
      </dsp:txBody>
      <dsp:txXfrm>
        <a:off x="0" y="178569"/>
        <a:ext cx="9829799" cy="2903402"/>
      </dsp:txXfrm>
    </dsp:sp>
    <dsp:sp modelId="{EBA33C8B-7227-4137-84D9-4A16E4D25641}">
      <dsp:nvSpPr>
        <dsp:cNvPr id="0" name=""/>
        <dsp:cNvSpPr/>
      </dsp:nvSpPr>
      <dsp:spPr>
        <a:xfrm>
          <a:off x="533399" y="0"/>
          <a:ext cx="6880859" cy="598136"/>
        </a:xfrm>
        <a:prstGeom prst="roundRect">
          <a:avLst/>
        </a:prstGeom>
        <a:solidFill>
          <a:srgbClr val="EE85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Stress Moving into an Urgent Zone</a:t>
          </a:r>
          <a:endParaRPr lang="en-US" sz="2000" b="1" kern="1200" dirty="0">
            <a:solidFill>
              <a:schemeClr val="tx1"/>
            </a:solidFill>
            <a:latin typeface="Arial" panose="020B0604020202020204" pitchFamily="34" charset="0"/>
            <a:cs typeface="Arial" panose="020B0604020202020204" pitchFamily="34" charset="0"/>
          </a:endParaRPr>
        </a:p>
      </dsp:txBody>
      <dsp:txXfrm>
        <a:off x="562598" y="29199"/>
        <a:ext cx="6822461" cy="539738"/>
      </dsp:txXfrm>
    </dsp:sp>
    <dsp:sp modelId="{1FA530E9-9D2D-441A-B954-52B42EF494C3}">
      <dsp:nvSpPr>
        <dsp:cNvPr id="0" name=""/>
        <dsp:cNvSpPr/>
      </dsp:nvSpPr>
      <dsp:spPr>
        <a:xfrm>
          <a:off x="0" y="3435900"/>
          <a:ext cx="9829799" cy="2106719"/>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902" tIns="541528" rIns="762902" bIns="71120" numCol="1" spcCol="1270" anchor="t" anchorCtr="0">
          <a:noAutofit/>
        </a:bodyPr>
        <a:lstStyle/>
        <a:p>
          <a:pPr marL="57150" lvl="1" indent="-57150" algn="l" defTabSz="444500">
            <a:lnSpc>
              <a:spcPct val="90000"/>
            </a:lnSpc>
            <a:spcBef>
              <a:spcPct val="0"/>
            </a:spcBef>
            <a:spcAft>
              <a:spcPts val="0"/>
            </a:spcAft>
            <a:buFont typeface="Wingdings" panose="05000000000000000000" pitchFamily="2" charset="2"/>
            <a:buNone/>
          </a:pPr>
          <a:endParaRPr lang="en-US" sz="10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Interrupt situation and take over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Connect with those people most trusted who can do a warm handoff to supportive resources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Arial" panose="020B0604020202020204" pitchFamily="34" charset="0"/>
              <a:cs typeface="Arial" panose="020B0604020202020204" pitchFamily="34" charset="0"/>
            </a:rPr>
            <a:t>Escalation to leadership and use of outside resources </a:t>
          </a:r>
        </a:p>
      </dsp:txBody>
      <dsp:txXfrm>
        <a:off x="0" y="3435900"/>
        <a:ext cx="9829799" cy="2106719"/>
      </dsp:txXfrm>
    </dsp:sp>
    <dsp:sp modelId="{AE2C1ABA-53A0-44C4-870C-D0523BA45F0C}">
      <dsp:nvSpPr>
        <dsp:cNvPr id="0" name=""/>
        <dsp:cNvSpPr/>
      </dsp:nvSpPr>
      <dsp:spPr>
        <a:xfrm>
          <a:off x="533399" y="3018550"/>
          <a:ext cx="7376212" cy="66875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ea typeface="ＭＳ Ｐゴシック" charset="0"/>
              <a:cs typeface="Arial" panose="020B0604020202020204" pitchFamily="34" charset="0"/>
            </a:rPr>
            <a:t>CONFIDENCE: In Danger Zone—Take Immediate Action </a:t>
          </a:r>
          <a:endParaRPr lang="en-US" sz="2000" b="1" kern="1200" dirty="0">
            <a:solidFill>
              <a:schemeClr val="tx1"/>
            </a:solidFill>
            <a:latin typeface="Arial" panose="020B0604020202020204" pitchFamily="34" charset="0"/>
            <a:cs typeface="Arial" panose="020B0604020202020204" pitchFamily="34" charset="0"/>
          </a:endParaRPr>
        </a:p>
      </dsp:txBody>
      <dsp:txXfrm>
        <a:off x="566045" y="3051196"/>
        <a:ext cx="7310920" cy="6034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2A566-0669-4B08-A582-F575EA00B0E4}"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C0721-374C-47B1-A1BA-FC14AC980347}" type="slidenum">
              <a:rPr lang="en-US" smtClean="0"/>
              <a:t>‹#›</a:t>
            </a:fld>
            <a:endParaRPr lang="en-US"/>
          </a:p>
        </p:txBody>
      </p:sp>
    </p:spTree>
    <p:extLst>
      <p:ext uri="{BB962C8B-B14F-4D97-AF65-F5344CB8AC3E}">
        <p14:creationId xmlns:p14="http://schemas.microsoft.com/office/powerpoint/2010/main" val="363974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journals-sagepub-com.proxy.libraries.rutgers.edu/doi/full/10.1177/0972063421994935"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journals-sagepub-com.proxy.libraries.rutgers.edu/doi/full/10.1177/0972063421994935"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1</a:t>
            </a:fld>
            <a:endParaRPr lang="en-US"/>
          </a:p>
        </p:txBody>
      </p:sp>
    </p:spTree>
    <p:extLst>
      <p:ext uri="{BB962C8B-B14F-4D97-AF65-F5344CB8AC3E}">
        <p14:creationId xmlns:p14="http://schemas.microsoft.com/office/powerpoint/2010/main" val="92844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SFA model always starts with some stressor, which can occur at work or in the person’s personal life. </a:t>
            </a:r>
          </a:p>
          <a:p>
            <a:r>
              <a:rPr lang="en-US" sz="1200" b="0" i="0" u="none" strike="noStrike" kern="1200" baseline="0" dirty="0">
                <a:solidFill>
                  <a:schemeClr val="tx1"/>
                </a:solidFill>
                <a:latin typeface="+mn-lt"/>
                <a:ea typeface="+mn-ea"/>
                <a:cs typeface="+mn-cs"/>
              </a:rPr>
              <a:t>A stressor alone is not usually sufficient to consider Stress First Aid. It has to be accompanied by either distress or loss of function due to that stressor. </a:t>
            </a:r>
            <a:r>
              <a:rPr lang="en-US" sz="1200" b="1" i="1" u="none" strike="noStrike" kern="1200" baseline="0" dirty="0">
                <a:solidFill>
                  <a:schemeClr val="tx1"/>
                </a:solidFill>
                <a:latin typeface="+mn-lt"/>
                <a:ea typeface="+mn-ea"/>
                <a:cs typeface="+mn-cs"/>
              </a:rPr>
              <a:t>Note…we feel strongly that part of SFA is the ongoing assessment of individual and unit stressors and building resources in the person and on the unit to foster resilience….only responding when there is loss of function does not capture the potential preventive role of SFA… the actions you can take to keep the green going.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a stressor is noticed, SFA becomes very similar to CPR in its first two core actions of Check and Coordinate. </a:t>
            </a:r>
          </a:p>
          <a:p>
            <a:r>
              <a:rPr lang="en-US" sz="1200" b="0" i="0" u="none" strike="noStrike" kern="1200" baseline="0" dirty="0">
                <a:solidFill>
                  <a:schemeClr val="tx1"/>
                </a:solidFill>
                <a:latin typeface="+mn-lt"/>
                <a:ea typeface="+mn-ea"/>
                <a:cs typeface="+mn-cs"/>
              </a:rPr>
              <a:t>In CPR training, each person is instructed to first recognize that something might be wrong. Next they are instructed to simulate saying to the CPR dummy, “Annie, Annie are you OK?” If, in the simulation, Annie wakes from a nap, rescue breaths are not initiated.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Similarly, Check is used over time to determine if a coworker may be experiencing significant stress. It involves observing, paying attention to, and checking in on coworkers on a regular basis, to identify both their baseline functioning and behavior, as well as any changes in behavior or functioning. If the person continues to be okay, then SFA is not needed. However, if changes in their baseline occur that seem indicative of stress reactions, Check involves noticing those differences and finding out if that person is okay or acting to reduce their stress.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EB2DBE-39E0-3D44-83F7-09DD71B20C2D}"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29665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CPR training, if Annie is not okay in the simulation scenario, a quick Airway, Breathing, and Circulation (ABC) check is made, and EMS is called for help. Similarly, Coordinate involves getting assistance, if needed. Coordinate includes being aware of additional resources in case SFA actions aren’t sufficient in alleviating stress reactions.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these two ongoing core actions, the five remaining Cs of SFA are based on the 5 elements identified to facilitate coping with stress. </a:t>
            </a:r>
          </a:p>
          <a:p>
            <a:endParaRPr lang="en-US" sz="1200" b="0" i="0" u="none" strike="noStrike" kern="1200" baseline="0" dirty="0">
              <a:solidFill>
                <a:schemeClr val="tx1"/>
              </a:solidFill>
              <a:latin typeface="+mn-lt"/>
              <a:ea typeface="+mn-ea"/>
              <a:cs typeface="+mn-cs"/>
            </a:endParaRPr>
          </a:p>
          <a:p>
            <a:r>
              <a:rPr lang="en-US" dirty="0"/>
              <a:t>The next core action of SFA is Coordinate. This action sometimes includes consulting and/or collaborating with others for more help for oneself or coworkers.  It can also involve informing those who may need to know about the situation. The key components of the Coordinate action are:</a:t>
            </a:r>
          </a:p>
          <a:p>
            <a:pPr marL="173319" indent="-173319">
              <a:buFont typeface="Arial" panose="020B0604020202020204" pitchFamily="34" charset="0"/>
              <a:buChar char="•"/>
            </a:pPr>
            <a:r>
              <a:rPr lang="en-US" dirty="0"/>
              <a:t>To </a:t>
            </a:r>
            <a:r>
              <a:rPr lang="en-US" b="1" dirty="0"/>
              <a:t>collaborate</a:t>
            </a:r>
            <a:r>
              <a:rPr lang="en-US" dirty="0"/>
              <a:t> with those who have a stake in the well-being and future of the stressed individual.</a:t>
            </a:r>
          </a:p>
          <a:p>
            <a:pPr marL="173319" indent="-173319">
              <a:buFont typeface="Arial" panose="020B0604020202020204" pitchFamily="34" charset="0"/>
              <a:buChar char="•"/>
            </a:pPr>
            <a:r>
              <a:rPr lang="en-US" dirty="0"/>
              <a:t>To </a:t>
            </a:r>
            <a:r>
              <a:rPr lang="en-US" b="1" dirty="0"/>
              <a:t>get assistance from others </a:t>
            </a:r>
            <a:r>
              <a:rPr lang="en-US" dirty="0"/>
              <a:t>at any step in the process in which help is needed to assess and care for a stressed individual.</a:t>
            </a:r>
          </a:p>
          <a:p>
            <a:pPr marL="173319" indent="-173319">
              <a:buFont typeface="Arial" panose="020B0604020202020204" pitchFamily="34" charset="0"/>
              <a:buChar char="•"/>
            </a:pPr>
            <a:r>
              <a:rPr lang="en-US" dirty="0"/>
              <a:t>To </a:t>
            </a:r>
            <a:r>
              <a:rPr lang="en-US" b="1" dirty="0"/>
              <a:t>inform </a:t>
            </a:r>
            <a:r>
              <a:rPr lang="en-US" dirty="0"/>
              <a:t>the leaders, supervisors or key individuals who have a need to know, to the extent that they need to know.</a:t>
            </a:r>
          </a:p>
          <a:p>
            <a:pPr marL="173319" indent="-173319">
              <a:buFont typeface="Arial" panose="020B0604020202020204" pitchFamily="34" charset="0"/>
              <a:buChar char="•"/>
            </a:pPr>
            <a:r>
              <a:rPr lang="en-US" dirty="0"/>
              <a:t>To </a:t>
            </a:r>
            <a:r>
              <a:rPr lang="en-US" b="1" dirty="0"/>
              <a:t>refer</a:t>
            </a:r>
            <a:r>
              <a:rPr lang="en-US" dirty="0"/>
              <a:t> individuals who may need more intensive help to those who can help, either in a direct hand-off or through a more gradual consultation process.</a:t>
            </a:r>
          </a:p>
          <a:p>
            <a:endParaRPr lang="en-US" dirty="0"/>
          </a:p>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14</a:t>
            </a:fld>
            <a:endParaRPr lang="en-US"/>
          </a:p>
        </p:txBody>
      </p:sp>
    </p:spTree>
    <p:extLst>
      <p:ext uri="{BB962C8B-B14F-4D97-AF65-F5344CB8AC3E}">
        <p14:creationId xmlns:p14="http://schemas.microsoft.com/office/powerpoint/2010/main" val="217525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these two ongoing core actions, the five remaining Cs of SFA are based on the 5 elements identified to facilitate coping with stress.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Cover means to </a:t>
            </a:r>
            <a:r>
              <a:rPr lang="en-US" u="sng" dirty="0"/>
              <a:t>ensure ongoing safety for oneself or others.</a:t>
            </a:r>
          </a:p>
          <a:p>
            <a:endParaRPr lang="en-US" sz="1200" b="0" i="0" u="none" strike="noStrike" kern="1200" baseline="0" dirty="0">
              <a:solidFill>
                <a:schemeClr val="tx1"/>
              </a:solidFill>
              <a:latin typeface="+mn-lt"/>
              <a:ea typeface="+mn-ea"/>
              <a:cs typeface="+mn-cs"/>
            </a:endParaRPr>
          </a:p>
          <a:p>
            <a:pPr marL="173319" indent="-173319">
              <a:buFont typeface="Arial" panose="020B0604020202020204" pitchFamily="34" charset="0"/>
              <a:buChar char="•"/>
            </a:pPr>
            <a:r>
              <a:rPr lang="en-US" b="1" dirty="0"/>
              <a:t>Standing by</a:t>
            </a:r>
            <a:r>
              <a:rPr lang="en-US" dirty="0"/>
              <a:t> a coworker and remaining available and ready to assist as needed, watching and listening for ways to intervene if needed, or holding the person’s attention if they are overwhelmed or panicky.</a:t>
            </a:r>
          </a:p>
          <a:p>
            <a:pPr marL="173319" indent="-173319">
              <a:buFont typeface="Arial" panose="020B0604020202020204" pitchFamily="34" charset="0"/>
              <a:buChar char="•"/>
            </a:pPr>
            <a:r>
              <a:rPr lang="en-US" b="1" dirty="0"/>
              <a:t>Making the person safe</a:t>
            </a:r>
            <a:r>
              <a:rPr lang="en-US" i="1" dirty="0"/>
              <a:t> </a:t>
            </a:r>
            <a:r>
              <a:rPr lang="en-US" dirty="0"/>
              <a:t>in any way possible, including by being an authoritative presence, by warning the person, by protecting the person physically or psychologically, or by assisting the person. </a:t>
            </a:r>
          </a:p>
          <a:p>
            <a:pPr marL="173319" indent="-173319">
              <a:buFont typeface="Arial" panose="020B0604020202020204" pitchFamily="34" charset="0"/>
              <a:buChar char="•"/>
            </a:pPr>
            <a:r>
              <a:rPr lang="en-US" dirty="0"/>
              <a:t>When necessary, Cover may also involve </a:t>
            </a:r>
            <a:r>
              <a:rPr lang="en-US" b="1" dirty="0"/>
              <a:t>making others safe </a:t>
            </a:r>
            <a:r>
              <a:rPr lang="en-US" dirty="0"/>
              <a:t>from the coworker if they are not functioning well because of stress reactions, by protecting them physically or warning them about possible dangers that might result via the stressed individual’s actions.</a:t>
            </a:r>
          </a:p>
          <a:p>
            <a:pPr marL="173319" indent="-173319">
              <a:buFont typeface="Arial" panose="020B0604020202020204" pitchFamily="34" charset="0"/>
              <a:buChar char="•"/>
            </a:pPr>
            <a:r>
              <a:rPr lang="en-US" b="1" dirty="0"/>
              <a:t>Encouraging a perception of</a:t>
            </a:r>
            <a:r>
              <a:rPr lang="en-US" dirty="0"/>
              <a:t> safety occurs in the long term for both affected coworkers and their families via the provision of a caring presence, listening to feedback, and communicating about safety.  It involves greater commitment to organizational safety and order via maintenance of equipment, attention to worker fatigue and burnout, and reduction of chaos and rumors.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15</a:t>
            </a:fld>
            <a:endParaRPr lang="en-US"/>
          </a:p>
        </p:txBody>
      </p:sp>
    </p:spTree>
    <p:extLst>
      <p:ext uri="{BB962C8B-B14F-4D97-AF65-F5344CB8AC3E}">
        <p14:creationId xmlns:p14="http://schemas.microsoft.com/office/powerpoint/2010/main" val="100142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t>
            </a:r>
            <a:r>
              <a:rPr lang="en-US" b="1" dirty="0"/>
              <a:t>quiet</a:t>
            </a:r>
            <a:r>
              <a:rPr lang="en-US" dirty="0"/>
              <a:t>, and cease physical exertion if possible. Some examples of this are to sit down or lie down and relax, with the goal of slowing heart rate.</a:t>
            </a:r>
          </a:p>
          <a:p>
            <a:r>
              <a:rPr lang="en-US" dirty="0"/>
              <a:t> </a:t>
            </a:r>
          </a:p>
          <a:p>
            <a:r>
              <a:rPr lang="en-US" dirty="0"/>
              <a:t>Regaining </a:t>
            </a:r>
            <a:r>
              <a:rPr lang="en-US" b="1" dirty="0"/>
              <a:t>composure</a:t>
            </a:r>
            <a:r>
              <a:rPr lang="en-US" dirty="0"/>
              <a:t> will help to restore cognitive function. </a:t>
            </a:r>
            <a:r>
              <a:rPr lang="en-US" b="1" i="1" dirty="0"/>
              <a:t>Calm involves helping yourself or others become more composed by drawing attention away from frightening and chaotic inner thoughts and feelings and refocusing in a calming way</a:t>
            </a:r>
            <a:r>
              <a:rPr lang="en-US" dirty="0"/>
              <a:t>. (This can be helpful, even if only temporarily, before returning to a difficult situation that needs to be managed).</a:t>
            </a:r>
          </a:p>
          <a:p>
            <a:r>
              <a:rPr lang="en-US" dirty="0"/>
              <a:t> </a:t>
            </a:r>
          </a:p>
          <a:p>
            <a:r>
              <a:rPr lang="en-US" dirty="0"/>
              <a:t> The next component of Calm is simply to </a:t>
            </a:r>
            <a:r>
              <a:rPr lang="en-US" b="1" dirty="0"/>
              <a:t>rest and recover</a:t>
            </a:r>
            <a:r>
              <a:rPr lang="en-US" dirty="0"/>
              <a:t>—including sleep--for as long as is necessary to return to baseline levels of arousal and physical and emotional function. Sometimes a good night’s rest is the only thing that will restore a person to baseline mental and emotional functioning, so prioritize improving sleep.</a:t>
            </a:r>
          </a:p>
          <a:p>
            <a:r>
              <a:rPr lang="en-US" dirty="0"/>
              <a:t> </a:t>
            </a:r>
          </a:p>
          <a:p>
            <a:r>
              <a:rPr lang="en-US" dirty="0"/>
              <a:t>The final component of Calm is </a:t>
            </a:r>
            <a:r>
              <a:rPr lang="en-US" b="1" dirty="0"/>
              <a:t>soothing</a:t>
            </a:r>
            <a:r>
              <a:rPr lang="en-US" dirty="0"/>
              <a:t>, which means to reduce the intensity of destructive emotions like fear and anger, by either seeking out or providing a calm, empathic, caring ear. </a:t>
            </a:r>
          </a:p>
          <a:p>
            <a:r>
              <a:rPr lang="en-US" dirty="0"/>
              <a:t> </a:t>
            </a:r>
          </a:p>
          <a:p>
            <a:r>
              <a:rPr lang="en-US" sz="1200" b="0" i="0" u="none" strike="noStrike" kern="1200" baseline="0" dirty="0">
                <a:solidFill>
                  <a:schemeClr val="tx1"/>
                </a:solidFill>
                <a:latin typeface="+mn-lt"/>
                <a:ea typeface="+mn-ea"/>
                <a:cs typeface="+mn-cs"/>
              </a:rPr>
              <a:t>Stop (Pause for a moment), Take a Breath to calm: Observe What am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I feeling? What are my goals? What are my Choices; Proceed with Awareness</a:t>
            </a:r>
          </a:p>
          <a:p>
            <a:endParaRPr lang="en-US" dirty="0"/>
          </a:p>
        </p:txBody>
      </p:sp>
      <p:sp>
        <p:nvSpPr>
          <p:cNvPr id="4" name="Slide Number Placeholder 3"/>
          <p:cNvSpPr>
            <a:spLocks noGrp="1"/>
          </p:cNvSpPr>
          <p:nvPr>
            <p:ph type="sldNum" sz="quarter" idx="10"/>
          </p:nvPr>
        </p:nvSpPr>
        <p:spPr/>
        <p:txBody>
          <a:bodyPr/>
          <a:lstStyle/>
          <a:p>
            <a:fld id="{04BC0721-374C-47B1-A1BA-FC14AC980347}" type="slidenum">
              <a:rPr lang="en-US" smtClean="0"/>
              <a:t>16</a:t>
            </a:fld>
            <a:endParaRPr lang="en-US"/>
          </a:p>
        </p:txBody>
      </p:sp>
    </p:spTree>
    <p:extLst>
      <p:ext uri="{BB962C8B-B14F-4D97-AF65-F5344CB8AC3E}">
        <p14:creationId xmlns:p14="http://schemas.microsoft.com/office/powerpoint/2010/main" val="382180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b="1" dirty="0"/>
              <a:t>Three STEPS to Provide Stress First Aid</a:t>
            </a:r>
          </a:p>
          <a:p>
            <a:r>
              <a:rPr lang="en-US" dirty="0"/>
              <a:t>Recognize a Stress Injury (Check &amp; Coordinate)</a:t>
            </a:r>
          </a:p>
          <a:p>
            <a:r>
              <a:rPr lang="en-US" dirty="0"/>
              <a:t>Provide </a:t>
            </a:r>
            <a:r>
              <a:rPr lang="en-US" b="1" dirty="0"/>
              <a:t>Primary Aid </a:t>
            </a:r>
            <a:r>
              <a:rPr lang="en-US" dirty="0"/>
              <a:t>(Cover &amp; Calm)</a:t>
            </a:r>
          </a:p>
          <a:p>
            <a:r>
              <a:rPr lang="en-US" dirty="0"/>
              <a:t>Provide </a:t>
            </a:r>
            <a:r>
              <a:rPr lang="en-US" b="1" dirty="0"/>
              <a:t>Secondary Aid </a:t>
            </a:r>
            <a:r>
              <a:rPr lang="en-US" dirty="0"/>
              <a:t>(Connect, Competence, &amp; Confidence)</a:t>
            </a:r>
          </a:p>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28623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Connect is the 5</a:t>
            </a:r>
            <a:r>
              <a:rPr lang="en-US" baseline="30000" dirty="0"/>
              <a:t>th</a:t>
            </a:r>
            <a:r>
              <a:rPr lang="en-US" dirty="0"/>
              <a:t> action. Connect helps a stressed person feel that they are not alone, that there are caring others around and there are ways to stay connected to others… specifically ways to increase or restore social support, such as acing for or providing support.</a:t>
            </a:r>
          </a:p>
          <a:p>
            <a:r>
              <a:rPr lang="en-US" dirty="0"/>
              <a:t>When affected by stress, an individual can feel a sense of being alienated from themselves, like </a:t>
            </a:r>
            <a:r>
              <a:rPr lang="en-US" dirty="0" err="1"/>
              <a:t>thye</a:t>
            </a:r>
            <a:r>
              <a:rPr lang="en-US" dirty="0"/>
              <a:t> are a different person. For instance, someone might withdraw from their peers after a difficult case because of shame, exhaustion or loss. At the department level, disruption of connectedness can be caused by blame, lack of confidence in peers or leadership, shame and stigma, overwhelming exhaustion, or loss.</a:t>
            </a:r>
          </a:p>
          <a:p>
            <a:r>
              <a:rPr lang="en-US" dirty="0"/>
              <a:t>As with all SFA actions, these components are designed to be adapted to fit the setting, one’s personality and/or role, and the needs of the person experiencing a stress reaction.</a:t>
            </a:r>
          </a:p>
        </p:txBody>
      </p:sp>
      <p:sp>
        <p:nvSpPr>
          <p:cNvPr id="4" name="Slide Number Placeholder 3"/>
          <p:cNvSpPr>
            <a:spLocks noGrp="1"/>
          </p:cNvSpPr>
          <p:nvPr>
            <p:ph type="sldNum" sz="quarter" idx="10"/>
          </p:nvPr>
        </p:nvSpPr>
        <p:spPr/>
        <p:txBody>
          <a:bodyPr/>
          <a:lstStyle/>
          <a:p>
            <a:fld id="{5CEB2DBE-39E0-3D44-83F7-09DD71B20C2D}"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01811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The first component is to simply </a:t>
            </a:r>
            <a:r>
              <a:rPr lang="en-US" b="1" dirty="0"/>
              <a:t>be with </a:t>
            </a:r>
            <a:r>
              <a:rPr lang="en-US" dirty="0"/>
              <a:t>the stressed person. This means being present, making eye contact, listening and/or mentoring and empathizing. It may also mean accepting the person and their reactions or encouraging them in a way that is acceptable to them if that is what is needed.</a:t>
            </a:r>
          </a:p>
          <a:p>
            <a:r>
              <a:rPr lang="en-US" dirty="0"/>
              <a:t> </a:t>
            </a:r>
          </a:p>
          <a:p>
            <a:r>
              <a:rPr lang="en-US" dirty="0"/>
              <a:t>The next component is to </a:t>
            </a:r>
            <a:r>
              <a:rPr lang="en-US" b="1" dirty="0"/>
              <a:t>promote connection</a:t>
            </a:r>
            <a:r>
              <a:rPr lang="en-US" dirty="0"/>
              <a:t>. This may especially be needed when one is not close to the stressed person, or their role does not allow them to be supportive.  Leaders may be in a position to foster connection between others with projects or group gatherings or by encouraging the person to seek practical help or to engage in contact with others.  Research has shown that many people who are experiencing significant stress respond well to being included in an activity, to casual friendly encounters, or to receiving practical help. They may prefer these types of support over directly discussing emotional problems or reactions for many reasons, including when they do not feel ready to discuss adverse events.</a:t>
            </a:r>
          </a:p>
          <a:p>
            <a:r>
              <a:rPr lang="en-US" dirty="0"/>
              <a:t> </a:t>
            </a:r>
          </a:p>
          <a:p>
            <a:r>
              <a:rPr lang="en-US" dirty="0"/>
              <a:t>The final component is to </a:t>
            </a:r>
            <a:r>
              <a:rPr lang="en-US" b="1" dirty="0"/>
              <a:t>reduce the person’s sense of isolation</a:t>
            </a:r>
            <a:r>
              <a:rPr lang="en-US" dirty="0"/>
              <a:t>, which can often occur when Orange Zone reactions make them want to isolate, or when they feel shame about what is happening. Assisting in such a case may involve helping to improve the person's understanding of the situation and of stress reactions. Often, peers can help the person to see that stress reactions are understandable and acceptable.</a:t>
            </a:r>
          </a:p>
          <a:p>
            <a:r>
              <a:rPr lang="en-US" dirty="0"/>
              <a:t> </a:t>
            </a:r>
          </a:p>
          <a:p>
            <a:r>
              <a:rPr lang="en-US" dirty="0"/>
              <a:t>This component also involves correcting misconceptions and misperceptions that may contribute to the stressed person becoming isolated. It may include clearing up misconceptions held by the stress-injured person about their own stress reactions, as well as those held by others. Doing so will effectively restore the individual's trust in themselves and restore the trust of others. In its simplest form, isolation can be reduced by inviting and including the stress-injured person in department projects, conversations, or activities.</a:t>
            </a:r>
          </a:p>
          <a:p>
            <a:r>
              <a:rPr lang="en-US" b="1" dirty="0"/>
              <a:t> </a:t>
            </a:r>
            <a:endParaRPr lang="en-US" dirty="0"/>
          </a:p>
          <a:p>
            <a:r>
              <a:rPr lang="en-US" dirty="0"/>
              <a:t>While most of the time SFA will be used to Connect an individual with social support, Connect can be needed at either an individual or organizational level. For instance, whereas an individual might withdraw from his peers after a critical incident because of shame, exhaustion or loss, at the department level, disruption of connectedness can be caused by blame, lack of confidence in peers or leadership, shame and stigma, overwhelming exhaustion, or loss.</a:t>
            </a:r>
          </a:p>
          <a:p>
            <a:r>
              <a:rPr lang="en-US" b="1" dirty="0"/>
              <a:t> </a:t>
            </a:r>
            <a:endParaRPr lang="en-US" dirty="0"/>
          </a:p>
          <a:p>
            <a:r>
              <a:rPr lang="en-US" b="1" dirty="0"/>
              <a:t> </a:t>
            </a:r>
            <a:endParaRPr lang="en-US" dirty="0"/>
          </a:p>
          <a:p>
            <a:pPr>
              <a:defRPr/>
            </a:pPr>
            <a:endParaRPr lang="en-US" sz="1000" dirty="0"/>
          </a:p>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25135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When injured by stress, people can feel a sense of being alienated from themselves, like they are a different person. It is also very common for them to feel disconnected from friends or family, for a number of reasons:</a:t>
            </a:r>
            <a:endParaRPr lang="en-US" b="1" dirty="0"/>
          </a:p>
          <a:p>
            <a:pPr marL="173319" indent="-173319">
              <a:buFont typeface="Arial" panose="020B0604020202020204" pitchFamily="34" charset="0"/>
              <a:buChar char="•"/>
            </a:pPr>
            <a:r>
              <a:rPr lang="en-US" dirty="0"/>
              <a:t>Trust may be an issue. An individual may have lost trust in themselves, or be experiencing shame, a feeling that others were disappointed or betrayed, or a loss of trust in their peers.</a:t>
            </a:r>
            <a:endParaRPr lang="en-US" b="1" dirty="0"/>
          </a:p>
          <a:p>
            <a:pPr marL="173319" indent="-173319">
              <a:buFont typeface="Arial" panose="020B0604020202020204" pitchFamily="34" charset="0"/>
              <a:buChar char="•"/>
            </a:pPr>
            <a:r>
              <a:rPr lang="en-US" dirty="0"/>
              <a:t>Stress reactions may cause individuals to lack the confidence and/or competence to make new relationships or to rebuild existing relationships.</a:t>
            </a:r>
            <a:endParaRPr lang="en-US" b="1" dirty="0"/>
          </a:p>
          <a:p>
            <a:pPr marL="173319" indent="-173319">
              <a:buFont typeface="Arial" panose="020B0604020202020204" pitchFamily="34" charset="0"/>
              <a:buChar char="•"/>
            </a:pPr>
            <a:r>
              <a:rPr lang="en-US" dirty="0"/>
              <a:t>People who are stressed may not want to share negative experiences or feelings for fear that they won’t be understood or will be a burden to others. </a:t>
            </a:r>
            <a:endParaRPr lang="en-US" b="1" dirty="0"/>
          </a:p>
          <a:p>
            <a:pPr marL="173319" indent="-173319">
              <a:buFont typeface="Arial" panose="020B0604020202020204" pitchFamily="34" charset="0"/>
              <a:buChar char="•"/>
            </a:pPr>
            <a:r>
              <a:rPr lang="en-US" dirty="0"/>
              <a:t>Some may just be numb or withdrawn, or don’t want to be triggered by talking about events. </a:t>
            </a:r>
            <a:endParaRPr lang="en-US" b="1" dirty="0"/>
          </a:p>
          <a:p>
            <a:pPr marL="173319" indent="-173319">
              <a:buFont typeface="Arial" panose="020B0604020202020204" pitchFamily="34" charset="0"/>
              <a:buChar char="•"/>
            </a:pPr>
            <a:r>
              <a:rPr lang="en-US" dirty="0"/>
              <a:t>Orange Zone stressors and/or reactions may cause difficult emotions to surface, such as increased anger or frustration, that can push others away.</a:t>
            </a:r>
            <a:endParaRPr lang="en-US" b="1" dirty="0"/>
          </a:p>
          <a:p>
            <a:pPr marL="173319" indent="-173319">
              <a:buFont typeface="Arial" panose="020B0604020202020204" pitchFamily="34" charset="0"/>
              <a:buChar char="•"/>
            </a:pPr>
            <a:r>
              <a:rPr lang="en-US" dirty="0"/>
              <a:t>Individuals may not be getting enough positive feedback or support from their environment due to Orange Zone stressors such as loss, or lack of access to appropriate supports or resources (e.g. separations, lost contact, new living environment, etc.). </a:t>
            </a:r>
            <a:endParaRPr lang="en-US" b="1" dirty="0"/>
          </a:p>
          <a:p>
            <a:pPr marL="173319" indent="-173319">
              <a:buFont typeface="Arial" panose="020B0604020202020204" pitchFamily="34" charset="0"/>
              <a:buChar char="•"/>
            </a:pPr>
            <a:r>
              <a:rPr lang="en-US" dirty="0"/>
              <a:t>Other people might need Connect because they feel exhausted and overwhelmed or are unable to talk about their feelings and put their experiences into words.</a:t>
            </a:r>
            <a:endParaRPr lang="en-US" b="1" dirty="0"/>
          </a:p>
          <a:p>
            <a:pPr marL="173319" indent="-173319">
              <a:buFont typeface="Arial" panose="020B0604020202020204" pitchFamily="34" charset="0"/>
              <a:buChar char="•"/>
            </a:pPr>
            <a:r>
              <a:rPr lang="en-US" dirty="0"/>
              <a:t>Some may be unable to express an increased need for support from others for their stress or don’t feel that their existing social support networks can or will meet their needs. </a:t>
            </a:r>
            <a:endParaRPr lang="en-US" b="1" dirty="0"/>
          </a:p>
          <a:p>
            <a:pPr marL="173319" indent="-173319">
              <a:buFont typeface="Arial" panose="020B0604020202020204" pitchFamily="34" charset="0"/>
              <a:buChar char="•"/>
            </a:pPr>
            <a:r>
              <a:rPr lang="en-US" dirty="0"/>
              <a:t>Some may want to be available to provide support to others but are avoiding doing so because they are overwhelmed, or don't want to trigger their own stress reactions.</a:t>
            </a:r>
            <a:endParaRPr lang="en-US" b="1" dirty="0"/>
          </a:p>
          <a:p>
            <a:pPr marL="173319" indent="-173319">
              <a:buFont typeface="Arial" panose="020B0604020202020204" pitchFamily="34" charset="0"/>
              <a:buChar char="•"/>
            </a:pPr>
            <a:r>
              <a:rPr lang="en-US" dirty="0"/>
              <a:t>Finally, stigma is a big obstacle to asking for support. Asking for help can make people feel that they are weak, or that they are unable to handle their life stress. It may also raise concerns that their disclosure will affect either their peers’ view of them, or their job security.</a:t>
            </a:r>
            <a:endParaRPr lang="en-US" b="1" dirty="0"/>
          </a:p>
          <a:p>
            <a:pPr marL="173319" indent="-173319">
              <a:buFont typeface="Arial" panose="020B0604020202020204" pitchFamily="34" charset="0"/>
              <a:buChar char="•"/>
            </a:pPr>
            <a:endParaRPr lang="en-US" b="1" dirty="0"/>
          </a:p>
          <a:p>
            <a:endParaRPr lang="en-US" sz="800" dirty="0">
              <a:ea typeface="ＭＳ Ｐゴシック" pitchFamily="127" charset="-128"/>
              <a:cs typeface="ＭＳ Ｐゴシック" pitchFamily="127" charset="-128"/>
            </a:endParaRPr>
          </a:p>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75124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b="1" dirty="0"/>
              <a:t>Connect: Different Types of Support</a:t>
            </a:r>
          </a:p>
          <a:p>
            <a:r>
              <a:rPr lang="en-US" b="1" dirty="0"/>
              <a:t> </a:t>
            </a:r>
            <a:endParaRPr lang="en-US" dirty="0"/>
          </a:p>
          <a:p>
            <a:r>
              <a:rPr lang="en-US" dirty="0"/>
              <a:t>Connect targets four types of social support, depending on what is needed in a given situation:</a:t>
            </a:r>
          </a:p>
          <a:p>
            <a:r>
              <a:rPr lang="en-US" dirty="0"/>
              <a:t> </a:t>
            </a:r>
          </a:p>
          <a:p>
            <a:pPr marL="173319" indent="-173319">
              <a:buFont typeface="Arial" panose="020B0604020202020204" pitchFamily="34" charset="0"/>
              <a:buChar char="•"/>
            </a:pPr>
            <a:r>
              <a:rPr lang="en-US" b="1" dirty="0"/>
              <a:t>Instrumental support: </a:t>
            </a:r>
            <a:r>
              <a:rPr lang="en-US" dirty="0"/>
              <a:t>providing material aid, such as assistance or help with daily tasks. Many health care workers have indicated that they prefer this type of support to emotional support in difficult times.</a:t>
            </a:r>
          </a:p>
          <a:p>
            <a:pPr marL="173319" indent="-173319">
              <a:buFont typeface="Arial" panose="020B0604020202020204" pitchFamily="34" charset="0"/>
              <a:buChar char="•"/>
            </a:pPr>
            <a:r>
              <a:rPr lang="en-US" b="1" dirty="0"/>
              <a:t>Informational support: </a:t>
            </a:r>
            <a:r>
              <a:rPr lang="en-US" dirty="0"/>
              <a:t>providing relevant information (e.g. advice or guidance) intended to help the individual cope with current difficulties.</a:t>
            </a:r>
          </a:p>
          <a:p>
            <a:pPr marL="173319" indent="-173319">
              <a:buFont typeface="Arial" panose="020B0604020202020204" pitchFamily="34" charset="0"/>
              <a:buChar char="•"/>
            </a:pPr>
            <a:r>
              <a:rPr lang="en-US" b="1" dirty="0"/>
              <a:t>Emotional support: </a:t>
            </a:r>
            <a:r>
              <a:rPr lang="en-US" dirty="0"/>
              <a:t>the expression of empathy, caring and reassurance, as well as providing opportunities for emotional expression and venting.</a:t>
            </a:r>
          </a:p>
          <a:p>
            <a:pPr marL="173319" indent="-173319">
              <a:buFont typeface="Arial" panose="020B0604020202020204" pitchFamily="34" charset="0"/>
              <a:buChar char="•"/>
            </a:pPr>
            <a:r>
              <a:rPr lang="en-US" b="1" dirty="0"/>
              <a:t>Inclusion</a:t>
            </a:r>
            <a:r>
              <a:rPr lang="en-US" b="1" i="1" dirty="0"/>
              <a:t>: </a:t>
            </a:r>
            <a:r>
              <a:rPr lang="en-US" dirty="0"/>
              <a:t>making the other person feel included in work or personal activities.</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61760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3887">
              <a:spcBef>
                <a:spcPct val="0"/>
              </a:spcBef>
              <a:spcAft>
                <a:spcPct val="35000"/>
              </a:spcAft>
            </a:pPr>
            <a:r>
              <a:rPr lang="en-US" dirty="0"/>
              <a:t>Know how to activate your safety interventions</a:t>
            </a:r>
          </a:p>
          <a:p>
            <a:pPr defTabSz="763887">
              <a:spcBef>
                <a:spcPct val="0"/>
              </a:spcBef>
              <a:spcAft>
                <a:spcPct val="35000"/>
              </a:spcAft>
            </a:pPr>
            <a:r>
              <a:rPr lang="en-US" dirty="0"/>
              <a:t>Exit strategies (ex. panic buttons)</a:t>
            </a:r>
          </a:p>
          <a:p>
            <a:endParaRPr lang="en-US" dirty="0"/>
          </a:p>
          <a:p>
            <a:r>
              <a:rPr lang="en-US" dirty="0"/>
              <a:t>Shifting thoughts can foster healthy changes in behaviors.  Here are a few examples of common thoughts that health care workers often have, along with potentially more helpful thoughts:</a:t>
            </a:r>
          </a:p>
          <a:p>
            <a:r>
              <a:rPr lang="en-US" dirty="0"/>
              <a:t> </a:t>
            </a:r>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22</a:t>
            </a:fld>
            <a:endParaRPr lang="en-US" altLang="en-US"/>
          </a:p>
        </p:txBody>
      </p:sp>
    </p:spTree>
    <p:extLst>
      <p:ext uri="{BB962C8B-B14F-4D97-AF65-F5344CB8AC3E}">
        <p14:creationId xmlns:p14="http://schemas.microsoft.com/office/powerpoint/2010/main" val="73558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2</a:t>
            </a:fld>
            <a:endParaRPr lang="en-US"/>
          </a:p>
        </p:txBody>
      </p:sp>
    </p:spTree>
    <p:extLst>
      <p:ext uri="{BB962C8B-B14F-4D97-AF65-F5344CB8AC3E}">
        <p14:creationId xmlns:p14="http://schemas.microsoft.com/office/powerpoint/2010/main" val="367688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let me know that this is a difficult time for you, and you are not sure where to turn. In addition to me, let’s think about who else can help at work and away from work </a:t>
            </a:r>
          </a:p>
          <a:p>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23</a:t>
            </a:fld>
            <a:endParaRPr lang="en-US" altLang="en-US"/>
          </a:p>
        </p:txBody>
      </p:sp>
    </p:spTree>
    <p:extLst>
      <p:ext uri="{BB962C8B-B14F-4D97-AF65-F5344CB8AC3E}">
        <p14:creationId xmlns:p14="http://schemas.microsoft.com/office/powerpoint/2010/main" val="2372661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24</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Slide 80: OPTIONAL SLIDE</a:t>
            </a:r>
            <a:endParaRPr lang="en-US" i="1" dirty="0"/>
          </a:p>
          <a:p>
            <a:r>
              <a:rPr lang="en-US" b="1" i="1" dirty="0"/>
              <a:t> </a:t>
            </a:r>
            <a:endParaRPr lang="en-US" dirty="0"/>
          </a:p>
          <a:p>
            <a:r>
              <a:rPr lang="en-US" b="1" dirty="0"/>
              <a:t>Connect Example: Self-Care</a:t>
            </a:r>
            <a:endParaRPr lang="en-US" dirty="0"/>
          </a:p>
          <a:p>
            <a:r>
              <a:rPr lang="en-US" b="1" dirty="0"/>
              <a:t> </a:t>
            </a:r>
            <a:endParaRPr lang="en-US" dirty="0"/>
          </a:p>
          <a:p>
            <a:r>
              <a:rPr lang="en-US" dirty="0"/>
              <a:t>Here is a real example of how Connect actions can be incorporated into self-care:</a:t>
            </a:r>
          </a:p>
          <a:p>
            <a:r>
              <a:rPr lang="en-US" dirty="0"/>
              <a:t> </a:t>
            </a:r>
          </a:p>
          <a:p>
            <a:r>
              <a:rPr lang="en-US" dirty="0"/>
              <a:t>“For practical support I ask other peers to help me with my patients if I'm in an overwhelming situation.”</a:t>
            </a:r>
          </a:p>
          <a:p>
            <a:r>
              <a:rPr lang="en-US" dirty="0"/>
              <a:t> </a:t>
            </a:r>
          </a:p>
          <a:p>
            <a:r>
              <a:rPr lang="en-US" i="1" dirty="0"/>
              <a:t>Ask trainees if they can</a:t>
            </a:r>
            <a:r>
              <a:rPr lang="en-US" dirty="0"/>
              <a:t> </a:t>
            </a:r>
            <a:r>
              <a:rPr lang="en-US" i="1" dirty="0"/>
              <a:t>think of any other examples where Connect actions have been helpful.</a:t>
            </a:r>
          </a:p>
          <a:p>
            <a:r>
              <a:rPr lang="en-US" b="1" i="1" dirty="0"/>
              <a:t> </a:t>
            </a:r>
            <a:endParaRPr lang="en-US" dirty="0"/>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94DCCA38-0820-DA4C-9984-3291CD4D2D9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26574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25</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80: OPTIONAL SLIDE</a:t>
            </a:r>
            <a:endParaRPr lang="en-US" i="1" dirty="0"/>
          </a:p>
          <a:p>
            <a:r>
              <a:rPr lang="en-US" b="1" i="1" dirty="0"/>
              <a:t> </a:t>
            </a:r>
            <a:endParaRPr lang="en-US" dirty="0"/>
          </a:p>
          <a:p>
            <a:r>
              <a:rPr lang="en-US" b="1" dirty="0"/>
              <a:t>Connect Example: Self-Care</a:t>
            </a:r>
            <a:endParaRPr lang="en-US" dirty="0"/>
          </a:p>
          <a:p>
            <a:r>
              <a:rPr lang="en-US" b="1" dirty="0"/>
              <a:t> </a:t>
            </a:r>
            <a:endParaRPr lang="en-US" dirty="0"/>
          </a:p>
          <a:p>
            <a:r>
              <a:rPr lang="en-US" dirty="0"/>
              <a:t>Here is a real example of how Connect actions can be incorporated into self-care:</a:t>
            </a:r>
          </a:p>
          <a:p>
            <a:r>
              <a:rPr lang="en-US" dirty="0"/>
              <a:t> </a:t>
            </a:r>
          </a:p>
          <a:p>
            <a:r>
              <a:rPr lang="en-US" dirty="0"/>
              <a:t>“The people I reach out to are honest. It’s about calling a spade a spade, not dancing around it. They’re able to give their perspective on my problem and say something like: ‘You need to pick up the pieces and move on.’ It serves to provide another’s perspective, and foster honesty. Or they might say, ‘That’s not normal for you.’ I am skeptical of self-diagnosis. I think you need to get a second opinion from someone who knows you - a fresh perspective.”</a:t>
            </a:r>
          </a:p>
          <a:p>
            <a:r>
              <a:rPr lang="en-US" dirty="0"/>
              <a:t> </a:t>
            </a:r>
          </a:p>
          <a:p>
            <a:r>
              <a:rPr lang="en-US" i="1" dirty="0"/>
              <a:t>Ask trainees if they can</a:t>
            </a:r>
            <a:r>
              <a:rPr lang="en-US" dirty="0"/>
              <a:t> </a:t>
            </a:r>
            <a:r>
              <a:rPr lang="en-US" i="1" dirty="0"/>
              <a:t>think of any other examples where Connect actions have been helpful.</a:t>
            </a:r>
          </a:p>
          <a:p>
            <a:r>
              <a:rPr lang="en-US" b="1" i="1" dirty="0"/>
              <a:t> </a:t>
            </a:r>
            <a:endParaRPr lang="en-US" dirty="0"/>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94DCCA38-0820-DA4C-9984-3291CD4D2D9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92274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26</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81:</a:t>
            </a:r>
            <a:r>
              <a:rPr lang="en-US" dirty="0"/>
              <a:t> </a:t>
            </a:r>
            <a:r>
              <a:rPr lang="en-US" b="1" i="1" dirty="0"/>
              <a:t>OPTIONAL SLIDE</a:t>
            </a:r>
            <a:endParaRPr lang="en-US" dirty="0"/>
          </a:p>
          <a:p>
            <a:r>
              <a:rPr lang="en-US" b="1" i="1" dirty="0"/>
              <a:t> </a:t>
            </a:r>
            <a:endParaRPr lang="en-US" dirty="0"/>
          </a:p>
          <a:p>
            <a:r>
              <a:rPr lang="en-US" b="1" dirty="0"/>
              <a:t>Connect Example: peer Support</a:t>
            </a:r>
            <a:endParaRPr lang="en-US" dirty="0"/>
          </a:p>
          <a:p>
            <a:r>
              <a:rPr lang="en-US" b="1" dirty="0"/>
              <a:t> </a:t>
            </a:r>
            <a:endParaRPr lang="en-US" dirty="0"/>
          </a:p>
          <a:p>
            <a:r>
              <a:rPr lang="en-US" dirty="0"/>
              <a:t>Here is a real example of how Connect can be incorporated into work in a seamless and natural way:</a:t>
            </a:r>
          </a:p>
          <a:p>
            <a:r>
              <a:rPr lang="en-US" dirty="0"/>
              <a:t> </a:t>
            </a:r>
          </a:p>
          <a:p>
            <a:r>
              <a:rPr lang="en-US" b="1" dirty="0"/>
              <a:t>“</a:t>
            </a:r>
            <a:r>
              <a:rPr lang="en-US" dirty="0"/>
              <a:t>I try to make my staff laugh as much as possible throughout the work day.  I also take advantage of any lulls throughout the day to hold round tables with the staff.  During these round tables, staff can voice their concerns over anything that bothers them.  I also try to make myself available and approachable to staff at all times during the work day.”</a:t>
            </a:r>
            <a:endParaRPr lang="en-US" dirty="0">
              <a:ea typeface="ＭＳ Ｐゴシック" charset="0"/>
              <a:cs typeface="ＭＳ Ｐゴシック" charset="0"/>
            </a:endParaRPr>
          </a:p>
          <a:p>
            <a:r>
              <a:rPr lang="en-US" dirty="0"/>
              <a:t> </a:t>
            </a:r>
          </a:p>
          <a:p>
            <a:r>
              <a:rPr lang="en-US" i="1" dirty="0"/>
              <a:t>Ask trainees if they can think of any other examples where Connect actions have been helpful</a:t>
            </a:r>
            <a:r>
              <a:rPr lang="en-US" dirty="0"/>
              <a:t>.</a:t>
            </a:r>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9FB87F4A-73ED-7844-8B68-FFDF689497F4}"/>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2292993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27</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82: OPTIONAL SLIDE</a:t>
            </a:r>
            <a:endParaRPr lang="en-US" dirty="0"/>
          </a:p>
          <a:p>
            <a:r>
              <a:rPr lang="en-US" b="1" i="1" dirty="0"/>
              <a:t> </a:t>
            </a:r>
            <a:endParaRPr lang="en-US" dirty="0"/>
          </a:p>
          <a:p>
            <a:r>
              <a:rPr lang="en-US" b="1" dirty="0"/>
              <a:t>Connect Examples: peer Support</a:t>
            </a:r>
            <a:endParaRPr lang="en-US" dirty="0"/>
          </a:p>
          <a:p>
            <a:r>
              <a:rPr lang="en-US" b="1" dirty="0"/>
              <a:t> </a:t>
            </a:r>
            <a:endParaRPr lang="en-US" dirty="0"/>
          </a:p>
          <a:p>
            <a:r>
              <a:rPr lang="en-US" dirty="0"/>
              <a:t>Here is a real example of how Connect can be incorporated into work in a seamless and natural way:</a:t>
            </a:r>
          </a:p>
          <a:p>
            <a:r>
              <a:rPr lang="en-US" dirty="0"/>
              <a:t> </a:t>
            </a:r>
          </a:p>
          <a:p>
            <a:r>
              <a:rPr lang="en-US" dirty="0"/>
              <a:t>“During the pandemic, we would write our name on the department whiteboard if we thought we were in the Green Zone that day, to give permission for peers to approach us for support without worrying about being a burden. We could erase our name during the shift if we were no longer in the Green.”</a:t>
            </a:r>
          </a:p>
          <a:p>
            <a:r>
              <a:rPr lang="en-US" dirty="0"/>
              <a:t> </a:t>
            </a:r>
          </a:p>
          <a:p>
            <a:r>
              <a:rPr lang="en-US" i="1" dirty="0"/>
              <a:t>Ask trainees if they can think of any other examples where Connect actions have been helpful.</a:t>
            </a:r>
            <a:endParaRPr lang="en-US" dirty="0"/>
          </a:p>
          <a:p>
            <a:r>
              <a:rPr lang="en-US" dirty="0"/>
              <a:t> </a:t>
            </a:r>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31B8D8EA-7D3D-4143-94EB-F56EA2274136}"/>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321146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28</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83: OPTIONAL SLIDE</a:t>
            </a:r>
            <a:endParaRPr lang="en-US" dirty="0"/>
          </a:p>
          <a:p>
            <a:r>
              <a:rPr lang="en-US" b="1" i="1" dirty="0"/>
              <a:t> </a:t>
            </a:r>
            <a:endParaRPr lang="en-US" dirty="0"/>
          </a:p>
          <a:p>
            <a:r>
              <a:rPr lang="en-US" b="1" dirty="0"/>
              <a:t>Connect Examples: peer Support</a:t>
            </a:r>
            <a:endParaRPr lang="en-US" dirty="0"/>
          </a:p>
          <a:p>
            <a:r>
              <a:rPr lang="en-US" b="1" dirty="0"/>
              <a:t> </a:t>
            </a:r>
            <a:endParaRPr lang="en-US" dirty="0"/>
          </a:p>
          <a:p>
            <a:r>
              <a:rPr lang="en-US" dirty="0"/>
              <a:t>Here is a real example of how Connect can be incorporated into work in a seamless and natural way:</a:t>
            </a:r>
          </a:p>
          <a:p>
            <a:r>
              <a:rPr lang="en-US" dirty="0"/>
              <a:t> </a:t>
            </a:r>
          </a:p>
          <a:p>
            <a:r>
              <a:rPr lang="en-US" dirty="0"/>
              <a:t>“You walk into the break room and someone has left a treat for you, and it’s just those little actions that show that somebody’s thinking about you. They validate that you are significant person and that you are important.”</a:t>
            </a:r>
          </a:p>
          <a:p>
            <a:r>
              <a:rPr lang="en-US" dirty="0"/>
              <a:t> </a:t>
            </a:r>
          </a:p>
          <a:p>
            <a:r>
              <a:rPr lang="en-US" dirty="0"/>
              <a:t>“Every season I give my office a health care item for that season. For winter they get a hand warmer and lip balm. It’s not much, but it is a little something to let them know I care.”</a:t>
            </a:r>
          </a:p>
          <a:p>
            <a:r>
              <a:rPr lang="en-US" dirty="0"/>
              <a:t>“We go take a walk, just about a 15-minute walk just to get out of the office.”</a:t>
            </a:r>
          </a:p>
          <a:p>
            <a:r>
              <a:rPr lang="en-US" dirty="0"/>
              <a:t> </a:t>
            </a:r>
          </a:p>
          <a:p>
            <a:r>
              <a:rPr lang="en-US" i="1" dirty="0"/>
              <a:t>Ask trainees if they can think of any other examples where Connect actions have been helpful.</a:t>
            </a:r>
            <a:endParaRPr lang="en-US" dirty="0"/>
          </a:p>
          <a:p>
            <a:r>
              <a:rPr lang="en-US" b="1" i="1" dirty="0"/>
              <a:t> </a:t>
            </a:r>
            <a:endParaRPr lang="en-US" dirty="0"/>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476E0261-664D-2547-804B-93FD461EA5C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093121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37DDDE62-A5C3-F340-BF08-69FDA8BD7DDC}" type="slidenum">
              <a:rPr lang="en-US" sz="1200">
                <a:solidFill>
                  <a:prstClr val="black"/>
                </a:solidFill>
              </a:rPr>
              <a:pPr defTabSz="924367" eaLnBrk="1" fontAlgn="auto" hangingPunct="1">
                <a:spcBef>
                  <a:spcPts val="0"/>
                </a:spcBef>
                <a:spcAft>
                  <a:spcPts val="0"/>
                </a:spcAft>
                <a:defRPr/>
              </a:pPr>
              <a:t>29</a:t>
            </a:fld>
            <a:endParaRPr lang="en-US" sz="1200">
              <a:solidFill>
                <a:prstClr val="black"/>
              </a:solidFill>
            </a:endParaRPr>
          </a:p>
        </p:txBody>
      </p:sp>
      <p:sp>
        <p:nvSpPr>
          <p:cNvPr id="86018" name="Rectangle 2"/>
          <p:cNvSpPr>
            <a:spLocks noGrp="1" noRot="1" noChangeAspect="1" noChangeArrowheads="1" noTextEdit="1"/>
          </p:cNvSpPr>
          <p:nvPr>
            <p:ph type="sldImg"/>
          </p:nvPr>
        </p:nvSpPr>
        <p:spPr bwMode="auto">
          <a:xfrm>
            <a:off x="577850" y="533400"/>
            <a:ext cx="5922963" cy="33321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xfrm>
            <a:off x="389047" y="4259927"/>
            <a:ext cx="6149190" cy="44458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Slide 83: OPTIONAL SLIDE</a:t>
            </a:r>
            <a:endParaRPr lang="en-US" dirty="0"/>
          </a:p>
          <a:p>
            <a:r>
              <a:rPr lang="en-US" b="1" i="1" dirty="0"/>
              <a:t> </a:t>
            </a:r>
            <a:endParaRPr lang="en-US" dirty="0"/>
          </a:p>
          <a:p>
            <a:r>
              <a:rPr lang="en-US" b="1" dirty="0"/>
              <a:t>Connect Examples: peer Support</a:t>
            </a:r>
            <a:endParaRPr lang="en-US" dirty="0"/>
          </a:p>
          <a:p>
            <a:r>
              <a:rPr lang="en-US" b="1" dirty="0"/>
              <a:t> </a:t>
            </a:r>
            <a:endParaRPr lang="en-US" dirty="0"/>
          </a:p>
          <a:p>
            <a:r>
              <a:rPr lang="en-US" dirty="0"/>
              <a:t>Here is a real example of how Connect can be incorporated into work in a seamless and natural way:</a:t>
            </a:r>
          </a:p>
          <a:p>
            <a:r>
              <a:rPr lang="en-US" dirty="0"/>
              <a:t> </a:t>
            </a:r>
          </a:p>
          <a:p>
            <a:pPr>
              <a:lnSpc>
                <a:spcPct val="120000"/>
              </a:lnSpc>
            </a:pPr>
            <a:r>
              <a:rPr lang="en-US" dirty="0"/>
              <a:t>“There are a lot of opportunities that come about to lend support to the people you work with, whether it's a family member who’s sick or somebody who has passed away. There is value in a text message saying, "Hey, I'm thinking about you. I hope that you're doing okay. Things will be better tomorrow." It's really important that we maximize those situations, to foster that sense that someone else is thinking about them when things aren't going well.”</a:t>
            </a:r>
          </a:p>
          <a:p>
            <a:r>
              <a:rPr lang="en-US" dirty="0"/>
              <a:t> </a:t>
            </a:r>
          </a:p>
          <a:p>
            <a:r>
              <a:rPr lang="en-US" i="1" dirty="0"/>
              <a:t>Ask trainees if they can think of any other examples where Connect actions have been helpful.</a:t>
            </a:r>
            <a:endParaRPr lang="en-US" dirty="0"/>
          </a:p>
          <a:p>
            <a:r>
              <a:rPr lang="en-US" b="1" i="1" dirty="0"/>
              <a:t> </a:t>
            </a:r>
            <a:endParaRPr lang="en-US" dirty="0"/>
          </a:p>
          <a:p>
            <a:pPr defTabSz="924367">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476E0261-664D-2547-804B-93FD461EA5C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77695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Slide 98: </a:t>
            </a:r>
            <a:r>
              <a:rPr lang="en-US" b="1" i="1" dirty="0"/>
              <a:t>OPTIONAL GROUP DISCUSSION</a:t>
            </a:r>
            <a:endParaRPr lang="en-US" dirty="0"/>
          </a:p>
          <a:p>
            <a:r>
              <a:rPr lang="en-US" b="1" i="1" dirty="0"/>
              <a:t> </a:t>
            </a:r>
            <a:endParaRPr lang="en-US" dirty="0"/>
          </a:p>
          <a:p>
            <a:r>
              <a:rPr lang="en-US" i="1" dirty="0"/>
              <a:t>Facilitate a discussion with trainees. The goal is to have them start to reflect upon their own experiences with Competence, and identify some of the experiences that they have already had, or have seen related to Competence:</a:t>
            </a:r>
            <a:endParaRPr lang="en-US" dirty="0"/>
          </a:p>
          <a:p>
            <a:r>
              <a:rPr lang="en-US" i="1" dirty="0"/>
              <a:t> </a:t>
            </a:r>
            <a:endParaRPr lang="en-US" dirty="0"/>
          </a:p>
          <a:p>
            <a:pPr lvl="0"/>
            <a:r>
              <a:rPr lang="en-US" dirty="0"/>
              <a:t>What are some examples of how Competence might be needed in your work?</a:t>
            </a:r>
          </a:p>
          <a:p>
            <a:pPr lvl="0"/>
            <a:r>
              <a:rPr lang="en-US" dirty="0"/>
              <a:t>What are some ways that you have been able to increase sense of Competence in yourself?</a:t>
            </a:r>
          </a:p>
          <a:p>
            <a:pPr lvl="0"/>
            <a:r>
              <a:rPr lang="en-US" dirty="0"/>
              <a:t>What are some ways that you have offered or been offered Competence-enhancing actions?</a:t>
            </a:r>
          </a:p>
          <a:p>
            <a:endParaRPr lang="en-US" dirty="0">
              <a:ea typeface="ＭＳ Ｐゴシック" pitchFamily="127" charset="-128"/>
              <a:cs typeface="ＭＳ Ｐゴシック" pitchFamily="127" charset="-128"/>
            </a:endParaRPr>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30</a:t>
            </a:fld>
            <a:endParaRPr lang="en-US" sz="1200">
              <a:solidFill>
                <a:prstClr val="black"/>
              </a:solidFill>
            </a:endParaRPr>
          </a:p>
        </p:txBody>
      </p:sp>
    </p:spTree>
    <p:extLst>
      <p:ext uri="{BB962C8B-B14F-4D97-AF65-F5344CB8AC3E}">
        <p14:creationId xmlns:p14="http://schemas.microsoft.com/office/powerpoint/2010/main" val="25740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defTabSz="924367">
              <a:defRPr/>
            </a:pPr>
            <a:r>
              <a:rPr lang="en-US" dirty="0"/>
              <a:t>Competence improves endurance through difficult challenges by enhancing and restoring previous occupational, personal, and social capabilities, or facilitating the cultivation of new skills. Competence actions might be needed to either </a:t>
            </a:r>
            <a:r>
              <a:rPr lang="en-US" i="1" dirty="0"/>
              <a:t>prevent</a:t>
            </a:r>
            <a:r>
              <a:rPr lang="en-US" dirty="0"/>
              <a:t> stress reactions or to </a:t>
            </a:r>
            <a:r>
              <a:rPr lang="en-US" i="1" dirty="0"/>
              <a:t>mitigate</a:t>
            </a:r>
            <a:r>
              <a:rPr lang="en-US" dirty="0"/>
              <a:t> stress reactions. </a:t>
            </a:r>
          </a:p>
          <a:p>
            <a:pPr defTabSz="924367">
              <a:defRPr/>
            </a:pPr>
            <a:endParaRPr lang="en-US" dirty="0"/>
          </a:p>
          <a:p>
            <a:pPr defTabSz="924367">
              <a:defRPr/>
            </a:pPr>
            <a:r>
              <a:rPr lang="en-US" dirty="0"/>
              <a:t>*Note: In original SFA they do not have prevention strategies for the other C’s—the NJ NEW program has adopted SFA as an overall workplace wellness program. Original SFA would say--Competence is a little more complex than the prior core actions.  Whereas the other SFA actions occur following Orange Zone Reactions, Competence actions might be needed to either </a:t>
            </a:r>
            <a:r>
              <a:rPr lang="en-US" i="1" dirty="0"/>
              <a:t>prevent</a:t>
            </a:r>
            <a:r>
              <a:rPr lang="en-US" dirty="0"/>
              <a:t> stress reactions or to </a:t>
            </a:r>
            <a:r>
              <a:rPr lang="en-US" i="1" dirty="0"/>
              <a:t>mitigate</a:t>
            </a:r>
            <a:r>
              <a:rPr lang="en-US" dirty="0"/>
              <a:t> stress reactions. </a:t>
            </a:r>
          </a:p>
        </p:txBody>
      </p:sp>
      <p:sp>
        <p:nvSpPr>
          <p:cNvPr id="4" name="Slide Number Placeholder 3"/>
          <p:cNvSpPr>
            <a:spLocks noGrp="1"/>
          </p:cNvSpPr>
          <p:nvPr>
            <p:ph type="sldNum" sz="quarter" idx="10"/>
          </p:nvPr>
        </p:nvSpPr>
        <p:spPr/>
        <p:txBody>
          <a:bodyPr/>
          <a:lstStyle/>
          <a:p>
            <a:fld id="{5CEB2DBE-39E0-3D44-83F7-09DD71B20C2D}"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159017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TextEdit="1"/>
          </p:cNvSpPr>
          <p:nvPr>
            <p:ph type="sldImg"/>
          </p:nvPr>
        </p:nvSpPr>
        <p:spPr bwMode="auto">
          <a:xfrm>
            <a:off x="1804988" y="230188"/>
            <a:ext cx="3219450" cy="1811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9922" name="Rectangle 3"/>
          <p:cNvSpPr>
            <a:spLocks noGrp="1"/>
          </p:cNvSpPr>
          <p:nvPr>
            <p:ph type="body" idx="1"/>
          </p:nvPr>
        </p:nvSpPr>
        <p:spPr bwMode="auto">
          <a:xfrm>
            <a:off x="710573" y="2538647"/>
            <a:ext cx="5678154" cy="6385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t>Slide 86:</a:t>
            </a:r>
            <a:r>
              <a:rPr lang="en-US" dirty="0"/>
              <a:t> </a:t>
            </a:r>
            <a:r>
              <a:rPr lang="en-US" b="1" dirty="0"/>
              <a:t>Competence: When Is It Needed?</a:t>
            </a:r>
            <a:endParaRPr lang="en-US" sz="1100" dirty="0"/>
          </a:p>
          <a:p>
            <a:r>
              <a:rPr lang="en-US" dirty="0"/>
              <a:t> </a:t>
            </a:r>
          </a:p>
          <a:p>
            <a:r>
              <a:rPr lang="en-US" dirty="0"/>
              <a:t>Competence actions might be needed to either </a:t>
            </a:r>
            <a:r>
              <a:rPr lang="en-US" i="1" dirty="0"/>
              <a:t>prevent</a:t>
            </a:r>
            <a:r>
              <a:rPr lang="en-US" dirty="0"/>
              <a:t> stress reactions or to </a:t>
            </a:r>
            <a:r>
              <a:rPr lang="en-US" i="1" dirty="0"/>
              <a:t>mitigate</a:t>
            </a:r>
            <a:r>
              <a:rPr lang="en-US" dirty="0"/>
              <a:t> stress reactions. Specifically, Competence may be needed: </a:t>
            </a:r>
            <a:endParaRPr lang="en-US" sz="1300" dirty="0"/>
          </a:p>
          <a:p>
            <a:endParaRPr lang="en-US" dirty="0"/>
          </a:p>
          <a:p>
            <a:pPr marL="231092" indent="-231092">
              <a:buFont typeface="+mj-lt"/>
              <a:buAutoNum type="arabicPeriod"/>
            </a:pPr>
            <a:r>
              <a:rPr lang="en-US" dirty="0"/>
              <a:t>When lack of experience or training </a:t>
            </a:r>
            <a:r>
              <a:rPr lang="en-US" b="1" i="1" dirty="0"/>
              <a:t>contributes to </a:t>
            </a:r>
            <a:r>
              <a:rPr lang="en-US" dirty="0"/>
              <a:t>stress reactions (the employee does not have the experience or skill level to address the demands of the position, which creates stress reactions)</a:t>
            </a:r>
            <a:endParaRPr lang="en-US" sz="1300" dirty="0"/>
          </a:p>
          <a:p>
            <a:pPr marL="635502" lvl="1" indent="-173319">
              <a:buFont typeface="Arial" panose="020B0604020202020204" pitchFamily="34" charset="0"/>
              <a:buChar char="•"/>
            </a:pPr>
            <a:r>
              <a:rPr lang="en-US" dirty="0"/>
              <a:t>Operational challenges are new to an inexperienced health care worker</a:t>
            </a:r>
            <a:endParaRPr lang="en-US" sz="1300" dirty="0"/>
          </a:p>
          <a:p>
            <a:pPr marL="635502" lvl="1" indent="-173319">
              <a:buFont typeface="Arial" panose="020B0604020202020204" pitchFamily="34" charset="0"/>
              <a:buChar char="•"/>
            </a:pPr>
            <a:r>
              <a:rPr lang="en-US" dirty="0"/>
              <a:t>Rare operational challenges occur for which few team members are trained</a:t>
            </a:r>
            <a:endParaRPr lang="en-US" sz="1300" dirty="0"/>
          </a:p>
          <a:p>
            <a:pPr marL="635502" lvl="1" indent="-173319">
              <a:buFont typeface="Arial" panose="020B0604020202020204" pitchFamily="34" charset="0"/>
              <a:buChar char="•"/>
            </a:pPr>
            <a:r>
              <a:rPr lang="en-US" dirty="0"/>
              <a:t>There is a lack of sufficient training in certain aspects of the job (emotional, workload, pace).</a:t>
            </a:r>
          </a:p>
          <a:p>
            <a:pPr marL="173319" indent="-173319">
              <a:buFont typeface="Arial" panose="020B0604020202020204" pitchFamily="34" charset="0"/>
              <a:buChar char="•"/>
            </a:pPr>
            <a:endParaRPr lang="en-US" dirty="0"/>
          </a:p>
          <a:p>
            <a:pPr marL="231092" indent="-231092">
              <a:buFont typeface="+mj-lt"/>
              <a:buAutoNum type="arabicPeriod" startAt="2"/>
            </a:pPr>
            <a:r>
              <a:rPr lang="en-US" dirty="0"/>
              <a:t>When orange zone stress or stress reactions </a:t>
            </a:r>
            <a:r>
              <a:rPr lang="en-US" b="1" dirty="0"/>
              <a:t>cause</a:t>
            </a:r>
            <a:r>
              <a:rPr lang="en-US" dirty="0"/>
              <a:t>:</a:t>
            </a:r>
            <a:endParaRPr lang="en-US" sz="1100" dirty="0"/>
          </a:p>
          <a:p>
            <a:pPr marL="231092" indent="-231092">
              <a:buFont typeface="Arial" panose="020B0604020202020204" pitchFamily="34" charset="0"/>
              <a:buChar char="•"/>
            </a:pPr>
            <a:r>
              <a:rPr lang="en-US" i="1" dirty="0"/>
              <a:t>Temporary or persistent </a:t>
            </a:r>
            <a:r>
              <a:rPr lang="en-US" b="1" i="1" dirty="0"/>
              <a:t>Loss of </a:t>
            </a:r>
            <a:r>
              <a:rPr lang="en-US" dirty="0"/>
              <a:t>previous skills or abilities:</a:t>
            </a:r>
            <a:endParaRPr lang="en-US" sz="1100" dirty="0"/>
          </a:p>
          <a:p>
            <a:pPr marL="635502" lvl="1" indent="-173319">
              <a:buFont typeface="Arial" panose="020B0604020202020204" pitchFamily="34" charset="0"/>
              <a:buChar char="•"/>
            </a:pPr>
            <a:r>
              <a:rPr lang="en-US" dirty="0"/>
              <a:t>Mental focus or clarity, cognitive functioning</a:t>
            </a:r>
            <a:endParaRPr lang="en-US" sz="1300" dirty="0"/>
          </a:p>
          <a:p>
            <a:pPr marL="635502" lvl="1" indent="-173319">
              <a:buFont typeface="Arial" panose="020B0604020202020204" pitchFamily="34" charset="0"/>
              <a:buChar char="•"/>
            </a:pPr>
            <a:r>
              <a:rPr lang="en-US" dirty="0"/>
              <a:t>Self-control (patience, emotional or behavioral)</a:t>
            </a:r>
            <a:endParaRPr lang="en-US" sz="1300" dirty="0"/>
          </a:p>
          <a:p>
            <a:pPr marL="635502" lvl="1" indent="-173319">
              <a:buFont typeface="Arial" panose="020B0604020202020204" pitchFamily="34" charset="0"/>
              <a:buChar char="•"/>
            </a:pPr>
            <a:r>
              <a:rPr lang="en-US" dirty="0"/>
              <a:t>Social skills (becoming isolated or irritable)</a:t>
            </a:r>
            <a:endParaRPr lang="en-US" sz="1300" dirty="0"/>
          </a:p>
          <a:p>
            <a:pPr marL="173319" indent="-173319">
              <a:buFont typeface="Arial" panose="020B0604020202020204" pitchFamily="34" charset="0"/>
              <a:buChar char="•"/>
            </a:pPr>
            <a:r>
              <a:rPr lang="en-US" b="1" i="1" dirty="0"/>
              <a:t>New </a:t>
            </a:r>
            <a:r>
              <a:rPr lang="en-US" dirty="0"/>
              <a:t>challenges:</a:t>
            </a:r>
            <a:endParaRPr lang="en-US" sz="1100" dirty="0"/>
          </a:p>
          <a:p>
            <a:pPr marL="635502" lvl="1" indent="-173319">
              <a:buFont typeface="Arial" panose="020B0604020202020204" pitchFamily="34" charset="0"/>
              <a:buChar char="•"/>
            </a:pPr>
            <a:r>
              <a:rPr lang="en-US" dirty="0"/>
              <a:t>Trauma or loss reminders leading to intrusive memories, avoidance, difficulty relaxing, slowing down or getting to sleep</a:t>
            </a:r>
            <a:endParaRPr lang="en-US" sz="1100" dirty="0"/>
          </a:p>
          <a:p>
            <a:pPr marL="635502" lvl="1" indent="-173319">
              <a:buFont typeface="Arial" panose="020B0604020202020204" pitchFamily="34" charset="0"/>
              <a:buChar char="•"/>
            </a:pPr>
            <a:r>
              <a:rPr lang="en-US" dirty="0"/>
              <a:t>Need to seek social support</a:t>
            </a:r>
            <a:endParaRPr lang="en-US" sz="1100" dirty="0"/>
          </a:p>
          <a:p>
            <a:endParaRPr lang="en-US" sz="1100" dirty="0"/>
          </a:p>
          <a:p>
            <a:r>
              <a:rPr lang="en-US" i="1" dirty="0"/>
              <a:t>3</a:t>
            </a:r>
            <a:r>
              <a:rPr lang="en-US" dirty="0"/>
              <a:t>. When there is inability to cope with newly emerging life challenges due to symptoms of Orange Zone distress, e.g., nightmares, intrusive thoughts</a:t>
            </a:r>
            <a:endParaRPr lang="en-US" sz="1100" dirty="0"/>
          </a:p>
          <a:p>
            <a:pPr>
              <a:defRPr/>
            </a:pPr>
            <a:endParaRPr lang="en-US" dirty="0"/>
          </a:p>
          <a:p>
            <a:pPr>
              <a:defRPr/>
            </a:pPr>
            <a:r>
              <a:rPr lang="en-US" dirty="0"/>
              <a:t>Competence is called for when it is clear that a person’s stress reactions are caused by their inexperience or lack of skills on the job. Competence may also be used when Orange or Red Zone reactions deplete a person’s, or a team’s, ability to respond effectively to stress. </a:t>
            </a:r>
          </a:p>
          <a:p>
            <a:pPr>
              <a:defRPr/>
            </a:pPr>
            <a:endParaRPr lang="en-US" dirty="0"/>
          </a:p>
          <a:p>
            <a:pPr>
              <a:defRPr/>
            </a:pPr>
            <a:endParaRPr lang="en-US" dirty="0"/>
          </a:p>
        </p:txBody>
      </p:sp>
    </p:spTree>
    <p:extLst>
      <p:ext uri="{BB962C8B-B14F-4D97-AF65-F5344CB8AC3E}">
        <p14:creationId xmlns:p14="http://schemas.microsoft.com/office/powerpoint/2010/main" val="4907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F1196-F223-45EB-BFE8-138D0B031D6B}" type="slidenum">
              <a:rPr lang="en-US" smtClean="0"/>
              <a:t>3</a:t>
            </a:fld>
            <a:endParaRPr lang="en-US"/>
          </a:p>
        </p:txBody>
      </p:sp>
    </p:spTree>
    <p:extLst>
      <p:ext uri="{BB962C8B-B14F-4D97-AF65-F5344CB8AC3E}">
        <p14:creationId xmlns:p14="http://schemas.microsoft.com/office/powerpoint/2010/main" val="45492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87: Competence Actions Foster</a:t>
            </a:r>
            <a:endParaRPr lang="en-US" sz="1100" dirty="0"/>
          </a:p>
          <a:p>
            <a:r>
              <a:rPr lang="en-US" b="1" dirty="0"/>
              <a:t> </a:t>
            </a:r>
            <a:endParaRPr lang="en-US" sz="1300" dirty="0"/>
          </a:p>
          <a:p>
            <a:r>
              <a:rPr lang="en-US" dirty="0"/>
              <a:t>Competence actions focus on enhancing and restoring individual capacities to function and perform in all important life roles, including occupational, personal, and social domains. They aim to help restore a person’s previous capabilities or cultivate personal competence.</a:t>
            </a:r>
            <a:endParaRPr lang="en-US" sz="1100" dirty="0"/>
          </a:p>
          <a:p>
            <a:r>
              <a:rPr lang="en-US" dirty="0"/>
              <a:t> </a:t>
            </a:r>
            <a:endParaRPr lang="en-US" sz="1300" dirty="0"/>
          </a:p>
          <a:p>
            <a:r>
              <a:rPr lang="en-US" dirty="0"/>
              <a:t>This SFA action focuses on </a:t>
            </a:r>
            <a:r>
              <a:rPr lang="en-US" b="1" i="1" dirty="0"/>
              <a:t>building or fostering skills </a:t>
            </a:r>
            <a:r>
              <a:rPr lang="en-US" dirty="0"/>
              <a:t>that will either prevent or reduce stress reactions. The goal is to restore previous capabilities or cultivate personal competence.</a:t>
            </a:r>
            <a:endParaRPr lang="en-US" sz="1100" dirty="0"/>
          </a:p>
          <a:p>
            <a:r>
              <a:rPr lang="en-US" dirty="0"/>
              <a:t> </a:t>
            </a:r>
            <a:endParaRPr lang="en-US" sz="1300" dirty="0"/>
          </a:p>
          <a:p>
            <a:r>
              <a:rPr lang="en-US" dirty="0"/>
              <a:t>The research literature suggests that increasing Competence:</a:t>
            </a:r>
            <a:endParaRPr lang="en-US" sz="1100" dirty="0"/>
          </a:p>
          <a:p>
            <a:pPr marL="173319" indent="-173319">
              <a:buFont typeface="Arial" panose="020B0604020202020204" pitchFamily="34" charset="0"/>
              <a:buChar char="•"/>
            </a:pPr>
            <a:r>
              <a:rPr lang="en-US" dirty="0"/>
              <a:t>Improves functioning, fosters better connections and supports, and augments individual and group morale.</a:t>
            </a:r>
            <a:endParaRPr lang="en-US" sz="1100" dirty="0"/>
          </a:p>
          <a:p>
            <a:pPr marL="173319" indent="-173319">
              <a:buFont typeface="Arial" panose="020B0604020202020204" pitchFamily="34" charset="0"/>
              <a:buChar char="•"/>
            </a:pPr>
            <a:r>
              <a:rPr lang="en-US" dirty="0"/>
              <a:t>Reestablishes the confidence of others in the stressed individual.</a:t>
            </a:r>
            <a:endParaRPr lang="en-US" sz="1100" dirty="0"/>
          </a:p>
          <a:p>
            <a:pPr marL="173319" indent="-173319">
              <a:buFont typeface="Arial" panose="020B0604020202020204" pitchFamily="34" charset="0"/>
              <a:buChar char="•"/>
            </a:pPr>
            <a:r>
              <a:rPr lang="en-US" dirty="0"/>
              <a:t>Helps to overcome injury to mind and spirit.</a:t>
            </a:r>
            <a:endParaRPr lang="en-US" sz="1100" dirty="0"/>
          </a:p>
          <a:p>
            <a:pPr marL="173319" indent="-173319">
              <a:buFont typeface="Arial" panose="020B0604020202020204" pitchFamily="34" charset="0"/>
              <a:buChar char="•"/>
            </a:pPr>
            <a:r>
              <a:rPr lang="en-US" dirty="0"/>
              <a:t>Builds resilience.</a:t>
            </a:r>
            <a:endParaRPr lang="en-US" sz="1100" dirty="0"/>
          </a:p>
          <a:p>
            <a:r>
              <a:rPr lang="en-US" dirty="0"/>
              <a:t> </a:t>
            </a:r>
            <a:endParaRPr lang="en-US" sz="1300" dirty="0"/>
          </a:p>
          <a:p>
            <a:r>
              <a:rPr lang="en-US" dirty="0"/>
              <a:t>The first component of Competence is to augment </a:t>
            </a:r>
            <a:r>
              <a:rPr lang="en-US" b="1" i="1" dirty="0"/>
              <a:t>occupational skills </a:t>
            </a:r>
            <a:r>
              <a:rPr lang="en-US" dirty="0"/>
              <a:t>that have either contributed to stress reactions or that have been damaged by stress injury. This may require mentoring, respite from normal tasks, or training for the stressed individual so that they may once again feel capable to derive self-esteem from their work. SFA can be employed for stress-related injuries that impair abilities on the job. Recovering from stress-induced decrements in functioning may require developing capabilities, in the same way that physical therapy can foster recovery from physical injuries.</a:t>
            </a:r>
            <a:endParaRPr lang="en-US" sz="1100" dirty="0"/>
          </a:p>
          <a:p>
            <a:r>
              <a:rPr lang="en-US" dirty="0"/>
              <a:t> </a:t>
            </a:r>
            <a:endParaRPr lang="en-US" sz="1300" dirty="0"/>
          </a:p>
          <a:p>
            <a:r>
              <a:rPr lang="en-US" dirty="0"/>
              <a:t>The next component is to foster the development of personal competence and </a:t>
            </a:r>
            <a:r>
              <a:rPr lang="en-US" b="1" i="1" dirty="0"/>
              <a:t>well-being skills </a:t>
            </a:r>
            <a:r>
              <a:rPr lang="en-US" dirty="0"/>
              <a:t>that can help the stressed individual better calm themselves, improve health and fitness, and manage trauma and loss reminders. The goal is to restore and improve abilities to cope with life’s challenges.</a:t>
            </a:r>
            <a:endParaRPr lang="en-US" sz="1100" dirty="0"/>
          </a:p>
          <a:p>
            <a:r>
              <a:rPr lang="en-US" dirty="0"/>
              <a:t> </a:t>
            </a:r>
            <a:endParaRPr lang="en-US" sz="1300" dirty="0"/>
          </a:p>
          <a:p>
            <a:pPr lvl="0"/>
            <a:r>
              <a:rPr lang="en-US" dirty="0"/>
              <a:t>The last component is to improve </a:t>
            </a:r>
            <a:r>
              <a:rPr lang="en-US" b="1" i="1" dirty="0"/>
              <a:t>social skills </a:t>
            </a:r>
            <a:r>
              <a:rPr lang="en-US" dirty="0"/>
              <a:t>to deal with stress reactions. These skills are often damaged by stress or may become necessary to improve when a person is dealing with stress reactions.  When a person is experiencing Orange or Red Zone stressors, they can find themselves less capable of socializing with others. Alternatively, the person may need to develop new skills to help them connect with others when they are in the Orange or Red Zone. The goal of Competence is to re-establish or learn social skills to deal with stress reactions, such as the skills of:</a:t>
            </a:r>
            <a:endParaRPr lang="en-US" sz="1100" dirty="0"/>
          </a:p>
          <a:p>
            <a:pPr marL="173319" indent="-173319">
              <a:buFont typeface="Arial" panose="020B0604020202020204" pitchFamily="34" charset="0"/>
              <a:buChar char="•"/>
            </a:pPr>
            <a:r>
              <a:rPr lang="en-US" dirty="0"/>
              <a:t>Requesting support</a:t>
            </a:r>
            <a:endParaRPr lang="en-US" sz="1100" dirty="0"/>
          </a:p>
          <a:p>
            <a:pPr marL="173319" indent="-173319">
              <a:buFont typeface="Arial" panose="020B0604020202020204" pitchFamily="34" charset="0"/>
              <a:buChar char="•"/>
            </a:pPr>
            <a:r>
              <a:rPr lang="en-US" dirty="0"/>
              <a:t>Resolving conflicts</a:t>
            </a:r>
            <a:endParaRPr lang="en-US" sz="1100" dirty="0"/>
          </a:p>
          <a:p>
            <a:pPr marL="173319" indent="-173319">
              <a:buFont typeface="Arial" panose="020B0604020202020204" pitchFamily="34" charset="0"/>
              <a:buChar char="•"/>
            </a:pPr>
            <a:r>
              <a:rPr lang="en-US" dirty="0"/>
              <a:t>Acting assertively</a:t>
            </a:r>
            <a:endParaRPr lang="en-US" sz="1100" dirty="0"/>
          </a:p>
          <a:p>
            <a:pPr marL="173319" indent="-173319">
              <a:buFont typeface="Arial" panose="020B0604020202020204" pitchFamily="34" charset="0"/>
              <a:buChar char="•"/>
            </a:pPr>
            <a:r>
              <a:rPr lang="en-US" dirty="0"/>
              <a:t>Seeking mentoring</a:t>
            </a:r>
            <a:endParaRPr lang="en-US" sz="1100" dirty="0"/>
          </a:p>
          <a:p>
            <a:r>
              <a:rPr lang="en-US" dirty="0"/>
              <a:t> </a:t>
            </a:r>
            <a:endParaRPr lang="en-US" sz="1100" dirty="0"/>
          </a:p>
          <a:p>
            <a:r>
              <a:rPr lang="en-US" dirty="0"/>
              <a:t> </a:t>
            </a:r>
            <a:endParaRPr lang="en-US" sz="1300" dirty="0"/>
          </a:p>
          <a:p>
            <a:r>
              <a:rPr lang="en-US" b="1" dirty="0"/>
              <a:t> </a:t>
            </a:r>
            <a:endParaRPr lang="en-US" sz="1100" b="1" dirty="0"/>
          </a:p>
          <a:p>
            <a:endParaRPr lang="en-US" dirty="0"/>
          </a:p>
        </p:txBody>
      </p:sp>
      <p:sp>
        <p:nvSpPr>
          <p:cNvPr id="4" name="Slide Number Placeholder 3"/>
          <p:cNvSpPr>
            <a:spLocks noGrp="1"/>
          </p:cNvSpPr>
          <p:nvPr>
            <p:ph type="sldNum" sz="quarter" idx="5"/>
          </p:nvPr>
        </p:nvSpPr>
        <p:spPr/>
        <p:txBody>
          <a:bodyPr/>
          <a:lstStyle/>
          <a:p>
            <a:fld id="{FF6053FD-2D72-4AF2-B8DF-D32C1D48CADD}" type="slidenum">
              <a:rPr lang="en-US" altLang="en-US" smtClean="0"/>
              <a:pPr/>
              <a:t>33</a:t>
            </a:fld>
            <a:endParaRPr lang="en-US" altLang="en-US"/>
          </a:p>
        </p:txBody>
      </p:sp>
    </p:spTree>
    <p:extLst>
      <p:ext uri="{BB962C8B-B14F-4D97-AF65-F5344CB8AC3E}">
        <p14:creationId xmlns:p14="http://schemas.microsoft.com/office/powerpoint/2010/main" val="373466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suggested strategies for building competence:</a:t>
            </a:r>
          </a:p>
          <a:p>
            <a:r>
              <a:rPr lang="en-US" dirty="0"/>
              <a:t> </a:t>
            </a:r>
          </a:p>
          <a:p>
            <a:pPr marL="173319" indent="-173319">
              <a:buFont typeface="Arial" panose="020B0604020202020204" pitchFamily="34" charset="0"/>
              <a:buChar char="•"/>
            </a:pPr>
            <a:r>
              <a:rPr lang="en-US" dirty="0"/>
              <a:t>When you are having a difficult time, use positive self-talk and don’t be afraid to ask for help and guidance from mentors.</a:t>
            </a:r>
          </a:p>
          <a:p>
            <a:pPr marL="173319" indent="-173319">
              <a:buFont typeface="Arial" panose="020B0604020202020204" pitchFamily="34" charset="0"/>
              <a:buChar char="•"/>
            </a:pPr>
            <a:r>
              <a:rPr lang="en-US" dirty="0"/>
              <a:t>When tough things happen, establish new relationships with those who have been through similar situations.</a:t>
            </a:r>
          </a:p>
          <a:p>
            <a:pPr marL="173319" indent="-173319">
              <a:buFont typeface="Arial" panose="020B0604020202020204" pitchFamily="34" charset="0"/>
              <a:buChar char="•"/>
            </a:pPr>
            <a:r>
              <a:rPr lang="en-US" dirty="0"/>
              <a:t>If you’re under too much stress, do something that is easy for you to give you a sense of accomplishment.</a:t>
            </a:r>
          </a:p>
          <a:p>
            <a:pPr marL="173319" indent="-173319">
              <a:buFont typeface="Arial" panose="020B0604020202020204" pitchFamily="34" charset="0"/>
              <a:buChar char="•"/>
            </a:pPr>
            <a:r>
              <a:rPr lang="en-US" dirty="0"/>
              <a:t>Find people who can help you with engaging in healthy habits.</a:t>
            </a:r>
          </a:p>
          <a:p>
            <a:pPr marL="173319" indent="-173319">
              <a:buFont typeface="Arial" panose="020B0604020202020204" pitchFamily="34" charset="0"/>
              <a:buChar char="•"/>
            </a:pPr>
            <a:r>
              <a:rPr lang="en-US" dirty="0"/>
              <a:t>Regularly reflect on the balance between the satisfaction of fulfilling work duties and the personal sacrifices you are making. Be prepared to adjust behaviors and expectations if that balance changes over time.</a:t>
            </a:r>
          </a:p>
          <a:p>
            <a:r>
              <a:rPr lang="en-US" dirty="0"/>
              <a:t> </a:t>
            </a:r>
          </a:p>
          <a:p>
            <a:r>
              <a:rPr lang="en-US" i="1" dirty="0"/>
              <a:t>Ask trainees if they can think of any other strategies for building their own sense of competence.</a:t>
            </a:r>
            <a:endParaRPr lang="en-US" dirty="0"/>
          </a:p>
          <a:p>
            <a:pPr marL="173319" indent="-17331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34</a:t>
            </a:fld>
            <a:endParaRPr lang="en-US" altLang="en-US"/>
          </a:p>
        </p:txBody>
      </p:sp>
    </p:spTree>
    <p:extLst>
      <p:ext uri="{BB962C8B-B14F-4D97-AF65-F5344CB8AC3E}">
        <p14:creationId xmlns:p14="http://schemas.microsoft.com/office/powerpoint/2010/main" val="1746082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step at a time…don’t get overwhelmed by everything.</a:t>
            </a:r>
          </a:p>
          <a:p>
            <a:br>
              <a:rPr lang="en-US" dirty="0"/>
            </a:br>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35</a:t>
            </a:fld>
            <a:endParaRPr lang="en-US" altLang="en-US"/>
          </a:p>
        </p:txBody>
      </p:sp>
    </p:spTree>
    <p:extLst>
      <p:ext uri="{BB962C8B-B14F-4D97-AF65-F5344CB8AC3E}">
        <p14:creationId xmlns:p14="http://schemas.microsoft.com/office/powerpoint/2010/main" val="7419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xfrm>
            <a:off x="710574" y="4516356"/>
            <a:ext cx="5678154" cy="4561230"/>
          </a:xfrm>
          <a:ln/>
        </p:spPr>
        <p:txBody>
          <a:bodyPr/>
          <a:lstStyle/>
          <a:p>
            <a:r>
              <a:rPr lang="en-US" b="1" dirty="0"/>
              <a:t>Slide 88: Examples of Need for Competence</a:t>
            </a:r>
            <a:endParaRPr lang="en-US" sz="1100" dirty="0"/>
          </a:p>
          <a:p>
            <a:r>
              <a:rPr lang="en-US" b="1" dirty="0"/>
              <a:t> </a:t>
            </a:r>
            <a:endParaRPr lang="en-US" sz="1300" dirty="0"/>
          </a:p>
          <a:p>
            <a:r>
              <a:rPr lang="en-US" dirty="0"/>
              <a:t>This slide shows some examples of a need for Competence:</a:t>
            </a:r>
            <a:endParaRPr lang="en-US" sz="1100" dirty="0"/>
          </a:p>
          <a:p>
            <a:pPr lvl="0">
              <a:lnSpc>
                <a:spcPct val="100000"/>
              </a:lnSpc>
            </a:pPr>
            <a:r>
              <a:rPr lang="en-US" dirty="0">
                <a:ea typeface="ＭＳ Ｐゴシック" charset="0"/>
                <a:cs typeface="Arial" charset="0"/>
              </a:rPr>
              <a:t>An intern new to an infectious disease rotation becomes anxious and has concerns about his own safety.</a:t>
            </a:r>
            <a:endParaRPr lang="en-US" dirty="0"/>
          </a:p>
          <a:p>
            <a:pPr lvl="0">
              <a:lnSpc>
                <a:spcPct val="100000"/>
              </a:lnSpc>
              <a:buFont typeface="+mj-lt"/>
              <a:buAutoNum type="alphaLcParenR"/>
            </a:pPr>
            <a:r>
              <a:rPr lang="en-US" dirty="0"/>
              <a:t>A nurse involved in a pandemic feels unsure of her actions in the face of changing directives coming down from above</a:t>
            </a:r>
          </a:p>
          <a:p>
            <a:pPr lvl="0">
              <a:lnSpc>
                <a:spcPct val="100000"/>
              </a:lnSpc>
            </a:pPr>
            <a:r>
              <a:rPr lang="en-US" dirty="0">
                <a:ea typeface="ＭＳ Ｐゴシック" charset="0"/>
                <a:cs typeface="Arial" charset="0"/>
              </a:rPr>
              <a:t>A nurse who was the target of a violent patient experiences persistent mental confusion and slowed, unclear thinking.</a:t>
            </a:r>
            <a:endParaRPr lang="en-US" dirty="0">
              <a:ea typeface="Arial" pitchFamily="127" charset="0"/>
              <a:cs typeface="Arial" pitchFamily="127" charset="0"/>
            </a:endParaRPr>
          </a:p>
          <a:p>
            <a:pPr lvl="0">
              <a:lnSpc>
                <a:spcPct val="100000"/>
              </a:lnSpc>
            </a:pPr>
            <a:r>
              <a:rPr lang="en-US" dirty="0">
                <a:ea typeface="ＭＳ Ｐゴシック" charset="0"/>
                <a:cs typeface="Arial" charset="0"/>
              </a:rPr>
              <a:t>A nurse who developed wear-and-tear stress injury loses the ability to stay calm when dealing with co-workers.</a:t>
            </a:r>
          </a:p>
          <a:p>
            <a:pPr lvl="0">
              <a:lnSpc>
                <a:spcPct val="100000"/>
              </a:lnSpc>
            </a:pPr>
            <a:r>
              <a:rPr lang="en-US" dirty="0">
                <a:ea typeface="ＭＳ Ｐゴシック" charset="0"/>
                <a:cs typeface="Arial" charset="0"/>
              </a:rPr>
              <a:t>A manager who loses a staff member because that person became infected with hepatitis C when they were stabbed by a violent patient becomes hesitant about sending staff into potentially hazardous situations, increasing the danger to the entire department.</a:t>
            </a:r>
          </a:p>
          <a:p>
            <a:r>
              <a:rPr lang="en-US" i="1" dirty="0"/>
              <a:t>Facilitate a discussion with trainees by asking something like, “What actions have you noticed in yourself or others that indicated a need for Competence?” The goal is to have them start to reflect upon their own experiences with Competence and identify behaviors or situations that they think would indicate a need for Competence.</a:t>
            </a:r>
            <a:endParaRPr lang="en-US" sz="1100" dirty="0"/>
          </a:p>
          <a:p>
            <a:r>
              <a:rPr lang="en-US" b="1" dirty="0"/>
              <a:t> </a:t>
            </a:r>
            <a:endParaRPr lang="en-US" sz="1100" b="1" dirty="0"/>
          </a:p>
          <a:p>
            <a:endParaRPr lang="en-US" sz="11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0044" eaLnBrk="1" fontAlgn="auto" hangingPunct="1">
              <a:spcBef>
                <a:spcPts val="0"/>
              </a:spcBef>
              <a:spcAft>
                <a:spcPts val="0"/>
              </a:spcAft>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0044" eaLnBrk="1" fontAlgn="auto" hangingPunct="1">
                <a:spcBef>
                  <a:spcPts val="0"/>
                </a:spcBef>
                <a:spcAft>
                  <a:spcPts val="0"/>
                </a:spcAft>
                <a:defRPr/>
              </a:pPr>
              <a:t>36</a:t>
            </a:fld>
            <a:endParaRPr lang="en-US" sz="1300">
              <a:solidFill>
                <a:prstClr val="black"/>
              </a:solidFill>
              <a:latin typeface="Arial" pitchFamily="127" charset="0"/>
              <a:ea typeface="ＭＳ Ｐゴシック" pitchFamily="127" charset="-128"/>
              <a:cs typeface="ＭＳ Ｐゴシック" pitchFamily="127" charset="-128"/>
            </a:endParaRPr>
          </a:p>
        </p:txBody>
      </p:sp>
      <p:sp>
        <p:nvSpPr>
          <p:cNvPr id="2" name="Header Placeholder 1">
            <a:extLst>
              <a:ext uri="{FF2B5EF4-FFF2-40B4-BE49-F238E27FC236}">
                <a16:creationId xmlns:a16="http://schemas.microsoft.com/office/drawing/2014/main" id="{8DA3DF5C-5DAD-AE46-BEDD-EEF0BE466AB2}"/>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317595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37</a:t>
            </a:fld>
            <a:endParaRPr lang="en-US" altLang="en-US"/>
          </a:p>
        </p:txBody>
      </p:sp>
    </p:spTree>
    <p:extLst>
      <p:ext uri="{BB962C8B-B14F-4D97-AF65-F5344CB8AC3E}">
        <p14:creationId xmlns:p14="http://schemas.microsoft.com/office/powerpoint/2010/main" val="2641969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sldNum" sz="quarter" idx="5"/>
          </p:nvPr>
        </p:nvSpPr>
        <p:spPr bwMode="auto">
          <a:noFill/>
          <a:ln>
            <a:miter lim="800000"/>
            <a:headEnd/>
            <a:tailEnd/>
          </a:ln>
        </p:spPr>
        <p:txBody>
          <a:bodyPr/>
          <a:lstStyle/>
          <a:p>
            <a:pPr defTabSz="923548"/>
            <a:fld id="{88989EEC-D4E2-47A4-B890-7A273BA5B064}" type="slidenum">
              <a:rPr lang="en-US" sz="1300">
                <a:latin typeface="Arial" pitchFamily="127" charset="0"/>
                <a:ea typeface="ＭＳ Ｐゴシック" pitchFamily="127" charset="-128"/>
                <a:cs typeface="ＭＳ Ｐゴシック" pitchFamily="127" charset="-128"/>
              </a:rPr>
              <a:pPr defTabSz="923548"/>
              <a:t>38</a:t>
            </a:fld>
            <a:endParaRPr lang="en-US" sz="1300">
              <a:latin typeface="Arial" pitchFamily="127" charset="0"/>
              <a:ea typeface="ＭＳ Ｐゴシック" pitchFamily="127" charset="-128"/>
              <a:cs typeface="ＭＳ Ｐゴシック" pitchFamily="127"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50" name="Rectangle 3"/>
          <p:cNvSpPr>
            <a:spLocks noGrp="1" noChangeArrowheads="1"/>
          </p:cNvSpPr>
          <p:nvPr>
            <p:ph type="body" idx="1"/>
          </p:nvPr>
        </p:nvSpPr>
        <p:spPr>
          <a:ln/>
        </p:spPr>
        <p:txBody>
          <a:bodyPr>
            <a:normAutofit/>
          </a:bodyPr>
          <a:lstStyle/>
          <a:p>
            <a:r>
              <a:rPr lang="en-US" b="1" dirty="0"/>
              <a:t>Potential Competence Actions: Self-Care During Prolonged Stress</a:t>
            </a:r>
            <a:endParaRPr lang="en-US" dirty="0"/>
          </a:p>
          <a:p>
            <a:r>
              <a:rPr lang="en-US" b="1" dirty="0"/>
              <a:t> </a:t>
            </a:r>
            <a:endParaRPr lang="en-US" dirty="0"/>
          </a:p>
          <a:p>
            <a:r>
              <a:rPr lang="en-US" dirty="0"/>
              <a:t>Here are a few potential actions for building Competence in oneself during prolonged stress:</a:t>
            </a:r>
          </a:p>
          <a:p>
            <a:r>
              <a:rPr lang="en-US" dirty="0"/>
              <a:t> </a:t>
            </a:r>
          </a:p>
          <a:p>
            <a:pPr marL="173319" indent="-173319">
              <a:buFont typeface="Arial" panose="020B0604020202020204" pitchFamily="34" charset="0"/>
              <a:buChar char="•"/>
            </a:pPr>
            <a:r>
              <a:rPr lang="en-US" dirty="0"/>
              <a:t>Make a commitment to </a:t>
            </a:r>
            <a:r>
              <a:rPr lang="en-US" i="1" dirty="0"/>
              <a:t>endure</a:t>
            </a:r>
            <a:r>
              <a:rPr lang="en-US" dirty="0"/>
              <a:t>, using whatever coping skills work best, as well as these potential actions:</a:t>
            </a:r>
          </a:p>
          <a:p>
            <a:pPr marL="173319" indent="-173319">
              <a:buFont typeface="Arial" panose="020B0604020202020204" pitchFamily="34" charset="0"/>
              <a:buChar char="•"/>
            </a:pPr>
            <a:r>
              <a:rPr lang="en-US" dirty="0"/>
              <a:t>Divert attention temporarily, using humor or acceptance.</a:t>
            </a:r>
          </a:p>
          <a:p>
            <a:pPr marL="173319" indent="-173319">
              <a:buFont typeface="Arial" panose="020B0604020202020204" pitchFamily="34" charset="0"/>
              <a:buChar char="•"/>
            </a:pPr>
            <a:r>
              <a:rPr lang="en-US" dirty="0"/>
              <a:t>Keep worrying circumscribed to actual potential risks and be disciplined about not letting fears derail important life tasks.</a:t>
            </a:r>
          </a:p>
          <a:p>
            <a:pPr marL="173319" indent="-173319">
              <a:buFont typeface="Arial" panose="020B0604020202020204" pitchFamily="34" charset="0"/>
              <a:buChar char="•"/>
            </a:pPr>
            <a:r>
              <a:rPr lang="en-US" dirty="0"/>
              <a:t>Shift expectations about what to expect from day to day and about what is considered a “good day.”</a:t>
            </a:r>
          </a:p>
          <a:p>
            <a:pPr marL="173319" indent="-173319">
              <a:buFont typeface="Arial" panose="020B0604020202020204" pitchFamily="34" charset="0"/>
              <a:buChar char="•"/>
            </a:pPr>
            <a:r>
              <a:rPr lang="en-US" dirty="0"/>
              <a:t>Clarify top priorities and focus on taking steps towards what is most important.</a:t>
            </a:r>
          </a:p>
          <a:p>
            <a:pPr marL="173319" indent="-173319">
              <a:buFont typeface="Arial" panose="020B0604020202020204" pitchFamily="34" charset="0"/>
              <a:buChar char="•"/>
            </a:pPr>
            <a:r>
              <a:rPr lang="en-US" dirty="0"/>
              <a:t>Create routines of living and make every effort to keep to those routines.</a:t>
            </a:r>
          </a:p>
          <a:p>
            <a:r>
              <a:rPr lang="en-US" dirty="0"/>
              <a:t> </a:t>
            </a:r>
          </a:p>
          <a:p>
            <a:r>
              <a:rPr lang="en-US" i="1" dirty="0"/>
              <a:t>Ask trainees if they can think of any other strategies for building their own sense of Competence.</a:t>
            </a:r>
            <a:endParaRPr lang="en-US" dirty="0"/>
          </a:p>
          <a:p>
            <a:r>
              <a:rPr lang="en-US" i="1" dirty="0"/>
              <a:t> </a:t>
            </a:r>
            <a:endParaRPr lang="en-US" dirty="0"/>
          </a:p>
          <a:p>
            <a:r>
              <a:rPr lang="en-US" b="1" i="1" dirty="0"/>
              <a:t> </a:t>
            </a:r>
            <a:endParaRPr lang="en-US" dirty="0"/>
          </a:p>
          <a:p>
            <a:pPr defTabSz="462183" eaLnBrk="1" fontAlgn="auto" hangingPunct="1">
              <a:spcBef>
                <a:spcPts val="0"/>
              </a:spcBef>
              <a:spcAft>
                <a:spcPts val="0"/>
              </a:spcAft>
              <a:defRPr/>
            </a:pPr>
            <a:endParaRPr lang="en-US" sz="1000" dirty="0">
              <a:solidFill>
                <a:schemeClr val="bg2"/>
              </a:solidFill>
              <a:ea typeface="ＭＳ Ｐゴシック" charset="0"/>
              <a:cs typeface="Calibri"/>
            </a:endParaRPr>
          </a:p>
        </p:txBody>
      </p:sp>
    </p:spTree>
    <p:extLst>
      <p:ext uri="{BB962C8B-B14F-4D97-AF65-F5344CB8AC3E}">
        <p14:creationId xmlns:p14="http://schemas.microsoft.com/office/powerpoint/2010/main" val="231726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Potential Competence Actions: Others</a:t>
            </a:r>
            <a:endParaRPr lang="en-US" dirty="0"/>
          </a:p>
          <a:p>
            <a:r>
              <a:rPr lang="en-US" b="1" dirty="0"/>
              <a:t> </a:t>
            </a:r>
            <a:endParaRPr lang="en-US" dirty="0"/>
          </a:p>
          <a:p>
            <a:r>
              <a:rPr lang="en-US" dirty="0"/>
              <a:t>Here are a few potential actions for building competence in others:</a:t>
            </a:r>
          </a:p>
          <a:p>
            <a:r>
              <a:rPr lang="en-US" dirty="0"/>
              <a:t> </a:t>
            </a:r>
          </a:p>
          <a:p>
            <a:pPr marL="173319" indent="-173319">
              <a:buFont typeface="Arial" panose="020B0604020202020204" pitchFamily="34" charset="0"/>
              <a:buChar char="•"/>
            </a:pPr>
            <a:r>
              <a:rPr lang="en-US" dirty="0"/>
              <a:t>Provide targeted training in work and well-being skills</a:t>
            </a:r>
          </a:p>
          <a:p>
            <a:pPr marL="173319" indent="-173319">
              <a:buFont typeface="Arial" panose="020B0604020202020204" pitchFamily="34" charset="0"/>
              <a:buChar char="•"/>
            </a:pPr>
            <a:r>
              <a:rPr lang="en-US" dirty="0"/>
              <a:t>Be authentic, normalize stress reactions, and give simple examples of ways to cope</a:t>
            </a:r>
          </a:p>
          <a:p>
            <a:pPr marL="173319" indent="-173319">
              <a:buFont typeface="Arial" panose="020B0604020202020204" pitchFamily="34" charset="0"/>
              <a:buChar char="•"/>
            </a:pPr>
            <a:r>
              <a:rPr lang="en-US" dirty="0"/>
              <a:t>Give the stressed individual responsibility little by little so that they do not feel overwhelmed </a:t>
            </a:r>
          </a:p>
          <a:p>
            <a:pPr marL="173319" indent="-173319">
              <a:buFont typeface="Arial" panose="020B0604020202020204" pitchFamily="34" charset="0"/>
              <a:buChar char="•"/>
            </a:pPr>
            <a:r>
              <a:rPr lang="en-US" dirty="0"/>
              <a:t>Remind the person of coping strategies and skills that have worked for them before</a:t>
            </a:r>
          </a:p>
          <a:p>
            <a:pPr marL="173319" indent="-173319">
              <a:buFont typeface="Arial" panose="020B0604020202020204" pitchFamily="34" charset="0"/>
              <a:buChar char="•"/>
            </a:pPr>
            <a:r>
              <a:rPr lang="en-US" dirty="0"/>
              <a:t>Encourage active coping</a:t>
            </a:r>
          </a:p>
          <a:p>
            <a:pPr marL="173319" indent="-173319">
              <a:buFont typeface="Arial" panose="020B0604020202020204" pitchFamily="34" charset="0"/>
              <a:buChar char="•"/>
            </a:pPr>
            <a:r>
              <a:rPr lang="en-US" dirty="0"/>
              <a:t>Help problem-solve and set achievable goals</a:t>
            </a:r>
          </a:p>
          <a:p>
            <a:r>
              <a:rPr lang="en-US" dirty="0"/>
              <a:t> </a:t>
            </a:r>
          </a:p>
          <a:p>
            <a:r>
              <a:rPr lang="en-US" i="1" dirty="0"/>
              <a:t>Ask trainees if they can think of any other strategies for building competence in others.</a:t>
            </a:r>
          </a:p>
          <a:p>
            <a:r>
              <a:rPr lang="en-US" dirty="0"/>
              <a:t> </a:t>
            </a:r>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39</a:t>
            </a:fld>
            <a:endParaRPr lang="en-US" altLang="en-US"/>
          </a:p>
        </p:txBody>
      </p:sp>
    </p:spTree>
    <p:extLst>
      <p:ext uri="{BB962C8B-B14F-4D97-AF65-F5344CB8AC3E}">
        <p14:creationId xmlns:p14="http://schemas.microsoft.com/office/powerpoint/2010/main" val="2759949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40</a:t>
            </a:fld>
            <a:endParaRPr lang="en-US" altLang="en-US"/>
          </a:p>
        </p:txBody>
      </p:sp>
    </p:spTree>
    <p:extLst>
      <p:ext uri="{BB962C8B-B14F-4D97-AF65-F5344CB8AC3E}">
        <p14:creationId xmlns:p14="http://schemas.microsoft.com/office/powerpoint/2010/main" val="2966078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Potential Competence Actions: Others</a:t>
            </a:r>
            <a:endParaRPr lang="en-US" dirty="0"/>
          </a:p>
          <a:p>
            <a:r>
              <a:rPr lang="en-US" b="1" dirty="0"/>
              <a:t> </a:t>
            </a:r>
            <a:endParaRPr lang="en-US" dirty="0"/>
          </a:p>
          <a:p>
            <a:pPr marL="173319" indent="-173319">
              <a:buFont typeface="Arial" panose="020B0604020202020204" pitchFamily="34" charset="0"/>
              <a:buChar char="•"/>
            </a:pPr>
            <a:r>
              <a:rPr lang="en-US" dirty="0"/>
              <a:t>During highly stressful times or after mistakes, give extra attention/training/mentoring</a:t>
            </a:r>
          </a:p>
          <a:p>
            <a:pPr marL="173319" indent="-173319">
              <a:buFont typeface="Arial" panose="020B0604020202020204" pitchFamily="34" charset="0"/>
              <a:buChar char="•"/>
            </a:pPr>
            <a:r>
              <a:rPr lang="en-US" dirty="0"/>
              <a:t>For those who need a break, reassign or temporarily suspend key job duties</a:t>
            </a:r>
          </a:p>
          <a:p>
            <a:pPr marL="173319" indent="-173319">
              <a:buFont typeface="Arial" panose="020B0604020202020204" pitchFamily="34" charset="0"/>
              <a:buChar char="•"/>
            </a:pPr>
            <a:r>
              <a:rPr lang="en-US" dirty="0"/>
              <a:t>Integrate back into duties by assigning responsibility in a stepped, gradual way</a:t>
            </a:r>
          </a:p>
          <a:p>
            <a:pPr marL="173319" indent="-173319">
              <a:buFont typeface="Arial" panose="020B0604020202020204" pitchFamily="34" charset="0"/>
              <a:buChar char="•"/>
            </a:pPr>
            <a:r>
              <a:rPr lang="en-US" dirty="0"/>
              <a:t>Help the person “recalibrate” their expectations and goals to meet current circumstances </a:t>
            </a:r>
          </a:p>
          <a:p>
            <a:pPr marL="173319" indent="-173319">
              <a:buFont typeface="Arial" panose="020B0604020202020204" pitchFamily="34" charset="0"/>
              <a:buChar char="•"/>
            </a:pPr>
            <a:r>
              <a:rPr lang="en-US" dirty="0"/>
              <a:t>Before you have a conversation with somebody who you think needs time off, make sure taking time off is feasible for that individual</a:t>
            </a:r>
          </a:p>
          <a:p>
            <a:pPr marL="173319" indent="-173319">
              <a:buFont typeface="Arial" panose="020B0604020202020204" pitchFamily="34" charset="0"/>
              <a:buChar char="•"/>
            </a:pPr>
            <a:r>
              <a:rPr lang="en-US" dirty="0"/>
              <a:t>Connect the person to relevant resources</a:t>
            </a:r>
          </a:p>
          <a:p>
            <a:r>
              <a:rPr lang="en-US" dirty="0"/>
              <a:t> </a:t>
            </a:r>
          </a:p>
          <a:p>
            <a:r>
              <a:rPr lang="en-US" i="1" dirty="0"/>
              <a:t>Ask trainees if they can think of any other strategies for building Competence in others.</a:t>
            </a:r>
          </a:p>
          <a:p>
            <a:pPr marL="173319" indent="-173319">
              <a:buFont typeface="Arial"/>
              <a:buChar char="•"/>
            </a:pP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41</a:t>
            </a:fld>
            <a:endParaRPr lang="en-US" altLang="en-US"/>
          </a:p>
        </p:txBody>
      </p:sp>
    </p:spTree>
    <p:extLst>
      <p:ext uri="{BB962C8B-B14F-4D97-AF65-F5344CB8AC3E}">
        <p14:creationId xmlns:p14="http://schemas.microsoft.com/office/powerpoint/2010/main" val="3980886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resilient health systems—systems that can withstand health shocks while maintaining routine functions</a:t>
            </a:r>
          </a:p>
          <a:p>
            <a:endParaRPr lang="en-US" dirty="0"/>
          </a:p>
          <a:p>
            <a:r>
              <a:rPr lang="en-US" dirty="0"/>
              <a:t>resilience as “the capacity of health actors, institutions, and populations to prepare for and effectively respond to crises; maintain core functions when a crisis hits; and, informed by lessons learnt during the crisis, </a:t>
            </a:r>
            <a:r>
              <a:rPr lang="en-US" dirty="0" err="1"/>
              <a:t>reorganise</a:t>
            </a:r>
            <a:r>
              <a:rPr lang="en-US" dirty="0"/>
              <a:t> if conditions require it.”</a:t>
            </a:r>
          </a:p>
          <a:p>
            <a:endParaRPr lang="en-US" dirty="0"/>
          </a:p>
          <a:p>
            <a:r>
              <a:rPr lang="en-US" dirty="0"/>
              <a:t>resilient health systems are aware, integrated, diverse, self regulating, and adaptive</a:t>
            </a:r>
          </a:p>
          <a:p>
            <a:r>
              <a:rPr lang="en-US" dirty="0"/>
              <a:t> 12</a:t>
            </a:r>
          </a:p>
          <a:p>
            <a:endParaRPr lang="en-US" dirty="0"/>
          </a:p>
          <a:p>
            <a:r>
              <a:rPr lang="en-US" dirty="0"/>
              <a:t>The last point is especially worth </a:t>
            </a:r>
            <a:r>
              <a:rPr lang="en-US" dirty="0" err="1"/>
              <a:t>emphasising</a:t>
            </a:r>
            <a:r>
              <a:rPr lang="en-US" dirty="0"/>
              <a:t>: resilience is not self sufficiency. Crises do not respect geopolitical boundaries and so resilience requires thoughtful interconnectedness or “smart dependency.”</a:t>
            </a:r>
          </a:p>
          <a:p>
            <a:endParaRPr lang="en-US" dirty="0"/>
          </a:p>
          <a:p>
            <a:pPr defTabSz="924367">
              <a:defRPr/>
            </a:pPr>
            <a:r>
              <a:rPr lang="en-US" b="1" dirty="0"/>
              <a:t>People </a:t>
            </a:r>
            <a:r>
              <a:rPr lang="en-US" b="1" dirty="0" err="1"/>
              <a:t>centred</a:t>
            </a:r>
            <a:r>
              <a:rPr lang="en-US" b="1" dirty="0"/>
              <a:t> care:</a:t>
            </a:r>
            <a:r>
              <a:rPr lang="en-US" dirty="0"/>
              <a:t> Four articles discussed, more holistic health services provision based on people needs and epidemiology rather than purely disease specific vertical approach with inclusion of mental health services, geriatric and palliative care which are rather neglected areas in India currently (</a:t>
            </a:r>
            <a:r>
              <a:rPr lang="en-US" dirty="0">
                <a:hlinkClick r:id="rId3"/>
              </a:rPr>
              <a:t>Edward et al., 2020</a:t>
            </a:r>
            <a:r>
              <a:rPr lang="en-US" dirty="0"/>
              <a:t>; </a:t>
            </a:r>
            <a:r>
              <a:rPr lang="en-US" dirty="0" err="1">
                <a:hlinkClick r:id="rId3"/>
              </a:rPr>
              <a:t>Lele</a:t>
            </a:r>
            <a:r>
              <a:rPr lang="en-US" dirty="0">
                <a:hlinkClick r:id="rId3"/>
              </a:rPr>
              <a:t> &amp; </a:t>
            </a:r>
            <a:r>
              <a:rPr lang="en-US" dirty="0" err="1">
                <a:hlinkClick r:id="rId3"/>
              </a:rPr>
              <a:t>Patwardhan</a:t>
            </a:r>
            <a:r>
              <a:rPr lang="en-US" dirty="0">
                <a:hlinkClick r:id="rId3"/>
              </a:rPr>
              <a:t>, 2020</a:t>
            </a:r>
            <a:r>
              <a:rPr lang="en-US" dirty="0"/>
              <a:t>; </a:t>
            </a:r>
            <a:r>
              <a:rPr lang="en-US" dirty="0" err="1"/>
              <a:t>Mar</a:t>
            </a:r>
            <a:r>
              <a:rPr lang="en-US" dirty="0" err="1">
                <a:hlinkClick r:id="rId3"/>
              </a:rPr>
              <a:t>chand</a:t>
            </a:r>
            <a:r>
              <a:rPr lang="en-US" dirty="0">
                <a:hlinkClick r:id="rId3"/>
              </a:rPr>
              <a:t> et al., 2020</a:t>
            </a:r>
            <a:r>
              <a:rPr lang="en-US" dirty="0"/>
              <a:t>; </a:t>
            </a:r>
            <a:r>
              <a:rPr lang="en-US" dirty="0">
                <a:hlinkClick r:id="rId3"/>
              </a:rPr>
              <a:t>Patricia et al., 2020</a:t>
            </a:r>
            <a:r>
              <a:rPr lang="en-US" dirty="0"/>
              <a:t>).</a:t>
            </a:r>
          </a:p>
          <a:p>
            <a:r>
              <a:rPr lang="en-US" b="1" dirty="0"/>
              <a:t>Equity in access:</a:t>
            </a:r>
            <a:r>
              <a:rPr lang="en-US" dirty="0"/>
              <a:t> Three articles highlighted inequity in access to services during COVID-19 times and reinforced the need for additional mechanisms to improve coverage of health services such as supplemental </a:t>
            </a:r>
            <a:r>
              <a:rPr lang="en-US" dirty="0" err="1"/>
              <a:t>immunisation</a:t>
            </a:r>
            <a:r>
              <a:rPr lang="en-US" dirty="0"/>
              <a:t>, catch-up campaigns, home delivery of medicines and mobile van clinics at remote places for poor and </a:t>
            </a:r>
            <a:r>
              <a:rPr lang="en-US" dirty="0" err="1"/>
              <a:t>marginalised</a:t>
            </a:r>
            <a:r>
              <a:rPr lang="en-US" dirty="0"/>
              <a:t> groups (</a:t>
            </a:r>
            <a:r>
              <a:rPr lang="en-US" dirty="0">
                <a:hlinkClick r:id="rId3"/>
              </a:rPr>
              <a:t>Barnabas et al, 2020</a:t>
            </a:r>
            <a:r>
              <a:rPr lang="en-US" dirty="0"/>
              <a:t>; </a:t>
            </a:r>
            <a:r>
              <a:rPr lang="en-US" dirty="0" err="1">
                <a:hlinkClick r:id="rId3"/>
              </a:rPr>
              <a:t>Govender</a:t>
            </a:r>
            <a:r>
              <a:rPr lang="en-US" dirty="0">
                <a:hlinkClick r:id="rId3"/>
              </a:rPr>
              <a:t> et al., 2020</a:t>
            </a:r>
            <a:r>
              <a:rPr lang="en-US" dirty="0"/>
              <a:t>; </a:t>
            </a:r>
            <a:r>
              <a:rPr lang="en-US" dirty="0">
                <a:hlinkClick r:id="rId3"/>
              </a:rPr>
              <a:t>Wang &amp; Tang, 2020</a:t>
            </a:r>
            <a:r>
              <a:rPr lang="en-US" dirty="0"/>
              <a:t>).</a:t>
            </a:r>
          </a:p>
          <a:p>
            <a:r>
              <a:rPr lang="en-US" b="1" dirty="0"/>
              <a:t>Patient and family engagement hold the key:</a:t>
            </a:r>
            <a:r>
              <a:rPr lang="en-US" dirty="0"/>
              <a:t> Five articles demonstrated, the importance of empowering patients using health literacy </a:t>
            </a:r>
            <a:r>
              <a:rPr lang="en-US" dirty="0" err="1"/>
              <a:t>programmes</a:t>
            </a:r>
            <a:r>
              <a:rPr lang="en-US" dirty="0"/>
              <a:t> including, </a:t>
            </a:r>
            <a:r>
              <a:rPr lang="en-US" dirty="0" err="1"/>
              <a:t>behavioural</a:t>
            </a:r>
            <a:r>
              <a:rPr lang="en-US" dirty="0"/>
              <a:t> change communication strategies, patient groups involvement in development of service delivery policies and strategies and IT/mobile based grievance reprisal system (</a:t>
            </a:r>
            <a:r>
              <a:rPr lang="en-US" dirty="0">
                <a:hlinkClick r:id="rId3"/>
              </a:rPr>
              <a:t>Daniel et al., 2020</a:t>
            </a:r>
            <a:r>
              <a:rPr lang="en-US" dirty="0"/>
              <a:t>; </a:t>
            </a:r>
            <a:r>
              <a:rPr lang="en-US" dirty="0" err="1">
                <a:hlinkClick r:id="rId3"/>
              </a:rPr>
              <a:t>Elwyn</a:t>
            </a:r>
            <a:r>
              <a:rPr lang="en-US" dirty="0">
                <a:hlinkClick r:id="rId3"/>
              </a:rPr>
              <a:t> &amp; Price, 2020</a:t>
            </a:r>
            <a:r>
              <a:rPr lang="en-US" dirty="0"/>
              <a:t>; </a:t>
            </a:r>
            <a:r>
              <a:rPr lang="en-US" dirty="0">
                <a:hlinkClick r:id="rId3"/>
              </a:rPr>
              <a:t>Johari et al., 2020</a:t>
            </a:r>
            <a:r>
              <a:rPr lang="en-US" dirty="0"/>
              <a:t>; </a:t>
            </a:r>
            <a:r>
              <a:rPr lang="en-US" dirty="0" err="1">
                <a:hlinkClick r:id="rId3"/>
              </a:rPr>
              <a:t>Kuriakose</a:t>
            </a:r>
            <a:r>
              <a:rPr lang="en-US" dirty="0">
                <a:hlinkClick r:id="rId3"/>
              </a:rPr>
              <a:t> et al., 2020</a:t>
            </a:r>
            <a:r>
              <a:rPr lang="en-US" dirty="0"/>
              <a:t>; </a:t>
            </a:r>
            <a:r>
              <a:rPr lang="en-US" dirty="0">
                <a:hlinkClick r:id="rId3"/>
              </a:rPr>
              <a:t>McCarron et al., 2020</a:t>
            </a:r>
            <a:r>
              <a:rPr lang="en-US" dirty="0"/>
              <a:t>).</a:t>
            </a:r>
          </a:p>
          <a:p>
            <a:pPr defTabSz="924367">
              <a:defRPr/>
            </a:pPr>
            <a:endParaRPr lang="en-US" dirty="0"/>
          </a:p>
          <a:p>
            <a:pPr defTabSz="924367">
              <a:defRPr/>
            </a:pPr>
            <a:r>
              <a:rPr lang="en-US" b="1" dirty="0"/>
              <a:t>Capacity building:</a:t>
            </a:r>
            <a:r>
              <a:rPr lang="en-US" dirty="0"/>
              <a:t> A review article discussed the need for continuous training and capacity building of all HW cadres in IPC; including appropriate PPE use and in prevention and management of patient safety incidents throughout the career. Additionally, training on soft skills such as effective communication, teamwork as well as engagement of patients, their families and caregivers is vital. Annual simulation exercises based on patient safety needs during emergencies have also been cited as important intervention. Furthermore, inclusion of patient safety in the curriculum during formative years of medical and paramedical education is key (</a:t>
            </a:r>
            <a:r>
              <a:rPr lang="en-US" dirty="0" err="1"/>
              <a:t>Narwal</a:t>
            </a:r>
            <a:r>
              <a:rPr lang="en-US" dirty="0"/>
              <a:t> &amp; </a:t>
            </a:r>
            <a:r>
              <a:rPr lang="en-US" dirty="0">
                <a:hlinkClick r:id="rId3"/>
              </a:rPr>
              <a:t>Jain, 2020</a:t>
            </a:r>
            <a:r>
              <a:rPr lang="en-US" dirty="0"/>
              <a:t>; </a:t>
            </a:r>
            <a:r>
              <a:rPr lang="en-US" dirty="0">
                <a:hlinkClick r:id="rId3"/>
              </a:rPr>
              <a:t>Sanko &amp; </a:t>
            </a:r>
            <a:r>
              <a:rPr lang="en-US" dirty="0" err="1">
                <a:hlinkClick r:id="rId3"/>
              </a:rPr>
              <a:t>Mckay</a:t>
            </a:r>
            <a:r>
              <a:rPr lang="en-US" dirty="0">
                <a:hlinkClick r:id="rId3"/>
              </a:rPr>
              <a:t>, 2020</a:t>
            </a:r>
            <a:r>
              <a:rPr lang="en-US" dirty="0"/>
              <a:t>).</a:t>
            </a:r>
          </a:p>
          <a:p>
            <a:pPr defTabSz="924367">
              <a:defRPr/>
            </a:pPr>
            <a:endParaRPr lang="en-US" dirty="0"/>
          </a:p>
          <a:p>
            <a:r>
              <a:rPr lang="en-US" b="1" dirty="0"/>
              <a:t>Skill Mix and quality:</a:t>
            </a:r>
            <a:r>
              <a:rPr lang="en-US" dirty="0"/>
              <a:t> amongst HWs that can quickly re-adjust to tackle public health emergencies and long-term changes in service delivery models during natural disasters is an important strategy for resilience (</a:t>
            </a:r>
            <a:r>
              <a:rPr lang="en-US" dirty="0" err="1">
                <a:hlinkClick r:id="rId3"/>
              </a:rPr>
              <a:t>Durski</a:t>
            </a:r>
            <a:r>
              <a:rPr lang="en-US" dirty="0">
                <a:hlinkClick r:id="rId3"/>
              </a:rPr>
              <a:t> et al., 2020</a:t>
            </a:r>
            <a:r>
              <a:rPr lang="en-US" dirty="0"/>
              <a:t>).</a:t>
            </a:r>
          </a:p>
          <a:p>
            <a:r>
              <a:rPr lang="en-US" b="1" dirty="0"/>
              <a:t>Properly supported and compensated HWs:</a:t>
            </a:r>
            <a:r>
              <a:rPr lang="en-US" dirty="0"/>
              <a:t> Adequate compensation, financial and non-financial incentives including acknowledgement of HWs based on performance, patient health outcomes and HWs risk exposure level, were also mentioned as an essential strategy for HW retention and motivation to provide safe health services (</a:t>
            </a:r>
            <a:r>
              <a:rPr lang="en-US" dirty="0" err="1">
                <a:hlinkClick r:id="rId3"/>
              </a:rPr>
              <a:t>Budhathoki</a:t>
            </a:r>
            <a:r>
              <a:rPr lang="en-US" dirty="0">
                <a:hlinkClick r:id="rId3"/>
              </a:rPr>
              <a:t>, 2020</a:t>
            </a:r>
            <a:r>
              <a:rPr lang="en-US" dirty="0"/>
              <a:t>).</a:t>
            </a:r>
          </a:p>
          <a:p>
            <a:r>
              <a:rPr lang="en-US" b="1" dirty="0"/>
              <a:t>Identify additional surge capacity:</a:t>
            </a:r>
            <a:r>
              <a:rPr lang="en-US" dirty="0"/>
              <a:t> creating additional HRH pool by leveraging the Community health workers (CHWs), health volunteers, engaging local leaders and civil society and strengthening health-training institutions have been cited as an important strategy in two articles (</a:t>
            </a:r>
            <a:r>
              <a:rPr lang="en-US" dirty="0">
                <a:hlinkClick r:id="rId3"/>
              </a:rPr>
              <a:t>Ballard et al, 2020</a:t>
            </a:r>
            <a:r>
              <a:rPr lang="en-US" dirty="0"/>
              <a:t>; </a:t>
            </a:r>
            <a:r>
              <a:rPr lang="en-US" dirty="0">
                <a:hlinkClick r:id="rId3"/>
              </a:rPr>
              <a:t>Schwarz et al., 2020</a:t>
            </a:r>
            <a:r>
              <a:rPr lang="en-US" dirty="0"/>
              <a:t>).</a:t>
            </a:r>
          </a:p>
          <a:p>
            <a:pPr defTabSz="924367">
              <a:defRPr/>
            </a:pPr>
            <a:r>
              <a:rPr lang="en-US" b="1" dirty="0"/>
              <a:t>Scale up eHealth and </a:t>
            </a:r>
            <a:r>
              <a:rPr lang="en-US" b="1" dirty="0" err="1"/>
              <a:t>mHealth</a:t>
            </a:r>
            <a:r>
              <a:rPr lang="en-US" b="1" dirty="0"/>
              <a:t>:</a:t>
            </a:r>
            <a:r>
              <a:rPr lang="en-US" dirty="0"/>
              <a:t> Well-connected primary and community health </a:t>
            </a:r>
            <a:r>
              <a:rPr lang="en-US" dirty="0" err="1"/>
              <a:t>centres</a:t>
            </a:r>
            <a:r>
              <a:rPr lang="en-US" dirty="0"/>
              <a:t> with district hospitals for advanced telemedicine consultation, could be used for wide distribution of preventive and </a:t>
            </a:r>
            <a:r>
              <a:rPr lang="en-US" dirty="0" err="1"/>
              <a:t>promotive</a:t>
            </a:r>
            <a:r>
              <a:rPr lang="en-US" dirty="0"/>
              <a:t> health messages, communicating lab results, treatment follow-up as well as health workforce training, continued education and swift dissemination of COVID-19 and key health protocols thus promoting safe services (</a:t>
            </a:r>
            <a:r>
              <a:rPr lang="en-US" dirty="0">
                <a:hlinkClick r:id="rId3"/>
              </a:rPr>
              <a:t>Zhao et al., 2020</a:t>
            </a:r>
            <a:r>
              <a:rPr lang="en-US" dirty="0"/>
              <a:t>).</a:t>
            </a:r>
          </a:p>
          <a:p>
            <a:pPr defTabSz="924367">
              <a:defRPr/>
            </a:pPr>
            <a:endParaRPr lang="en-US" dirty="0"/>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42</a:t>
            </a:fld>
            <a:endParaRPr lang="en-US" altLang="en-US"/>
          </a:p>
        </p:txBody>
      </p:sp>
    </p:spTree>
    <p:extLst>
      <p:ext uri="{BB962C8B-B14F-4D97-AF65-F5344CB8AC3E}">
        <p14:creationId xmlns:p14="http://schemas.microsoft.com/office/powerpoint/2010/main" val="200514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500063"/>
            <a:ext cx="3771900" cy="2122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81764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Slide 95: </a:t>
            </a:r>
            <a:r>
              <a:rPr lang="en-US" b="1" i="1" dirty="0"/>
              <a:t>OPTIONAL SLIDE</a:t>
            </a:r>
            <a:endParaRPr lang="en-US" dirty="0"/>
          </a:p>
          <a:p>
            <a:r>
              <a:rPr lang="en-US" b="1" i="1" dirty="0"/>
              <a:t> </a:t>
            </a:r>
            <a:endParaRPr lang="en-US" dirty="0"/>
          </a:p>
          <a:p>
            <a:r>
              <a:rPr lang="en-US" b="1" dirty="0"/>
              <a:t>Competence Example: peer Support</a:t>
            </a:r>
            <a:endParaRPr lang="en-US" dirty="0"/>
          </a:p>
          <a:p>
            <a:r>
              <a:rPr lang="en-US" b="1" dirty="0"/>
              <a:t> </a:t>
            </a:r>
            <a:endParaRPr lang="en-US" dirty="0"/>
          </a:p>
          <a:p>
            <a:r>
              <a:rPr lang="en-US" dirty="0"/>
              <a:t>Here is a real example of how Competence actions can be incorporated into work:</a:t>
            </a:r>
          </a:p>
          <a:p>
            <a:r>
              <a:rPr lang="en-US" dirty="0"/>
              <a:t> </a:t>
            </a:r>
          </a:p>
          <a:p>
            <a:r>
              <a:rPr lang="en-US" dirty="0"/>
              <a:t>“When a new staff member becomes a part of our burn unit team, we all work really hard to mentor and support that person. This work can be exhausting both physically and emotionally. There are so many difficult sights, smells and procedures. Some people try this work only to find that it is not for them. We make it possible for them to leave with support and hopefully without shame.”</a:t>
            </a:r>
          </a:p>
          <a:p>
            <a:r>
              <a:rPr lang="en-US" dirty="0"/>
              <a:t> </a:t>
            </a:r>
          </a:p>
          <a:p>
            <a:r>
              <a:rPr lang="en-US" i="1" dirty="0"/>
              <a:t>Ask trainees if they can think of any other examples that they have seen where the Competence action has been used.</a:t>
            </a:r>
            <a:endParaRPr lang="en-US" dirty="0"/>
          </a:p>
          <a:p>
            <a:pPr defTabSz="924367">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43</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43</a:t>
            </a:fld>
            <a:endParaRPr lang="en-US" sz="1200">
              <a:solidFill>
                <a:prstClr val="black"/>
              </a:solidFill>
            </a:endParaRPr>
          </a:p>
        </p:txBody>
      </p:sp>
      <p:sp>
        <p:nvSpPr>
          <p:cNvPr id="2" name="Header Placeholder 1">
            <a:extLst>
              <a:ext uri="{FF2B5EF4-FFF2-40B4-BE49-F238E27FC236}">
                <a16:creationId xmlns:a16="http://schemas.microsoft.com/office/drawing/2014/main" id="{EEA09FC7-7C4B-724E-92A5-75182BF9F097}"/>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597092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93: OPTIONAL SLIDE</a:t>
            </a:r>
            <a:endParaRPr lang="en-US" i="1" dirty="0"/>
          </a:p>
          <a:p>
            <a:r>
              <a:rPr lang="en-US" b="1" i="1" dirty="0"/>
              <a:t> </a:t>
            </a:r>
            <a:endParaRPr lang="en-US" dirty="0"/>
          </a:p>
          <a:p>
            <a:r>
              <a:rPr lang="en-US" b="1" dirty="0"/>
              <a:t>Competence Example: Self-Care</a:t>
            </a:r>
            <a:endParaRPr lang="en-US" dirty="0"/>
          </a:p>
          <a:p>
            <a:r>
              <a:rPr lang="en-US" b="1" dirty="0"/>
              <a:t> </a:t>
            </a:r>
            <a:endParaRPr lang="en-US" dirty="0"/>
          </a:p>
          <a:p>
            <a:r>
              <a:rPr lang="en-US" dirty="0"/>
              <a:t>Here is a real example of how Competence actions can be incorporated into self-care:</a:t>
            </a:r>
          </a:p>
          <a:p>
            <a:r>
              <a:rPr lang="en-US" dirty="0"/>
              <a:t> </a:t>
            </a:r>
          </a:p>
          <a:p>
            <a:r>
              <a:rPr lang="en-US" dirty="0"/>
              <a:t>“When I’m under too much stress, I revert to doing something that is easy for me. It gives me a sense of accomplishment, like tidying the garage, or shoveling snow for a widowed neighbor. It doesn’t take much thought, but it gives me a sense of accomplishment.”</a:t>
            </a:r>
          </a:p>
          <a:p>
            <a:r>
              <a:rPr lang="en-US" dirty="0"/>
              <a:t> </a:t>
            </a:r>
          </a:p>
          <a:p>
            <a:r>
              <a:rPr lang="en-US" i="1" dirty="0"/>
              <a:t>Ask trainees if they can think of any other examples that they have seen where the Competence action has been used.</a:t>
            </a:r>
          </a:p>
          <a:p>
            <a:r>
              <a:rPr lang="en-US" b="1" i="1" dirty="0"/>
              <a:t> </a:t>
            </a:r>
            <a:endParaRPr lang="en-US" dirty="0"/>
          </a:p>
          <a:p>
            <a:pPr defTabSz="924367">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44</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44</a:t>
            </a:fld>
            <a:endParaRPr lang="en-US" sz="1200">
              <a:solidFill>
                <a:prstClr val="black"/>
              </a:solidFill>
            </a:endParaRPr>
          </a:p>
        </p:txBody>
      </p:sp>
    </p:spTree>
    <p:extLst>
      <p:ext uri="{BB962C8B-B14F-4D97-AF65-F5344CB8AC3E}">
        <p14:creationId xmlns:p14="http://schemas.microsoft.com/office/powerpoint/2010/main" val="106557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 </a:t>
            </a:r>
            <a:endParaRPr lang="en-US" dirty="0"/>
          </a:p>
          <a:p>
            <a:r>
              <a:rPr lang="en-US" b="1" dirty="0"/>
              <a:t>Slide 94: </a:t>
            </a:r>
            <a:r>
              <a:rPr lang="en-US" b="1" i="1" dirty="0"/>
              <a:t>OPTIONAL SLIDE</a:t>
            </a:r>
            <a:endParaRPr lang="en-US" dirty="0"/>
          </a:p>
          <a:p>
            <a:r>
              <a:rPr lang="en-US" b="1" i="1" dirty="0"/>
              <a:t> </a:t>
            </a:r>
            <a:endParaRPr lang="en-US" dirty="0"/>
          </a:p>
          <a:p>
            <a:r>
              <a:rPr lang="en-US" b="1" dirty="0"/>
              <a:t>Competence Example: Self-Care</a:t>
            </a:r>
            <a:endParaRPr lang="en-US" dirty="0"/>
          </a:p>
          <a:p>
            <a:r>
              <a:rPr lang="en-US" b="1" dirty="0"/>
              <a:t> </a:t>
            </a:r>
            <a:endParaRPr lang="en-US" dirty="0"/>
          </a:p>
          <a:p>
            <a:r>
              <a:rPr lang="en-US" dirty="0"/>
              <a:t>Here is a real example of how Competence actions can be incorporated into self- care:</a:t>
            </a:r>
          </a:p>
          <a:p>
            <a:r>
              <a:rPr lang="en-US" dirty="0"/>
              <a:t> </a:t>
            </a:r>
          </a:p>
          <a:p>
            <a:r>
              <a:rPr lang="en-US" dirty="0"/>
              <a:t>“Switching specialties was a struggle for me. I utilized all the resources I could and was not afraid to ask my supervisor or other peers for help and guidance. I was honest about my lack of confidence in my abilities, and I sought out (and continue to seek help) from other specialists.”</a:t>
            </a:r>
          </a:p>
          <a:p>
            <a:r>
              <a:rPr lang="en-US" dirty="0"/>
              <a:t> </a:t>
            </a:r>
          </a:p>
          <a:p>
            <a:r>
              <a:rPr lang="en-US" i="1" dirty="0"/>
              <a:t>Ask trainees if they can think of any other examples that they have seen where the Competence action has been used.</a:t>
            </a:r>
          </a:p>
          <a:p>
            <a:pPr defTabSz="924367">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45</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45</a:t>
            </a:fld>
            <a:endParaRPr lang="en-US" sz="1200">
              <a:solidFill>
                <a:prstClr val="black"/>
              </a:solidFill>
            </a:endParaRPr>
          </a:p>
        </p:txBody>
      </p:sp>
    </p:spTree>
    <p:extLst>
      <p:ext uri="{BB962C8B-B14F-4D97-AF65-F5344CB8AC3E}">
        <p14:creationId xmlns:p14="http://schemas.microsoft.com/office/powerpoint/2010/main" val="895298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Slide 96: </a:t>
            </a:r>
            <a:r>
              <a:rPr lang="en-US" b="1" i="1" dirty="0"/>
              <a:t>OPTIONAL SLIDE</a:t>
            </a:r>
            <a:endParaRPr lang="en-US" dirty="0"/>
          </a:p>
          <a:p>
            <a:r>
              <a:rPr lang="en-US" b="1" i="1" dirty="0"/>
              <a:t> </a:t>
            </a:r>
            <a:endParaRPr lang="en-US" dirty="0"/>
          </a:p>
          <a:p>
            <a:r>
              <a:rPr lang="en-US" b="1" dirty="0"/>
              <a:t>Competence Examples: peer Support</a:t>
            </a:r>
            <a:endParaRPr lang="en-US" dirty="0"/>
          </a:p>
          <a:p>
            <a:r>
              <a:rPr lang="en-US" b="1" dirty="0"/>
              <a:t> </a:t>
            </a:r>
            <a:endParaRPr lang="en-US" dirty="0"/>
          </a:p>
          <a:p>
            <a:r>
              <a:rPr lang="en-US" dirty="0"/>
              <a:t>Here are some examples of how Competence actions can be incorporated into work:</a:t>
            </a:r>
          </a:p>
          <a:p>
            <a:r>
              <a:rPr lang="en-US" dirty="0"/>
              <a:t> </a:t>
            </a:r>
          </a:p>
          <a:p>
            <a:r>
              <a:rPr lang="en-US" dirty="0"/>
              <a:t>“We help people when they're exposed to different things, such as by teaching techniques to stay focused on the present and not ruminate on memories.”</a:t>
            </a:r>
          </a:p>
          <a:p>
            <a:r>
              <a:rPr lang="en-US" dirty="0"/>
              <a:t> </a:t>
            </a:r>
          </a:p>
          <a:p>
            <a:r>
              <a:rPr lang="en-US" dirty="0"/>
              <a:t>“We had training in positive psychology that included gratitude journals with writing three things that you’re thankful for every day, and it really seem to help us to get a different perspective.”</a:t>
            </a:r>
          </a:p>
          <a:p>
            <a:r>
              <a:rPr lang="en-US" dirty="0"/>
              <a:t> </a:t>
            </a:r>
          </a:p>
          <a:p>
            <a:r>
              <a:rPr lang="en-US" i="1" dirty="0"/>
              <a:t>Ask trainees if they can think of any other examples that they have seen where the Competence action has been used.</a:t>
            </a:r>
          </a:p>
          <a:p>
            <a:pPr defTabSz="924367">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A8B23C6C-BC35-EE49-BF10-9ACEE124962A}" type="slidenum">
              <a:rPr lang="en-US" sz="1300">
                <a:solidFill>
                  <a:prstClr val="black"/>
                </a:solidFill>
              </a:rPr>
              <a:pPr algn="r" defTabSz="922763" eaLnBrk="1" fontAlgn="auto" hangingPunct="1">
                <a:spcBef>
                  <a:spcPts val="0"/>
                </a:spcBef>
                <a:spcAft>
                  <a:spcPts val="0"/>
                </a:spcAft>
                <a:defRPr/>
              </a:pPr>
              <a:t>46</a:t>
            </a:fld>
            <a:endParaRPr lang="en-US" sz="1300">
              <a:solidFill>
                <a:prstClr val="black"/>
              </a:solidFill>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BF460CC8-B9C7-1245-9860-1EE939558124}" type="slidenum">
              <a:rPr lang="en-US" sz="1200">
                <a:solidFill>
                  <a:prstClr val="black"/>
                </a:solidFill>
              </a:rPr>
              <a:pPr defTabSz="924367" eaLnBrk="1" fontAlgn="auto" hangingPunct="1">
                <a:spcBef>
                  <a:spcPts val="0"/>
                </a:spcBef>
                <a:spcAft>
                  <a:spcPts val="0"/>
                </a:spcAft>
                <a:defRPr/>
              </a:pPr>
              <a:t>46</a:t>
            </a:fld>
            <a:endParaRPr lang="en-US" sz="1200">
              <a:solidFill>
                <a:prstClr val="black"/>
              </a:solidFill>
            </a:endParaRPr>
          </a:p>
        </p:txBody>
      </p:sp>
      <p:sp>
        <p:nvSpPr>
          <p:cNvPr id="2" name="Header Placeholder 1">
            <a:extLst>
              <a:ext uri="{FF2B5EF4-FFF2-40B4-BE49-F238E27FC236}">
                <a16:creationId xmlns:a16="http://schemas.microsoft.com/office/drawing/2014/main" id="{39B4FCCD-E94D-EF45-A94E-BB546FAD5D60}"/>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762496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charset="-128"/>
                <a:cs typeface="Geneva" charset="-128"/>
              </a:rPr>
              <a:t>Optional Discussion</a:t>
            </a:r>
          </a:p>
          <a:p>
            <a:endParaRPr lang="en-US" dirty="0">
              <a:ea typeface="Geneva" charset="-128"/>
              <a:cs typeface="Geneva" charset="-128"/>
            </a:endParaRPr>
          </a:p>
          <a:p>
            <a:r>
              <a:rPr lang="en-US" dirty="0">
                <a:ea typeface="Geneva" charset="-128"/>
                <a:cs typeface="Geneva" charset="-128"/>
              </a:rPr>
              <a:t>Facilitate a discussion where this example prompts participants to give their own examples of Competence.</a:t>
            </a:r>
          </a:p>
          <a:p>
            <a:endParaRPr lang="en-US" dirty="0">
              <a:ea typeface="Geneva" charset="-128"/>
              <a:cs typeface="Geneva" charset="-128"/>
            </a:endParaRPr>
          </a:p>
          <a:p>
            <a:pPr lvl="0"/>
            <a:r>
              <a:rPr lang="en-US" dirty="0">
                <a:ea typeface="+mn-ea"/>
                <a:cs typeface="+mn-cs"/>
              </a:rPr>
              <a:t>“You can mitigate a lot of issues with the right mentoring. The platinum rule of treat others the way they need to be treated, it’s the same thing with teaching. It’s not about me, it’s about how are you going to learn this and how are you going to get the then get confidence to teach it as well. A lot of one on one is the way to do it.”</a:t>
            </a:r>
          </a:p>
          <a:p>
            <a:endParaRPr lang="en-US" dirty="0"/>
          </a:p>
          <a:p>
            <a:endParaRPr lang="en-US" i="1" dirty="0">
              <a:ea typeface="Geneva" charset="-128"/>
              <a:cs typeface="Geneva" charset="-128"/>
            </a:endParaRPr>
          </a:p>
          <a:p>
            <a:r>
              <a:rPr lang="en-US" b="1" i="1" dirty="0">
                <a:ea typeface="Geneva" charset="-128"/>
                <a:cs typeface="Geneva" charset="-128"/>
              </a:rPr>
              <a:t>Teaching rationale and techniques</a:t>
            </a:r>
            <a:r>
              <a:rPr lang="en-US" i="1" dirty="0">
                <a:ea typeface="Geneva" charset="-128"/>
                <a:cs typeface="Geneva" charset="-128"/>
              </a:rPr>
              <a:t> - The goals are to have the participants start to connect their own experiences with checking on others.</a:t>
            </a:r>
            <a:endParaRPr lang="en-US" dirty="0">
              <a:ea typeface="Geneva" charset="-128"/>
              <a:cs typeface="Geneva" charset="-128"/>
            </a:endParaRPr>
          </a:p>
        </p:txBody>
      </p:sp>
      <p:sp>
        <p:nvSpPr>
          <p:cNvPr id="4" name="Slide Number Placeholder 3"/>
          <p:cNvSpPr>
            <a:spLocks noGrp="1"/>
          </p:cNvSpPr>
          <p:nvPr>
            <p:ph type="sldNum" sz="quarter" idx="10"/>
          </p:nvPr>
        </p:nvSpPr>
        <p:spPr/>
        <p:txBody>
          <a:bodyPr/>
          <a:lstStyle/>
          <a:p>
            <a:pPr defTabSz="924367" eaLnBrk="1" fontAlgn="auto" hangingPunct="1">
              <a:spcBef>
                <a:spcPts val="0"/>
              </a:spcBef>
              <a:spcAft>
                <a:spcPts val="0"/>
              </a:spcAft>
              <a:defRPr/>
            </a:pPr>
            <a:fld id="{5D9CDB62-9E7E-4467-B640-31643E45248C}" type="slidenum">
              <a:rPr lang="en-US" altLang="en-US">
                <a:solidFill>
                  <a:prstClr val="black"/>
                </a:solidFill>
                <a:latin typeface="Calibri" panose="020F0502020204030204"/>
              </a:rPr>
              <a:pPr defTabSz="924367" eaLnBrk="1" fontAlgn="auto" hangingPunct="1">
                <a:spcBef>
                  <a:spcPts val="0"/>
                </a:spcBef>
                <a:spcAft>
                  <a:spcPts val="0"/>
                </a:spcAft>
                <a:defRPr/>
              </a:pPr>
              <a:t>47</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063203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Geneva" charset="-128"/>
                <a:cs typeface="Geneva" charset="-128"/>
              </a:rPr>
              <a:t>Optional Discussion</a:t>
            </a:r>
          </a:p>
          <a:p>
            <a:endParaRPr lang="en-US" dirty="0">
              <a:ea typeface="Geneva" charset="-128"/>
              <a:cs typeface="Geneva" charset="-128"/>
            </a:endParaRPr>
          </a:p>
          <a:p>
            <a:r>
              <a:rPr lang="en-US" dirty="0">
                <a:ea typeface="Geneva" charset="-128"/>
                <a:cs typeface="Geneva" charset="-128"/>
              </a:rPr>
              <a:t>Facilitate a discussion where this example prompts participants to give their own examples of Competence.</a:t>
            </a:r>
          </a:p>
          <a:p>
            <a:endParaRPr lang="en-US" dirty="0">
              <a:ea typeface="Geneva" charset="-128"/>
              <a:cs typeface="Geneva" charset="-128"/>
            </a:endParaRPr>
          </a:p>
          <a:p>
            <a:r>
              <a:rPr lang="en-US" dirty="0"/>
              <a:t>“If you’ve seeing a decrease in someone’s level of competence, something that I've seen done is to say, "Can I share how I've done something similar, or even worse?" or "I went through a similar thing.” I think when we can share our experience, how it affected us and how our performance dropped when we were dealing with something, it probably helps the person to understand, “all right, I'm going to be okay.” It's not permanent and it's a normalizing thing, and it's part of the process.”</a:t>
            </a:r>
          </a:p>
          <a:p>
            <a:endParaRPr lang="en-US" dirty="0"/>
          </a:p>
          <a:p>
            <a:endParaRPr lang="en-US" i="1" dirty="0">
              <a:ea typeface="Geneva" charset="-128"/>
              <a:cs typeface="Geneva" charset="-128"/>
            </a:endParaRPr>
          </a:p>
          <a:p>
            <a:r>
              <a:rPr lang="en-US" b="1" i="1" dirty="0">
                <a:ea typeface="Geneva" charset="-128"/>
                <a:cs typeface="Geneva" charset="-128"/>
              </a:rPr>
              <a:t>Teaching rationale and techniques</a:t>
            </a:r>
            <a:r>
              <a:rPr lang="en-US" i="1" dirty="0">
                <a:ea typeface="Geneva" charset="-128"/>
                <a:cs typeface="Geneva" charset="-128"/>
              </a:rPr>
              <a:t> - The goals are to have the participants start to connect their own experiences with checking on others.</a:t>
            </a:r>
            <a:endParaRPr lang="en-US" dirty="0">
              <a:ea typeface="Geneva" charset="-128"/>
              <a:cs typeface="Geneva" charset="-128"/>
            </a:endParaRPr>
          </a:p>
        </p:txBody>
      </p:sp>
      <p:sp>
        <p:nvSpPr>
          <p:cNvPr id="4" name="Slide Number Placeholder 3"/>
          <p:cNvSpPr>
            <a:spLocks noGrp="1"/>
          </p:cNvSpPr>
          <p:nvPr>
            <p:ph type="sldNum" sz="quarter" idx="10"/>
          </p:nvPr>
        </p:nvSpPr>
        <p:spPr/>
        <p:txBody>
          <a:bodyPr/>
          <a:lstStyle/>
          <a:p>
            <a:pPr defTabSz="924367" eaLnBrk="1" fontAlgn="auto" hangingPunct="1">
              <a:spcBef>
                <a:spcPts val="0"/>
              </a:spcBef>
              <a:spcAft>
                <a:spcPts val="0"/>
              </a:spcAft>
              <a:defRPr/>
            </a:pPr>
            <a:fld id="{5D9CDB62-9E7E-4467-B640-31643E45248C}" type="slidenum">
              <a:rPr lang="en-US" altLang="en-US">
                <a:solidFill>
                  <a:prstClr val="black"/>
                </a:solidFill>
                <a:latin typeface="Calibri" panose="020F0502020204030204"/>
              </a:rPr>
              <a:pPr defTabSz="924367" eaLnBrk="1" fontAlgn="auto" hangingPunct="1">
                <a:spcBef>
                  <a:spcPts val="0"/>
                </a:spcBef>
                <a:spcAft>
                  <a:spcPts val="0"/>
                </a:spcAft>
                <a:defRPr/>
              </a:pPr>
              <a:t>48</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2153866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Slide 98: </a:t>
            </a:r>
            <a:r>
              <a:rPr lang="en-US" b="1" i="1" dirty="0"/>
              <a:t>OPTIONAL GROUP DISCUSSION</a:t>
            </a:r>
            <a:endParaRPr lang="en-US" dirty="0"/>
          </a:p>
          <a:p>
            <a:r>
              <a:rPr lang="en-US" b="1" i="1" dirty="0"/>
              <a:t> </a:t>
            </a:r>
            <a:endParaRPr lang="en-US" dirty="0"/>
          </a:p>
          <a:p>
            <a:r>
              <a:rPr lang="en-US" i="1" dirty="0"/>
              <a:t>Facilitate a discussion with trainees. The goal is to have them start to reflect upon their own experiences with Competence, and identify some of the experiences that they have already had, or have seen related to Competence:</a:t>
            </a:r>
            <a:endParaRPr lang="en-US" dirty="0"/>
          </a:p>
          <a:p>
            <a:r>
              <a:rPr lang="en-US" i="1" dirty="0"/>
              <a:t> </a:t>
            </a:r>
            <a:endParaRPr lang="en-US" dirty="0"/>
          </a:p>
          <a:p>
            <a:pPr lvl="0"/>
            <a:r>
              <a:rPr lang="en-US" dirty="0"/>
              <a:t>What are some examples of how Competence might be needed in your work?</a:t>
            </a:r>
          </a:p>
          <a:p>
            <a:pPr lvl="0"/>
            <a:r>
              <a:rPr lang="en-US" dirty="0"/>
              <a:t>What are some ways that you have been able to increase sense of Competence in yourself?</a:t>
            </a:r>
          </a:p>
          <a:p>
            <a:pPr lvl="0"/>
            <a:r>
              <a:rPr lang="en-US" dirty="0"/>
              <a:t>What are some ways that you have offered or been offered Competence-enhancing actions?</a:t>
            </a:r>
          </a:p>
          <a:p>
            <a:endParaRPr lang="en-US" dirty="0">
              <a:ea typeface="ＭＳ Ｐゴシック" pitchFamily="127" charset="-128"/>
              <a:cs typeface="ＭＳ Ｐゴシック" pitchFamily="127" charset="-128"/>
            </a:endParaRPr>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49</a:t>
            </a:fld>
            <a:endParaRPr lang="en-US" sz="1200">
              <a:solidFill>
                <a:prstClr val="black"/>
              </a:solidFill>
            </a:endParaRPr>
          </a:p>
        </p:txBody>
      </p:sp>
    </p:spTree>
    <p:extLst>
      <p:ext uri="{BB962C8B-B14F-4D97-AF65-F5344CB8AC3E}">
        <p14:creationId xmlns:p14="http://schemas.microsoft.com/office/powerpoint/2010/main" val="3521939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defTabSz="924367">
              <a:defRPr/>
            </a:pPr>
            <a:r>
              <a:rPr lang="en-US" dirty="0"/>
              <a:t>The final SFA action is Confidence, originally derived from the literature on “hope.” There is a lot of overlap between Competence and Confidence, because when individuals feel more competent to handle what is in front of them, they usually feel more confident and hopeful. What distinguishes Competence from Confidence is that Competence actions often involve training or mentoring in skills building, whereas Confidence actions are aimed at affecting or altering inner states or thoughts an individual with stress injury may have. To this end it focuses on building realistic self-esteem and restoring hope, both of which are often diminished in the aftermath of intense</a:t>
            </a:r>
            <a:r>
              <a:rPr lang="en-US" baseline="0" dirty="0"/>
              <a:t> or prolonged stress.</a:t>
            </a:r>
          </a:p>
          <a:p>
            <a:pPr defTabSz="924367">
              <a:defRPr/>
            </a:pPr>
            <a:endParaRPr lang="en-US" baseline="0" dirty="0"/>
          </a:p>
          <a:p>
            <a:r>
              <a:rPr lang="en-US" baseline="0" dirty="0"/>
              <a:t>Orange zone stress can cause a person to guilty or bitter, have difficulty forgiving themselves or others, or have trouble finding meaning or hope after what has happened.</a:t>
            </a:r>
          </a:p>
          <a:p>
            <a:r>
              <a:rPr lang="en-US" baseline="0" dirty="0"/>
              <a:t>For example, the death of a patient due to failure to take proper precautions results in guilt, a wear0and0tear stress reaction results in losing respect for leaders, significant life threat results in depression and loss of spiritual faith.</a:t>
            </a:r>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50</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020629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r>
              <a:rPr lang="en-US" dirty="0"/>
              <a:t>Confidence actions are intended to:</a:t>
            </a:r>
            <a:endParaRPr lang="en-US" sz="1100" dirty="0"/>
          </a:p>
          <a:p>
            <a:pPr marL="173319" indent="-173319">
              <a:buFont typeface="Arial" panose="020B0604020202020204" pitchFamily="34" charset="0"/>
              <a:buChar char="•"/>
            </a:pPr>
            <a:r>
              <a:rPr lang="en-US" dirty="0"/>
              <a:t>Promote realistic hope and build self-esteem that may have been damaged or lost as a result of stress.</a:t>
            </a:r>
            <a:endParaRPr lang="en-US" sz="1100" dirty="0"/>
          </a:p>
          <a:p>
            <a:pPr marL="173319" indent="-173319">
              <a:buFont typeface="Arial" panose="020B0604020202020204" pitchFamily="34" charset="0"/>
              <a:buChar char="•"/>
            </a:pPr>
            <a:r>
              <a:rPr lang="en-US" dirty="0"/>
              <a:t>Promote confidence in core values and beliefs.</a:t>
            </a:r>
            <a:endParaRPr lang="en-US" sz="1100" dirty="0"/>
          </a:p>
          <a:p>
            <a:pPr marL="173319" indent="-173319">
              <a:buFont typeface="Arial" panose="020B0604020202020204" pitchFamily="34" charset="0"/>
              <a:buChar char="•"/>
            </a:pPr>
            <a:r>
              <a:rPr lang="en-US" dirty="0"/>
              <a:t>Bolster pride and commitment.</a:t>
            </a:r>
            <a:endParaRPr lang="en-US" sz="1100" dirty="0"/>
          </a:p>
          <a:p>
            <a:r>
              <a:rPr lang="en-US" dirty="0"/>
              <a:t> </a:t>
            </a:r>
            <a:endParaRPr lang="en-US" sz="1300" dirty="0"/>
          </a:p>
          <a:p>
            <a:r>
              <a:rPr lang="en-US" dirty="0"/>
              <a:t>This slide shows the four components of Confidence that contribute to a sense of confidence – in the self, in others, in life or in spiritual sources of solace.</a:t>
            </a:r>
            <a:endParaRPr lang="en-US" sz="1100" dirty="0"/>
          </a:p>
          <a:p>
            <a:r>
              <a:rPr lang="en-US" dirty="0"/>
              <a:t> </a:t>
            </a:r>
            <a:endParaRPr lang="en-US" sz="1300" dirty="0"/>
          </a:p>
          <a:p>
            <a:pPr marL="231092" indent="-231092">
              <a:buFont typeface="+mj-lt"/>
              <a:buAutoNum type="arabicPeriod"/>
            </a:pPr>
            <a:r>
              <a:rPr lang="en-US" dirty="0"/>
              <a:t>The first Confidence component is rebuilding </a:t>
            </a:r>
            <a:r>
              <a:rPr lang="en-US" b="1" dirty="0"/>
              <a:t>trust</a:t>
            </a:r>
            <a:r>
              <a:rPr lang="en-US" dirty="0"/>
              <a:t>, which can be trust in many things, such as coworkers, equipment, leaders, self or mission.</a:t>
            </a:r>
            <a:endParaRPr lang="en-US" sz="1000" b="1" dirty="0"/>
          </a:p>
          <a:p>
            <a:pPr marL="231092" indent="-231092">
              <a:buFont typeface="+mj-lt"/>
              <a:buAutoNum type="arabicPeriod"/>
            </a:pPr>
            <a:r>
              <a:rPr lang="en-US" dirty="0"/>
              <a:t>The second component is</a:t>
            </a:r>
            <a:r>
              <a:rPr lang="en-US" b="1" dirty="0"/>
              <a:t> rebuilding hope, </a:t>
            </a:r>
            <a:r>
              <a:rPr lang="en-US" dirty="0"/>
              <a:t>which may entail helping the person find forgiveness and trust in themselves or the people around them. The process of forgiveness can resolve tension and allow a person to move forward. Rebuilding hope also involves being able to imagine the future in a positive way.</a:t>
            </a:r>
            <a:endParaRPr lang="en-US" sz="1000" b="1" dirty="0"/>
          </a:p>
          <a:p>
            <a:pPr marL="231092" indent="-231092">
              <a:buFont typeface="+mj-lt"/>
              <a:buAutoNum type="arabicPeriod"/>
            </a:pPr>
            <a:r>
              <a:rPr lang="en-US" dirty="0"/>
              <a:t>The third component is aimed at rebuilding </a:t>
            </a:r>
            <a:r>
              <a:rPr lang="en-US" b="1" dirty="0"/>
              <a:t>self-worth</a:t>
            </a:r>
            <a:r>
              <a:rPr lang="en-US" dirty="0"/>
              <a:t>, which includes belief in self; an accurate and mostly positive self-image; self-respect or a thinking process that taps a sense of agency or will; and the awareness of the steps necessary to achieve one’s life goals.</a:t>
            </a:r>
            <a:endParaRPr lang="en-US" sz="1100" dirty="0"/>
          </a:p>
          <a:p>
            <a:pPr marL="231092" indent="-231092">
              <a:buFont typeface="+mj-lt"/>
              <a:buAutoNum type="arabicPeriod"/>
            </a:pPr>
            <a:r>
              <a:rPr lang="en-US" dirty="0"/>
              <a:t>The fourth component is aimed at rebuilding or facilitating </a:t>
            </a:r>
            <a:r>
              <a:rPr lang="en-US" b="1" dirty="0"/>
              <a:t>meaning-making</a:t>
            </a:r>
            <a:r>
              <a:rPr lang="en-US" dirty="0"/>
              <a:t>, which is anything that helps a person make sense of what happens in their life. It is often facilitated by having a sense of purpose or faith, holding a spiritual perspective related to the human condition, or having a belief that either strong others or a higher power will intervene on one’s behalf. </a:t>
            </a:r>
            <a:endParaRPr lang="en-US" sz="1300" dirty="0"/>
          </a:p>
          <a:p>
            <a:pPr marL="231092" indent="-231092">
              <a:buFont typeface="+mj-lt"/>
              <a:buAutoNum type="arabicPeriod"/>
            </a:pPr>
            <a:endParaRPr lang="en-US" sz="1300" dirty="0"/>
          </a:p>
          <a:p>
            <a:pPr>
              <a:defRPr/>
            </a:pPr>
            <a:endParaRPr lang="en-US" sz="1000" dirty="0"/>
          </a:p>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51</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2142192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r>
              <a:rPr lang="en-US" b="1" dirty="0"/>
              <a:t>Examples of Need for Confidence</a:t>
            </a:r>
            <a:endParaRPr lang="en-US" sz="1100" dirty="0"/>
          </a:p>
          <a:p>
            <a:r>
              <a:rPr lang="en-US" b="1" dirty="0"/>
              <a:t> </a:t>
            </a:r>
            <a:endParaRPr lang="en-US" sz="1300" dirty="0"/>
          </a:p>
          <a:p>
            <a:r>
              <a:rPr lang="en-US" dirty="0"/>
              <a:t>This slide shows three scenarios in which the Confidence action could be used. In all three cases, SFA will involve actions at multiple levels of engagement.</a:t>
            </a:r>
            <a:endParaRPr lang="en-US" sz="1100" dirty="0"/>
          </a:p>
          <a:p>
            <a:r>
              <a:rPr lang="en-US" dirty="0"/>
              <a:t> </a:t>
            </a:r>
            <a:endParaRPr lang="en-US" sz="1300" dirty="0"/>
          </a:p>
          <a:p>
            <a:pPr marL="173319" indent="-173319">
              <a:buFont typeface="Arial" panose="020B0604020202020204" pitchFamily="34" charset="0"/>
              <a:buChar char="•"/>
            </a:pPr>
            <a:r>
              <a:rPr lang="en-US" dirty="0"/>
              <a:t>Someone whose failure to take proper precautions contributes to the death of a patient feels extremely guilty and becomes self-destructive.</a:t>
            </a:r>
            <a:endParaRPr lang="en-US" sz="1100" dirty="0"/>
          </a:p>
          <a:p>
            <a:pPr marL="173319" indent="-173319">
              <a:buFont typeface="Arial" panose="020B0604020202020204" pitchFamily="34" charset="0"/>
              <a:buChar char="•"/>
            </a:pPr>
            <a:r>
              <a:rPr lang="en-US" dirty="0"/>
              <a:t>An individual who develops a wear-and-tear stress reaction loses respect for leaders and becomes angry and irritable.</a:t>
            </a:r>
            <a:endParaRPr lang="en-US" sz="1100" dirty="0"/>
          </a:p>
          <a:p>
            <a:pPr marL="173319" indent="-173319">
              <a:buFont typeface="Arial" panose="020B0604020202020204" pitchFamily="34" charset="0"/>
              <a:buChar char="•"/>
            </a:pPr>
            <a:r>
              <a:rPr lang="en-US" dirty="0"/>
              <a:t>Someone who is regularly exposed to significant life threat suffers lowered functioning, loses spiritual faith, and becomes depressed.</a:t>
            </a:r>
            <a:endParaRPr lang="en-US" sz="1100" dirty="0"/>
          </a:p>
          <a:p>
            <a:r>
              <a:rPr lang="en-US" dirty="0"/>
              <a:t> </a:t>
            </a:r>
            <a:endParaRPr lang="en-US" sz="1300" dirty="0"/>
          </a:p>
          <a:p>
            <a:r>
              <a:rPr lang="en-US" i="1" dirty="0"/>
              <a:t>Facilitate a discussion with trainees by asking something like, “What actions have you noticed in yourself or others that indicated a need for Confidence?” The goal is to have them start to reflect upon their own experiences with Confidence and identify behaviors or situations that they think would indicate a need for Confidence.</a:t>
            </a:r>
            <a:endParaRPr lang="en-US" sz="1100" dirty="0"/>
          </a:p>
          <a:p>
            <a:endParaRPr lang="en-US" sz="8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0044" eaLnBrk="1" fontAlgn="auto" hangingPunct="1">
              <a:spcBef>
                <a:spcPts val="0"/>
              </a:spcBef>
              <a:spcAft>
                <a:spcPts val="0"/>
              </a:spcAft>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0044" eaLnBrk="1" fontAlgn="auto" hangingPunct="1">
                <a:spcBef>
                  <a:spcPts val="0"/>
                </a:spcBef>
                <a:spcAft>
                  <a:spcPts val="0"/>
                </a:spcAft>
                <a:defRPr/>
              </a:pPr>
              <a:t>52</a:t>
            </a:fld>
            <a:endParaRPr lang="en-US" sz="1300">
              <a:solidFill>
                <a:prstClr val="black"/>
              </a:solidFill>
              <a:latin typeface="Arial" pitchFamily="127" charset="0"/>
              <a:ea typeface="ＭＳ Ｐゴシック" pitchFamily="127" charset="-128"/>
              <a:cs typeface="ＭＳ Ｐゴシック" pitchFamily="127" charset="-128"/>
            </a:endParaRPr>
          </a:p>
        </p:txBody>
      </p:sp>
      <p:sp>
        <p:nvSpPr>
          <p:cNvPr id="2" name="Header Placeholder 1">
            <a:extLst>
              <a:ext uri="{FF2B5EF4-FFF2-40B4-BE49-F238E27FC236}">
                <a16:creationId xmlns:a16="http://schemas.microsoft.com/office/drawing/2014/main" id="{D463D96D-FD2C-9D49-AE3E-316EFF4E94BA}"/>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86290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talk about stress and stress injury. Stress occurs on a continuum.</a:t>
            </a:r>
            <a:r>
              <a:rPr lang="en-US" baseline="0" dirty="0"/>
              <a:t>  Stress is part of our every day life and certainly our everyday work environment. Some stress can be positive and may actually help us be at our best. However too much stress can overwhelm compensatory systems and lead to stress injury or more severe psychopathology such as clinical depression or PTSD.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342900" indent="-342900">
              <a:buFont typeface="Wingdings" panose="05000000000000000000" pitchFamily="2" charset="2"/>
              <a:buChar char="v"/>
            </a:pPr>
            <a:r>
              <a:rPr lang="en-US" sz="1200" dirty="0">
                <a:solidFill>
                  <a:srgbClr val="232D4B"/>
                </a:solidFill>
              </a:rPr>
              <a:t>A </a:t>
            </a:r>
            <a:r>
              <a:rPr lang="en-US" sz="1200" dirty="0">
                <a:solidFill>
                  <a:srgbClr val="FF0000"/>
                </a:solidFill>
              </a:rPr>
              <a:t>STRESS INJURY </a:t>
            </a:r>
            <a:r>
              <a:rPr lang="en-US" sz="1200" dirty="0">
                <a:solidFill>
                  <a:srgbClr val="232D4B"/>
                </a:solidFill>
              </a:rPr>
              <a:t>is any severe and persistent distress or loss of ability to function caused by damage to the brain, mind, or spirit after exposure to overwhelming stressors</a:t>
            </a:r>
          </a:p>
          <a:p>
            <a:endParaRPr lang="en-US" sz="1200" dirty="0">
              <a:solidFill>
                <a:srgbClr val="232D4B"/>
              </a:solidFill>
            </a:endParaRPr>
          </a:p>
          <a:p>
            <a:pPr marL="342900" indent="-342900">
              <a:buFont typeface="Wingdings" panose="05000000000000000000" pitchFamily="2" charset="2"/>
              <a:buChar char="v"/>
            </a:pPr>
            <a:r>
              <a:rPr lang="en-US" sz="1200" dirty="0">
                <a:solidFill>
                  <a:srgbClr val="232D4B"/>
                </a:solidFill>
              </a:rPr>
              <a:t>In this respect, the stressed brain is not unlike an exercised muscle: manageable doses can fortify the system, whereas an overload can cause permanent damage</a:t>
            </a:r>
            <a:endParaRPr lang="en-US" dirty="0">
              <a:solidFill>
                <a:srgbClr val="232D4B"/>
              </a:solidFill>
            </a:endParaRPr>
          </a:p>
          <a:p>
            <a:pPr marL="285750" indent="-285750">
              <a:buFont typeface="Wingdings" panose="05000000000000000000" pitchFamily="2" charset="2"/>
              <a:buChar char="v"/>
            </a:pPr>
            <a:endParaRPr lang="en-US" dirty="0">
              <a:solidFill>
                <a:srgbClr val="232D4B"/>
              </a:solidFill>
            </a:endParaRPr>
          </a:p>
          <a:p>
            <a:pPr marL="285750" indent="-285750">
              <a:buFont typeface="Wingdings" panose="05000000000000000000" pitchFamily="2" charset="2"/>
              <a:buChar char="v"/>
            </a:pPr>
            <a:r>
              <a:rPr lang="en-US" dirty="0">
                <a:solidFill>
                  <a:srgbClr val="232D4B"/>
                </a:solidFill>
              </a:rPr>
              <a:t>STRESS INJURIES </a:t>
            </a:r>
            <a:r>
              <a:rPr lang="en-US" sz="1200" dirty="0">
                <a:solidFill>
                  <a:srgbClr val="232D4B"/>
                </a:solidFill>
              </a:rPr>
              <a:t>are invisible. You notice them in behaviors and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The goal of SFA is prevention or early recognition and response to stress injury before it becomes a psychological injury. </a:t>
            </a:r>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7</a:t>
            </a:fld>
            <a:endParaRPr lang="en-US" altLang="en-US"/>
          </a:p>
        </p:txBody>
      </p:sp>
    </p:spTree>
    <p:extLst>
      <p:ext uri="{BB962C8B-B14F-4D97-AF65-F5344CB8AC3E}">
        <p14:creationId xmlns:p14="http://schemas.microsoft.com/office/powerpoint/2010/main" val="3808974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suggested strategies for building competence:</a:t>
            </a:r>
          </a:p>
          <a:p>
            <a:r>
              <a:rPr lang="en-US" dirty="0"/>
              <a:t> </a:t>
            </a:r>
          </a:p>
          <a:p>
            <a:pPr marL="173319" indent="-173319">
              <a:buFont typeface="Arial" panose="020B0604020202020204" pitchFamily="34" charset="0"/>
              <a:buChar char="•"/>
            </a:pPr>
            <a:r>
              <a:rPr lang="en-US" dirty="0"/>
              <a:t>When you are having a difficult time, use positive self-talk and don’t be afraid to ask for help and guidance from mentors.</a:t>
            </a:r>
          </a:p>
          <a:p>
            <a:pPr marL="173319" indent="-173319">
              <a:buFont typeface="Arial" panose="020B0604020202020204" pitchFamily="34" charset="0"/>
              <a:buChar char="•"/>
            </a:pPr>
            <a:r>
              <a:rPr lang="en-US" dirty="0"/>
              <a:t>When tough things happen, establish new relationships with those who have been through similar situations.</a:t>
            </a:r>
          </a:p>
          <a:p>
            <a:pPr marL="173319" indent="-173319">
              <a:buFont typeface="Arial" panose="020B0604020202020204" pitchFamily="34" charset="0"/>
              <a:buChar char="•"/>
            </a:pPr>
            <a:r>
              <a:rPr lang="en-US" dirty="0"/>
              <a:t>If you’re under too much stress, do something that is easy for you to give you a sense of accomplishment.</a:t>
            </a:r>
          </a:p>
          <a:p>
            <a:pPr marL="173319" indent="-173319">
              <a:buFont typeface="Arial" panose="020B0604020202020204" pitchFamily="34" charset="0"/>
              <a:buChar char="•"/>
            </a:pPr>
            <a:r>
              <a:rPr lang="en-US" dirty="0"/>
              <a:t>Find people who can help you with engaging in healthy habits.</a:t>
            </a:r>
          </a:p>
          <a:p>
            <a:pPr marL="173319" indent="-173319">
              <a:buFont typeface="Arial" panose="020B0604020202020204" pitchFamily="34" charset="0"/>
              <a:buChar char="•"/>
            </a:pPr>
            <a:r>
              <a:rPr lang="en-US" dirty="0"/>
              <a:t>Regularly reflect on the balance between the satisfaction of fulfilling work duties and the personal sacrifices you are making. Be prepared to adjust behaviors and expectations if that balance changes over time.</a:t>
            </a:r>
          </a:p>
          <a:p>
            <a:r>
              <a:rPr lang="en-US" dirty="0"/>
              <a:t> </a:t>
            </a:r>
          </a:p>
          <a:p>
            <a:r>
              <a:rPr lang="en-US" i="1" dirty="0"/>
              <a:t>Ask trainees if they can think of any other strategies for building their own sense of competence.</a:t>
            </a:r>
            <a:endParaRPr lang="en-US" dirty="0"/>
          </a:p>
          <a:p>
            <a:endParaRPr lang="en-US" dirty="0"/>
          </a:p>
          <a:p>
            <a:pPr defTabSz="494280">
              <a:spcBef>
                <a:spcPct val="0"/>
              </a:spcBef>
              <a:spcAft>
                <a:spcPct val="35000"/>
              </a:spcAft>
            </a:pPr>
            <a:r>
              <a:rPr lang="en-US" b="1" dirty="0"/>
              <a:t>Listen for &amp; confront distorted  perceptions</a:t>
            </a:r>
          </a:p>
          <a:p>
            <a:pPr defTabSz="494280">
              <a:spcBef>
                <a:spcPct val="0"/>
              </a:spcBef>
              <a:spcAft>
                <a:spcPct val="35000"/>
              </a:spcAft>
            </a:pPr>
            <a:r>
              <a:rPr lang="en-US" b="1" dirty="0"/>
              <a:t>Provide for a spiritual authority</a:t>
            </a:r>
          </a:p>
          <a:p>
            <a:pPr defTabSz="494280">
              <a:spcBef>
                <a:spcPct val="0"/>
              </a:spcBef>
              <a:spcAft>
                <a:spcPct val="35000"/>
              </a:spcAft>
            </a:pPr>
            <a:r>
              <a:rPr lang="en-US" dirty="0"/>
              <a:t>Re-establish believe in colleagues who have stress reactions by debriefing </a:t>
            </a:r>
          </a:p>
          <a:p>
            <a:pPr defTabSz="494280">
              <a:spcBef>
                <a:spcPct val="0"/>
              </a:spcBef>
              <a:spcAft>
                <a:spcPct val="35000"/>
              </a:spcAft>
            </a:pPr>
            <a:r>
              <a:rPr lang="en-US" dirty="0"/>
              <a:t>Support &amp; Empathy for peers</a:t>
            </a:r>
          </a:p>
          <a:p>
            <a:endParaRPr lang="en-US" dirty="0"/>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53</a:t>
            </a:fld>
            <a:endParaRPr lang="en-US" altLang="en-US"/>
          </a:p>
        </p:txBody>
      </p:sp>
    </p:spTree>
    <p:extLst>
      <p:ext uri="{BB962C8B-B14F-4D97-AF65-F5344CB8AC3E}">
        <p14:creationId xmlns:p14="http://schemas.microsoft.com/office/powerpoint/2010/main" val="952955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step at a time…don’t get overwhelmed by everything.</a:t>
            </a:r>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54</a:t>
            </a:fld>
            <a:endParaRPr lang="en-US" altLang="en-US"/>
          </a:p>
        </p:txBody>
      </p:sp>
    </p:spTree>
    <p:extLst>
      <p:ext uri="{BB962C8B-B14F-4D97-AF65-F5344CB8AC3E}">
        <p14:creationId xmlns:p14="http://schemas.microsoft.com/office/powerpoint/2010/main" val="1097833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resilient health systems—systems that can withstand health shocks while maintaining routine functions</a:t>
            </a:r>
          </a:p>
          <a:p>
            <a:endParaRPr lang="en-US" dirty="0"/>
          </a:p>
          <a:p>
            <a:r>
              <a:rPr lang="en-US" dirty="0"/>
              <a:t>resilience as “the capacity of health actors, institutions, and populations to prepare for and effectively respond to crises; maintain core functions when a crisis hits; and, informed by lessons learnt during the crisis, </a:t>
            </a:r>
            <a:r>
              <a:rPr lang="en-US" dirty="0" err="1"/>
              <a:t>reorganise</a:t>
            </a:r>
            <a:r>
              <a:rPr lang="en-US" dirty="0"/>
              <a:t> if conditions require it.”</a:t>
            </a:r>
          </a:p>
          <a:p>
            <a:endParaRPr lang="en-US" dirty="0"/>
          </a:p>
          <a:p>
            <a:r>
              <a:rPr lang="en-US" dirty="0"/>
              <a:t>resilient health systems are aware, integrated, diverse, self regulating, and adaptive</a:t>
            </a:r>
          </a:p>
          <a:p>
            <a:r>
              <a:rPr lang="en-US" dirty="0"/>
              <a:t> 12</a:t>
            </a:r>
          </a:p>
          <a:p>
            <a:endParaRPr lang="en-US" dirty="0"/>
          </a:p>
          <a:p>
            <a:r>
              <a:rPr lang="en-US" dirty="0"/>
              <a:t>The last point is especially worth </a:t>
            </a:r>
            <a:r>
              <a:rPr lang="en-US" dirty="0" err="1"/>
              <a:t>emphasising</a:t>
            </a:r>
            <a:r>
              <a:rPr lang="en-US" dirty="0"/>
              <a:t>: resilience is not self sufficiency. Crises do not respect geopolitical boundaries and so resilience requires thoughtful interconnectedness or “smart dependency.”</a:t>
            </a:r>
          </a:p>
          <a:p>
            <a:endParaRPr lang="en-US" dirty="0"/>
          </a:p>
          <a:p>
            <a:pPr defTabSz="924367">
              <a:defRPr/>
            </a:pPr>
            <a:r>
              <a:rPr lang="en-US" b="1" dirty="0"/>
              <a:t>People </a:t>
            </a:r>
            <a:r>
              <a:rPr lang="en-US" b="1" dirty="0" err="1"/>
              <a:t>centred</a:t>
            </a:r>
            <a:r>
              <a:rPr lang="en-US" b="1" dirty="0"/>
              <a:t> care:</a:t>
            </a:r>
            <a:r>
              <a:rPr lang="en-US" dirty="0"/>
              <a:t> Four articles discussed, more holistic health services provision based on people needs and epidemiology rather than purely disease specific vertical approach with inclusion of mental health services, geriatric and palliative care which are rather neglected areas in India currently (</a:t>
            </a:r>
            <a:r>
              <a:rPr lang="en-US" dirty="0">
                <a:hlinkClick r:id="rId3"/>
              </a:rPr>
              <a:t>Edward et al., 2020</a:t>
            </a:r>
            <a:r>
              <a:rPr lang="en-US" dirty="0"/>
              <a:t>; </a:t>
            </a:r>
            <a:r>
              <a:rPr lang="en-US" dirty="0" err="1">
                <a:hlinkClick r:id="rId3"/>
              </a:rPr>
              <a:t>Lele</a:t>
            </a:r>
            <a:r>
              <a:rPr lang="en-US" dirty="0">
                <a:hlinkClick r:id="rId3"/>
              </a:rPr>
              <a:t> &amp; </a:t>
            </a:r>
            <a:r>
              <a:rPr lang="en-US" dirty="0" err="1">
                <a:hlinkClick r:id="rId3"/>
              </a:rPr>
              <a:t>Patwardhan</a:t>
            </a:r>
            <a:r>
              <a:rPr lang="en-US" dirty="0">
                <a:hlinkClick r:id="rId3"/>
              </a:rPr>
              <a:t>, 2020</a:t>
            </a:r>
            <a:r>
              <a:rPr lang="en-US" dirty="0"/>
              <a:t>; </a:t>
            </a:r>
            <a:r>
              <a:rPr lang="en-US" dirty="0" err="1"/>
              <a:t>Mar</a:t>
            </a:r>
            <a:r>
              <a:rPr lang="en-US" dirty="0" err="1">
                <a:hlinkClick r:id="rId3"/>
              </a:rPr>
              <a:t>chand</a:t>
            </a:r>
            <a:r>
              <a:rPr lang="en-US" dirty="0">
                <a:hlinkClick r:id="rId3"/>
              </a:rPr>
              <a:t> et al., 2020</a:t>
            </a:r>
            <a:r>
              <a:rPr lang="en-US" dirty="0"/>
              <a:t>; </a:t>
            </a:r>
            <a:r>
              <a:rPr lang="en-US" dirty="0">
                <a:hlinkClick r:id="rId3"/>
              </a:rPr>
              <a:t>Patricia et al., 2020</a:t>
            </a:r>
            <a:r>
              <a:rPr lang="en-US" dirty="0"/>
              <a:t>).</a:t>
            </a:r>
          </a:p>
          <a:p>
            <a:r>
              <a:rPr lang="en-US" b="1" dirty="0"/>
              <a:t>Equity in access:</a:t>
            </a:r>
            <a:r>
              <a:rPr lang="en-US" dirty="0"/>
              <a:t> Three articles highlighted inequity in access to services during COVID-19 times and reinforced the need for additional mechanisms to improve coverage of health services such as supplemental </a:t>
            </a:r>
            <a:r>
              <a:rPr lang="en-US" dirty="0" err="1"/>
              <a:t>immunisation</a:t>
            </a:r>
            <a:r>
              <a:rPr lang="en-US" dirty="0"/>
              <a:t>, catch-up campaigns, home delivery of medicines and mobile van clinics at remote places for poor and </a:t>
            </a:r>
            <a:r>
              <a:rPr lang="en-US" dirty="0" err="1"/>
              <a:t>marginalised</a:t>
            </a:r>
            <a:r>
              <a:rPr lang="en-US" dirty="0"/>
              <a:t> groups (</a:t>
            </a:r>
            <a:r>
              <a:rPr lang="en-US" dirty="0">
                <a:hlinkClick r:id="rId3"/>
              </a:rPr>
              <a:t>Barnabas et al, 2020</a:t>
            </a:r>
            <a:r>
              <a:rPr lang="en-US" dirty="0"/>
              <a:t>; </a:t>
            </a:r>
            <a:r>
              <a:rPr lang="en-US" dirty="0" err="1">
                <a:hlinkClick r:id="rId3"/>
              </a:rPr>
              <a:t>Govender</a:t>
            </a:r>
            <a:r>
              <a:rPr lang="en-US" dirty="0">
                <a:hlinkClick r:id="rId3"/>
              </a:rPr>
              <a:t> et al., 2020</a:t>
            </a:r>
            <a:r>
              <a:rPr lang="en-US" dirty="0"/>
              <a:t>; </a:t>
            </a:r>
            <a:r>
              <a:rPr lang="en-US" dirty="0">
                <a:hlinkClick r:id="rId3"/>
              </a:rPr>
              <a:t>Wang &amp; Tang, 2020</a:t>
            </a:r>
            <a:r>
              <a:rPr lang="en-US" dirty="0"/>
              <a:t>).</a:t>
            </a:r>
          </a:p>
          <a:p>
            <a:r>
              <a:rPr lang="en-US" b="1" dirty="0"/>
              <a:t>Patient and family engagement hold the key:</a:t>
            </a:r>
            <a:r>
              <a:rPr lang="en-US" dirty="0"/>
              <a:t> Five articles demonstrated, the importance of empowering patients using health literacy </a:t>
            </a:r>
            <a:r>
              <a:rPr lang="en-US" dirty="0" err="1"/>
              <a:t>programmes</a:t>
            </a:r>
            <a:r>
              <a:rPr lang="en-US" dirty="0"/>
              <a:t> including, </a:t>
            </a:r>
            <a:r>
              <a:rPr lang="en-US" dirty="0" err="1"/>
              <a:t>behavioural</a:t>
            </a:r>
            <a:r>
              <a:rPr lang="en-US" dirty="0"/>
              <a:t> change communication strategies, patient groups involvement in development of service delivery policies and strategies and IT/mobile based grievance reprisal system (</a:t>
            </a:r>
            <a:r>
              <a:rPr lang="en-US" dirty="0">
                <a:hlinkClick r:id="rId3"/>
              </a:rPr>
              <a:t>Daniel et al., 2020</a:t>
            </a:r>
            <a:r>
              <a:rPr lang="en-US" dirty="0"/>
              <a:t>; </a:t>
            </a:r>
            <a:r>
              <a:rPr lang="en-US" dirty="0" err="1">
                <a:hlinkClick r:id="rId3"/>
              </a:rPr>
              <a:t>Elwyn</a:t>
            </a:r>
            <a:r>
              <a:rPr lang="en-US" dirty="0">
                <a:hlinkClick r:id="rId3"/>
              </a:rPr>
              <a:t> &amp; Price, 2020</a:t>
            </a:r>
            <a:r>
              <a:rPr lang="en-US" dirty="0"/>
              <a:t>; </a:t>
            </a:r>
            <a:r>
              <a:rPr lang="en-US" dirty="0">
                <a:hlinkClick r:id="rId3"/>
              </a:rPr>
              <a:t>Johari et al., 2020</a:t>
            </a:r>
            <a:r>
              <a:rPr lang="en-US" dirty="0"/>
              <a:t>; </a:t>
            </a:r>
            <a:r>
              <a:rPr lang="en-US" dirty="0" err="1">
                <a:hlinkClick r:id="rId3"/>
              </a:rPr>
              <a:t>Kuriakose</a:t>
            </a:r>
            <a:r>
              <a:rPr lang="en-US" dirty="0">
                <a:hlinkClick r:id="rId3"/>
              </a:rPr>
              <a:t> et al., 2020</a:t>
            </a:r>
            <a:r>
              <a:rPr lang="en-US" dirty="0"/>
              <a:t>; </a:t>
            </a:r>
            <a:r>
              <a:rPr lang="en-US" dirty="0">
                <a:hlinkClick r:id="rId3"/>
              </a:rPr>
              <a:t>McCarron et al., 2020</a:t>
            </a:r>
            <a:r>
              <a:rPr lang="en-US" dirty="0"/>
              <a:t>).</a:t>
            </a:r>
          </a:p>
          <a:p>
            <a:pPr defTabSz="924367">
              <a:defRPr/>
            </a:pPr>
            <a:endParaRPr lang="en-US" dirty="0"/>
          </a:p>
          <a:p>
            <a:pPr defTabSz="924367">
              <a:defRPr/>
            </a:pPr>
            <a:r>
              <a:rPr lang="en-US" b="1" dirty="0"/>
              <a:t>Capacity building:</a:t>
            </a:r>
            <a:r>
              <a:rPr lang="en-US" dirty="0"/>
              <a:t> A review article discussed the need for continuous training and capacity building of all HW cadres in IPC; including appropriate PPE use and in prevention and management of patient safety incidents throughout the career. Additionally, training on soft skills such as effective communication, teamwork as well as engagement of patients, their families and caregivers is vital. Annual simulation exercises based on patient safety needs during emergencies have also been cited as important intervention. Furthermore, inclusion of patient safety in the curriculum during formative years of medical and paramedical education is key (</a:t>
            </a:r>
            <a:r>
              <a:rPr lang="en-US" dirty="0" err="1"/>
              <a:t>Narwal</a:t>
            </a:r>
            <a:r>
              <a:rPr lang="en-US" dirty="0"/>
              <a:t> &amp; </a:t>
            </a:r>
            <a:r>
              <a:rPr lang="en-US" dirty="0">
                <a:hlinkClick r:id="rId3"/>
              </a:rPr>
              <a:t>Jain, 2020</a:t>
            </a:r>
            <a:r>
              <a:rPr lang="en-US" dirty="0"/>
              <a:t>; </a:t>
            </a:r>
            <a:r>
              <a:rPr lang="en-US" dirty="0">
                <a:hlinkClick r:id="rId3"/>
              </a:rPr>
              <a:t>Sanko &amp; </a:t>
            </a:r>
            <a:r>
              <a:rPr lang="en-US" dirty="0" err="1">
                <a:hlinkClick r:id="rId3"/>
              </a:rPr>
              <a:t>Mckay</a:t>
            </a:r>
            <a:r>
              <a:rPr lang="en-US" dirty="0">
                <a:hlinkClick r:id="rId3"/>
              </a:rPr>
              <a:t>, 2020</a:t>
            </a:r>
            <a:r>
              <a:rPr lang="en-US" dirty="0"/>
              <a:t>).</a:t>
            </a:r>
          </a:p>
          <a:p>
            <a:pPr defTabSz="924367">
              <a:defRPr/>
            </a:pPr>
            <a:endParaRPr lang="en-US" dirty="0"/>
          </a:p>
          <a:p>
            <a:r>
              <a:rPr lang="en-US" b="1" dirty="0"/>
              <a:t>Skill Mix and quality:</a:t>
            </a:r>
            <a:r>
              <a:rPr lang="en-US" dirty="0"/>
              <a:t> amongst HWs that can quickly re-adjust to tackle public health emergencies and long-term changes in service delivery models during natural disasters is an important strategy for resilience (</a:t>
            </a:r>
            <a:r>
              <a:rPr lang="en-US" dirty="0" err="1">
                <a:hlinkClick r:id="rId3"/>
              </a:rPr>
              <a:t>Durski</a:t>
            </a:r>
            <a:r>
              <a:rPr lang="en-US" dirty="0">
                <a:hlinkClick r:id="rId3"/>
              </a:rPr>
              <a:t> et al., 2020</a:t>
            </a:r>
            <a:r>
              <a:rPr lang="en-US" dirty="0"/>
              <a:t>).</a:t>
            </a:r>
          </a:p>
          <a:p>
            <a:r>
              <a:rPr lang="en-US" b="1" dirty="0"/>
              <a:t>Properly supported and compensated HWs:</a:t>
            </a:r>
            <a:r>
              <a:rPr lang="en-US" dirty="0"/>
              <a:t> Adequate compensation, financial and non-financial incentives including acknowledgement of HWs based on performance, patient health outcomes and HWs risk exposure level, were also mentioned as an essential strategy for HW retention and motivation to provide safe health services (</a:t>
            </a:r>
            <a:r>
              <a:rPr lang="en-US" dirty="0" err="1">
                <a:hlinkClick r:id="rId3"/>
              </a:rPr>
              <a:t>Budhathoki</a:t>
            </a:r>
            <a:r>
              <a:rPr lang="en-US" dirty="0">
                <a:hlinkClick r:id="rId3"/>
              </a:rPr>
              <a:t>, 2020</a:t>
            </a:r>
            <a:r>
              <a:rPr lang="en-US" dirty="0"/>
              <a:t>).</a:t>
            </a:r>
          </a:p>
          <a:p>
            <a:r>
              <a:rPr lang="en-US" b="1" dirty="0"/>
              <a:t>Identify additional surge capacity:</a:t>
            </a:r>
            <a:r>
              <a:rPr lang="en-US" dirty="0"/>
              <a:t> creating additional HRH pool by leveraging the Community health workers (CHWs), health volunteers, engaging local leaders and civil society and strengthening health-training institutions have been cited as an important strategy in two articles (</a:t>
            </a:r>
            <a:r>
              <a:rPr lang="en-US" dirty="0">
                <a:hlinkClick r:id="rId3"/>
              </a:rPr>
              <a:t>Ballard et al, 2020</a:t>
            </a:r>
            <a:r>
              <a:rPr lang="en-US" dirty="0"/>
              <a:t>; </a:t>
            </a:r>
            <a:r>
              <a:rPr lang="en-US" dirty="0">
                <a:hlinkClick r:id="rId3"/>
              </a:rPr>
              <a:t>Schwarz et al., 2020</a:t>
            </a:r>
            <a:r>
              <a:rPr lang="en-US" dirty="0"/>
              <a:t>).</a:t>
            </a:r>
          </a:p>
          <a:p>
            <a:pPr defTabSz="924367">
              <a:defRPr/>
            </a:pPr>
            <a:r>
              <a:rPr lang="en-US" b="1" dirty="0"/>
              <a:t>Scale up eHealth and </a:t>
            </a:r>
            <a:r>
              <a:rPr lang="en-US" b="1" dirty="0" err="1"/>
              <a:t>mHealth</a:t>
            </a:r>
            <a:r>
              <a:rPr lang="en-US" b="1" dirty="0"/>
              <a:t>:</a:t>
            </a:r>
            <a:r>
              <a:rPr lang="en-US" dirty="0"/>
              <a:t> Well-connected primary and community health </a:t>
            </a:r>
            <a:r>
              <a:rPr lang="en-US" dirty="0" err="1"/>
              <a:t>centres</a:t>
            </a:r>
            <a:r>
              <a:rPr lang="en-US" dirty="0"/>
              <a:t> with district hospitals for advanced telemedicine consultation, could be used for wide distribution of preventive and </a:t>
            </a:r>
            <a:r>
              <a:rPr lang="en-US" dirty="0" err="1"/>
              <a:t>promotive</a:t>
            </a:r>
            <a:r>
              <a:rPr lang="en-US" dirty="0"/>
              <a:t> health messages, communicating lab results, treatment follow-up as well as health workforce training, continued education and swift dissemination of COVID-19 and key health protocols thus promoting safe services (</a:t>
            </a:r>
            <a:r>
              <a:rPr lang="en-US" dirty="0">
                <a:hlinkClick r:id="rId3"/>
              </a:rPr>
              <a:t>Zhao et al., 2020</a:t>
            </a:r>
            <a:r>
              <a:rPr lang="en-US" dirty="0"/>
              <a:t>).</a:t>
            </a:r>
          </a:p>
          <a:p>
            <a:pPr defTabSz="924367">
              <a:defRPr/>
            </a:pPr>
            <a:endParaRPr lang="en-US" dirty="0"/>
          </a:p>
          <a:p>
            <a:endParaRPr lang="en-US" dirty="0"/>
          </a:p>
        </p:txBody>
      </p:sp>
      <p:sp>
        <p:nvSpPr>
          <p:cNvPr id="4" name="Slide Number Placeholder 3"/>
          <p:cNvSpPr>
            <a:spLocks noGrp="1"/>
          </p:cNvSpPr>
          <p:nvPr>
            <p:ph type="sldNum" sz="quarter" idx="10"/>
          </p:nvPr>
        </p:nvSpPr>
        <p:spPr/>
        <p:txBody>
          <a:bodyPr/>
          <a:lstStyle/>
          <a:p>
            <a:fld id="{FF6053FD-2D72-4AF2-B8DF-D32C1D48CADD}" type="slidenum">
              <a:rPr lang="en-US" altLang="en-US" smtClean="0"/>
              <a:pPr/>
              <a:t>58</a:t>
            </a:fld>
            <a:endParaRPr lang="en-US" altLang="en-US"/>
          </a:p>
        </p:txBody>
      </p:sp>
    </p:spTree>
    <p:extLst>
      <p:ext uri="{BB962C8B-B14F-4D97-AF65-F5344CB8AC3E}">
        <p14:creationId xmlns:p14="http://schemas.microsoft.com/office/powerpoint/2010/main" val="1420189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 </a:t>
            </a:r>
            <a:endParaRPr lang="en-US" dirty="0"/>
          </a:p>
          <a:p>
            <a:r>
              <a:rPr lang="en-US" b="1" i="1" dirty="0"/>
              <a:t> Slide 110:</a:t>
            </a:r>
            <a:r>
              <a:rPr lang="en-US" b="1" dirty="0"/>
              <a:t> </a:t>
            </a:r>
            <a:r>
              <a:rPr lang="en-US" b="1" i="1" dirty="0"/>
              <a:t>OPTIONAL SLIDE</a:t>
            </a:r>
            <a:endParaRPr lang="en-US" dirty="0"/>
          </a:p>
          <a:p>
            <a:r>
              <a:rPr lang="en-US" b="1" i="1" dirty="0"/>
              <a:t> </a:t>
            </a:r>
            <a:endParaRPr lang="en-US" dirty="0"/>
          </a:p>
          <a:p>
            <a:r>
              <a:rPr lang="en-US" b="1" dirty="0"/>
              <a:t>Confidence Example: Self-Care</a:t>
            </a:r>
            <a:endParaRPr lang="en-US" dirty="0"/>
          </a:p>
          <a:p>
            <a:r>
              <a:rPr lang="en-US" b="1" dirty="0"/>
              <a:t> </a:t>
            </a:r>
            <a:endParaRPr lang="en-US" dirty="0"/>
          </a:p>
          <a:p>
            <a:r>
              <a:rPr lang="en-US" dirty="0"/>
              <a:t>Here is a real example of how Confidence actions can be incorporated into self- care:</a:t>
            </a:r>
          </a:p>
          <a:p>
            <a:r>
              <a:rPr lang="en-US" dirty="0"/>
              <a:t> </a:t>
            </a:r>
          </a:p>
          <a:p>
            <a:r>
              <a:rPr lang="en-US" dirty="0"/>
              <a:t>“You can be the most skillful person in the entire world but if you don’t have faith in yourself you are doomed. You’re never going to get through it. And vice versa, you can be overconfident but not able to learn from mistakes to be more effective. There is a fine line between the two. The better you are at one, the better you will be at the other one. Even small triumphs can help with confidence.”</a:t>
            </a:r>
          </a:p>
          <a:p>
            <a:r>
              <a:rPr lang="en-US" dirty="0"/>
              <a:t> </a:t>
            </a:r>
          </a:p>
          <a:p>
            <a:r>
              <a:rPr lang="en-US" i="1" dirty="0"/>
              <a:t>Ask trainees if they can think of any other examples that they have seen where the Confidence action has been used.</a:t>
            </a:r>
            <a:endParaRPr lang="en-US" b="1" i="1" dirty="0"/>
          </a:p>
          <a:p>
            <a:r>
              <a:rPr lang="en-US" b="1" i="1" dirty="0"/>
              <a:t> </a:t>
            </a:r>
          </a:p>
          <a:p>
            <a:pPr defTabSz="924367">
              <a:defRPr/>
            </a:pPr>
            <a:endParaRPr lang="en-US" dirty="0">
              <a:latin typeface="Calibri" charset="0"/>
              <a:ea typeface="ＭＳ Ｐゴシック" charset="0"/>
              <a:cs typeface="ＭＳ Ｐゴシック" charset="0"/>
            </a:endParaRPr>
          </a:p>
        </p:txBody>
      </p:sp>
      <p:sp>
        <p:nvSpPr>
          <p:cNvPr id="100355"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5884A1FE-6FB8-754E-A0DA-2EF1EDC830E2}" type="slidenum">
              <a:rPr lang="en-US" sz="1300">
                <a:solidFill>
                  <a:prstClr val="black"/>
                </a:solidFill>
              </a:rPr>
              <a:pPr algn="r" defTabSz="922763" eaLnBrk="1" fontAlgn="auto" hangingPunct="1">
                <a:spcBef>
                  <a:spcPts val="0"/>
                </a:spcBef>
                <a:spcAft>
                  <a:spcPts val="0"/>
                </a:spcAft>
                <a:defRPr/>
              </a:pPr>
              <a:t>59</a:t>
            </a:fld>
            <a:endParaRPr lang="en-US" sz="1300">
              <a:solidFill>
                <a:prstClr val="black"/>
              </a:solidFill>
            </a:endParaRPr>
          </a:p>
        </p:txBody>
      </p:sp>
      <p:sp>
        <p:nvSpPr>
          <p:cNvPr id="100356"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1250079-23DA-7048-8F15-AA68A5F4AAAD}" type="slidenum">
              <a:rPr lang="en-US" sz="1200">
                <a:solidFill>
                  <a:prstClr val="black"/>
                </a:solidFill>
              </a:rPr>
              <a:pPr defTabSz="924367" eaLnBrk="1" fontAlgn="auto" hangingPunct="1">
                <a:spcBef>
                  <a:spcPts val="0"/>
                </a:spcBef>
                <a:spcAft>
                  <a:spcPts val="0"/>
                </a:spcAft>
                <a:defRPr/>
              </a:pPr>
              <a:t>59</a:t>
            </a:fld>
            <a:endParaRPr lang="en-US" sz="1200">
              <a:solidFill>
                <a:prstClr val="black"/>
              </a:solidFill>
            </a:endParaRPr>
          </a:p>
        </p:txBody>
      </p:sp>
      <p:sp>
        <p:nvSpPr>
          <p:cNvPr id="2" name="Header Placeholder 1">
            <a:extLst>
              <a:ext uri="{FF2B5EF4-FFF2-40B4-BE49-F238E27FC236}">
                <a16:creationId xmlns:a16="http://schemas.microsoft.com/office/drawing/2014/main" id="{E37E5370-71FC-6440-AF41-9864227AB9E1}"/>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1185476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112: OPTIONAL SLIDE</a:t>
            </a:r>
            <a:endParaRPr lang="en-US" dirty="0"/>
          </a:p>
          <a:p>
            <a:r>
              <a:rPr lang="en-US" b="1" i="1" dirty="0"/>
              <a:t> </a:t>
            </a:r>
            <a:endParaRPr lang="en-US" dirty="0"/>
          </a:p>
          <a:p>
            <a:r>
              <a:rPr lang="en-US" b="1" dirty="0"/>
              <a:t>Confidence Example: Coworker Support</a:t>
            </a:r>
            <a:endParaRPr lang="en-US" dirty="0"/>
          </a:p>
          <a:p>
            <a:r>
              <a:rPr lang="en-US" b="1" dirty="0"/>
              <a:t> </a:t>
            </a:r>
            <a:endParaRPr lang="en-US" dirty="0"/>
          </a:p>
          <a:p>
            <a:r>
              <a:rPr lang="en-US" dirty="0"/>
              <a:t>Here is a real example of how Confidence actions can be incorporated into work:</a:t>
            </a:r>
          </a:p>
          <a:p>
            <a:r>
              <a:rPr lang="en-US" dirty="0"/>
              <a:t> </a:t>
            </a:r>
          </a:p>
          <a:p>
            <a:r>
              <a:rPr lang="en-US" dirty="0"/>
              <a:t>“For the person who lacks confidence, I will talk the through the task and what it will take to complete it successfully. I will reinforce their good ideas and help think through other strategies for the parts that are more difficult.”</a:t>
            </a:r>
          </a:p>
          <a:p>
            <a:endParaRPr lang="en-US" dirty="0"/>
          </a:p>
          <a:p>
            <a:pPr defTabSz="924367">
              <a:defRPr/>
            </a:pPr>
            <a:r>
              <a:rPr lang="en-US" dirty="0"/>
              <a:t>“When the nurses’ roles on the unit will be changing, we discuss each nurse’s strengths, and how they can use these strengths in their new roles.”</a:t>
            </a:r>
          </a:p>
          <a:p>
            <a:endParaRPr lang="en-US" dirty="0"/>
          </a:p>
          <a:p>
            <a:r>
              <a:rPr lang="en-US" dirty="0"/>
              <a:t> </a:t>
            </a:r>
          </a:p>
          <a:p>
            <a:r>
              <a:rPr lang="en-US" i="1" dirty="0"/>
              <a:t>Ask trainees if they can think of any other examples that they have seen where the Confidence action has been used.</a:t>
            </a:r>
          </a:p>
          <a:p>
            <a:endParaRPr lang="en-US" dirty="0">
              <a:latin typeface="Calibri" charset="0"/>
              <a:ea typeface="ＭＳ Ｐゴシック" charset="0"/>
              <a:cs typeface="ＭＳ Ｐゴシック" charset="0"/>
            </a:endParaRPr>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60</a:t>
            </a:fld>
            <a:endParaRPr lang="en-US" sz="1200">
              <a:solidFill>
                <a:prstClr val="black"/>
              </a:solidFill>
            </a:endParaRPr>
          </a:p>
        </p:txBody>
      </p:sp>
      <p:sp>
        <p:nvSpPr>
          <p:cNvPr id="2" name="Header Placeholder 1">
            <a:extLst>
              <a:ext uri="{FF2B5EF4-FFF2-40B4-BE49-F238E27FC236}">
                <a16:creationId xmlns:a16="http://schemas.microsoft.com/office/drawing/2014/main" id="{99877FA6-C33C-BD4D-9D28-49EEC3BDAE65}"/>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970922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55914" y="4375319"/>
            <a:ext cx="5557582" cy="41541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a:t>
            </a:r>
          </a:p>
          <a:p>
            <a:r>
              <a:rPr lang="en-US" b="1" i="1" dirty="0"/>
              <a:t>Slide 116: OPTIONAL GROUP DISCUSSION</a:t>
            </a:r>
            <a:endParaRPr lang="en-US" dirty="0"/>
          </a:p>
          <a:p>
            <a:r>
              <a:rPr lang="en-US" b="1" i="1" dirty="0"/>
              <a:t> </a:t>
            </a:r>
            <a:endParaRPr lang="en-US" dirty="0"/>
          </a:p>
          <a:p>
            <a:r>
              <a:rPr lang="en-US" i="1" dirty="0"/>
              <a:t>Facilitate a discussion with trainees. The goal is to have them start to reflect upon their own experiences with Confidence and identify some of the experiences that they have already had, or have seen related to Confidence:</a:t>
            </a:r>
            <a:endParaRPr lang="en-US" dirty="0"/>
          </a:p>
          <a:p>
            <a:r>
              <a:rPr lang="en-US" i="1" dirty="0"/>
              <a:t> </a:t>
            </a:r>
            <a:endParaRPr lang="en-US" dirty="0"/>
          </a:p>
          <a:p>
            <a:pPr lvl="0"/>
            <a:r>
              <a:rPr lang="en-US" dirty="0"/>
              <a:t>What are some examples of how Confidence might be needed in your work?</a:t>
            </a:r>
          </a:p>
          <a:p>
            <a:pPr lvl="0"/>
            <a:r>
              <a:rPr lang="en-US" dirty="0"/>
              <a:t>What are some ways that you have been able to increase sense of Confidence in yourself?</a:t>
            </a:r>
          </a:p>
          <a:p>
            <a:pPr lvl="0"/>
            <a:r>
              <a:rPr lang="en-US" dirty="0"/>
              <a:t>What are some ways that you have offered or been offered Confidence-enhancing actions?</a:t>
            </a:r>
          </a:p>
          <a:p>
            <a:pPr defTabSz="462183" eaLnBrk="1" fontAlgn="auto" hangingPunct="1">
              <a:spcBef>
                <a:spcPts val="0"/>
              </a:spcBef>
              <a:spcAft>
                <a:spcPts val="0"/>
              </a:spcAft>
              <a:defRPr/>
            </a:pPr>
            <a:endParaRPr lang="en-US" dirty="0"/>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45C8C71-D176-1F49-B954-D9394CD457F0}" type="slidenum">
              <a:rPr lang="en-US" sz="1200">
                <a:solidFill>
                  <a:prstClr val="black"/>
                </a:solidFill>
              </a:rPr>
              <a:pPr defTabSz="924367" eaLnBrk="1" fontAlgn="auto" hangingPunct="1">
                <a:spcBef>
                  <a:spcPts val="0"/>
                </a:spcBef>
                <a:spcAft>
                  <a:spcPts val="0"/>
                </a:spcAft>
                <a:defRPr/>
              </a:pPr>
              <a:t>61</a:t>
            </a:fld>
            <a:endParaRPr lang="en-US" sz="1200">
              <a:solidFill>
                <a:prstClr val="black"/>
              </a:solidFill>
            </a:endParaRPr>
          </a:p>
        </p:txBody>
      </p:sp>
    </p:spTree>
    <p:extLst>
      <p:ext uri="{BB962C8B-B14F-4D97-AF65-F5344CB8AC3E}">
        <p14:creationId xmlns:p14="http://schemas.microsoft.com/office/powerpoint/2010/main" val="801416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Slide 111: OPTIONAL SLIDE</a:t>
            </a:r>
            <a:endParaRPr lang="en-US" dirty="0"/>
          </a:p>
          <a:p>
            <a:r>
              <a:rPr lang="en-US" b="1" i="1" dirty="0"/>
              <a:t> </a:t>
            </a:r>
            <a:endParaRPr lang="en-US" dirty="0"/>
          </a:p>
          <a:p>
            <a:r>
              <a:rPr lang="en-US" b="1" dirty="0"/>
              <a:t>Confidence Example: Coworker Support</a:t>
            </a:r>
            <a:endParaRPr lang="en-US" dirty="0"/>
          </a:p>
          <a:p>
            <a:r>
              <a:rPr lang="en-US" b="1" dirty="0"/>
              <a:t> </a:t>
            </a:r>
            <a:endParaRPr lang="en-US" dirty="0"/>
          </a:p>
          <a:p>
            <a:r>
              <a:rPr lang="en-US" dirty="0"/>
              <a:t>Here is a real example of how Confidence actions can be incorporated into work:</a:t>
            </a:r>
          </a:p>
          <a:p>
            <a:r>
              <a:rPr lang="en-US" dirty="0"/>
              <a:t> </a:t>
            </a:r>
          </a:p>
          <a:p>
            <a:r>
              <a:rPr lang="en-US" dirty="0"/>
              <a:t>“We had a particularly endearing child die of an unexpected complication after being in the hospital for a while. A number of people felt responsible, so I got them in a room for an After-Action Review. The ground rules were that they had to keep it to what they saw and did at the scene (to get all the puzzle pieces together) and to keep emotion out of it. Through the discussion they were able to see that they weren’t responsible.”</a:t>
            </a:r>
          </a:p>
          <a:p>
            <a:r>
              <a:rPr lang="en-US" dirty="0"/>
              <a:t> </a:t>
            </a:r>
          </a:p>
          <a:p>
            <a:r>
              <a:rPr lang="en-US" i="1" dirty="0"/>
              <a:t> Ask trainees if they can think of any other examples that they have seen where the Confidence action has been used.</a:t>
            </a:r>
            <a:endParaRPr lang="en-US" dirty="0"/>
          </a:p>
          <a:p>
            <a:pPr defTabSz="924367">
              <a:defRPr/>
            </a:pPr>
            <a:endParaRPr lang="en-US" dirty="0">
              <a:latin typeface="Calibri" charset="0"/>
              <a:ea typeface="ＭＳ Ｐゴシック" charset="0"/>
              <a:cs typeface="ＭＳ Ｐゴシック" charset="0"/>
            </a:endParaRPr>
          </a:p>
        </p:txBody>
      </p:sp>
      <p:sp>
        <p:nvSpPr>
          <p:cNvPr id="100355" name="Slide Number Placeholder 5"/>
          <p:cNvSpPr txBox="1">
            <a:spLocks noGrp="1"/>
          </p:cNvSpPr>
          <p:nvPr/>
        </p:nvSpPr>
        <p:spPr bwMode="auto">
          <a:xfrm>
            <a:off x="3935481" y="8769871"/>
            <a:ext cx="3009486" cy="461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16" tIns="46208" rIns="92416" bIns="46208"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defTabSz="922763" eaLnBrk="1" fontAlgn="auto" hangingPunct="1">
              <a:spcBef>
                <a:spcPts val="0"/>
              </a:spcBef>
              <a:spcAft>
                <a:spcPts val="0"/>
              </a:spcAft>
              <a:defRPr/>
            </a:pPr>
            <a:fld id="{5884A1FE-6FB8-754E-A0DA-2EF1EDC830E2}" type="slidenum">
              <a:rPr lang="en-US" sz="1300">
                <a:solidFill>
                  <a:prstClr val="black"/>
                </a:solidFill>
              </a:rPr>
              <a:pPr algn="r" defTabSz="922763" eaLnBrk="1" fontAlgn="auto" hangingPunct="1">
                <a:spcBef>
                  <a:spcPts val="0"/>
                </a:spcBef>
                <a:spcAft>
                  <a:spcPts val="0"/>
                </a:spcAft>
                <a:defRPr/>
              </a:pPr>
              <a:t>62</a:t>
            </a:fld>
            <a:endParaRPr lang="en-US" sz="1300">
              <a:solidFill>
                <a:prstClr val="black"/>
              </a:solidFill>
            </a:endParaRPr>
          </a:p>
        </p:txBody>
      </p:sp>
      <p:sp>
        <p:nvSpPr>
          <p:cNvPr id="100356"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048" indent="-288865" eaLnBrk="0" hangingPunct="0">
              <a:defRPr sz="2400">
                <a:solidFill>
                  <a:schemeClr val="tx1"/>
                </a:solidFill>
                <a:latin typeface="Arial" charset="0"/>
                <a:ea typeface="ＭＳ Ｐゴシック" charset="0"/>
              </a:defRPr>
            </a:lvl2pPr>
            <a:lvl3pPr marL="1155459" indent="-231092" eaLnBrk="0" hangingPunct="0">
              <a:defRPr sz="2400">
                <a:solidFill>
                  <a:schemeClr val="tx1"/>
                </a:solidFill>
                <a:latin typeface="Arial" charset="0"/>
                <a:ea typeface="ＭＳ Ｐゴシック" charset="0"/>
              </a:defRPr>
            </a:lvl3pPr>
            <a:lvl4pPr marL="1617642" indent="-231092" eaLnBrk="0" hangingPunct="0">
              <a:defRPr sz="2400">
                <a:solidFill>
                  <a:schemeClr val="tx1"/>
                </a:solidFill>
                <a:latin typeface="Arial" charset="0"/>
                <a:ea typeface="ＭＳ Ｐゴシック" charset="0"/>
              </a:defRPr>
            </a:lvl4pPr>
            <a:lvl5pPr marL="2079826" indent="-231092" eaLnBrk="0" hangingPunct="0">
              <a:defRPr sz="2400">
                <a:solidFill>
                  <a:schemeClr val="tx1"/>
                </a:solidFill>
                <a:latin typeface="Arial" charset="0"/>
                <a:ea typeface="ＭＳ Ｐゴシック" charset="0"/>
              </a:defRPr>
            </a:lvl5pPr>
            <a:lvl6pPr marL="2542009" indent="-231092" eaLnBrk="0" fontAlgn="base" hangingPunct="0">
              <a:spcBef>
                <a:spcPct val="0"/>
              </a:spcBef>
              <a:spcAft>
                <a:spcPct val="0"/>
              </a:spcAft>
              <a:defRPr sz="2400">
                <a:solidFill>
                  <a:schemeClr val="tx1"/>
                </a:solidFill>
                <a:latin typeface="Arial" charset="0"/>
                <a:ea typeface="ＭＳ Ｐゴシック" charset="0"/>
              </a:defRPr>
            </a:lvl6pPr>
            <a:lvl7pPr marL="3004193" indent="-231092" eaLnBrk="0" fontAlgn="base" hangingPunct="0">
              <a:spcBef>
                <a:spcPct val="0"/>
              </a:spcBef>
              <a:spcAft>
                <a:spcPct val="0"/>
              </a:spcAft>
              <a:defRPr sz="2400">
                <a:solidFill>
                  <a:schemeClr val="tx1"/>
                </a:solidFill>
                <a:latin typeface="Arial" charset="0"/>
                <a:ea typeface="ＭＳ Ｐゴシック" charset="0"/>
              </a:defRPr>
            </a:lvl7pPr>
            <a:lvl8pPr marL="3466376" indent="-231092" eaLnBrk="0" fontAlgn="base" hangingPunct="0">
              <a:spcBef>
                <a:spcPct val="0"/>
              </a:spcBef>
              <a:spcAft>
                <a:spcPct val="0"/>
              </a:spcAft>
              <a:defRPr sz="2400">
                <a:solidFill>
                  <a:schemeClr val="tx1"/>
                </a:solidFill>
                <a:latin typeface="Arial" charset="0"/>
                <a:ea typeface="ＭＳ Ｐゴシック" charset="0"/>
              </a:defRPr>
            </a:lvl8pPr>
            <a:lvl9pPr marL="3928560" indent="-231092" eaLnBrk="0" fontAlgn="base" hangingPunct="0">
              <a:spcBef>
                <a:spcPct val="0"/>
              </a:spcBef>
              <a:spcAft>
                <a:spcPct val="0"/>
              </a:spcAft>
              <a:defRPr sz="2400">
                <a:solidFill>
                  <a:schemeClr val="tx1"/>
                </a:solidFill>
                <a:latin typeface="Arial" charset="0"/>
                <a:ea typeface="ＭＳ Ｐゴシック" charset="0"/>
              </a:defRPr>
            </a:lvl9pPr>
          </a:lstStyle>
          <a:p>
            <a:pPr defTabSz="924367" eaLnBrk="1" fontAlgn="auto" hangingPunct="1">
              <a:spcBef>
                <a:spcPts val="0"/>
              </a:spcBef>
              <a:spcAft>
                <a:spcPts val="0"/>
              </a:spcAft>
              <a:defRPr/>
            </a:pPr>
            <a:fld id="{11250079-23DA-7048-8F15-AA68A5F4AAAD}" type="slidenum">
              <a:rPr lang="en-US" sz="1200">
                <a:solidFill>
                  <a:prstClr val="black"/>
                </a:solidFill>
              </a:rPr>
              <a:pPr defTabSz="924367" eaLnBrk="1" fontAlgn="auto" hangingPunct="1">
                <a:spcBef>
                  <a:spcPts val="0"/>
                </a:spcBef>
                <a:spcAft>
                  <a:spcPts val="0"/>
                </a:spcAft>
                <a:defRPr/>
              </a:pPr>
              <a:t>62</a:t>
            </a:fld>
            <a:endParaRPr lang="en-US" sz="1200">
              <a:solidFill>
                <a:prstClr val="black"/>
              </a:solidFill>
            </a:endParaRPr>
          </a:p>
        </p:txBody>
      </p:sp>
      <p:sp>
        <p:nvSpPr>
          <p:cNvPr id="2" name="Header Placeholder 1">
            <a:extLst>
              <a:ext uri="{FF2B5EF4-FFF2-40B4-BE49-F238E27FC236}">
                <a16:creationId xmlns:a16="http://schemas.microsoft.com/office/drawing/2014/main" id="{90CA436A-70BB-B74A-8372-0CA66A3263DE}"/>
              </a:ext>
            </a:extLst>
          </p:cNvPr>
          <p:cNvSpPr>
            <a:spLocks noGrp="1"/>
          </p:cNvSpPr>
          <p:nvPr>
            <p:ph type="hdr" sz="quarter"/>
          </p:nvPr>
        </p:nvSpPr>
        <p:spPr/>
        <p:txBody>
          <a:bodyPr/>
          <a:lstStyle/>
          <a:p>
            <a:pPr defTabSz="924367">
              <a:defRPr/>
            </a:pPr>
            <a:r>
              <a:rPr lang="en-US" altLang="en-US">
                <a:solidFill>
                  <a:prstClr val="black"/>
                </a:solidFill>
              </a:rPr>
              <a:t>RAND SFA</a:t>
            </a:r>
          </a:p>
        </p:txBody>
      </p:sp>
    </p:spTree>
    <p:extLst>
      <p:ext uri="{BB962C8B-B14F-4D97-AF65-F5344CB8AC3E}">
        <p14:creationId xmlns:p14="http://schemas.microsoft.com/office/powerpoint/2010/main" val="3552971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How Can You Use SFA?</a:t>
            </a:r>
          </a:p>
          <a:p>
            <a:r>
              <a:rPr lang="en-US" dirty="0"/>
              <a:t>This slide shows the actual flow of Stress First Aid.  It is not a linear process as might be implied in prior slides. </a:t>
            </a:r>
            <a:r>
              <a:rPr lang="en-US" b="1" dirty="0"/>
              <a:t>SFA actions are chosen based on need, and one or more actions can be used for each stress reaction.  </a:t>
            </a:r>
          </a:p>
          <a:p>
            <a:r>
              <a:rPr lang="en-US" dirty="0"/>
              <a:t>One always starts with CHECK - either through your own observations or after being informed about a high risk event, signs of distress, or changes in functioning in a coworker.  Then you begin by approaching the person to make contact first, and to gather information that helps you make a decision about what to do based on the information you gathered.    </a:t>
            </a:r>
          </a:p>
          <a:p>
            <a:r>
              <a:rPr lang="en-US" dirty="0"/>
              <a:t>Your actions should be based on the person’s stress reactions. This chart is not meant to be a prescription, but rather, to offer some examples. </a:t>
            </a:r>
          </a:p>
          <a:p>
            <a:r>
              <a:rPr lang="en-US" dirty="0"/>
              <a:t>For example, for the stress reaction of grief you could use a number of SFA core actions including Calm and Connect. </a:t>
            </a:r>
          </a:p>
          <a:p>
            <a:r>
              <a:rPr lang="en-US" dirty="0"/>
              <a:t>For each of the stress reactions, there could be any number of SFA actions that would be appropriate, depending on the context, so you have the opportunity to tailor your response to the needs of the person and the context.  </a:t>
            </a:r>
          </a:p>
          <a:p>
            <a:r>
              <a:rPr lang="en-US" dirty="0"/>
              <a:t>SFA is not one-size-fits-all. More than one core action can fit different stress reactions, so the decision of how to act will depend first on what type of stress reaction a person is experiencing, but also on a number of other factors, including: </a:t>
            </a:r>
          </a:p>
          <a:p>
            <a:pPr marL="171450" indent="-171450">
              <a:spcBef>
                <a:spcPts val="0"/>
              </a:spcBef>
              <a:buFont typeface="Arial" panose="020B0604020202020204" pitchFamily="34" charset="0"/>
              <a:buChar char="•"/>
            </a:pPr>
            <a:r>
              <a:rPr lang="en-US" dirty="0"/>
              <a:t>How much time do you have to spend with this person?</a:t>
            </a:r>
          </a:p>
          <a:p>
            <a:pPr marL="171450" indent="-171450">
              <a:spcBef>
                <a:spcPts val="0"/>
              </a:spcBef>
              <a:buFont typeface="Arial" panose="020B0604020202020204" pitchFamily="34" charset="0"/>
              <a:buChar char="•"/>
            </a:pPr>
            <a:r>
              <a:rPr lang="en-US" dirty="0"/>
              <a:t>What is the nature of your relationship?</a:t>
            </a:r>
          </a:p>
          <a:p>
            <a:pPr marL="171450" indent="-171450">
              <a:spcBef>
                <a:spcPts val="0"/>
              </a:spcBef>
              <a:buFont typeface="Arial" panose="020B0604020202020204" pitchFamily="34" charset="0"/>
              <a:buChar char="•"/>
            </a:pPr>
            <a:r>
              <a:rPr lang="en-US" dirty="0"/>
              <a:t>Which action would bring the greatest benefit?</a:t>
            </a:r>
          </a:p>
          <a:p>
            <a:pPr marL="171450" indent="-171450">
              <a:spcBef>
                <a:spcPts val="0"/>
              </a:spcBef>
              <a:buFont typeface="Arial" panose="020B0604020202020204" pitchFamily="34" charset="0"/>
              <a:buChar char="•"/>
            </a:pPr>
            <a:r>
              <a:rPr lang="en-US" dirty="0"/>
              <a:t>Which action would be most acceptable to the person?</a:t>
            </a:r>
          </a:p>
          <a:p>
            <a:pPr marL="171450" indent="-171450">
              <a:spcBef>
                <a:spcPts val="0"/>
              </a:spcBef>
              <a:buFont typeface="Arial" panose="020B0604020202020204" pitchFamily="34" charset="0"/>
              <a:buChar char="•"/>
            </a:pPr>
            <a:r>
              <a:rPr lang="en-US" dirty="0"/>
              <a:t>Which action would foster the most recovery?</a:t>
            </a:r>
          </a:p>
          <a:p>
            <a:r>
              <a:rPr lang="en-US" dirty="0"/>
              <a:t>Depending on the symptoms and circumstances, you may also be utilizing more than one SFA action concurrently. It is important to keep an open, flexible stance towards Stress First Aid and use it as a framework for remembering the factors that should be considered when someone is exhibiting moderate to severe stress reactions.</a:t>
            </a:r>
          </a:p>
        </p:txBody>
      </p:sp>
      <p:sp>
        <p:nvSpPr>
          <p:cNvPr id="4" name="Slide Image Placeholder 3">
            <a:extLst>
              <a:ext uri="{FF2B5EF4-FFF2-40B4-BE49-F238E27FC236}">
                <a16:creationId xmlns:a16="http://schemas.microsoft.com/office/drawing/2014/main" id="{A98287A0-5BE5-4309-8E94-CE9C75E79A4A}"/>
              </a:ext>
            </a:extLst>
          </p:cNvPr>
          <p:cNvSpPr>
            <a:spLocks noGrp="1" noRot="1" noChangeAspect="1"/>
          </p:cNvSpPr>
          <p:nvPr>
            <p:ph type="sldImg"/>
          </p:nvPr>
        </p:nvSpPr>
        <p:spPr>
          <a:xfrm>
            <a:off x="777875" y="661988"/>
            <a:ext cx="5759450" cy="3240087"/>
          </a:xfrm>
        </p:spPr>
      </p:sp>
    </p:spTree>
    <p:extLst>
      <p:ext uri="{BB962C8B-B14F-4D97-AF65-F5344CB8AC3E}">
        <p14:creationId xmlns:p14="http://schemas.microsoft.com/office/powerpoint/2010/main" val="947270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65</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060262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r>
              <a:rPr lang="en-US" b="1" i="1" dirty="0"/>
              <a:t>Slide 57: OPTIONAL GROUP DISCUSSION</a:t>
            </a:r>
            <a:endParaRPr lang="en-US" sz="1100" dirty="0"/>
          </a:p>
          <a:p>
            <a:r>
              <a:rPr lang="en-US" b="1" i="1" dirty="0"/>
              <a:t> </a:t>
            </a:r>
            <a:endParaRPr lang="en-US" sz="1300" dirty="0"/>
          </a:p>
          <a:p>
            <a:r>
              <a:rPr lang="en-US" b="1" dirty="0"/>
              <a:t>Cover Scenario</a:t>
            </a:r>
            <a:endParaRPr lang="en-US" sz="1100" dirty="0"/>
          </a:p>
          <a:p>
            <a:r>
              <a:rPr lang="en-US" b="1" dirty="0"/>
              <a:t> </a:t>
            </a:r>
            <a:endParaRPr lang="en-US" sz="1300" dirty="0"/>
          </a:p>
          <a:p>
            <a:r>
              <a:rPr lang="en-US" i="1" dirty="0"/>
              <a:t>If time allows, introduce a small group discussion to discuss this scenario:</a:t>
            </a:r>
            <a:endParaRPr lang="en-US" sz="1100" dirty="0"/>
          </a:p>
          <a:p>
            <a:r>
              <a:rPr lang="en-US" b="1" dirty="0"/>
              <a:t> </a:t>
            </a:r>
            <a:endParaRPr lang="en-US" sz="1300" dirty="0"/>
          </a:p>
          <a:p>
            <a:pPr marL="173319" indent="-173319">
              <a:buFont typeface="Arial" panose="020B0604020202020204" pitchFamily="34" charset="0"/>
              <a:buChar char="•"/>
            </a:pPr>
            <a:r>
              <a:rPr lang="en-US" dirty="0"/>
              <a:t>A respected member of your staff has had a hard couple of years. He had an injury, financial problems, and lost a close friend to a motor vehicle accident. Recently, he separated from his spouse and had to move out of the family home.</a:t>
            </a:r>
            <a:endParaRPr lang="en-US" sz="1100" dirty="0"/>
          </a:p>
          <a:p>
            <a:pPr marL="173319" indent="-173319">
              <a:buFont typeface="Arial" panose="020B0604020202020204" pitchFamily="34" charset="0"/>
              <a:buChar char="•"/>
            </a:pPr>
            <a:r>
              <a:rPr lang="en-US" dirty="0"/>
              <a:t>He has been drinking a lot and often appears to be under the influence of alcohol when not at work.</a:t>
            </a:r>
            <a:endParaRPr lang="en-US" sz="1100" dirty="0"/>
          </a:p>
          <a:p>
            <a:pPr marL="173319" indent="-173319">
              <a:buFont typeface="Arial" panose="020B0604020202020204" pitchFamily="34" charset="0"/>
              <a:buChar char="•"/>
            </a:pPr>
            <a:r>
              <a:rPr lang="en-US" dirty="0"/>
              <a:t>He is distracted and expresses a sense of hopelessness that things will improve.</a:t>
            </a:r>
            <a:endParaRPr lang="en-US" sz="1100" dirty="0"/>
          </a:p>
          <a:p>
            <a:pPr marL="173319" indent="-173319">
              <a:buFont typeface="Arial" panose="020B0604020202020204" pitchFamily="34" charset="0"/>
              <a:buChar char="•"/>
            </a:pPr>
            <a:r>
              <a:rPr lang="en-US" dirty="0"/>
              <a:t>Today, he arrives to work late.</a:t>
            </a:r>
            <a:endParaRPr lang="en-US" sz="1100" dirty="0"/>
          </a:p>
          <a:p>
            <a:pPr marL="173319" indent="-173319">
              <a:buFont typeface="Arial" panose="020B0604020202020204" pitchFamily="34" charset="0"/>
              <a:buChar char="•"/>
            </a:pPr>
            <a:r>
              <a:rPr lang="en-US" dirty="0"/>
              <a:t>When you begin to talk with him about your observations he says, “What difference does it make? Nothing really matters anyway. It doesn’t matter if I’m here or not.”</a:t>
            </a:r>
            <a:endParaRPr lang="en-US" sz="1100" dirty="0"/>
          </a:p>
          <a:p>
            <a:r>
              <a:rPr lang="en-US" dirty="0"/>
              <a:t> </a:t>
            </a:r>
            <a:endParaRPr lang="en-US" sz="1300" dirty="0"/>
          </a:p>
          <a:p>
            <a:r>
              <a:rPr lang="en-US" i="1" dirty="0"/>
              <a:t>Ask each small group to discuss the scenario and answer the following questions:</a:t>
            </a:r>
            <a:endParaRPr lang="en-US" sz="1100" i="1" dirty="0"/>
          </a:p>
          <a:p>
            <a:pPr marL="173319" indent="-173319">
              <a:buFont typeface="Arial" panose="020B0604020202020204" pitchFamily="34" charset="0"/>
              <a:buChar char="•"/>
            </a:pPr>
            <a:r>
              <a:rPr lang="en-US" dirty="0"/>
              <a:t>What kind of stress injury may be present?</a:t>
            </a:r>
            <a:endParaRPr lang="en-US" sz="1100" dirty="0"/>
          </a:p>
          <a:p>
            <a:pPr marL="173319" indent="-173319">
              <a:buFont typeface="Arial" panose="020B0604020202020204" pitchFamily="34" charset="0"/>
              <a:buChar char="•"/>
            </a:pPr>
            <a:r>
              <a:rPr lang="en-US" dirty="0"/>
              <a:t>What SFA action(s) would you use?</a:t>
            </a:r>
            <a:endParaRPr lang="en-US" sz="1100" dirty="0"/>
          </a:p>
          <a:p>
            <a:pPr marL="173319" indent="-173319">
              <a:buFont typeface="Arial" panose="020B0604020202020204" pitchFamily="34" charset="0"/>
              <a:buChar char="•"/>
            </a:pPr>
            <a:r>
              <a:rPr lang="en-US" dirty="0"/>
              <a:t>What is your plan for approaching the situation?</a:t>
            </a:r>
            <a:endParaRPr lang="en-US" sz="1100" dirty="0"/>
          </a:p>
          <a:p>
            <a:pPr marL="173319" indent="-173319">
              <a:buFont typeface="Arial" panose="020B0604020202020204" pitchFamily="34" charset="0"/>
              <a:buChar char="•"/>
            </a:pPr>
            <a:r>
              <a:rPr lang="en-US" dirty="0"/>
              <a:t>What other information would you want to know?</a:t>
            </a:r>
            <a:endParaRPr lang="en-US" sz="1100" dirty="0"/>
          </a:p>
          <a:p>
            <a:pPr marL="173319" indent="-173319">
              <a:buFont typeface="Arial" panose="020B0604020202020204" pitchFamily="34" charset="0"/>
              <a:buChar char="•"/>
            </a:pPr>
            <a:r>
              <a:rPr lang="en-US" dirty="0"/>
              <a:t>Outline the exact words/sentences you would use.</a:t>
            </a:r>
            <a:endParaRPr lang="en-US" sz="1100" dirty="0"/>
          </a:p>
          <a:p>
            <a:r>
              <a:rPr lang="en-US" dirty="0"/>
              <a:t> </a:t>
            </a:r>
          </a:p>
          <a:p>
            <a:r>
              <a:rPr lang="en-US" i="1" dirty="0"/>
              <a:t>Have the small groups report out to the larger group when they are done with their discussion. There are no absolutely “right” or “wrong” answers.  Groups will come up with answers depending on how they interpret and discuss the scenario. Facilitate a discussion about how they arrived at their answers, focusing on both commonalities and on the range of creative possibilities that the groups generated.</a:t>
            </a:r>
            <a:endParaRPr lang="en-US" sz="1100" dirty="0"/>
          </a:p>
          <a:p>
            <a:r>
              <a:rPr lang="en-US" dirty="0"/>
              <a:t> </a:t>
            </a:r>
          </a:p>
          <a:p>
            <a:r>
              <a:rPr lang="en-US" i="1" dirty="0"/>
              <a:t>While there are no “right” answers because each group will respond based on their interpretation of the scenario, for this first scenario of the training, potential answers are listed below to give an example of possible group responses:</a:t>
            </a:r>
            <a:endParaRPr lang="en-US" dirty="0"/>
          </a:p>
          <a:p>
            <a:r>
              <a:rPr lang="en-US" dirty="0"/>
              <a:t> </a:t>
            </a:r>
          </a:p>
          <a:p>
            <a:pPr lvl="0"/>
            <a:r>
              <a:rPr lang="en-US" dirty="0"/>
              <a:t>What kind of stress injury may be present? </a:t>
            </a:r>
            <a:endParaRPr lang="en-US" sz="1100" dirty="0"/>
          </a:p>
          <a:p>
            <a:pPr marL="635502" lvl="1" indent="-173319">
              <a:buFont typeface="Arial" panose="020B0604020202020204" pitchFamily="34" charset="0"/>
              <a:buChar char="•"/>
            </a:pPr>
            <a:r>
              <a:rPr lang="en-US" dirty="0"/>
              <a:t>Loss, wear and tear, potential trauma.</a:t>
            </a:r>
            <a:endParaRPr lang="en-US" sz="1100" dirty="0"/>
          </a:p>
          <a:p>
            <a:pPr lvl="0"/>
            <a:r>
              <a:rPr lang="en-US" dirty="0"/>
              <a:t>What SFA action(s) would you use? </a:t>
            </a:r>
            <a:endParaRPr lang="en-US" sz="1100" dirty="0"/>
          </a:p>
          <a:p>
            <a:pPr marL="635502" lvl="1" indent="-173319">
              <a:buFont typeface="Arial" panose="020B0604020202020204" pitchFamily="34" charset="0"/>
              <a:buChar char="•"/>
            </a:pPr>
            <a:r>
              <a:rPr lang="en-US" dirty="0"/>
              <a:t>Check/OSCAR, especially for suicidal thoughts; Coordinate by referring to EAP, mentor, or counselor; Connect by offering to help with supporting him in any way necessary, or helping with any tasks that he needs help with; Calm by listening and having empathy; Confidence by reminding him of his value and helping him see that he matters.</a:t>
            </a:r>
            <a:endParaRPr lang="en-US" sz="1100" dirty="0"/>
          </a:p>
          <a:p>
            <a:pPr lvl="0"/>
            <a:r>
              <a:rPr lang="en-US" dirty="0"/>
              <a:t>What is your plan for approaching the situation?</a:t>
            </a:r>
            <a:endParaRPr lang="en-US" sz="1100" dirty="0"/>
          </a:p>
          <a:p>
            <a:pPr marL="635502" lvl="1" indent="-173319">
              <a:buFont typeface="Arial" panose="020B0604020202020204" pitchFamily="34" charset="0"/>
              <a:buChar char="•"/>
            </a:pPr>
            <a:r>
              <a:rPr lang="en-US" dirty="0"/>
              <a:t>Take him somewhere where you can talk confidentially without interruption; use OSCAR; be prepared to offer trusted resources with back-up plans for support if he is resistant to referral.</a:t>
            </a:r>
            <a:endParaRPr lang="en-US" sz="1100" dirty="0"/>
          </a:p>
          <a:p>
            <a:pPr lvl="0"/>
            <a:r>
              <a:rPr lang="en-US" dirty="0"/>
              <a:t>What other information would you want to know?</a:t>
            </a:r>
            <a:endParaRPr lang="en-US" sz="1100" dirty="0"/>
          </a:p>
          <a:p>
            <a:pPr marL="635502" lvl="1" indent="-173319">
              <a:buFont typeface="Arial" panose="020B0604020202020204" pitchFamily="34" charset="0"/>
              <a:buChar char="•"/>
            </a:pPr>
            <a:r>
              <a:rPr lang="en-US" dirty="0"/>
              <a:t>Potential suicidal thoughts and/or actions; how much he is drinking; what coping strategies have been helpful in the past; what he has tried to feel better; what would be helpful.</a:t>
            </a:r>
            <a:endParaRPr lang="en-US" sz="1100" dirty="0"/>
          </a:p>
          <a:p>
            <a:pPr lvl="0"/>
            <a:r>
              <a:rPr lang="en-US" dirty="0"/>
              <a:t>Outline the exact words/sentences you would use.</a:t>
            </a:r>
            <a:endParaRPr lang="en-US" sz="1100" dirty="0"/>
          </a:p>
          <a:p>
            <a:pPr marL="635502" lvl="1" indent="-173319">
              <a:buFont typeface="Arial" panose="020B0604020202020204" pitchFamily="34" charset="0"/>
              <a:buChar char="•"/>
            </a:pPr>
            <a:r>
              <a:rPr lang="en-US" dirty="0"/>
              <a:t>“I know you’ve had a hard year, and today you mentioned that nothing matters, and that it doesn’t make a difference if you’re here. I’ve also noticed that you have been drinking more and have come in late a few times. That’s not typical for you.  Can you help me understand what’s been going on, because I worry when you make statements like that, and I care about you.”</a:t>
            </a:r>
            <a:endParaRPr lang="en-US" sz="1100" dirty="0"/>
          </a:p>
          <a:p>
            <a:pPr marL="635502" lvl="1" indent="-173319">
              <a:buFont typeface="Arial" panose="020B0604020202020204" pitchFamily="34" charset="0"/>
              <a:buChar char="•"/>
            </a:pPr>
            <a:r>
              <a:rPr lang="en-US" dirty="0"/>
              <a:t>“When people say things like that it is sometimes because they don’t want to live anymore. Have you had any thoughts like that?” </a:t>
            </a:r>
            <a:endParaRPr lang="en-US" sz="1100" dirty="0"/>
          </a:p>
          <a:p>
            <a:pPr marL="635502" lvl="1" indent="-173319">
              <a:buFont typeface="Arial" panose="020B0604020202020204" pitchFamily="34" charset="0"/>
              <a:buChar char="•"/>
            </a:pPr>
            <a:r>
              <a:rPr lang="en-US" dirty="0"/>
              <a:t>If he says yes: “Have you wanted to act upon them, made a plan to act upon, or acted upon them?”</a:t>
            </a:r>
            <a:endParaRPr lang="en-US" sz="1100" dirty="0"/>
          </a:p>
          <a:p>
            <a:pPr marL="635502" lvl="1" indent="-173319">
              <a:buFont typeface="Arial" panose="020B0604020202020204" pitchFamily="34" charset="0"/>
              <a:buChar char="•"/>
            </a:pPr>
            <a:r>
              <a:rPr lang="en-US" dirty="0"/>
              <a:t>If he indicates yes to any of these, “I am worried about you and I think you need to get some help.  I don’t feel comfortable being the only one you tell this to, so I want you to go with me to our supervisor/EAP/a chaplain/a counselor. You’ve had a really tough time and we need to get you some help so you can get through this.  And I’ll be here to support you too.”</a:t>
            </a:r>
            <a:endParaRPr lang="en-US" sz="1100" dirty="0"/>
          </a:p>
          <a:p>
            <a:r>
              <a:rPr lang="en-US" b="1" dirty="0"/>
              <a:t> </a:t>
            </a:r>
            <a:endParaRPr lang="en-US" sz="1100" dirty="0"/>
          </a:p>
          <a:p>
            <a:endParaRPr lang="en-US" dirty="0">
              <a:ea typeface="ＭＳ Ｐゴシック" pitchFamily="127" charset="-128"/>
              <a:cs typeface="ＭＳ Ｐゴシック" pitchFamily="127" charset="-128"/>
            </a:endParaRPr>
          </a:p>
        </p:txBody>
      </p:sp>
      <p:sp>
        <p:nvSpPr>
          <p:cNvPr id="145411" name="Slide Number Placeholder 5"/>
          <p:cNvSpPr>
            <a:spLocks noGrp="1"/>
          </p:cNvSpPr>
          <p:nvPr>
            <p:ph type="sldNum" sz="quarter" idx="5"/>
          </p:nvPr>
        </p:nvSpPr>
        <p:spPr bwMode="auto">
          <a:noFill/>
          <a:ln>
            <a:miter lim="800000"/>
            <a:headEnd/>
            <a:tailEnd/>
          </a:ln>
        </p:spPr>
        <p:txBody>
          <a:bodyPr/>
          <a:lstStyle/>
          <a:p>
            <a:fld id="{77C7CCEE-104C-45B4-ABB9-727CFB3685BF}" type="slidenum">
              <a:rPr lang="en-US">
                <a:latin typeface="Arial" pitchFamily="127" charset="0"/>
                <a:ea typeface="ＭＳ Ｐゴシック" pitchFamily="127" charset="-128"/>
                <a:cs typeface="ＭＳ Ｐゴシック" pitchFamily="127" charset="-128"/>
              </a:rPr>
              <a:pPr/>
              <a:t>69</a:t>
            </a:fld>
            <a:endParaRPr lang="en-US">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58362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1434125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r>
              <a:rPr lang="en-US" b="1" i="1" dirty="0"/>
              <a:t>Slide 73: OPTIONAL GROUP DISCUSSION</a:t>
            </a:r>
            <a:r>
              <a:rPr lang="en-US" i="1" dirty="0"/>
              <a:t> </a:t>
            </a:r>
          </a:p>
          <a:p>
            <a:r>
              <a:rPr lang="en-US" b="1" i="1" dirty="0"/>
              <a:t> </a:t>
            </a:r>
            <a:endParaRPr lang="en-US" dirty="0"/>
          </a:p>
          <a:p>
            <a:r>
              <a:rPr lang="en-US" b="1" dirty="0"/>
              <a:t>Calm Scenario</a:t>
            </a:r>
            <a:endParaRPr lang="en-US" dirty="0"/>
          </a:p>
          <a:p>
            <a:r>
              <a:rPr lang="en-US" b="1" dirty="0"/>
              <a:t> </a:t>
            </a:r>
            <a:endParaRPr lang="en-US" dirty="0"/>
          </a:p>
          <a:p>
            <a:r>
              <a:rPr lang="en-US" i="1" dirty="0"/>
              <a:t>If time allows, introduce a small group discussion to discuss this scenario:</a:t>
            </a:r>
            <a:endParaRPr lang="en-US" dirty="0"/>
          </a:p>
          <a:p>
            <a:r>
              <a:rPr lang="en-US" b="1" dirty="0"/>
              <a:t> </a:t>
            </a:r>
            <a:endParaRPr lang="en-US" dirty="0"/>
          </a:p>
          <a:p>
            <a:r>
              <a:rPr lang="en-US" dirty="0"/>
              <a:t>A nurse who you know has been having marital issues has trouble with entering data into an electronic record. She throws a stack of papers on the floor and runs to the bathroom.</a:t>
            </a:r>
          </a:p>
          <a:p>
            <a:r>
              <a:rPr lang="en-US" dirty="0"/>
              <a:t> </a:t>
            </a:r>
          </a:p>
          <a:p>
            <a:r>
              <a:rPr lang="en-US" i="1" dirty="0"/>
              <a:t>Ask each small group to discuss the scenario and answer the following questions:</a:t>
            </a:r>
          </a:p>
          <a:p>
            <a:pPr marL="173319" indent="-173319">
              <a:buFont typeface="Arial" panose="020B0604020202020204" pitchFamily="34" charset="0"/>
              <a:buChar char="•"/>
            </a:pPr>
            <a:r>
              <a:rPr lang="en-US" dirty="0"/>
              <a:t>What kind of stress injury may be present?</a:t>
            </a:r>
          </a:p>
          <a:p>
            <a:pPr marL="173319" indent="-173319">
              <a:buFont typeface="Arial" panose="020B0604020202020204" pitchFamily="34" charset="0"/>
              <a:buChar char="•"/>
            </a:pPr>
            <a:r>
              <a:rPr lang="en-US" dirty="0"/>
              <a:t>What SFA action(s) would you use?</a:t>
            </a:r>
          </a:p>
          <a:p>
            <a:pPr marL="173319" indent="-173319">
              <a:buFont typeface="Arial" panose="020B0604020202020204" pitchFamily="34" charset="0"/>
              <a:buChar char="•"/>
            </a:pPr>
            <a:r>
              <a:rPr lang="en-US" dirty="0"/>
              <a:t>What is your plan for approaching the situation?</a:t>
            </a:r>
          </a:p>
          <a:p>
            <a:pPr marL="173319" indent="-173319">
              <a:buFont typeface="Arial" panose="020B0604020202020204" pitchFamily="34" charset="0"/>
              <a:buChar char="•"/>
            </a:pPr>
            <a:r>
              <a:rPr lang="en-US" dirty="0"/>
              <a:t>What other information would you want to know?</a:t>
            </a:r>
          </a:p>
          <a:p>
            <a:pPr marL="173319" indent="-173319">
              <a:buFont typeface="Arial" panose="020B0604020202020204" pitchFamily="34" charset="0"/>
              <a:buChar char="•"/>
            </a:pPr>
            <a:r>
              <a:rPr lang="en-US" dirty="0"/>
              <a:t>Outline the exact words/sentences you would use.</a:t>
            </a:r>
          </a:p>
          <a:p>
            <a:r>
              <a:rPr lang="en-US" b="1" i="1" dirty="0"/>
              <a:t> </a:t>
            </a:r>
            <a:endParaRPr lang="en-US" dirty="0"/>
          </a:p>
          <a:p>
            <a:r>
              <a:rPr lang="en-US" i="1" dirty="0"/>
              <a:t>Have the small groups report out to the larger group when they are done with their discussion. There are no absolutely “right” or “wrong” answers.  Groups will come up with answers depending on how they interpret and discuss the scenario. Facilitate a discussion about how they arrived at their answers, focusing on both commonalities and the range of creative possibilities that the groups generated.</a:t>
            </a:r>
            <a:endParaRPr lang="en-US" dirty="0"/>
          </a:p>
          <a:p>
            <a:endParaRPr lang="en-US" dirty="0">
              <a:ea typeface="ＭＳ Ｐゴシック" pitchFamily="127" charset="-128"/>
              <a:cs typeface="ＭＳ Ｐゴシック" pitchFamily="127" charset="-128"/>
            </a:endParaRPr>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70</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93544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r>
              <a:rPr lang="en-US" b="1" i="1" dirty="0"/>
              <a:t>Slide 85: OPTIONAL GROUP DISCUSSION</a:t>
            </a:r>
            <a:endParaRPr lang="en-US" i="1" dirty="0"/>
          </a:p>
          <a:p>
            <a:r>
              <a:rPr lang="en-US" b="1" i="1" dirty="0"/>
              <a:t> </a:t>
            </a:r>
            <a:endParaRPr lang="en-US" dirty="0"/>
          </a:p>
          <a:p>
            <a:r>
              <a:rPr lang="en-US" b="1" dirty="0"/>
              <a:t>Connect Scenario</a:t>
            </a:r>
            <a:endParaRPr lang="en-US" dirty="0"/>
          </a:p>
          <a:p>
            <a:r>
              <a:rPr lang="en-US" b="1" dirty="0"/>
              <a:t> </a:t>
            </a:r>
            <a:endParaRPr lang="en-US" dirty="0"/>
          </a:p>
          <a:p>
            <a:r>
              <a:rPr lang="en-US" i="1" dirty="0"/>
              <a:t>If time allows, introduce a small group discussion to discuss this scenario:</a:t>
            </a:r>
            <a:endParaRPr lang="en-US" dirty="0"/>
          </a:p>
          <a:p>
            <a:r>
              <a:rPr lang="en-US" b="1" dirty="0"/>
              <a:t> </a:t>
            </a:r>
            <a:endParaRPr lang="en-US" dirty="0"/>
          </a:p>
          <a:p>
            <a:pPr lvl="0"/>
            <a:r>
              <a:rPr lang="en-US" dirty="0"/>
              <a:t>A well-respected staff member who has recently been transferred to your unit becomes upset when other staff make jokes and comments that seem to bother him.</a:t>
            </a:r>
          </a:p>
          <a:p>
            <a:pPr lvl="0"/>
            <a:r>
              <a:rPr lang="en-US" dirty="0"/>
              <a:t>He begins to become more irritable and isolative and tells you that he finds the behavior of the other staff offensive.</a:t>
            </a:r>
          </a:p>
          <a:p>
            <a:r>
              <a:rPr lang="en-US" dirty="0"/>
              <a:t> </a:t>
            </a:r>
          </a:p>
          <a:p>
            <a:r>
              <a:rPr lang="en-US" i="1" dirty="0"/>
              <a:t>Answer the following questions:</a:t>
            </a:r>
            <a:endParaRPr lang="en-US" dirty="0"/>
          </a:p>
          <a:p>
            <a:pPr marL="173319" indent="-173319">
              <a:buFont typeface="Arial" panose="020B0604020202020204" pitchFamily="34" charset="0"/>
              <a:buChar char="•"/>
            </a:pPr>
            <a:r>
              <a:rPr lang="en-US" dirty="0"/>
              <a:t>What kind of stress injury may be present?</a:t>
            </a:r>
          </a:p>
          <a:p>
            <a:pPr marL="173319" indent="-173319">
              <a:buFont typeface="Arial" panose="020B0604020202020204" pitchFamily="34" charset="0"/>
              <a:buChar char="•"/>
            </a:pPr>
            <a:r>
              <a:rPr lang="en-US" dirty="0"/>
              <a:t>What SFA action(s) would you use?</a:t>
            </a:r>
          </a:p>
          <a:p>
            <a:pPr marL="173319" indent="-173319">
              <a:buFont typeface="Arial" panose="020B0604020202020204" pitchFamily="34" charset="0"/>
              <a:buChar char="•"/>
            </a:pPr>
            <a:r>
              <a:rPr lang="en-US" dirty="0"/>
              <a:t>What is your plan for approaching the situation?</a:t>
            </a:r>
          </a:p>
          <a:p>
            <a:pPr marL="173319" indent="-173319">
              <a:buFont typeface="Arial" panose="020B0604020202020204" pitchFamily="34" charset="0"/>
              <a:buChar char="•"/>
            </a:pPr>
            <a:r>
              <a:rPr lang="en-US" dirty="0"/>
              <a:t>What other information would you want to know?</a:t>
            </a:r>
          </a:p>
          <a:p>
            <a:pPr marL="173319" indent="-173319">
              <a:buFont typeface="Arial" panose="020B0604020202020204" pitchFamily="34" charset="0"/>
              <a:buChar char="•"/>
            </a:pPr>
            <a:r>
              <a:rPr lang="en-US" dirty="0"/>
              <a:t>Outline the exact words/sentences you would use.</a:t>
            </a:r>
          </a:p>
          <a:p>
            <a:r>
              <a:rPr lang="en-US" b="1" i="1" dirty="0"/>
              <a:t> </a:t>
            </a:r>
            <a:endParaRPr lang="en-US" dirty="0"/>
          </a:p>
          <a:p>
            <a:r>
              <a:rPr lang="en-US" i="1" dirty="0"/>
              <a:t>Have the small groups report out to the larger group when they are done with their discussion. There are no absolutely “right” or “wrong” answers.  Groups will come up with answers depending on how they interpret and discuss the scenario. Facilitate a discussion about how they arrived at their answers, focusing on both commonalities and the range of creative possibilities that the groups generated.</a:t>
            </a:r>
            <a:endParaRPr lang="en-US" dirty="0"/>
          </a:p>
          <a:p>
            <a:endParaRPr lang="en-US" dirty="0">
              <a:ea typeface="ＭＳ Ｐゴシック" pitchFamily="127" charset="-128"/>
              <a:cs typeface="ＭＳ Ｐゴシック" pitchFamily="127" charset="-128"/>
            </a:endParaRPr>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71</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648502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r>
              <a:rPr lang="en-US" b="1" i="1" dirty="0"/>
              <a:t>Slide 117: OPTIONAL GROUP DISCUSSION</a:t>
            </a:r>
            <a:endParaRPr lang="en-US" sz="1100" dirty="0"/>
          </a:p>
          <a:p>
            <a:r>
              <a:rPr lang="en-US" b="1" i="1" dirty="0"/>
              <a:t> </a:t>
            </a:r>
            <a:endParaRPr lang="en-US" sz="1300" dirty="0"/>
          </a:p>
          <a:p>
            <a:r>
              <a:rPr lang="en-US" b="1" dirty="0"/>
              <a:t>Confidence Scenario</a:t>
            </a:r>
            <a:r>
              <a:rPr lang="en-US" i="1" dirty="0"/>
              <a:t> </a:t>
            </a:r>
            <a:endParaRPr lang="en-US" sz="1100" dirty="0"/>
          </a:p>
          <a:p>
            <a:r>
              <a:rPr lang="en-US" i="1" dirty="0"/>
              <a:t> </a:t>
            </a:r>
            <a:endParaRPr lang="en-US" sz="1100" dirty="0"/>
          </a:p>
          <a:p>
            <a:r>
              <a:rPr lang="en-US" i="1" dirty="0"/>
              <a:t>If time allows, introduce a small group discussion to discuss this scenario:</a:t>
            </a:r>
            <a:endParaRPr lang="en-US" sz="1100" dirty="0"/>
          </a:p>
          <a:p>
            <a:pPr marL="173319" indent="-173319">
              <a:buFont typeface="Arial" panose="020B0604020202020204" pitchFamily="34" charset="0"/>
              <a:buChar char="•"/>
            </a:pPr>
            <a:r>
              <a:rPr lang="en-US" dirty="0"/>
              <a:t>Your unit has been responding to a particularly strong viral outbreak that results in a rash of illnesses on the ward and two staff members falling seriously ill with pneumonia.</a:t>
            </a:r>
            <a:endParaRPr lang="en-US" sz="1100" dirty="0"/>
          </a:p>
          <a:p>
            <a:pPr marL="173319" indent="-173319">
              <a:buFont typeface="Arial" panose="020B0604020202020204" pitchFamily="34" charset="0"/>
              <a:buChar char="•"/>
            </a:pPr>
            <a:r>
              <a:rPr lang="en-US" dirty="0"/>
              <a:t> You notice that the conversation during lunch focuses on the lack of trust in leadership and whether the agency even cares about their safety.</a:t>
            </a:r>
            <a:endParaRPr lang="en-US" sz="1100" dirty="0"/>
          </a:p>
          <a:p>
            <a:pPr marL="173319" indent="-173319">
              <a:buFont typeface="Arial" panose="020B0604020202020204" pitchFamily="34" charset="0"/>
              <a:buChar char="•"/>
            </a:pPr>
            <a:endParaRPr lang="en-US" sz="1300" dirty="0"/>
          </a:p>
          <a:p>
            <a:r>
              <a:rPr lang="en-US" i="1" dirty="0"/>
              <a:t>Answer the following questions:</a:t>
            </a:r>
            <a:endParaRPr lang="en-US" sz="1100" dirty="0"/>
          </a:p>
          <a:p>
            <a:pPr marL="173319" indent="-173319">
              <a:buFont typeface="Arial" panose="020B0604020202020204" pitchFamily="34" charset="0"/>
              <a:buChar char="•"/>
            </a:pPr>
            <a:r>
              <a:rPr lang="en-US" dirty="0"/>
              <a:t>What kind of stress injury may be present?</a:t>
            </a:r>
            <a:endParaRPr lang="en-US" sz="1100" dirty="0"/>
          </a:p>
          <a:p>
            <a:pPr marL="173319" indent="-173319">
              <a:buFont typeface="Arial" panose="020B0604020202020204" pitchFamily="34" charset="0"/>
              <a:buChar char="•"/>
            </a:pPr>
            <a:r>
              <a:rPr lang="en-US" dirty="0"/>
              <a:t>What SFA action(s) would you use?</a:t>
            </a:r>
            <a:endParaRPr lang="en-US" sz="1100" dirty="0"/>
          </a:p>
          <a:p>
            <a:pPr marL="173319" indent="-173319">
              <a:buFont typeface="Arial" panose="020B0604020202020204" pitchFamily="34" charset="0"/>
              <a:buChar char="•"/>
            </a:pPr>
            <a:r>
              <a:rPr lang="en-US" dirty="0"/>
              <a:t>What is your plan for approaching the situation?</a:t>
            </a:r>
            <a:endParaRPr lang="en-US" sz="1100" dirty="0"/>
          </a:p>
          <a:p>
            <a:pPr marL="173319" indent="-173319">
              <a:buFont typeface="Arial" panose="020B0604020202020204" pitchFamily="34" charset="0"/>
              <a:buChar char="•"/>
            </a:pPr>
            <a:r>
              <a:rPr lang="en-US" dirty="0"/>
              <a:t>What other information would you want to know?</a:t>
            </a:r>
            <a:endParaRPr lang="en-US" sz="1100" dirty="0"/>
          </a:p>
          <a:p>
            <a:pPr marL="173319" indent="-173319">
              <a:buFont typeface="Arial" panose="020B0604020202020204" pitchFamily="34" charset="0"/>
              <a:buChar char="•"/>
            </a:pPr>
            <a:r>
              <a:rPr lang="en-US" dirty="0"/>
              <a:t>Outline the exact words/sentences you would use.</a:t>
            </a:r>
            <a:endParaRPr lang="en-US" sz="1100" dirty="0"/>
          </a:p>
          <a:p>
            <a:r>
              <a:rPr lang="en-US" dirty="0"/>
              <a:t> </a:t>
            </a:r>
            <a:endParaRPr lang="en-US" sz="1300" dirty="0"/>
          </a:p>
          <a:p>
            <a:r>
              <a:rPr lang="en-US" i="1" dirty="0"/>
              <a:t>Have the small groups report out to the larger group when they are done with their discussion. There are no absolutely “right” or “wrong” answers.  Groups will come up with answers depending on how they interpret and discuss the scenario. Facilitate a discussion about how they arrived at their answers, focusing on both commonalities and the range of creative possibilities that the groups generated.</a:t>
            </a:r>
            <a:endParaRPr lang="en-US" sz="1100" dirty="0"/>
          </a:p>
          <a:p>
            <a:r>
              <a:rPr lang="en-US" i="1" dirty="0"/>
              <a:t> </a:t>
            </a:r>
            <a:endParaRPr lang="en-US" sz="1100" dirty="0"/>
          </a:p>
          <a:p>
            <a:endParaRPr lang="en-US" dirty="0">
              <a:ea typeface="ＭＳ Ｐゴシック" pitchFamily="127" charset="-128"/>
              <a:cs typeface="ＭＳ Ｐゴシック" pitchFamily="127" charset="-128"/>
            </a:endParaRPr>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75</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019234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56537" y="4374929"/>
            <a:ext cx="5557218" cy="4154462"/>
          </a:xfrm>
          <a:noFill/>
        </p:spPr>
        <p:txBody>
          <a:bodyPr/>
          <a:lstStyle/>
          <a:p>
            <a:r>
              <a:rPr lang="en-US" b="1" i="1" dirty="0"/>
              <a:t>Slide 118: OPTIONAL GROUP DISCUSSION</a:t>
            </a:r>
            <a:endParaRPr lang="en-US" sz="1100" dirty="0"/>
          </a:p>
          <a:p>
            <a:r>
              <a:rPr lang="en-US" b="1" i="1" dirty="0"/>
              <a:t> </a:t>
            </a:r>
            <a:endParaRPr lang="en-US" sz="1300" dirty="0"/>
          </a:p>
          <a:p>
            <a:r>
              <a:rPr lang="en-US" b="1" dirty="0"/>
              <a:t>Confidence Scenario</a:t>
            </a:r>
            <a:r>
              <a:rPr lang="en-US" i="1" dirty="0"/>
              <a:t> </a:t>
            </a:r>
            <a:endParaRPr lang="en-US" sz="1100" dirty="0"/>
          </a:p>
          <a:p>
            <a:r>
              <a:rPr lang="en-US" i="1" dirty="0"/>
              <a:t> </a:t>
            </a:r>
            <a:endParaRPr lang="en-US" sz="1100" dirty="0"/>
          </a:p>
          <a:p>
            <a:r>
              <a:rPr lang="en-US" i="1" dirty="0"/>
              <a:t>If time allows, introduce a small group discussion to discuss this scenario:</a:t>
            </a:r>
            <a:endParaRPr lang="en-US" sz="1100" dirty="0"/>
          </a:p>
          <a:p>
            <a:r>
              <a:rPr lang="en-US" b="1" dirty="0"/>
              <a:t> </a:t>
            </a:r>
            <a:endParaRPr lang="en-US" sz="1300" dirty="0"/>
          </a:p>
          <a:p>
            <a:pPr marL="173319" indent="-173319">
              <a:buFont typeface="Arial" panose="020B0604020202020204" pitchFamily="34" charset="0"/>
              <a:buChar char="•"/>
            </a:pPr>
            <a:r>
              <a:rPr lang="en-US" dirty="0"/>
              <a:t>You notice that one of your co-workers is withdrawn, avoids contact with other staff and has stopped participating in off-duty activities.</a:t>
            </a:r>
            <a:endParaRPr lang="en-US" sz="1300" dirty="0"/>
          </a:p>
          <a:p>
            <a:pPr marL="173319" indent="-173319">
              <a:buFont typeface="Arial" panose="020B0604020202020204" pitchFamily="34" charset="0"/>
              <a:buChar char="•"/>
            </a:pPr>
            <a:r>
              <a:rPr lang="en-US" dirty="0"/>
              <a:t>When you talk with her, she confides in you that she recently discovered that her 17-year-old son has an addiction and she is not sure what to do. She and her husband argue because they do not agree about what to do.</a:t>
            </a:r>
            <a:endParaRPr lang="en-US" sz="1300" dirty="0"/>
          </a:p>
          <a:p>
            <a:pPr marL="173319" indent="-173319">
              <a:buFont typeface="Arial" panose="020B0604020202020204" pitchFamily="34" charset="0"/>
              <a:buChar char="•"/>
            </a:pPr>
            <a:r>
              <a:rPr lang="en-US" dirty="0"/>
              <a:t>She tells you she doesn’t sleep well because she frequently checks to make sure her son is breathing.</a:t>
            </a:r>
            <a:endParaRPr lang="en-US" sz="1300" dirty="0"/>
          </a:p>
          <a:p>
            <a:pPr marL="173319" indent="-173319">
              <a:buFont typeface="Arial" panose="020B0604020202020204" pitchFamily="34" charset="0"/>
              <a:buChar char="•"/>
            </a:pPr>
            <a:r>
              <a:rPr lang="en-US" dirty="0"/>
              <a:t>When you ask her about work pressure, she tells you that she is struggling to complete a special project that her supervisor asked her to do. She says, “I guess I am just a failure all the way around.”</a:t>
            </a:r>
            <a:endParaRPr lang="en-US" sz="1300" dirty="0"/>
          </a:p>
          <a:p>
            <a:r>
              <a:rPr lang="en-US" dirty="0"/>
              <a:t> </a:t>
            </a:r>
            <a:endParaRPr lang="en-US" sz="1300" dirty="0"/>
          </a:p>
          <a:p>
            <a:r>
              <a:rPr lang="en-US" i="1" dirty="0"/>
              <a:t>Answer the following questions:</a:t>
            </a:r>
            <a:endParaRPr lang="en-US" sz="1100" dirty="0"/>
          </a:p>
          <a:p>
            <a:pPr marL="173319" indent="-173319">
              <a:buFont typeface="Arial" panose="020B0604020202020204" pitchFamily="34" charset="0"/>
              <a:buChar char="•"/>
            </a:pPr>
            <a:r>
              <a:rPr lang="en-US" dirty="0"/>
              <a:t>What kind of stress injury may be present?</a:t>
            </a:r>
            <a:endParaRPr lang="en-US" sz="1100" dirty="0"/>
          </a:p>
          <a:p>
            <a:pPr marL="173319" indent="-173319">
              <a:buFont typeface="Arial" panose="020B0604020202020204" pitchFamily="34" charset="0"/>
              <a:buChar char="•"/>
            </a:pPr>
            <a:r>
              <a:rPr lang="en-US" dirty="0"/>
              <a:t>What SFA action(s) would you use?</a:t>
            </a:r>
            <a:endParaRPr lang="en-US" sz="1100" dirty="0"/>
          </a:p>
          <a:p>
            <a:pPr marL="173319" indent="-173319">
              <a:buFont typeface="Arial" panose="020B0604020202020204" pitchFamily="34" charset="0"/>
              <a:buChar char="•"/>
            </a:pPr>
            <a:r>
              <a:rPr lang="en-US" dirty="0"/>
              <a:t>What is your plan for approaching the situation?</a:t>
            </a:r>
            <a:endParaRPr lang="en-US" sz="1100" dirty="0"/>
          </a:p>
          <a:p>
            <a:pPr marL="173319" indent="-173319">
              <a:buFont typeface="Arial" panose="020B0604020202020204" pitchFamily="34" charset="0"/>
              <a:buChar char="•"/>
            </a:pPr>
            <a:r>
              <a:rPr lang="en-US" dirty="0"/>
              <a:t>What other information would you want to know?</a:t>
            </a:r>
            <a:endParaRPr lang="en-US" sz="1100" dirty="0"/>
          </a:p>
          <a:p>
            <a:pPr marL="173319" indent="-173319">
              <a:buFont typeface="Arial" panose="020B0604020202020204" pitchFamily="34" charset="0"/>
              <a:buChar char="•"/>
            </a:pPr>
            <a:r>
              <a:rPr lang="en-US" dirty="0"/>
              <a:t>Outline the exact words/sentences you would use.</a:t>
            </a:r>
            <a:endParaRPr lang="en-US" sz="1100" dirty="0"/>
          </a:p>
          <a:p>
            <a:r>
              <a:rPr lang="en-US" dirty="0"/>
              <a:t> </a:t>
            </a:r>
            <a:endParaRPr lang="en-US" sz="1300" dirty="0"/>
          </a:p>
          <a:p>
            <a:r>
              <a:rPr lang="en-US" i="1" dirty="0"/>
              <a:t>Have the small groups report out to the larger group when they are done with their discussion. There are no absolutely “right” or “wrong” answers.  Groups will come up with answers depending on how they interpret and discuss the scenario. Facilitate a discussion about how they arrived at their answers, focusing on both commonalities and the range of creative possibilities that the groups generated.</a:t>
            </a:r>
            <a:endParaRPr lang="en-US" sz="1100" dirty="0"/>
          </a:p>
          <a:p>
            <a:r>
              <a:rPr lang="en-US" i="1" dirty="0"/>
              <a:t> </a:t>
            </a:r>
            <a:endParaRPr lang="en-US" sz="1100" dirty="0"/>
          </a:p>
          <a:p>
            <a:endParaRPr lang="en-US" dirty="0">
              <a:ea typeface="ＭＳ Ｐゴシック" pitchFamily="127" charset="-128"/>
              <a:cs typeface="ＭＳ Ｐゴシック" pitchFamily="127" charset="-128"/>
            </a:endParaRPr>
          </a:p>
        </p:txBody>
      </p:sp>
      <p:sp>
        <p:nvSpPr>
          <p:cNvPr id="145411" name="Slide Number Placeholder 5"/>
          <p:cNvSpPr>
            <a:spLocks noGrp="1"/>
          </p:cNvSpPr>
          <p:nvPr>
            <p:ph type="sldNum" sz="quarter" idx="5"/>
          </p:nvPr>
        </p:nvSpPr>
        <p:spPr bwMode="auto">
          <a:noFill/>
          <a:ln>
            <a:miter lim="800000"/>
            <a:headEnd/>
            <a:tailEnd/>
          </a:ln>
        </p:spPr>
        <p:txBody>
          <a:bodyPr/>
          <a:lstStyle/>
          <a:p>
            <a:pPr defTabSz="924367" eaLnBrk="1" fontAlgn="auto" hangingPunct="1">
              <a:spcBef>
                <a:spcPts val="0"/>
              </a:spcBef>
              <a:spcAft>
                <a:spcPts val="0"/>
              </a:spcAft>
              <a:defRPr/>
            </a:pPr>
            <a:fld id="{77C7CCEE-104C-45B4-ABB9-727CFB3685BF}" type="slidenum">
              <a:rPr lang="en-US">
                <a:solidFill>
                  <a:prstClr val="black"/>
                </a:solidFill>
                <a:latin typeface="Arial" pitchFamily="127" charset="0"/>
                <a:ea typeface="ＭＳ Ｐゴシック" pitchFamily="127" charset="-128"/>
                <a:cs typeface="ＭＳ Ｐゴシック" pitchFamily="127" charset="-128"/>
              </a:rPr>
              <a:pPr defTabSz="924367" eaLnBrk="1" fontAlgn="auto" hangingPunct="1">
                <a:spcBef>
                  <a:spcPts val="0"/>
                </a:spcBef>
                <a:spcAft>
                  <a:spcPts val="0"/>
                </a:spcAft>
                <a:defRPr/>
              </a:pPr>
              <a:t>76</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5439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446088"/>
            <a:ext cx="3556000" cy="2001837"/>
          </a:xfrm>
        </p:spPr>
      </p:sp>
      <p:sp>
        <p:nvSpPr>
          <p:cNvPr id="3" name="Notes Placeholder 2"/>
          <p:cNvSpPr>
            <a:spLocks noGrp="1"/>
          </p:cNvSpPr>
          <p:nvPr>
            <p:ph type="body" idx="1"/>
          </p:nvPr>
        </p:nvSpPr>
        <p:spPr/>
        <p:txBody>
          <a:bodyPr/>
          <a:lstStyle/>
          <a:p>
            <a:r>
              <a:rPr lang="en-US" dirty="0"/>
              <a:t>SFA offers</a:t>
            </a:r>
            <a:r>
              <a:rPr lang="en-US" baseline="0" dirty="0"/>
              <a:t> a variety of approaches to managing stress and preventing stress injury.  The 3 major concepts of stress first aid include the stress continuum, the types of stress most commonly associated with stress injury and the stress first aid 7 Cs which are actions that individuals, co-workers, leaders and organizations can take to address stress and stress injury. </a:t>
            </a:r>
          </a:p>
          <a:p>
            <a:endParaRPr lang="en-US" baseline="0" dirty="0"/>
          </a:p>
        </p:txBody>
      </p:sp>
      <p:sp>
        <p:nvSpPr>
          <p:cNvPr id="4" name="Header Placeholder 3"/>
          <p:cNvSpPr>
            <a:spLocks noGrp="1"/>
          </p:cNvSpPr>
          <p:nvPr>
            <p:ph type="hdr" sz="quarter" idx="10"/>
          </p:nvPr>
        </p:nvSpPr>
        <p:spPr/>
        <p:txBody>
          <a:bodyPr/>
          <a:lstStyle/>
          <a:p>
            <a:pPr>
              <a:defRPr/>
            </a:pPr>
            <a:r>
              <a:rPr lang="en-US" altLang="en-US"/>
              <a:t>Awareness Brief</a:t>
            </a:r>
          </a:p>
        </p:txBody>
      </p:sp>
      <p:sp>
        <p:nvSpPr>
          <p:cNvPr id="6" name="Slide Number Placeholder 5"/>
          <p:cNvSpPr>
            <a:spLocks noGrp="1"/>
          </p:cNvSpPr>
          <p:nvPr>
            <p:ph type="sldNum" sz="quarter" idx="12"/>
          </p:nvPr>
        </p:nvSpPr>
        <p:spPr/>
        <p:txBody>
          <a:bodyPr/>
          <a:lstStyle/>
          <a:p>
            <a:pPr>
              <a:defRPr/>
            </a:pPr>
            <a:fld id="{9AF66948-A52C-5843-A83E-C7D386030904}" type="slidenum">
              <a:rPr lang="en-US" altLang="en-US" smtClean="0"/>
              <a:pPr>
                <a:defRPr/>
              </a:pPr>
              <a:t>9</a:t>
            </a:fld>
            <a:endParaRPr lang="en-US" altLang="en-US"/>
          </a:p>
        </p:txBody>
      </p:sp>
    </p:spTree>
    <p:extLst>
      <p:ext uri="{BB962C8B-B14F-4D97-AF65-F5344CB8AC3E}">
        <p14:creationId xmlns:p14="http://schemas.microsoft.com/office/powerpoint/2010/main" val="175093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533400" y="381000"/>
            <a:ext cx="3556000" cy="2001838"/>
          </a:xfrm>
          <a:ln/>
        </p:spPr>
      </p:sp>
      <p:sp>
        <p:nvSpPr>
          <p:cNvPr id="15363" name="Rectangle 3"/>
          <p:cNvSpPr>
            <a:spLocks noGrp="1" noChangeArrowheads="1"/>
          </p:cNvSpPr>
          <p:nvPr>
            <p:ph type="body" idx="1"/>
          </p:nvPr>
        </p:nvSpPr>
        <p:spPr>
          <a:xfrm>
            <a:off x="384175" y="2438400"/>
            <a:ext cx="6316663" cy="6369050"/>
          </a:xfrm>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rmAutofit fontScale="70000" lnSpcReduction="20000"/>
          </a:bodyPr>
          <a:lstStyle/>
          <a:p>
            <a:pPr eaLnBrk="1" hangingPunct="1"/>
            <a:r>
              <a:rPr lang="en-US" altLang="en-US" dirty="0">
                <a:latin typeface="Arial" charset="0"/>
              </a:rPr>
              <a:t>While there are hundreds of different types of stressors that can move us into the yellow zone there are four types of exposures that have the potential to cause stress injury. These are also called Potential Traumatic Events (PTE).</a:t>
            </a:r>
          </a:p>
          <a:p>
            <a:pPr eaLnBrk="1" hangingPunct="1"/>
            <a:endParaRPr lang="en-US" altLang="en-US" dirty="0">
              <a:latin typeface="Arial" charset="0"/>
            </a:endParaRPr>
          </a:p>
          <a:p>
            <a:pPr eaLnBrk="1" hangingPunct="1"/>
            <a:r>
              <a:rPr lang="en-US" altLang="en-US" dirty="0">
                <a:latin typeface="Arial" charset="0"/>
              </a:rPr>
              <a:t>The first one is obvious…</a:t>
            </a:r>
          </a:p>
          <a:p>
            <a:pPr eaLnBrk="1" hangingPunct="1"/>
            <a:r>
              <a:rPr lang="en-US" altLang="en-US" b="1" dirty="0">
                <a:latin typeface="Arial" charset="0"/>
              </a:rPr>
              <a:t>Life Threat</a:t>
            </a:r>
            <a:r>
              <a:rPr lang="en-US" altLang="en-US" dirty="0">
                <a:latin typeface="Arial" charset="0"/>
              </a:rPr>
              <a:t>—due to traumatic life-threatening or other situations that provoke terror, horror or helplessness. This type of injury can include experiencing a near-miss or close call.  In law enforcement work, trauma is not the only harmful exposure.</a:t>
            </a:r>
          </a:p>
          <a:p>
            <a:pPr eaLnBrk="1" hangingPunct="1"/>
            <a:endParaRPr lang="en-US" altLang="en-US" b="1" dirty="0">
              <a:latin typeface="Arial" charset="0"/>
            </a:endParaRPr>
          </a:p>
          <a:p>
            <a:pPr eaLnBrk="1" hangingPunct="1"/>
            <a:r>
              <a:rPr lang="en-US" altLang="en-US" b="1" dirty="0">
                <a:latin typeface="Arial" charset="0"/>
              </a:rPr>
              <a:t>Loss</a:t>
            </a:r>
            <a:r>
              <a:rPr lang="en-US" altLang="en-US" dirty="0">
                <a:latin typeface="Arial" charset="0"/>
              </a:rPr>
              <a:t>—grief due to the loss of close comrades, leaders, family members or other cared-for individuals.  In many ways,</a:t>
            </a:r>
            <a:r>
              <a:rPr lang="en-US" altLang="en-US" baseline="0" dirty="0">
                <a:latin typeface="Arial" charset="0"/>
              </a:rPr>
              <a:t> Loss is the prototypical stress injury; where the meaning of the loss can change emotional, cognitive, and physical abilities. </a:t>
            </a:r>
            <a:endParaRPr lang="en-US" altLang="en-US" dirty="0">
              <a:latin typeface="Arial" charset="0"/>
            </a:endParaRPr>
          </a:p>
          <a:p>
            <a:pPr eaLnBrk="1" hangingPunct="1"/>
            <a:endParaRPr lang="en-US" altLang="en-US" b="1" dirty="0">
              <a:latin typeface="Arial" charset="0"/>
            </a:endParaRPr>
          </a:p>
          <a:p>
            <a:pPr eaLnBrk="1" hangingPunct="1"/>
            <a:r>
              <a:rPr lang="en-US" altLang="en-US" b="1" dirty="0">
                <a:latin typeface="Arial" charset="0"/>
              </a:rPr>
              <a:t>Inner Conflict</a:t>
            </a:r>
            <a:r>
              <a:rPr lang="en-US" altLang="en-US" dirty="0">
                <a:latin typeface="Arial" charset="0"/>
              </a:rPr>
              <a:t>—a “beliefs” injury due to conflict between one's moral/ethical beliefs and current experiences. Inner conflict stress injuries can include acting outside of internal, self-imposed morals or values, an inability to prevent harm to others or somehow contributing to or not preventing harm to a fellow officer.  Indications for inner conflict are the includes the words: “could’ve, should’ve, </a:t>
            </a:r>
            <a:r>
              <a:rPr lang="en-US" altLang="en-US" dirty="0" err="1">
                <a:latin typeface="Arial" charset="0"/>
              </a:rPr>
              <a:t>ought’of</a:t>
            </a:r>
            <a:r>
              <a:rPr lang="en-US" altLang="en-US" dirty="0">
                <a:latin typeface="Arial" charset="0"/>
              </a:rPr>
              <a:t>, </a:t>
            </a:r>
            <a:r>
              <a:rPr lang="en-US" altLang="en-US" dirty="0" err="1">
                <a:latin typeface="Arial" charset="0"/>
              </a:rPr>
              <a:t>only’if</a:t>
            </a:r>
            <a:r>
              <a:rPr lang="en-US" altLang="en-US" dirty="0">
                <a:latin typeface="Arial" charset="0"/>
              </a:rPr>
              <a:t>”</a:t>
            </a:r>
          </a:p>
          <a:p>
            <a:pPr eaLnBrk="1" hangingPunct="1"/>
            <a:endParaRPr lang="en-US" altLang="en-US" b="1" dirty="0">
              <a:latin typeface="Arial" charset="0"/>
            </a:endParaRPr>
          </a:p>
          <a:p>
            <a:pPr eaLnBrk="1" hangingPunct="1"/>
            <a:r>
              <a:rPr lang="en-US" altLang="en-US" b="1" dirty="0">
                <a:latin typeface="Arial" charset="0"/>
              </a:rPr>
              <a:t>Wear and Tear</a:t>
            </a:r>
            <a:r>
              <a:rPr lang="en-US" altLang="en-US" dirty="0">
                <a:latin typeface="Arial" charset="0"/>
              </a:rPr>
              <a:t>—the result of fatigue and accumulation of prolonged stress, including from non-operational sources, without sufficient sleep, rest and restoration. </a:t>
            </a:r>
          </a:p>
          <a:p>
            <a:pPr eaLnBrk="1" hangingPunct="1"/>
            <a:endParaRPr lang="en-US" altLang="en-US" dirty="0">
              <a:latin typeface="Arial" charset="0"/>
              <a:ea typeface="ＭＳ Ｐゴシック" charset="-128"/>
            </a:endParaRPr>
          </a:p>
          <a:p>
            <a:r>
              <a:rPr lang="en-US" dirty="0">
                <a:solidFill>
                  <a:schemeClr val="bg2">
                    <a:lumMod val="75000"/>
                  </a:schemeClr>
                </a:solidFill>
                <a:cs typeface="MS PGothic" charset="0"/>
              </a:rPr>
              <a:t>Overwhelming stressors OF FATIGUE (BURNOUT), TRAUMA, LOSS, OR MORAL INJURY</a:t>
            </a:r>
            <a:r>
              <a:rPr lang="en-US" dirty="0">
                <a:solidFill>
                  <a:srgbClr val="FF0000"/>
                </a:solidFill>
                <a:cs typeface="MS PGothic" charset="0"/>
              </a:rPr>
              <a:t>.</a:t>
            </a:r>
          </a:p>
          <a:p>
            <a:endParaRPr lang="en-US" dirty="0">
              <a:solidFill>
                <a:srgbClr val="FF0000"/>
              </a:solidFill>
            </a:endParaRPr>
          </a:p>
          <a:p>
            <a:r>
              <a:rPr lang="en-US" b="1" dirty="0"/>
              <a:t>Four Causes of Stress Injury</a:t>
            </a:r>
          </a:p>
          <a:p>
            <a:r>
              <a:rPr lang="en-US" b="1" dirty="0"/>
              <a:t> </a:t>
            </a:r>
            <a:endParaRPr lang="en-US" dirty="0"/>
          </a:p>
          <a:p>
            <a:r>
              <a:rPr lang="en-US" dirty="0"/>
              <a:t>In high stress settings like health care services, trauma is not the only potentially harmful exposure. Stress injuries can arise from four possible mechanisms or causes:</a:t>
            </a:r>
          </a:p>
          <a:p>
            <a:r>
              <a:rPr lang="en-US" dirty="0"/>
              <a:t> </a:t>
            </a:r>
          </a:p>
          <a:p>
            <a:r>
              <a:rPr lang="en-US" b="1" dirty="0"/>
              <a:t>Examples of Potentially Traumatic Events:</a:t>
            </a:r>
          </a:p>
          <a:p>
            <a:pPr marL="173319" indent="-173319">
              <a:buFont typeface="Arial" panose="020B0604020202020204" pitchFamily="34" charset="0"/>
              <a:buChar char="•"/>
            </a:pPr>
            <a:r>
              <a:rPr lang="en-US" dirty="0"/>
              <a:t>Exposure to very difficult cases</a:t>
            </a:r>
            <a:endParaRPr lang="en-US" b="1" dirty="0"/>
          </a:p>
          <a:p>
            <a:pPr marL="173319" indent="-173319">
              <a:buFont typeface="Arial" panose="020B0604020202020204" pitchFamily="34" charset="0"/>
              <a:buChar char="•"/>
            </a:pPr>
            <a:r>
              <a:rPr lang="en-US" dirty="0"/>
              <a:t>Exposure to extreme violence, murder, or suicide</a:t>
            </a:r>
            <a:endParaRPr lang="en-US" b="1" dirty="0"/>
          </a:p>
          <a:p>
            <a:pPr marL="173319" indent="-173319">
              <a:buFont typeface="Arial" panose="020B0604020202020204" pitchFamily="34" charset="0"/>
              <a:buChar char="•"/>
            </a:pPr>
            <a:r>
              <a:rPr lang="en-US" dirty="0"/>
              <a:t>Exposure to life-threatening infectious agents</a:t>
            </a:r>
            <a:endParaRPr lang="en-US" b="1" dirty="0"/>
          </a:p>
          <a:p>
            <a:pPr marL="173319" indent="-173319">
              <a:buFont typeface="Arial" panose="020B0604020202020204" pitchFamily="34" charset="0"/>
              <a:buChar char="•"/>
            </a:pPr>
            <a:r>
              <a:rPr lang="en-US" dirty="0"/>
              <a:t>Sexual assault or offenses</a:t>
            </a:r>
            <a:endParaRPr lang="en-US" b="1" dirty="0"/>
          </a:p>
          <a:p>
            <a:pPr marL="173319" indent="-173319">
              <a:buFont typeface="Arial" panose="020B0604020202020204" pitchFamily="34" charset="0"/>
              <a:buChar char="•"/>
            </a:pPr>
            <a:r>
              <a:rPr lang="en-US" dirty="0"/>
              <a:t>Working with families who have seriously ill or injured children</a:t>
            </a:r>
            <a:endParaRPr lang="en-US" b="1" dirty="0"/>
          </a:p>
          <a:p>
            <a:pPr marL="173319" indent="-173319">
              <a:buFont typeface="Arial" panose="020B0604020202020204" pitchFamily="34" charset="0"/>
              <a:buChar char="•"/>
            </a:pPr>
            <a:r>
              <a:rPr lang="en-US" dirty="0"/>
              <a:t>Dealing with hostility/resistance/violence from patients</a:t>
            </a:r>
            <a:endParaRPr lang="en-US" b="1" dirty="0"/>
          </a:p>
          <a:p>
            <a:pPr marL="173319" indent="-173319">
              <a:buFont typeface="Arial" panose="020B0604020202020204" pitchFamily="34" charset="0"/>
              <a:buChar char="•"/>
            </a:pPr>
            <a:r>
              <a:rPr lang="en-US" dirty="0"/>
              <a:t>Exposure to similar potentially traumatic events in one’s personal life</a:t>
            </a:r>
            <a:endParaRPr lang="en-US" b="1" dirty="0"/>
          </a:p>
          <a:p>
            <a:pPr marL="173319" indent="-173319">
              <a:buFont typeface="Arial" panose="020B0604020202020204" pitchFamily="34" charset="0"/>
              <a:buChar char="•"/>
            </a:pPr>
            <a:endParaRPr lang="en-US" b="1" dirty="0"/>
          </a:p>
          <a:p>
            <a:r>
              <a:rPr lang="en-US" b="1" dirty="0"/>
              <a:t>Examples of Loss:  </a:t>
            </a:r>
          </a:p>
          <a:p>
            <a:pPr marL="173319" indent="-173319">
              <a:buFont typeface="Arial" panose="020B0604020202020204" pitchFamily="34" charset="0"/>
              <a:buChar char="•"/>
            </a:pPr>
            <a:r>
              <a:rPr lang="en-US" dirty="0"/>
              <a:t>Death or significant illness in patients, coworkers, family, or friends</a:t>
            </a:r>
            <a:endParaRPr lang="en-US" b="1" dirty="0"/>
          </a:p>
          <a:p>
            <a:pPr marL="173319" indent="-173319">
              <a:buFont typeface="Arial" panose="020B0604020202020204" pitchFamily="34" charset="0"/>
              <a:buChar char="•"/>
            </a:pPr>
            <a:r>
              <a:rPr lang="en-US" dirty="0"/>
              <a:t>Working with families who have lost their child</a:t>
            </a:r>
            <a:endParaRPr lang="en-US" b="1" dirty="0"/>
          </a:p>
          <a:p>
            <a:pPr marL="173319" indent="-173319">
              <a:buFont typeface="Arial" panose="020B0604020202020204" pitchFamily="34" charset="0"/>
              <a:buChar char="•"/>
            </a:pPr>
            <a:r>
              <a:rPr lang="en-US" dirty="0"/>
              <a:t>Loss of ideals</a:t>
            </a:r>
            <a:endParaRPr lang="en-US" b="1" dirty="0"/>
          </a:p>
          <a:p>
            <a:pPr marL="173319" indent="-173319">
              <a:buFont typeface="Arial" panose="020B0604020202020204" pitchFamily="34" charset="0"/>
              <a:buChar char="•"/>
            </a:pPr>
            <a:r>
              <a:rPr lang="en-US" dirty="0"/>
              <a:t>Loss of time </a:t>
            </a:r>
            <a:endParaRPr lang="en-US" b="1" dirty="0"/>
          </a:p>
          <a:p>
            <a:pPr marL="173319" indent="-173319">
              <a:buFont typeface="Arial" panose="020B0604020202020204" pitchFamily="34" charset="0"/>
              <a:buChar char="•"/>
            </a:pPr>
            <a:r>
              <a:rPr lang="en-US" dirty="0"/>
              <a:t>Loss of personal wellbeing</a:t>
            </a:r>
            <a:endParaRPr lang="en-US" b="1" dirty="0"/>
          </a:p>
          <a:p>
            <a:pPr marL="173319" indent="-173319">
              <a:buFont typeface="Arial" panose="020B0604020202020204" pitchFamily="34" charset="0"/>
              <a:buChar char="•"/>
            </a:pPr>
            <a:r>
              <a:rPr lang="en-US" dirty="0"/>
              <a:t>Loss of innocence</a:t>
            </a:r>
            <a:endParaRPr lang="en-US" b="1" dirty="0"/>
          </a:p>
          <a:p>
            <a:r>
              <a:rPr lang="en-US" dirty="0"/>
              <a:t> </a:t>
            </a:r>
            <a:endParaRPr lang="en-US" b="1" dirty="0"/>
          </a:p>
          <a:p>
            <a:r>
              <a:rPr lang="en-US" b="1" dirty="0"/>
              <a:t>Examples of Inner Conflict:</a:t>
            </a:r>
            <a:endParaRPr lang="en-US" dirty="0"/>
          </a:p>
          <a:p>
            <a:pPr marL="173319" indent="-173319">
              <a:buFont typeface="Arial" panose="020B0604020202020204" pitchFamily="34" charset="0"/>
              <a:buChar char="•"/>
            </a:pPr>
            <a:r>
              <a:rPr lang="en-US" dirty="0"/>
              <a:t>Conflicts with personal values and the job</a:t>
            </a:r>
            <a:endParaRPr lang="en-US" b="1" dirty="0"/>
          </a:p>
          <a:p>
            <a:pPr marL="173319" indent="-173319">
              <a:buFont typeface="Arial" panose="020B0604020202020204" pitchFamily="34" charset="0"/>
              <a:buChar char="•"/>
            </a:pPr>
            <a:r>
              <a:rPr lang="en-US" dirty="0"/>
              <a:t>Finding time to satisfy work and personal responsibilities</a:t>
            </a:r>
            <a:endParaRPr lang="en-US" b="1" dirty="0"/>
          </a:p>
          <a:p>
            <a:pPr marL="173319" indent="-173319">
              <a:buFont typeface="Arial" panose="020B0604020202020204" pitchFamily="34" charset="0"/>
              <a:buChar char="•"/>
            </a:pPr>
            <a:r>
              <a:rPr lang="en-US" dirty="0"/>
              <a:t>Second guessing what could have been done differently to prevent a negative outcome</a:t>
            </a:r>
            <a:endParaRPr lang="en-US" b="1" dirty="0"/>
          </a:p>
          <a:p>
            <a:pPr marL="173319" indent="-173319">
              <a:buFont typeface="Arial" panose="020B0604020202020204" pitchFamily="34" charset="0"/>
              <a:buChar char="•"/>
            </a:pPr>
            <a:r>
              <a:rPr lang="en-US" dirty="0"/>
              <a:t>Concerns about the impact of one’s job on family or friends</a:t>
            </a:r>
            <a:endParaRPr lang="en-US" b="1" dirty="0"/>
          </a:p>
          <a:p>
            <a:r>
              <a:rPr lang="en-US" i="1" dirty="0"/>
              <a:t> </a:t>
            </a:r>
            <a:endParaRPr lang="en-US" b="1" dirty="0"/>
          </a:p>
          <a:p>
            <a:r>
              <a:rPr lang="en-US" b="1" dirty="0"/>
              <a:t>Examples of Wear and Tear: </a:t>
            </a:r>
          </a:p>
          <a:p>
            <a:pPr marL="173319" indent="-173319">
              <a:buFont typeface="Arial" panose="020B0604020202020204" pitchFamily="34" charset="0"/>
              <a:buChar char="•"/>
            </a:pPr>
            <a:r>
              <a:rPr lang="en-US" dirty="0"/>
              <a:t>Long hours and rotating shifts</a:t>
            </a:r>
            <a:endParaRPr lang="en-US" b="1" dirty="0"/>
          </a:p>
          <a:p>
            <a:pPr marL="173319" indent="-173319">
              <a:buFont typeface="Arial" panose="020B0604020202020204" pitchFamily="34" charset="0"/>
              <a:buChar char="•"/>
            </a:pPr>
            <a:r>
              <a:rPr lang="en-US" dirty="0"/>
              <a:t>Working when ill or injured</a:t>
            </a:r>
            <a:endParaRPr lang="en-US" b="1" dirty="0"/>
          </a:p>
          <a:p>
            <a:pPr marL="173319" indent="-173319">
              <a:buFont typeface="Arial" panose="020B0604020202020204" pitchFamily="34" charset="0"/>
              <a:buChar char="•"/>
            </a:pPr>
            <a:r>
              <a:rPr lang="en-US" dirty="0"/>
              <a:t>Dealing with different personalities </a:t>
            </a:r>
            <a:endParaRPr lang="en-US" b="1" dirty="0"/>
          </a:p>
          <a:p>
            <a:pPr marL="173319" indent="-173319">
              <a:buFont typeface="Arial" panose="020B0604020202020204" pitchFamily="34" charset="0"/>
              <a:buChar char="•"/>
            </a:pPr>
            <a:r>
              <a:rPr lang="en-US" dirty="0"/>
              <a:t>Addressing substance abuse </a:t>
            </a:r>
            <a:endParaRPr lang="en-US" b="1" dirty="0"/>
          </a:p>
          <a:p>
            <a:pPr marL="173319" indent="-173319">
              <a:buFont typeface="Arial" panose="020B0604020202020204" pitchFamily="34" charset="0"/>
              <a:buChar char="•"/>
            </a:pPr>
            <a:r>
              <a:rPr lang="en-US" dirty="0"/>
              <a:t>Working through personal illness</a:t>
            </a:r>
            <a:endParaRPr lang="en-US" b="1" dirty="0"/>
          </a:p>
          <a:p>
            <a:pPr marL="173319" indent="-173319">
              <a:buFont typeface="Arial" panose="020B0604020202020204" pitchFamily="34" charset="0"/>
              <a:buChar char="•"/>
            </a:pPr>
            <a:r>
              <a:rPr lang="en-US" dirty="0"/>
              <a:t>Lack of supervisor support</a:t>
            </a:r>
            <a:endParaRPr lang="en-US" b="1" dirty="0"/>
          </a:p>
          <a:p>
            <a:pPr marL="173319" indent="-173319">
              <a:buFont typeface="Arial" panose="020B0604020202020204" pitchFamily="34" charset="0"/>
              <a:buChar char="•"/>
            </a:pPr>
            <a:r>
              <a:rPr lang="en-US" dirty="0"/>
              <a:t>Personnel turnover</a:t>
            </a:r>
            <a:endParaRPr lang="en-US" b="1" dirty="0"/>
          </a:p>
          <a:p>
            <a:pPr marL="173319" indent="-173319">
              <a:buFont typeface="Arial" panose="020B0604020202020204" pitchFamily="34" charset="0"/>
              <a:buChar char="•"/>
            </a:pPr>
            <a:r>
              <a:rPr lang="en-US" dirty="0"/>
              <a:t>More record keeping and accountability in records</a:t>
            </a:r>
            <a:endParaRPr lang="en-US" b="1" dirty="0"/>
          </a:p>
          <a:p>
            <a:pPr marL="173319" indent="-173319">
              <a:buFont typeface="Arial" panose="020B0604020202020204" pitchFamily="34" charset="0"/>
              <a:buChar char="•"/>
            </a:pPr>
            <a:r>
              <a:rPr lang="en-US" dirty="0"/>
              <a:t>More attention to things done wrong than things done right</a:t>
            </a:r>
            <a:endParaRPr lang="en-US" b="1" dirty="0"/>
          </a:p>
          <a:p>
            <a:pPr marL="173319" indent="-173319">
              <a:buFont typeface="Arial" panose="020B0604020202020204" pitchFamily="34" charset="0"/>
              <a:buChar char="•"/>
            </a:pPr>
            <a:r>
              <a:rPr lang="en-US" dirty="0"/>
              <a:t>Balancing </a:t>
            </a:r>
            <a:r>
              <a:rPr lang="en-US" dirty="0" err="1"/>
              <a:t>homelife</a:t>
            </a:r>
            <a:r>
              <a:rPr lang="en-US" dirty="0"/>
              <a:t> with job duties</a:t>
            </a:r>
            <a:endParaRPr lang="en-US" b="1" dirty="0"/>
          </a:p>
          <a:p>
            <a:pPr marL="173319" indent="-173319">
              <a:buFont typeface="Arial" panose="020B0604020202020204" pitchFamily="34" charset="0"/>
              <a:buChar char="•"/>
            </a:pPr>
            <a:r>
              <a:rPr lang="en-US" dirty="0"/>
              <a:t>Trying to manage a growing caseload</a:t>
            </a:r>
            <a:endParaRPr lang="en-US" b="1" dirty="0"/>
          </a:p>
          <a:p>
            <a:pPr marL="173319" indent="-173319">
              <a:buFont typeface="Arial" panose="020B0604020202020204" pitchFamily="34" charset="0"/>
              <a:buChar char="•"/>
            </a:pPr>
            <a:r>
              <a:rPr lang="en-US" dirty="0"/>
              <a:t>Extra duty assignments</a:t>
            </a:r>
            <a:endParaRPr lang="en-US" b="1" dirty="0"/>
          </a:p>
          <a:p>
            <a:pPr marL="173319" indent="-173319">
              <a:buFont typeface="Arial" panose="020B0604020202020204" pitchFamily="34" charset="0"/>
              <a:buChar char="•"/>
            </a:pPr>
            <a:r>
              <a:rPr lang="en-US" dirty="0"/>
              <a:t>Pressures from supervisors</a:t>
            </a:r>
            <a:endParaRPr lang="en-US" b="1" dirty="0"/>
          </a:p>
          <a:p>
            <a:pPr marL="173319" indent="-173319">
              <a:buFont typeface="Arial" panose="020B0604020202020204" pitchFamily="34" charset="0"/>
              <a:buChar char="•"/>
            </a:pPr>
            <a:r>
              <a:rPr lang="en-US" dirty="0"/>
              <a:t>Multiple updates in patient care, insurance policies, and programs </a:t>
            </a:r>
            <a:endParaRPr lang="en-US" b="1" dirty="0"/>
          </a:p>
          <a:p>
            <a:pPr marL="173319" indent="-173319">
              <a:buFont typeface="Arial" panose="020B0604020202020204" pitchFamily="34" charset="0"/>
              <a:buChar char="•"/>
            </a:pPr>
            <a:r>
              <a:rPr lang="en-US" dirty="0"/>
              <a:t>Multiple stressors in one’s personal life over extended periods</a:t>
            </a:r>
            <a:endParaRPr lang="en-US" b="1" dirty="0"/>
          </a:p>
          <a:p>
            <a:endParaRPr lang="en-US" dirty="0">
              <a:ea typeface="ＭＳ Ｐゴシック" pitchFamily="127" charset="-128"/>
              <a:cs typeface="ＭＳ Ｐゴシック" pitchFamily="127" charset="-128"/>
            </a:endParaRPr>
          </a:p>
          <a:p>
            <a:endParaRPr lang="en-US" dirty="0"/>
          </a:p>
          <a:p>
            <a:pPr eaLnBrk="1" hangingPunct="1"/>
            <a:endParaRPr lang="en-US" altLang="en-US" dirty="0">
              <a:latin typeface="Arial" charset="0"/>
              <a:ea typeface="ＭＳ Ｐゴシック" charset="-128"/>
            </a:endParaRPr>
          </a:p>
        </p:txBody>
      </p:sp>
      <p:sp>
        <p:nvSpPr>
          <p:cNvPr id="15365" name="Header Placeholder 2"/>
          <p:cNvSpPr>
            <a:spLocks noGrp="1"/>
          </p:cNvSpPr>
          <p:nvPr>
            <p:ph type="hdr"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63">
              <a:defRPr sz="2000" b="1">
                <a:solidFill>
                  <a:schemeClr val="tx1"/>
                </a:solidFill>
                <a:latin typeface="Arial" charset="0"/>
                <a:ea typeface="ＭＳ Ｐゴシック" charset="-128"/>
              </a:defRPr>
            </a:lvl1pPr>
            <a:lvl2pPr marL="742950" indent="-285750" defTabSz="931863">
              <a:defRPr sz="2000" b="1">
                <a:solidFill>
                  <a:schemeClr val="tx1"/>
                </a:solidFill>
                <a:latin typeface="Arial" charset="0"/>
                <a:ea typeface="ＭＳ Ｐゴシック" charset="-128"/>
              </a:defRPr>
            </a:lvl2pPr>
            <a:lvl3pPr marL="1143000" indent="-228600" defTabSz="931863">
              <a:defRPr sz="2000" b="1">
                <a:solidFill>
                  <a:schemeClr val="tx1"/>
                </a:solidFill>
                <a:latin typeface="Arial" charset="0"/>
                <a:ea typeface="ＭＳ Ｐゴシック" charset="-128"/>
              </a:defRPr>
            </a:lvl3pPr>
            <a:lvl4pPr marL="1600200" indent="-228600" defTabSz="931863">
              <a:defRPr sz="2000" b="1">
                <a:solidFill>
                  <a:schemeClr val="tx1"/>
                </a:solidFill>
                <a:latin typeface="Arial" charset="0"/>
                <a:ea typeface="ＭＳ Ｐゴシック" charset="-128"/>
              </a:defRPr>
            </a:lvl4pPr>
            <a:lvl5pPr marL="2057400" indent="-228600" defTabSz="931863">
              <a:defRPr sz="2000" b="1">
                <a:solidFill>
                  <a:schemeClr val="tx1"/>
                </a:solidFill>
                <a:latin typeface="Arial" charset="0"/>
                <a:ea typeface="ＭＳ Ｐゴシック" charset="-128"/>
              </a:defRPr>
            </a:lvl5pPr>
            <a:lvl6pPr marL="2514600" indent="-228600" defTabSz="931863"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defTabSz="931863"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defTabSz="931863"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defTabSz="931863" eaLnBrk="0" fontAlgn="base" hangingPunct="0">
              <a:spcBef>
                <a:spcPct val="0"/>
              </a:spcBef>
              <a:spcAft>
                <a:spcPct val="0"/>
              </a:spcAft>
              <a:defRPr sz="2000" b="1">
                <a:solidFill>
                  <a:schemeClr val="tx1"/>
                </a:solidFill>
                <a:latin typeface="Arial" charset="0"/>
                <a:ea typeface="ＭＳ Ｐゴシック" charset="-128"/>
              </a:defRPr>
            </a:lvl9pPr>
          </a:lstStyle>
          <a:p>
            <a:r>
              <a:rPr lang="en-US" altLang="en-US" sz="1300" b="0"/>
              <a:t>Awareness Brief</a:t>
            </a:r>
          </a:p>
        </p:txBody>
      </p:sp>
    </p:spTree>
    <p:extLst>
      <p:ext uri="{BB962C8B-B14F-4D97-AF65-F5344CB8AC3E}">
        <p14:creationId xmlns:p14="http://schemas.microsoft.com/office/powerpoint/2010/main" val="3615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Stress Continuum Model</a:t>
            </a:r>
            <a:endParaRPr lang="en-US" dirty="0"/>
          </a:p>
          <a:p>
            <a:r>
              <a:rPr lang="en-US" b="1" dirty="0"/>
              <a:t> </a:t>
            </a:r>
            <a:endParaRPr lang="en-US" dirty="0"/>
          </a:p>
          <a:p>
            <a:r>
              <a:rPr lang="en-US" dirty="0"/>
              <a:t>The Stress Continuum Model was developed as a visual tool for assessing an individual's stress experiences, zones of stress, and stress responses.  It forms the foundation for Stress First Aid. A person with a stress injury---whether from trauma, loss, inner conflict/moral injury, and long-term chronic stress, or “wear and tear” ---might move a person from the Yellow Zone of stress to the Orange or Red Zones.</a:t>
            </a:r>
          </a:p>
          <a:p>
            <a:r>
              <a:rPr lang="en-US" dirty="0"/>
              <a:t> </a:t>
            </a:r>
          </a:p>
          <a:p>
            <a:r>
              <a:rPr lang="en-US" dirty="0"/>
              <a:t>Stress responses lie along a spectrum of severity and type — from transient and mild to chronic and debilitating. The continuum has four zones:  Ready (Green), Reacting (Yellow), Injured (Orange) and Ill (Red). It is important to note that 100% of people will react when faced with significantly stressful experiences. However, the way in which they respond will depend on many factors, including how prepared they are for the stressor,</a:t>
            </a:r>
            <a:r>
              <a:rPr lang="en-US" baseline="0" dirty="0"/>
              <a:t> </a:t>
            </a:r>
            <a:r>
              <a:rPr lang="en-US" dirty="0"/>
              <a:t>how they interpret it,</a:t>
            </a:r>
            <a:r>
              <a:rPr lang="en-US" baseline="0" dirty="0"/>
              <a:t> and the resources within the unit or organization to draw on to manage the stress. </a:t>
            </a:r>
            <a:endParaRPr lang="en-US" dirty="0"/>
          </a:p>
          <a:p>
            <a:r>
              <a:rPr lang="en-US" dirty="0"/>
              <a:t> </a:t>
            </a:r>
          </a:p>
          <a:p>
            <a:r>
              <a:rPr lang="en-US" dirty="0"/>
              <a:t> A person can go from being in optimal functioning---feeling good, mentally and physically fit, mission focused, calm, and motivated---into the Yellow Zone. In the Yellow Zone a person can feel irritable, anxious or down, lack motivation, lose focus, have trouble sleeping, or have muscle tension or other physical changes, but these are transient reactions.</a:t>
            </a:r>
          </a:p>
          <a:p>
            <a:r>
              <a:rPr lang="en-US" dirty="0"/>
              <a:t> </a:t>
            </a:r>
          </a:p>
          <a:p>
            <a:r>
              <a:rPr lang="en-US" dirty="0"/>
              <a:t>Movement into the Orange Zone is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or depression, rage, guilt, or blame. In this zone it starts to feel like the stress "leaves a scar,” and the person is at high risk for having trouble functioning and strong or persistent distress.</a:t>
            </a:r>
          </a:p>
          <a:p>
            <a:r>
              <a:rPr lang="en-US" dirty="0"/>
              <a:t> </a:t>
            </a:r>
          </a:p>
          <a:p>
            <a:r>
              <a:rPr lang="en-US" dirty="0"/>
              <a:t>The Red Zone is usually reserved for diagnoses like PTSD, depression, anxiety, or substance use disorders. What signifies a person being Red Zone is that their symptoms are very persistent or worsen over time, the person experiences severe distress, or has significant difficulty functioning at work or in their home life.</a:t>
            </a:r>
          </a:p>
          <a:p>
            <a:r>
              <a:rPr lang="en-US" dirty="0"/>
              <a:t> </a:t>
            </a:r>
          </a:p>
          <a:p>
            <a:r>
              <a:rPr lang="en-US" dirty="0"/>
              <a:t>Stress First Aid was designed to help people move themselves or their coworkers from the Red and Orange Zones back to the Yellow or Green Zones.</a:t>
            </a:r>
          </a:p>
          <a:p>
            <a:r>
              <a:rPr lang="en-US" dirty="0"/>
              <a:t> </a:t>
            </a:r>
          </a:p>
          <a:p>
            <a:r>
              <a:rPr lang="en-US" dirty="0"/>
              <a:t>The norm in many high stress work cultures has been that after a difficult event, one should be able to “tough it out.” This is still the case in many settings, where the </a:t>
            </a:r>
            <a:r>
              <a:rPr lang="en-US" u="sng" dirty="0"/>
              <a:t>stigma associated with reacting to stress or stress injury behaviors is still very real</a:t>
            </a:r>
            <a:r>
              <a:rPr lang="en-US" dirty="0"/>
              <a:t> and people will try to conceal stress reactions from supervisors to avoid medical or psychological intervention.</a:t>
            </a:r>
          </a:p>
          <a:p>
            <a:r>
              <a:rPr lang="en-US" dirty="0"/>
              <a:t> </a:t>
            </a:r>
          </a:p>
          <a:p>
            <a:r>
              <a:rPr lang="en-US" dirty="0"/>
              <a:t>However, it is usually not possible to keep these behaviors hidden for long from family members, coworkers, and friends. When a coworker recognizes that someone is in trouble, it is important to try to assist in some way. </a:t>
            </a:r>
          </a:p>
          <a:p>
            <a:r>
              <a:rPr lang="en-US" dirty="0"/>
              <a:t>Getting this individual connected with the next level of help as soon as possible may help prevent their reaction from progressing into the Red Zone. And once an individual has moved into the Red Zone, the goal is to help get them into treatment as soon as possible.</a:t>
            </a:r>
          </a:p>
          <a:p>
            <a:r>
              <a:rPr lang="en-US" dirty="0"/>
              <a:t> </a:t>
            </a:r>
          </a:p>
          <a:p>
            <a:endParaRPr lang="en-US" dirty="0"/>
          </a:p>
        </p:txBody>
      </p:sp>
      <p:sp>
        <p:nvSpPr>
          <p:cNvPr id="4" name="Slide Number Placeholder 3"/>
          <p:cNvSpPr>
            <a:spLocks noGrp="1"/>
          </p:cNvSpPr>
          <p:nvPr>
            <p:ph type="sldNum" sz="quarter" idx="5"/>
          </p:nvPr>
        </p:nvSpPr>
        <p:spPr/>
        <p:txBody>
          <a:bodyPr/>
          <a:lstStyle/>
          <a:p>
            <a:fld id="{FF6053FD-2D72-4AF2-B8DF-D32C1D48CADD}" type="slidenum">
              <a:rPr lang="en-US" altLang="en-US" smtClean="0"/>
              <a:pPr/>
              <a:t>11</a:t>
            </a:fld>
            <a:endParaRPr lang="en-US" altLang="en-US"/>
          </a:p>
        </p:txBody>
      </p:sp>
    </p:spTree>
    <p:extLst>
      <p:ext uri="{BB962C8B-B14F-4D97-AF65-F5344CB8AC3E}">
        <p14:creationId xmlns:p14="http://schemas.microsoft.com/office/powerpoint/2010/main" val="415949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37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330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837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1"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999"/>
          </a:p>
        </p:txBody>
      </p:sp>
      <p:sp>
        <p:nvSpPr>
          <p:cNvPr id="8" name="Rectangle 7">
            <a:extLst>
              <a:ext uri="{FF2B5EF4-FFF2-40B4-BE49-F238E27FC236}">
                <a16:creationId xmlns:a16="http://schemas.microsoft.com/office/drawing/2014/main" id="{6483627E-F1C4-2240-AD4D-AC671832986D}"/>
              </a:ext>
            </a:extLst>
          </p:cNvPr>
          <p:cNvSpPr/>
          <p:nvPr userDrawn="1"/>
        </p:nvSpPr>
        <p:spPr>
          <a:xfrm>
            <a:off x="1"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3"/>
          </a:p>
        </p:txBody>
      </p:sp>
      <p:sp>
        <p:nvSpPr>
          <p:cNvPr id="2" name="Title 1"/>
          <p:cNvSpPr>
            <a:spLocks noGrp="1"/>
          </p:cNvSpPr>
          <p:nvPr>
            <p:ph type="title"/>
          </p:nvPr>
        </p:nvSpPr>
        <p:spPr>
          <a:xfrm>
            <a:off x="2057400" y="76203"/>
            <a:ext cx="9296400"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7FDC8E72-74F9-4B97-9385-3DF9DF55E0B7}" type="datetime1">
              <a:rPr lang="en-US" altLang="en-US" smtClean="0"/>
              <a:t>10/24/2022</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a:p>
        </p:txBody>
      </p:sp>
    </p:spTree>
    <p:extLst>
      <p:ext uri="{BB962C8B-B14F-4D97-AF65-F5344CB8AC3E}">
        <p14:creationId xmlns:p14="http://schemas.microsoft.com/office/powerpoint/2010/main" val="82604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10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831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879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849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858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778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091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829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877464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5.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5.jpeg"/><Relationship Id="rId9" Type="http://schemas.openxmlformats.org/officeDocument/2006/relationships/image" Target="../media/image1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3.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cpdn@rutgers.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9.png"/><Relationship Id="rId3" Type="http://schemas.openxmlformats.org/officeDocument/2006/relationships/image" Target="../media/image24.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8.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18.png"/><Relationship Id="rId5" Type="http://schemas.openxmlformats.org/officeDocument/2006/relationships/image" Target="../media/image37.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5.jpeg"/><Relationship Id="rId9" Type="http://schemas.openxmlformats.org/officeDocument/2006/relationships/image" Target="../media/image16.png"/><Relationship Id="rId1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3.png"/><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24.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47.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22.png"/><Relationship Id="rId10" Type="http://schemas.openxmlformats.org/officeDocument/2006/relationships/image" Target="../media/image50.png"/><Relationship Id="rId4" Type="http://schemas.openxmlformats.org/officeDocument/2006/relationships/image" Target="../media/image25.jpeg"/><Relationship Id="rId9" Type="http://schemas.openxmlformats.org/officeDocument/2006/relationships/image" Target="../media/image49.png"/><Relationship Id="rId14" Type="http://schemas.openxmlformats.org/officeDocument/2006/relationships/image" Target="../media/image54.png"/></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jpeg"/><Relationship Id="rId7" Type="http://schemas.openxmlformats.org/officeDocument/2006/relationships/diagramColors" Target="../diagrams/colors7.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3.png"/><Relationship Id="rId7" Type="http://schemas.openxmlformats.org/officeDocument/2006/relationships/diagramColors" Target="../diagrams/colors9.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59.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60.png"/><Relationship Id="rId4" Type="http://schemas.openxmlformats.org/officeDocument/2006/relationships/image" Target="../media/image14.png"/><Relationship Id="rId9" Type="http://schemas.openxmlformats.org/officeDocument/2006/relationships/image" Target="../media/image1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October 31, 2022</a:t>
            </a:r>
            <a:br>
              <a:rPr lang="en-US" b="1" dirty="0">
                <a:latin typeface="Arial" panose="020B060402020202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3765C4EE-D75A-4B47-A20A-A81314ED0040}"/>
              </a:ext>
            </a:extLst>
          </p:cNvPr>
          <p:cNvSpPr txBox="1"/>
          <p:nvPr/>
        </p:nvSpPr>
        <p:spPr>
          <a:xfrm>
            <a:off x="153988" y="1371601"/>
            <a:ext cx="11809412" cy="4847481"/>
          </a:xfrm>
          <a:prstGeom prst="rect">
            <a:avLst/>
          </a:prstGeom>
          <a:noFill/>
        </p:spPr>
        <p:txBody>
          <a:bodyPr wrap="square">
            <a:spAutoFit/>
          </a:bodyPr>
          <a:lstStyle/>
          <a:p>
            <a:pPr marL="6494" algn="ctr"/>
            <a:endParaRPr lang="en-US" sz="1200" dirty="0">
              <a:latin typeface="Arial" panose="020B0604020202020204" pitchFamily="34" charset="0"/>
              <a:cs typeface="Arial" panose="020B0604020202020204" pitchFamily="34" charset="0"/>
            </a:endParaRPr>
          </a:p>
          <a:p>
            <a:pPr marL="7144" algn="ctr"/>
            <a:r>
              <a:rPr lang="en-US" sz="1200" b="1" i="1" spc="-5" dirty="0">
                <a:latin typeface="+mj-lt"/>
                <a:cs typeface="Arial" panose="020B0604020202020204" pitchFamily="34" charset="0"/>
              </a:rPr>
              <a:t>CE</a:t>
            </a:r>
            <a:r>
              <a:rPr lang="en-US" sz="1200" b="1" i="1" spc="-15" dirty="0">
                <a:latin typeface="+mj-lt"/>
                <a:cs typeface="Arial" panose="020B0604020202020204" pitchFamily="34" charset="0"/>
              </a:rPr>
              <a:t> </a:t>
            </a:r>
            <a:r>
              <a:rPr lang="en-US" sz="1200" b="1" i="1" spc="-5" dirty="0">
                <a:latin typeface="+mj-lt"/>
                <a:cs typeface="Arial" panose="020B0604020202020204" pitchFamily="34" charset="0"/>
              </a:rPr>
              <a:t>Certified</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Live</a:t>
            </a:r>
            <a:r>
              <a:rPr lang="en-US" sz="1200" b="1" i="1" spc="-10" dirty="0">
                <a:latin typeface="+mj-lt"/>
                <a:cs typeface="Arial" panose="020B0604020202020204" pitchFamily="34" charset="0"/>
              </a:rPr>
              <a:t> </a:t>
            </a:r>
            <a:r>
              <a:rPr lang="en-US" sz="1200" b="1" i="1" spc="-5" dirty="0">
                <a:latin typeface="+mj-lt"/>
                <a:cs typeface="Arial" panose="020B0604020202020204" pitchFamily="34" charset="0"/>
              </a:rPr>
              <a:t>Activity</a:t>
            </a:r>
            <a:endParaRPr lang="en-US" sz="1200" dirty="0">
              <a:latin typeface="+mj-lt"/>
              <a:cs typeface="Arial" panose="020B0604020202020204" pitchFamily="34" charset="0"/>
            </a:endParaRPr>
          </a:p>
          <a:p>
            <a:pPr marL="5845" algn="ctr"/>
            <a:r>
              <a:rPr lang="en-US" sz="1200" b="1" spc="-5" dirty="0">
                <a:latin typeface="+mj-lt"/>
                <a:cs typeface="Arial" panose="020B0604020202020204" pitchFamily="34" charset="0"/>
              </a:rPr>
              <a:t>Pr</a:t>
            </a:r>
            <a:r>
              <a:rPr lang="en-US" sz="1200" b="1" dirty="0">
                <a:latin typeface="+mj-lt"/>
                <a:cs typeface="Arial" panose="020B0604020202020204" pitchFamily="34" charset="0"/>
              </a:rPr>
              <a:t>o</a:t>
            </a:r>
            <a:r>
              <a:rPr lang="en-US" sz="1200" b="1" spc="-5" dirty="0">
                <a:latin typeface="+mj-lt"/>
                <a:cs typeface="Arial" panose="020B0604020202020204" pitchFamily="34" charset="0"/>
              </a:rPr>
              <a:t>vi</a:t>
            </a:r>
            <a:r>
              <a:rPr lang="en-US" sz="1200" b="1" dirty="0">
                <a:latin typeface="+mj-lt"/>
                <a:cs typeface="Arial" panose="020B0604020202020204" pitchFamily="34" charset="0"/>
              </a:rPr>
              <a:t>d</a:t>
            </a:r>
            <a:r>
              <a:rPr lang="en-US" sz="1200" b="1" spc="-5" dirty="0">
                <a:latin typeface="+mj-lt"/>
                <a:cs typeface="Arial" panose="020B0604020202020204" pitchFamily="34" charset="0"/>
              </a:rPr>
              <a:t>e</a:t>
            </a:r>
            <a:r>
              <a:rPr lang="en-US" sz="1200" b="1" dirty="0">
                <a:latin typeface="+mj-lt"/>
                <a:cs typeface="Arial" panose="020B0604020202020204" pitchFamily="34" charset="0"/>
              </a:rPr>
              <a:t>d </a:t>
            </a:r>
            <a:r>
              <a:rPr lang="en-US" sz="1200" b="1" spc="-5" dirty="0">
                <a:latin typeface="+mj-lt"/>
                <a:cs typeface="Arial" panose="020B0604020202020204" pitchFamily="34" charset="0"/>
              </a:rPr>
              <a:t>by:</a:t>
            </a:r>
            <a:endParaRPr lang="en-US" sz="1200" dirty="0">
              <a:latin typeface="+mj-lt"/>
              <a:cs typeface="Arial" panose="020B0604020202020204" pitchFamily="34" charset="0"/>
            </a:endParaRPr>
          </a:p>
          <a:p>
            <a:pPr marL="977369" marR="962431" algn="ctr">
              <a:lnSpc>
                <a:spcPts val="1432"/>
              </a:lnSpc>
              <a:spcBef>
                <a:spcPts val="66"/>
              </a:spcBef>
            </a:pP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The</a:t>
            </a:r>
            <a:r>
              <a:rPr lang="en-US" sz="1200" spc="5" dirty="0">
                <a:latin typeface="+mj-lt"/>
                <a:cs typeface="Arial" panose="020B0604020202020204" pitchFamily="34" charset="0"/>
              </a:rPr>
              <a:t> </a:t>
            </a:r>
            <a:r>
              <a:rPr lang="en-US" sz="1200" dirty="0">
                <a:latin typeface="+mj-lt"/>
                <a:cs typeface="Arial" panose="020B0604020202020204" pitchFamily="34" charset="0"/>
              </a:rPr>
              <a:t>State</a:t>
            </a:r>
            <a:r>
              <a:rPr lang="en-US" sz="1200" spc="5" dirty="0">
                <a:latin typeface="+mj-lt"/>
                <a:cs typeface="Arial" panose="020B0604020202020204" pitchFamily="34" charset="0"/>
              </a:rPr>
              <a:t> </a:t>
            </a:r>
            <a:r>
              <a:rPr lang="en-US" sz="1200" spc="-5" dirty="0">
                <a:latin typeface="+mj-lt"/>
                <a:cs typeface="Arial" panose="020B0604020202020204" pitchFamily="34" charset="0"/>
              </a:rPr>
              <a:t>University of</a:t>
            </a:r>
            <a:r>
              <a:rPr lang="en-US" sz="1200" dirty="0">
                <a:latin typeface="+mj-lt"/>
                <a:cs typeface="Arial" panose="020B0604020202020204" pitchFamily="34" charset="0"/>
              </a:rPr>
              <a:t> </a:t>
            </a:r>
            <a:r>
              <a:rPr lang="en-US" sz="1200" spc="-5" dirty="0">
                <a:latin typeface="+mj-lt"/>
                <a:cs typeface="Arial" panose="020B0604020202020204" pitchFamily="34" charset="0"/>
              </a:rPr>
              <a:t>New</a:t>
            </a:r>
            <a:r>
              <a:rPr lang="en-US" sz="1200" dirty="0">
                <a:latin typeface="+mj-lt"/>
                <a:cs typeface="Arial" panose="020B0604020202020204" pitchFamily="34" charset="0"/>
              </a:rPr>
              <a:t> </a:t>
            </a:r>
            <a:r>
              <a:rPr lang="en-US" sz="1200" spc="-5" dirty="0">
                <a:latin typeface="+mj-lt"/>
                <a:cs typeface="Arial" panose="020B0604020202020204" pitchFamily="34" charset="0"/>
              </a:rPr>
              <a:t>Jersey,</a:t>
            </a:r>
            <a:r>
              <a:rPr lang="en-US" sz="1200" spc="10" dirty="0">
                <a:latin typeface="+mj-lt"/>
                <a:cs typeface="Arial" panose="020B0604020202020204" pitchFamily="34" charset="0"/>
              </a:rPr>
              <a:t> </a:t>
            </a:r>
            <a:r>
              <a:rPr lang="en-US" sz="1200" spc="-5" dirty="0">
                <a:latin typeface="+mj-lt"/>
                <a:cs typeface="Arial" panose="020B0604020202020204" pitchFamily="34" charset="0"/>
              </a:rPr>
              <a:t>School of</a:t>
            </a:r>
            <a:r>
              <a:rPr lang="en-US" sz="1200" dirty="0">
                <a:latin typeface="+mj-lt"/>
                <a:cs typeface="Arial" panose="020B0604020202020204" pitchFamily="34" charset="0"/>
              </a:rPr>
              <a:t> </a:t>
            </a:r>
            <a:r>
              <a:rPr lang="en-US" sz="1200" spc="-5" dirty="0">
                <a:latin typeface="+mj-lt"/>
                <a:cs typeface="Arial" panose="020B0604020202020204" pitchFamily="34" charset="0"/>
              </a:rPr>
              <a:t>Nursing, </a:t>
            </a:r>
            <a:r>
              <a:rPr lang="en-US" sz="1200" spc="-256" dirty="0">
                <a:latin typeface="+mj-lt"/>
                <a:cs typeface="Arial" panose="020B0604020202020204" pitchFamily="34" charset="0"/>
              </a:rPr>
              <a:t> </a:t>
            </a:r>
            <a:r>
              <a:rPr lang="en-US" sz="1200" spc="-5" dirty="0">
                <a:latin typeface="+mj-lt"/>
                <a:cs typeface="Arial" panose="020B0604020202020204" pitchFamily="34" charset="0"/>
              </a:rPr>
              <a:t>Center for Professional</a:t>
            </a:r>
            <a:r>
              <a:rPr lang="en-US" sz="1200" spc="10" dirty="0">
                <a:latin typeface="+mj-lt"/>
                <a:cs typeface="Arial" panose="020B0604020202020204" pitchFamily="34" charset="0"/>
              </a:rPr>
              <a:t> </a:t>
            </a:r>
            <a:r>
              <a:rPr lang="en-US" sz="1200" spc="-5" dirty="0">
                <a:latin typeface="+mj-lt"/>
                <a:cs typeface="Arial" panose="020B0604020202020204" pitchFamily="34" charset="0"/>
              </a:rPr>
              <a:t>Development</a:t>
            </a:r>
            <a:endParaRPr lang="en-US" sz="1200" dirty="0">
              <a:latin typeface="+mj-lt"/>
              <a:cs typeface="Arial" panose="020B0604020202020204" pitchFamily="34" charset="0"/>
            </a:endParaRPr>
          </a:p>
          <a:p>
            <a:pPr>
              <a:spcBef>
                <a:spcPts val="10"/>
              </a:spcBef>
            </a:pPr>
            <a:endParaRPr lang="en-US" sz="1200" u="sng" dirty="0">
              <a:uFill>
                <a:solidFill>
                  <a:schemeClr val="accent4">
                    <a:lumMod val="40000"/>
                    <a:lumOff val="60000"/>
                  </a:schemeClr>
                </a:solidFill>
              </a:uFill>
              <a:latin typeface="+mj-lt"/>
              <a:cs typeface="Arial" panose="020B0604020202020204" pitchFamily="34" charset="0"/>
            </a:endParaRPr>
          </a:p>
          <a:p>
            <a:pPr marL="12988">
              <a:lnSpc>
                <a:spcPts val="1452"/>
              </a:lnSpc>
            </a:pPr>
            <a:r>
              <a:rPr lang="en-US" sz="1200" b="1" u="sng" spc="-5" dirty="0">
                <a:uFill>
                  <a:solidFill>
                    <a:schemeClr val="accent4">
                      <a:lumMod val="40000"/>
                      <a:lumOff val="60000"/>
                    </a:schemeClr>
                  </a:solidFill>
                </a:uFill>
                <a:latin typeface="+mj-lt"/>
                <a:cs typeface="Arial" panose="020B0604020202020204" pitchFamily="34" charset="0"/>
              </a:rPr>
              <a:t>Activity</a:t>
            </a:r>
            <a:r>
              <a:rPr lang="en-US" sz="1200" b="1" u="sng" spc="-2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Overview</a:t>
            </a:r>
            <a:r>
              <a:rPr lang="en-US" sz="1200" b="1" u="sng" spc="-15" dirty="0">
                <a:uFill>
                  <a:solidFill>
                    <a:schemeClr val="accent4">
                      <a:lumMod val="40000"/>
                      <a:lumOff val="60000"/>
                    </a:schemeClr>
                  </a:solidFill>
                </a:uFill>
                <a:latin typeface="+mj-lt"/>
                <a:cs typeface="Arial" panose="020B0604020202020204" pitchFamily="34" charset="0"/>
              </a:rPr>
              <a:t> </a:t>
            </a:r>
            <a:r>
              <a:rPr lang="en-US" sz="1200" b="1" u="sng" dirty="0">
                <a:uFill>
                  <a:solidFill>
                    <a:schemeClr val="accent4">
                      <a:lumMod val="40000"/>
                      <a:lumOff val="60000"/>
                    </a:schemeClr>
                  </a:solidFill>
                </a:uFill>
                <a:latin typeface="+mj-lt"/>
                <a:cs typeface="Arial" panose="020B0604020202020204" pitchFamily="34" charset="0"/>
              </a:rPr>
              <a:t>and</a:t>
            </a:r>
            <a:r>
              <a:rPr lang="en-US" sz="1200" b="1" u="sng" spc="-10"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Description</a:t>
            </a:r>
            <a:endParaRPr lang="en-US" sz="1200" u="sng" dirty="0">
              <a:uFill>
                <a:solidFill>
                  <a:schemeClr val="accent4">
                    <a:lumMod val="40000"/>
                    <a:lumOff val="60000"/>
                  </a:schemeClr>
                </a:solidFill>
              </a:uFill>
              <a:latin typeface="+mj-lt"/>
              <a:cs typeface="Arial" panose="020B0604020202020204" pitchFamily="34" charset="0"/>
            </a:endParaRPr>
          </a:p>
          <a:p>
            <a:pPr>
              <a:spcBef>
                <a:spcPts val="15"/>
              </a:spcBef>
            </a:pPr>
            <a:r>
              <a:rPr lang="en-US" sz="1200" dirty="0"/>
              <a:t>SFA is a set of supportive and practical actions to assist nurses experiencing stress. SFA helps team members identify and address early signs of stress reactions in themselves and others in an ongoing way (not just after “critical incidents”). During the three sessions via zoom participants will learn the SFA model, training techniques and implementation strategies as a Trainer lens.</a:t>
            </a:r>
          </a:p>
          <a:p>
            <a:pPr>
              <a:spcBef>
                <a:spcPts val="15"/>
              </a:spcBef>
            </a:pPr>
            <a:r>
              <a:rPr lang="en-US" sz="1200" dirty="0"/>
              <a:t> </a:t>
            </a:r>
            <a:endParaRPr lang="en-US" sz="1200"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Learning</a:t>
            </a:r>
            <a:r>
              <a:rPr lang="en-US" sz="1200" b="1" u="sng"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Objectives</a:t>
            </a:r>
            <a:r>
              <a:rPr lang="en-US" sz="1200" spc="-5" dirty="0">
                <a:uFill>
                  <a:solidFill>
                    <a:schemeClr val="accent4">
                      <a:lumMod val="40000"/>
                      <a:lumOff val="60000"/>
                    </a:schemeClr>
                  </a:solidFill>
                </a:uFill>
                <a:latin typeface="+mj-lt"/>
                <a:cs typeface="Arial" panose="020B0604020202020204" pitchFamily="34" charset="0"/>
              </a:rPr>
              <a:t>:</a:t>
            </a:r>
            <a:r>
              <a:rPr lang="en-US" sz="1200" spc="15" dirty="0">
                <a:uFill>
                  <a:solidFill>
                    <a:schemeClr val="accent4">
                      <a:lumMod val="40000"/>
                      <a:lumOff val="60000"/>
                    </a:schemeClr>
                  </a:solidFill>
                </a:uFill>
                <a:latin typeface="+mj-lt"/>
                <a:cs typeface="Arial" panose="020B0604020202020204" pitchFamily="34" charset="0"/>
              </a:rPr>
              <a:t> </a:t>
            </a:r>
            <a:r>
              <a:rPr lang="en-US" sz="1200" spc="-5" dirty="0">
                <a:latin typeface="+mj-lt"/>
                <a:cs typeface="Arial" panose="020B0604020202020204" pitchFamily="34" charset="0"/>
              </a:rPr>
              <a:t>Upon</a:t>
            </a:r>
            <a:r>
              <a:rPr lang="en-US" sz="1200" spc="5" dirty="0">
                <a:latin typeface="+mj-lt"/>
                <a:cs typeface="Arial" panose="020B0604020202020204" pitchFamily="34" charset="0"/>
              </a:rPr>
              <a:t> </a:t>
            </a:r>
            <a:r>
              <a:rPr lang="en-US" sz="1200" spc="-5" dirty="0">
                <a:latin typeface="+mj-lt"/>
                <a:cs typeface="Arial" panose="020B0604020202020204" pitchFamily="34" charset="0"/>
              </a:rPr>
              <a:t>completion</a:t>
            </a:r>
            <a:r>
              <a:rPr lang="en-US" sz="1200" spc="10" dirty="0">
                <a:latin typeface="+mj-lt"/>
                <a:cs typeface="Arial" panose="020B0604020202020204" pitchFamily="34" charset="0"/>
              </a:rPr>
              <a:t> </a:t>
            </a:r>
            <a:r>
              <a:rPr lang="en-US" sz="1200" spc="-5" dirty="0">
                <a:latin typeface="+mj-lt"/>
                <a:cs typeface="Arial" panose="020B0604020202020204" pitchFamily="34" charset="0"/>
              </a:rPr>
              <a:t>of</a:t>
            </a:r>
            <a:r>
              <a:rPr lang="en-US" sz="1200" spc="5" dirty="0">
                <a:latin typeface="+mj-lt"/>
                <a:cs typeface="Arial" panose="020B0604020202020204" pitchFamily="34" charset="0"/>
              </a:rPr>
              <a:t> </a:t>
            </a:r>
            <a:r>
              <a:rPr lang="en-US" sz="1200" spc="-5" dirty="0">
                <a:latin typeface="+mj-lt"/>
                <a:cs typeface="Arial" panose="020B0604020202020204" pitchFamily="34" charset="0"/>
              </a:rPr>
              <a:t>this</a:t>
            </a:r>
            <a:r>
              <a:rPr lang="en-US" sz="1200" spc="-1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15" dirty="0">
                <a:latin typeface="+mj-lt"/>
                <a:cs typeface="Arial" panose="020B0604020202020204" pitchFamily="34" charset="0"/>
              </a:rPr>
              <a:t> </a:t>
            </a:r>
            <a:r>
              <a:rPr lang="en-US" sz="1200" spc="-5" dirty="0">
                <a:latin typeface="+mj-lt"/>
                <a:cs typeface="Arial" panose="020B0604020202020204" pitchFamily="34" charset="0"/>
              </a:rPr>
              <a:t>participants</a:t>
            </a:r>
            <a:r>
              <a:rPr lang="en-US" sz="1200" dirty="0">
                <a:latin typeface="+mj-lt"/>
                <a:cs typeface="Arial" panose="020B0604020202020204" pitchFamily="34" charset="0"/>
              </a:rPr>
              <a:t> </a:t>
            </a:r>
            <a:r>
              <a:rPr lang="en-US" sz="1200" spc="-10" dirty="0">
                <a:latin typeface="+mj-lt"/>
                <a:cs typeface="Arial" panose="020B0604020202020204" pitchFamily="34" charset="0"/>
              </a:rPr>
              <a:t>will</a:t>
            </a:r>
            <a:r>
              <a:rPr lang="en-US" sz="1200" spc="5" dirty="0">
                <a:latin typeface="+mj-lt"/>
                <a:cs typeface="Arial" panose="020B0604020202020204" pitchFamily="34" charset="0"/>
              </a:rPr>
              <a:t> </a:t>
            </a:r>
            <a:r>
              <a:rPr lang="en-US" sz="1200" dirty="0">
                <a:latin typeface="+mj-lt"/>
                <a:cs typeface="Arial" panose="020B0604020202020204" pitchFamily="34" charset="0"/>
              </a:rPr>
              <a:t>be</a:t>
            </a:r>
            <a:r>
              <a:rPr lang="en-US" sz="1200" spc="10" dirty="0">
                <a:latin typeface="+mj-lt"/>
                <a:cs typeface="Arial" panose="020B0604020202020204" pitchFamily="34" charset="0"/>
              </a:rPr>
              <a:t> </a:t>
            </a:r>
            <a:r>
              <a:rPr lang="en-US" sz="1200" dirty="0">
                <a:latin typeface="+mj-lt"/>
                <a:cs typeface="Arial" panose="020B0604020202020204" pitchFamily="34" charset="0"/>
              </a:rPr>
              <a:t>better </a:t>
            </a:r>
            <a:r>
              <a:rPr lang="en-US" sz="1200" spc="-5" dirty="0">
                <a:latin typeface="+mj-lt"/>
                <a:cs typeface="Arial" panose="020B0604020202020204" pitchFamily="34" charset="0"/>
              </a:rPr>
              <a:t>able</a:t>
            </a:r>
            <a:r>
              <a:rPr lang="en-US" sz="1200" dirty="0">
                <a:latin typeface="+mj-lt"/>
                <a:cs typeface="Arial" panose="020B0604020202020204" pitchFamily="34" charset="0"/>
              </a:rPr>
              <a:t> </a:t>
            </a:r>
            <a:r>
              <a:rPr lang="en-US" sz="1200" spc="-5" dirty="0">
                <a:latin typeface="+mj-lt"/>
                <a:cs typeface="Arial" panose="020B0604020202020204" pitchFamily="34" charset="0"/>
              </a:rPr>
              <a:t>to:</a:t>
            </a:r>
          </a:p>
          <a:p>
            <a:pPr marL="457200" indent="-457200">
              <a:spcAft>
                <a:spcPts val="600"/>
              </a:spcAft>
              <a:buAutoNum type="arabicPeriod"/>
            </a:pPr>
            <a:r>
              <a:rPr lang="en-US" sz="1200" dirty="0">
                <a:latin typeface="+mj-lt"/>
              </a:rPr>
              <a:t>Describe approaches for reducing stigma and normalizing the assessment and management of stress </a:t>
            </a:r>
          </a:p>
          <a:p>
            <a:pPr marL="457200" indent="-457200">
              <a:spcAft>
                <a:spcPts val="600"/>
              </a:spcAft>
              <a:buAutoNum type="arabicPeriod"/>
            </a:pPr>
            <a:r>
              <a:rPr lang="en-US" sz="1200" dirty="0">
                <a:latin typeface="+mj-lt"/>
              </a:rPr>
              <a:t>Identify how to recognize stress injuries in health care professionals</a:t>
            </a:r>
          </a:p>
          <a:p>
            <a:pPr marL="457200" indent="-457200">
              <a:spcAft>
                <a:spcPts val="600"/>
              </a:spcAft>
              <a:buAutoNum type="arabicPeriod"/>
            </a:pPr>
            <a:r>
              <a:rPr lang="en-US" sz="1200" dirty="0">
                <a:latin typeface="+mj-lt"/>
              </a:rPr>
              <a:t>Describe how to administer Stress First Aid (SFA) at the individual, unit, and organizational level</a:t>
            </a:r>
          </a:p>
          <a:p>
            <a:pPr marL="457200" indent="-457200">
              <a:spcAft>
                <a:spcPts val="600"/>
              </a:spcAft>
              <a:buAutoNum type="arabicPeriod"/>
            </a:pPr>
            <a:r>
              <a:rPr lang="en-US" sz="1200" dirty="0">
                <a:latin typeface="+mj-lt"/>
              </a:rPr>
              <a:t>Describe strategies to maintain healthy stress and resilience</a:t>
            </a:r>
          </a:p>
          <a:p>
            <a:pPr marL="12988">
              <a:spcBef>
                <a:spcPts val="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Target</a:t>
            </a:r>
            <a:r>
              <a:rPr lang="en-US" sz="1200" b="1" u="sng" spc="-61" dirty="0">
                <a:uFill>
                  <a:solidFill>
                    <a:schemeClr val="accent4">
                      <a:lumMod val="40000"/>
                      <a:lumOff val="60000"/>
                    </a:schemeClr>
                  </a:solidFill>
                </a:uFill>
                <a:latin typeface="+mj-lt"/>
                <a:cs typeface="Arial" panose="020B0604020202020204" pitchFamily="34" charset="0"/>
              </a:rPr>
              <a:t> </a:t>
            </a:r>
            <a:r>
              <a:rPr lang="en-US" sz="1200" b="1" u="sng" spc="-5" dirty="0">
                <a:uFill>
                  <a:solidFill>
                    <a:schemeClr val="accent4">
                      <a:lumMod val="40000"/>
                      <a:lumOff val="60000"/>
                    </a:schemeClr>
                  </a:solidFill>
                </a:uFill>
                <a:latin typeface="+mj-lt"/>
                <a:cs typeface="Arial" panose="020B0604020202020204" pitchFamily="34" charset="0"/>
              </a:rPr>
              <a:t>Audience</a:t>
            </a:r>
            <a:endParaRPr lang="en-US" sz="1200" dirty="0">
              <a:uFill>
                <a:solidFill>
                  <a:schemeClr val="accent4">
                    <a:lumMod val="40000"/>
                    <a:lumOff val="60000"/>
                  </a:schemeClr>
                </a:solidFill>
              </a:uFill>
              <a:latin typeface="+mj-lt"/>
              <a:cs typeface="Arial" panose="020B0604020202020204" pitchFamily="34" charset="0"/>
            </a:endParaRPr>
          </a:p>
          <a:p>
            <a:pPr marL="12988"/>
            <a:r>
              <a:rPr lang="en-US" sz="1200" spc="-5" dirty="0">
                <a:latin typeface="+mj-lt"/>
                <a:cs typeface="Arial" panose="020B0604020202020204" pitchFamily="34" charset="0"/>
              </a:rPr>
              <a:t>This</a:t>
            </a:r>
            <a:r>
              <a:rPr lang="en-US" sz="1200" dirty="0">
                <a:latin typeface="+mj-lt"/>
                <a:cs typeface="Arial" panose="020B0604020202020204" pitchFamily="34" charset="0"/>
              </a:rPr>
              <a:t> </a:t>
            </a:r>
            <a:r>
              <a:rPr lang="en-US" sz="1200" spc="-5" dirty="0">
                <a:latin typeface="+mj-lt"/>
                <a:cs typeface="Arial" panose="020B0604020202020204" pitchFamily="34" charset="0"/>
              </a:rPr>
              <a:t>activity</a:t>
            </a:r>
            <a:r>
              <a:rPr lang="en-US" sz="1200" spc="5" dirty="0">
                <a:latin typeface="+mj-lt"/>
                <a:cs typeface="Arial" panose="020B0604020202020204" pitchFamily="34" charset="0"/>
              </a:rPr>
              <a:t> </a:t>
            </a:r>
            <a:r>
              <a:rPr lang="en-US" sz="1200" dirty="0">
                <a:latin typeface="+mj-lt"/>
                <a:cs typeface="Arial" panose="020B0604020202020204" pitchFamily="34" charset="0"/>
              </a:rPr>
              <a:t>is </a:t>
            </a:r>
            <a:r>
              <a:rPr lang="en-US" sz="1200" spc="-5" dirty="0">
                <a:latin typeface="+mj-lt"/>
                <a:cs typeface="Arial" panose="020B0604020202020204" pitchFamily="34" charset="0"/>
              </a:rPr>
              <a:t>designed</a:t>
            </a:r>
            <a:r>
              <a:rPr lang="en-US" sz="1200" dirty="0">
                <a:latin typeface="+mj-lt"/>
                <a:cs typeface="Arial" panose="020B0604020202020204" pitchFamily="34" charset="0"/>
              </a:rPr>
              <a:t> </a:t>
            </a:r>
            <a:r>
              <a:rPr lang="en-US" sz="1200" spc="-5" dirty="0">
                <a:latin typeface="+mj-lt"/>
                <a:cs typeface="Arial" panose="020B0604020202020204" pitchFamily="34" charset="0"/>
              </a:rPr>
              <a:t>for</a:t>
            </a:r>
            <a:r>
              <a:rPr lang="en-US" sz="1200" spc="5" dirty="0">
                <a:latin typeface="+mj-lt"/>
                <a:cs typeface="Arial" panose="020B0604020202020204" pitchFamily="34" charset="0"/>
              </a:rPr>
              <a:t> </a:t>
            </a:r>
            <a:r>
              <a:rPr lang="en-US" sz="1200" spc="-5" dirty="0">
                <a:latin typeface="+mj-lt"/>
                <a:cs typeface="Arial" panose="020B0604020202020204" pitchFamily="34" charset="0"/>
              </a:rPr>
              <a:t>professional</a:t>
            </a:r>
            <a:r>
              <a:rPr lang="en-US" sz="1200" dirty="0">
                <a:latin typeface="+mj-lt"/>
                <a:cs typeface="Arial" panose="020B0604020202020204" pitchFamily="34" charset="0"/>
              </a:rPr>
              <a:t> </a:t>
            </a:r>
            <a:r>
              <a:rPr lang="en-US" sz="1200" spc="-5" dirty="0">
                <a:latin typeface="+mj-lt"/>
                <a:cs typeface="Arial" panose="020B0604020202020204" pitchFamily="34" charset="0"/>
              </a:rPr>
              <a:t>Registered</a:t>
            </a:r>
            <a:r>
              <a:rPr lang="en-US" sz="1200" dirty="0">
                <a:latin typeface="+mj-lt"/>
                <a:cs typeface="Arial" panose="020B0604020202020204" pitchFamily="34" charset="0"/>
              </a:rPr>
              <a:t> </a:t>
            </a:r>
            <a:r>
              <a:rPr lang="en-US" sz="1200" spc="-5" dirty="0">
                <a:latin typeface="+mj-lt"/>
                <a:cs typeface="Arial" panose="020B0604020202020204" pitchFamily="34" charset="0"/>
              </a:rPr>
              <a:t>Nurses.</a:t>
            </a:r>
            <a:endParaRPr lang="en-US" sz="1200" dirty="0">
              <a:latin typeface="+mj-lt"/>
              <a:cs typeface="Arial" panose="020B0604020202020204" pitchFamily="34" charset="0"/>
            </a:endParaRPr>
          </a:p>
          <a:p>
            <a:pPr>
              <a:spcBef>
                <a:spcPts val="15"/>
              </a:spcBef>
            </a:pPr>
            <a:endParaRPr lang="en-US" sz="1200" dirty="0">
              <a:latin typeface="+mj-lt"/>
              <a:cs typeface="Arial" panose="020B0604020202020204" pitchFamily="34" charset="0"/>
            </a:endParaRPr>
          </a:p>
          <a:p>
            <a:pPr marL="12988">
              <a:spcBef>
                <a:spcPts val="5"/>
              </a:spcBef>
            </a:pPr>
            <a:r>
              <a:rPr lang="en-US" sz="1200" b="1" u="sng" spc="-5" dirty="0">
                <a:uFill>
                  <a:solidFill>
                    <a:schemeClr val="accent4">
                      <a:lumMod val="40000"/>
                      <a:lumOff val="60000"/>
                    </a:schemeClr>
                  </a:solidFill>
                </a:uFill>
                <a:latin typeface="+mj-lt"/>
                <a:cs typeface="Arial" panose="020B0604020202020204" pitchFamily="34" charset="0"/>
              </a:rPr>
              <a:t>Accreditation</a:t>
            </a:r>
            <a:endParaRPr lang="en-US" sz="1200" b="1" u="sng" dirty="0">
              <a:uFill>
                <a:solidFill>
                  <a:schemeClr val="accent4">
                    <a:lumMod val="40000"/>
                    <a:lumOff val="60000"/>
                  </a:schemeClr>
                </a:solidFill>
              </a:uFill>
              <a:latin typeface="+mj-lt"/>
              <a:cs typeface="Arial" panose="020B0604020202020204" pitchFamily="34" charset="0"/>
            </a:endParaRPr>
          </a:p>
          <a:p>
            <a:pPr marL="12988">
              <a:spcBef>
                <a:spcPts val="5"/>
              </a:spcBef>
            </a:pPr>
            <a:r>
              <a:rPr lang="en-US" sz="1200" spc="-5" dirty="0">
                <a:latin typeface="+mj-lt"/>
                <a:cs typeface="Arial" panose="020B0604020202020204" pitchFamily="34" charset="0"/>
              </a:rPr>
              <a:t>In</a:t>
            </a:r>
            <a:r>
              <a:rPr lang="en-US" sz="1200" dirty="0">
                <a:latin typeface="+mj-lt"/>
                <a:cs typeface="Arial" panose="020B0604020202020204" pitchFamily="34" charset="0"/>
              </a:rPr>
              <a:t> </a:t>
            </a:r>
            <a:r>
              <a:rPr lang="en-US" sz="1200" spc="-5" dirty="0">
                <a:latin typeface="+mj-lt"/>
                <a:cs typeface="Arial" panose="020B0604020202020204" pitchFamily="34" charset="0"/>
              </a:rPr>
              <a:t>support</a:t>
            </a:r>
            <a:r>
              <a:rPr lang="en-US" sz="1200" dirty="0">
                <a:latin typeface="+mj-lt"/>
                <a:cs typeface="Arial" panose="020B0604020202020204" pitchFamily="34" charset="0"/>
              </a:rPr>
              <a:t> </a:t>
            </a:r>
            <a:r>
              <a:rPr lang="en-US" sz="1200" spc="-5" dirty="0">
                <a:latin typeface="+mj-lt"/>
                <a:cs typeface="Arial" panose="020B0604020202020204" pitchFamily="34" charset="0"/>
              </a:rPr>
              <a:t>of</a:t>
            </a:r>
            <a:r>
              <a:rPr lang="en-US" sz="1200" dirty="0">
                <a:latin typeface="+mj-lt"/>
                <a:cs typeface="Arial" panose="020B0604020202020204" pitchFamily="34" charset="0"/>
              </a:rPr>
              <a:t> </a:t>
            </a:r>
            <a:r>
              <a:rPr lang="en-US" sz="1200" spc="-5" dirty="0">
                <a:latin typeface="+mj-lt"/>
                <a:cs typeface="Arial" panose="020B0604020202020204" pitchFamily="34" charset="0"/>
              </a:rPr>
              <a:t>improving</a:t>
            </a:r>
            <a:r>
              <a:rPr lang="en-US" sz="1200" spc="5" dirty="0">
                <a:latin typeface="+mj-lt"/>
                <a:cs typeface="Arial" panose="020B0604020202020204" pitchFamily="34" charset="0"/>
              </a:rPr>
              <a:t> </a:t>
            </a:r>
            <a:r>
              <a:rPr lang="en-US" sz="1200" dirty="0">
                <a:latin typeface="+mj-lt"/>
                <a:cs typeface="Arial" panose="020B0604020202020204" pitchFamily="34" charset="0"/>
              </a:rPr>
              <a:t>patient </a:t>
            </a:r>
            <a:r>
              <a:rPr lang="en-US" sz="1200" spc="-5" dirty="0">
                <a:latin typeface="+mj-lt"/>
                <a:cs typeface="Arial" panose="020B0604020202020204" pitchFamily="34" charset="0"/>
              </a:rPr>
              <a:t>care,</a:t>
            </a:r>
            <a:r>
              <a:rPr lang="en-US" sz="1200" spc="10" dirty="0">
                <a:latin typeface="+mj-lt"/>
                <a:cs typeface="Arial" panose="020B0604020202020204" pitchFamily="34" charset="0"/>
              </a:rPr>
              <a:t> </a:t>
            </a:r>
            <a:r>
              <a:rPr lang="en-US" sz="1200" spc="-5" dirty="0">
                <a:latin typeface="+mj-lt"/>
                <a:cs typeface="Arial" panose="020B0604020202020204" pitchFamily="34" charset="0"/>
              </a:rPr>
              <a:t>this activity</a:t>
            </a:r>
            <a:r>
              <a:rPr lang="en-US" sz="1200" spc="-10" dirty="0">
                <a:latin typeface="+mj-lt"/>
                <a:cs typeface="Arial" panose="020B0604020202020204" pitchFamily="34" charset="0"/>
              </a:rPr>
              <a:t> </a:t>
            </a:r>
            <a:r>
              <a:rPr lang="en-US" sz="1200" spc="-5" dirty="0">
                <a:latin typeface="+mj-lt"/>
                <a:cs typeface="Arial" panose="020B0604020202020204" pitchFamily="34" charset="0"/>
              </a:rPr>
              <a:t>has</a:t>
            </a:r>
            <a:r>
              <a:rPr lang="en-US" sz="1200" dirty="0">
                <a:latin typeface="+mj-lt"/>
                <a:cs typeface="Arial" panose="020B0604020202020204" pitchFamily="34" charset="0"/>
              </a:rPr>
              <a:t> been </a:t>
            </a:r>
            <a:r>
              <a:rPr lang="en-US" sz="1200" spc="-5" dirty="0">
                <a:latin typeface="+mj-lt"/>
                <a:cs typeface="Arial" panose="020B0604020202020204" pitchFamily="34" charset="0"/>
              </a:rPr>
              <a:t>planned</a:t>
            </a:r>
            <a:r>
              <a:rPr lang="en-US" sz="1200" spc="-10" dirty="0">
                <a:latin typeface="+mj-lt"/>
                <a:cs typeface="Arial" panose="020B0604020202020204" pitchFamily="34" charset="0"/>
              </a:rPr>
              <a:t> </a:t>
            </a:r>
            <a:r>
              <a:rPr lang="en-US" sz="1200" dirty="0">
                <a:latin typeface="+mj-lt"/>
                <a:cs typeface="Arial" panose="020B0604020202020204" pitchFamily="34" charset="0"/>
              </a:rPr>
              <a:t>and </a:t>
            </a:r>
            <a:r>
              <a:rPr lang="en-US" sz="1200" spc="-256" dirty="0">
                <a:latin typeface="+mj-lt"/>
                <a:cs typeface="Arial" panose="020B0604020202020204" pitchFamily="34" charset="0"/>
              </a:rPr>
              <a:t> </a:t>
            </a:r>
            <a:r>
              <a:rPr lang="en-US" sz="1200" spc="-5" dirty="0">
                <a:latin typeface="+mj-lt"/>
                <a:cs typeface="Arial" panose="020B0604020202020204" pitchFamily="34" charset="0"/>
              </a:rPr>
              <a:t>implemented</a:t>
            </a:r>
            <a:r>
              <a:rPr lang="en-US" sz="1200" spc="-10" dirty="0">
                <a:latin typeface="+mj-lt"/>
                <a:cs typeface="Arial" panose="020B0604020202020204" pitchFamily="34" charset="0"/>
              </a:rPr>
              <a:t> </a:t>
            </a:r>
            <a:r>
              <a:rPr lang="en-US" sz="1200" dirty="0">
                <a:latin typeface="+mj-lt"/>
                <a:cs typeface="Arial" panose="020B0604020202020204" pitchFamily="34" charset="0"/>
              </a:rPr>
              <a:t>by </a:t>
            </a:r>
            <a:r>
              <a:rPr lang="en-US" sz="1200" spc="-5" dirty="0">
                <a:latin typeface="+mj-lt"/>
                <a:cs typeface="Arial" panose="020B0604020202020204" pitchFamily="34" charset="0"/>
              </a:rPr>
              <a:t>Rutgers</a:t>
            </a:r>
            <a:r>
              <a:rPr lang="en-US" sz="1200" spc="5"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Health</a:t>
            </a:r>
            <a:r>
              <a:rPr lang="en-US" sz="1200" dirty="0">
                <a:latin typeface="+mj-lt"/>
                <a:cs typeface="Arial" panose="020B0604020202020204" pitchFamily="34" charset="0"/>
              </a:rPr>
              <a:t> </a:t>
            </a:r>
            <a:r>
              <a:rPr lang="en-US" sz="1200" spc="-5" dirty="0">
                <a:latin typeface="+mj-lt"/>
                <a:cs typeface="Arial" panose="020B0604020202020204" pitchFamily="34" charset="0"/>
              </a:rPr>
              <a:t>Sciences </a:t>
            </a:r>
            <a:r>
              <a:rPr lang="en-US" sz="1200" dirty="0">
                <a:latin typeface="+mj-lt"/>
                <a:cs typeface="Arial" panose="020B0604020202020204" pitchFamily="34" charset="0"/>
              </a:rPr>
              <a:t>and </a:t>
            </a:r>
            <a:r>
              <a:rPr lang="en-US" sz="1200" spc="-5" dirty="0">
                <a:latin typeface="+mj-lt"/>
                <a:cs typeface="Arial" panose="020B0604020202020204" pitchFamily="34" charset="0"/>
              </a:rPr>
              <a:t>NJ-NEW.</a:t>
            </a:r>
          </a:p>
          <a:p>
            <a:pPr marL="12988">
              <a:spcBef>
                <a:spcPts val="5"/>
              </a:spcBef>
            </a:pPr>
            <a:r>
              <a:rPr lang="en-US" sz="1200" spc="-5" dirty="0">
                <a:latin typeface="+mj-lt"/>
                <a:cs typeface="Arial" panose="020B0604020202020204" pitchFamily="34" charset="0"/>
              </a:rPr>
              <a:t>Rutgers</a:t>
            </a:r>
            <a:r>
              <a:rPr lang="en-US" sz="1200" dirty="0">
                <a:latin typeface="+mj-lt"/>
                <a:cs typeface="Arial" panose="020B0604020202020204" pitchFamily="34" charset="0"/>
              </a:rPr>
              <a:t> </a:t>
            </a:r>
            <a:r>
              <a:rPr lang="en-US" sz="1200" spc="-5" dirty="0">
                <a:latin typeface="+mj-lt"/>
                <a:cs typeface="Arial" panose="020B0604020202020204" pitchFamily="34" charset="0"/>
              </a:rPr>
              <a:t>Biomedical </a:t>
            </a:r>
            <a:r>
              <a:rPr lang="en-US" sz="1200" dirty="0">
                <a:latin typeface="+mj-lt"/>
                <a:cs typeface="Arial" panose="020B0604020202020204" pitchFamily="34" charset="0"/>
              </a:rPr>
              <a:t>and</a:t>
            </a:r>
            <a:r>
              <a:rPr lang="en-US" sz="1200" spc="5" dirty="0">
                <a:latin typeface="+mj-lt"/>
                <a:cs typeface="Arial" panose="020B0604020202020204" pitchFamily="34" charset="0"/>
              </a:rPr>
              <a:t> </a:t>
            </a:r>
            <a:r>
              <a:rPr lang="en-US" sz="1200" spc="-5" dirty="0">
                <a:latin typeface="+mj-lt"/>
                <a:cs typeface="Arial" panose="020B0604020202020204" pitchFamily="34" charset="0"/>
              </a:rPr>
              <a:t>Health Sciences</a:t>
            </a:r>
            <a:r>
              <a:rPr lang="en-US" sz="1200" dirty="0">
                <a:latin typeface="+mj-lt"/>
                <a:cs typeface="Arial" panose="020B0604020202020204" pitchFamily="34" charset="0"/>
              </a:rPr>
              <a:t> is</a:t>
            </a:r>
            <a:r>
              <a:rPr lang="en-US" sz="1200" spc="-5" dirty="0">
                <a:latin typeface="+mj-lt"/>
                <a:cs typeface="Arial" panose="020B0604020202020204" pitchFamily="34" charset="0"/>
              </a:rPr>
              <a:t> jointly</a:t>
            </a:r>
            <a:r>
              <a:rPr lang="en-US" sz="1200" dirty="0">
                <a:latin typeface="+mj-lt"/>
                <a:cs typeface="Arial" panose="020B0604020202020204" pitchFamily="34" charset="0"/>
              </a:rPr>
              <a:t> </a:t>
            </a:r>
            <a:r>
              <a:rPr lang="en-US" sz="1200" spc="-5" dirty="0">
                <a:latin typeface="+mj-lt"/>
                <a:cs typeface="Arial" panose="020B0604020202020204" pitchFamily="34" charset="0"/>
              </a:rPr>
              <a:t>accredited</a:t>
            </a:r>
            <a:r>
              <a:rPr lang="en-US" sz="1200" spc="-10" dirty="0">
                <a:latin typeface="+mj-lt"/>
                <a:cs typeface="Arial" panose="020B0604020202020204" pitchFamily="34" charset="0"/>
              </a:rPr>
              <a:t> </a:t>
            </a:r>
            <a:r>
              <a:rPr lang="en-US" sz="1200" dirty="0">
                <a:latin typeface="+mj-lt"/>
                <a:cs typeface="Arial" panose="020B0604020202020204" pitchFamily="34" charset="0"/>
              </a:rPr>
              <a:t>by</a:t>
            </a:r>
            <a:r>
              <a:rPr lang="en-US" sz="1200" spc="-5" dirty="0">
                <a:latin typeface="+mj-lt"/>
                <a:cs typeface="Arial" panose="020B0604020202020204" pitchFamily="34" charset="0"/>
              </a:rPr>
              <a:t> the </a:t>
            </a:r>
            <a:r>
              <a:rPr lang="en-US" sz="1200" dirty="0">
                <a:latin typeface="+mj-lt"/>
                <a:cs typeface="Arial" panose="020B0604020202020204" pitchFamily="34" charset="0"/>
              </a:rPr>
              <a:t> </a:t>
            </a:r>
            <a:r>
              <a:rPr lang="en-US" sz="1200" spc="-5" dirty="0">
                <a:latin typeface="+mj-lt"/>
                <a:cs typeface="Arial" panose="020B0604020202020204" pitchFamily="34" charset="0"/>
              </a:rPr>
              <a:t>Accreditation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Council</a:t>
            </a:r>
            <a:r>
              <a:rPr lang="en-US" sz="1200" dirty="0">
                <a:latin typeface="+mj-lt"/>
                <a:cs typeface="Arial" panose="020B0604020202020204" pitchFamily="34" charset="0"/>
              </a:rPr>
              <a:t> for </a:t>
            </a:r>
            <a:r>
              <a:rPr lang="en-US" sz="1200" spc="-5" dirty="0">
                <a:latin typeface="+mj-lt"/>
                <a:cs typeface="Arial" panose="020B0604020202020204" pitchFamily="34" charset="0"/>
              </a:rPr>
              <a:t>Continuing</a:t>
            </a:r>
            <a:r>
              <a:rPr lang="en-US" sz="1200" dirty="0">
                <a:latin typeface="+mj-lt"/>
                <a:cs typeface="Arial" panose="020B0604020202020204" pitchFamily="34" charset="0"/>
              </a:rPr>
              <a:t> </a:t>
            </a:r>
            <a:r>
              <a:rPr lang="en-US" sz="1200" spc="-5" dirty="0">
                <a:latin typeface="+mj-lt"/>
                <a:cs typeface="Arial" panose="020B0604020202020204" pitchFamily="34" charset="0"/>
              </a:rPr>
              <a:t>Medical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(ACCME),</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Accreditation</a:t>
            </a:r>
            <a:r>
              <a:rPr lang="en-US" sz="1200" dirty="0">
                <a:latin typeface="+mj-lt"/>
                <a:cs typeface="Arial" panose="020B0604020202020204" pitchFamily="34" charset="0"/>
              </a:rPr>
              <a:t> </a:t>
            </a:r>
            <a:r>
              <a:rPr lang="en-US" sz="1200" spc="-5" dirty="0">
                <a:latin typeface="+mj-lt"/>
                <a:cs typeface="Arial" panose="020B0604020202020204" pitchFamily="34" charset="0"/>
              </a:rPr>
              <a:t>Council </a:t>
            </a:r>
            <a:r>
              <a:rPr lang="en-US" sz="1200" dirty="0">
                <a:latin typeface="+mj-lt"/>
                <a:cs typeface="Arial" panose="020B0604020202020204" pitchFamily="34" charset="0"/>
              </a:rPr>
              <a:t>for</a:t>
            </a:r>
            <a:r>
              <a:rPr lang="en-US" sz="1200" spc="-5" dirty="0">
                <a:latin typeface="+mj-lt"/>
                <a:cs typeface="Arial" panose="020B0604020202020204" pitchFamily="34" charset="0"/>
              </a:rPr>
              <a:t> Pharmacy Education</a:t>
            </a:r>
            <a:r>
              <a:rPr lang="en-US" sz="1200" spc="5" dirty="0">
                <a:latin typeface="+mj-lt"/>
                <a:cs typeface="Arial" panose="020B0604020202020204" pitchFamily="34" charset="0"/>
              </a:rPr>
              <a:t> </a:t>
            </a:r>
            <a:r>
              <a:rPr lang="en-US" sz="1200" spc="-5" dirty="0">
                <a:latin typeface="+mj-lt"/>
                <a:cs typeface="Arial" panose="020B0604020202020204" pitchFamily="34" charset="0"/>
              </a:rPr>
              <a:t>(ACPE),</a:t>
            </a:r>
            <a:r>
              <a:rPr lang="en-US" sz="1200" spc="5" dirty="0">
                <a:latin typeface="+mj-lt"/>
                <a:cs typeface="Arial" panose="020B0604020202020204" pitchFamily="34" charset="0"/>
              </a:rPr>
              <a:t> </a:t>
            </a:r>
            <a:r>
              <a:rPr lang="en-US" sz="1200" dirty="0">
                <a:latin typeface="+mj-lt"/>
                <a:cs typeface="Arial" panose="020B0604020202020204" pitchFamily="34" charset="0"/>
              </a:rPr>
              <a:t>and</a:t>
            </a:r>
            <a:r>
              <a:rPr lang="en-US" sz="1200" spc="-10" dirty="0">
                <a:latin typeface="+mj-lt"/>
                <a:cs typeface="Arial" panose="020B0604020202020204" pitchFamily="34" charset="0"/>
              </a:rPr>
              <a:t> </a:t>
            </a:r>
            <a:r>
              <a:rPr lang="en-US" sz="1200" spc="-5" dirty="0">
                <a:latin typeface="+mj-lt"/>
                <a:cs typeface="Arial" panose="020B0604020202020204" pitchFamily="34" charset="0"/>
              </a:rPr>
              <a:t>the </a:t>
            </a:r>
            <a:r>
              <a:rPr lang="en-US" sz="1200" dirty="0">
                <a:latin typeface="+mj-lt"/>
                <a:cs typeface="Arial" panose="020B0604020202020204" pitchFamily="34" charset="0"/>
              </a:rPr>
              <a:t> </a:t>
            </a:r>
            <a:r>
              <a:rPr lang="en-US" sz="1200" spc="-5" dirty="0">
                <a:latin typeface="+mj-lt"/>
                <a:cs typeface="Arial" panose="020B0604020202020204" pitchFamily="34" charset="0"/>
              </a:rPr>
              <a:t>American</a:t>
            </a:r>
            <a:r>
              <a:rPr lang="en-US" sz="1200" spc="5" dirty="0">
                <a:latin typeface="+mj-lt"/>
                <a:cs typeface="Arial" panose="020B0604020202020204" pitchFamily="34" charset="0"/>
              </a:rPr>
              <a:t> </a:t>
            </a:r>
            <a:r>
              <a:rPr lang="en-US" sz="1200" spc="-5" dirty="0">
                <a:latin typeface="+mj-lt"/>
                <a:cs typeface="Arial" panose="020B0604020202020204" pitchFamily="34" charset="0"/>
              </a:rPr>
              <a:t>Nurses</a:t>
            </a:r>
            <a:r>
              <a:rPr lang="en-US" sz="1200" dirty="0">
                <a:latin typeface="+mj-lt"/>
                <a:cs typeface="Arial" panose="020B0604020202020204" pitchFamily="34" charset="0"/>
              </a:rPr>
              <a:t> </a:t>
            </a:r>
            <a:r>
              <a:rPr lang="en-US" sz="1200" spc="-5" dirty="0">
                <a:latin typeface="+mj-lt"/>
                <a:cs typeface="Arial" panose="020B0604020202020204" pitchFamily="34" charset="0"/>
              </a:rPr>
              <a:t>Credentialing</a:t>
            </a:r>
            <a:r>
              <a:rPr lang="en-US" sz="1200" dirty="0">
                <a:latin typeface="+mj-lt"/>
                <a:cs typeface="Arial" panose="020B0604020202020204" pitchFamily="34" charset="0"/>
              </a:rPr>
              <a:t> </a:t>
            </a:r>
            <a:r>
              <a:rPr lang="en-US" sz="1200" spc="-5" dirty="0">
                <a:latin typeface="+mj-lt"/>
                <a:cs typeface="Arial" panose="020B0604020202020204" pitchFamily="34" charset="0"/>
              </a:rPr>
              <a:t>Center</a:t>
            </a:r>
            <a:r>
              <a:rPr lang="en-US" sz="1200" dirty="0">
                <a:latin typeface="+mj-lt"/>
                <a:cs typeface="Arial" panose="020B0604020202020204" pitchFamily="34" charset="0"/>
              </a:rPr>
              <a:t> </a:t>
            </a:r>
            <a:r>
              <a:rPr lang="en-US" sz="1200" spc="-5" dirty="0">
                <a:latin typeface="+mj-lt"/>
                <a:cs typeface="Arial" panose="020B0604020202020204" pitchFamily="34" charset="0"/>
              </a:rPr>
              <a:t>(ANCC),</a:t>
            </a:r>
            <a:r>
              <a:rPr lang="en-US" sz="1200" spc="10" dirty="0">
                <a:latin typeface="+mj-lt"/>
                <a:cs typeface="Arial" panose="020B0604020202020204" pitchFamily="34" charset="0"/>
              </a:rPr>
              <a:t> </a:t>
            </a:r>
            <a:r>
              <a:rPr lang="en-US" sz="1200" dirty="0">
                <a:latin typeface="+mj-lt"/>
                <a:cs typeface="Arial" panose="020B0604020202020204" pitchFamily="34" charset="0"/>
              </a:rPr>
              <a:t>to </a:t>
            </a:r>
            <a:r>
              <a:rPr lang="en-US" sz="1200" spc="-5" dirty="0">
                <a:latin typeface="+mj-lt"/>
                <a:cs typeface="Arial" panose="020B0604020202020204" pitchFamily="34" charset="0"/>
              </a:rPr>
              <a:t>provide</a:t>
            </a:r>
            <a:r>
              <a:rPr lang="en-US" sz="1200" spc="5" dirty="0">
                <a:latin typeface="+mj-lt"/>
                <a:cs typeface="Arial" panose="020B0604020202020204" pitchFamily="34" charset="0"/>
              </a:rPr>
              <a:t> </a:t>
            </a:r>
            <a:r>
              <a:rPr lang="en-US" sz="1200" spc="-5" dirty="0">
                <a:latin typeface="+mj-lt"/>
                <a:cs typeface="Arial" panose="020B0604020202020204" pitchFamily="34" charset="0"/>
              </a:rPr>
              <a:t>continuing </a:t>
            </a:r>
            <a:r>
              <a:rPr lang="en-US" sz="1200" spc="-5" dirty="0">
                <a:latin typeface="Arial" panose="020B0604020202020204" pitchFamily="34" charset="0"/>
                <a:cs typeface="Arial" panose="020B0604020202020204" pitchFamily="34" charset="0"/>
              </a:rPr>
              <a:t>education for the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healthcare</a:t>
            </a:r>
            <a:r>
              <a:rPr lang="en-US" sz="120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team.</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9C19C-934F-4814-A09F-6D90F0F9FAF2}"/>
              </a:ext>
            </a:extLst>
          </p:cNvPr>
          <p:cNvSpPr txBox="1"/>
          <p:nvPr/>
        </p:nvSpPr>
        <p:spPr>
          <a:xfrm>
            <a:off x="2667000" y="6065706"/>
            <a:ext cx="6091516" cy="646331"/>
          </a:xfrm>
          <a:prstGeom prst="rect">
            <a:avLst/>
          </a:prstGeom>
          <a:noFill/>
        </p:spPr>
        <p:txBody>
          <a:bodyPr wrap="square">
            <a:spAutoFit/>
          </a:bodyPr>
          <a:lstStyle/>
          <a:p>
            <a:pPr marL="12988" algn="ctr"/>
            <a:r>
              <a:rPr lang="en-US" spc="-5" dirty="0">
                <a:solidFill>
                  <a:srgbClr val="CB05B3"/>
                </a:solidFill>
                <a:latin typeface="+mj-lt"/>
                <a:cs typeface="Cambria"/>
              </a:rPr>
              <a:t>Nurses</a:t>
            </a:r>
            <a:endParaRPr lang="en-US" dirty="0">
              <a:solidFill>
                <a:srgbClr val="CB05B3"/>
              </a:solidFill>
              <a:latin typeface="+mj-lt"/>
              <a:cs typeface="Cambria"/>
            </a:endParaRPr>
          </a:p>
          <a:p>
            <a:pPr marL="12988" algn="ctr"/>
            <a:r>
              <a:rPr lang="en-US" spc="-5" dirty="0">
                <a:solidFill>
                  <a:srgbClr val="CB05B3"/>
                </a:solidFill>
                <a:latin typeface="+mj-lt"/>
                <a:cs typeface="Cambria"/>
              </a:rPr>
              <a:t>This activity </a:t>
            </a:r>
            <a:r>
              <a:rPr lang="en-US" dirty="0">
                <a:solidFill>
                  <a:srgbClr val="CB05B3"/>
                </a:solidFill>
                <a:latin typeface="+mj-lt"/>
                <a:cs typeface="Cambria"/>
              </a:rPr>
              <a:t>is</a:t>
            </a:r>
            <a:r>
              <a:rPr lang="en-US" spc="-5" dirty="0">
                <a:solidFill>
                  <a:srgbClr val="CB05B3"/>
                </a:solidFill>
                <a:latin typeface="+mj-lt"/>
                <a:cs typeface="Cambria"/>
              </a:rPr>
              <a:t> awarded</a:t>
            </a:r>
            <a:r>
              <a:rPr lang="en-US" spc="5" dirty="0">
                <a:solidFill>
                  <a:srgbClr val="CB05B3"/>
                </a:solidFill>
                <a:latin typeface="+mj-lt"/>
                <a:cs typeface="Cambria"/>
              </a:rPr>
              <a:t> 14</a:t>
            </a:r>
            <a:r>
              <a:rPr lang="en-US" spc="-5" dirty="0">
                <a:solidFill>
                  <a:srgbClr val="CB05B3"/>
                </a:solidFill>
                <a:latin typeface="+mj-lt"/>
                <a:cs typeface="Cambria"/>
              </a:rPr>
              <a:t> contact</a:t>
            </a:r>
            <a:r>
              <a:rPr lang="en-US" dirty="0">
                <a:solidFill>
                  <a:srgbClr val="CB05B3"/>
                </a:solidFill>
                <a:latin typeface="+mj-lt"/>
                <a:cs typeface="Cambria"/>
              </a:rPr>
              <a:t> </a:t>
            </a:r>
            <a:r>
              <a:rPr lang="en-US" spc="-5" dirty="0">
                <a:solidFill>
                  <a:srgbClr val="CB05B3"/>
                </a:solidFill>
                <a:latin typeface="+mj-lt"/>
                <a:cs typeface="Cambria"/>
              </a:rPr>
              <a:t>hours.</a:t>
            </a:r>
            <a:r>
              <a:rPr lang="en-US" spc="5" dirty="0">
                <a:solidFill>
                  <a:srgbClr val="CB05B3"/>
                </a:solidFill>
                <a:latin typeface="+mj-lt"/>
                <a:cs typeface="Cambria"/>
              </a:rPr>
              <a:t> </a:t>
            </a:r>
            <a:endParaRPr lang="en-US" dirty="0">
              <a:solidFill>
                <a:srgbClr val="CB05B3"/>
              </a:solidFill>
              <a:latin typeface="+mj-lt"/>
              <a:cs typeface="Cambria"/>
            </a:endParaRPr>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820052"/>
            <a:ext cx="1290061" cy="886917"/>
          </a:xfrm>
          <a:prstGeom prst="rect">
            <a:avLst/>
          </a:prstGeom>
        </p:spPr>
      </p:pic>
    </p:spTree>
    <p:extLst>
      <p:ext uri="{BB962C8B-B14F-4D97-AF65-F5344CB8AC3E}">
        <p14:creationId xmlns:p14="http://schemas.microsoft.com/office/powerpoint/2010/main" val="359653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a:spLocks noChangeArrowheads="1"/>
          </p:cNvSpPr>
          <p:nvPr/>
        </p:nvSpPr>
        <p:spPr bwMode="auto">
          <a:xfrm>
            <a:off x="2133600" y="2901677"/>
            <a:ext cx="1573968" cy="914400"/>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Life Threat</a:t>
            </a:r>
          </a:p>
        </p:txBody>
      </p:sp>
      <p:sp>
        <p:nvSpPr>
          <p:cNvPr id="13" name="Oval 8"/>
          <p:cNvSpPr>
            <a:spLocks noChangeArrowheads="1"/>
          </p:cNvSpPr>
          <p:nvPr/>
        </p:nvSpPr>
        <p:spPr bwMode="auto">
          <a:xfrm>
            <a:off x="4252049" y="2915964"/>
            <a:ext cx="1395413" cy="900113"/>
          </a:xfrm>
          <a:prstGeom prst="ellipse">
            <a:avLst/>
          </a:prstGeom>
          <a:solidFill>
            <a:srgbClr val="FF9900"/>
          </a:solidFill>
          <a:ln w="38100">
            <a:noFill/>
            <a:round/>
            <a:headEnd/>
            <a:tailEnd/>
          </a:ln>
          <a:effectLst/>
          <a:scene3d>
            <a:camera prst="orthographicFront"/>
            <a:lightRig rig="threePt" dir="t"/>
          </a:scene3d>
          <a:sp3d>
            <a:bevelT/>
          </a:sp3d>
        </p:spPr>
        <p:txBody>
          <a:bodyPr wrap="none"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Aft>
                <a:spcPct val="15000"/>
              </a:spcAft>
              <a:buClr>
                <a:srgbClr val="FF0000"/>
              </a:buClr>
              <a:buSzPct val="100000"/>
              <a:buFont typeface="Verdana" charset="0"/>
              <a:buNone/>
              <a:defRPr/>
            </a:pPr>
            <a:r>
              <a:rPr lang="en-US" sz="1800" dirty="0">
                <a:latin typeface="+mn-lt"/>
                <a:cs typeface="Arial" charset="0"/>
              </a:rPr>
              <a:t>Loss</a:t>
            </a:r>
          </a:p>
        </p:txBody>
      </p:sp>
      <p:sp>
        <p:nvSpPr>
          <p:cNvPr id="15" name="Oval 12"/>
          <p:cNvSpPr>
            <a:spLocks noChangeArrowheads="1"/>
          </p:cNvSpPr>
          <p:nvPr/>
        </p:nvSpPr>
        <p:spPr bwMode="auto">
          <a:xfrm>
            <a:off x="8305800" y="2915171"/>
            <a:ext cx="1509712" cy="887412"/>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Wear &amp; Tear</a:t>
            </a:r>
          </a:p>
        </p:txBody>
      </p:sp>
      <p:sp>
        <p:nvSpPr>
          <p:cNvPr id="19" name="Oval 8"/>
          <p:cNvSpPr>
            <a:spLocks noChangeArrowheads="1"/>
          </p:cNvSpPr>
          <p:nvPr/>
        </p:nvSpPr>
        <p:spPr bwMode="auto">
          <a:xfrm>
            <a:off x="6171393" y="2900801"/>
            <a:ext cx="1600200" cy="901700"/>
          </a:xfrm>
          <a:prstGeom prst="ellipse">
            <a:avLst/>
          </a:prstGeom>
          <a:solidFill>
            <a:srgbClr val="FF9900"/>
          </a:solidFill>
          <a:ln w="38100">
            <a:noFill/>
            <a:round/>
            <a:headEnd/>
            <a:tailEnd/>
          </a:ln>
          <a:effectLst/>
          <a:scene3d>
            <a:camera prst="orthographicFront"/>
            <a:lightRig rig="threePt" dir="t"/>
          </a:scene3d>
          <a:sp3d>
            <a:bevelT/>
          </a:sp3d>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15000"/>
              </a:spcAft>
              <a:buClr>
                <a:srgbClr val="FF0000"/>
              </a:buClr>
              <a:buSzPct val="100000"/>
              <a:buFont typeface="Verdana" charset="0"/>
              <a:buNone/>
              <a:defRPr/>
            </a:pPr>
            <a:r>
              <a:rPr lang="en-US" sz="1800" dirty="0">
                <a:latin typeface="+mn-lt"/>
                <a:cs typeface="Arial" charset="0"/>
              </a:rPr>
              <a:t>Inner Conflict</a:t>
            </a:r>
          </a:p>
        </p:txBody>
      </p:sp>
      <p:sp>
        <p:nvSpPr>
          <p:cNvPr id="14350" name="Rectangle 2"/>
          <p:cNvSpPr>
            <a:spLocks noGrp="1" noChangeArrowheads="1"/>
          </p:cNvSpPr>
          <p:nvPr>
            <p:ph type="title"/>
          </p:nvPr>
        </p:nvSpPr>
        <p:spPr>
          <a:xfrm>
            <a:off x="856885" y="248676"/>
            <a:ext cx="10574505" cy="1007533"/>
          </a:xfrm>
        </p:spPr>
        <p:txBody>
          <a:bodyPr/>
          <a:lstStyle/>
          <a:p>
            <a:pPr algn="ctr" eaLnBrk="1" hangingPunct="1"/>
            <a:r>
              <a:rPr lang="en-GB" altLang="en-US" dirty="0"/>
              <a:t>Four Sources of Stress Injury</a:t>
            </a:r>
          </a:p>
        </p:txBody>
      </p:sp>
      <p:sp>
        <p:nvSpPr>
          <p:cNvPr id="4" name="Down Arrow 3"/>
          <p:cNvSpPr/>
          <p:nvPr/>
        </p:nvSpPr>
        <p:spPr>
          <a:xfrm>
            <a:off x="2671764" y="2437034"/>
            <a:ext cx="542925" cy="481012"/>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Down Arrow 19"/>
          <p:cNvSpPr/>
          <p:nvPr/>
        </p:nvSpPr>
        <p:spPr>
          <a:xfrm>
            <a:off x="4649789" y="2419572"/>
            <a:ext cx="542925" cy="481013"/>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Down Arrow 20"/>
          <p:cNvSpPr/>
          <p:nvPr/>
        </p:nvSpPr>
        <p:spPr>
          <a:xfrm>
            <a:off x="6699251" y="2437034"/>
            <a:ext cx="544513" cy="481012"/>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Down Arrow 21"/>
          <p:cNvSpPr/>
          <p:nvPr/>
        </p:nvSpPr>
        <p:spPr>
          <a:xfrm>
            <a:off x="8785226" y="2419572"/>
            <a:ext cx="542925" cy="481013"/>
          </a:xfrm>
          <a:prstGeom prst="downArrow">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Rectangle 10"/>
          <p:cNvSpPr txBox="1">
            <a:spLocks noChangeArrowheads="1"/>
          </p:cNvSpPr>
          <p:nvPr/>
        </p:nvSpPr>
        <p:spPr>
          <a:xfrm>
            <a:off x="2133600" y="3994371"/>
            <a:ext cx="1804988" cy="2144177"/>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spcBef>
                <a:spcPts val="800"/>
              </a:spcBef>
              <a:buNone/>
              <a:defRPr/>
            </a:pPr>
            <a:r>
              <a:rPr lang="en-US" sz="1800" b="1" dirty="0">
                <a:solidFill>
                  <a:srgbClr val="000090"/>
                </a:solidFill>
                <a:ea typeface="ＭＳ Ｐゴシック" charset="0"/>
                <a:cs typeface="ＭＳ Ｐゴシック" charset="0"/>
              </a:rPr>
              <a:t>A </a:t>
            </a:r>
            <a:r>
              <a:rPr lang="en-US" sz="1800" b="1" u="sng" dirty="0">
                <a:solidFill>
                  <a:srgbClr val="000090"/>
                </a:solidFill>
                <a:ea typeface="ＭＳ Ｐゴシック" charset="0"/>
                <a:cs typeface="ＭＳ Ｐゴシック" charset="0"/>
              </a:rPr>
              <a:t>traumatic</a:t>
            </a:r>
            <a:r>
              <a:rPr lang="en-US" sz="1800" b="1" dirty="0">
                <a:solidFill>
                  <a:srgbClr val="000090"/>
                </a:solidFill>
                <a:ea typeface="ＭＳ Ｐゴシック" charset="0"/>
                <a:cs typeface="ＭＳ Ｐゴシック" charset="0"/>
              </a:rPr>
              <a:t> injury</a:t>
            </a:r>
          </a:p>
          <a:p>
            <a:pPr marL="0" indent="0">
              <a:spcBef>
                <a:spcPts val="800"/>
              </a:spcBef>
              <a:buNone/>
              <a:defRPr/>
            </a:pPr>
            <a:r>
              <a:rPr lang="en-US" sz="1800" b="1" dirty="0">
                <a:solidFill>
                  <a:srgbClr val="000000"/>
                </a:solidFill>
              </a:rPr>
              <a:t>Due to an experience of death-provoking terror, horror, or helplessness</a:t>
            </a:r>
          </a:p>
          <a:p>
            <a:pPr>
              <a:spcBef>
                <a:spcPts val="800"/>
              </a:spcBef>
              <a:defRPr/>
            </a:pPr>
            <a:endParaRPr lang="en-US" sz="1800" dirty="0">
              <a:solidFill>
                <a:srgbClr val="000090"/>
              </a:solidFill>
              <a:ea typeface="ＭＳ Ｐゴシック" charset="0"/>
              <a:cs typeface="ＭＳ Ｐゴシック" charset="0"/>
            </a:endParaRPr>
          </a:p>
        </p:txBody>
      </p:sp>
      <p:sp>
        <p:nvSpPr>
          <p:cNvPr id="14356" name="Rectangle 10"/>
          <p:cNvSpPr txBox="1">
            <a:spLocks noChangeArrowheads="1"/>
          </p:cNvSpPr>
          <p:nvPr/>
        </p:nvSpPr>
        <p:spPr bwMode="auto">
          <a:xfrm>
            <a:off x="4335464" y="3994371"/>
            <a:ext cx="1590675" cy="1764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charset="-128"/>
              </a:defRPr>
            </a:lvl1pPr>
            <a:lvl2pPr marL="742950" indent="-285750">
              <a:defRPr sz="2000" b="1">
                <a:solidFill>
                  <a:schemeClr val="tx1"/>
                </a:solidFill>
                <a:latin typeface="Arial" charset="0"/>
                <a:ea typeface="ＭＳ Ｐゴシック" charset="-128"/>
              </a:defRPr>
            </a:lvl2pPr>
            <a:lvl3pPr marL="1143000" indent="-228600">
              <a:defRPr sz="2000" b="1">
                <a:solidFill>
                  <a:schemeClr val="tx1"/>
                </a:solidFill>
                <a:latin typeface="Arial" charset="0"/>
                <a:ea typeface="ＭＳ Ｐゴシック" charset="-128"/>
              </a:defRPr>
            </a:lvl3pPr>
            <a:lvl4pPr marL="1600200" indent="-228600">
              <a:defRPr sz="2000" b="1">
                <a:solidFill>
                  <a:schemeClr val="tx1"/>
                </a:solidFill>
                <a:latin typeface="Arial" charset="0"/>
                <a:ea typeface="ＭＳ Ｐゴシック" charset="-128"/>
              </a:defRPr>
            </a:lvl4pPr>
            <a:lvl5pPr marL="2057400" indent="-228600">
              <a:defRPr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charset="-128"/>
              </a:defRPr>
            </a:lvl9pPr>
          </a:lstStyle>
          <a:p>
            <a:pPr>
              <a:spcBef>
                <a:spcPts val="800"/>
              </a:spcBef>
              <a:buClr>
                <a:srgbClr val="FF0000"/>
              </a:buClr>
              <a:buSzPct val="90000"/>
            </a:pPr>
            <a:r>
              <a:rPr lang="en-US" altLang="en-US" sz="1800" dirty="0">
                <a:solidFill>
                  <a:srgbClr val="000090"/>
                </a:solidFill>
                <a:latin typeface="Calibri" charset="0"/>
              </a:rPr>
              <a:t>A </a:t>
            </a:r>
            <a:r>
              <a:rPr lang="en-US" altLang="en-US" sz="1800" u="sng" dirty="0">
                <a:solidFill>
                  <a:srgbClr val="000090"/>
                </a:solidFill>
                <a:latin typeface="Calibri" charset="0"/>
              </a:rPr>
              <a:t>grief</a:t>
            </a:r>
            <a:r>
              <a:rPr lang="en-US" altLang="en-US" sz="1800" dirty="0">
                <a:solidFill>
                  <a:srgbClr val="000090"/>
                </a:solidFill>
                <a:latin typeface="Calibri" charset="0"/>
              </a:rPr>
              <a:t> injury</a:t>
            </a:r>
          </a:p>
          <a:p>
            <a:pPr>
              <a:spcBef>
                <a:spcPts val="800"/>
              </a:spcBef>
              <a:buClr>
                <a:srgbClr val="FF0000"/>
              </a:buClr>
              <a:buSzPct val="90000"/>
            </a:pPr>
            <a:r>
              <a:rPr lang="en-US" altLang="en-US" sz="1800" dirty="0">
                <a:solidFill>
                  <a:srgbClr val="000000"/>
                </a:solidFill>
                <a:latin typeface="Calibri" charset="0"/>
              </a:rPr>
              <a:t>Due to the loss of cherished people, things or parts of oneself</a:t>
            </a:r>
          </a:p>
        </p:txBody>
      </p:sp>
      <p:sp>
        <p:nvSpPr>
          <p:cNvPr id="14357" name="Rectangle 10"/>
          <p:cNvSpPr txBox="1">
            <a:spLocks noChangeArrowheads="1"/>
          </p:cNvSpPr>
          <p:nvPr/>
        </p:nvSpPr>
        <p:spPr bwMode="auto">
          <a:xfrm>
            <a:off x="6170613" y="3994371"/>
            <a:ext cx="1928812"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charset="-128"/>
              </a:defRPr>
            </a:lvl1pPr>
            <a:lvl2pPr marL="742950" indent="-285750">
              <a:defRPr sz="2000" b="1">
                <a:solidFill>
                  <a:schemeClr val="tx1"/>
                </a:solidFill>
                <a:latin typeface="Arial" charset="0"/>
                <a:ea typeface="ＭＳ Ｐゴシック" charset="-128"/>
              </a:defRPr>
            </a:lvl2pPr>
            <a:lvl3pPr marL="1143000" indent="-228600">
              <a:defRPr sz="2000" b="1">
                <a:solidFill>
                  <a:schemeClr val="tx1"/>
                </a:solidFill>
                <a:latin typeface="Arial" charset="0"/>
                <a:ea typeface="ＭＳ Ｐゴシック" charset="-128"/>
              </a:defRPr>
            </a:lvl3pPr>
            <a:lvl4pPr marL="1600200" indent="-228600">
              <a:defRPr sz="2000" b="1">
                <a:solidFill>
                  <a:schemeClr val="tx1"/>
                </a:solidFill>
                <a:latin typeface="Arial" charset="0"/>
                <a:ea typeface="ＭＳ Ｐゴシック" charset="-128"/>
              </a:defRPr>
            </a:lvl4pPr>
            <a:lvl5pPr marL="2057400" indent="-228600">
              <a:defRPr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sz="2000" b="1">
                <a:solidFill>
                  <a:schemeClr val="tx1"/>
                </a:solidFill>
                <a:latin typeface="Arial" charset="0"/>
                <a:ea typeface="ＭＳ Ｐゴシック" charset="-128"/>
              </a:defRPr>
            </a:lvl9pPr>
          </a:lstStyle>
          <a:p>
            <a:pPr>
              <a:spcBef>
                <a:spcPts val="800"/>
              </a:spcBef>
              <a:buClr>
                <a:srgbClr val="FF0000"/>
              </a:buClr>
              <a:buSzPct val="90000"/>
            </a:pPr>
            <a:r>
              <a:rPr lang="en-US" altLang="en-US" sz="1800" dirty="0">
                <a:solidFill>
                  <a:srgbClr val="000090"/>
                </a:solidFill>
                <a:latin typeface="Calibri" charset="0"/>
              </a:rPr>
              <a:t>A </a:t>
            </a:r>
            <a:r>
              <a:rPr lang="en-US" altLang="en-US" sz="1800" u="sng" dirty="0">
                <a:solidFill>
                  <a:srgbClr val="000090"/>
                </a:solidFill>
                <a:latin typeface="Calibri" charset="0"/>
              </a:rPr>
              <a:t>moral</a:t>
            </a:r>
            <a:r>
              <a:rPr lang="en-US" altLang="en-US" sz="1800" dirty="0">
                <a:solidFill>
                  <a:srgbClr val="000090"/>
                </a:solidFill>
                <a:latin typeface="Calibri" charset="0"/>
              </a:rPr>
              <a:t> injury</a:t>
            </a:r>
          </a:p>
          <a:p>
            <a:pPr>
              <a:spcBef>
                <a:spcPts val="800"/>
              </a:spcBef>
              <a:buClr>
                <a:srgbClr val="FF0000"/>
              </a:buClr>
              <a:buSzPct val="90000"/>
            </a:pPr>
            <a:r>
              <a:rPr lang="en-US" altLang="en-US" sz="1800" dirty="0">
                <a:solidFill>
                  <a:srgbClr val="000000"/>
                </a:solidFill>
                <a:latin typeface="Calibri" charset="0"/>
              </a:rPr>
              <a:t>Due to behaviors or the witnessing of behaviors that violate moral values</a:t>
            </a:r>
          </a:p>
        </p:txBody>
      </p:sp>
      <p:sp>
        <p:nvSpPr>
          <p:cNvPr id="26" name="Rectangle 10"/>
          <p:cNvSpPr txBox="1">
            <a:spLocks noChangeArrowheads="1"/>
          </p:cNvSpPr>
          <p:nvPr/>
        </p:nvSpPr>
        <p:spPr>
          <a:xfrm>
            <a:off x="8235951" y="3975321"/>
            <a:ext cx="1971675" cy="2400300"/>
          </a:xfrm>
          <a:prstGeom prst="rect">
            <a:avLst/>
          </a:prstGeom>
        </p:spPr>
        <p:txBody>
          <a:bodyPr lIns="0" tIns="0" rIns="0" bIns="0">
            <a:spAutoFit/>
          </a:bodyPr>
          <a:lstStyle>
            <a:lvl1pPr marL="342900" indent="-342900" algn="l" defTabSz="914400" rtl="0" eaLnBrk="1" latinLnBrk="0" hangingPunct="1">
              <a:spcBef>
                <a:spcPts val="2000"/>
              </a:spcBef>
              <a:buClr>
                <a:srgbClr val="FF0000"/>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rgbClr val="FF0000"/>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rgbClr val="FF0000"/>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spcBef>
                <a:spcPts val="800"/>
              </a:spcBef>
              <a:buNone/>
              <a:defRPr/>
            </a:pPr>
            <a:r>
              <a:rPr lang="en-US" sz="1800" b="1" dirty="0">
                <a:solidFill>
                  <a:srgbClr val="000090"/>
                </a:solidFill>
                <a:latin typeface="Calibri" charset="0"/>
                <a:ea typeface="Calibri" charset="0"/>
                <a:cs typeface="Calibri" charset="0"/>
              </a:rPr>
              <a:t>A </a:t>
            </a:r>
            <a:r>
              <a:rPr lang="en-US" sz="1800" b="1" u="sng" dirty="0">
                <a:solidFill>
                  <a:srgbClr val="000090"/>
                </a:solidFill>
                <a:latin typeface="Calibri" charset="0"/>
                <a:ea typeface="Calibri" charset="0"/>
                <a:cs typeface="Calibri" charset="0"/>
              </a:rPr>
              <a:t>fatigue</a:t>
            </a:r>
            <a:r>
              <a:rPr lang="en-US" sz="1800" b="1" dirty="0">
                <a:solidFill>
                  <a:srgbClr val="000090"/>
                </a:solidFill>
                <a:latin typeface="Calibri" charset="0"/>
                <a:ea typeface="Calibri" charset="0"/>
                <a:cs typeface="Calibri" charset="0"/>
              </a:rPr>
              <a:t> injury</a:t>
            </a:r>
          </a:p>
          <a:p>
            <a:pPr marL="0" indent="0">
              <a:spcBef>
                <a:spcPts val="800"/>
              </a:spcBef>
              <a:buNone/>
              <a:defRPr/>
            </a:pPr>
            <a:r>
              <a:rPr lang="en-US" sz="1800" b="1" dirty="0">
                <a:solidFill>
                  <a:srgbClr val="000000"/>
                </a:solidFill>
                <a:latin typeface="Calibri" charset="0"/>
                <a:ea typeface="Calibri" charset="0"/>
                <a:cs typeface="Calibri" charset="0"/>
              </a:rPr>
              <a:t>Due to the accumulation of stress from all sources over time without sufficient rest and recovery</a:t>
            </a:r>
          </a:p>
          <a:p>
            <a:pPr marL="231775" indent="-231775">
              <a:spcBef>
                <a:spcPts val="800"/>
              </a:spcBef>
              <a:defRPr/>
            </a:pPr>
            <a:endParaRPr lang="en-US" sz="1800" b="1" dirty="0">
              <a:solidFill>
                <a:srgbClr val="000090"/>
              </a:solidFill>
              <a:latin typeface="Calibri" charset="0"/>
              <a:ea typeface="Calibri" charset="0"/>
              <a:cs typeface="Calibri" charset="0"/>
            </a:endParaRPr>
          </a:p>
        </p:txBody>
      </p:sp>
      <p:sp>
        <p:nvSpPr>
          <p:cNvPr id="17" name="Text Box 14"/>
          <p:cNvSpPr txBox="1">
            <a:spLocks noChangeArrowheads="1"/>
          </p:cNvSpPr>
          <p:nvPr/>
        </p:nvSpPr>
        <p:spPr bwMode="auto">
          <a:xfrm>
            <a:off x="2227107" y="1904548"/>
            <a:ext cx="7823722" cy="610874"/>
          </a:xfrm>
          <a:prstGeom prst="rect">
            <a:avLst/>
          </a:prstGeom>
          <a:solidFill>
            <a:srgbClr val="FF9900"/>
          </a:solidFill>
          <a:ln w="38100">
            <a:noFill/>
            <a:miter lim="800000"/>
            <a:headEnd/>
            <a:tailEnd/>
          </a:ln>
          <a:effectLst/>
          <a:scene3d>
            <a:camera prst="orthographicFront"/>
            <a:lightRig rig="threePt" dir="t"/>
          </a:scene3d>
          <a:sp3d>
            <a:bevelT/>
          </a:sp3d>
        </p:spPr>
        <p:txBody>
          <a:bodyPr tIns="91440" bIns="91440"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50000"/>
              </a:spcBef>
              <a:buClr>
                <a:schemeClr val="bg1"/>
              </a:buClr>
              <a:buSzPct val="100000"/>
              <a:buFont typeface="Verdana" charset="0"/>
              <a:buNone/>
              <a:defRPr/>
            </a:pPr>
            <a:r>
              <a:rPr lang="en-US" b="1" dirty="0">
                <a:effectLst>
                  <a:glow rad="63500">
                    <a:schemeClr val="accent2">
                      <a:satMod val="175000"/>
                      <a:alpha val="40000"/>
                    </a:schemeClr>
                  </a:glow>
                </a:effectLst>
                <a:latin typeface="+mn-lt"/>
                <a:cs typeface="Arial Unicode MS" charset="0"/>
              </a:rPr>
              <a:t>Intense or Prolonged Stress</a:t>
            </a:r>
          </a:p>
        </p:txBody>
      </p:sp>
    </p:spTree>
    <p:extLst>
      <p:ext uri="{BB962C8B-B14F-4D97-AF65-F5344CB8AC3E}">
        <p14:creationId xmlns:p14="http://schemas.microsoft.com/office/powerpoint/2010/main" val="8500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315F-6172-6B7B-5752-6D710920C624}"/>
              </a:ext>
            </a:extLst>
          </p:cNvPr>
          <p:cNvSpPr>
            <a:spLocks noGrp="1"/>
          </p:cNvSpPr>
          <p:nvPr>
            <p:ph type="title"/>
          </p:nvPr>
        </p:nvSpPr>
        <p:spPr>
          <a:xfrm>
            <a:off x="2827191" y="132347"/>
            <a:ext cx="6834166" cy="1007533"/>
          </a:xfrm>
        </p:spPr>
        <p:txBody>
          <a:bodyPr>
            <a:normAutofit fontScale="90000"/>
          </a:bodyPr>
          <a:lstStyle/>
          <a:p>
            <a:r>
              <a:rPr lang="en-US" b="1" dirty="0"/>
              <a:t>Stress Continuum/Thermometer</a:t>
            </a:r>
          </a:p>
        </p:txBody>
      </p:sp>
      <p:graphicFrame>
        <p:nvGraphicFramePr>
          <p:cNvPr id="4" name="Group 3">
            <a:extLst>
              <a:ext uri="{FF2B5EF4-FFF2-40B4-BE49-F238E27FC236}">
                <a16:creationId xmlns:a16="http://schemas.microsoft.com/office/drawing/2014/main" id="{A2B2ECD9-B387-84A3-67B8-914B457F98B7}"/>
              </a:ext>
            </a:extLst>
          </p:cNvPr>
          <p:cNvGraphicFramePr>
            <a:graphicFrameLocks noGrp="1"/>
          </p:cNvGraphicFramePr>
          <p:nvPr/>
        </p:nvGraphicFramePr>
        <p:xfrm>
          <a:off x="1528011" y="1298032"/>
          <a:ext cx="10663989" cy="5464432"/>
        </p:xfrm>
        <a:graphic>
          <a:graphicData uri="http://schemas.openxmlformats.org/drawingml/2006/table">
            <a:tbl>
              <a:tblPr/>
              <a:tblGrid>
                <a:gridCol w="2667017">
                  <a:extLst>
                    <a:ext uri="{9D8B030D-6E8A-4147-A177-3AD203B41FA5}">
                      <a16:colId xmlns:a16="http://schemas.microsoft.com/office/drawing/2014/main" val="20000"/>
                    </a:ext>
                  </a:extLst>
                </a:gridCol>
                <a:gridCol w="2664977">
                  <a:extLst>
                    <a:ext uri="{9D8B030D-6E8A-4147-A177-3AD203B41FA5}">
                      <a16:colId xmlns:a16="http://schemas.microsoft.com/office/drawing/2014/main" val="20001"/>
                    </a:ext>
                  </a:extLst>
                </a:gridCol>
                <a:gridCol w="2664977">
                  <a:extLst>
                    <a:ext uri="{9D8B030D-6E8A-4147-A177-3AD203B41FA5}">
                      <a16:colId xmlns:a16="http://schemas.microsoft.com/office/drawing/2014/main" val="20002"/>
                    </a:ext>
                  </a:extLst>
                </a:gridCol>
                <a:gridCol w="2667018">
                  <a:extLst>
                    <a:ext uri="{9D8B030D-6E8A-4147-A177-3AD203B41FA5}">
                      <a16:colId xmlns:a16="http://schemas.microsoft.com/office/drawing/2014/main" val="20003"/>
                    </a:ext>
                  </a:extLst>
                </a:gridCol>
              </a:tblGrid>
              <a:tr h="6547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READY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(Green)</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REACTING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(Yellow)</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622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INJURED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(Orange)</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Calibri" pitchFamily="127" charset="0"/>
                          <a:ea typeface="Corbel" pitchFamily="127" charset="0"/>
                          <a:cs typeface="Corbel" pitchFamily="127" charset="0"/>
                        </a:rPr>
                        <a:t>ILL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bg1"/>
                          </a:solidFill>
                          <a:effectLst/>
                          <a:latin typeface="Calibri" pitchFamily="127" charset="0"/>
                          <a:ea typeface="Corbel" pitchFamily="127" charset="0"/>
                          <a:cs typeface="Corbel" pitchFamily="127" charset="0"/>
                        </a:rPr>
                        <a:t>(Red)</a:t>
                      </a:r>
                    </a:p>
                  </a:txBody>
                  <a:tcPr marL="91416" marR="91416" marT="45708" marB="4570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0"/>
                  </a:ext>
                </a:extLst>
              </a:tr>
              <a:tr h="4808491">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Optimal functioning</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Adaptive growth</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Wellness</a:t>
                      </a:r>
                    </a:p>
                    <a:p>
                      <a:pPr marL="341313" marR="0" lvl="0" indent="-341313" algn="l" defTabSz="457200" rtl="0" eaLnBrk="1" fontAlgn="base" latinLnBrk="0" hangingPunct="1">
                        <a:lnSpc>
                          <a:spcPct val="90000"/>
                        </a:lnSpc>
                        <a:spcBef>
                          <a:spcPct val="3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At one’s best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Well-trained and prepared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In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Physically, mentally and spiritually fit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Mission-focused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Motivated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Calm and steady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Having fun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Behaving ethically</a:t>
                      </a:r>
                      <a:endParaRPr kumimoji="0" lang="en-US" sz="1600" b="1" i="0" u="none" strike="noStrike" cap="none" normalizeH="0" baseline="0" dirty="0">
                        <a:ln>
                          <a:noFill/>
                        </a:ln>
                        <a:solidFill>
                          <a:srgbClr val="103154"/>
                        </a:solidFill>
                        <a:effectLst/>
                        <a:latin typeface="Calibri" pitchFamily="127" charset="0"/>
                        <a:ea typeface="Corbel" pitchFamily="127" charset="0"/>
                        <a:cs typeface="Corbel" pitchFamily="127" charset="0"/>
                      </a:endParaRP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9E690">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Mild and transient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Always goes away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Low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Any stressor</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Feeling irritable, anxious or down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motivation</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focus</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Difficulty sleeping</a:t>
                      </a:r>
                    </a:p>
                    <a:p>
                      <a:pPr marL="341313" marR="0" lvl="0" indent="-341313" algn="l" defTabSz="457200" rtl="0" eaLnBrk="1" fontAlgn="base" latinLnBrk="0" hangingPunct="1">
                        <a:lnSpc>
                          <a:spcPct val="10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Muscle tension or other physical changes</a:t>
                      </a:r>
                    </a:p>
                    <a:p>
                      <a:pPr marL="341313" marR="0" lvl="0" indent="-341313" algn="l" defTabSz="457200" rtl="0" eaLnBrk="1" fontAlgn="base" latinLnBrk="0" hangingPunct="1">
                        <a:lnSpc>
                          <a:spcPct val="10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Not having fun</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CC00">
                        <a:alpha val="50195"/>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More severe and persistent distress or impairment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Leaves a scar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Higher risk</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CAUSES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Life threat</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Moral injury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Wear and tear</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Loss of control</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Panic, rage or 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No longer feeling like normal self</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Excessive guilt, shame or blame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Misconduct</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9933">
                        <a:alpha val="49803"/>
                      </a:srgbClr>
                    </a:solidFill>
                  </a:tcPr>
                </a:tc>
                <a:tc>
                  <a:txBody>
                    <a:bodyPr/>
                    <a:lstStyle/>
                    <a:p>
                      <a:pPr marL="341313" marR="0" lvl="0" indent="-341313" algn="l" defTabSz="457200" rtl="0" eaLnBrk="1" fontAlgn="base" latinLnBrk="0" hangingPunct="1">
                        <a:lnSpc>
                          <a:spcPct val="90000"/>
                        </a:lnSpc>
                        <a:spcBef>
                          <a:spcPct val="10000"/>
                        </a:spcBef>
                        <a:spcAft>
                          <a:spcPct val="5000"/>
                        </a:spcAft>
                        <a:buClr>
                          <a:schemeClr val="tx1"/>
                        </a:buClr>
                        <a:buSzTx/>
                        <a:buFont typeface="Verdana" pitchFamily="127"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DEFINITION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Clinical mental disorder</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Unhealed stress injury causing life impairment</a:t>
                      </a: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TYPES</a:t>
                      </a:r>
                      <a:endPar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PTSD</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Depression</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Anxiety</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Substance use disorders</a:t>
                      </a:r>
                      <a:endPar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endParaRPr>
                    </a:p>
                    <a:p>
                      <a:pPr marL="341313" marR="0" lvl="0" indent="-341313" algn="l" defTabSz="457200" rtl="0" eaLnBrk="1" fontAlgn="base" latinLnBrk="0" hangingPunct="1">
                        <a:lnSpc>
                          <a:spcPct val="90000"/>
                        </a:lnSpc>
                        <a:spcBef>
                          <a:spcPct val="30000"/>
                        </a:spcBef>
                        <a:spcAft>
                          <a:spcPct val="5000"/>
                        </a:spcAft>
                        <a:buClr>
                          <a:srgbClr val="404040"/>
                        </a:buClr>
                        <a:buSzTx/>
                        <a:buFont typeface="Wingdings" pitchFamily="127"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1" i="0" u="sng" strike="noStrike" cap="none" normalizeH="0" baseline="0" dirty="0">
                          <a:ln>
                            <a:noFill/>
                          </a:ln>
                          <a:solidFill>
                            <a:srgbClr val="103154"/>
                          </a:solidFill>
                          <a:effectLst/>
                          <a:latin typeface="Calibri" pitchFamily="127" charset="0"/>
                          <a:ea typeface="Corbel" pitchFamily="127" charset="0"/>
                          <a:cs typeface="Corbel" pitchFamily="127" charset="0"/>
                        </a:rPr>
                        <a:t>FEATURES</a:t>
                      </a:r>
                    </a:p>
                    <a:p>
                      <a:pPr marL="341313" marR="0" lvl="0" indent="-341313" algn="l" defTabSz="457200" rtl="0" eaLnBrk="1" fontAlgn="base" latinLnBrk="0" hangingPunct="1">
                        <a:lnSpc>
                          <a:spcPct val="90000"/>
                        </a:lnSpc>
                        <a:spcBef>
                          <a:spcPct val="10000"/>
                        </a:spcBef>
                        <a:spcAft>
                          <a:spcPct val="500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Symptoms persist and worsen over time</a:t>
                      </a:r>
                    </a:p>
                    <a:p>
                      <a:pPr marL="341313" marR="0" lvl="0" indent="-341313" algn="l" defTabSz="457200" rtl="0" eaLnBrk="1" fontAlgn="base" latinLnBrk="0" hangingPunct="1">
                        <a:lnSpc>
                          <a:spcPct val="90000"/>
                        </a:lnSpc>
                        <a:spcBef>
                          <a:spcPct val="0"/>
                        </a:spcBef>
                        <a:spcAft>
                          <a:spcPct val="0"/>
                        </a:spcAft>
                        <a:buClr>
                          <a:srgbClr val="404040"/>
                        </a:buClr>
                        <a:buSzTx/>
                        <a:buFont typeface="Wingdings" pitchFamily="127"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kumimoji="0" lang="en-US" sz="1600" b="0" i="0" u="none" strike="noStrike" cap="none" normalizeH="0" baseline="0" dirty="0">
                          <a:ln>
                            <a:noFill/>
                          </a:ln>
                          <a:solidFill>
                            <a:srgbClr val="103154"/>
                          </a:solidFill>
                          <a:effectLst/>
                          <a:latin typeface="Calibri" pitchFamily="127" charset="0"/>
                          <a:ea typeface="Corbel" pitchFamily="127" charset="0"/>
                          <a:cs typeface="Corbel" pitchFamily="127" charset="0"/>
                        </a:rPr>
                        <a:t>Severe distress or social or occupational impairment</a:t>
                      </a:r>
                    </a:p>
                  </a:txBody>
                  <a:tcPr marL="91416" marR="91416" marT="45708" marB="457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5050">
                        <a:alpha val="49803"/>
                      </a:srgbClr>
                    </a:solidFill>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0" y="1820448"/>
            <a:ext cx="1476375" cy="4419600"/>
          </a:xfrm>
          <a:prstGeom prst="rect">
            <a:avLst/>
          </a:prstGeom>
        </p:spPr>
      </p:pic>
    </p:spTree>
    <p:extLst>
      <p:ext uri="{BB962C8B-B14F-4D97-AF65-F5344CB8AC3E}">
        <p14:creationId xmlns:p14="http://schemas.microsoft.com/office/powerpoint/2010/main" val="366171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3477150" y="85437"/>
            <a:ext cx="5980751" cy="1008063"/>
          </a:xfrm>
        </p:spPr>
        <p:txBody>
          <a:bodyPr>
            <a:noAutofit/>
          </a:bodyPr>
          <a:lstStyle/>
          <a:p>
            <a:r>
              <a:rPr lang="en-US" sz="3600" dirty="0">
                <a:cs typeface="Arial" panose="020B0604020202020204" pitchFamily="34" charset="0"/>
              </a:rPr>
              <a:t>STRESS FIRST AID MODEL</a:t>
            </a:r>
          </a:p>
        </p:txBody>
      </p:sp>
      <p:pic>
        <p:nvPicPr>
          <p:cNvPr id="17" name="Picture 16">
            <a:extLst>
              <a:ext uri="{FF2B5EF4-FFF2-40B4-BE49-F238E27FC236}">
                <a16:creationId xmlns:a16="http://schemas.microsoft.com/office/drawing/2014/main" id="{B15907D7-F889-7533-8549-112A4348E917}"/>
              </a:ext>
            </a:extLst>
          </p:cNvPr>
          <p:cNvPicPr>
            <a:picLocks noChangeAspect="1"/>
          </p:cNvPicPr>
          <p:nvPr/>
        </p:nvPicPr>
        <p:blipFill>
          <a:blip r:embed="rId3"/>
          <a:stretch>
            <a:fillRect/>
          </a:stretch>
        </p:blipFill>
        <p:spPr>
          <a:xfrm>
            <a:off x="1981200" y="1447800"/>
            <a:ext cx="8077126" cy="5137020"/>
          </a:xfrm>
          <a:prstGeom prst="rect">
            <a:avLst/>
          </a:prstGeom>
        </p:spPr>
      </p:pic>
    </p:spTree>
    <p:extLst>
      <p:ext uri="{BB962C8B-B14F-4D97-AF65-F5344CB8AC3E}">
        <p14:creationId xmlns:p14="http://schemas.microsoft.com/office/powerpoint/2010/main" val="268962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D4FB-3EED-3268-0EE6-CEE79D8C8256}"/>
              </a:ext>
            </a:extLst>
          </p:cNvPr>
          <p:cNvSpPr>
            <a:spLocks noGrp="1"/>
          </p:cNvSpPr>
          <p:nvPr>
            <p:ph type="title"/>
          </p:nvPr>
        </p:nvSpPr>
        <p:spPr>
          <a:xfrm>
            <a:off x="849086" y="337460"/>
            <a:ext cx="9927771" cy="1007533"/>
          </a:xfrm>
        </p:spPr>
        <p:txBody>
          <a:bodyPr>
            <a:normAutofit fontScale="90000"/>
          </a:bodyPr>
          <a:lstStyle/>
          <a:p>
            <a:pPr algn="ctr"/>
            <a:r>
              <a:rPr lang="en-US" b="1" dirty="0">
                <a:ea typeface="+mj-lt"/>
                <a:cs typeface="+mj-lt"/>
              </a:rPr>
              <a:t>Check Actions</a:t>
            </a:r>
            <a:br>
              <a:rPr lang="en-US" b="1" dirty="0">
                <a:ea typeface="+mj-lt"/>
                <a:cs typeface="+mj-lt"/>
              </a:rPr>
            </a:br>
            <a:r>
              <a:rPr lang="en-US" b="1" dirty="0">
                <a:ea typeface="+mj-lt"/>
                <a:cs typeface="+mj-lt"/>
              </a:rPr>
              <a:t>Observe, Keep Track, Examine, Decide</a:t>
            </a:r>
            <a:endParaRPr lang="en-US" dirty="0">
              <a:ea typeface="+mj-lt"/>
              <a:cs typeface="+mj-lt"/>
            </a:endParaRPr>
          </a:p>
          <a:p>
            <a:endParaRPr lang="en-US" dirty="0">
              <a:cs typeface="Calibri Light"/>
            </a:endParaRPr>
          </a:p>
        </p:txBody>
      </p:sp>
      <p:graphicFrame>
        <p:nvGraphicFramePr>
          <p:cNvPr id="5" name="Table 4">
            <a:extLst>
              <a:ext uri="{FF2B5EF4-FFF2-40B4-BE49-F238E27FC236}">
                <a16:creationId xmlns:a16="http://schemas.microsoft.com/office/drawing/2014/main" id="{A24DC7E5-C7EF-9344-1443-3A05E89092D1}"/>
              </a:ext>
            </a:extLst>
          </p:cNvPr>
          <p:cNvGraphicFramePr>
            <a:graphicFrameLocks noGrp="1"/>
          </p:cNvGraphicFramePr>
          <p:nvPr>
            <p:extLst>
              <p:ext uri="{D42A27DB-BD31-4B8C-83A1-F6EECF244321}">
                <p14:modId xmlns:p14="http://schemas.microsoft.com/office/powerpoint/2010/main" val="1803345440"/>
              </p:ext>
            </p:extLst>
          </p:nvPr>
        </p:nvGraphicFramePr>
        <p:xfrm>
          <a:off x="391560" y="1402511"/>
          <a:ext cx="11301047" cy="5288267"/>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Check Self</a:t>
                      </a:r>
                    </a:p>
                  </a:txBody>
                  <a:tcPr>
                    <a:solidFill>
                      <a:srgbClr val="232D4B"/>
                    </a:solidFill>
                  </a:tcPr>
                </a:tc>
                <a:tc>
                  <a:txBody>
                    <a:bodyPr/>
                    <a:lstStyle/>
                    <a:p>
                      <a:r>
                        <a:rPr lang="en-US" sz="2400" dirty="0"/>
                        <a:t>Check Peer/Leader</a:t>
                      </a:r>
                    </a:p>
                  </a:txBody>
                  <a:tcPr>
                    <a:solidFill>
                      <a:srgbClr val="232D4B"/>
                    </a:solidFill>
                  </a:tcPr>
                </a:tc>
                <a:tc>
                  <a:txBody>
                    <a:bodyPr/>
                    <a:lstStyle/>
                    <a:p>
                      <a:r>
                        <a:rPr lang="en-US" sz="2400" dirty="0"/>
                        <a:t>Check</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r>
                        <a:rPr lang="en-US" sz="2000" dirty="0"/>
                        <a:t>Permission for Self Care</a:t>
                      </a:r>
                    </a:p>
                  </a:txBody>
                  <a:tcPr>
                    <a:solidFill>
                      <a:schemeClr val="tx2">
                        <a:lumMod val="20000"/>
                        <a:lumOff val="80000"/>
                      </a:schemeClr>
                    </a:solidFill>
                  </a:tcPr>
                </a:tc>
                <a:tc>
                  <a:txBody>
                    <a:bodyPr/>
                    <a:lstStyle/>
                    <a:p>
                      <a:r>
                        <a:rPr lang="en-US" sz="2000" dirty="0"/>
                        <a:t>Build Relationships</a:t>
                      </a:r>
                    </a:p>
                  </a:txBody>
                  <a:tcPr>
                    <a:solidFill>
                      <a:schemeClr val="tx2">
                        <a:lumMod val="20000"/>
                        <a:lumOff val="80000"/>
                      </a:schemeClr>
                    </a:solidFill>
                  </a:tcPr>
                </a:tc>
                <a:tc>
                  <a:txBody>
                    <a:bodyPr/>
                    <a:lstStyle/>
                    <a:p>
                      <a:r>
                        <a:rPr lang="en-US" sz="2000" dirty="0"/>
                        <a:t>Well-Being Becomes</a:t>
                      </a:r>
                      <a:r>
                        <a:rPr lang="en-US" sz="2000" baseline="0" dirty="0"/>
                        <a:t> a Pillar</a:t>
                      </a:r>
                      <a:endParaRPr lang="en-US" sz="2000" dirty="0"/>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r>
                        <a:rPr lang="en-US" sz="2000" dirty="0"/>
                        <a:t>SFA Thermometer</a:t>
                      </a:r>
                      <a:r>
                        <a:rPr lang="en-US" sz="2000" baseline="0" dirty="0"/>
                        <a:t> Self Check</a:t>
                      </a:r>
                      <a:endParaRPr lang="en-US" sz="2000" dirty="0"/>
                    </a:p>
                  </a:txBody>
                  <a:tcPr>
                    <a:solidFill>
                      <a:schemeClr val="tx2">
                        <a:lumMod val="20000"/>
                        <a:lumOff val="80000"/>
                      </a:schemeClr>
                    </a:solidFill>
                  </a:tcPr>
                </a:tc>
                <a:tc>
                  <a:txBody>
                    <a:bodyPr/>
                    <a:lstStyle/>
                    <a:p>
                      <a:r>
                        <a:rPr lang="en-US" sz="2000" dirty="0"/>
                        <a:t>Know Normal</a:t>
                      </a:r>
                      <a:r>
                        <a:rPr lang="en-US" sz="2000" baseline="0" dirty="0"/>
                        <a:t> &amp; Red Flags of Team Members</a:t>
                      </a:r>
                      <a:endParaRPr lang="en-US" sz="2000" dirty="0"/>
                    </a:p>
                  </a:txBody>
                  <a:tcPr>
                    <a:solidFill>
                      <a:schemeClr val="tx2">
                        <a:lumMod val="20000"/>
                        <a:lumOff val="80000"/>
                      </a:schemeClr>
                    </a:solidFill>
                  </a:tcPr>
                </a:tc>
                <a:tc>
                  <a:txBody>
                    <a:bodyPr/>
                    <a:lstStyle/>
                    <a:p>
                      <a:r>
                        <a:rPr lang="en-US" sz="2000" dirty="0"/>
                        <a:t>Create a People First Culture</a:t>
                      </a:r>
                    </a:p>
                  </a:txBody>
                  <a:tcPr>
                    <a:solidFill>
                      <a:schemeClr val="tx2">
                        <a:lumMod val="20000"/>
                        <a:lumOff val="80000"/>
                      </a:schemeClr>
                    </a:solidFill>
                  </a:tcPr>
                </a:tc>
                <a:extLst>
                  <a:ext uri="{0D108BD9-81ED-4DB2-BD59-A6C34878D82A}">
                    <a16:rowId xmlns:a16="http://schemas.microsoft.com/office/drawing/2014/main" val="4175949044"/>
                  </a:ext>
                </a:extLst>
              </a:tr>
              <a:tr h="772187">
                <a:tc>
                  <a:txBody>
                    <a:bodyPr/>
                    <a:lstStyle/>
                    <a:p>
                      <a:r>
                        <a:rPr lang="en-US" sz="2000" dirty="0"/>
                        <a:t>Self Awareness of Own Signs Reacting to Stress</a:t>
                      </a:r>
                      <a:r>
                        <a:rPr lang="en-US" sz="2000" baseline="0" dirty="0"/>
                        <a:t> (Yellow to Orange)</a:t>
                      </a:r>
                      <a:endParaRPr lang="en-US" sz="2000" dirty="0"/>
                    </a:p>
                  </a:txBody>
                  <a:tcPr>
                    <a:solidFill>
                      <a:schemeClr val="tx2">
                        <a:lumMod val="20000"/>
                        <a:lumOff val="80000"/>
                      </a:schemeClr>
                    </a:solidFill>
                  </a:tcPr>
                </a:tc>
                <a:tc>
                  <a:txBody>
                    <a:bodyPr/>
                    <a:lstStyle/>
                    <a:p>
                      <a:r>
                        <a:rPr lang="en-US" sz="2000" dirty="0"/>
                        <a:t>Observe for Changes in Behavior &amp; Communication</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Track Data &amp; Make Public (Turnover, Absenteeism, Engagement)</a:t>
                      </a:r>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Self</a:t>
                      </a:r>
                      <a:r>
                        <a:rPr lang="en-US" sz="2000" baseline="0" dirty="0"/>
                        <a:t> Awareness of Red Flags</a:t>
                      </a:r>
                      <a:endParaRPr lang="en-US" sz="2000" dirty="0"/>
                    </a:p>
                    <a:p>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a:t>
                      </a:r>
                      <a:r>
                        <a:rPr lang="en-US" sz="2000" baseline="0" dirty="0"/>
                        <a:t> Approachable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Be Authentic</a:t>
                      </a:r>
                    </a:p>
                  </a:txBody>
                  <a:tcPr>
                    <a:solidFill>
                      <a:schemeClr val="tx2">
                        <a:lumMod val="20000"/>
                        <a:lumOff val="80000"/>
                      </a:schemeClr>
                    </a:solidFill>
                  </a:tcPr>
                </a:tc>
                <a:tc>
                  <a:txBody>
                    <a:bodyPr/>
                    <a:lstStyle/>
                    <a:p>
                      <a:r>
                        <a:rPr lang="en-US" sz="2000" dirty="0"/>
                        <a:t>Rounds with Stress Checks</a:t>
                      </a:r>
                    </a:p>
                  </a:txBody>
                  <a:tcPr>
                    <a:solidFill>
                      <a:schemeClr val="tx2">
                        <a:lumMod val="20000"/>
                        <a:lumOff val="80000"/>
                      </a:schemeClr>
                    </a:solidFill>
                  </a:tcPr>
                </a:tc>
                <a:extLst>
                  <a:ext uri="{0D108BD9-81ED-4DB2-BD59-A6C34878D82A}">
                    <a16:rowId xmlns:a16="http://schemas.microsoft.com/office/drawing/2014/main" val="1260303502"/>
                  </a:ext>
                </a:extLst>
              </a:tr>
              <a:tr h="693951">
                <a:tc>
                  <a:txBody>
                    <a:bodyPr/>
                    <a:lstStyle/>
                    <a:p>
                      <a:endParaRPr lang="en-US"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Check You Check Two</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Support Time to Implement SFA and Other Programs</a:t>
                      </a:r>
                    </a:p>
                  </a:txBody>
                  <a:tcPr>
                    <a:solidFill>
                      <a:schemeClr val="tx2">
                        <a:lumMod val="20000"/>
                        <a:lumOff val="80000"/>
                      </a:schemeClr>
                    </a:solidFill>
                  </a:tcPr>
                </a:tc>
                <a:extLst>
                  <a:ext uri="{0D108BD9-81ED-4DB2-BD59-A6C34878D82A}">
                    <a16:rowId xmlns:a16="http://schemas.microsoft.com/office/drawing/2014/main" val="1108554721"/>
                  </a:ext>
                </a:extLst>
              </a:tr>
              <a:tr h="772187">
                <a:tc>
                  <a:txBody>
                    <a:bodyPr/>
                    <a:lstStyle/>
                    <a:p>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 SFA</a:t>
                      </a:r>
                      <a:r>
                        <a:rPr lang="en-US" sz="2000" baseline="0" dirty="0"/>
                        <a:t> Thermometer as a Daily or per shift stress check</a:t>
                      </a:r>
                      <a:endParaRPr lang="en-US" sz="2000" dirty="0"/>
                    </a:p>
                  </a:txBody>
                  <a:tcPr>
                    <a:solidFill>
                      <a:schemeClr val="tx2">
                        <a:lumMod val="20000"/>
                        <a:lumOff val="80000"/>
                      </a:schemeClr>
                    </a:solidFill>
                  </a:tcPr>
                </a:tc>
                <a:tc>
                  <a:txBody>
                    <a:bodyPr/>
                    <a:lstStyle/>
                    <a:p>
                      <a:r>
                        <a:rPr lang="en-US" sz="2000" dirty="0"/>
                        <a:t>Focus Groups: Meaning of Data &amp; Unit Checks on</a:t>
                      </a:r>
                      <a:r>
                        <a:rPr lang="en-US" sz="2000" baseline="0" dirty="0"/>
                        <a:t> biggest challenges &amp; what is working and not working</a:t>
                      </a:r>
                      <a:endParaRPr lang="en-US" sz="2000" dirty="0"/>
                    </a:p>
                  </a:txBody>
                  <a:tcPr>
                    <a:solidFill>
                      <a:schemeClr val="tx2">
                        <a:lumMod val="20000"/>
                        <a:lumOff val="80000"/>
                      </a:schemeClr>
                    </a:solidFill>
                  </a:tcPr>
                </a:tc>
                <a:extLst>
                  <a:ext uri="{0D108BD9-81ED-4DB2-BD59-A6C34878D82A}">
                    <a16:rowId xmlns:a16="http://schemas.microsoft.com/office/drawing/2014/main" val="3148091090"/>
                  </a:ext>
                </a:extLst>
              </a:tr>
            </a:tbl>
          </a:graphicData>
        </a:graphic>
      </p:graphicFrame>
    </p:spTree>
    <p:extLst>
      <p:ext uri="{BB962C8B-B14F-4D97-AF65-F5344CB8AC3E}">
        <p14:creationId xmlns:p14="http://schemas.microsoft.com/office/powerpoint/2010/main" val="367548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b="1" dirty="0"/>
              <a:t>Coordinate Actions</a:t>
            </a:r>
            <a:br>
              <a:rPr lang="en-US" dirty="0"/>
            </a:br>
            <a:r>
              <a:rPr lang="en-US" dirty="0"/>
              <a:t>Collaborate, Inform, Refer</a:t>
            </a:r>
          </a:p>
        </p:txBody>
      </p:sp>
      <p:graphicFrame>
        <p:nvGraphicFramePr>
          <p:cNvPr id="3" name="Table 2"/>
          <p:cNvGraphicFramePr>
            <a:graphicFrameLocks noGrp="1"/>
          </p:cNvGraphicFramePr>
          <p:nvPr>
            <p:extLst>
              <p:ext uri="{D42A27DB-BD31-4B8C-83A1-F6EECF244321}">
                <p14:modId xmlns:p14="http://schemas.microsoft.com/office/powerpoint/2010/main" val="1600650346"/>
              </p:ext>
            </p:extLst>
          </p:nvPr>
        </p:nvGraphicFramePr>
        <p:xfrm>
          <a:off x="454268" y="1566064"/>
          <a:ext cx="11301047" cy="5025358"/>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Coordinate Self</a:t>
                      </a:r>
                    </a:p>
                  </a:txBody>
                  <a:tcPr>
                    <a:solidFill>
                      <a:srgbClr val="232D4B"/>
                    </a:solidFill>
                  </a:tcPr>
                </a:tc>
                <a:tc>
                  <a:txBody>
                    <a:bodyPr/>
                    <a:lstStyle/>
                    <a:p>
                      <a:r>
                        <a:rPr lang="en-US" sz="2400" dirty="0"/>
                        <a:t>Coordinate Peer/Leader</a:t>
                      </a:r>
                    </a:p>
                  </a:txBody>
                  <a:tcPr>
                    <a:solidFill>
                      <a:srgbClr val="232D4B"/>
                    </a:solidFill>
                  </a:tcPr>
                </a:tc>
                <a:tc>
                  <a:txBody>
                    <a:bodyPr/>
                    <a:lstStyle/>
                    <a:p>
                      <a:r>
                        <a:rPr lang="en-US" sz="2400" dirty="0"/>
                        <a:t>Coordinate</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Develop a Self</a:t>
                      </a:r>
                      <a:r>
                        <a:rPr lang="en-US" sz="2000" baseline="0" dirty="0"/>
                        <a:t> Care Plan and Share It</a:t>
                      </a:r>
                      <a:endParaRPr lang="en-US" sz="2000" dirty="0"/>
                    </a:p>
                  </a:txBody>
                  <a:tcPr>
                    <a:solidFill>
                      <a:schemeClr val="tx2">
                        <a:lumMod val="20000"/>
                        <a:lumOff val="80000"/>
                      </a:schemeClr>
                    </a:solidFill>
                  </a:tcPr>
                </a:tc>
                <a:tc>
                  <a:txBody>
                    <a:bodyPr/>
                    <a:lstStyle/>
                    <a:p>
                      <a:r>
                        <a:rPr lang="en-US" sz="2000" dirty="0"/>
                        <a:t>Coordinate and communicate plans for managing</a:t>
                      </a:r>
                      <a:r>
                        <a:rPr lang="en-US" sz="2000" baseline="0" dirty="0"/>
                        <a:t> unit stress</a:t>
                      </a:r>
                      <a:endParaRPr lang="en-US" sz="2000" dirty="0"/>
                    </a:p>
                  </a:txBody>
                  <a:tcPr>
                    <a:solidFill>
                      <a:schemeClr val="tx2">
                        <a:lumMod val="20000"/>
                        <a:lumOff val="80000"/>
                      </a:schemeClr>
                    </a:solidFill>
                  </a:tcPr>
                </a:tc>
                <a:tc>
                  <a:txBody>
                    <a:bodyPr/>
                    <a:lstStyle/>
                    <a:p>
                      <a:r>
                        <a:rPr lang="en-US" sz="2000" dirty="0"/>
                        <a:t>Provide organizational resources available to staff as needed</a:t>
                      </a:r>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Share</a:t>
                      </a:r>
                      <a:r>
                        <a:rPr lang="en-US" sz="2000" baseline="0" dirty="0"/>
                        <a:t> With Others Your Red Flags</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Coordinate</a:t>
                      </a:r>
                      <a:r>
                        <a:rPr lang="en-US" sz="2000" baseline="0" dirty="0"/>
                        <a:t> </a:t>
                      </a:r>
                      <a:r>
                        <a:rPr lang="en-US" sz="2000" dirty="0"/>
                        <a:t>rechecks</a:t>
                      </a:r>
                    </a:p>
                    <a:p>
                      <a:endParaRPr lang="en-US" sz="2000" dirty="0"/>
                    </a:p>
                  </a:txBody>
                  <a:tcPr>
                    <a:solidFill>
                      <a:schemeClr val="tx2">
                        <a:lumMod val="20000"/>
                        <a:lumOff val="80000"/>
                      </a:schemeClr>
                    </a:solidFill>
                  </a:tcPr>
                </a:tc>
                <a:tc>
                  <a:txBody>
                    <a:bodyPr/>
                    <a:lstStyle/>
                    <a:p>
                      <a:r>
                        <a:rPr lang="en-US" sz="2000" dirty="0"/>
                        <a:t>Communicate resources—what they are, how they can be accessed</a:t>
                      </a:r>
                    </a:p>
                  </a:txBody>
                  <a:tcPr>
                    <a:solidFill>
                      <a:schemeClr val="tx2">
                        <a:lumMod val="20000"/>
                        <a:lumOff val="80000"/>
                      </a:schemeClr>
                    </a:solidFill>
                  </a:tcPr>
                </a:tc>
                <a:extLst>
                  <a:ext uri="{0D108BD9-81ED-4DB2-BD59-A6C34878D82A}">
                    <a16:rowId xmlns:a16="http://schemas.microsoft.com/office/drawing/2014/main" val="4175949044"/>
                  </a:ext>
                </a:extLst>
              </a:tr>
              <a:tr h="772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Act</a:t>
                      </a:r>
                      <a:r>
                        <a:rPr lang="en-US" sz="2000" baseline="0" dirty="0"/>
                        <a:t> in Presence of Red Flags</a:t>
                      </a:r>
                      <a:endParaRPr lang="en-US" sz="2000" dirty="0"/>
                    </a:p>
                    <a:p>
                      <a:endParaRPr lang="en-US" sz="2000" dirty="0"/>
                    </a:p>
                  </a:txBody>
                  <a:tcPr>
                    <a:solidFill>
                      <a:schemeClr val="tx2">
                        <a:lumMod val="20000"/>
                        <a:lumOff val="80000"/>
                      </a:schemeClr>
                    </a:solidFill>
                  </a:tcPr>
                </a:tc>
                <a:tc>
                  <a:txBody>
                    <a:bodyPr/>
                    <a:lstStyle/>
                    <a:p>
                      <a:r>
                        <a:rPr lang="en-US" sz="2000" dirty="0"/>
                        <a:t>Debriefing: what worked, what didn’t,</a:t>
                      </a:r>
                      <a:r>
                        <a:rPr lang="en-US" sz="2000" baseline="0" dirty="0"/>
                        <a:t> what can we learn moving forward</a:t>
                      </a:r>
                      <a:endParaRPr lang="en-US" sz="2000" dirty="0"/>
                    </a:p>
                  </a:txBody>
                  <a:tcPr>
                    <a:solidFill>
                      <a:schemeClr val="tx2">
                        <a:lumMod val="20000"/>
                        <a:lumOff val="80000"/>
                      </a:schemeClr>
                    </a:solidFill>
                  </a:tcPr>
                </a:tc>
                <a:tc>
                  <a:txBody>
                    <a:bodyPr/>
                    <a:lstStyle/>
                    <a:p>
                      <a:r>
                        <a:rPr lang="en-US" sz="2000" dirty="0"/>
                        <a:t>Respond</a:t>
                      </a:r>
                      <a:r>
                        <a:rPr lang="en-US" sz="2000" baseline="0" dirty="0"/>
                        <a:t> and coordinate intervention for cases escalated to leadership</a:t>
                      </a:r>
                      <a:endParaRPr lang="en-US" sz="2000" dirty="0"/>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r>
                        <a:rPr lang="en-US" sz="2000" dirty="0"/>
                        <a:t>Ask for Help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Know Resources</a:t>
                      </a:r>
                    </a:p>
                  </a:txBody>
                  <a:tcPr>
                    <a:solidFill>
                      <a:schemeClr val="tx2">
                        <a:lumMod val="20000"/>
                        <a:lumOff val="80000"/>
                      </a:schemeClr>
                    </a:solidFill>
                  </a:tcPr>
                </a:tc>
                <a:tc>
                  <a:txBody>
                    <a:bodyPr/>
                    <a:lstStyle/>
                    <a:p>
                      <a:r>
                        <a:rPr lang="en-US" sz="2000" dirty="0"/>
                        <a:t>Track reasons for escalation, keep aggregate information, decide</a:t>
                      </a:r>
                      <a:r>
                        <a:rPr lang="en-US" sz="2000" baseline="0" dirty="0"/>
                        <a:t> if earlier intervention can be taken</a:t>
                      </a:r>
                      <a:endParaRPr lang="en-US" sz="2000" dirty="0"/>
                    </a:p>
                  </a:txBody>
                  <a:tcPr>
                    <a:solidFill>
                      <a:schemeClr val="tx2">
                        <a:lumMod val="20000"/>
                        <a:lumOff val="80000"/>
                      </a:schemeClr>
                    </a:solidFill>
                  </a:tcPr>
                </a:tc>
                <a:extLst>
                  <a:ext uri="{0D108BD9-81ED-4DB2-BD59-A6C34878D82A}">
                    <a16:rowId xmlns:a16="http://schemas.microsoft.com/office/drawing/2014/main" val="1260303502"/>
                  </a:ext>
                </a:extLst>
              </a:tr>
              <a:tr h="483838">
                <a:tc>
                  <a:txBody>
                    <a:bodyPr/>
                    <a:lstStyle/>
                    <a:p>
                      <a:r>
                        <a:rPr lang="en-US" sz="2000" dirty="0"/>
                        <a:t>Know Resources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Coordinate</a:t>
                      </a:r>
                      <a:r>
                        <a:rPr lang="en-US" sz="2000" baseline="0" dirty="0"/>
                        <a:t> mentorship</a:t>
                      </a:r>
                      <a:endParaRPr lang="en-US" sz="2000" dirty="0"/>
                    </a:p>
                  </a:txBody>
                  <a:tcPr>
                    <a:solidFill>
                      <a:schemeClr val="tx2">
                        <a:lumMod val="20000"/>
                        <a:lumOff val="80000"/>
                      </a:schemeClr>
                    </a:solidFill>
                  </a:tcPr>
                </a:tc>
                <a:tc>
                  <a:txBody>
                    <a:bodyPr/>
                    <a:lstStyle/>
                    <a:p>
                      <a:endParaRPr lang="en-US" sz="2000" dirty="0"/>
                    </a:p>
                  </a:txBody>
                  <a:tcPr>
                    <a:solidFill>
                      <a:schemeClr val="tx2">
                        <a:lumMod val="20000"/>
                        <a:lumOff val="80000"/>
                      </a:schemeClr>
                    </a:solidFill>
                  </a:tcPr>
                </a:tc>
                <a:extLst>
                  <a:ext uri="{0D108BD9-81ED-4DB2-BD59-A6C34878D82A}">
                    <a16:rowId xmlns:a16="http://schemas.microsoft.com/office/drawing/2014/main" val="1108554721"/>
                  </a:ext>
                </a:extLst>
              </a:tr>
            </a:tbl>
          </a:graphicData>
        </a:graphic>
      </p:graphicFrame>
    </p:spTree>
    <p:extLst>
      <p:ext uri="{BB962C8B-B14F-4D97-AF65-F5344CB8AC3E}">
        <p14:creationId xmlns:p14="http://schemas.microsoft.com/office/powerpoint/2010/main" val="234434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b="1" dirty="0"/>
              <a:t>Cover Actions</a:t>
            </a:r>
            <a:br>
              <a:rPr lang="en-US" dirty="0"/>
            </a:br>
            <a:r>
              <a:rPr lang="en-US" sz="3600" dirty="0"/>
              <a:t>Stand By, Make/Others Safe, Encourage Perception of Safety</a:t>
            </a:r>
          </a:p>
        </p:txBody>
      </p:sp>
      <p:graphicFrame>
        <p:nvGraphicFramePr>
          <p:cNvPr id="3" name="Table 2"/>
          <p:cNvGraphicFramePr>
            <a:graphicFrameLocks noGrp="1"/>
          </p:cNvGraphicFramePr>
          <p:nvPr>
            <p:extLst>
              <p:ext uri="{D42A27DB-BD31-4B8C-83A1-F6EECF244321}">
                <p14:modId xmlns:p14="http://schemas.microsoft.com/office/powerpoint/2010/main" val="960927931"/>
              </p:ext>
            </p:extLst>
          </p:nvPr>
        </p:nvGraphicFramePr>
        <p:xfrm>
          <a:off x="454268" y="1348808"/>
          <a:ext cx="11301047" cy="5423445"/>
        </p:xfrm>
        <a:graphic>
          <a:graphicData uri="http://schemas.openxmlformats.org/drawingml/2006/table">
            <a:tbl>
              <a:tblPr firstRow="1" bandRow="1">
                <a:tableStyleId>{5C22544A-7EE6-4342-B048-85BDC9FD1C3A}</a:tableStyleId>
              </a:tblPr>
              <a:tblGrid>
                <a:gridCol w="3735993">
                  <a:extLst>
                    <a:ext uri="{9D8B030D-6E8A-4147-A177-3AD203B41FA5}">
                      <a16:colId xmlns:a16="http://schemas.microsoft.com/office/drawing/2014/main" val="189547671"/>
                    </a:ext>
                  </a:extLst>
                </a:gridCol>
                <a:gridCol w="3782527">
                  <a:extLst>
                    <a:ext uri="{9D8B030D-6E8A-4147-A177-3AD203B41FA5}">
                      <a16:colId xmlns:a16="http://schemas.microsoft.com/office/drawing/2014/main" val="1605429596"/>
                    </a:ext>
                  </a:extLst>
                </a:gridCol>
                <a:gridCol w="3782527">
                  <a:extLst>
                    <a:ext uri="{9D8B030D-6E8A-4147-A177-3AD203B41FA5}">
                      <a16:colId xmlns:a16="http://schemas.microsoft.com/office/drawing/2014/main" val="2051190331"/>
                    </a:ext>
                  </a:extLst>
                </a:gridCol>
              </a:tblGrid>
              <a:tr h="428993">
                <a:tc>
                  <a:txBody>
                    <a:bodyPr/>
                    <a:lstStyle/>
                    <a:p>
                      <a:r>
                        <a:rPr lang="en-US" sz="2400" dirty="0"/>
                        <a:t>Cover Self</a:t>
                      </a:r>
                    </a:p>
                  </a:txBody>
                  <a:tcPr>
                    <a:solidFill>
                      <a:srgbClr val="232D4B"/>
                    </a:solidFill>
                  </a:tcPr>
                </a:tc>
                <a:tc>
                  <a:txBody>
                    <a:bodyPr/>
                    <a:lstStyle/>
                    <a:p>
                      <a:r>
                        <a:rPr lang="en-US" sz="2400" dirty="0"/>
                        <a:t>Cover Peer/Leader</a:t>
                      </a:r>
                    </a:p>
                  </a:txBody>
                  <a:tcPr>
                    <a:solidFill>
                      <a:srgbClr val="232D4B"/>
                    </a:solidFill>
                  </a:tcPr>
                </a:tc>
                <a:tc>
                  <a:txBody>
                    <a:bodyPr/>
                    <a:lstStyle/>
                    <a:p>
                      <a:r>
                        <a:rPr lang="en-US" sz="2400" dirty="0"/>
                        <a:t>Cover</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45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Speak</a:t>
                      </a:r>
                      <a:r>
                        <a:rPr lang="en-US" sz="1900" baseline="0" dirty="0"/>
                        <a:t> up when you don’t feel safe</a:t>
                      </a:r>
                      <a:endParaRPr lang="en-US" sz="1900" dirty="0"/>
                    </a:p>
                  </a:txBody>
                  <a:tcPr>
                    <a:solidFill>
                      <a:schemeClr val="tx2">
                        <a:lumMod val="20000"/>
                        <a:lumOff val="80000"/>
                      </a:schemeClr>
                    </a:solidFill>
                  </a:tcPr>
                </a:tc>
                <a:tc>
                  <a:txBody>
                    <a:bodyPr/>
                    <a:lstStyle/>
                    <a:p>
                      <a:r>
                        <a:rPr lang="en-US" sz="1900" dirty="0"/>
                        <a:t>Remain available, assist as needed</a:t>
                      </a:r>
                    </a:p>
                  </a:txBody>
                  <a:tcPr>
                    <a:solidFill>
                      <a:schemeClr val="tx2">
                        <a:lumMod val="20000"/>
                        <a:lumOff val="80000"/>
                      </a:schemeClr>
                    </a:solidFill>
                  </a:tcPr>
                </a:tc>
                <a:tc>
                  <a:txBody>
                    <a:bodyPr/>
                    <a:lstStyle/>
                    <a:p>
                      <a:r>
                        <a:rPr lang="en-US" sz="1900" dirty="0"/>
                        <a:t>Greater commitment to safety. </a:t>
                      </a:r>
                    </a:p>
                  </a:txBody>
                  <a:tcPr>
                    <a:solidFill>
                      <a:schemeClr val="tx2">
                        <a:lumMod val="20000"/>
                        <a:lumOff val="80000"/>
                      </a:schemeClr>
                    </a:solidFill>
                  </a:tcPr>
                </a:tc>
                <a:extLst>
                  <a:ext uri="{0D108BD9-81ED-4DB2-BD59-A6C34878D82A}">
                    <a16:rowId xmlns:a16="http://schemas.microsoft.com/office/drawing/2014/main" val="703618266"/>
                  </a:ext>
                </a:extLst>
              </a:tr>
              <a:tr h="890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Speak up when you don’t think you can take a shift, an assignment (Set Boundaries)</a:t>
                      </a:r>
                    </a:p>
                  </a:txBody>
                  <a:tcPr>
                    <a:solidFill>
                      <a:schemeClr val="tx2">
                        <a:lumMod val="20000"/>
                        <a:lumOff val="80000"/>
                      </a:schemeClr>
                    </a:solidFill>
                  </a:tcPr>
                </a:tc>
                <a:tc>
                  <a:txBody>
                    <a:bodyPr/>
                    <a:lstStyle/>
                    <a:p>
                      <a:r>
                        <a:rPr lang="en-US" sz="1900" dirty="0"/>
                        <a:t>Continue to observe, Check</a:t>
                      </a:r>
                      <a:r>
                        <a:rPr lang="en-US" sz="1900" baseline="0" dirty="0"/>
                        <a:t> in and reduce high risk behavior, Give time off as needed</a:t>
                      </a:r>
                      <a:endParaRPr lang="en-US" sz="1900" dirty="0"/>
                    </a:p>
                  </a:txBody>
                  <a:tcPr>
                    <a:solidFill>
                      <a:schemeClr val="tx2">
                        <a:lumMod val="20000"/>
                        <a:lumOff val="80000"/>
                      </a:schemeClr>
                    </a:solidFill>
                  </a:tcPr>
                </a:tc>
                <a:tc>
                  <a:txBody>
                    <a:bodyPr/>
                    <a:lstStyle/>
                    <a:p>
                      <a:r>
                        <a:rPr lang="en-US" sz="1900" dirty="0"/>
                        <a:t>Reduction of chaos and rumors; Briefings before staff involved in high risk situations</a:t>
                      </a:r>
                    </a:p>
                  </a:txBody>
                  <a:tcPr>
                    <a:solidFill>
                      <a:schemeClr val="tx2">
                        <a:lumMod val="20000"/>
                        <a:lumOff val="80000"/>
                      </a:schemeClr>
                    </a:solidFill>
                  </a:tcPr>
                </a:tc>
                <a:extLst>
                  <a:ext uri="{0D108BD9-81ED-4DB2-BD59-A6C34878D82A}">
                    <a16:rowId xmlns:a16="http://schemas.microsoft.com/office/drawing/2014/main" val="4175949044"/>
                  </a:ext>
                </a:extLst>
              </a:tr>
              <a:tr h="485263">
                <a:tc>
                  <a:txBody>
                    <a:bodyPr/>
                    <a:lstStyle/>
                    <a:p>
                      <a:r>
                        <a:rPr lang="en-US" sz="1900" dirty="0"/>
                        <a:t>Communicate Concerns</a:t>
                      </a:r>
                    </a:p>
                  </a:txBody>
                  <a:tcPr>
                    <a:solidFill>
                      <a:schemeClr val="tx2">
                        <a:lumMod val="20000"/>
                        <a:lumOff val="80000"/>
                      </a:schemeClr>
                    </a:solidFill>
                  </a:tcPr>
                </a:tc>
                <a:tc>
                  <a:txBody>
                    <a:bodyPr/>
                    <a:lstStyle/>
                    <a:p>
                      <a:r>
                        <a:rPr lang="en-US" sz="1900" dirty="0"/>
                        <a:t>Hold</a:t>
                      </a:r>
                      <a:r>
                        <a:rPr lang="en-US" sz="1900" baseline="0" dirty="0"/>
                        <a:t> person’s attention if panicky, Clearly communicate what to do (don’t focus on what not to do)</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Disaster Drills, Debriefs—learn</a:t>
                      </a:r>
                      <a:r>
                        <a:rPr lang="en-US" sz="1900" baseline="0" dirty="0"/>
                        <a:t> what can be done differently</a:t>
                      </a:r>
                      <a:endParaRPr lang="en-US" sz="1900" dirty="0"/>
                    </a:p>
                  </a:txBody>
                  <a:tcPr>
                    <a:solidFill>
                      <a:schemeClr val="tx2">
                        <a:lumMod val="20000"/>
                        <a:lumOff val="80000"/>
                      </a:schemeClr>
                    </a:solidFill>
                  </a:tcPr>
                </a:tc>
                <a:extLst>
                  <a:ext uri="{0D108BD9-81ED-4DB2-BD59-A6C34878D82A}">
                    <a16:rowId xmlns:a16="http://schemas.microsoft.com/office/drawing/2014/main" val="568652002"/>
                  </a:ext>
                </a:extLst>
              </a:tr>
              <a:tr h="772187">
                <a:tc>
                  <a:txBody>
                    <a:bodyPr/>
                    <a:lstStyle/>
                    <a:p>
                      <a:r>
                        <a:rPr lang="en-US" sz="1900" dirty="0"/>
                        <a:t>Reach out to those</a:t>
                      </a:r>
                      <a:r>
                        <a:rPr lang="en-US" sz="1900" baseline="0" dirty="0"/>
                        <a:t> who feel safe to you, get help from others</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Get accurate understanding of specific risks; Communicate safety risks to others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Safety protocols &amp; alerts, De-escalation trainings,</a:t>
                      </a:r>
                      <a:r>
                        <a:rPr lang="en-US" sz="1900" baseline="0" dirty="0"/>
                        <a:t> stress education</a:t>
                      </a:r>
                      <a:endParaRPr lang="en-US" sz="1900" dirty="0"/>
                    </a:p>
                  </a:txBody>
                  <a:tcPr>
                    <a:solidFill>
                      <a:schemeClr val="tx2">
                        <a:lumMod val="20000"/>
                        <a:lumOff val="80000"/>
                      </a:schemeClr>
                    </a:solidFill>
                  </a:tcPr>
                </a:tc>
                <a:extLst>
                  <a:ext uri="{0D108BD9-81ED-4DB2-BD59-A6C34878D82A}">
                    <a16:rowId xmlns:a16="http://schemas.microsoft.com/office/drawing/2014/main" val="1260303502"/>
                  </a:ext>
                </a:extLst>
              </a:tr>
              <a:tr h="483838">
                <a:tc>
                  <a:txBody>
                    <a:bodyPr/>
                    <a:lstStyle/>
                    <a:p>
                      <a:r>
                        <a:rPr lang="en-US" sz="1900" dirty="0"/>
                        <a:t>Distract yourself by focusing on breath, nearby object, counting</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Authoritative presence, Reassurance and Education </a:t>
                      </a:r>
                    </a:p>
                  </a:txBody>
                  <a:tcPr>
                    <a:solidFill>
                      <a:schemeClr val="tx2">
                        <a:lumMod val="20000"/>
                        <a:lumOff val="80000"/>
                      </a:schemeClr>
                    </a:solidFill>
                  </a:tcPr>
                </a:tc>
                <a:tc>
                  <a:txBody>
                    <a:bodyPr/>
                    <a:lstStyle/>
                    <a:p>
                      <a:r>
                        <a:rPr lang="en-US" sz="1900" dirty="0"/>
                        <a:t>Systems for managing staff in danger zone</a:t>
                      </a:r>
                    </a:p>
                  </a:txBody>
                  <a:tcPr>
                    <a:solidFill>
                      <a:schemeClr val="tx2">
                        <a:lumMod val="20000"/>
                        <a:lumOff val="80000"/>
                      </a:schemeClr>
                    </a:solidFill>
                  </a:tcPr>
                </a:tc>
                <a:extLst>
                  <a:ext uri="{0D108BD9-81ED-4DB2-BD59-A6C34878D82A}">
                    <a16:rowId xmlns:a16="http://schemas.microsoft.com/office/drawing/2014/main" val="1108554721"/>
                  </a:ext>
                </a:extLst>
              </a:tr>
              <a:tr h="483838">
                <a:tc>
                  <a:txBody>
                    <a:bodyPr/>
                    <a:lstStyle/>
                    <a:p>
                      <a:r>
                        <a:rPr lang="en-US" sz="1900" dirty="0"/>
                        <a:t>Stay positive</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Briefings about changes in practice/strategies/resources; Be willing</a:t>
                      </a:r>
                      <a:r>
                        <a:rPr lang="en-US" sz="1900" baseline="0" dirty="0"/>
                        <a:t> to share own vulnerability</a:t>
                      </a:r>
                      <a:endParaRPr lang="en-US" sz="1900" dirty="0"/>
                    </a:p>
                  </a:txBody>
                  <a:tcPr>
                    <a:solidFill>
                      <a:schemeClr val="tx2">
                        <a:lumMod val="20000"/>
                        <a:lumOff val="80000"/>
                      </a:schemeClr>
                    </a:solidFill>
                  </a:tcPr>
                </a:tc>
                <a:tc>
                  <a:txBody>
                    <a:bodyPr/>
                    <a:lstStyle/>
                    <a:p>
                      <a:r>
                        <a:rPr lang="en-US" sz="1900" dirty="0"/>
                        <a:t>Know what situations make staff feel unsafe</a:t>
                      </a:r>
                    </a:p>
                  </a:txBody>
                  <a:tcPr>
                    <a:solidFill>
                      <a:schemeClr val="tx2">
                        <a:lumMod val="20000"/>
                        <a:lumOff val="80000"/>
                      </a:schemeClr>
                    </a:solidFill>
                  </a:tcPr>
                </a:tc>
                <a:extLst>
                  <a:ext uri="{0D108BD9-81ED-4DB2-BD59-A6C34878D82A}">
                    <a16:rowId xmlns:a16="http://schemas.microsoft.com/office/drawing/2014/main" val="3029495574"/>
                  </a:ext>
                </a:extLst>
              </a:tr>
            </a:tbl>
          </a:graphicData>
        </a:graphic>
      </p:graphicFrame>
    </p:spTree>
    <p:extLst>
      <p:ext uri="{BB962C8B-B14F-4D97-AF65-F5344CB8AC3E}">
        <p14:creationId xmlns:p14="http://schemas.microsoft.com/office/powerpoint/2010/main" val="145228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85" y="76203"/>
            <a:ext cx="10498015" cy="1007533"/>
          </a:xfrm>
        </p:spPr>
        <p:txBody>
          <a:bodyPr>
            <a:normAutofit fontScale="90000"/>
          </a:bodyPr>
          <a:lstStyle/>
          <a:p>
            <a:pPr algn="ctr"/>
            <a:r>
              <a:rPr lang="en-US" b="1" dirty="0"/>
              <a:t>Calm Actions</a:t>
            </a:r>
            <a:br>
              <a:rPr lang="en-US" dirty="0"/>
            </a:br>
            <a:r>
              <a:rPr lang="en-US" sz="3600" dirty="0"/>
              <a:t>Quiet, Compose, Recover, Soothe</a:t>
            </a:r>
          </a:p>
        </p:txBody>
      </p:sp>
      <p:graphicFrame>
        <p:nvGraphicFramePr>
          <p:cNvPr id="3" name="Table 2"/>
          <p:cNvGraphicFramePr>
            <a:graphicFrameLocks noGrp="1"/>
          </p:cNvGraphicFramePr>
          <p:nvPr>
            <p:extLst>
              <p:ext uri="{D42A27DB-BD31-4B8C-83A1-F6EECF244321}">
                <p14:modId xmlns:p14="http://schemas.microsoft.com/office/powerpoint/2010/main" val="324682050"/>
              </p:ext>
            </p:extLst>
          </p:nvPr>
        </p:nvGraphicFramePr>
        <p:xfrm>
          <a:off x="423332" y="1344083"/>
          <a:ext cx="11378523" cy="5537908"/>
        </p:xfrm>
        <a:graphic>
          <a:graphicData uri="http://schemas.openxmlformats.org/drawingml/2006/table">
            <a:tbl>
              <a:tblPr firstRow="1" bandRow="1">
                <a:tableStyleId>{5C22544A-7EE6-4342-B048-85BDC9FD1C3A}</a:tableStyleId>
              </a:tblPr>
              <a:tblGrid>
                <a:gridCol w="3761606">
                  <a:extLst>
                    <a:ext uri="{9D8B030D-6E8A-4147-A177-3AD203B41FA5}">
                      <a16:colId xmlns:a16="http://schemas.microsoft.com/office/drawing/2014/main" val="189547671"/>
                    </a:ext>
                  </a:extLst>
                </a:gridCol>
                <a:gridCol w="4121188">
                  <a:extLst>
                    <a:ext uri="{9D8B030D-6E8A-4147-A177-3AD203B41FA5}">
                      <a16:colId xmlns:a16="http://schemas.microsoft.com/office/drawing/2014/main" val="1605429596"/>
                    </a:ext>
                  </a:extLst>
                </a:gridCol>
                <a:gridCol w="3495729">
                  <a:extLst>
                    <a:ext uri="{9D8B030D-6E8A-4147-A177-3AD203B41FA5}">
                      <a16:colId xmlns:a16="http://schemas.microsoft.com/office/drawing/2014/main" val="2051190331"/>
                    </a:ext>
                  </a:extLst>
                </a:gridCol>
              </a:tblGrid>
              <a:tr h="803899">
                <a:tc>
                  <a:txBody>
                    <a:bodyPr/>
                    <a:lstStyle/>
                    <a:p>
                      <a:r>
                        <a:rPr lang="en-US" sz="2400" dirty="0"/>
                        <a:t>Calm Self</a:t>
                      </a:r>
                    </a:p>
                  </a:txBody>
                  <a:tcPr>
                    <a:solidFill>
                      <a:srgbClr val="232D4B"/>
                    </a:solidFill>
                  </a:tcPr>
                </a:tc>
                <a:tc>
                  <a:txBody>
                    <a:bodyPr/>
                    <a:lstStyle/>
                    <a:p>
                      <a:r>
                        <a:rPr lang="en-US" sz="2400" dirty="0"/>
                        <a:t>Calm Peer/Leader</a:t>
                      </a:r>
                    </a:p>
                  </a:txBody>
                  <a:tcPr>
                    <a:solidFill>
                      <a:srgbClr val="232D4B"/>
                    </a:solidFill>
                  </a:tcPr>
                </a:tc>
                <a:tc>
                  <a:txBody>
                    <a:bodyPr/>
                    <a:lstStyle/>
                    <a:p>
                      <a:r>
                        <a:rPr lang="en-US" sz="2400" dirty="0"/>
                        <a:t>Calm</a:t>
                      </a:r>
                      <a:r>
                        <a:rPr lang="en-US" sz="2400" baseline="0" dirty="0"/>
                        <a:t> Leader/Organization</a:t>
                      </a:r>
                      <a:endParaRPr lang="en-US" sz="2400" dirty="0"/>
                    </a:p>
                  </a:txBody>
                  <a:tcPr>
                    <a:solidFill>
                      <a:srgbClr val="232D4B"/>
                    </a:solidFill>
                  </a:tcPr>
                </a:tc>
                <a:extLst>
                  <a:ext uri="{0D108BD9-81ED-4DB2-BD59-A6C34878D82A}">
                    <a16:rowId xmlns:a16="http://schemas.microsoft.com/office/drawing/2014/main" val="4005926267"/>
                  </a:ext>
                </a:extLst>
              </a:tr>
              <a:tr h="931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Awareness of calming strategies that work for you</a:t>
                      </a:r>
                    </a:p>
                  </a:txBody>
                  <a:tcPr>
                    <a:solidFill>
                      <a:schemeClr val="tx2">
                        <a:lumMod val="20000"/>
                        <a:lumOff val="80000"/>
                      </a:schemeClr>
                    </a:solidFill>
                  </a:tcPr>
                </a:tc>
                <a:tc>
                  <a:txBody>
                    <a:bodyPr/>
                    <a:lstStyle/>
                    <a:p>
                      <a:r>
                        <a:rPr lang="en-US" sz="1900" dirty="0"/>
                        <a:t>Promote coping and problem solving;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a:t>
                      </a:r>
                      <a:r>
                        <a:rPr lang="en-US" sz="1900" baseline="0" dirty="0"/>
                        <a:t> breaks for calming; guide in relaxation techniques</a:t>
                      </a:r>
                      <a:endParaRPr lang="en-US" sz="1900" dirty="0"/>
                    </a:p>
                  </a:txBody>
                  <a:tcPr>
                    <a:solidFill>
                      <a:schemeClr val="tx2">
                        <a:lumMod val="20000"/>
                        <a:lumOff val="80000"/>
                      </a:schemeClr>
                    </a:solidFill>
                  </a:tcPr>
                </a:tc>
                <a:tc>
                  <a:txBody>
                    <a:bodyPr/>
                    <a:lstStyle/>
                    <a:p>
                      <a:r>
                        <a:rPr lang="en-US" sz="1900" dirty="0"/>
                        <a:t>Policies and practices to promote distressing behaviors</a:t>
                      </a:r>
                    </a:p>
                  </a:txBody>
                  <a:tcPr>
                    <a:solidFill>
                      <a:schemeClr val="tx2">
                        <a:lumMod val="20000"/>
                        <a:lumOff val="80000"/>
                      </a:schemeClr>
                    </a:solidFill>
                  </a:tcPr>
                </a:tc>
                <a:extLst>
                  <a:ext uri="{0D108BD9-81ED-4DB2-BD59-A6C34878D82A}">
                    <a16:rowId xmlns:a16="http://schemas.microsoft.com/office/drawing/2014/main" val="703618266"/>
                  </a:ext>
                </a:extLst>
              </a:tr>
              <a:tr h="931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Focus on gratitude, acceptance, understanding what you can control</a:t>
                      </a:r>
                    </a:p>
                  </a:txBody>
                  <a:tcPr>
                    <a:solidFill>
                      <a:schemeClr val="tx2">
                        <a:lumMod val="20000"/>
                        <a:lumOff val="80000"/>
                      </a:schemeClr>
                    </a:solidFill>
                  </a:tcPr>
                </a:tc>
                <a:tc>
                  <a:txBody>
                    <a:bodyPr/>
                    <a:lstStyle/>
                    <a:p>
                      <a:r>
                        <a:rPr lang="en-US" sz="1900" dirty="0"/>
                        <a:t>Provide perspective by presenting situation from alternative</a:t>
                      </a:r>
                      <a:r>
                        <a:rPr lang="en-US" sz="1900" baseline="0" dirty="0"/>
                        <a:t> vantage point (reframing)</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 resources to promote</a:t>
                      </a:r>
                      <a:r>
                        <a:rPr lang="en-US" sz="1900" baseline="0" dirty="0"/>
                        <a:t> calm: rejuvenation cart, tranquility space</a:t>
                      </a:r>
                      <a:endParaRPr lang="en-US" sz="1900" dirty="0"/>
                    </a:p>
                  </a:txBody>
                  <a:tcPr>
                    <a:solidFill>
                      <a:schemeClr val="tx2">
                        <a:lumMod val="20000"/>
                        <a:lumOff val="80000"/>
                      </a:schemeClr>
                    </a:solidFill>
                  </a:tcPr>
                </a:tc>
                <a:extLst>
                  <a:ext uri="{0D108BD9-81ED-4DB2-BD59-A6C34878D82A}">
                    <a16:rowId xmlns:a16="http://schemas.microsoft.com/office/drawing/2014/main" val="4175949044"/>
                  </a:ext>
                </a:extLst>
              </a:tr>
              <a:tr h="650775">
                <a:tc>
                  <a:txBody>
                    <a:bodyPr/>
                    <a:lstStyle/>
                    <a:p>
                      <a:r>
                        <a:rPr lang="en-US" sz="1900" dirty="0"/>
                        <a:t>Prioritize calming</a:t>
                      </a:r>
                      <a:r>
                        <a:rPr lang="en-US" sz="1900" baseline="0" dirty="0"/>
                        <a:t> strategies to calm you down</a:t>
                      </a:r>
                      <a:endParaRPr lang="en-US" sz="1900" dirty="0"/>
                    </a:p>
                  </a:txBody>
                  <a:tcPr>
                    <a:solidFill>
                      <a:schemeClr val="tx2">
                        <a:lumMod val="20000"/>
                        <a:lumOff val="80000"/>
                      </a:schemeClr>
                    </a:solidFill>
                  </a:tcPr>
                </a:tc>
                <a:tc>
                  <a:txBody>
                    <a:bodyPr/>
                    <a:lstStyle/>
                    <a:p>
                      <a:r>
                        <a:rPr lang="en-US" sz="1900" dirty="0"/>
                        <a:t>Develop staff re</a:t>
                      </a:r>
                      <a:r>
                        <a:rPr lang="en-US" sz="1900" baseline="0" dirty="0"/>
                        <a:t> stress response, coping, relaxation strategies</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Mandatory breaks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solidFill>
                      <a:schemeClr val="tx2">
                        <a:lumMod val="20000"/>
                        <a:lumOff val="80000"/>
                      </a:schemeClr>
                    </a:solidFill>
                  </a:tcPr>
                </a:tc>
                <a:extLst>
                  <a:ext uri="{0D108BD9-81ED-4DB2-BD59-A6C34878D82A}">
                    <a16:rowId xmlns:a16="http://schemas.microsoft.com/office/drawing/2014/main" val="568652002"/>
                  </a:ext>
                </a:extLst>
              </a:tr>
              <a:tr h="370048">
                <a:tc>
                  <a:txBody>
                    <a:bodyPr/>
                    <a:lstStyle/>
                    <a:p>
                      <a:r>
                        <a:rPr lang="en-US" sz="1900" dirty="0"/>
                        <a:t>Ask for Help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Reduce gossip</a:t>
                      </a:r>
                      <a:r>
                        <a:rPr lang="en-US" sz="1900" baseline="0" dirty="0"/>
                        <a:t> and negativity</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Provide flexible</a:t>
                      </a:r>
                      <a:r>
                        <a:rPr lang="en-US" sz="1900" baseline="0" dirty="0"/>
                        <a:t> staffing</a:t>
                      </a:r>
                      <a:endParaRPr lang="en-US" sz="1900" dirty="0"/>
                    </a:p>
                  </a:txBody>
                  <a:tcPr>
                    <a:solidFill>
                      <a:schemeClr val="tx2">
                        <a:lumMod val="20000"/>
                        <a:lumOff val="80000"/>
                      </a:schemeClr>
                    </a:solidFill>
                  </a:tcPr>
                </a:tc>
                <a:extLst>
                  <a:ext uri="{0D108BD9-81ED-4DB2-BD59-A6C34878D82A}">
                    <a16:rowId xmlns:a16="http://schemas.microsoft.com/office/drawing/2014/main" val="1260303502"/>
                  </a:ext>
                </a:extLst>
              </a:tr>
              <a:tr h="650775">
                <a:tc>
                  <a:txBody>
                    <a:bodyPr/>
                    <a:lstStyle/>
                    <a:p>
                      <a:r>
                        <a:rPr lang="en-US" sz="1900" dirty="0"/>
                        <a:t>Get organized and problem solve to tackle</a:t>
                      </a:r>
                      <a:r>
                        <a:rPr lang="en-US" sz="1900" baseline="0" dirty="0"/>
                        <a:t> problems directly</a:t>
                      </a:r>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Sessions where staff can discuss challenges in caring</a:t>
                      </a:r>
                    </a:p>
                  </a:txBody>
                  <a:tcPr>
                    <a:solidFill>
                      <a:schemeClr val="tx2">
                        <a:lumMod val="20000"/>
                        <a:lumOff val="80000"/>
                      </a:schemeClr>
                    </a:solidFill>
                  </a:tcPr>
                </a:tc>
                <a:tc>
                  <a:txBody>
                    <a:bodyPr/>
                    <a:lstStyle/>
                    <a:p>
                      <a:r>
                        <a:rPr lang="en-US" sz="1900" dirty="0"/>
                        <a:t>After Action</a:t>
                      </a:r>
                      <a:r>
                        <a:rPr lang="en-US" sz="1900" baseline="0" dirty="0"/>
                        <a:t> Responses</a:t>
                      </a:r>
                      <a:endParaRPr lang="en-US" sz="1900" dirty="0"/>
                    </a:p>
                  </a:txBody>
                  <a:tcPr>
                    <a:solidFill>
                      <a:schemeClr val="tx2">
                        <a:lumMod val="20000"/>
                        <a:lumOff val="80000"/>
                      </a:schemeClr>
                    </a:solidFill>
                  </a:tcPr>
                </a:tc>
                <a:extLst>
                  <a:ext uri="{0D108BD9-81ED-4DB2-BD59-A6C34878D82A}">
                    <a16:rowId xmlns:a16="http://schemas.microsoft.com/office/drawing/2014/main" val="1108554721"/>
                  </a:ext>
                </a:extLst>
              </a:tr>
              <a:tr h="421089">
                <a:tc>
                  <a:txBody>
                    <a:bodyPr/>
                    <a:lstStyle/>
                    <a:p>
                      <a:r>
                        <a:rPr lang="en-US" sz="1900" dirty="0"/>
                        <a:t>STOP</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Authoritative,</a:t>
                      </a:r>
                      <a:r>
                        <a:rPr lang="en-US" sz="1900" baseline="0" dirty="0"/>
                        <a:t> Empathic Presence</a:t>
                      </a:r>
                      <a:endParaRPr lang="en-US" sz="1900" dirty="0"/>
                    </a:p>
                  </a:txBody>
                  <a:tcPr>
                    <a:solidFill>
                      <a:schemeClr val="tx2">
                        <a:lumMod val="20000"/>
                        <a:lumOff val="80000"/>
                      </a:schemeClr>
                    </a:solidFill>
                  </a:tcPr>
                </a:tc>
                <a:tc>
                  <a:txBody>
                    <a:bodyPr/>
                    <a:lstStyle/>
                    <a:p>
                      <a:r>
                        <a:rPr lang="en-US" sz="1900" dirty="0"/>
                        <a:t>Stress Management Approaches</a:t>
                      </a:r>
                    </a:p>
                  </a:txBody>
                  <a:tcPr>
                    <a:solidFill>
                      <a:schemeClr val="tx2">
                        <a:lumMod val="20000"/>
                        <a:lumOff val="80000"/>
                      </a:schemeClr>
                    </a:solidFill>
                  </a:tcPr>
                </a:tc>
                <a:extLst>
                  <a:ext uri="{0D108BD9-81ED-4DB2-BD59-A6C34878D82A}">
                    <a16:rowId xmlns:a16="http://schemas.microsoft.com/office/drawing/2014/main" val="3029495574"/>
                  </a:ext>
                </a:extLst>
              </a:tr>
              <a:tr h="650775">
                <a:tc>
                  <a:txBody>
                    <a:bodyPr/>
                    <a:lstStyle/>
                    <a:p>
                      <a:endParaRPr lang="en-US" sz="1900"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Use person's name, get them</a:t>
                      </a:r>
                      <a:r>
                        <a:rPr lang="en-US" sz="1900" baseline="0" dirty="0"/>
                        <a:t> to look at you, communicate what is needed</a:t>
                      </a:r>
                      <a:endParaRPr lang="en-US" sz="1900" dirty="0"/>
                    </a:p>
                  </a:txBody>
                  <a:tcPr>
                    <a:solidFill>
                      <a:schemeClr val="tx2">
                        <a:lumMod val="20000"/>
                        <a:lumOff val="80000"/>
                      </a:schemeClr>
                    </a:solidFill>
                  </a:tcPr>
                </a:tc>
                <a:tc>
                  <a:txBody>
                    <a:bodyPr/>
                    <a:lstStyle/>
                    <a:p>
                      <a:endParaRPr lang="en-US" sz="1900" dirty="0"/>
                    </a:p>
                  </a:txBody>
                  <a:tcPr>
                    <a:solidFill>
                      <a:schemeClr val="tx2">
                        <a:lumMod val="20000"/>
                        <a:lumOff val="80000"/>
                      </a:schemeClr>
                    </a:solidFill>
                  </a:tcPr>
                </a:tc>
                <a:extLst>
                  <a:ext uri="{0D108BD9-81ED-4DB2-BD59-A6C34878D82A}">
                    <a16:rowId xmlns:a16="http://schemas.microsoft.com/office/drawing/2014/main" val="267015968"/>
                  </a:ext>
                </a:extLst>
              </a:tr>
            </a:tbl>
          </a:graphicData>
        </a:graphic>
      </p:graphicFrame>
    </p:spTree>
    <p:extLst>
      <p:ext uri="{BB962C8B-B14F-4D97-AF65-F5344CB8AC3E}">
        <p14:creationId xmlns:p14="http://schemas.microsoft.com/office/powerpoint/2010/main" val="55102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914401" y="76201"/>
            <a:ext cx="10437813" cy="1008063"/>
          </a:xfrm>
        </p:spPr>
        <p:txBody>
          <a:bodyPr>
            <a:noAutofit/>
          </a:bodyPr>
          <a:lstStyle/>
          <a:p>
            <a:r>
              <a:rPr lang="en-US" sz="3600" dirty="0"/>
              <a:t>Secondary Aid: Connect, Competence, Confidence</a:t>
            </a:r>
          </a:p>
        </p:txBody>
      </p:sp>
      <p:grpSp>
        <p:nvGrpSpPr>
          <p:cNvPr id="4" name="Group 3">
            <a:extLst>
              <a:ext uri="{FF2B5EF4-FFF2-40B4-BE49-F238E27FC236}">
                <a16:creationId xmlns:a16="http://schemas.microsoft.com/office/drawing/2014/main" id="{53290AE6-EC72-497D-AC3A-D1892BAA1EAE}"/>
              </a:ext>
            </a:extLst>
          </p:cNvPr>
          <p:cNvGrpSpPr/>
          <p:nvPr/>
        </p:nvGrpSpPr>
        <p:grpSpPr>
          <a:xfrm>
            <a:off x="914401" y="1163130"/>
            <a:ext cx="5365179" cy="5561151"/>
            <a:chOff x="2087295" y="762695"/>
            <a:chExt cx="5365179" cy="5561151"/>
          </a:xfrm>
        </p:grpSpPr>
        <p:pic>
          <p:nvPicPr>
            <p:cNvPr id="5" name="Picture 49">
              <a:extLst>
                <a:ext uri="{FF2B5EF4-FFF2-40B4-BE49-F238E27FC236}">
                  <a16:creationId xmlns:a16="http://schemas.microsoft.com/office/drawing/2014/main" id="{7DA45372-2B2C-4BB3-B253-D9267C32501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B2A31C7-5EDB-463D-B24E-08295246B9A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a:extLst>
                <a:ext uri="{FF2B5EF4-FFF2-40B4-BE49-F238E27FC236}">
                  <a16:creationId xmlns:a16="http://schemas.microsoft.com/office/drawing/2014/main" id="{8E910B29-4140-4DDE-B840-CB257F1D0E9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a:extLst>
                <a:ext uri="{FF2B5EF4-FFF2-40B4-BE49-F238E27FC236}">
                  <a16:creationId xmlns:a16="http://schemas.microsoft.com/office/drawing/2014/main" id="{77B2257C-AFB8-440D-A6BC-CC39F7A6059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724D8310-4B5D-4B24-9B92-54A62496CD1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7940D935-80E2-4D03-8323-FC054117D0CB}"/>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073CB241-9BDB-462A-A308-FBE1D2260011}"/>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a:extLst>
                <a:ext uri="{FF2B5EF4-FFF2-40B4-BE49-F238E27FC236}">
                  <a16:creationId xmlns:a16="http://schemas.microsoft.com/office/drawing/2014/main" id="{40723007-F634-447F-8111-22B1A4F1F734}"/>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9">
              <a:extLst>
                <a:ext uri="{FF2B5EF4-FFF2-40B4-BE49-F238E27FC236}">
                  <a16:creationId xmlns:a16="http://schemas.microsoft.com/office/drawing/2014/main" id="{4A2F0350-37DE-44C5-A83B-210DF7E0A8EC}"/>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0">
              <a:extLst>
                <a:ext uri="{FF2B5EF4-FFF2-40B4-BE49-F238E27FC236}">
                  <a16:creationId xmlns:a16="http://schemas.microsoft.com/office/drawing/2014/main" id="{3B6AC4AE-A7D5-4246-B0F3-E5F1F78EEBBC}"/>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5">
              <a:extLst>
                <a:ext uri="{FF2B5EF4-FFF2-40B4-BE49-F238E27FC236}">
                  <a16:creationId xmlns:a16="http://schemas.microsoft.com/office/drawing/2014/main" id="{22EFF3E8-DD2E-4352-955F-49FE58BCB7C7}"/>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 name="Picture 1"/>
          <p:cNvPicPr>
            <a:picLocks noChangeAspect="1"/>
          </p:cNvPicPr>
          <p:nvPr/>
        </p:nvPicPr>
        <p:blipFill>
          <a:blip r:embed="rId14"/>
          <a:stretch>
            <a:fillRect/>
          </a:stretch>
        </p:blipFill>
        <p:spPr>
          <a:xfrm>
            <a:off x="8492007" y="1524000"/>
            <a:ext cx="2762250" cy="4876800"/>
          </a:xfrm>
          <a:prstGeom prst="rect">
            <a:avLst/>
          </a:prstGeom>
        </p:spPr>
      </p:pic>
      <p:sp>
        <p:nvSpPr>
          <p:cNvPr id="17" name="TextBox 16">
            <a:extLst>
              <a:ext uri="{FF2B5EF4-FFF2-40B4-BE49-F238E27FC236}">
                <a16:creationId xmlns:a16="http://schemas.microsoft.com/office/drawing/2014/main" id="{24E60ECD-F97C-4CBF-AA0A-1AA16FD36585}"/>
              </a:ext>
            </a:extLst>
          </p:cNvPr>
          <p:cNvSpPr txBox="1"/>
          <p:nvPr/>
        </p:nvSpPr>
        <p:spPr>
          <a:xfrm>
            <a:off x="6030162" y="5193268"/>
            <a:ext cx="1742239" cy="369332"/>
          </a:xfrm>
          <a:prstGeom prst="rect">
            <a:avLst/>
          </a:prstGeom>
          <a:solidFill>
            <a:srgbClr val="57406C"/>
          </a:solidFill>
        </p:spPr>
        <p:txBody>
          <a:bodyPr wrap="square" rtlCol="0">
            <a:spAutoFit/>
          </a:bodyPr>
          <a:lstStyle/>
          <a:p>
            <a:r>
              <a:rPr lang="en-US" dirty="0">
                <a:solidFill>
                  <a:schemeClr val="bg1"/>
                </a:solidFill>
              </a:rPr>
              <a:t>Secondary Aid</a:t>
            </a:r>
          </a:p>
        </p:txBody>
      </p:sp>
      <p:sp>
        <p:nvSpPr>
          <p:cNvPr id="18" name="Right Arrow 16">
            <a:extLst>
              <a:ext uri="{FF2B5EF4-FFF2-40B4-BE49-F238E27FC236}">
                <a16:creationId xmlns:a16="http://schemas.microsoft.com/office/drawing/2014/main" id="{DCB3932B-3E1F-4AE6-B790-2EC1CA3063C5}"/>
              </a:ext>
            </a:extLst>
          </p:cNvPr>
          <p:cNvSpPr/>
          <p:nvPr/>
        </p:nvSpPr>
        <p:spPr>
          <a:xfrm>
            <a:off x="7962899" y="5323840"/>
            <a:ext cx="529108" cy="174229"/>
          </a:xfrm>
          <a:prstGeom prst="rightArrow">
            <a:avLst/>
          </a:prstGeom>
          <a:solidFill>
            <a:srgbClr val="574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9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4075188" y="1600201"/>
            <a:ext cx="4589931" cy="4700237"/>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highlight>
                  <a:srgbClr val="FF33CC"/>
                </a:highlight>
              </a:rPr>
              <a:t>5.CONNECT</a:t>
            </a:r>
          </a:p>
          <a:p>
            <a:r>
              <a:rPr lang="en-US" i="1" dirty="0">
                <a:highlight>
                  <a:srgbClr val="FF33CC"/>
                </a:highlight>
              </a:rPr>
              <a:t>Get support from others</a:t>
            </a:r>
          </a:p>
          <a:p>
            <a:r>
              <a:rPr lang="en-US" b="1" i="1" dirty="0"/>
              <a:t>6.COMPETENCE</a:t>
            </a:r>
          </a:p>
          <a:p>
            <a:r>
              <a:rPr lang="en-US" i="1" dirty="0"/>
              <a:t>Restore effectiveness</a:t>
            </a:r>
          </a:p>
          <a:p>
            <a:r>
              <a:rPr lang="en-US" b="1" i="1" dirty="0"/>
              <a:t>7. CONFIDENCE</a:t>
            </a:r>
          </a:p>
          <a:p>
            <a:r>
              <a:rPr lang="en-US" i="1" dirty="0"/>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3048000" y="228601"/>
            <a:ext cx="6629400" cy="584775"/>
          </a:xfrm>
          <a:prstGeom prst="rect">
            <a:avLst/>
          </a:prstGeom>
          <a:noFill/>
        </p:spPr>
        <p:txBody>
          <a:bodyPr wrap="square" rtlCol="0">
            <a:spAutoFit/>
          </a:bodyPr>
          <a:lstStyle/>
          <a:p>
            <a:r>
              <a:rPr lang="en-US" sz="3200" dirty="0">
                <a:solidFill>
                  <a:schemeClr val="bg1"/>
                </a:solidFill>
              </a:rPr>
              <a:t>Stress First Aid Action: Connect</a:t>
            </a:r>
          </a:p>
        </p:txBody>
      </p:sp>
    </p:spTree>
    <p:extLst>
      <p:ext uri="{BB962C8B-B14F-4D97-AF65-F5344CB8AC3E}">
        <p14:creationId xmlns:p14="http://schemas.microsoft.com/office/powerpoint/2010/main" val="193490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A4F436F-ED98-4F4F-AE34-9BC8A33C90F8}"/>
              </a:ext>
            </a:extLst>
          </p:cNvPr>
          <p:cNvSpPr>
            <a:spLocks noGrp="1" noChangeArrowheads="1"/>
          </p:cNvSpPr>
          <p:nvPr>
            <p:ph type="title"/>
          </p:nvPr>
        </p:nvSpPr>
        <p:spPr bwMode="auto">
          <a:xfrm>
            <a:off x="1981201" y="76201"/>
            <a:ext cx="8610600" cy="1008063"/>
          </a:xfrm>
        </p:spPr>
        <p:txBody>
          <a:bodyPr vert="horz" lIns="91416" tIns="45708" rIns="91416" bIns="45708" numCol="1" rtlCol="0" anchor="ctr" anchorCtr="1" compatLnSpc="1">
            <a:prstTxWarp prst="textNoShape">
              <a:avLst/>
            </a:prstTxWarp>
            <a:normAutofit/>
          </a:bodyPr>
          <a:lstStyle/>
          <a:p>
            <a:pPr>
              <a:defRPr/>
            </a:pPr>
            <a:r>
              <a:rPr lang="en-GB" sz="4000" dirty="0">
                <a:ea typeface="ＭＳ Ｐゴシック" charset="0"/>
              </a:rPr>
              <a:t>Connect Actions </a:t>
            </a:r>
            <a:endParaRPr lang="en-US" sz="4000" dirty="0"/>
          </a:p>
        </p:txBody>
      </p:sp>
      <p:sp>
        <p:nvSpPr>
          <p:cNvPr id="4" name="Down Arrow 1">
            <a:extLst>
              <a:ext uri="{FF2B5EF4-FFF2-40B4-BE49-F238E27FC236}">
                <a16:creationId xmlns:a16="http://schemas.microsoft.com/office/drawing/2014/main" id="{FF13CEAD-5089-432E-9C61-33C3703EE8F4}"/>
              </a:ext>
            </a:extLst>
          </p:cNvPr>
          <p:cNvSpPr/>
          <p:nvPr/>
        </p:nvSpPr>
        <p:spPr>
          <a:xfrm>
            <a:off x="4657061" y="138781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1">
            <a:extLst>
              <a:ext uri="{FF2B5EF4-FFF2-40B4-BE49-F238E27FC236}">
                <a16:creationId xmlns:a16="http://schemas.microsoft.com/office/drawing/2014/main" id="{D8CF3985-87E9-45BC-ACDC-AC621CF85DBE}"/>
              </a:ext>
            </a:extLst>
          </p:cNvPr>
          <p:cNvSpPr/>
          <p:nvPr/>
        </p:nvSpPr>
        <p:spPr>
          <a:xfrm>
            <a:off x="7361963" y="138781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1">
            <a:extLst>
              <a:ext uri="{FF2B5EF4-FFF2-40B4-BE49-F238E27FC236}">
                <a16:creationId xmlns:a16="http://schemas.microsoft.com/office/drawing/2014/main" id="{1AC8A8EC-1E93-499E-B047-86DFBD1360DC}"/>
              </a:ext>
            </a:extLst>
          </p:cNvPr>
          <p:cNvSpPr/>
          <p:nvPr/>
        </p:nvSpPr>
        <p:spPr>
          <a:xfrm>
            <a:off x="10210801" y="1423911"/>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088F31C1-7B82-4DB0-8A55-C91DD5A99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23" y="2095185"/>
            <a:ext cx="3248026" cy="3352800"/>
          </a:xfrm>
          <a:prstGeom prst="rect">
            <a:avLst/>
          </a:prstGeom>
        </p:spPr>
      </p:pic>
      <p:graphicFrame>
        <p:nvGraphicFramePr>
          <p:cNvPr id="2" name="Diagram 1">
            <a:extLst>
              <a:ext uri="{FF2B5EF4-FFF2-40B4-BE49-F238E27FC236}">
                <a16:creationId xmlns:a16="http://schemas.microsoft.com/office/drawing/2014/main" id="{FA7D70D9-F058-4A45-9FE1-096C612B7E96}"/>
              </a:ext>
            </a:extLst>
          </p:cNvPr>
          <p:cNvGraphicFramePr/>
          <p:nvPr/>
        </p:nvGraphicFramePr>
        <p:xfrm>
          <a:off x="3733801" y="1440744"/>
          <a:ext cx="8125883"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037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October 31, 2022</a:t>
            </a:r>
            <a:br>
              <a:rPr lang="en-US" b="1" dirty="0">
                <a:latin typeface="Arial" panose="020B0604020202020204" pitchFamily="34" charset="0"/>
                <a:cs typeface="Arial" panose="020B0604020202020204" pitchFamily="34" charset="0"/>
              </a:rPr>
            </a:br>
            <a:endParaRPr lang="en-US" dirty="0"/>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457201" y="1374729"/>
            <a:ext cx="11201399" cy="4661789"/>
          </a:xfrm>
          <a:prstGeom prst="rect">
            <a:avLst/>
          </a:prstGeom>
          <a:noFill/>
        </p:spPr>
        <p:txBody>
          <a:bodyPr wrap="square" lIns="91440" tIns="45720" rIns="91440" bIns="45720" anchor="t">
            <a:spAutoFit/>
          </a:bodyPr>
          <a:lstStyle/>
          <a:p>
            <a:pPr marL="12700">
              <a:lnSpc>
                <a:spcPts val="1452"/>
              </a:lnSpc>
              <a:spcBef>
                <a:spcPts val="102"/>
              </a:spcBef>
            </a:pPr>
            <a:r>
              <a:rPr lang="en-US" sz="1000" b="1" u="sng" dirty="0">
                <a:uFill>
                  <a:solidFill>
                    <a:schemeClr val="accent4">
                      <a:lumMod val="40000"/>
                      <a:lumOff val="60000"/>
                    </a:schemeClr>
                  </a:solidFill>
                </a:uFill>
                <a:cs typeface="Cambria"/>
              </a:rPr>
              <a:t>Method</a:t>
            </a:r>
            <a:r>
              <a:rPr lang="en-US" sz="1000" b="1" u="sng" spc="-36"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of</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Participation</a:t>
            </a:r>
            <a:endParaRPr lang="en-US" sz="1000" u="sng" dirty="0">
              <a:uFill>
                <a:solidFill>
                  <a:srgbClr val="1D6FA9">
                    <a:lumMod val="40000"/>
                    <a:lumOff val="60000"/>
                  </a:srgbClr>
                </a:solidFill>
              </a:uFill>
              <a:cs typeface="Cambria"/>
            </a:endParaRPr>
          </a:p>
          <a:p>
            <a:pPr marL="12700" marR="181610">
              <a:lnSpc>
                <a:spcPct val="97700"/>
              </a:lnSpc>
              <a:spcBef>
                <a:spcPts val="15"/>
              </a:spcBef>
            </a:pPr>
            <a:r>
              <a:rPr lang="en-US" sz="1000" spc="-5" dirty="0">
                <a:cs typeface="Cambria"/>
              </a:rPr>
              <a:t>In</a:t>
            </a:r>
            <a:r>
              <a:rPr lang="en-US" sz="1000" dirty="0">
                <a:cs typeface="Cambria"/>
              </a:rPr>
              <a:t> </a:t>
            </a:r>
            <a:r>
              <a:rPr lang="en-US" sz="1000" spc="-5" dirty="0">
                <a:cs typeface="Cambria"/>
              </a:rPr>
              <a:t>order </a:t>
            </a:r>
            <a:r>
              <a:rPr lang="en-US" sz="1000" dirty="0">
                <a:cs typeface="Cambria"/>
              </a:rPr>
              <a:t>to </a:t>
            </a:r>
            <a:r>
              <a:rPr lang="en-US" sz="1000" spc="-5" dirty="0">
                <a:cs typeface="Cambria"/>
              </a:rPr>
              <a:t>meet</a:t>
            </a:r>
            <a:r>
              <a:rPr lang="en-US" sz="1000" dirty="0">
                <a:cs typeface="Cambria"/>
              </a:rPr>
              <a:t> </a:t>
            </a:r>
            <a:r>
              <a:rPr lang="en-US" sz="1000" spc="-5" dirty="0">
                <a:cs typeface="Cambria"/>
              </a:rPr>
              <a:t>the</a:t>
            </a:r>
            <a:r>
              <a:rPr lang="en-US" sz="1000" spc="5" dirty="0">
                <a:cs typeface="Cambria"/>
              </a:rPr>
              <a:t> </a:t>
            </a:r>
            <a:r>
              <a:rPr lang="en-US" sz="1000" dirty="0">
                <a:cs typeface="Cambria"/>
              </a:rPr>
              <a:t>learning</a:t>
            </a:r>
            <a:r>
              <a:rPr lang="en-US" sz="1000" spc="-10" dirty="0">
                <a:cs typeface="Cambria"/>
              </a:rPr>
              <a:t> </a:t>
            </a:r>
            <a:r>
              <a:rPr lang="en-US" sz="1000" spc="-5" dirty="0">
                <a:cs typeface="Cambria"/>
              </a:rPr>
              <a:t>objectives</a:t>
            </a:r>
            <a:r>
              <a:rPr lang="en-US" sz="1000" dirty="0">
                <a:cs typeface="Cambria"/>
              </a:rPr>
              <a:t> and</a:t>
            </a:r>
            <a:r>
              <a:rPr lang="en-US" sz="1000" spc="-5" dirty="0">
                <a:cs typeface="Cambria"/>
              </a:rPr>
              <a:t> receive</a:t>
            </a:r>
            <a:r>
              <a:rPr lang="en-US" sz="1000" dirty="0">
                <a:cs typeface="Cambria"/>
              </a:rPr>
              <a:t> </a:t>
            </a:r>
            <a:r>
              <a:rPr lang="en-US" sz="1000" spc="-5" dirty="0">
                <a:cs typeface="Cambria"/>
              </a:rPr>
              <a:t>continuing</a:t>
            </a:r>
            <a:r>
              <a:rPr lang="en-US" sz="1000" dirty="0">
                <a:cs typeface="Cambria"/>
              </a:rPr>
              <a:t> </a:t>
            </a:r>
            <a:r>
              <a:rPr lang="en-US" sz="1000" spc="-5" dirty="0">
                <a:cs typeface="Cambria"/>
              </a:rPr>
              <a:t>education</a:t>
            </a:r>
            <a:r>
              <a:rPr lang="en-US" sz="1000" dirty="0">
                <a:cs typeface="Cambria"/>
              </a:rPr>
              <a:t> </a:t>
            </a:r>
            <a:r>
              <a:rPr lang="en-US" sz="1000" spc="-5" dirty="0">
                <a:cs typeface="Cambria"/>
              </a:rPr>
              <a:t>credits, </a:t>
            </a:r>
            <a:r>
              <a:rPr lang="en-US" sz="1000" dirty="0">
                <a:cs typeface="Cambria"/>
              </a:rPr>
              <a:t> </a:t>
            </a:r>
            <a:r>
              <a:rPr lang="en-US" sz="1000" spc="-5" dirty="0">
                <a:cs typeface="Cambria"/>
              </a:rPr>
              <a:t>participants are</a:t>
            </a:r>
            <a:r>
              <a:rPr lang="en-US" sz="1000" dirty="0">
                <a:cs typeface="Cambria"/>
              </a:rPr>
              <a:t> </a:t>
            </a:r>
            <a:r>
              <a:rPr lang="en-US" sz="1000" spc="-5" dirty="0">
                <a:cs typeface="Cambria"/>
              </a:rPr>
              <a:t>expected</a:t>
            </a:r>
            <a:r>
              <a:rPr lang="en-US" sz="1000" spc="-10" dirty="0">
                <a:cs typeface="Cambria"/>
              </a:rPr>
              <a:t> </a:t>
            </a:r>
            <a:r>
              <a:rPr lang="en-US" sz="1000" dirty="0">
                <a:cs typeface="Cambria"/>
              </a:rPr>
              <a:t>to</a:t>
            </a:r>
            <a:r>
              <a:rPr lang="en-US" sz="1000" spc="-5" dirty="0">
                <a:cs typeface="Cambria"/>
              </a:rPr>
              <a:t> </a:t>
            </a:r>
            <a:r>
              <a:rPr lang="en-US" sz="1000" dirty="0">
                <a:cs typeface="Cambria"/>
              </a:rPr>
              <a:t>attend</a:t>
            </a:r>
            <a:r>
              <a:rPr lang="en-US" sz="1000" spc="-5" dirty="0">
                <a:cs typeface="Cambria"/>
              </a:rPr>
              <a:t> 100%</a:t>
            </a:r>
            <a:r>
              <a:rPr lang="en-US" sz="1000" dirty="0">
                <a:cs typeface="Cambria"/>
              </a:rPr>
              <a:t> </a:t>
            </a:r>
            <a:r>
              <a:rPr lang="en-US" sz="1000" spc="-5" dirty="0">
                <a:cs typeface="Cambria"/>
              </a:rPr>
              <a:t>of </a:t>
            </a:r>
            <a:r>
              <a:rPr lang="en-US" sz="1000" dirty="0">
                <a:cs typeface="Cambria"/>
              </a:rPr>
              <a:t>the </a:t>
            </a:r>
            <a:r>
              <a:rPr lang="en-US" sz="1000" spc="-5" dirty="0">
                <a:cs typeface="Cambria"/>
              </a:rPr>
              <a:t>program,</a:t>
            </a:r>
            <a:r>
              <a:rPr lang="en-US" sz="1000" spc="10" dirty="0">
                <a:cs typeface="Cambria"/>
              </a:rPr>
              <a:t> </a:t>
            </a:r>
            <a:r>
              <a:rPr lang="en-US" sz="1000" dirty="0">
                <a:cs typeface="Cambria"/>
              </a:rPr>
              <a:t>and</a:t>
            </a:r>
            <a:r>
              <a:rPr lang="en-US" sz="1000" spc="-10" dirty="0">
                <a:cs typeface="Cambria"/>
              </a:rPr>
              <a:t> </a:t>
            </a:r>
            <a:r>
              <a:rPr lang="en-US" sz="1000" spc="-5" dirty="0">
                <a:cs typeface="Cambria"/>
              </a:rPr>
              <a:t>complete</a:t>
            </a:r>
            <a:r>
              <a:rPr lang="en-US" sz="1000" dirty="0">
                <a:cs typeface="Cambria"/>
              </a:rPr>
              <a:t> an </a:t>
            </a:r>
            <a:r>
              <a:rPr lang="en-US" sz="1000" spc="-5" dirty="0">
                <a:cs typeface="Cambria"/>
              </a:rPr>
              <a:t>online </a:t>
            </a:r>
            <a:r>
              <a:rPr lang="en-US" sz="1000" dirty="0">
                <a:cs typeface="Cambria"/>
              </a:rPr>
              <a:t> </a:t>
            </a:r>
            <a:r>
              <a:rPr lang="en-US" sz="1000" spc="-5" dirty="0">
                <a:cs typeface="Cambria"/>
              </a:rPr>
              <a:t>evaluation</a:t>
            </a:r>
            <a:r>
              <a:rPr lang="en-US" sz="1000" spc="5" dirty="0">
                <a:cs typeface="Cambria"/>
              </a:rPr>
              <a:t> </a:t>
            </a:r>
            <a:r>
              <a:rPr lang="en-US" sz="1000" spc="-5" dirty="0">
                <a:cs typeface="Cambria"/>
              </a:rPr>
              <a:t>form</a:t>
            </a:r>
            <a:r>
              <a:rPr lang="en-US" sz="1000" spc="5" dirty="0">
                <a:cs typeface="Cambria"/>
              </a:rPr>
              <a:t> </a:t>
            </a:r>
            <a:r>
              <a:rPr lang="en-US" sz="1000" dirty="0">
                <a:cs typeface="Cambria"/>
              </a:rPr>
              <a:t>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conclusion</a:t>
            </a:r>
            <a:r>
              <a:rPr lang="en-US" sz="1000" spc="5" dirty="0">
                <a:cs typeface="Cambria"/>
              </a:rPr>
              <a:t> </a:t>
            </a:r>
            <a:r>
              <a:rPr lang="en-US" sz="1000" spc="-5" dirty="0">
                <a:cs typeface="Cambria"/>
              </a:rPr>
              <a:t>of</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activity.</a:t>
            </a:r>
            <a:r>
              <a:rPr lang="en-US" sz="1000" spc="15" dirty="0">
                <a:cs typeface="Cambria"/>
              </a:rPr>
              <a:t> </a:t>
            </a:r>
            <a:r>
              <a:rPr lang="en-US" sz="1000" dirty="0">
                <a:cs typeface="Cambria"/>
              </a:rPr>
              <a:t>A </a:t>
            </a:r>
            <a:r>
              <a:rPr lang="en-US" sz="1000" spc="-5" dirty="0">
                <a:cs typeface="Cambria"/>
              </a:rPr>
              <a:t>letter</a:t>
            </a:r>
            <a:r>
              <a:rPr lang="en-US" sz="1000" spc="5" dirty="0">
                <a:cs typeface="Cambria"/>
              </a:rPr>
              <a:t> </a:t>
            </a:r>
            <a:r>
              <a:rPr lang="en-US" sz="1000" spc="-5" dirty="0">
                <a:cs typeface="Cambria"/>
              </a:rPr>
              <a:t>certifying</a:t>
            </a:r>
            <a:r>
              <a:rPr lang="en-US" sz="1000" dirty="0">
                <a:cs typeface="Cambria"/>
              </a:rPr>
              <a:t> </a:t>
            </a:r>
            <a:r>
              <a:rPr lang="en-US" sz="1000" spc="-5" dirty="0">
                <a:cs typeface="Cambria"/>
              </a:rPr>
              <a:t>attendance</a:t>
            </a:r>
            <a:r>
              <a:rPr lang="en-US" sz="1000" spc="10" dirty="0">
                <a:cs typeface="Cambria"/>
              </a:rPr>
              <a:t> </a:t>
            </a:r>
            <a:r>
              <a:rPr lang="en-US" sz="1000" dirty="0">
                <a:cs typeface="Cambria"/>
              </a:rPr>
              <a:t>and</a:t>
            </a:r>
            <a:r>
              <a:rPr lang="en-US" sz="1000" spc="-5" dirty="0">
                <a:cs typeface="Cambria"/>
              </a:rPr>
              <a:t> credit </a:t>
            </a:r>
            <a:r>
              <a:rPr lang="en-US" sz="1000" spc="-251" dirty="0">
                <a:cs typeface="Cambria"/>
              </a:rPr>
              <a:t> </a:t>
            </a:r>
            <a:r>
              <a:rPr lang="en-US" sz="1000" spc="-5" dirty="0">
                <a:cs typeface="Cambria"/>
              </a:rPr>
              <a:t>verification</a:t>
            </a:r>
            <a:r>
              <a:rPr lang="en-US" sz="1000" dirty="0">
                <a:cs typeface="Cambria"/>
              </a:rPr>
              <a:t> </a:t>
            </a:r>
            <a:r>
              <a:rPr lang="en-US" sz="1000" spc="-5" dirty="0">
                <a:cs typeface="Cambria"/>
              </a:rPr>
              <a:t>will</a:t>
            </a:r>
            <a:r>
              <a:rPr lang="en-US" sz="1000" dirty="0">
                <a:cs typeface="Cambria"/>
              </a:rPr>
              <a:t> be</a:t>
            </a:r>
            <a:r>
              <a:rPr lang="en-US" sz="1000" spc="5" dirty="0">
                <a:cs typeface="Cambria"/>
              </a:rPr>
              <a:t> </a:t>
            </a:r>
            <a:r>
              <a:rPr lang="en-US" sz="1000" spc="-5" dirty="0">
                <a:cs typeface="Cambria"/>
              </a:rPr>
              <a:t>emailed </a:t>
            </a:r>
            <a:r>
              <a:rPr lang="en-US" sz="1000" dirty="0">
                <a:cs typeface="Cambria"/>
              </a:rPr>
              <a:t>to </a:t>
            </a:r>
            <a:r>
              <a:rPr lang="en-US" sz="1000" spc="-5" dirty="0">
                <a:cs typeface="Cambria"/>
              </a:rPr>
              <a:t>participants</a:t>
            </a:r>
            <a:r>
              <a:rPr lang="en-US" sz="1000" dirty="0">
                <a:cs typeface="Cambria"/>
              </a:rPr>
              <a:t> </a:t>
            </a:r>
            <a:r>
              <a:rPr lang="en-US" sz="1000" spc="-5" dirty="0">
                <a:cs typeface="Cambria"/>
              </a:rPr>
              <a:t>upon</a:t>
            </a:r>
            <a:r>
              <a:rPr lang="en-US" sz="1000" spc="5" dirty="0">
                <a:cs typeface="Cambria"/>
              </a:rPr>
              <a:t> </a:t>
            </a:r>
            <a:r>
              <a:rPr lang="en-US" sz="1000" spc="-5" dirty="0">
                <a:cs typeface="Cambria"/>
              </a:rPr>
              <a:t>completion</a:t>
            </a:r>
            <a:r>
              <a:rPr lang="en-US" sz="1000" spc="5" dirty="0">
                <a:cs typeface="Cambria"/>
              </a:rPr>
              <a:t> </a:t>
            </a:r>
            <a:r>
              <a:rPr lang="en-US" sz="1000" spc="-5" dirty="0">
                <a:cs typeface="Cambria"/>
              </a:rPr>
              <a:t>of</a:t>
            </a:r>
            <a:r>
              <a:rPr lang="en-US" sz="1000" dirty="0">
                <a:cs typeface="Cambria"/>
              </a:rPr>
              <a:t> </a:t>
            </a:r>
            <a:r>
              <a:rPr lang="en-US" sz="1000" spc="-5" dirty="0">
                <a:cs typeface="Cambria"/>
              </a:rPr>
              <a:t>the</a:t>
            </a:r>
            <a:r>
              <a:rPr lang="en-US" sz="1000" spc="5" dirty="0">
                <a:cs typeface="Cambria"/>
              </a:rPr>
              <a:t> </a:t>
            </a:r>
            <a:r>
              <a:rPr lang="en-US" sz="1000" spc="-5" dirty="0">
                <a:cs typeface="Cambria"/>
              </a:rPr>
              <a:t>online</a:t>
            </a:r>
            <a:r>
              <a:rPr lang="en-US" sz="1000" spc="5" dirty="0">
                <a:cs typeface="Cambria"/>
              </a:rPr>
              <a:t> </a:t>
            </a:r>
            <a:r>
              <a:rPr lang="en-US" sz="1000" spc="-5" dirty="0">
                <a:cs typeface="Cambria"/>
              </a:rPr>
              <a:t>evaluation </a:t>
            </a:r>
            <a:r>
              <a:rPr lang="en-US" sz="1000" dirty="0">
                <a:cs typeface="Cambria"/>
              </a:rPr>
              <a:t> </a:t>
            </a:r>
            <a:r>
              <a:rPr lang="en-US" sz="1000" spc="-5" dirty="0">
                <a:cs typeface="Cambria"/>
              </a:rPr>
              <a:t>survey.</a:t>
            </a:r>
            <a:endParaRPr lang="en-US" sz="1000" dirty="0">
              <a:cs typeface="Cambria"/>
            </a:endParaRPr>
          </a:p>
          <a:p>
            <a:pPr>
              <a:spcBef>
                <a:spcPts val="31"/>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A</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spc="-10" dirty="0">
                <a:uFill>
                  <a:solidFill>
                    <a:schemeClr val="accent4">
                      <a:lumMod val="40000"/>
                      <a:lumOff val="60000"/>
                    </a:schemeClr>
                  </a:solidFill>
                </a:uFill>
                <a:cs typeface="Cambria"/>
              </a:rPr>
              <a:t>i</a:t>
            </a:r>
            <a:r>
              <a:rPr lang="en-US" sz="1000" b="1" u="sng" spc="-5" dirty="0">
                <a:uFill>
                  <a:solidFill>
                    <a:schemeClr val="accent4">
                      <a:lumMod val="40000"/>
                      <a:lumOff val="60000"/>
                    </a:schemeClr>
                  </a:solidFill>
                </a:uFill>
                <a:cs typeface="Cambria"/>
              </a:rPr>
              <a:t>vi</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y</a:t>
            </a:r>
            <a:r>
              <a:rPr lang="en-US" sz="1000" b="1" u="sng" spc="-5" dirty="0">
                <a:uFill>
                  <a:solidFill>
                    <a:schemeClr val="accent4">
                      <a:lumMod val="40000"/>
                      <a:lumOff val="60000"/>
                    </a:schemeClr>
                  </a:solidFill>
                </a:uFill>
                <a:cs typeface="Cambria"/>
              </a:rPr>
              <a:t> </a:t>
            </a:r>
            <a:r>
              <a:rPr lang="en-US" sz="1000" b="1" u="sng" spc="-10" dirty="0">
                <a:uFill>
                  <a:solidFill>
                    <a:schemeClr val="accent4">
                      <a:lumMod val="40000"/>
                      <a:lumOff val="60000"/>
                    </a:schemeClr>
                  </a:solidFill>
                </a:uFill>
                <a:cs typeface="Cambria"/>
              </a:rPr>
              <a:t>Di</a:t>
            </a:r>
            <a:r>
              <a:rPr lang="en-US" sz="1000" b="1" u="sng" spc="-5" dirty="0">
                <a:uFill>
                  <a:solidFill>
                    <a:schemeClr val="accent4">
                      <a:lumMod val="40000"/>
                      <a:lumOff val="60000"/>
                    </a:schemeClr>
                  </a:solidFill>
                </a:uFill>
                <a:cs typeface="Cambria"/>
              </a:rPr>
              <a:t>re</a:t>
            </a:r>
            <a:r>
              <a:rPr lang="en-US" sz="1000" b="1" u="sng" dirty="0">
                <a:uFill>
                  <a:solidFill>
                    <a:schemeClr val="accent4">
                      <a:lumMod val="40000"/>
                      <a:lumOff val="60000"/>
                    </a:schemeClr>
                  </a:solidFill>
                </a:uFill>
                <a:cs typeface="Cambria"/>
              </a:rPr>
              <a:t>c</a:t>
            </a:r>
            <a:r>
              <a:rPr lang="en-US" sz="1000" b="1" u="sng" spc="5" dirty="0">
                <a:uFill>
                  <a:solidFill>
                    <a:schemeClr val="accent4">
                      <a:lumMod val="40000"/>
                      <a:lumOff val="60000"/>
                    </a:schemeClr>
                  </a:solidFill>
                </a:uFill>
                <a:cs typeface="Cambria"/>
              </a:rPr>
              <a:t>t</a:t>
            </a:r>
            <a:r>
              <a:rPr lang="en-US" sz="1000" b="1" u="sng" dirty="0">
                <a:uFill>
                  <a:solidFill>
                    <a:schemeClr val="accent4">
                      <a:lumMod val="40000"/>
                      <a:lumOff val="60000"/>
                    </a:schemeClr>
                  </a:solidFill>
                </a:uFill>
                <a:cs typeface="Cambria"/>
              </a:rPr>
              <a:t>or </a:t>
            </a:r>
            <a:r>
              <a:rPr lang="en-US" sz="1000" b="1" dirty="0">
                <a:uFill>
                  <a:solidFill>
                    <a:schemeClr val="accent4">
                      <a:lumMod val="40000"/>
                      <a:lumOff val="60000"/>
                    </a:schemeClr>
                  </a:solidFill>
                </a:uFill>
                <a:cs typeface="Cambria"/>
              </a:rPr>
              <a:t>-</a:t>
            </a:r>
            <a:r>
              <a:rPr lang="en-US" sz="1000" spc="-5" dirty="0">
                <a:cs typeface="Cambria"/>
              </a:rPr>
              <a:t>Susan Salmond,</a:t>
            </a:r>
            <a:r>
              <a:rPr lang="en-US" sz="1000" spc="5" dirty="0">
                <a:cs typeface="Cambria"/>
              </a:rPr>
              <a:t> </a:t>
            </a:r>
            <a:r>
              <a:rPr lang="en-US" sz="1000" spc="-5" dirty="0">
                <a:cs typeface="Cambria"/>
              </a:rPr>
              <a:t>EdD,</a:t>
            </a:r>
            <a:r>
              <a:rPr lang="en-US" sz="1000" dirty="0">
                <a:cs typeface="Cambria"/>
              </a:rPr>
              <a:t> </a:t>
            </a:r>
            <a:r>
              <a:rPr lang="en-US" sz="1000" spc="-10" dirty="0">
                <a:cs typeface="Cambria"/>
              </a:rPr>
              <a:t>RN,</a:t>
            </a:r>
            <a:r>
              <a:rPr lang="en-US" sz="1000" spc="5" dirty="0">
                <a:cs typeface="Cambria"/>
              </a:rPr>
              <a:t> </a:t>
            </a:r>
            <a:r>
              <a:rPr lang="en-US" sz="1000" spc="-5" dirty="0">
                <a:cs typeface="Cambria"/>
              </a:rPr>
              <a:t>ANEF,</a:t>
            </a:r>
            <a:r>
              <a:rPr lang="en-US" sz="1000" spc="-10" dirty="0">
                <a:cs typeface="Cambria"/>
              </a:rPr>
              <a:t> </a:t>
            </a:r>
            <a:r>
              <a:rPr lang="en-US" sz="1000" spc="-5" dirty="0">
                <a:cs typeface="Cambria"/>
              </a:rPr>
              <a:t>FAAN</a:t>
            </a:r>
            <a:r>
              <a:rPr lang="en-US" sz="1000" dirty="0">
                <a:cs typeface="Cambria"/>
              </a:rPr>
              <a:t>         </a:t>
            </a:r>
            <a:r>
              <a:rPr lang="en-US" sz="1000" b="1" u="sng" spc="-5" dirty="0">
                <a:uFill>
                  <a:solidFill>
                    <a:schemeClr val="accent4">
                      <a:lumMod val="40000"/>
                      <a:lumOff val="60000"/>
                    </a:schemeClr>
                  </a:solidFill>
                </a:uFill>
                <a:cs typeface="Cambria"/>
              </a:rPr>
              <a:t>Planning</a:t>
            </a:r>
            <a:r>
              <a:rPr lang="en-US" sz="1000" b="1" u="sng" spc="-5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Committee</a:t>
            </a:r>
            <a:r>
              <a:rPr lang="en-US" sz="1000" b="1" u="sng" dirty="0">
                <a:uFill>
                  <a:solidFill>
                    <a:schemeClr val="accent4">
                      <a:lumMod val="40000"/>
                      <a:lumOff val="60000"/>
                    </a:schemeClr>
                  </a:solidFill>
                </a:uFill>
                <a:cs typeface="Cambria"/>
              </a:rPr>
              <a:t> </a:t>
            </a:r>
            <a:r>
              <a:rPr lang="en-US" sz="1000" b="1" dirty="0">
                <a:uFill>
                  <a:solidFill>
                    <a:schemeClr val="accent4">
                      <a:lumMod val="40000"/>
                      <a:lumOff val="60000"/>
                    </a:schemeClr>
                  </a:solidFill>
                </a:uFill>
                <a:cs typeface="Cambria"/>
              </a:rPr>
              <a:t> -</a:t>
            </a:r>
            <a:r>
              <a:rPr lang="en-US" sz="1000" spc="-5" dirty="0">
                <a:cs typeface="Cambria"/>
              </a:rPr>
              <a:t>Edna</a:t>
            </a:r>
            <a:r>
              <a:rPr lang="en-US" sz="1000" spc="-10" dirty="0">
                <a:cs typeface="Cambria"/>
              </a:rPr>
              <a:t> </a:t>
            </a:r>
            <a:r>
              <a:rPr lang="en-US" sz="1000" spc="-5" dirty="0">
                <a:cs typeface="Cambria"/>
              </a:rPr>
              <a:t>Cadmus,</a:t>
            </a:r>
            <a:r>
              <a:rPr lang="en-US" sz="1000" dirty="0">
                <a:cs typeface="Cambria"/>
              </a:rPr>
              <a:t> </a:t>
            </a:r>
            <a:r>
              <a:rPr lang="en-US" sz="1000" spc="-5" dirty="0">
                <a:cs typeface="Cambria"/>
              </a:rPr>
              <a:t>PhD, RN, NEA-BC,</a:t>
            </a:r>
            <a:r>
              <a:rPr lang="en-US" sz="1000" dirty="0">
                <a:cs typeface="Cambria"/>
              </a:rPr>
              <a:t> </a:t>
            </a:r>
            <a:r>
              <a:rPr lang="en-US" sz="1000" spc="-5" dirty="0">
                <a:cs typeface="Cambria"/>
              </a:rPr>
              <a:t>FAAN &amp; </a:t>
            </a:r>
            <a:r>
              <a:rPr lang="en-US" sz="1000" spc="-256" dirty="0">
                <a:cs typeface="Cambria"/>
              </a:rPr>
              <a:t> </a:t>
            </a:r>
            <a:r>
              <a:rPr lang="en-US" sz="1000" spc="-5" dirty="0">
                <a:cs typeface="Cambria"/>
              </a:rPr>
              <a:t>Jennifer</a:t>
            </a:r>
            <a:r>
              <a:rPr lang="en-US" sz="1000" spc="-10" dirty="0">
                <a:cs typeface="Cambria"/>
              </a:rPr>
              <a:t> </a:t>
            </a:r>
            <a:r>
              <a:rPr lang="en-US" sz="1000" spc="-5" dirty="0">
                <a:cs typeface="Cambria"/>
              </a:rPr>
              <a:t>Polakowski, MPA</a:t>
            </a:r>
            <a:endParaRPr lang="en-US" sz="1000" dirty="0">
              <a:cs typeface="Cambria"/>
            </a:endParaRPr>
          </a:p>
          <a:p>
            <a:pPr>
              <a:spcBef>
                <a:spcPts val="56"/>
              </a:spcBef>
            </a:pPr>
            <a:endParaRPr lang="en-US" sz="1000" dirty="0">
              <a:cs typeface="Cambria"/>
            </a:endParaRPr>
          </a:p>
          <a:p>
            <a:pPr marL="12700">
              <a:lnSpc>
                <a:spcPts val="1452"/>
              </a:lnSpc>
            </a:pPr>
            <a:r>
              <a:rPr lang="en-US" sz="1000" b="1" u="sng" spc="-5" dirty="0">
                <a:uFill>
                  <a:solidFill>
                    <a:schemeClr val="accent4">
                      <a:lumMod val="40000"/>
                      <a:lumOff val="60000"/>
                    </a:schemeClr>
                  </a:solidFill>
                </a:uFill>
                <a:cs typeface="Cambria"/>
              </a:rPr>
              <a:t>Guest</a:t>
            </a:r>
            <a:r>
              <a:rPr lang="en-US" sz="1000" b="1" u="sng" spc="-6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Faculty</a:t>
            </a:r>
            <a:endParaRPr lang="en-US" sz="1000" b="1" u="sng" spc="-5" dirty="0">
              <a:uFill>
                <a:solidFill>
                  <a:srgbClr val="1D6FA9">
                    <a:lumMod val="40000"/>
                    <a:lumOff val="60000"/>
                  </a:srgbClr>
                </a:solidFill>
              </a:uFill>
              <a:cs typeface="Cambria"/>
            </a:endParaRPr>
          </a:p>
          <a:p>
            <a:pPr marL="12700">
              <a:lnSpc>
                <a:spcPts val="1452"/>
              </a:lnSpc>
            </a:pPr>
            <a:r>
              <a:rPr lang="en-US" sz="1000" dirty="0"/>
              <a:t>Susan Salmond, EdD, RN, ANEF, FAAN</a:t>
            </a: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52"/>
              </a:lnSpc>
            </a:pPr>
            <a:endParaRPr lang="en-US" sz="1000" dirty="0">
              <a:cs typeface="Calibri" panose="020F0502020204030204"/>
            </a:endParaRPr>
          </a:p>
          <a:p>
            <a:pPr marL="12700">
              <a:lnSpc>
                <a:spcPts val="1462"/>
              </a:lnSpc>
              <a:spcBef>
                <a:spcPts val="5"/>
              </a:spcBef>
            </a:pPr>
            <a:r>
              <a:rPr lang="en-US" sz="1000" b="1" u="sng" spc="-5" dirty="0">
                <a:uFill>
                  <a:solidFill>
                    <a:schemeClr val="accent4">
                      <a:lumMod val="40000"/>
                      <a:lumOff val="60000"/>
                    </a:schemeClr>
                  </a:solidFill>
                </a:uFill>
                <a:cs typeface="Cambria"/>
              </a:rPr>
              <a:t>Disclosure</a:t>
            </a:r>
            <a:r>
              <a:rPr lang="en-US" sz="1000" b="1" u="sng" spc="-46"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Declarations</a:t>
            </a:r>
            <a:endParaRPr lang="en-US" sz="1000" dirty="0">
              <a:uFill>
                <a:solidFill>
                  <a:srgbClr val="1D6FA9">
                    <a:lumMod val="40000"/>
                    <a:lumOff val="60000"/>
                  </a:srgbClr>
                </a:solidFill>
              </a:uFill>
              <a:cs typeface="Cambria"/>
            </a:endParaRPr>
          </a:p>
          <a:p>
            <a:pPr marL="12700" marR="39370">
              <a:lnSpc>
                <a:spcPct val="97700"/>
              </a:lnSpc>
              <a:spcBef>
                <a:spcPts val="20"/>
              </a:spcBef>
            </a:pPr>
            <a:r>
              <a:rPr lang="en-US" sz="1000" spc="-5" dirty="0">
                <a:cs typeface="Cambria"/>
              </a:rPr>
              <a:t>In</a:t>
            </a:r>
            <a:r>
              <a:rPr lang="en-US" sz="1000" dirty="0">
                <a:cs typeface="Cambria"/>
              </a:rPr>
              <a:t> </a:t>
            </a:r>
            <a:r>
              <a:rPr lang="en-US" sz="1000" spc="-5" dirty="0">
                <a:cs typeface="Cambria"/>
              </a:rPr>
              <a:t>accordance</a:t>
            </a:r>
            <a:r>
              <a:rPr lang="en-US" sz="1000" spc="5" dirty="0">
                <a:cs typeface="Cambria"/>
              </a:rPr>
              <a:t> </a:t>
            </a:r>
            <a:r>
              <a:rPr lang="en-US" sz="1000" spc="-5" dirty="0">
                <a:cs typeface="Cambria"/>
              </a:rPr>
              <a:t>with the</a:t>
            </a:r>
            <a:r>
              <a:rPr lang="en-US" sz="1000" spc="15" dirty="0">
                <a:cs typeface="Cambria"/>
              </a:rPr>
              <a:t> </a:t>
            </a:r>
            <a:r>
              <a:rPr lang="en-US" sz="1000" spc="-5" dirty="0">
                <a:cs typeface="Cambria"/>
              </a:rPr>
              <a:t>disclosure</a:t>
            </a:r>
            <a:r>
              <a:rPr lang="en-US" sz="1000" spc="5" dirty="0">
                <a:cs typeface="Cambria"/>
              </a:rPr>
              <a:t> </a:t>
            </a:r>
            <a:r>
              <a:rPr lang="en-US" sz="1000" spc="-5" dirty="0">
                <a:cs typeface="Cambria"/>
              </a:rPr>
              <a:t>policies of</a:t>
            </a:r>
            <a:r>
              <a:rPr lang="en-US" sz="1000" dirty="0">
                <a:cs typeface="Cambria"/>
              </a:rPr>
              <a:t> RBHS</a:t>
            </a:r>
            <a:r>
              <a:rPr lang="en-US" sz="1000" spc="5" dirty="0">
                <a:cs typeface="Cambria"/>
              </a:rPr>
              <a:t> </a:t>
            </a:r>
            <a:r>
              <a:rPr lang="en-US" sz="1000" dirty="0">
                <a:cs typeface="Cambria"/>
              </a:rPr>
              <a:t>and</a:t>
            </a:r>
            <a:r>
              <a:rPr lang="en-US" sz="1000" spc="-10" dirty="0">
                <a:cs typeface="Cambria"/>
              </a:rPr>
              <a:t> </a:t>
            </a:r>
            <a:r>
              <a:rPr lang="en-US" sz="1000" dirty="0">
                <a:cs typeface="Cambria"/>
              </a:rPr>
              <a:t>to </a:t>
            </a:r>
            <a:r>
              <a:rPr lang="en-US" sz="1000" spc="-5" dirty="0">
                <a:cs typeface="Cambria"/>
              </a:rPr>
              <a:t>conform</a:t>
            </a:r>
            <a:r>
              <a:rPr lang="en-US" sz="1000" dirty="0">
                <a:cs typeface="Cambria"/>
              </a:rPr>
              <a:t> with</a:t>
            </a:r>
            <a:r>
              <a:rPr lang="en-US" sz="1000" spc="-5" dirty="0">
                <a:cs typeface="Cambria"/>
              </a:rPr>
              <a:t> Joint</a:t>
            </a:r>
            <a:r>
              <a:rPr lang="en-US" sz="1000" spc="5" dirty="0">
                <a:cs typeface="Cambria"/>
              </a:rPr>
              <a:t> </a:t>
            </a:r>
            <a:r>
              <a:rPr lang="en-US" sz="1000" spc="-5" dirty="0">
                <a:cs typeface="Cambria"/>
              </a:rPr>
              <a:t>Accreditation </a:t>
            </a:r>
            <a:r>
              <a:rPr lang="en-US" sz="1000" spc="-256" dirty="0">
                <a:cs typeface="Cambria"/>
              </a:rPr>
              <a:t> </a:t>
            </a:r>
            <a:r>
              <a:rPr lang="en-US" sz="1000" spc="-5" dirty="0">
                <a:cs typeface="Cambria"/>
              </a:rPr>
              <a:t>requirements</a:t>
            </a:r>
            <a:r>
              <a:rPr lang="en-US" sz="1000" dirty="0">
                <a:cs typeface="Cambria"/>
              </a:rPr>
              <a:t> and</a:t>
            </a:r>
            <a:r>
              <a:rPr lang="en-US" sz="1000" spc="-5" dirty="0">
                <a:cs typeface="Cambria"/>
              </a:rPr>
              <a:t> FDA</a:t>
            </a:r>
            <a:r>
              <a:rPr lang="en-US" sz="1000" dirty="0">
                <a:cs typeface="Cambria"/>
              </a:rPr>
              <a:t> </a:t>
            </a:r>
            <a:r>
              <a:rPr lang="en-US" sz="1000" spc="-5" dirty="0">
                <a:cs typeface="Cambria"/>
              </a:rPr>
              <a:t>guidelines,</a:t>
            </a:r>
            <a:r>
              <a:rPr lang="en-US" sz="1000" spc="10" dirty="0">
                <a:cs typeface="Cambria"/>
              </a:rPr>
              <a:t> </a:t>
            </a:r>
            <a:r>
              <a:rPr lang="en-US" sz="1000" spc="-5" dirty="0">
                <a:cs typeface="Cambria"/>
              </a:rPr>
              <a:t>individuals</a:t>
            </a:r>
            <a:r>
              <a:rPr lang="en-US" sz="1000" spc="5" dirty="0">
                <a:cs typeface="Cambria"/>
              </a:rPr>
              <a:t> </a:t>
            </a:r>
            <a:r>
              <a:rPr lang="en-US" sz="1000" dirty="0">
                <a:cs typeface="Cambria"/>
              </a:rPr>
              <a:t>in</a:t>
            </a:r>
            <a:r>
              <a:rPr lang="en-US" sz="1000" spc="5" dirty="0">
                <a:cs typeface="Cambria"/>
              </a:rPr>
              <a:t> </a:t>
            </a:r>
            <a:r>
              <a:rPr lang="en-US" sz="1000" dirty="0">
                <a:cs typeface="Cambria"/>
              </a:rPr>
              <a:t>a</a:t>
            </a:r>
            <a:r>
              <a:rPr lang="en-US" sz="1000" spc="5" dirty="0">
                <a:cs typeface="Cambria"/>
              </a:rPr>
              <a:t> </a:t>
            </a:r>
            <a:r>
              <a:rPr lang="en-US" sz="1000" spc="-5" dirty="0">
                <a:cs typeface="Cambria"/>
              </a:rPr>
              <a:t>position</a:t>
            </a:r>
            <a:r>
              <a:rPr lang="en-US" sz="1000" dirty="0">
                <a:cs typeface="Cambria"/>
              </a:rPr>
              <a:t> to </a:t>
            </a:r>
            <a:r>
              <a:rPr lang="en-US" sz="1000" spc="-5" dirty="0">
                <a:cs typeface="Cambria"/>
              </a:rPr>
              <a:t>control</a:t>
            </a:r>
            <a:r>
              <a:rPr lang="en-US" sz="1000" dirty="0">
                <a:cs typeface="Cambria"/>
              </a:rPr>
              <a:t> t</a:t>
            </a:r>
            <a:r>
              <a:rPr lang="en-US" sz="1000" spc="-5" dirty="0">
                <a:cs typeface="Cambria"/>
              </a:rPr>
              <a:t>he</a:t>
            </a:r>
            <a:r>
              <a:rPr lang="en-US" sz="1000" spc="5" dirty="0">
                <a:cs typeface="Cambria"/>
              </a:rPr>
              <a:t> </a:t>
            </a:r>
            <a:r>
              <a:rPr lang="en-US" sz="1000" spc="-5" dirty="0">
                <a:cs typeface="Cambria"/>
              </a:rPr>
              <a:t>content</a:t>
            </a:r>
            <a:r>
              <a:rPr lang="en-US" sz="1000" spc="5" dirty="0">
                <a:cs typeface="Cambria"/>
              </a:rPr>
              <a:t> </a:t>
            </a:r>
            <a:r>
              <a:rPr lang="en-US" sz="1000" spc="-5" dirty="0">
                <a:cs typeface="Cambria"/>
              </a:rPr>
              <a:t>of</a:t>
            </a:r>
            <a:r>
              <a:rPr lang="en-US" sz="1000" dirty="0">
                <a:cs typeface="Cambria"/>
              </a:rPr>
              <a:t> </a:t>
            </a:r>
            <a:r>
              <a:rPr lang="en-US" sz="1000" spc="-5" dirty="0">
                <a:cs typeface="Cambria"/>
              </a:rPr>
              <a:t>this </a:t>
            </a:r>
            <a:r>
              <a:rPr lang="en-US" sz="1000" dirty="0">
                <a:cs typeface="Cambria"/>
              </a:rPr>
              <a:t> </a:t>
            </a:r>
            <a:r>
              <a:rPr lang="en-US" sz="1000" spc="-5" dirty="0">
                <a:cs typeface="Cambria"/>
              </a:rPr>
              <a:t>educational</a:t>
            </a:r>
            <a:r>
              <a:rPr lang="en-US" sz="1000" dirty="0">
                <a:cs typeface="Cambria"/>
              </a:rPr>
              <a:t> </a:t>
            </a:r>
            <a:r>
              <a:rPr lang="en-US" sz="1000" spc="-5" dirty="0">
                <a:cs typeface="Cambria"/>
              </a:rPr>
              <a:t>activity</a:t>
            </a:r>
            <a:r>
              <a:rPr lang="en-US" sz="1000" spc="5" dirty="0">
                <a:cs typeface="Cambria"/>
              </a:rPr>
              <a:t> </a:t>
            </a:r>
            <a:r>
              <a:rPr lang="en-US" sz="1000" spc="-5" dirty="0">
                <a:cs typeface="Cambria"/>
              </a:rPr>
              <a:t>are</a:t>
            </a:r>
            <a:r>
              <a:rPr lang="en-US" sz="1000" spc="10" dirty="0">
                <a:cs typeface="Cambria"/>
              </a:rPr>
              <a:t> </a:t>
            </a:r>
            <a:r>
              <a:rPr lang="en-US" sz="1000" spc="-5" dirty="0">
                <a:cs typeface="Cambria"/>
              </a:rPr>
              <a:t>required </a:t>
            </a:r>
            <a:r>
              <a:rPr lang="en-US" sz="1000" dirty="0">
                <a:cs typeface="Cambria"/>
              </a:rPr>
              <a:t>to</a:t>
            </a:r>
            <a:r>
              <a:rPr lang="en-US" sz="1000" spc="5" dirty="0">
                <a:cs typeface="Cambria"/>
              </a:rPr>
              <a:t> </a:t>
            </a:r>
            <a:r>
              <a:rPr lang="en-US" sz="1000" spc="-5" dirty="0">
                <a:cs typeface="Cambria"/>
              </a:rPr>
              <a:t>disclose</a:t>
            </a:r>
            <a:r>
              <a:rPr lang="en-US" sz="1000" spc="10" dirty="0">
                <a:cs typeface="Cambria"/>
              </a:rPr>
              <a:t> </a:t>
            </a:r>
            <a:r>
              <a:rPr lang="en-US" sz="1000" dirty="0">
                <a:cs typeface="Cambria"/>
              </a:rPr>
              <a:t>to the</a:t>
            </a:r>
            <a:r>
              <a:rPr lang="en-US" sz="1000" spc="10" dirty="0">
                <a:cs typeface="Cambria"/>
              </a:rPr>
              <a:t> </a:t>
            </a:r>
            <a:r>
              <a:rPr lang="en-US" sz="1000" spc="-5" dirty="0">
                <a:cs typeface="Cambria"/>
              </a:rPr>
              <a:t>activity</a:t>
            </a:r>
            <a:r>
              <a:rPr lang="en-US" sz="1000" spc="5" dirty="0">
                <a:cs typeface="Cambria"/>
              </a:rPr>
              <a:t> </a:t>
            </a:r>
            <a:r>
              <a:rPr lang="en-US" sz="1000" spc="-5" dirty="0">
                <a:cs typeface="Cambria"/>
              </a:rPr>
              <a:t>participants:</a:t>
            </a:r>
            <a:r>
              <a:rPr lang="en-US" sz="1000" dirty="0">
                <a:cs typeface="Cambria"/>
              </a:rPr>
              <a:t> </a:t>
            </a:r>
            <a:r>
              <a:rPr lang="en-US" sz="1000" spc="-5" dirty="0">
                <a:cs typeface="Cambria"/>
              </a:rPr>
              <a:t>1)</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existence</a:t>
            </a:r>
            <a:r>
              <a:rPr lang="en-US" sz="1000" spc="5" dirty="0">
                <a:cs typeface="Cambria"/>
              </a:rPr>
              <a:t> </a:t>
            </a:r>
            <a:r>
              <a:rPr lang="en-US" sz="1000" spc="-5" dirty="0">
                <a:cs typeface="Cambria"/>
              </a:rPr>
              <a:t>of </a:t>
            </a:r>
            <a:r>
              <a:rPr lang="en-US" sz="1000" dirty="0">
                <a:cs typeface="Cambria"/>
              </a:rPr>
              <a:t> any</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relationship</a:t>
            </a:r>
            <a:r>
              <a:rPr lang="en-US" sz="1000" spc="5" dirty="0">
                <a:cs typeface="Cambria"/>
              </a:rPr>
              <a:t> </a:t>
            </a:r>
            <a:r>
              <a:rPr lang="en-US" sz="1000" spc="-5" dirty="0">
                <a:cs typeface="Cambria"/>
              </a:rPr>
              <a:t>with</a:t>
            </a:r>
            <a:r>
              <a:rPr lang="en-US" sz="1000" dirty="0">
                <a:cs typeface="Cambria"/>
              </a:rPr>
              <a:t> any</a:t>
            </a:r>
            <a:r>
              <a:rPr lang="en-US" sz="1000" spc="-5" dirty="0">
                <a:cs typeface="Cambria"/>
              </a:rPr>
              <a:t> entity producing,</a:t>
            </a:r>
            <a:r>
              <a:rPr lang="en-US" sz="1000" spc="10" dirty="0">
                <a:cs typeface="Cambria"/>
              </a:rPr>
              <a:t> </a:t>
            </a:r>
            <a:r>
              <a:rPr lang="en-US" sz="1000" spc="-5" dirty="0">
                <a:cs typeface="Cambria"/>
              </a:rPr>
              <a:t>marketing,</a:t>
            </a:r>
            <a:r>
              <a:rPr lang="en-US" sz="1000" spc="10" dirty="0">
                <a:cs typeface="Cambria"/>
              </a:rPr>
              <a:t> </a:t>
            </a:r>
            <a:r>
              <a:rPr lang="en-US" sz="1000" spc="-5" dirty="0">
                <a:cs typeface="Cambria"/>
              </a:rPr>
              <a:t>re-selling,</a:t>
            </a:r>
            <a:r>
              <a:rPr lang="en-US" sz="1000" spc="10" dirty="0">
                <a:cs typeface="Cambria"/>
              </a:rPr>
              <a:t> </a:t>
            </a:r>
            <a:r>
              <a:rPr lang="en-US" sz="1000" spc="-5" dirty="0">
                <a:cs typeface="Cambria"/>
              </a:rPr>
              <a:t>or </a:t>
            </a:r>
            <a:r>
              <a:rPr lang="en-US" sz="1000" dirty="0">
                <a:cs typeface="Cambria"/>
              </a:rPr>
              <a:t> </a:t>
            </a:r>
            <a:r>
              <a:rPr lang="en-US" sz="1000" spc="-5" dirty="0">
                <a:cs typeface="Cambria"/>
              </a:rPr>
              <a:t>distributing</a:t>
            </a:r>
            <a:r>
              <a:rPr lang="en-US" sz="1000" spc="-10" dirty="0">
                <a:cs typeface="Cambria"/>
              </a:rPr>
              <a:t> </a:t>
            </a:r>
            <a:r>
              <a:rPr lang="en-US" sz="1000" spc="-5" dirty="0">
                <a:cs typeface="Cambria"/>
              </a:rPr>
              <a:t>health</a:t>
            </a:r>
            <a:r>
              <a:rPr lang="en-US" sz="1000" dirty="0">
                <a:cs typeface="Cambria"/>
              </a:rPr>
              <a:t> </a:t>
            </a:r>
            <a:r>
              <a:rPr lang="en-US" sz="1000" spc="-5" dirty="0">
                <a:cs typeface="Cambria"/>
              </a:rPr>
              <a:t>care</a:t>
            </a:r>
            <a:r>
              <a:rPr lang="en-US" sz="1000" spc="5" dirty="0">
                <a:cs typeface="Cambria"/>
              </a:rPr>
              <a:t> </a:t>
            </a:r>
            <a:r>
              <a:rPr lang="en-US" sz="1000" spc="-5" dirty="0">
                <a:cs typeface="Cambria"/>
              </a:rPr>
              <a:t>goods</a:t>
            </a:r>
            <a:r>
              <a:rPr lang="en-US" sz="1000" spc="5" dirty="0">
                <a:cs typeface="Cambria"/>
              </a:rPr>
              <a:t> or</a:t>
            </a:r>
            <a:r>
              <a:rPr lang="en-US" sz="1000" dirty="0">
                <a:cs typeface="Cambria"/>
              </a:rPr>
              <a:t> </a:t>
            </a:r>
            <a:r>
              <a:rPr lang="en-US" sz="1000" spc="-5" dirty="0">
                <a:cs typeface="Cambria"/>
              </a:rPr>
              <a:t>services</a:t>
            </a:r>
            <a:r>
              <a:rPr lang="en-US" sz="1000" spc="5" dirty="0">
                <a:cs typeface="Cambria"/>
              </a:rPr>
              <a:t> </a:t>
            </a:r>
            <a:r>
              <a:rPr lang="en-US" sz="1000" spc="-5" dirty="0">
                <a:cs typeface="Cambria"/>
              </a:rPr>
              <a:t>consumed by,</a:t>
            </a:r>
            <a:r>
              <a:rPr lang="en-US" sz="1000" spc="10" dirty="0">
                <a:cs typeface="Cambria"/>
              </a:rPr>
              <a:t> </a:t>
            </a:r>
            <a:r>
              <a:rPr lang="en-US" sz="1000" spc="-5" dirty="0">
                <a:cs typeface="Cambria"/>
              </a:rPr>
              <a:t>or</a:t>
            </a:r>
            <a:r>
              <a:rPr lang="en-US" sz="1000" dirty="0">
                <a:cs typeface="Cambria"/>
              </a:rPr>
              <a:t> </a:t>
            </a:r>
            <a:r>
              <a:rPr lang="en-US" sz="1000" spc="-5" dirty="0">
                <a:cs typeface="Cambria"/>
              </a:rPr>
              <a:t>used on,</a:t>
            </a:r>
            <a:r>
              <a:rPr lang="en-US" sz="1000" spc="10" dirty="0">
                <a:cs typeface="Cambria"/>
              </a:rPr>
              <a:t> </a:t>
            </a:r>
            <a:r>
              <a:rPr lang="en-US" sz="1000" spc="-5" dirty="0">
                <a:cs typeface="Cambria"/>
              </a:rPr>
              <a:t>patients,</a:t>
            </a:r>
            <a:r>
              <a:rPr lang="en-US" sz="1000" spc="10" dirty="0">
                <a:cs typeface="Cambria"/>
              </a:rPr>
              <a:t> </a:t>
            </a:r>
            <a:r>
              <a:rPr lang="en-US" sz="1000" spc="-5" dirty="0">
                <a:cs typeface="Cambria"/>
              </a:rPr>
              <a:t>with</a:t>
            </a:r>
            <a:r>
              <a:rPr lang="en-US" sz="1000" dirty="0">
                <a:cs typeface="Cambria"/>
              </a:rPr>
              <a:t> </a:t>
            </a:r>
            <a:r>
              <a:rPr lang="en-US" sz="1000" spc="-5" dirty="0">
                <a:cs typeface="Cambria"/>
              </a:rPr>
              <a:t>the </a:t>
            </a:r>
            <a:r>
              <a:rPr lang="en-US" sz="1000" dirty="0">
                <a:cs typeface="Cambria"/>
              </a:rPr>
              <a:t> </a:t>
            </a:r>
            <a:r>
              <a:rPr lang="en-US" sz="1000" spc="-5" dirty="0">
                <a:cs typeface="Cambria"/>
              </a:rPr>
              <a:t>exemption</a:t>
            </a:r>
            <a:r>
              <a:rPr lang="en-US" sz="1000" dirty="0">
                <a:cs typeface="Cambria"/>
              </a:rPr>
              <a:t> </a:t>
            </a:r>
            <a:r>
              <a:rPr lang="en-US" sz="1000" spc="-5" dirty="0">
                <a:cs typeface="Cambria"/>
              </a:rPr>
              <a:t>of</a:t>
            </a:r>
            <a:r>
              <a:rPr lang="en-US" sz="1000" dirty="0">
                <a:cs typeface="Cambria"/>
              </a:rPr>
              <a:t> </a:t>
            </a:r>
            <a:r>
              <a:rPr lang="en-US" sz="1000" spc="-5" dirty="0">
                <a:cs typeface="Cambria"/>
              </a:rPr>
              <a:t>non-profit</a:t>
            </a:r>
            <a:r>
              <a:rPr lang="en-US" sz="1000" spc="5" dirty="0">
                <a:cs typeface="Cambria"/>
              </a:rPr>
              <a:t> </a:t>
            </a:r>
            <a:r>
              <a:rPr lang="en-US" sz="1000" spc="-5" dirty="0">
                <a:cs typeface="Cambria"/>
              </a:rPr>
              <a:t>or</a:t>
            </a:r>
            <a:r>
              <a:rPr lang="en-US" sz="1000" dirty="0">
                <a:cs typeface="Cambria"/>
              </a:rPr>
              <a:t> </a:t>
            </a:r>
            <a:r>
              <a:rPr lang="en-US" sz="1000" spc="-5" dirty="0">
                <a:cs typeface="Cambria"/>
              </a:rPr>
              <a:t>government</a:t>
            </a:r>
            <a:r>
              <a:rPr lang="en-US" sz="1000" spc="5" dirty="0">
                <a:cs typeface="Cambria"/>
              </a:rPr>
              <a:t> </a:t>
            </a:r>
            <a:r>
              <a:rPr lang="en-US" sz="1000" spc="-5" dirty="0">
                <a:cs typeface="Cambria"/>
              </a:rPr>
              <a:t>organizations</a:t>
            </a:r>
            <a:r>
              <a:rPr lang="en-US" sz="1000" dirty="0">
                <a:cs typeface="Cambria"/>
              </a:rPr>
              <a:t> and</a:t>
            </a:r>
            <a:r>
              <a:rPr lang="en-US" sz="1000" spc="-5" dirty="0">
                <a:cs typeface="Cambria"/>
              </a:rPr>
              <a:t> non-health</a:t>
            </a:r>
            <a:r>
              <a:rPr lang="en-US" sz="1000" dirty="0">
                <a:cs typeface="Cambria"/>
              </a:rPr>
              <a:t> </a:t>
            </a:r>
            <a:r>
              <a:rPr lang="en-US" sz="1000" spc="-10" dirty="0">
                <a:cs typeface="Cambria"/>
              </a:rPr>
              <a:t>care</a:t>
            </a:r>
            <a:r>
              <a:rPr lang="en-US" sz="1000" spc="5" dirty="0">
                <a:cs typeface="Cambria"/>
              </a:rPr>
              <a:t> </a:t>
            </a:r>
            <a:r>
              <a:rPr lang="en-US" sz="1000" spc="-5" dirty="0">
                <a:cs typeface="Cambria"/>
              </a:rPr>
              <a:t>related </a:t>
            </a:r>
            <a:r>
              <a:rPr lang="en-US" sz="1000" dirty="0">
                <a:cs typeface="Cambria"/>
              </a:rPr>
              <a:t> </a:t>
            </a:r>
            <a:r>
              <a:rPr lang="en-US" sz="1000" spc="-5" dirty="0">
                <a:cs typeface="Cambria"/>
              </a:rPr>
              <a:t>companies,</a:t>
            </a:r>
            <a:r>
              <a:rPr lang="en-US" sz="1000" spc="5" dirty="0">
                <a:cs typeface="Cambria"/>
              </a:rPr>
              <a:t> </a:t>
            </a:r>
            <a:r>
              <a:rPr lang="en-US" sz="1000" spc="-5" dirty="0">
                <a:cs typeface="Cambria"/>
              </a:rPr>
              <a:t>within</a:t>
            </a:r>
            <a:r>
              <a:rPr lang="en-US" sz="1000" spc="-10" dirty="0">
                <a:cs typeface="Cambria"/>
              </a:rPr>
              <a:t> </a:t>
            </a:r>
            <a:r>
              <a:rPr lang="en-US" sz="1000" spc="-5" dirty="0">
                <a:cs typeface="Cambria"/>
              </a:rPr>
              <a:t>the</a:t>
            </a:r>
            <a:r>
              <a:rPr lang="en-US" sz="1000" dirty="0">
                <a:cs typeface="Cambria"/>
              </a:rPr>
              <a:t> </a:t>
            </a:r>
            <a:r>
              <a:rPr lang="en-US" sz="1000" spc="-5" dirty="0">
                <a:cs typeface="Cambria"/>
              </a:rPr>
              <a:t>past</a:t>
            </a:r>
            <a:r>
              <a:rPr lang="en-US" sz="1000" spc="5" dirty="0">
                <a:cs typeface="Cambria"/>
              </a:rPr>
              <a:t> </a:t>
            </a:r>
            <a:r>
              <a:rPr lang="en-US" sz="1000" spc="-5" dirty="0">
                <a:cs typeface="Cambria"/>
              </a:rPr>
              <a:t>12 months; </a:t>
            </a:r>
            <a:r>
              <a:rPr lang="en-US" sz="1000" dirty="0">
                <a:cs typeface="Cambria"/>
              </a:rPr>
              <a:t>and</a:t>
            </a:r>
            <a:r>
              <a:rPr lang="en-US" sz="1000" spc="-5" dirty="0">
                <a:cs typeface="Cambria"/>
              </a:rPr>
              <a:t> </a:t>
            </a:r>
            <a:r>
              <a:rPr lang="en-US" sz="1000" dirty="0">
                <a:cs typeface="Cambria"/>
              </a:rPr>
              <a:t>2)</a:t>
            </a:r>
            <a:r>
              <a:rPr lang="en-US" sz="1000" spc="-5" dirty="0">
                <a:cs typeface="Cambria"/>
              </a:rPr>
              <a:t> </a:t>
            </a:r>
            <a:r>
              <a:rPr lang="en-US" sz="1000" dirty="0">
                <a:cs typeface="Cambria"/>
              </a:rPr>
              <a:t>the </a:t>
            </a:r>
            <a:r>
              <a:rPr lang="en-US" sz="1000" spc="-5" dirty="0">
                <a:cs typeface="Cambria"/>
              </a:rPr>
              <a:t>identification</a:t>
            </a:r>
            <a:r>
              <a:rPr lang="en-US" sz="1000" spc="5" dirty="0">
                <a:cs typeface="Cambria"/>
              </a:rPr>
              <a:t> </a:t>
            </a:r>
            <a:r>
              <a:rPr lang="en-US" sz="1000" spc="-5" dirty="0">
                <a:cs typeface="Cambria"/>
              </a:rPr>
              <a:t>of </a:t>
            </a:r>
            <a:r>
              <a:rPr lang="en-US" sz="1000" dirty="0">
                <a:cs typeface="Cambria"/>
              </a:rPr>
              <a:t>a </a:t>
            </a:r>
            <a:r>
              <a:rPr lang="en-US" sz="1000" spc="-5" dirty="0">
                <a:cs typeface="Cambria"/>
              </a:rPr>
              <a:t>commercial </a:t>
            </a:r>
            <a:r>
              <a:rPr lang="en-US" sz="1000" dirty="0">
                <a:cs typeface="Cambria"/>
              </a:rPr>
              <a:t> </a:t>
            </a:r>
            <a:r>
              <a:rPr lang="en-US" sz="1000" spc="-5" dirty="0">
                <a:cs typeface="Cambria"/>
              </a:rPr>
              <a:t>product/device</a:t>
            </a:r>
            <a:r>
              <a:rPr lang="en-US" sz="1000" dirty="0">
                <a:cs typeface="Cambria"/>
              </a:rPr>
              <a:t> </a:t>
            </a:r>
            <a:r>
              <a:rPr lang="en-US" sz="1000" spc="-5" dirty="0">
                <a:cs typeface="Cambria"/>
              </a:rPr>
              <a:t>that</a:t>
            </a:r>
            <a:r>
              <a:rPr lang="en-US" sz="1000" spc="5" dirty="0">
                <a:cs typeface="Cambria"/>
              </a:rPr>
              <a:t> </a:t>
            </a:r>
            <a:r>
              <a:rPr lang="en-US" sz="1000" dirty="0">
                <a:cs typeface="Cambria"/>
              </a:rPr>
              <a:t>is</a:t>
            </a:r>
            <a:r>
              <a:rPr lang="en-US" sz="1000" spc="15" dirty="0">
                <a:cs typeface="Cambria"/>
              </a:rPr>
              <a:t> </a:t>
            </a:r>
            <a:r>
              <a:rPr lang="en-US" sz="1000" spc="-5" dirty="0">
                <a:cs typeface="Cambria"/>
              </a:rPr>
              <a:t>unlabeled for use</a:t>
            </a:r>
            <a:r>
              <a:rPr lang="en-US" sz="1000" spc="5" dirty="0">
                <a:cs typeface="Cambria"/>
              </a:rPr>
              <a:t> </a:t>
            </a:r>
            <a:r>
              <a:rPr lang="en-US" sz="1000" spc="-5" dirty="0">
                <a:cs typeface="Cambria"/>
              </a:rPr>
              <a:t>or</a:t>
            </a:r>
            <a:r>
              <a:rPr lang="en-US" sz="1000" dirty="0">
                <a:cs typeface="Cambria"/>
              </a:rPr>
              <a:t> an</a:t>
            </a:r>
            <a:r>
              <a:rPr lang="en-US" sz="1000" spc="15" dirty="0">
                <a:cs typeface="Cambria"/>
              </a:rPr>
              <a:t> </a:t>
            </a:r>
            <a:r>
              <a:rPr lang="en-US" sz="1000" spc="-5" dirty="0">
                <a:cs typeface="Cambria"/>
              </a:rPr>
              <a:t>investigational</a:t>
            </a:r>
            <a:r>
              <a:rPr lang="en-US" sz="1000" dirty="0">
                <a:cs typeface="Cambria"/>
              </a:rPr>
              <a:t> </a:t>
            </a:r>
            <a:r>
              <a:rPr lang="en-US" sz="1000" spc="-5" dirty="0">
                <a:cs typeface="Cambria"/>
              </a:rPr>
              <a:t>use</a:t>
            </a:r>
            <a:r>
              <a:rPr lang="en-US" sz="1000" spc="5" dirty="0">
                <a:cs typeface="Cambria"/>
              </a:rPr>
              <a:t> </a:t>
            </a:r>
            <a:r>
              <a:rPr lang="en-US" sz="1000" spc="-5" dirty="0">
                <a:cs typeface="Cambria"/>
              </a:rPr>
              <a:t>of </a:t>
            </a:r>
            <a:r>
              <a:rPr lang="en-US" sz="1000" dirty="0">
                <a:cs typeface="Cambria"/>
              </a:rPr>
              <a:t>a</a:t>
            </a:r>
            <a:r>
              <a:rPr lang="en-US" sz="1000" spc="-10" dirty="0">
                <a:cs typeface="Cambria"/>
              </a:rPr>
              <a:t> </a:t>
            </a:r>
            <a:r>
              <a:rPr lang="en-US" sz="1000" spc="-5" dirty="0">
                <a:cs typeface="Cambria"/>
              </a:rPr>
              <a:t>product/device</a:t>
            </a:r>
            <a:r>
              <a:rPr lang="en-US" sz="1000" spc="5" dirty="0">
                <a:cs typeface="Cambria"/>
              </a:rPr>
              <a:t> </a:t>
            </a:r>
            <a:r>
              <a:rPr lang="en-US" sz="1000" spc="-5" dirty="0">
                <a:cs typeface="Cambria"/>
              </a:rPr>
              <a:t>not </a:t>
            </a:r>
            <a:r>
              <a:rPr lang="en-US" sz="1000" dirty="0">
                <a:cs typeface="Cambria"/>
              </a:rPr>
              <a:t> </a:t>
            </a:r>
            <a:r>
              <a:rPr lang="en-US" sz="1000" spc="-5" dirty="0">
                <a:cs typeface="Cambria"/>
              </a:rPr>
              <a:t>yet approved.</a:t>
            </a:r>
          </a:p>
          <a:p>
            <a:pPr marL="12700" marR="39370">
              <a:lnSpc>
                <a:spcPct val="97700"/>
              </a:lnSpc>
              <a:spcBef>
                <a:spcPts val="20"/>
              </a:spcBef>
            </a:pPr>
            <a:endParaRPr lang="en-US" sz="1000" dirty="0">
              <a:uFill>
                <a:solidFill>
                  <a:srgbClr val="1D6FA9">
                    <a:lumMod val="40000"/>
                    <a:lumOff val="60000"/>
                  </a:srgbClr>
                </a:solidFill>
              </a:uFill>
              <a:cs typeface="Cambria"/>
            </a:endParaRPr>
          </a:p>
          <a:p>
            <a:pPr marL="12700">
              <a:lnSpc>
                <a:spcPts val="1452"/>
              </a:lnSpc>
            </a:pPr>
            <a:r>
              <a:rPr lang="en-US" sz="1000" b="1" u="sng" dirty="0">
                <a:uFill>
                  <a:solidFill>
                    <a:schemeClr val="accent4">
                      <a:lumMod val="40000"/>
                      <a:lumOff val="60000"/>
                    </a:schemeClr>
                  </a:solidFill>
                </a:uFill>
                <a:cs typeface="Cambria"/>
              </a:rPr>
              <a:t>Faculty</a:t>
            </a:r>
            <a:r>
              <a:rPr lang="en-US" sz="1000" b="1" u="sng" spc="-31"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Financial</a:t>
            </a:r>
            <a:r>
              <a:rPr lang="en-US" sz="1000" b="1" u="sng" spc="-2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Disclosures</a:t>
            </a:r>
            <a:endParaRPr lang="en-US" sz="1000" dirty="0">
              <a:uFill>
                <a:solidFill>
                  <a:srgbClr val="1D6FA9">
                    <a:lumMod val="40000"/>
                    <a:lumOff val="60000"/>
                  </a:srgbClr>
                </a:solidFill>
              </a:uFill>
              <a:cs typeface="Cambria"/>
            </a:endParaRPr>
          </a:p>
          <a:p>
            <a:pPr marL="480060" indent="-233680">
              <a:buAutoNum type="alphaLcParenR"/>
              <a:tabLst>
                <a:tab pos="480567" algn="l"/>
              </a:tabLst>
            </a:pPr>
            <a:r>
              <a:rPr lang="en-US" sz="1000" spc="-5" dirty="0">
                <a:cs typeface="Cambria"/>
              </a:rPr>
              <a:t>The</a:t>
            </a:r>
            <a:r>
              <a:rPr lang="en-US" sz="1000"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5" dirty="0">
                <a:cs typeface="Cambria"/>
              </a:rPr>
              <a:t> </a:t>
            </a:r>
            <a:r>
              <a:rPr lang="en-US" sz="1000" dirty="0">
                <a:cs typeface="Cambria"/>
              </a:rPr>
              <a:t>no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 </a:t>
            </a:r>
            <a:r>
              <a:rPr lang="en-US" sz="1000" dirty="0">
                <a:cs typeface="Cambria"/>
              </a:rPr>
              <a:t>to </a:t>
            </a:r>
            <a:r>
              <a:rPr lang="en-US" sz="1000" spc="-5" dirty="0">
                <a:cs typeface="Cambria"/>
              </a:rPr>
              <a:t>disclose</a:t>
            </a:r>
            <a:r>
              <a:rPr lang="en-US" sz="1000" b="1" spc="-5" dirty="0">
                <a:cs typeface="Cambria"/>
              </a:rPr>
              <a:t>:</a:t>
            </a:r>
            <a:endParaRPr lang="en-US" sz="1000" dirty="0">
              <a:cs typeface="Cambria"/>
            </a:endParaRPr>
          </a:p>
          <a:p>
            <a:pPr marL="641350" lvl="1" indent="-171450">
              <a:lnSpc>
                <a:spcPts val="1452"/>
              </a:lnSpc>
              <a:buFont typeface="Arial" panose="020B0604020202020204" pitchFamily="34" charset="0"/>
              <a:buChar char="•"/>
            </a:pPr>
            <a:r>
              <a:rPr lang="en-US" sz="1000" dirty="0"/>
              <a:t>Susan Salmond, EdD, RN, ANEF, FAAN</a:t>
            </a:r>
            <a:endParaRPr lang="en-US" sz="1000" dirty="0">
              <a:ea typeface="Calibri" panose="020F0502020204030204" pitchFamily="34" charset="0"/>
              <a:cs typeface="Calibri" panose="020F0502020204030204"/>
            </a:endParaRPr>
          </a:p>
          <a:p>
            <a:pPr marL="641350" lvl="1" indent="-171450">
              <a:lnSpc>
                <a:spcPts val="1452"/>
              </a:lnSpc>
              <a:buFont typeface="Arial" panose="020B0604020202020204" pitchFamily="34" charset="0"/>
              <a:buChar char="•"/>
            </a:pPr>
            <a:r>
              <a:rPr lang="en-US" sz="1000" dirty="0"/>
              <a:t>Shannon Patel, DNP, APN-C, NEA-BC, CPHQ</a:t>
            </a:r>
            <a:endParaRPr lang="en-US" sz="1000" dirty="0">
              <a:cs typeface="Calibri" panose="020F0502020204030204"/>
            </a:endParaRPr>
          </a:p>
          <a:p>
            <a:pPr marL="713740" lvl="1">
              <a:spcBef>
                <a:spcPts val="36"/>
              </a:spcBef>
              <a:tabLst>
                <a:tab pos="947496" algn="l"/>
                <a:tab pos="948145" algn="l"/>
              </a:tabLst>
            </a:pPr>
            <a:endParaRPr lang="en-US" sz="1000" dirty="0">
              <a:cs typeface="Cambria"/>
            </a:endParaRPr>
          </a:p>
          <a:p>
            <a:pPr marL="480060" indent="-233680">
              <a:buAutoNum type="alphaLcParenR"/>
              <a:tabLst>
                <a:tab pos="480567" algn="l"/>
              </a:tabLst>
            </a:pPr>
            <a:r>
              <a:rPr lang="en-US" sz="1000" spc="-5" dirty="0">
                <a:cs typeface="Cambria"/>
              </a:rPr>
              <a:t>The</a:t>
            </a:r>
            <a:r>
              <a:rPr lang="en-US" sz="1000" spc="5" dirty="0">
                <a:cs typeface="Cambria"/>
              </a:rPr>
              <a:t> </a:t>
            </a:r>
            <a:r>
              <a:rPr lang="en-US" sz="1000" spc="-5" dirty="0">
                <a:cs typeface="Cambria"/>
              </a:rPr>
              <a:t>following</a:t>
            </a:r>
            <a:r>
              <a:rPr lang="en-US" sz="1000" spc="10" dirty="0">
                <a:cs typeface="Cambria"/>
              </a:rPr>
              <a:t> </a:t>
            </a:r>
            <a:r>
              <a:rPr lang="en-US" sz="1000" spc="-5" dirty="0">
                <a:cs typeface="Cambria"/>
              </a:rPr>
              <a:t>faculty</a:t>
            </a:r>
            <a:r>
              <a:rPr lang="en-US" sz="1000" spc="10" dirty="0">
                <a:cs typeface="Cambria"/>
              </a:rPr>
              <a:t> </a:t>
            </a:r>
            <a:r>
              <a:rPr lang="en-US" sz="1000" spc="-5" dirty="0">
                <a:cs typeface="Cambria"/>
              </a:rPr>
              <a:t>have</a:t>
            </a:r>
            <a:r>
              <a:rPr lang="en-US" sz="1000" spc="10" dirty="0">
                <a:cs typeface="Cambria"/>
              </a:rPr>
              <a:t> </a:t>
            </a:r>
            <a:r>
              <a:rPr lang="en-US" sz="1000" spc="-5" dirty="0">
                <a:cs typeface="Cambria"/>
              </a:rPr>
              <a:t>relevant</a:t>
            </a:r>
            <a:r>
              <a:rPr lang="en-US" sz="1000" spc="5" dirty="0">
                <a:cs typeface="Cambria"/>
              </a:rPr>
              <a:t> </a:t>
            </a:r>
            <a:r>
              <a:rPr lang="en-US" sz="1000" spc="-5" dirty="0">
                <a:cs typeface="Cambria"/>
              </a:rPr>
              <a:t>financial</a:t>
            </a:r>
            <a:r>
              <a:rPr lang="en-US" sz="1000" dirty="0">
                <a:cs typeface="Cambria"/>
              </a:rPr>
              <a:t> </a:t>
            </a:r>
            <a:r>
              <a:rPr lang="en-US" sz="1000" spc="-5" dirty="0">
                <a:cs typeface="Cambria"/>
              </a:rPr>
              <a:t>relations</a:t>
            </a:r>
            <a:r>
              <a:rPr lang="en-US" sz="1000" dirty="0">
                <a:cs typeface="Cambria"/>
              </a:rPr>
              <a:t> to </a:t>
            </a:r>
            <a:r>
              <a:rPr lang="en-US" sz="1000" spc="-5" dirty="0">
                <a:cs typeface="Cambria"/>
              </a:rPr>
              <a:t>disclose:</a:t>
            </a:r>
            <a:r>
              <a:rPr lang="en-US" sz="1000" dirty="0">
                <a:cs typeface="Cambria"/>
              </a:rPr>
              <a:t> </a:t>
            </a:r>
            <a:r>
              <a:rPr lang="en-US" sz="1000" spc="-5" dirty="0">
                <a:cs typeface="Cambria"/>
              </a:rPr>
              <a:t>N/A</a:t>
            </a:r>
            <a:endParaRPr lang="en-US" sz="1000" dirty="0">
              <a:cs typeface="Cambria"/>
            </a:endParaRPr>
          </a:p>
          <a:p>
            <a:pPr>
              <a:spcBef>
                <a:spcPts val="31"/>
              </a:spcBef>
            </a:pPr>
            <a:endParaRPr lang="en-US" sz="1000" dirty="0">
              <a:uFill>
                <a:solidFill>
                  <a:schemeClr val="accent4">
                    <a:lumMod val="40000"/>
                    <a:lumOff val="60000"/>
                  </a:schemeClr>
                </a:solidFill>
              </a:uFill>
              <a:cs typeface="Cambria"/>
            </a:endParaRPr>
          </a:p>
          <a:p>
            <a:pPr marL="12700">
              <a:lnSpc>
                <a:spcPts val="1452"/>
              </a:lnSpc>
              <a:spcBef>
                <a:spcPts val="5"/>
              </a:spcBef>
            </a:pPr>
            <a:r>
              <a:rPr lang="en-US" sz="1000" b="1" u="sng" spc="-5" dirty="0">
                <a:uFill>
                  <a:solidFill>
                    <a:schemeClr val="accent4">
                      <a:lumMod val="40000"/>
                      <a:lumOff val="60000"/>
                    </a:schemeClr>
                  </a:solidFill>
                </a:uFill>
                <a:cs typeface="Cambria"/>
              </a:rPr>
              <a:t>CE</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Content</a:t>
            </a:r>
            <a:r>
              <a:rPr lang="en-US" sz="1000" b="1" u="sng" spc="-10"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Peer</a:t>
            </a:r>
            <a:r>
              <a:rPr lang="en-US" sz="1000" b="1" u="sng" spc="-15" dirty="0">
                <a:uFill>
                  <a:solidFill>
                    <a:schemeClr val="accent4">
                      <a:lumMod val="40000"/>
                      <a:lumOff val="60000"/>
                    </a:schemeClr>
                  </a:solidFill>
                </a:uFill>
                <a:cs typeface="Cambria"/>
              </a:rPr>
              <a:t> </a:t>
            </a:r>
            <a:r>
              <a:rPr lang="en-US" sz="1000" b="1" u="sng" spc="-5" dirty="0">
                <a:uFill>
                  <a:solidFill>
                    <a:schemeClr val="accent4">
                      <a:lumMod val="40000"/>
                      <a:lumOff val="60000"/>
                    </a:schemeClr>
                  </a:solidFill>
                </a:uFill>
                <a:cs typeface="Cambria"/>
              </a:rPr>
              <a:t>Reviewers</a:t>
            </a:r>
            <a:endParaRPr lang="en-US" sz="1000" dirty="0">
              <a:uFill>
                <a:solidFill>
                  <a:srgbClr val="1D6FA9">
                    <a:lumMod val="40000"/>
                    <a:lumOff val="60000"/>
                  </a:srgbClr>
                </a:solidFill>
              </a:uFill>
              <a:cs typeface="Cambria"/>
            </a:endParaRPr>
          </a:p>
          <a:p>
            <a:pPr marR="5080"/>
            <a:r>
              <a:rPr lang="en-US" sz="1000" spc="-5" dirty="0">
                <a:cs typeface="Cambria"/>
              </a:rPr>
              <a:t>In</a:t>
            </a:r>
            <a:r>
              <a:rPr lang="en-US" sz="1000" dirty="0">
                <a:cs typeface="Cambria"/>
              </a:rPr>
              <a:t> </a:t>
            </a:r>
            <a:r>
              <a:rPr lang="en-US" sz="1000" spc="-5" dirty="0">
                <a:cs typeface="Cambria"/>
              </a:rPr>
              <a:t>order</a:t>
            </a:r>
            <a:r>
              <a:rPr lang="en-US" sz="1000" dirty="0">
                <a:cs typeface="Cambria"/>
              </a:rPr>
              <a:t> to </a:t>
            </a:r>
            <a:r>
              <a:rPr lang="en-US" sz="1000" spc="-5" dirty="0">
                <a:cs typeface="Cambria"/>
              </a:rPr>
              <a:t>help</a:t>
            </a:r>
            <a:r>
              <a:rPr lang="en-US" sz="1000" spc="5" dirty="0">
                <a:cs typeface="Cambria"/>
              </a:rPr>
              <a:t> </a:t>
            </a:r>
            <a:r>
              <a:rPr lang="en-US" sz="1000" spc="-5" dirty="0">
                <a:cs typeface="Cambria"/>
              </a:rPr>
              <a:t>ensure</a:t>
            </a:r>
            <a:r>
              <a:rPr lang="en-US" sz="1000" spc="15" dirty="0">
                <a:cs typeface="Cambria"/>
              </a:rPr>
              <a:t> </a:t>
            </a:r>
            <a:r>
              <a:rPr lang="en-US" sz="1000" spc="-5" dirty="0">
                <a:cs typeface="Cambria"/>
              </a:rPr>
              <a:t>content</a:t>
            </a:r>
            <a:r>
              <a:rPr lang="en-US" sz="1000" spc="5" dirty="0">
                <a:cs typeface="Cambria"/>
              </a:rPr>
              <a:t> </a:t>
            </a:r>
            <a:r>
              <a:rPr lang="en-US" sz="1000" spc="-5" dirty="0">
                <a:cs typeface="Cambria"/>
              </a:rPr>
              <a:t>objectivity,</a:t>
            </a:r>
            <a:r>
              <a:rPr lang="en-US" sz="1000" spc="5" dirty="0">
                <a:cs typeface="Cambria"/>
              </a:rPr>
              <a:t> </a:t>
            </a:r>
            <a:r>
              <a:rPr lang="en-US" sz="1000" spc="-5" dirty="0">
                <a:cs typeface="Cambria"/>
              </a:rPr>
              <a:t>independence,</a:t>
            </a:r>
            <a:r>
              <a:rPr lang="en-US" sz="1000" spc="10" dirty="0">
                <a:cs typeface="Cambria"/>
              </a:rPr>
              <a:t> </a:t>
            </a:r>
            <a:r>
              <a:rPr lang="en-US" sz="1000" dirty="0">
                <a:cs typeface="Cambria"/>
              </a:rPr>
              <a:t>and</a:t>
            </a:r>
            <a:r>
              <a:rPr lang="en-US" sz="1000" spc="-5" dirty="0">
                <a:cs typeface="Cambria"/>
              </a:rPr>
              <a:t> fair</a:t>
            </a:r>
            <a:r>
              <a:rPr lang="en-US" sz="1000" dirty="0">
                <a:cs typeface="Cambria"/>
              </a:rPr>
              <a:t> </a:t>
            </a:r>
            <a:r>
              <a:rPr lang="en-US" sz="1000" spc="-5" dirty="0">
                <a:cs typeface="Cambria"/>
              </a:rPr>
              <a:t>balance,</a:t>
            </a:r>
            <a:r>
              <a:rPr lang="en-US" sz="1000" spc="10" dirty="0">
                <a:cs typeface="Cambria"/>
              </a:rPr>
              <a:t> </a:t>
            </a:r>
            <a:r>
              <a:rPr lang="en-US" sz="1000" dirty="0">
                <a:cs typeface="Cambria"/>
              </a:rPr>
              <a:t>and</a:t>
            </a:r>
            <a:r>
              <a:rPr lang="en-US" sz="1000" spc="-5" dirty="0">
                <a:cs typeface="Cambria"/>
              </a:rPr>
              <a:t> </a:t>
            </a:r>
            <a:r>
              <a:rPr lang="en-US" sz="1000" dirty="0">
                <a:cs typeface="Cambria"/>
              </a:rPr>
              <a:t>to</a:t>
            </a:r>
            <a:r>
              <a:rPr lang="en-US" sz="1000" spc="-5" dirty="0">
                <a:cs typeface="Cambria"/>
              </a:rPr>
              <a:t> ensure </a:t>
            </a:r>
            <a:r>
              <a:rPr lang="en-US" sz="1000" dirty="0">
                <a:cs typeface="Cambria"/>
              </a:rPr>
              <a:t> </a:t>
            </a:r>
            <a:r>
              <a:rPr lang="en-US" sz="1000" spc="-5" dirty="0">
                <a:cs typeface="Cambria"/>
              </a:rPr>
              <a:t>that</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content</a:t>
            </a:r>
            <a:r>
              <a:rPr lang="en-US" sz="1000" spc="10" dirty="0">
                <a:cs typeface="Cambria"/>
              </a:rPr>
              <a:t> </a:t>
            </a:r>
            <a:r>
              <a:rPr lang="en-US" sz="1000" dirty="0">
                <a:cs typeface="Cambria"/>
              </a:rPr>
              <a:t>is</a:t>
            </a:r>
            <a:r>
              <a:rPr lang="en-US" sz="1000" spc="-5" dirty="0">
                <a:cs typeface="Cambria"/>
              </a:rPr>
              <a:t> aligned</a:t>
            </a:r>
            <a:r>
              <a:rPr lang="en-US" sz="1000" dirty="0">
                <a:cs typeface="Cambria"/>
              </a:rPr>
              <a:t> </a:t>
            </a:r>
            <a:r>
              <a:rPr lang="en-US" sz="1000" spc="-5" dirty="0">
                <a:cs typeface="Cambria"/>
              </a:rPr>
              <a:t>with</a:t>
            </a:r>
            <a:r>
              <a:rPr lang="en-US" sz="1000" spc="5" dirty="0">
                <a:cs typeface="Cambria"/>
              </a:rPr>
              <a:t> </a:t>
            </a:r>
            <a:r>
              <a:rPr lang="en-US" sz="1000" spc="-5" dirty="0">
                <a:cs typeface="Cambria"/>
              </a:rPr>
              <a:t>the</a:t>
            </a:r>
            <a:r>
              <a:rPr lang="en-US" sz="1000" spc="5" dirty="0">
                <a:cs typeface="Cambria"/>
              </a:rPr>
              <a:t> </a:t>
            </a:r>
            <a:r>
              <a:rPr lang="en-US" sz="1000" spc="-5" dirty="0">
                <a:cs typeface="Cambria"/>
              </a:rPr>
              <a:t>interest of</a:t>
            </a:r>
            <a:r>
              <a:rPr lang="en-US" sz="1000" spc="5" dirty="0">
                <a:cs typeface="Cambria"/>
              </a:rPr>
              <a:t> </a:t>
            </a:r>
            <a:r>
              <a:rPr lang="en-US" sz="1000" spc="-5" dirty="0">
                <a:cs typeface="Cambria"/>
              </a:rPr>
              <a:t>the</a:t>
            </a:r>
            <a:r>
              <a:rPr lang="en-US" sz="1000" spc="10" dirty="0">
                <a:cs typeface="Cambria"/>
              </a:rPr>
              <a:t> </a:t>
            </a:r>
            <a:r>
              <a:rPr lang="en-US" sz="1000" spc="-5" dirty="0">
                <a:cs typeface="Cambria"/>
              </a:rPr>
              <a:t>public,</a:t>
            </a:r>
            <a:r>
              <a:rPr lang="en-US" sz="1000" spc="15" dirty="0">
                <a:cs typeface="Cambria"/>
              </a:rPr>
              <a:t> </a:t>
            </a:r>
            <a:r>
              <a:rPr lang="en-US" sz="1000" spc="-5" dirty="0">
                <a:cs typeface="Cambria"/>
              </a:rPr>
              <a:t>CPD</a:t>
            </a:r>
            <a:r>
              <a:rPr lang="en-US" sz="1000" spc="5" dirty="0">
                <a:cs typeface="Cambria"/>
              </a:rPr>
              <a:t> </a:t>
            </a:r>
            <a:r>
              <a:rPr lang="en-US" sz="1000" spc="-5" dirty="0">
                <a:cs typeface="Cambria"/>
              </a:rPr>
              <a:t>has</a:t>
            </a:r>
            <a:r>
              <a:rPr lang="en-US" sz="1000" spc="5" dirty="0">
                <a:cs typeface="Cambria"/>
              </a:rPr>
              <a:t> </a:t>
            </a:r>
            <a:r>
              <a:rPr lang="en-US" sz="1000" spc="-5" dirty="0">
                <a:cs typeface="Cambria"/>
              </a:rPr>
              <a:t>resolved all</a:t>
            </a:r>
            <a:r>
              <a:rPr lang="en-US" sz="1000" spc="5" dirty="0">
                <a:cs typeface="Cambria"/>
              </a:rPr>
              <a:t> </a:t>
            </a:r>
            <a:r>
              <a:rPr lang="en-US" sz="1000" spc="-5" dirty="0">
                <a:cs typeface="Cambria"/>
              </a:rPr>
              <a:t>potential</a:t>
            </a:r>
            <a:r>
              <a:rPr lang="en-US" sz="1000" spc="5" dirty="0">
                <a:cs typeface="Cambria"/>
              </a:rPr>
              <a:t> </a:t>
            </a:r>
            <a:r>
              <a:rPr lang="en-US" sz="1000" dirty="0">
                <a:cs typeface="Cambria"/>
              </a:rPr>
              <a:t>and</a:t>
            </a:r>
          </a:p>
          <a:p>
            <a:pPr marR="5080"/>
            <a:r>
              <a:rPr lang="en-US" sz="1000" spc="-256" dirty="0">
                <a:cs typeface="Cambria"/>
              </a:rPr>
              <a:t> </a:t>
            </a:r>
            <a:r>
              <a:rPr lang="en-US" sz="1000" spc="-5" dirty="0">
                <a:cs typeface="Cambria"/>
              </a:rPr>
              <a:t>real</a:t>
            </a:r>
            <a:r>
              <a:rPr lang="en-US" sz="1000" dirty="0">
                <a:cs typeface="Cambria"/>
              </a:rPr>
              <a:t> </a:t>
            </a:r>
            <a:r>
              <a:rPr lang="en-US" sz="1000" spc="-5" dirty="0">
                <a:cs typeface="Cambria"/>
              </a:rPr>
              <a:t>conflicts</a:t>
            </a:r>
            <a:r>
              <a:rPr lang="en-US" sz="1000" dirty="0">
                <a:cs typeface="Cambria"/>
              </a:rPr>
              <a:t> </a:t>
            </a:r>
            <a:r>
              <a:rPr lang="en-US" sz="1000" spc="-5" dirty="0">
                <a:cs typeface="Cambria"/>
              </a:rPr>
              <a:t>of</a:t>
            </a:r>
            <a:r>
              <a:rPr lang="en-US" sz="1000" dirty="0">
                <a:cs typeface="Cambria"/>
              </a:rPr>
              <a:t> </a:t>
            </a:r>
            <a:r>
              <a:rPr lang="en-US" sz="1000" spc="-5" dirty="0">
                <a:cs typeface="Cambria"/>
              </a:rPr>
              <a:t>interest</a:t>
            </a:r>
            <a:r>
              <a:rPr lang="en-US" sz="1000" spc="5" dirty="0">
                <a:cs typeface="Cambria"/>
              </a:rPr>
              <a:t> </a:t>
            </a:r>
            <a:r>
              <a:rPr lang="en-US" sz="1000" spc="-5" dirty="0">
                <a:cs typeface="Cambria"/>
              </a:rPr>
              <a:t>through</a:t>
            </a:r>
            <a:r>
              <a:rPr lang="en-US" sz="1000" dirty="0">
                <a:cs typeface="Cambria"/>
              </a:rPr>
              <a:t> content</a:t>
            </a:r>
            <a:r>
              <a:rPr lang="en-US" sz="1000" spc="5" dirty="0">
                <a:cs typeface="Cambria"/>
              </a:rPr>
              <a:t> </a:t>
            </a:r>
            <a:r>
              <a:rPr lang="en-US" sz="1000" spc="-5" dirty="0">
                <a:cs typeface="Cambria"/>
              </a:rPr>
              <a:t>review</a:t>
            </a:r>
            <a:r>
              <a:rPr lang="en-US" sz="1000" dirty="0">
                <a:cs typeface="Cambria"/>
              </a:rPr>
              <a:t> by </a:t>
            </a:r>
            <a:r>
              <a:rPr lang="en-US" sz="1000" spc="-5" dirty="0">
                <a:cs typeface="Cambria"/>
              </a:rPr>
              <a:t>non-conflicted,</a:t>
            </a:r>
            <a:r>
              <a:rPr lang="en-US" sz="1000" spc="10" dirty="0">
                <a:cs typeface="Cambria"/>
              </a:rPr>
              <a:t> </a:t>
            </a:r>
            <a:r>
              <a:rPr lang="en-US" sz="1000" spc="-5" dirty="0">
                <a:cs typeface="Cambria"/>
              </a:rPr>
              <a:t>qualified reviewers. This activity</a:t>
            </a:r>
            <a:r>
              <a:rPr lang="en-US" sz="1000" dirty="0">
                <a:cs typeface="Cambria"/>
              </a:rPr>
              <a:t> </a:t>
            </a:r>
            <a:r>
              <a:rPr lang="en-US" sz="1000" spc="-5" dirty="0">
                <a:cs typeface="Cambria"/>
              </a:rPr>
              <a:t>was</a:t>
            </a:r>
            <a:r>
              <a:rPr lang="en-US" sz="1000" spc="5" dirty="0">
                <a:cs typeface="Cambria"/>
              </a:rPr>
              <a:t> </a:t>
            </a:r>
            <a:r>
              <a:rPr lang="en-US" sz="1000" spc="-5" dirty="0">
                <a:cs typeface="Cambria"/>
              </a:rPr>
              <a:t>peer-reviewed for</a:t>
            </a:r>
            <a:r>
              <a:rPr lang="en-US" sz="1000" spc="10" dirty="0">
                <a:cs typeface="Cambria"/>
              </a:rPr>
              <a:t> </a:t>
            </a:r>
            <a:r>
              <a:rPr lang="en-US" sz="1000" spc="-5" dirty="0">
                <a:cs typeface="Cambria"/>
              </a:rPr>
              <a:t>relevance,</a:t>
            </a:r>
            <a:r>
              <a:rPr lang="en-US" sz="1000" spc="15" dirty="0">
                <a:cs typeface="Cambria"/>
              </a:rPr>
              <a:t> </a:t>
            </a:r>
            <a:r>
              <a:rPr lang="en-US" sz="1000" spc="-5" dirty="0">
                <a:cs typeface="Cambria"/>
              </a:rPr>
              <a:t>accuracy</a:t>
            </a:r>
            <a:r>
              <a:rPr lang="en-US" sz="1000" dirty="0">
                <a:cs typeface="Cambria"/>
              </a:rPr>
              <a:t> </a:t>
            </a:r>
            <a:r>
              <a:rPr lang="en-US" sz="1000" spc="-5" dirty="0">
                <a:cs typeface="Cambria"/>
              </a:rPr>
              <a:t>of</a:t>
            </a:r>
            <a:r>
              <a:rPr lang="en-US" sz="1000" dirty="0">
                <a:cs typeface="Cambria"/>
              </a:rPr>
              <a:t> content,</a:t>
            </a:r>
            <a:r>
              <a:rPr lang="en-US" sz="1000" spc="15" dirty="0">
                <a:cs typeface="Cambria"/>
              </a:rPr>
              <a:t> </a:t>
            </a:r>
            <a:r>
              <a:rPr lang="en-US" sz="1000" spc="-5" dirty="0">
                <a:cs typeface="Cambria"/>
              </a:rPr>
              <a:t>and balance</a:t>
            </a:r>
            <a:r>
              <a:rPr lang="en-US" sz="1000" spc="5" dirty="0">
                <a:cs typeface="Cambria"/>
              </a:rPr>
              <a:t> </a:t>
            </a:r>
            <a:r>
              <a:rPr lang="en-US" sz="1000" spc="-5" dirty="0">
                <a:cs typeface="Cambria"/>
              </a:rPr>
              <a:t>of</a:t>
            </a:r>
            <a:r>
              <a:rPr lang="en-US" sz="1000" dirty="0">
                <a:cs typeface="Cambria"/>
              </a:rPr>
              <a:t> </a:t>
            </a:r>
            <a:r>
              <a:rPr lang="en-US" sz="1000" spc="-5" dirty="0">
                <a:cs typeface="Cambria"/>
              </a:rPr>
              <a:t>presentation</a:t>
            </a:r>
            <a:r>
              <a:rPr lang="en-US" sz="1000" spc="-10" dirty="0">
                <a:cs typeface="Cambria"/>
              </a:rPr>
              <a:t> </a:t>
            </a:r>
          </a:p>
          <a:p>
            <a:pPr marR="5080"/>
            <a:r>
              <a:rPr lang="en-US" sz="1000" dirty="0"/>
              <a:t>by: Jeannette Manchester, DNP, MBA,RN, who has no financial relevant  relationships to disclose.</a:t>
            </a:r>
            <a:endParaRPr lang="en-US" sz="1000" dirty="0">
              <a:cs typeface="Calibri" panose="020F0502020204030204"/>
            </a:endParaRPr>
          </a:p>
        </p:txBody>
      </p:sp>
    </p:spTree>
    <p:extLst>
      <p:ext uri="{BB962C8B-B14F-4D97-AF65-F5344CB8AC3E}">
        <p14:creationId xmlns:p14="http://schemas.microsoft.com/office/powerpoint/2010/main" val="271908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4D30A18B-1780-42DF-9893-EF10F5120730}"/>
              </a:ext>
            </a:extLst>
          </p:cNvPr>
          <p:cNvSpPr>
            <a:spLocks noGrp="1" noChangeArrowheads="1"/>
          </p:cNvSpPr>
          <p:nvPr>
            <p:ph type="title"/>
          </p:nvPr>
        </p:nvSpPr>
        <p:spPr>
          <a:xfrm>
            <a:off x="762001" y="2459"/>
            <a:ext cx="9677399" cy="1261543"/>
          </a:xfrm>
        </p:spPr>
        <p:txBody>
          <a:bodyPr vert="horz" lIns="91416" tIns="45708" rIns="91416" bIns="45708" rtlCol="0" anchor="ctr">
            <a:normAutofit/>
          </a:bodyPr>
          <a:lstStyle/>
          <a:p>
            <a:pPr algn="ctr"/>
            <a:r>
              <a:rPr lang="en-GB" sz="4000" dirty="0">
                <a:ea typeface="ＭＳ Ｐゴシック" charset="0"/>
              </a:rPr>
              <a:t>Connect: Why &amp; When?</a:t>
            </a:r>
            <a:endParaRPr lang="en-US" sz="4000" dirty="0"/>
          </a:p>
        </p:txBody>
      </p:sp>
      <p:pic>
        <p:nvPicPr>
          <p:cNvPr id="5" name="Picture 4" descr="A group of people in a room&#10;&#10;Description automatically generated">
            <a:extLst>
              <a:ext uri="{FF2B5EF4-FFF2-40B4-BE49-F238E27FC236}">
                <a16:creationId xmlns:a16="http://schemas.microsoft.com/office/drawing/2014/main" id="{0AFDB28D-CE04-4C69-BC0F-72FC59CE0961}"/>
              </a:ext>
            </a:extLst>
          </p:cNvPr>
          <p:cNvPicPr>
            <a:picLocks noChangeAspect="1"/>
          </p:cNvPicPr>
          <p:nvPr/>
        </p:nvPicPr>
        <p:blipFill rotWithShape="1">
          <a:blip r:embed="rId3"/>
          <a:srcRect l="14097" r="19376" b="1"/>
          <a:stretch/>
        </p:blipFill>
        <p:spPr>
          <a:xfrm>
            <a:off x="8077200" y="1825625"/>
            <a:ext cx="3810000" cy="381099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TextBox 1"/>
          <p:cNvSpPr txBox="1"/>
          <p:nvPr/>
        </p:nvSpPr>
        <p:spPr>
          <a:xfrm>
            <a:off x="533400" y="1825625"/>
            <a:ext cx="6934200" cy="4308872"/>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sz="2400" dirty="0"/>
              <a:t>Trust</a:t>
            </a:r>
          </a:p>
          <a:p>
            <a:pPr marL="285750" indent="-285750">
              <a:spcBef>
                <a:spcPts val="600"/>
              </a:spcBef>
              <a:buFont typeface="Wingdings" panose="05000000000000000000" pitchFamily="2" charset="2"/>
              <a:buChar char="v"/>
            </a:pPr>
            <a:r>
              <a:rPr lang="en-US" sz="2400" dirty="0"/>
              <a:t>Stress-related decrements in social skills</a:t>
            </a:r>
          </a:p>
          <a:p>
            <a:pPr marL="285750" indent="-285750">
              <a:spcBef>
                <a:spcPts val="600"/>
              </a:spcBef>
              <a:buFont typeface="Wingdings" panose="05000000000000000000" pitchFamily="2" charset="2"/>
              <a:buChar char="v"/>
            </a:pPr>
            <a:r>
              <a:rPr lang="en-US" sz="2400" dirty="0"/>
              <a:t>Lack of positive feedback or support</a:t>
            </a:r>
          </a:p>
          <a:p>
            <a:pPr marL="285750" indent="-285750">
              <a:spcBef>
                <a:spcPts val="600"/>
              </a:spcBef>
              <a:buFont typeface="Wingdings" panose="05000000000000000000" pitchFamily="2" charset="2"/>
              <a:buChar char="v"/>
            </a:pPr>
            <a:r>
              <a:rPr lang="en-US" sz="2400" dirty="0"/>
              <a:t>Exhaustion</a:t>
            </a:r>
          </a:p>
          <a:p>
            <a:pPr marL="285750" indent="-285750">
              <a:spcBef>
                <a:spcPts val="600"/>
              </a:spcBef>
              <a:buFont typeface="Wingdings" panose="05000000000000000000" pitchFamily="2" charset="2"/>
              <a:buChar char="v"/>
            </a:pPr>
            <a:r>
              <a:rPr lang="en-US" sz="2400" dirty="0"/>
              <a:t>Fear of being misunderstood or being a burden</a:t>
            </a:r>
          </a:p>
          <a:p>
            <a:pPr marL="285750" indent="-285750">
              <a:spcBef>
                <a:spcPts val="600"/>
              </a:spcBef>
              <a:buFont typeface="Wingdings" panose="05000000000000000000" pitchFamily="2" charset="2"/>
              <a:buChar char="v"/>
            </a:pPr>
            <a:r>
              <a:rPr lang="en-US" sz="2400" dirty="0"/>
              <a:t>Avoidance</a:t>
            </a:r>
          </a:p>
          <a:p>
            <a:pPr marL="285750" indent="-285750">
              <a:spcBef>
                <a:spcPts val="600"/>
              </a:spcBef>
              <a:buFont typeface="Wingdings" panose="05000000000000000000" pitchFamily="2" charset="2"/>
              <a:buChar char="v"/>
            </a:pPr>
            <a:r>
              <a:rPr lang="en-US" sz="2400" dirty="0"/>
              <a:t>Orange zone behaviors</a:t>
            </a:r>
          </a:p>
          <a:p>
            <a:pPr marL="285750" indent="-285750">
              <a:spcBef>
                <a:spcPts val="600"/>
              </a:spcBef>
              <a:buFont typeface="Wingdings" panose="05000000000000000000" pitchFamily="2" charset="2"/>
              <a:buChar char="v"/>
            </a:pPr>
            <a:r>
              <a:rPr lang="en-US" sz="2400" dirty="0"/>
              <a:t>Needs for different social support network</a:t>
            </a:r>
          </a:p>
          <a:p>
            <a:pPr marL="285750" indent="-285750">
              <a:spcBef>
                <a:spcPts val="600"/>
              </a:spcBef>
              <a:buFont typeface="Wingdings" panose="05000000000000000000" pitchFamily="2" charset="2"/>
              <a:buChar char="v"/>
            </a:pPr>
            <a:r>
              <a:rPr lang="en-US" sz="2400" dirty="0"/>
              <a:t>Stigma</a:t>
            </a:r>
          </a:p>
          <a:p>
            <a:endParaRPr lang="en-US" dirty="0"/>
          </a:p>
        </p:txBody>
      </p:sp>
    </p:spTree>
    <p:extLst>
      <p:ext uri="{BB962C8B-B14F-4D97-AF65-F5344CB8AC3E}">
        <p14:creationId xmlns:p14="http://schemas.microsoft.com/office/powerpoint/2010/main" val="184262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2CEE0-1183-437F-ABB1-F5F25A4259C6}"/>
              </a:ext>
            </a:extLst>
          </p:cNvPr>
          <p:cNvSpPr>
            <a:spLocks noGrp="1"/>
          </p:cNvSpPr>
          <p:nvPr>
            <p:ph type="title"/>
          </p:nvPr>
        </p:nvSpPr>
        <p:spPr>
          <a:xfrm>
            <a:off x="1600200" y="76203"/>
            <a:ext cx="9601200" cy="1007533"/>
          </a:xfrm>
        </p:spPr>
        <p:txBody>
          <a:bodyPr>
            <a:noAutofit/>
          </a:bodyPr>
          <a:lstStyle/>
          <a:p>
            <a:r>
              <a:rPr lang="en-US" dirty="0"/>
              <a:t>Connect: Different Types of Support</a:t>
            </a:r>
          </a:p>
        </p:txBody>
      </p:sp>
      <p:pic>
        <p:nvPicPr>
          <p:cNvPr id="14" name="Picture 2" descr="Mentoring.jpg">
            <a:extLst>
              <a:ext uri="{FF2B5EF4-FFF2-40B4-BE49-F238E27FC236}">
                <a16:creationId xmlns:a16="http://schemas.microsoft.com/office/drawing/2014/main" id="{F739A16E-6275-46EF-9BFA-508CA32F0A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1" y="2694985"/>
            <a:ext cx="3365603" cy="276624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id="{63537A41-49F1-4280-B18F-189536D5C0DA}"/>
              </a:ext>
            </a:extLst>
          </p:cNvPr>
          <p:cNvSpPr txBox="1">
            <a:spLocks/>
          </p:cNvSpPr>
          <p:nvPr/>
        </p:nvSpPr>
        <p:spPr>
          <a:xfrm>
            <a:off x="4648201" y="2470653"/>
            <a:ext cx="7219544" cy="3214912"/>
          </a:xfrm>
          <a:prstGeom prst="rect">
            <a:avLst/>
          </a:prstGeom>
        </p:spPr>
        <p:txBody>
          <a:bodyPr>
            <a:normAutofit/>
          </a:bodyPr>
          <a:lst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232D4B"/>
              </a:buClr>
              <a:buFont typeface="Wingdings" panose="05000000000000000000" pitchFamily="2" charset="2"/>
              <a:buChar char="v"/>
            </a:pPr>
            <a:r>
              <a:rPr lang="en-US" sz="2399" b="1" dirty="0">
                <a:solidFill>
                  <a:schemeClr val="tx1"/>
                </a:solidFill>
              </a:rPr>
              <a:t>Instrumental support</a:t>
            </a:r>
            <a:r>
              <a:rPr lang="en-US" sz="2399" dirty="0">
                <a:solidFill>
                  <a:schemeClr val="tx1"/>
                </a:solidFill>
              </a:rPr>
              <a:t>: material aid (such as assistance with daily tasks)</a:t>
            </a:r>
          </a:p>
          <a:p>
            <a:pPr>
              <a:spcBef>
                <a:spcPts val="600"/>
              </a:spcBef>
              <a:buClr>
                <a:srgbClr val="232D4B"/>
              </a:buClr>
              <a:buFont typeface="Wingdings" panose="05000000000000000000" pitchFamily="2" charset="2"/>
              <a:buChar char="v"/>
            </a:pPr>
            <a:r>
              <a:rPr lang="en-US" sz="2399" b="1" dirty="0">
                <a:solidFill>
                  <a:schemeClr val="tx1"/>
                </a:solidFill>
              </a:rPr>
              <a:t>Informational support</a:t>
            </a:r>
            <a:r>
              <a:rPr lang="en-US" sz="2399" dirty="0">
                <a:solidFill>
                  <a:schemeClr val="tx1"/>
                </a:solidFill>
              </a:rPr>
              <a:t>: relevant information (such as advice or guidance) </a:t>
            </a:r>
          </a:p>
          <a:p>
            <a:pPr>
              <a:spcBef>
                <a:spcPts val="600"/>
              </a:spcBef>
              <a:buClr>
                <a:srgbClr val="232D4B"/>
              </a:buClr>
              <a:buFont typeface="Wingdings" panose="05000000000000000000" pitchFamily="2" charset="2"/>
              <a:buChar char="v"/>
            </a:pPr>
            <a:r>
              <a:rPr lang="en-US" sz="2399" b="1" dirty="0">
                <a:solidFill>
                  <a:schemeClr val="tx1"/>
                </a:solidFill>
              </a:rPr>
              <a:t>Emotional support</a:t>
            </a:r>
            <a:r>
              <a:rPr lang="en-US" sz="2399" dirty="0">
                <a:solidFill>
                  <a:schemeClr val="tx1"/>
                </a:solidFill>
              </a:rPr>
              <a:t>: empathy, caring, reassurance and giving opportunities for venting</a:t>
            </a:r>
          </a:p>
          <a:p>
            <a:pPr>
              <a:spcBef>
                <a:spcPts val="600"/>
              </a:spcBef>
              <a:buClr>
                <a:srgbClr val="232D4B"/>
              </a:buClr>
              <a:buFont typeface="Wingdings" panose="05000000000000000000" pitchFamily="2" charset="2"/>
              <a:buChar char="v"/>
            </a:pPr>
            <a:r>
              <a:rPr lang="en-US" sz="2399" b="1" dirty="0">
                <a:solidFill>
                  <a:schemeClr val="tx1"/>
                </a:solidFill>
              </a:rPr>
              <a:t>Inclusion: </a:t>
            </a:r>
            <a:r>
              <a:rPr lang="en-US" sz="2399" dirty="0">
                <a:solidFill>
                  <a:schemeClr val="tx1"/>
                </a:solidFill>
              </a:rPr>
              <a:t>make efforts to pull the person in </a:t>
            </a:r>
          </a:p>
        </p:txBody>
      </p:sp>
    </p:spTree>
    <p:extLst>
      <p:ext uri="{BB962C8B-B14F-4D97-AF65-F5344CB8AC3E}">
        <p14:creationId xmlns:p14="http://schemas.microsoft.com/office/powerpoint/2010/main" val="196557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Connect: In the Green &amp; Yellow</a:t>
            </a:r>
          </a:p>
        </p:txBody>
      </p:sp>
      <p:sp>
        <p:nvSpPr>
          <p:cNvPr id="5" name="TextBox 4"/>
          <p:cNvSpPr txBox="1"/>
          <p:nvPr/>
        </p:nvSpPr>
        <p:spPr>
          <a:xfrm>
            <a:off x="1295400" y="4572000"/>
            <a:ext cx="9372600" cy="70788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cs typeface="MS PGothic" charset="0"/>
            </a:endParaRPr>
          </a:p>
          <a:p>
            <a:pPr marL="342900" indent="-342900">
              <a:buFont typeface="Arial" panose="020B0604020202020204" pitchFamily="34" charset="0"/>
              <a:buChar char="•"/>
            </a:pPr>
            <a:endParaRPr lang="en-US" sz="2000" dirty="0"/>
          </a:p>
        </p:txBody>
      </p:sp>
      <p:graphicFrame>
        <p:nvGraphicFramePr>
          <p:cNvPr id="7" name="Diagram 6">
            <a:extLst>
              <a:ext uri="{FF2B5EF4-FFF2-40B4-BE49-F238E27FC236}">
                <a16:creationId xmlns:a16="http://schemas.microsoft.com/office/drawing/2014/main" id="{610AA6F1-E338-435A-B59D-A2A745FBED4F}"/>
              </a:ext>
            </a:extLst>
          </p:cNvPr>
          <p:cNvGraphicFramePr/>
          <p:nvPr>
            <p:extLst>
              <p:ext uri="{D42A27DB-BD31-4B8C-83A1-F6EECF244321}">
                <p14:modId xmlns:p14="http://schemas.microsoft.com/office/powerpoint/2010/main" val="3411852827"/>
              </p:ext>
            </p:extLst>
          </p:nvPr>
        </p:nvGraphicFramePr>
        <p:xfrm>
          <a:off x="533400" y="1288344"/>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34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849" y="69847"/>
            <a:ext cx="11116751" cy="981075"/>
          </a:xfrm>
          <a:prstGeom prst="rect">
            <a:avLst/>
          </a:prstGeom>
        </p:spPr>
      </p:pic>
      <p:sp>
        <p:nvSpPr>
          <p:cNvPr id="6" name="TextBox 5"/>
          <p:cNvSpPr txBox="1"/>
          <p:nvPr/>
        </p:nvSpPr>
        <p:spPr>
          <a:xfrm>
            <a:off x="1295400" y="228600"/>
            <a:ext cx="9601200" cy="707886"/>
          </a:xfrm>
          <a:prstGeom prst="rect">
            <a:avLst/>
          </a:prstGeom>
          <a:noFill/>
        </p:spPr>
        <p:txBody>
          <a:bodyPr wrap="square" rtlCol="0">
            <a:spAutoFit/>
          </a:bodyPr>
          <a:lstStyle/>
          <a:p>
            <a:r>
              <a:rPr lang="en-US" sz="4000" dirty="0">
                <a:solidFill>
                  <a:schemeClr val="bg1"/>
                </a:solidFill>
              </a:rPr>
              <a:t>Connect: In the Orange or Red</a:t>
            </a:r>
          </a:p>
        </p:txBody>
      </p:sp>
      <p:graphicFrame>
        <p:nvGraphicFramePr>
          <p:cNvPr id="11" name="Diagram 10">
            <a:extLst>
              <a:ext uri="{FF2B5EF4-FFF2-40B4-BE49-F238E27FC236}">
                <a16:creationId xmlns:a16="http://schemas.microsoft.com/office/drawing/2014/main" id="{E76C20B3-0E50-4F48-926B-C2539474F228}"/>
              </a:ext>
            </a:extLst>
          </p:cNvPr>
          <p:cNvGraphicFramePr/>
          <p:nvPr/>
        </p:nvGraphicFramePr>
        <p:xfrm>
          <a:off x="443580" y="1209675"/>
          <a:ext cx="1120139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008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0" y="31221"/>
            <a:ext cx="6705600" cy="1007533"/>
          </a:xfrm>
        </p:spPr>
        <p:txBody>
          <a:bodyPr>
            <a:normAutofit/>
          </a:bodyPr>
          <a:lstStyle/>
          <a:p>
            <a:pPr>
              <a:defRPr/>
            </a:pPr>
            <a:r>
              <a:rPr lang="en-US" sz="4000" dirty="0">
                <a:ea typeface="ＭＳ Ｐゴシック" charset="0"/>
              </a:rPr>
              <a:t>Connect Example: Individual</a:t>
            </a:r>
          </a:p>
        </p:txBody>
      </p:sp>
      <p:sp>
        <p:nvSpPr>
          <p:cNvPr id="84994" name="Rectangle 3"/>
          <p:cNvSpPr>
            <a:spLocks noGrp="1" noChangeArrowheads="1"/>
          </p:cNvSpPr>
          <p:nvPr>
            <p:ph idx="4294967295"/>
          </p:nvPr>
        </p:nvSpPr>
        <p:spPr>
          <a:xfrm>
            <a:off x="6607175" y="914400"/>
            <a:ext cx="5584825" cy="5408613"/>
          </a:xfrm>
        </p:spPr>
        <p:txBody>
          <a:bodyPr anchor="ctr">
            <a:normAutofit/>
          </a:bodyPr>
          <a:lstStyle/>
          <a:p>
            <a:pPr marL="0" indent="0">
              <a:buNone/>
            </a:pPr>
            <a:r>
              <a:rPr lang="en-US" dirty="0"/>
              <a:t>“For practical support I ask other peers to help me with my patients if I'm in an overwhelming situation</a:t>
            </a:r>
            <a:r>
              <a:rPr lang="en-US" sz="2400" dirty="0"/>
              <a:t>.”</a:t>
            </a:r>
          </a:p>
        </p:txBody>
      </p:sp>
      <p:pic>
        <p:nvPicPr>
          <p:cNvPr id="3" name="Picture 2" descr="A picture containing indoor, sitting, chair, woman&#10;&#10;Description automatically generated">
            <a:extLst>
              <a:ext uri="{FF2B5EF4-FFF2-40B4-BE49-F238E27FC236}">
                <a16:creationId xmlns:a16="http://schemas.microsoft.com/office/drawing/2014/main" id="{D7C547B9-D9B0-BD4B-B61F-C74F1CF927DF}"/>
              </a:ext>
            </a:extLst>
          </p:cNvPr>
          <p:cNvPicPr>
            <a:picLocks noChangeAspect="1"/>
          </p:cNvPicPr>
          <p:nvPr/>
        </p:nvPicPr>
        <p:blipFill rotWithShape="1">
          <a:blip r:embed="rId3">
            <a:extLst>
              <a:ext uri="{28A0092B-C50C-407E-A947-70E740481C1C}">
                <a14:useLocalDpi xmlns:a14="http://schemas.microsoft.com/office/drawing/2010/main" val="0"/>
              </a:ext>
            </a:extLst>
          </a:blip>
          <a:srcRect t="11388" r="-1" b="6775"/>
          <a:stretch/>
        </p:blipFill>
        <p:spPr>
          <a:xfrm>
            <a:off x="371052" y="1752600"/>
            <a:ext cx="4277149" cy="4089258"/>
          </a:xfrm>
          <a:prstGeom prst="rect">
            <a:avLst/>
          </a:prstGeom>
        </p:spPr>
      </p:pic>
    </p:spTree>
    <p:extLst>
      <p:ext uri="{BB962C8B-B14F-4D97-AF65-F5344CB8AC3E}">
        <p14:creationId xmlns:p14="http://schemas.microsoft.com/office/powerpoint/2010/main" val="33979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09601" y="76203"/>
            <a:ext cx="10742831" cy="1007533"/>
          </a:xfrm>
        </p:spPr>
        <p:txBody>
          <a:bodyPr>
            <a:normAutofit/>
          </a:bodyPr>
          <a:lstStyle/>
          <a:p>
            <a:pPr>
              <a:defRPr/>
            </a:pPr>
            <a:r>
              <a:rPr lang="en-US" sz="4000" dirty="0">
                <a:ea typeface="ＭＳ Ｐゴシック" charset="0"/>
              </a:rPr>
              <a:t>Connect Example: Individual: Reach Out</a:t>
            </a:r>
          </a:p>
        </p:txBody>
      </p:sp>
      <p:sp>
        <p:nvSpPr>
          <p:cNvPr id="84994" name="Rectangle 3"/>
          <p:cNvSpPr>
            <a:spLocks noGrp="1" noChangeArrowheads="1"/>
          </p:cNvSpPr>
          <p:nvPr>
            <p:ph idx="4294967295"/>
          </p:nvPr>
        </p:nvSpPr>
        <p:spPr>
          <a:xfrm>
            <a:off x="6607175" y="1219200"/>
            <a:ext cx="5584825" cy="5408613"/>
          </a:xfrm>
        </p:spPr>
        <p:txBody>
          <a:bodyPr anchor="ctr">
            <a:normAutofit/>
          </a:bodyPr>
          <a:lstStyle/>
          <a:p>
            <a:pPr marL="0" indent="0">
              <a:buNone/>
            </a:pPr>
            <a:r>
              <a:rPr lang="en-US" sz="2400" dirty="0"/>
              <a:t>“The people I reach out to are honest. It’s about calling a spade a spade, not dancing around it. They’re able to give their perspective on my problem and say something like: ‘You need to pick up the pieces and move on.’  It serves to provide another’s perspective, and foster honesty. Or they might say, ‘That’s not normal for you.’ I am skeptical of self-diagnosis. I think you need to get a second opinion from someone who knows you - a fresh perspective.”</a:t>
            </a:r>
          </a:p>
        </p:txBody>
      </p:sp>
      <p:pic>
        <p:nvPicPr>
          <p:cNvPr id="3" name="Picture 2" descr="A picture containing indoor, sitting, chair, woman&#10;&#10;Description automatically generated">
            <a:extLst>
              <a:ext uri="{FF2B5EF4-FFF2-40B4-BE49-F238E27FC236}">
                <a16:creationId xmlns:a16="http://schemas.microsoft.com/office/drawing/2014/main" id="{D7C547B9-D9B0-BD4B-B61F-C74F1CF927DF}"/>
              </a:ext>
            </a:extLst>
          </p:cNvPr>
          <p:cNvPicPr>
            <a:picLocks noChangeAspect="1"/>
          </p:cNvPicPr>
          <p:nvPr/>
        </p:nvPicPr>
        <p:blipFill rotWithShape="1">
          <a:blip r:embed="rId3">
            <a:extLst>
              <a:ext uri="{28A0092B-C50C-407E-A947-70E740481C1C}">
                <a14:useLocalDpi xmlns:a14="http://schemas.microsoft.com/office/drawing/2010/main" val="0"/>
              </a:ext>
            </a:extLst>
          </a:blip>
          <a:srcRect t="11388" r="-1" b="6775"/>
          <a:stretch/>
        </p:blipFill>
        <p:spPr>
          <a:xfrm>
            <a:off x="1609" y="2768743"/>
            <a:ext cx="4277149" cy="4089258"/>
          </a:xfrm>
          <a:prstGeom prst="rect">
            <a:avLst/>
          </a:prstGeom>
        </p:spPr>
      </p:pic>
    </p:spTree>
    <p:extLst>
      <p:ext uri="{BB962C8B-B14F-4D97-AF65-F5344CB8AC3E}">
        <p14:creationId xmlns:p14="http://schemas.microsoft.com/office/powerpoint/2010/main" val="226884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296770" y="76203"/>
            <a:ext cx="10819031" cy="1007533"/>
          </a:xfrm>
        </p:spPr>
        <p:txBody>
          <a:bodyPr>
            <a:noAutofit/>
          </a:bodyPr>
          <a:lstStyle/>
          <a:p>
            <a:pPr>
              <a:defRPr/>
            </a:pPr>
            <a:r>
              <a:rPr lang="en-US" sz="4000" dirty="0">
                <a:ea typeface="ＭＳ Ｐゴシック" charset="0"/>
              </a:rPr>
              <a:t>Connect Examples: Peer/Leader Support</a:t>
            </a:r>
          </a:p>
        </p:txBody>
      </p:sp>
      <p:sp>
        <p:nvSpPr>
          <p:cNvPr id="84994" name="Rectangle 3"/>
          <p:cNvSpPr>
            <a:spLocks noGrp="1" noChangeArrowheads="1"/>
          </p:cNvSpPr>
          <p:nvPr>
            <p:ph idx="4294967295"/>
          </p:nvPr>
        </p:nvSpPr>
        <p:spPr>
          <a:xfrm>
            <a:off x="6607175" y="1363663"/>
            <a:ext cx="5584825" cy="5408612"/>
          </a:xfrm>
        </p:spPr>
        <p:txBody>
          <a:bodyPr anchor="ctr">
            <a:normAutofit fontScale="92500" lnSpcReduction="10000"/>
          </a:bodyPr>
          <a:lstStyle/>
          <a:p>
            <a:pPr marL="0" indent="0">
              <a:buNone/>
            </a:pPr>
            <a:r>
              <a:rPr lang="en-US" b="1" dirty="0"/>
              <a:t>“</a:t>
            </a:r>
            <a:r>
              <a:rPr lang="en-US" dirty="0"/>
              <a:t>I try to make my staff laugh as much as possible throughout the work day.  I also take advantage of any lulls throughout the day to hold round tables with the staff.  During these round tables, staff can voice their concerns over anything that bothers them.  I also try to make myself available and approachable to staff at all times during the work day.</a:t>
            </a:r>
            <a:r>
              <a:rPr lang="en-US" sz="2400" dirty="0"/>
              <a:t>”</a:t>
            </a:r>
          </a:p>
          <a:p>
            <a:pPr marL="0" indent="0">
              <a:buNone/>
            </a:pPr>
            <a:endParaRPr lang="en-US" sz="2400" dirty="0">
              <a:ea typeface="ＭＳ Ｐゴシック" charset="0"/>
              <a:cs typeface="ＭＳ Ｐゴシック" charset="0"/>
            </a:endParaRPr>
          </a:p>
          <a:p>
            <a:pPr marL="0" indent="0">
              <a:buNone/>
            </a:pPr>
            <a:r>
              <a:rPr lang="en-US" dirty="0"/>
              <a:t>“I try to help a co-worker who is drowning by giving a medication to a patient or starting an IV - just a simple task to allow them to catch up.</a:t>
            </a:r>
            <a:r>
              <a:rPr lang="en-US" sz="2400" dirty="0"/>
              <a:t>”</a:t>
            </a:r>
            <a:endParaRPr lang="en-US" sz="2400" dirty="0">
              <a:ea typeface="ＭＳ Ｐゴシック" charset="0"/>
              <a:cs typeface="ＭＳ Ｐゴシック" charset="0"/>
            </a:endParaRPr>
          </a:p>
        </p:txBody>
      </p:sp>
      <p:pic>
        <p:nvPicPr>
          <p:cNvPr id="4" name="Picture 3" descr="A picture containing dryer, drawing&#10;&#10;Description automatically generated">
            <a:extLst>
              <a:ext uri="{FF2B5EF4-FFF2-40B4-BE49-F238E27FC236}">
                <a16:creationId xmlns:a16="http://schemas.microsoft.com/office/drawing/2014/main" id="{F784FC86-0E9E-0D4F-AC16-88E867F682AB}"/>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381001" y="2023396"/>
            <a:ext cx="4277149" cy="4089258"/>
          </a:xfrm>
          <a:prstGeom prst="rect">
            <a:avLst/>
          </a:prstGeom>
        </p:spPr>
      </p:pic>
    </p:spTree>
    <p:extLst>
      <p:ext uri="{BB962C8B-B14F-4D97-AF65-F5344CB8AC3E}">
        <p14:creationId xmlns:p14="http://schemas.microsoft.com/office/powerpoint/2010/main" val="352250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52600" y="76203"/>
            <a:ext cx="9676030" cy="1007533"/>
          </a:xfrm>
        </p:spPr>
        <p:txBody>
          <a:bodyPr>
            <a:noAutofit/>
          </a:bodyPr>
          <a:lstStyle/>
          <a:p>
            <a:pPr>
              <a:defRPr/>
            </a:pPr>
            <a:r>
              <a:rPr lang="en-US" sz="4000" dirty="0">
                <a:ea typeface="ＭＳ Ｐゴシック" charset="0"/>
              </a:rPr>
              <a:t>Connect Example: Peer/Leader Support</a:t>
            </a:r>
          </a:p>
        </p:txBody>
      </p:sp>
      <p:sp>
        <p:nvSpPr>
          <p:cNvPr id="84994" name="Rectangle 3"/>
          <p:cNvSpPr>
            <a:spLocks noGrp="1" noChangeArrowheads="1"/>
          </p:cNvSpPr>
          <p:nvPr>
            <p:ph idx="4294967295"/>
          </p:nvPr>
        </p:nvSpPr>
        <p:spPr>
          <a:xfrm>
            <a:off x="6607175" y="1084263"/>
            <a:ext cx="5584825" cy="5408612"/>
          </a:xfrm>
        </p:spPr>
        <p:txBody>
          <a:bodyPr anchor="ctr">
            <a:normAutofit/>
          </a:bodyPr>
          <a:lstStyle/>
          <a:p>
            <a:pPr marL="0" indent="0">
              <a:buNone/>
            </a:pPr>
            <a:r>
              <a:rPr lang="en-US" dirty="0"/>
              <a:t>“We would write our name on the department whiteboard if we thought we were in the green zone that day, to give permission for peers to approach us for support without worrying about being a burden. We could erase our name during the shift if we were no longer in the green.”</a:t>
            </a:r>
          </a:p>
        </p:txBody>
      </p:sp>
      <p:pic>
        <p:nvPicPr>
          <p:cNvPr id="4" name="Picture 3" descr="A picture containing dryer, drawing&#10;&#10;Description automatically generated">
            <a:extLst>
              <a:ext uri="{FF2B5EF4-FFF2-40B4-BE49-F238E27FC236}">
                <a16:creationId xmlns:a16="http://schemas.microsoft.com/office/drawing/2014/main" id="{F784FC86-0E9E-0D4F-AC16-88E867F682AB}"/>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609601" y="2133600"/>
            <a:ext cx="4277149" cy="4089258"/>
          </a:xfrm>
          <a:prstGeom prst="rect">
            <a:avLst/>
          </a:prstGeom>
        </p:spPr>
      </p:pic>
    </p:spTree>
    <p:extLst>
      <p:ext uri="{BB962C8B-B14F-4D97-AF65-F5344CB8AC3E}">
        <p14:creationId xmlns:p14="http://schemas.microsoft.com/office/powerpoint/2010/main" val="61218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671974" y="73306"/>
            <a:ext cx="7467600" cy="1007533"/>
          </a:xfrm>
        </p:spPr>
        <p:txBody>
          <a:bodyPr>
            <a:noAutofit/>
          </a:bodyPr>
          <a:lstStyle/>
          <a:p>
            <a:pPr>
              <a:defRPr/>
            </a:pPr>
            <a:r>
              <a:rPr lang="en-US" sz="4000" dirty="0">
                <a:ea typeface="ＭＳ Ｐゴシック" charset="0"/>
              </a:rPr>
              <a:t>Connect Examples: Support</a:t>
            </a:r>
          </a:p>
        </p:txBody>
      </p:sp>
      <p:sp>
        <p:nvSpPr>
          <p:cNvPr id="84994" name="Rectangle 3"/>
          <p:cNvSpPr>
            <a:spLocks noGrp="1" noChangeArrowheads="1"/>
          </p:cNvSpPr>
          <p:nvPr>
            <p:ph idx="4294967295"/>
          </p:nvPr>
        </p:nvSpPr>
        <p:spPr>
          <a:xfrm>
            <a:off x="6607175" y="1295400"/>
            <a:ext cx="5584825" cy="5408613"/>
          </a:xfrm>
        </p:spPr>
        <p:txBody>
          <a:bodyPr anchor="ctr">
            <a:normAutofit/>
          </a:bodyPr>
          <a:lstStyle/>
          <a:p>
            <a:pPr marL="0" indent="0">
              <a:buNone/>
            </a:pPr>
            <a:r>
              <a:rPr lang="en-US" sz="2400" dirty="0"/>
              <a:t>“You walk into the break room and someone has left a treat for you, and it’s just those little actions that show that somebody’s thinking about you. They validate that you are significant person and that you are important.”</a:t>
            </a:r>
          </a:p>
          <a:p>
            <a:pPr marL="0" indent="0">
              <a:buNone/>
            </a:pPr>
            <a:r>
              <a:rPr lang="en-US" sz="2400" dirty="0"/>
              <a:t> </a:t>
            </a:r>
          </a:p>
          <a:p>
            <a:pPr marL="0" indent="0">
              <a:buNone/>
            </a:pPr>
            <a:r>
              <a:rPr lang="en-US" sz="2400" dirty="0"/>
              <a:t>“Every season I give my office a healthcare item for that season. For winter they get a hand warmer and lip balm. It’s not much, but it is a little something to let them know I care.”</a:t>
            </a:r>
            <a:br>
              <a:rPr lang="en-US" sz="2400" dirty="0"/>
            </a:br>
            <a:br>
              <a:rPr lang="en-US" sz="2400" dirty="0"/>
            </a:br>
            <a:r>
              <a:rPr lang="en-US" sz="2400" dirty="0"/>
              <a:t>“We go take a walk, just about a 15-minute walk just to get out of the office.”</a:t>
            </a:r>
          </a:p>
        </p:txBody>
      </p:sp>
      <p:pic>
        <p:nvPicPr>
          <p:cNvPr id="5" name="Picture 4" descr="A picture containing dryer, drawing&#10;&#10;Description automatically generated">
            <a:extLst>
              <a:ext uri="{FF2B5EF4-FFF2-40B4-BE49-F238E27FC236}">
                <a16:creationId xmlns:a16="http://schemas.microsoft.com/office/drawing/2014/main" id="{2E01C700-B8BB-2E41-ACF8-C8A0834BABA7}"/>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533401" y="1955077"/>
            <a:ext cx="4277149" cy="4089258"/>
          </a:xfrm>
          <a:prstGeom prst="rect">
            <a:avLst/>
          </a:prstGeom>
        </p:spPr>
      </p:pic>
    </p:spTree>
    <p:extLst>
      <p:ext uri="{BB962C8B-B14F-4D97-AF65-F5344CB8AC3E}">
        <p14:creationId xmlns:p14="http://schemas.microsoft.com/office/powerpoint/2010/main" val="24338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0" y="48599"/>
            <a:ext cx="8229600" cy="1007533"/>
          </a:xfrm>
        </p:spPr>
        <p:txBody>
          <a:bodyPr>
            <a:noAutofit/>
          </a:bodyPr>
          <a:lstStyle/>
          <a:p>
            <a:pPr>
              <a:defRPr/>
            </a:pPr>
            <a:r>
              <a:rPr lang="en-US" sz="4000" dirty="0">
                <a:ea typeface="ＭＳ Ｐゴシック" charset="0"/>
              </a:rPr>
              <a:t>Connect Examples: Peer Support</a:t>
            </a:r>
          </a:p>
        </p:txBody>
      </p:sp>
      <p:sp>
        <p:nvSpPr>
          <p:cNvPr id="84994" name="Rectangle 3"/>
          <p:cNvSpPr>
            <a:spLocks noGrp="1" noChangeArrowheads="1"/>
          </p:cNvSpPr>
          <p:nvPr>
            <p:ph idx="4294967295"/>
          </p:nvPr>
        </p:nvSpPr>
        <p:spPr>
          <a:xfrm>
            <a:off x="6173788" y="1400175"/>
            <a:ext cx="6018212" cy="5408613"/>
          </a:xfrm>
        </p:spPr>
        <p:txBody>
          <a:bodyPr anchor="ctr">
            <a:normAutofit fontScale="92500"/>
          </a:bodyPr>
          <a:lstStyle/>
          <a:p>
            <a:pPr marL="0" indent="0">
              <a:lnSpc>
                <a:spcPct val="120000"/>
              </a:lnSpc>
              <a:buNone/>
            </a:pPr>
            <a:r>
              <a:rPr lang="en-US" dirty="0"/>
              <a:t>“There are a lot of opportunities that come about to lend support to the people you work with, whether it's a family member who’s sick or somebody who has passed away. There is value in a text message saying, "Hey, I'm thinking about you. I hope that you're doing okay. Things will be better tomorrow." It's really important that we maximize those situations, to foster that sense that someone else is thinking about them when things aren't going well.”</a:t>
            </a:r>
          </a:p>
        </p:txBody>
      </p:sp>
      <p:pic>
        <p:nvPicPr>
          <p:cNvPr id="5" name="Picture 4" descr="A picture containing dryer, drawing&#10;&#10;Description automatically generated">
            <a:extLst>
              <a:ext uri="{FF2B5EF4-FFF2-40B4-BE49-F238E27FC236}">
                <a16:creationId xmlns:a16="http://schemas.microsoft.com/office/drawing/2014/main" id="{2E01C700-B8BB-2E41-ACF8-C8A0834BABA7}"/>
              </a:ext>
            </a:extLst>
          </p:cNvPr>
          <p:cNvPicPr>
            <a:picLocks noChangeAspect="1"/>
          </p:cNvPicPr>
          <p:nvPr/>
        </p:nvPicPr>
        <p:blipFill rotWithShape="1">
          <a:blip r:embed="rId3">
            <a:extLst>
              <a:ext uri="{28A0092B-C50C-407E-A947-70E740481C1C}">
                <a14:useLocalDpi xmlns:a14="http://schemas.microsoft.com/office/drawing/2010/main" val="0"/>
              </a:ext>
            </a:extLst>
          </a:blip>
          <a:srcRect l="17865" r="3917" b="1"/>
          <a:stretch/>
        </p:blipFill>
        <p:spPr>
          <a:xfrm>
            <a:off x="441197" y="2060466"/>
            <a:ext cx="4277149" cy="4089258"/>
          </a:xfrm>
          <a:prstGeom prst="rect">
            <a:avLst/>
          </a:prstGeom>
        </p:spPr>
      </p:pic>
    </p:spTree>
    <p:extLst>
      <p:ext uri="{BB962C8B-B14F-4D97-AF65-F5344CB8AC3E}">
        <p14:creationId xmlns:p14="http://schemas.microsoft.com/office/powerpoint/2010/main" val="230734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34D-ADDB-41FE-AB6B-D0424C02F2B3}"/>
              </a:ext>
            </a:extLst>
          </p:cNvPr>
          <p:cNvSpPr>
            <a:spLocks noGrp="1"/>
          </p:cNvSpPr>
          <p:nvPr>
            <p:ph type="title"/>
          </p:nvPr>
        </p:nvSpPr>
        <p:spPr>
          <a:xfrm>
            <a:off x="858250" y="364068"/>
            <a:ext cx="10571751" cy="1007533"/>
          </a:xfrm>
        </p:spPr>
        <p:txBody>
          <a:bodyPr>
            <a:normAutofit fontScale="90000"/>
          </a:bodyPr>
          <a:lstStyle/>
          <a:p>
            <a:pPr marL="6494" algn="ctr">
              <a:spcBef>
                <a:spcPts val="102"/>
              </a:spcBef>
            </a:pPr>
            <a:r>
              <a:rPr lang="en-US" sz="2200" b="1" spc="-5" dirty="0">
                <a:latin typeface="Arial" panose="020B0604020202020204" pitchFamily="34" charset="0"/>
                <a:cs typeface="Arial" panose="020B0604020202020204" pitchFamily="34" charset="0"/>
              </a:rPr>
              <a:t>Stress First Aid Train the Trainer</a:t>
            </a:r>
            <a:br>
              <a:rPr lang="en-US" sz="2200" b="1" spc="-5" dirty="0">
                <a:latin typeface="Arial" panose="020B0604020202020204" pitchFamily="34" charset="0"/>
                <a:cs typeface="Arial" panose="020B0604020202020204" pitchFamily="34" charset="0"/>
              </a:rPr>
            </a:br>
            <a:r>
              <a:rPr lang="en-US" sz="2200" b="1" spc="-5" dirty="0">
                <a:latin typeface="Arial" panose="020B0604020202020204" pitchFamily="34" charset="0"/>
                <a:cs typeface="Arial" panose="020B0604020202020204" pitchFamily="34" charset="0"/>
              </a:rPr>
              <a:t>October 31, 2022</a:t>
            </a:r>
            <a:br>
              <a:rPr lang="en-US" b="1" dirty="0">
                <a:latin typeface="Arial" panose="020B0604020202020204" pitchFamily="34" charset="0"/>
                <a:cs typeface="Arial" panose="020B0604020202020204" pitchFamily="34" charset="0"/>
              </a:rPr>
            </a:br>
            <a:endParaRPr lang="en-US" dirty="0"/>
          </a:p>
        </p:txBody>
      </p:sp>
      <p:pic>
        <p:nvPicPr>
          <p:cNvPr id="7" name="Picture 6">
            <a:extLst>
              <a:ext uri="{FF2B5EF4-FFF2-40B4-BE49-F238E27FC236}">
                <a16:creationId xmlns:a16="http://schemas.microsoft.com/office/drawing/2014/main" id="{9229524B-EC58-4A46-B4EC-56D1FC3B36A4}"/>
              </a:ext>
            </a:extLst>
          </p:cNvPr>
          <p:cNvPicPr>
            <a:picLocks noChangeAspect="1"/>
          </p:cNvPicPr>
          <p:nvPr/>
        </p:nvPicPr>
        <p:blipFill>
          <a:blip r:embed="rId3"/>
          <a:stretch>
            <a:fillRect/>
          </a:stretch>
        </p:blipFill>
        <p:spPr>
          <a:xfrm>
            <a:off x="10520940" y="5716369"/>
            <a:ext cx="1440873" cy="990600"/>
          </a:xfrm>
          <a:prstGeom prst="rect">
            <a:avLst/>
          </a:prstGeom>
        </p:spPr>
      </p:pic>
      <p:sp>
        <p:nvSpPr>
          <p:cNvPr id="8" name="TextBox 7">
            <a:extLst>
              <a:ext uri="{FF2B5EF4-FFF2-40B4-BE49-F238E27FC236}">
                <a16:creationId xmlns:a16="http://schemas.microsoft.com/office/drawing/2014/main" id="{0633B7E5-A989-4222-A91E-BF1175156B1C}"/>
              </a:ext>
            </a:extLst>
          </p:cNvPr>
          <p:cNvSpPr txBox="1"/>
          <p:nvPr/>
        </p:nvSpPr>
        <p:spPr>
          <a:xfrm>
            <a:off x="230190" y="1531327"/>
            <a:ext cx="11428410" cy="4701352"/>
          </a:xfrm>
          <a:prstGeom prst="rect">
            <a:avLst/>
          </a:prstGeom>
          <a:noFill/>
        </p:spPr>
        <p:txBody>
          <a:bodyPr wrap="square">
            <a:spAutoFit/>
          </a:bodyPr>
          <a:lstStyle/>
          <a:p>
            <a:pPr marL="12988" marR="169497">
              <a:lnSpc>
                <a:spcPct val="97900"/>
              </a:lnSpc>
            </a:pPr>
            <a:r>
              <a:rPr lang="en-US" sz="1100" b="1" u="sng" spc="-5" dirty="0">
                <a:uFill>
                  <a:solidFill>
                    <a:schemeClr val="accent4">
                      <a:lumMod val="40000"/>
                      <a:lumOff val="60000"/>
                    </a:schemeClr>
                  </a:solidFill>
                </a:uFill>
                <a:latin typeface="+mj-lt"/>
                <a:cs typeface="Cambria"/>
              </a:rPr>
              <a:t>Rutgers</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Biomedical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and</a:t>
            </a:r>
            <a:r>
              <a:rPr lang="en-US" sz="1100" b="1" u="sng" dirty="0">
                <a:uFill>
                  <a:solidFill>
                    <a:schemeClr val="accent4">
                      <a:lumMod val="40000"/>
                      <a:lumOff val="60000"/>
                    </a:schemeClr>
                  </a:solidFill>
                </a:uFill>
                <a:latin typeface="+mj-lt"/>
                <a:cs typeface="Cambria"/>
              </a:rPr>
              <a:t> Health </a:t>
            </a:r>
            <a:r>
              <a:rPr lang="en-US" sz="1100" b="1" u="sng" spc="-5" dirty="0">
                <a:uFill>
                  <a:solidFill>
                    <a:schemeClr val="accent4">
                      <a:lumMod val="40000"/>
                      <a:lumOff val="60000"/>
                    </a:schemeClr>
                  </a:solidFill>
                </a:uFill>
                <a:latin typeface="+mj-lt"/>
                <a:cs typeface="Cambria"/>
              </a:rPr>
              <a:t>Sciences</a:t>
            </a:r>
            <a:r>
              <a:rPr lang="en-US" sz="1100" b="1" u="sng" spc="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Center </a:t>
            </a:r>
            <a:r>
              <a:rPr lang="en-US" sz="1100" b="1" u="sng" dirty="0">
                <a:uFill>
                  <a:solidFill>
                    <a:schemeClr val="accent4">
                      <a:lumMod val="40000"/>
                      <a:lumOff val="60000"/>
                    </a:schemeClr>
                  </a:solidFill>
                </a:uFill>
                <a:latin typeface="+mj-lt"/>
                <a:cs typeface="Cambria"/>
              </a:rPr>
              <a:t>for</a:t>
            </a:r>
            <a:r>
              <a:rPr lang="en-US" sz="1100" b="1" u="sng" spc="-5" dirty="0">
                <a:uFill>
                  <a:solidFill>
                    <a:schemeClr val="accent4">
                      <a:lumMod val="40000"/>
                      <a:lumOff val="60000"/>
                    </a:schemeClr>
                  </a:solidFill>
                </a:uFill>
                <a:latin typeface="+mj-lt"/>
                <a:cs typeface="Cambria"/>
              </a:rPr>
              <a:t> Professional</a:t>
            </a:r>
            <a:r>
              <a:rPr lang="en-US" sz="1100" b="1" u="sng"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Development </a:t>
            </a:r>
            <a:r>
              <a:rPr lang="en-US" sz="1100" b="1" dirty="0">
                <a:uFill>
                  <a:solidFill>
                    <a:schemeClr val="accent4">
                      <a:lumMod val="40000"/>
                      <a:lumOff val="60000"/>
                    </a:schemeClr>
                  </a:solidFill>
                </a:uFill>
                <a:latin typeface="+mj-lt"/>
                <a:cs typeface="Cambria"/>
              </a:rPr>
              <a:t> </a:t>
            </a:r>
          </a:p>
          <a:p>
            <a:pPr marL="12988" marR="169497">
              <a:lnSpc>
                <a:spcPct val="97900"/>
              </a:lnSpc>
            </a:pPr>
            <a:r>
              <a:rPr lang="en-US" sz="1100" spc="-5" dirty="0">
                <a:latin typeface="+mj-lt"/>
                <a:cs typeface="Cambria"/>
              </a:rPr>
              <a:t>Jeannette</a:t>
            </a:r>
            <a:r>
              <a:rPr lang="en-US" sz="1100" spc="5" dirty="0">
                <a:latin typeface="+mj-lt"/>
                <a:cs typeface="Cambria"/>
              </a:rPr>
              <a:t> </a:t>
            </a:r>
            <a:r>
              <a:rPr lang="en-US" sz="1100" spc="-5" dirty="0">
                <a:latin typeface="+mj-lt"/>
                <a:cs typeface="Cambria"/>
              </a:rPr>
              <a:t>Manchester, DNP,</a:t>
            </a:r>
            <a:r>
              <a:rPr lang="en-US" sz="1100" spc="10" dirty="0">
                <a:latin typeface="+mj-lt"/>
                <a:cs typeface="Cambria"/>
              </a:rPr>
              <a:t> </a:t>
            </a:r>
            <a:r>
              <a:rPr lang="en-US" sz="1100" spc="-5" dirty="0">
                <a:latin typeface="+mj-lt"/>
                <a:cs typeface="Cambria"/>
              </a:rPr>
              <a:t>MBA,</a:t>
            </a:r>
            <a:r>
              <a:rPr lang="en-US" sz="1100" spc="10" dirty="0">
                <a:latin typeface="+mj-lt"/>
                <a:cs typeface="Cambria"/>
              </a:rPr>
              <a:t> </a:t>
            </a:r>
            <a:r>
              <a:rPr lang="en-US" sz="1100" spc="-5" dirty="0">
                <a:latin typeface="+mj-lt"/>
                <a:cs typeface="Cambria"/>
              </a:rPr>
              <a:t>RN,</a:t>
            </a:r>
            <a:r>
              <a:rPr lang="en-US" sz="1100" spc="15"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Professor,</a:t>
            </a:r>
            <a:r>
              <a:rPr lang="en-US" sz="1100" spc="10" dirty="0">
                <a:latin typeface="+mj-lt"/>
                <a:cs typeface="Cambria"/>
              </a:rPr>
              <a:t> </a:t>
            </a:r>
            <a:r>
              <a:rPr lang="en-US" sz="1100" spc="-5" dirty="0">
                <a:latin typeface="+mj-lt"/>
                <a:cs typeface="Cambria"/>
              </a:rPr>
              <a:t>Assistant</a:t>
            </a:r>
            <a:r>
              <a:rPr lang="en-US" sz="1100" spc="5" dirty="0">
                <a:latin typeface="+mj-lt"/>
                <a:cs typeface="Cambria"/>
              </a:rPr>
              <a:t> </a:t>
            </a:r>
            <a:r>
              <a:rPr lang="en-US" sz="1100" spc="-5" dirty="0">
                <a:latin typeface="+mj-lt"/>
                <a:cs typeface="Cambria"/>
              </a:rPr>
              <a:t>Dean,</a:t>
            </a:r>
            <a:r>
              <a:rPr lang="en-US" sz="1100" spc="15" dirty="0">
                <a:latin typeface="+mj-lt"/>
                <a:cs typeface="Cambria"/>
              </a:rPr>
              <a:t> </a:t>
            </a:r>
            <a:r>
              <a:rPr lang="en-US" sz="1100" spc="-5" dirty="0">
                <a:latin typeface="+mj-lt"/>
                <a:cs typeface="Cambria"/>
              </a:rPr>
              <a:t>Center</a:t>
            </a:r>
            <a:r>
              <a:rPr lang="en-US" sz="1100" dirty="0">
                <a:latin typeface="+mj-lt"/>
                <a:cs typeface="Cambria"/>
              </a:rPr>
              <a:t> </a:t>
            </a:r>
            <a:r>
              <a:rPr lang="en-US" sz="1100" spc="-5" dirty="0">
                <a:latin typeface="+mj-lt"/>
                <a:cs typeface="Cambria"/>
              </a:rPr>
              <a:t>for </a:t>
            </a:r>
            <a:r>
              <a:rPr lang="en-US" sz="110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5" dirty="0">
                <a:latin typeface="+mj-lt"/>
                <a:cs typeface="Cambria"/>
              </a:rPr>
              <a:t> </a:t>
            </a:r>
            <a:r>
              <a:rPr lang="en-US" sz="1100" spc="-5" dirty="0">
                <a:latin typeface="+mj-lt"/>
                <a:cs typeface="Cambria"/>
              </a:rPr>
              <a:t>Rutgers,</a:t>
            </a:r>
            <a:r>
              <a:rPr lang="en-US" sz="1100" spc="15" dirty="0">
                <a:latin typeface="+mj-lt"/>
                <a:cs typeface="Cambria"/>
              </a:rPr>
              <a:t> </a:t>
            </a:r>
            <a:r>
              <a:rPr lang="en-US" sz="1100" spc="-5" dirty="0">
                <a:latin typeface="+mj-lt"/>
                <a:cs typeface="Cambria"/>
              </a:rPr>
              <a:t>the</a:t>
            </a:r>
            <a:r>
              <a:rPr lang="en-US" sz="1100" spc="10" dirty="0">
                <a:latin typeface="+mj-lt"/>
                <a:cs typeface="Cambria"/>
              </a:rPr>
              <a:t> </a:t>
            </a:r>
            <a:r>
              <a:rPr lang="en-US" sz="1100" spc="-5" dirty="0">
                <a:latin typeface="+mj-lt"/>
                <a:cs typeface="Cambria"/>
              </a:rPr>
              <a:t>State</a:t>
            </a:r>
            <a:r>
              <a:rPr lang="en-US" sz="1100" spc="10" dirty="0">
                <a:latin typeface="+mj-lt"/>
                <a:cs typeface="Cambria"/>
              </a:rPr>
              <a:t> </a:t>
            </a:r>
            <a:r>
              <a:rPr lang="en-US" sz="1100" spc="-5" dirty="0">
                <a:latin typeface="+mj-lt"/>
                <a:cs typeface="Cambria"/>
              </a:rPr>
              <a:t>University</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New</a:t>
            </a:r>
            <a:r>
              <a:rPr lang="en-US" sz="1100" spc="5" dirty="0">
                <a:latin typeface="+mj-lt"/>
                <a:cs typeface="Cambria"/>
              </a:rPr>
              <a:t> </a:t>
            </a:r>
            <a:r>
              <a:rPr lang="en-US" sz="1100" spc="-5" dirty="0">
                <a:latin typeface="+mj-lt"/>
                <a:cs typeface="Cambria"/>
              </a:rPr>
              <a:t>Jersey</a:t>
            </a:r>
            <a:r>
              <a:rPr lang="en-US" sz="1100" spc="15" dirty="0">
                <a:latin typeface="+mj-lt"/>
                <a:cs typeface="Cambria"/>
              </a:rPr>
              <a:t> </a:t>
            </a:r>
            <a:r>
              <a:rPr lang="en-US" sz="1100" spc="-5" dirty="0">
                <a:latin typeface="+mj-lt"/>
                <a:cs typeface="Cambria"/>
              </a:rPr>
              <a:t>School</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Nursing.</a:t>
            </a:r>
            <a:r>
              <a:rPr lang="en-US" sz="1100" dirty="0">
                <a:latin typeface="+mj-lt"/>
                <a:cs typeface="Cambria"/>
              </a:rPr>
              <a:t> </a:t>
            </a:r>
            <a:r>
              <a:rPr lang="en-US" sz="1100" spc="-5" dirty="0">
                <a:latin typeface="+mj-lt"/>
                <a:cs typeface="Cambria"/>
              </a:rPr>
              <a:t>Mariely</a:t>
            </a:r>
            <a:r>
              <a:rPr lang="en-US" sz="1100" dirty="0">
                <a:latin typeface="+mj-lt"/>
                <a:cs typeface="Cambria"/>
              </a:rPr>
              <a:t> </a:t>
            </a:r>
            <a:r>
              <a:rPr lang="en-US" sz="1100" spc="-5" dirty="0">
                <a:latin typeface="+mj-lt"/>
                <a:cs typeface="Cambria"/>
              </a:rPr>
              <a:t>Rosario,</a:t>
            </a:r>
            <a:r>
              <a:rPr lang="en-US" sz="1100" spc="15" dirty="0">
                <a:latin typeface="+mj-lt"/>
                <a:cs typeface="Cambria"/>
              </a:rPr>
              <a:t> </a:t>
            </a:r>
            <a:r>
              <a:rPr lang="en-US" sz="1100" dirty="0">
                <a:latin typeface="+mj-lt"/>
                <a:cs typeface="Cambria"/>
              </a:rPr>
              <a:t>BS,</a:t>
            </a:r>
            <a:r>
              <a:rPr lang="en-US" sz="1100" spc="20" dirty="0">
                <a:latin typeface="+mj-lt"/>
                <a:cs typeface="Cambria"/>
              </a:rPr>
              <a:t> </a:t>
            </a:r>
            <a:r>
              <a:rPr lang="en-US" sz="1100" spc="-5" dirty="0">
                <a:latin typeface="+mj-lt"/>
                <a:cs typeface="Cambria"/>
              </a:rPr>
              <a:t>Program</a:t>
            </a:r>
            <a:r>
              <a:rPr lang="en-US" sz="1100" spc="5" dirty="0">
                <a:latin typeface="+mj-lt"/>
                <a:cs typeface="Cambria"/>
              </a:rPr>
              <a:t> </a:t>
            </a:r>
            <a:r>
              <a:rPr lang="en-US" sz="1100" spc="-5" dirty="0">
                <a:latin typeface="+mj-lt"/>
                <a:cs typeface="Cambria"/>
              </a:rPr>
              <a:t>Assistant,</a:t>
            </a:r>
            <a:r>
              <a:rPr lang="en-US" sz="1100" spc="20" dirty="0">
                <a:latin typeface="+mj-lt"/>
                <a:cs typeface="Cambria"/>
              </a:rPr>
              <a:t> </a:t>
            </a:r>
            <a:r>
              <a:rPr lang="en-US" sz="1100" spc="-5" dirty="0">
                <a:latin typeface="+mj-lt"/>
                <a:cs typeface="Cambria"/>
              </a:rPr>
              <a:t>Center</a:t>
            </a:r>
            <a:r>
              <a:rPr lang="en-US" sz="1100" spc="5" dirty="0">
                <a:latin typeface="+mj-lt"/>
                <a:cs typeface="Cambria"/>
              </a:rPr>
              <a:t> </a:t>
            </a:r>
            <a:r>
              <a:rPr lang="en-US" sz="1100" spc="-5" dirty="0">
                <a:latin typeface="+mj-lt"/>
                <a:cs typeface="Cambria"/>
              </a:rPr>
              <a:t>for</a:t>
            </a:r>
            <a:r>
              <a:rPr lang="en-US" sz="1100" spc="10" dirty="0">
                <a:latin typeface="+mj-lt"/>
                <a:cs typeface="Cambria"/>
              </a:rPr>
              <a:t> </a:t>
            </a:r>
            <a:r>
              <a:rPr lang="en-US" sz="1100" spc="-5" dirty="0">
                <a:latin typeface="+mj-lt"/>
                <a:cs typeface="Cambria"/>
              </a:rPr>
              <a:t>Professional</a:t>
            </a:r>
            <a:r>
              <a:rPr lang="en-US" sz="1100" spc="5" dirty="0">
                <a:latin typeface="+mj-lt"/>
                <a:cs typeface="Cambria"/>
              </a:rPr>
              <a:t> </a:t>
            </a:r>
            <a:r>
              <a:rPr lang="en-US" sz="1100" spc="-5" dirty="0">
                <a:latin typeface="+mj-lt"/>
                <a:cs typeface="Cambria"/>
              </a:rPr>
              <a:t>Development</a:t>
            </a:r>
            <a:r>
              <a:rPr lang="en-US" sz="1100" spc="10" dirty="0">
                <a:latin typeface="+mj-lt"/>
                <a:cs typeface="Cambria"/>
              </a:rPr>
              <a:t> </a:t>
            </a:r>
            <a:r>
              <a:rPr lang="en-US" sz="1100" spc="-5" dirty="0">
                <a:latin typeface="+mj-lt"/>
                <a:cs typeface="Cambria"/>
              </a:rPr>
              <a:t>Rutgers,</a:t>
            </a:r>
            <a:r>
              <a:rPr lang="en-US" sz="1100" spc="20" dirty="0">
                <a:latin typeface="+mj-lt"/>
                <a:cs typeface="Cambria"/>
              </a:rPr>
              <a:t> </a:t>
            </a:r>
            <a:r>
              <a:rPr lang="en-US" sz="1100" spc="-5" dirty="0">
                <a:latin typeface="+mj-lt"/>
                <a:cs typeface="Cambria"/>
              </a:rPr>
              <a:t>the </a:t>
            </a:r>
            <a:r>
              <a:rPr lang="en-US" sz="1100" spc="-256" dirty="0">
                <a:latin typeface="+mj-lt"/>
                <a:cs typeface="Cambria"/>
              </a:rPr>
              <a:t> </a:t>
            </a:r>
            <a:r>
              <a:rPr lang="en-US" sz="1100" dirty="0">
                <a:latin typeface="+mj-lt"/>
                <a:cs typeface="Cambria"/>
              </a:rPr>
              <a:t>State </a:t>
            </a:r>
            <a:r>
              <a:rPr lang="en-US" sz="1100" spc="-5" dirty="0">
                <a:latin typeface="+mj-lt"/>
                <a:cs typeface="Cambria"/>
              </a:rPr>
              <a:t>University of New</a:t>
            </a:r>
            <a:r>
              <a:rPr lang="en-US" sz="1100" spc="5" dirty="0">
                <a:latin typeface="+mj-lt"/>
                <a:cs typeface="Cambria"/>
              </a:rPr>
              <a:t> </a:t>
            </a:r>
            <a:r>
              <a:rPr lang="en-US" sz="1100" spc="-5" dirty="0">
                <a:latin typeface="+mj-lt"/>
                <a:cs typeface="Cambria"/>
              </a:rPr>
              <a:t>Jersey School of Nursing.</a:t>
            </a:r>
            <a:endParaRPr lang="en-US" sz="1100" dirty="0">
              <a:latin typeface="+mj-lt"/>
              <a:cs typeface="Cambria"/>
            </a:endParaRPr>
          </a:p>
          <a:p>
            <a:pPr>
              <a:spcBef>
                <a:spcPts val="51"/>
              </a:spcBef>
            </a:pPr>
            <a:endParaRPr lang="en-US" sz="1100" dirty="0">
              <a:latin typeface="+mj-lt"/>
              <a:cs typeface="Cambria"/>
            </a:endParaRPr>
          </a:p>
          <a:p>
            <a:pPr marL="12988">
              <a:spcBef>
                <a:spcPts val="5"/>
              </a:spcBef>
            </a:pPr>
            <a:r>
              <a:rPr lang="en-US" sz="1100" b="1" u="sng" spc="-5" dirty="0">
                <a:latin typeface="+mj-lt"/>
                <a:cs typeface="Cambria"/>
              </a:rPr>
              <a:t>Off-Label/Investigational</a:t>
            </a:r>
            <a:r>
              <a:rPr lang="en-US" sz="1100" b="1" u="sng" spc="-36" dirty="0">
                <a:latin typeface="+mj-lt"/>
                <a:cs typeface="Cambria"/>
              </a:rPr>
              <a:t> </a:t>
            </a:r>
            <a:r>
              <a:rPr lang="en-US" sz="1100" b="1" u="sng" dirty="0">
                <a:latin typeface="+mj-lt"/>
                <a:cs typeface="Cambria"/>
              </a:rPr>
              <a:t>Use</a:t>
            </a:r>
            <a:endParaRPr lang="en-US" sz="1100" u="sng" dirty="0">
              <a:latin typeface="+mj-lt"/>
              <a:cs typeface="Cambria"/>
            </a:endParaRPr>
          </a:p>
          <a:p>
            <a:pPr marL="12988" marR="529273">
              <a:spcBef>
                <a:spcPts val="61"/>
              </a:spcBef>
            </a:pP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dirty="0">
                <a:latin typeface="+mj-lt"/>
                <a:cs typeface="Cambria"/>
              </a:rPr>
              <a:t> </a:t>
            </a:r>
            <a:r>
              <a:rPr lang="en-US" sz="1100" spc="-5" dirty="0">
                <a:latin typeface="+mj-lt"/>
                <a:cs typeface="Cambria"/>
              </a:rPr>
              <a:t>does</a:t>
            </a:r>
            <a:r>
              <a:rPr lang="en-US" sz="1100" spc="10" dirty="0">
                <a:latin typeface="+mj-lt"/>
                <a:cs typeface="Cambria"/>
              </a:rPr>
              <a:t> </a:t>
            </a:r>
            <a:r>
              <a:rPr lang="en-US" sz="1100" spc="-5" dirty="0">
                <a:latin typeface="+mj-lt"/>
                <a:cs typeface="Cambria"/>
              </a:rPr>
              <a:t>not</a:t>
            </a:r>
            <a:r>
              <a:rPr lang="en-US" sz="1100" spc="5" dirty="0">
                <a:latin typeface="+mj-lt"/>
                <a:cs typeface="Cambria"/>
              </a:rPr>
              <a:t> </a:t>
            </a:r>
            <a:r>
              <a:rPr lang="en-US" sz="1100" spc="-5" dirty="0">
                <a:latin typeface="+mj-lt"/>
                <a:cs typeface="Cambria"/>
              </a:rPr>
              <a:t>contain</a:t>
            </a:r>
            <a:r>
              <a:rPr lang="en-US" sz="1100" spc="5" dirty="0">
                <a:latin typeface="+mj-lt"/>
                <a:cs typeface="Cambria"/>
              </a:rPr>
              <a:t> </a:t>
            </a:r>
            <a:r>
              <a:rPr lang="en-US" sz="1100" spc="-5" dirty="0">
                <a:latin typeface="+mj-lt"/>
                <a:cs typeface="Cambria"/>
              </a:rPr>
              <a:t>information</a:t>
            </a:r>
            <a:r>
              <a:rPr lang="en-US" sz="1100" spc="10"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commercial</a:t>
            </a:r>
            <a:r>
              <a:rPr lang="en-US" sz="1100" spc="5" dirty="0">
                <a:latin typeface="+mj-lt"/>
                <a:cs typeface="Cambria"/>
              </a:rPr>
              <a:t> </a:t>
            </a:r>
            <a:r>
              <a:rPr lang="en-US" sz="1100" spc="-5" dirty="0">
                <a:latin typeface="+mj-lt"/>
                <a:cs typeface="Cambria"/>
              </a:rPr>
              <a:t>products/devices</a:t>
            </a:r>
            <a:r>
              <a:rPr lang="en-US" sz="1100" spc="5" dirty="0">
                <a:latin typeface="+mj-lt"/>
                <a:cs typeface="Cambria"/>
              </a:rPr>
              <a:t> </a:t>
            </a:r>
            <a:r>
              <a:rPr lang="en-US" sz="1100" spc="-5" dirty="0">
                <a:latin typeface="+mj-lt"/>
                <a:cs typeface="Cambria"/>
              </a:rPr>
              <a:t>that</a:t>
            </a:r>
            <a:r>
              <a:rPr lang="en-US" sz="1100" spc="5" dirty="0">
                <a:latin typeface="+mj-lt"/>
                <a:cs typeface="Cambria"/>
              </a:rPr>
              <a:t> </a:t>
            </a:r>
            <a:r>
              <a:rPr lang="en-US" sz="1100" spc="-5" dirty="0">
                <a:latin typeface="+mj-lt"/>
                <a:cs typeface="Cambria"/>
              </a:rPr>
              <a:t>are </a:t>
            </a:r>
            <a:r>
              <a:rPr lang="en-US" sz="1100" spc="-251" dirty="0">
                <a:latin typeface="+mj-lt"/>
                <a:cs typeface="Cambria"/>
              </a:rPr>
              <a:t> </a:t>
            </a:r>
            <a:r>
              <a:rPr lang="en-US" sz="1100" spc="-5" dirty="0">
                <a:latin typeface="+mj-lt"/>
                <a:cs typeface="Cambria"/>
              </a:rPr>
              <a:t>unlabeled</a:t>
            </a:r>
            <a:r>
              <a:rPr lang="en-US" sz="1100" spc="-10" dirty="0">
                <a:latin typeface="+mj-lt"/>
                <a:cs typeface="Cambria"/>
              </a:rPr>
              <a:t> </a:t>
            </a:r>
            <a:r>
              <a:rPr lang="en-US" sz="1100" spc="-5" dirty="0">
                <a:latin typeface="+mj-lt"/>
                <a:cs typeface="Cambria"/>
              </a:rPr>
              <a:t>for use</a:t>
            </a:r>
            <a:r>
              <a:rPr lang="en-US" sz="1100" spc="5" dirty="0">
                <a:latin typeface="+mj-lt"/>
                <a:cs typeface="Cambria"/>
              </a:rPr>
              <a:t> </a:t>
            </a:r>
            <a:r>
              <a:rPr lang="en-US" sz="1100" spc="-5" dirty="0">
                <a:latin typeface="+mj-lt"/>
                <a:cs typeface="Cambria"/>
              </a:rPr>
              <a:t>or investigational</a:t>
            </a:r>
            <a:r>
              <a:rPr lang="en-US" sz="1100" dirty="0">
                <a:latin typeface="+mj-lt"/>
                <a:cs typeface="Cambria"/>
              </a:rPr>
              <a:t> </a:t>
            </a:r>
            <a:r>
              <a:rPr lang="en-US" sz="1100" spc="-5" dirty="0">
                <a:latin typeface="+mj-lt"/>
                <a:cs typeface="Cambria"/>
              </a:rPr>
              <a:t>uses</a:t>
            </a:r>
            <a:r>
              <a:rPr lang="en-US" sz="1100"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products not</a:t>
            </a:r>
            <a:r>
              <a:rPr lang="en-US" sz="1100" spc="5" dirty="0">
                <a:latin typeface="+mj-lt"/>
                <a:cs typeface="Cambria"/>
              </a:rPr>
              <a:t> </a:t>
            </a:r>
            <a:r>
              <a:rPr lang="en-US" sz="1100" spc="-5" dirty="0">
                <a:latin typeface="+mj-lt"/>
                <a:cs typeface="Cambria"/>
              </a:rPr>
              <a:t>yet</a:t>
            </a:r>
            <a:r>
              <a:rPr lang="en-US" sz="1100" dirty="0">
                <a:latin typeface="+mj-lt"/>
                <a:cs typeface="Cambria"/>
              </a:rPr>
              <a:t> </a:t>
            </a:r>
            <a:r>
              <a:rPr lang="en-US" sz="1100" spc="-5" dirty="0">
                <a:latin typeface="+mj-lt"/>
                <a:cs typeface="Cambria"/>
              </a:rPr>
              <a:t>approved.</a:t>
            </a:r>
            <a:endParaRPr lang="en-US" sz="1100" dirty="0">
              <a:latin typeface="+mj-lt"/>
              <a:cs typeface="Cambria"/>
            </a:endParaRPr>
          </a:p>
          <a:p>
            <a:pPr>
              <a:spcBef>
                <a:spcPts val="56"/>
              </a:spcBef>
            </a:pPr>
            <a:endParaRPr lang="en-US" sz="1100" dirty="0">
              <a:latin typeface="+mj-lt"/>
              <a:cs typeface="Cambria"/>
            </a:endParaRPr>
          </a:p>
          <a:p>
            <a:pPr marL="12988"/>
            <a:r>
              <a:rPr lang="en-US" sz="1100" b="1" u="sng" spc="-5" dirty="0">
                <a:uFill>
                  <a:solidFill>
                    <a:schemeClr val="accent4">
                      <a:lumMod val="40000"/>
                      <a:lumOff val="60000"/>
                    </a:schemeClr>
                  </a:solidFill>
                </a:uFill>
                <a:latin typeface="+mj-lt"/>
                <a:cs typeface="Cambria"/>
              </a:rPr>
              <a:t>Disclaimer</a:t>
            </a:r>
            <a:endParaRPr lang="en-US" sz="1100" dirty="0">
              <a:uFill>
                <a:solidFill>
                  <a:schemeClr val="accent4">
                    <a:lumMod val="40000"/>
                    <a:lumOff val="60000"/>
                  </a:schemeClr>
                </a:solidFill>
              </a:uFill>
              <a:latin typeface="+mj-lt"/>
              <a:cs typeface="Cambria"/>
            </a:endParaRPr>
          </a:p>
          <a:p>
            <a:pPr marL="12988" marR="275352">
              <a:spcBef>
                <a:spcPts val="10"/>
              </a:spcBef>
            </a:pP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5" dirty="0">
                <a:latin typeface="+mj-lt"/>
                <a:cs typeface="Cambria"/>
              </a:rPr>
              <a:t> </a:t>
            </a:r>
            <a:r>
              <a:rPr lang="en-US" sz="1100" spc="-5" dirty="0">
                <a:latin typeface="+mj-lt"/>
                <a:cs typeface="Cambria"/>
              </a:rPr>
              <a:t>expressed </a:t>
            </a:r>
            <a:r>
              <a:rPr lang="en-US" sz="1100" dirty="0">
                <a:latin typeface="+mj-lt"/>
                <a:cs typeface="Cambria"/>
              </a:rPr>
              <a:t>in</a:t>
            </a:r>
            <a:r>
              <a:rPr lang="en-US" sz="1100" spc="5" dirty="0">
                <a:latin typeface="+mj-lt"/>
                <a:cs typeface="Cambria"/>
              </a:rPr>
              <a:t> </a:t>
            </a:r>
            <a:r>
              <a:rPr lang="en-US" sz="1100" spc="-5" dirty="0">
                <a:latin typeface="+mj-lt"/>
                <a:cs typeface="Cambria"/>
              </a:rPr>
              <a:t>this</a:t>
            </a:r>
            <a:r>
              <a:rPr lang="en-US" sz="1100" dirty="0">
                <a:latin typeface="+mj-lt"/>
                <a:cs typeface="Cambria"/>
              </a:rPr>
              <a:t> </a:t>
            </a:r>
            <a:r>
              <a:rPr lang="en-US" sz="1100" spc="-5" dirty="0">
                <a:latin typeface="+mj-lt"/>
                <a:cs typeface="Cambria"/>
              </a:rPr>
              <a:t>activity</a:t>
            </a:r>
            <a:r>
              <a:rPr lang="en-US" sz="1100" spc="5"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those</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faculty.</a:t>
            </a:r>
            <a:r>
              <a:rPr lang="en-US" sz="1100" spc="31" dirty="0">
                <a:latin typeface="+mj-lt"/>
                <a:cs typeface="Cambria"/>
              </a:rPr>
              <a:t> </a:t>
            </a:r>
            <a:r>
              <a:rPr lang="en-US" sz="1100" spc="-5" dirty="0">
                <a:latin typeface="+mj-lt"/>
                <a:cs typeface="Cambria"/>
              </a:rPr>
              <a:t>It</a:t>
            </a:r>
            <a:r>
              <a:rPr lang="en-US" sz="1100" spc="10" dirty="0">
                <a:latin typeface="+mj-lt"/>
                <a:cs typeface="Cambria"/>
              </a:rPr>
              <a:t> </a:t>
            </a:r>
            <a:r>
              <a:rPr lang="en-US" sz="1100" spc="-5" dirty="0">
                <a:latin typeface="+mj-lt"/>
                <a:cs typeface="Cambria"/>
              </a:rPr>
              <a:t>should not</a:t>
            </a:r>
            <a:r>
              <a:rPr lang="en-US" sz="1100" spc="5"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inferred or </a:t>
            </a:r>
            <a:r>
              <a:rPr lang="en-US" sz="1100" spc="-256" dirty="0">
                <a:latin typeface="+mj-lt"/>
                <a:cs typeface="Cambria"/>
              </a:rPr>
              <a:t> </a:t>
            </a:r>
            <a:r>
              <a:rPr lang="en-US" sz="1100" spc="-5" dirty="0">
                <a:latin typeface="+mj-lt"/>
                <a:cs typeface="Cambria"/>
              </a:rPr>
              <a:t>assumed that</a:t>
            </a:r>
            <a:r>
              <a:rPr lang="en-US" sz="1100" spc="5" dirty="0">
                <a:latin typeface="+mj-lt"/>
                <a:cs typeface="Cambria"/>
              </a:rPr>
              <a:t> </a:t>
            </a:r>
            <a:r>
              <a:rPr lang="en-US" sz="1100" spc="-5" dirty="0">
                <a:latin typeface="+mj-lt"/>
                <a:cs typeface="Cambria"/>
              </a:rPr>
              <a:t>they</a:t>
            </a:r>
            <a:r>
              <a:rPr lang="en-US" sz="1100" dirty="0">
                <a:latin typeface="+mj-lt"/>
                <a:cs typeface="Cambria"/>
              </a:rPr>
              <a:t> </a:t>
            </a:r>
            <a:r>
              <a:rPr lang="en-US" sz="1100" spc="-5" dirty="0">
                <a:latin typeface="+mj-lt"/>
                <a:cs typeface="Cambria"/>
              </a:rPr>
              <a:t>are</a:t>
            </a:r>
            <a:r>
              <a:rPr lang="en-US" sz="1100" spc="10" dirty="0">
                <a:latin typeface="+mj-lt"/>
                <a:cs typeface="Cambria"/>
              </a:rPr>
              <a:t> </a:t>
            </a:r>
            <a:r>
              <a:rPr lang="en-US" sz="1100" spc="-5" dirty="0">
                <a:latin typeface="+mj-lt"/>
                <a:cs typeface="Cambria"/>
              </a:rPr>
              <a:t>expressing</a:t>
            </a:r>
            <a:r>
              <a:rPr lang="en-US" sz="110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views</a:t>
            </a:r>
            <a:r>
              <a:rPr lang="en-US" sz="1100" spc="10" dirty="0">
                <a:latin typeface="+mj-lt"/>
                <a:cs typeface="Cambria"/>
              </a:rPr>
              <a:t> </a:t>
            </a:r>
            <a:r>
              <a:rPr lang="en-US" sz="1100" spc="-5" dirty="0">
                <a:latin typeface="+mj-lt"/>
                <a:cs typeface="Cambria"/>
              </a:rPr>
              <a:t>of</a:t>
            </a:r>
            <a:r>
              <a:rPr lang="en-US" sz="1100" dirty="0">
                <a:latin typeface="+mj-lt"/>
                <a:cs typeface="Cambria"/>
              </a:rPr>
              <a:t> any</a:t>
            </a:r>
            <a:r>
              <a:rPr lang="en-US" sz="1100" spc="-5" dirty="0">
                <a:latin typeface="+mj-lt"/>
                <a:cs typeface="Cambria"/>
              </a:rPr>
              <a:t> manufacturer</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pharmaceuticals </a:t>
            </a:r>
            <a:r>
              <a:rPr lang="en-US" sz="1100" dirty="0">
                <a:latin typeface="+mj-lt"/>
                <a:cs typeface="Cambria"/>
              </a:rPr>
              <a:t> </a:t>
            </a:r>
            <a:r>
              <a:rPr lang="en-US" sz="1100" spc="-5" dirty="0">
                <a:latin typeface="+mj-lt"/>
                <a:cs typeface="Cambria"/>
              </a:rPr>
              <a:t>and/or</a:t>
            </a:r>
            <a:r>
              <a:rPr lang="en-US" sz="1100" spc="-10" dirty="0">
                <a:latin typeface="+mj-lt"/>
                <a:cs typeface="Cambria"/>
              </a:rPr>
              <a:t> </a:t>
            </a:r>
            <a:r>
              <a:rPr lang="en-US" sz="1100" spc="-5" dirty="0">
                <a:latin typeface="+mj-lt"/>
                <a:cs typeface="Cambria"/>
              </a:rPr>
              <a:t>medical devices</a:t>
            </a:r>
            <a:r>
              <a:rPr lang="en-US" sz="1100" dirty="0">
                <a:latin typeface="+mj-lt"/>
                <a:cs typeface="Cambria"/>
              </a:rPr>
              <a:t> </a:t>
            </a:r>
            <a:r>
              <a:rPr lang="en-US" sz="1100" spc="-5" dirty="0">
                <a:latin typeface="+mj-lt"/>
                <a:cs typeface="Cambria"/>
              </a:rPr>
              <a:t>or Rutgers.</a:t>
            </a:r>
            <a:endParaRPr lang="en-US" sz="1100" dirty="0">
              <a:latin typeface="+mj-lt"/>
              <a:cs typeface="Cambria"/>
            </a:endParaRPr>
          </a:p>
          <a:p>
            <a:pPr>
              <a:spcBef>
                <a:spcPts val="56"/>
              </a:spcBef>
            </a:pPr>
            <a:endParaRPr lang="en-US" sz="1100" dirty="0">
              <a:latin typeface="+mj-lt"/>
              <a:cs typeface="Cambria"/>
            </a:endParaRPr>
          </a:p>
          <a:p>
            <a:pPr marL="12988" marR="90269"/>
            <a:r>
              <a:rPr lang="en-US" sz="1100" spc="-5" dirty="0">
                <a:latin typeface="+mj-lt"/>
                <a:cs typeface="Cambria"/>
              </a:rPr>
              <a:t>It</a:t>
            </a:r>
            <a:r>
              <a:rPr lang="en-US" sz="1100" dirty="0">
                <a:latin typeface="+mj-lt"/>
                <a:cs typeface="Cambria"/>
              </a:rPr>
              <a:t> </a:t>
            </a:r>
            <a:r>
              <a:rPr lang="en-US" sz="1100" spc="-5" dirty="0">
                <a:latin typeface="+mj-lt"/>
                <a:cs typeface="Cambria"/>
              </a:rPr>
              <a:t>should</a:t>
            </a:r>
            <a:r>
              <a:rPr lang="en-US" sz="1100" spc="-10" dirty="0">
                <a:latin typeface="+mj-lt"/>
                <a:cs typeface="Cambria"/>
              </a:rPr>
              <a:t> </a:t>
            </a:r>
            <a:r>
              <a:rPr lang="en-US" sz="1100" dirty="0">
                <a:latin typeface="+mj-lt"/>
                <a:cs typeface="Cambria"/>
              </a:rPr>
              <a:t>be</a:t>
            </a:r>
            <a:r>
              <a:rPr lang="en-US" sz="1100" spc="5" dirty="0">
                <a:latin typeface="+mj-lt"/>
                <a:cs typeface="Cambria"/>
              </a:rPr>
              <a:t> </a:t>
            </a:r>
            <a:r>
              <a:rPr lang="en-US" sz="1100" spc="-5" dirty="0">
                <a:latin typeface="+mj-lt"/>
                <a:cs typeface="Cambria"/>
              </a:rPr>
              <a:t>noted</a:t>
            </a:r>
            <a:r>
              <a:rPr lang="en-US" sz="1100" spc="-10" dirty="0">
                <a:latin typeface="+mj-lt"/>
                <a:cs typeface="Cambria"/>
              </a:rPr>
              <a:t> </a:t>
            </a:r>
            <a:r>
              <a:rPr lang="en-US" sz="1100" spc="-5" dirty="0">
                <a:latin typeface="+mj-lt"/>
                <a:cs typeface="Cambria"/>
              </a:rPr>
              <a:t>that</a:t>
            </a:r>
            <a:r>
              <a:rPr lang="en-US" sz="1100" dirty="0">
                <a:latin typeface="+mj-lt"/>
                <a:cs typeface="Cambria"/>
              </a:rPr>
              <a:t> the</a:t>
            </a:r>
            <a:r>
              <a:rPr lang="en-US" sz="1100" spc="5" dirty="0">
                <a:latin typeface="+mj-lt"/>
                <a:cs typeface="Cambria"/>
              </a:rPr>
              <a:t> </a:t>
            </a:r>
            <a:r>
              <a:rPr lang="en-US" sz="1100" spc="-5" dirty="0">
                <a:latin typeface="+mj-lt"/>
                <a:cs typeface="Cambria"/>
              </a:rPr>
              <a:t>recommendations made</a:t>
            </a:r>
            <a:r>
              <a:rPr lang="en-US" sz="1100" spc="5" dirty="0">
                <a:latin typeface="+mj-lt"/>
                <a:cs typeface="Cambria"/>
              </a:rPr>
              <a:t> </a:t>
            </a:r>
            <a:r>
              <a:rPr lang="en-US" sz="1100" spc="-5" dirty="0">
                <a:latin typeface="+mj-lt"/>
                <a:cs typeface="Cambria"/>
              </a:rPr>
              <a:t>herein</a:t>
            </a:r>
            <a:r>
              <a:rPr lang="en-US" sz="1100" dirty="0">
                <a:latin typeface="+mj-lt"/>
                <a:cs typeface="Cambria"/>
              </a:rPr>
              <a:t> </a:t>
            </a:r>
            <a:r>
              <a:rPr lang="en-US" sz="1100" spc="-5" dirty="0">
                <a:latin typeface="+mj-lt"/>
                <a:cs typeface="Cambria"/>
              </a:rPr>
              <a:t>with regard</a:t>
            </a:r>
            <a:r>
              <a:rPr lang="en-US" sz="1100" spc="10" dirty="0">
                <a:latin typeface="+mj-lt"/>
                <a:cs typeface="Cambria"/>
              </a:rPr>
              <a:t> </a:t>
            </a:r>
            <a:r>
              <a:rPr lang="en-US" sz="1100" dirty="0">
                <a:latin typeface="+mj-lt"/>
                <a:cs typeface="Cambria"/>
              </a:rPr>
              <a:t>to</a:t>
            </a:r>
            <a:r>
              <a:rPr lang="en-US" sz="1100" spc="-5" dirty="0">
                <a:latin typeface="+mj-lt"/>
                <a:cs typeface="Cambria"/>
              </a:rPr>
              <a:t> the</a:t>
            </a:r>
            <a:r>
              <a:rPr lang="en-US" sz="1100" spc="5" dirty="0">
                <a:latin typeface="+mj-lt"/>
                <a:cs typeface="Cambria"/>
              </a:rPr>
              <a:t> </a:t>
            </a:r>
            <a:r>
              <a:rPr lang="en-US" sz="1100" spc="-5" dirty="0">
                <a:latin typeface="+mj-lt"/>
                <a:cs typeface="Cambria"/>
              </a:rPr>
              <a:t>use</a:t>
            </a:r>
            <a:r>
              <a:rPr lang="en-US" sz="1100" dirty="0">
                <a:latin typeface="+mj-lt"/>
                <a:cs typeface="Cambria"/>
              </a:rPr>
              <a:t> </a:t>
            </a:r>
            <a:r>
              <a:rPr lang="en-US" sz="1100" spc="-5" dirty="0">
                <a:latin typeface="+mj-lt"/>
                <a:cs typeface="Cambria"/>
              </a:rPr>
              <a:t>of </a:t>
            </a:r>
            <a:r>
              <a:rPr lang="en-US" sz="1100" dirty="0">
                <a:latin typeface="+mj-lt"/>
                <a:cs typeface="Cambria"/>
              </a:rPr>
              <a:t> </a:t>
            </a:r>
            <a:r>
              <a:rPr lang="en-US" sz="1100" spc="-5" dirty="0">
                <a:latin typeface="+mj-lt"/>
                <a:cs typeface="Cambria"/>
              </a:rPr>
              <a:t>therapeutic</a:t>
            </a:r>
            <a:r>
              <a:rPr lang="en-US" sz="1100" dirty="0">
                <a:latin typeface="+mj-lt"/>
                <a:cs typeface="Cambria"/>
              </a:rPr>
              <a:t> </a:t>
            </a:r>
            <a:r>
              <a:rPr lang="en-US" sz="1100" spc="-5" dirty="0">
                <a:latin typeface="+mj-lt"/>
                <a:cs typeface="Cambria"/>
              </a:rPr>
              <a:t>agents,</a:t>
            </a:r>
            <a:r>
              <a:rPr lang="en-US" sz="1100" spc="10" dirty="0">
                <a:latin typeface="+mj-lt"/>
                <a:cs typeface="Cambria"/>
              </a:rPr>
              <a:t> </a:t>
            </a:r>
            <a:r>
              <a:rPr lang="en-US" sz="1100" spc="-5" dirty="0">
                <a:latin typeface="+mj-lt"/>
                <a:cs typeface="Cambria"/>
              </a:rPr>
              <a:t>varying</a:t>
            </a:r>
            <a:r>
              <a:rPr lang="en-US" sz="1100" dirty="0">
                <a:latin typeface="+mj-lt"/>
                <a:cs typeface="Cambria"/>
              </a:rPr>
              <a:t> </a:t>
            </a:r>
            <a:r>
              <a:rPr lang="en-US" sz="1100" spc="-5" dirty="0">
                <a:latin typeface="+mj-lt"/>
                <a:cs typeface="Cambria"/>
              </a:rPr>
              <a:t>disease</a:t>
            </a:r>
            <a:r>
              <a:rPr lang="en-US" sz="1100" spc="5" dirty="0">
                <a:latin typeface="+mj-lt"/>
                <a:cs typeface="Cambria"/>
              </a:rPr>
              <a:t> </a:t>
            </a:r>
            <a:r>
              <a:rPr lang="en-US" sz="1100" spc="-5" dirty="0">
                <a:latin typeface="+mj-lt"/>
                <a:cs typeface="Cambria"/>
              </a:rPr>
              <a:t>states,</a:t>
            </a:r>
            <a:r>
              <a:rPr lang="en-US" sz="1100" spc="10" dirty="0">
                <a:latin typeface="+mj-lt"/>
                <a:cs typeface="Cambria"/>
              </a:rPr>
              <a:t> </a:t>
            </a:r>
            <a:r>
              <a:rPr lang="en-US" sz="1100" spc="-5" dirty="0">
                <a:latin typeface="+mj-lt"/>
                <a:cs typeface="Cambria"/>
              </a:rPr>
              <a:t>and assessments</a:t>
            </a:r>
            <a:r>
              <a:rPr lang="en-US" sz="1100" spc="5" dirty="0">
                <a:latin typeface="+mj-lt"/>
                <a:cs typeface="Cambria"/>
              </a:rPr>
              <a:t> </a:t>
            </a:r>
            <a:r>
              <a:rPr lang="en-US" sz="1100" spc="-5" dirty="0">
                <a:latin typeface="+mj-lt"/>
                <a:cs typeface="Cambria"/>
              </a:rPr>
              <a:t>of</a:t>
            </a:r>
            <a:r>
              <a:rPr lang="en-US" sz="1100" dirty="0">
                <a:latin typeface="+mj-lt"/>
                <a:cs typeface="Cambria"/>
              </a:rPr>
              <a:t> </a:t>
            </a:r>
            <a:r>
              <a:rPr lang="en-US" sz="1100" spc="-5" dirty="0">
                <a:latin typeface="+mj-lt"/>
                <a:cs typeface="Cambria"/>
              </a:rPr>
              <a:t>risk,</a:t>
            </a:r>
            <a:r>
              <a:rPr lang="en-US" sz="1100" spc="10" dirty="0">
                <a:latin typeface="+mj-lt"/>
                <a:cs typeface="Cambria"/>
              </a:rPr>
              <a:t> </a:t>
            </a:r>
            <a:r>
              <a:rPr lang="en-US" sz="1100" spc="-5" dirty="0">
                <a:latin typeface="+mj-lt"/>
                <a:cs typeface="Cambria"/>
              </a:rPr>
              <a:t>are</a:t>
            </a:r>
            <a:r>
              <a:rPr lang="en-US" sz="1100" spc="5" dirty="0">
                <a:latin typeface="+mj-lt"/>
                <a:cs typeface="Cambria"/>
              </a:rPr>
              <a:t> </a:t>
            </a:r>
            <a:r>
              <a:rPr lang="en-US" sz="1100" spc="-5" dirty="0">
                <a:latin typeface="+mj-lt"/>
                <a:cs typeface="Cambria"/>
              </a:rPr>
              <a:t>based upon</a:t>
            </a:r>
            <a:r>
              <a:rPr lang="en-US" sz="1100" spc="5" dirty="0">
                <a:latin typeface="+mj-lt"/>
                <a:cs typeface="Cambria"/>
              </a:rPr>
              <a:t> </a:t>
            </a:r>
            <a:r>
              <a:rPr lang="en-US" sz="1100" dirty="0">
                <a:latin typeface="+mj-lt"/>
                <a:cs typeface="Cambria"/>
              </a:rPr>
              <a:t>a </a:t>
            </a:r>
            <a:r>
              <a:rPr lang="en-US" sz="1100" spc="5" dirty="0">
                <a:latin typeface="+mj-lt"/>
                <a:cs typeface="Cambria"/>
              </a:rPr>
              <a:t> </a:t>
            </a:r>
            <a:r>
              <a:rPr lang="en-US" sz="1100" spc="-5" dirty="0">
                <a:latin typeface="+mj-lt"/>
                <a:cs typeface="Cambria"/>
              </a:rPr>
              <a:t>combination</a:t>
            </a:r>
            <a:r>
              <a:rPr lang="en-US" sz="1100" spc="5"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clinical trials,</a:t>
            </a:r>
            <a:r>
              <a:rPr lang="en-US" sz="1100" spc="15" dirty="0">
                <a:latin typeface="+mj-lt"/>
                <a:cs typeface="Cambria"/>
              </a:rPr>
              <a:t> </a:t>
            </a:r>
            <a:r>
              <a:rPr lang="en-US" sz="1100" spc="-5" dirty="0">
                <a:latin typeface="+mj-lt"/>
                <a:cs typeface="Cambria"/>
              </a:rPr>
              <a:t>current</a:t>
            </a:r>
            <a:r>
              <a:rPr lang="en-US" sz="1100" spc="10" dirty="0">
                <a:latin typeface="+mj-lt"/>
                <a:cs typeface="Cambria"/>
              </a:rPr>
              <a:t> </a:t>
            </a:r>
            <a:r>
              <a:rPr lang="en-US" sz="1100" spc="-5" dirty="0">
                <a:latin typeface="+mj-lt"/>
                <a:cs typeface="Cambria"/>
              </a:rPr>
              <a:t>guidelines,</a:t>
            </a:r>
            <a:r>
              <a:rPr lang="en-US" sz="1100" spc="15" dirty="0">
                <a:latin typeface="+mj-lt"/>
                <a:cs typeface="Cambria"/>
              </a:rPr>
              <a:t> </a:t>
            </a:r>
            <a:r>
              <a:rPr lang="en-US" sz="1100" dirty="0">
                <a:latin typeface="+mj-lt"/>
                <a:cs typeface="Cambria"/>
              </a:rPr>
              <a:t>and </a:t>
            </a:r>
            <a:r>
              <a:rPr lang="en-US" sz="1100" spc="-5" dirty="0">
                <a:latin typeface="+mj-lt"/>
                <a:cs typeface="Cambria"/>
              </a:rPr>
              <a:t>the</a:t>
            </a:r>
            <a:r>
              <a:rPr lang="en-US" sz="1100" spc="10" dirty="0">
                <a:latin typeface="+mj-lt"/>
                <a:cs typeface="Cambria"/>
              </a:rPr>
              <a:t> </a:t>
            </a:r>
            <a:r>
              <a:rPr lang="en-US" sz="1100" spc="-5" dirty="0">
                <a:latin typeface="+mj-lt"/>
                <a:cs typeface="Cambria"/>
              </a:rPr>
              <a:t>clinical</a:t>
            </a:r>
            <a:r>
              <a:rPr lang="en-US" sz="1100" spc="5"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experience</a:t>
            </a:r>
            <a:r>
              <a:rPr lang="en-US" sz="1100" spc="10" dirty="0">
                <a:latin typeface="+mj-lt"/>
                <a:cs typeface="Cambria"/>
              </a:rPr>
              <a:t> </a:t>
            </a:r>
            <a:r>
              <a:rPr lang="en-US" sz="1100" spc="-5" dirty="0">
                <a:latin typeface="+mj-lt"/>
                <a:cs typeface="Cambria"/>
              </a:rPr>
              <a:t>of</a:t>
            </a:r>
            <a:r>
              <a:rPr lang="en-US" sz="1100" spc="5"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participating</a:t>
            </a:r>
            <a:r>
              <a:rPr lang="en-US" sz="1100" dirty="0">
                <a:latin typeface="+mj-lt"/>
                <a:cs typeface="Cambria"/>
              </a:rPr>
              <a:t> </a:t>
            </a:r>
            <a:r>
              <a:rPr lang="en-US" sz="1100" spc="-5" dirty="0">
                <a:latin typeface="+mj-lt"/>
                <a:cs typeface="Cambria"/>
              </a:rPr>
              <a:t>presenters.</a:t>
            </a:r>
            <a:r>
              <a:rPr lang="en-US" sz="1100" spc="10" dirty="0">
                <a:latin typeface="+mj-lt"/>
                <a:cs typeface="Cambria"/>
              </a:rPr>
              <a:t> </a:t>
            </a:r>
            <a:r>
              <a:rPr lang="en-US" sz="1100" spc="-5" dirty="0">
                <a:latin typeface="+mj-lt"/>
                <a:cs typeface="Cambria"/>
              </a:rPr>
              <a:t>The</a:t>
            </a:r>
            <a:r>
              <a:rPr lang="en-US" sz="1100" spc="5" dirty="0">
                <a:latin typeface="+mj-lt"/>
                <a:cs typeface="Cambria"/>
              </a:rPr>
              <a:t> </a:t>
            </a:r>
            <a:r>
              <a:rPr lang="en-US" sz="1100" spc="-5" dirty="0">
                <a:latin typeface="+mj-lt"/>
                <a:cs typeface="Cambria"/>
              </a:rPr>
              <a:t>drug selection</a:t>
            </a:r>
            <a:r>
              <a:rPr lang="en-US" sz="1100" spc="5" dirty="0">
                <a:latin typeface="+mj-lt"/>
                <a:cs typeface="Cambria"/>
              </a:rPr>
              <a:t> </a:t>
            </a:r>
            <a:r>
              <a:rPr lang="en-US" sz="1100" dirty="0">
                <a:latin typeface="+mj-lt"/>
                <a:cs typeface="Cambria"/>
              </a:rPr>
              <a:t>and</a:t>
            </a:r>
            <a:r>
              <a:rPr lang="en-US" sz="1100" spc="-5" dirty="0">
                <a:latin typeface="+mj-lt"/>
                <a:cs typeface="Cambria"/>
              </a:rPr>
              <a:t> dosage</a:t>
            </a:r>
            <a:r>
              <a:rPr lang="en-US" sz="1100" spc="10" dirty="0">
                <a:latin typeface="+mj-lt"/>
                <a:cs typeface="Cambria"/>
              </a:rPr>
              <a:t> </a:t>
            </a:r>
            <a:r>
              <a:rPr lang="en-US" sz="1100" spc="-5" dirty="0">
                <a:latin typeface="+mj-lt"/>
                <a:cs typeface="Cambria"/>
              </a:rPr>
              <a:t>information</a:t>
            </a:r>
            <a:r>
              <a:rPr lang="en-US" sz="1100" spc="5" dirty="0">
                <a:latin typeface="+mj-lt"/>
                <a:cs typeface="Cambria"/>
              </a:rPr>
              <a:t> </a:t>
            </a:r>
            <a:r>
              <a:rPr lang="en-US" sz="1100" spc="-5" dirty="0">
                <a:latin typeface="+mj-lt"/>
                <a:cs typeface="Cambria"/>
              </a:rPr>
              <a:t>presented </a:t>
            </a:r>
            <a:r>
              <a:rPr lang="en-US" sz="1100" dirty="0">
                <a:latin typeface="+mj-lt"/>
                <a:cs typeface="Cambria"/>
              </a:rPr>
              <a:t>in</a:t>
            </a:r>
            <a:r>
              <a:rPr lang="en-US" sz="1100" spc="5" dirty="0">
                <a:latin typeface="+mj-lt"/>
                <a:cs typeface="Cambria"/>
              </a:rPr>
              <a:t> </a:t>
            </a:r>
            <a:r>
              <a:rPr lang="en-US" sz="1100" spc="-5" dirty="0">
                <a:latin typeface="+mj-lt"/>
                <a:cs typeface="Cambria"/>
              </a:rPr>
              <a:t>this </a:t>
            </a:r>
            <a:r>
              <a:rPr lang="en-US" sz="1100" dirty="0">
                <a:latin typeface="+mj-lt"/>
                <a:cs typeface="Cambria"/>
              </a:rPr>
              <a:t> </a:t>
            </a:r>
            <a:r>
              <a:rPr lang="en-US" sz="1100" spc="-5" dirty="0">
                <a:latin typeface="+mj-lt"/>
                <a:cs typeface="Cambria"/>
              </a:rPr>
              <a:t>activity are</a:t>
            </a:r>
            <a:r>
              <a:rPr lang="en-US" sz="1100" spc="5" dirty="0">
                <a:latin typeface="+mj-lt"/>
                <a:cs typeface="Cambria"/>
              </a:rPr>
              <a:t> </a:t>
            </a:r>
            <a:r>
              <a:rPr lang="en-US" sz="1100" spc="-5" dirty="0">
                <a:latin typeface="+mj-lt"/>
                <a:cs typeface="Cambria"/>
              </a:rPr>
              <a:t>believed</a:t>
            </a:r>
            <a:r>
              <a:rPr lang="en-US" sz="1100" spc="-10" dirty="0">
                <a:latin typeface="+mj-lt"/>
                <a:cs typeface="Cambria"/>
              </a:rPr>
              <a:t> </a:t>
            </a:r>
            <a:r>
              <a:rPr lang="en-US" sz="1100" dirty="0">
                <a:latin typeface="+mj-lt"/>
                <a:cs typeface="Cambria"/>
              </a:rPr>
              <a:t>to be </a:t>
            </a:r>
            <a:r>
              <a:rPr lang="en-US" sz="1100" spc="-5" dirty="0">
                <a:latin typeface="+mj-lt"/>
                <a:cs typeface="Cambria"/>
              </a:rPr>
              <a:t>accurate.</a:t>
            </a:r>
            <a:r>
              <a:rPr lang="en-US" sz="1100" spc="281" dirty="0">
                <a:latin typeface="+mj-lt"/>
                <a:cs typeface="Cambria"/>
              </a:rPr>
              <a:t> </a:t>
            </a:r>
            <a:r>
              <a:rPr lang="en-US" sz="1100" spc="-5" dirty="0">
                <a:latin typeface="+mj-lt"/>
                <a:cs typeface="Cambria"/>
              </a:rPr>
              <a:t>However, participants are</a:t>
            </a:r>
            <a:r>
              <a:rPr lang="en-US" sz="1100" spc="5" dirty="0">
                <a:latin typeface="+mj-lt"/>
                <a:cs typeface="Cambria"/>
              </a:rPr>
              <a:t> </a:t>
            </a:r>
            <a:r>
              <a:rPr lang="en-US" sz="1100" spc="-5" dirty="0">
                <a:latin typeface="+mj-lt"/>
                <a:cs typeface="Cambria"/>
              </a:rPr>
              <a:t>urged</a:t>
            </a:r>
            <a:r>
              <a:rPr lang="en-US" sz="1100" spc="-10" dirty="0">
                <a:latin typeface="+mj-lt"/>
                <a:cs typeface="Cambria"/>
              </a:rPr>
              <a:t> </a:t>
            </a:r>
            <a:r>
              <a:rPr lang="en-US" sz="1100" spc="5" dirty="0">
                <a:latin typeface="+mj-lt"/>
                <a:cs typeface="Cambria"/>
              </a:rPr>
              <a:t>to</a:t>
            </a:r>
            <a:r>
              <a:rPr lang="en-US" sz="1100" dirty="0">
                <a:latin typeface="+mj-lt"/>
                <a:cs typeface="Cambria"/>
              </a:rPr>
              <a:t> </a:t>
            </a:r>
            <a:r>
              <a:rPr lang="en-US" sz="1100" spc="-5" dirty="0">
                <a:latin typeface="+mj-lt"/>
                <a:cs typeface="Cambria"/>
              </a:rPr>
              <a:t>consult</a:t>
            </a:r>
            <a:r>
              <a:rPr lang="en-US" sz="1100" dirty="0">
                <a:latin typeface="+mj-lt"/>
                <a:cs typeface="Cambria"/>
              </a:rPr>
              <a:t> </a:t>
            </a:r>
            <a:r>
              <a:rPr lang="en-US" sz="1100" spc="-5" dirty="0">
                <a:latin typeface="+mj-lt"/>
                <a:cs typeface="Cambria"/>
              </a:rPr>
              <a:t>all </a:t>
            </a:r>
            <a:r>
              <a:rPr lang="en-US" sz="1100" dirty="0">
                <a:latin typeface="+mj-lt"/>
                <a:cs typeface="Cambria"/>
              </a:rPr>
              <a:t> </a:t>
            </a:r>
            <a:r>
              <a:rPr lang="en-US" sz="1100" spc="-5" dirty="0">
                <a:latin typeface="+mj-lt"/>
                <a:cs typeface="Cambria"/>
              </a:rPr>
              <a:t>available</a:t>
            </a:r>
            <a:r>
              <a:rPr lang="en-US" sz="1100" spc="5" dirty="0">
                <a:latin typeface="+mj-lt"/>
                <a:cs typeface="Cambria"/>
              </a:rPr>
              <a:t> </a:t>
            </a:r>
            <a:r>
              <a:rPr lang="en-US" sz="1100" spc="-5" dirty="0">
                <a:latin typeface="+mj-lt"/>
                <a:cs typeface="Cambria"/>
              </a:rPr>
              <a:t>data</a:t>
            </a:r>
            <a:r>
              <a:rPr lang="en-US" sz="1100" spc="5" dirty="0">
                <a:latin typeface="+mj-lt"/>
                <a:cs typeface="Cambria"/>
              </a:rPr>
              <a:t> </a:t>
            </a:r>
            <a:r>
              <a:rPr lang="en-US" sz="1100" spc="-5" dirty="0">
                <a:latin typeface="+mj-lt"/>
                <a:cs typeface="Cambria"/>
              </a:rPr>
              <a:t>on</a:t>
            </a:r>
            <a:r>
              <a:rPr lang="en-US" sz="1100" spc="5" dirty="0">
                <a:latin typeface="+mj-lt"/>
                <a:cs typeface="Cambria"/>
              </a:rPr>
              <a:t> </a:t>
            </a:r>
            <a:r>
              <a:rPr lang="en-US" sz="1100" spc="-5" dirty="0">
                <a:latin typeface="+mj-lt"/>
                <a:cs typeface="Cambria"/>
              </a:rPr>
              <a:t>products</a:t>
            </a:r>
            <a:r>
              <a:rPr lang="en-US" sz="1100"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procedures</a:t>
            </a:r>
            <a:r>
              <a:rPr lang="en-US" sz="1100" spc="5" dirty="0">
                <a:latin typeface="+mj-lt"/>
                <a:cs typeface="Cambria"/>
              </a:rPr>
              <a:t> </a:t>
            </a:r>
            <a:r>
              <a:rPr lang="en-US" sz="1100" spc="-5" dirty="0">
                <a:latin typeface="+mj-lt"/>
                <a:cs typeface="Cambria"/>
              </a:rPr>
              <a:t>before</a:t>
            </a:r>
            <a:r>
              <a:rPr lang="en-US" sz="1100" spc="5" dirty="0">
                <a:latin typeface="+mj-lt"/>
                <a:cs typeface="Cambria"/>
              </a:rPr>
              <a:t> </a:t>
            </a:r>
            <a:r>
              <a:rPr lang="en-US" sz="1100" spc="-5" dirty="0">
                <a:latin typeface="+mj-lt"/>
                <a:cs typeface="Cambria"/>
              </a:rPr>
              <a:t>using</a:t>
            </a:r>
            <a:r>
              <a:rPr lang="en-US" sz="1100" dirty="0">
                <a:latin typeface="+mj-lt"/>
                <a:cs typeface="Cambria"/>
              </a:rPr>
              <a:t> </a:t>
            </a:r>
            <a:r>
              <a:rPr lang="en-US" sz="1100" spc="-5" dirty="0">
                <a:latin typeface="+mj-lt"/>
                <a:cs typeface="Cambria"/>
              </a:rPr>
              <a:t>them</a:t>
            </a:r>
            <a:r>
              <a:rPr lang="en-US" sz="1100" dirty="0">
                <a:latin typeface="+mj-lt"/>
                <a:cs typeface="Cambria"/>
              </a:rPr>
              <a:t> in</a:t>
            </a:r>
            <a:r>
              <a:rPr lang="en-US" sz="1100" spc="5" dirty="0">
                <a:latin typeface="+mj-lt"/>
                <a:cs typeface="Cambria"/>
              </a:rPr>
              <a:t> </a:t>
            </a:r>
            <a:r>
              <a:rPr lang="en-US" sz="1100" spc="-5" dirty="0">
                <a:latin typeface="+mj-lt"/>
                <a:cs typeface="Cambria"/>
              </a:rPr>
              <a:t>clinical</a:t>
            </a:r>
            <a:r>
              <a:rPr lang="en-US" sz="1100" spc="-10" dirty="0">
                <a:latin typeface="+mj-lt"/>
                <a:cs typeface="Cambria"/>
              </a:rPr>
              <a:t> </a:t>
            </a:r>
            <a:r>
              <a:rPr lang="en-US" sz="1100" spc="-5" dirty="0">
                <a:latin typeface="+mj-lt"/>
                <a:cs typeface="Cambria"/>
              </a:rPr>
              <a:t>practice.</a:t>
            </a:r>
            <a:r>
              <a:rPr lang="en-US" sz="1100" spc="10" dirty="0">
                <a:latin typeface="+mj-lt"/>
                <a:cs typeface="Cambria"/>
              </a:rPr>
              <a:t> </a:t>
            </a:r>
            <a:r>
              <a:rPr lang="en-US" sz="1100" spc="-5" dirty="0">
                <a:latin typeface="+mj-lt"/>
                <a:cs typeface="Cambria"/>
              </a:rPr>
              <a:t>Rutgers </a:t>
            </a:r>
            <a:r>
              <a:rPr lang="en-US" sz="1100" dirty="0">
                <a:latin typeface="+mj-lt"/>
                <a:cs typeface="Cambria"/>
              </a:rPr>
              <a:t> </a:t>
            </a:r>
            <a:r>
              <a:rPr lang="en-US" sz="1100" spc="-5" dirty="0">
                <a:latin typeface="+mj-lt"/>
                <a:cs typeface="Cambria"/>
              </a:rPr>
              <a:t>reserves</a:t>
            </a:r>
            <a:r>
              <a:rPr lang="en-US" sz="1100" dirty="0">
                <a:latin typeface="+mj-lt"/>
                <a:cs typeface="Cambria"/>
              </a:rPr>
              <a:t> </a:t>
            </a:r>
            <a:r>
              <a:rPr lang="en-US" sz="1100" spc="-5" dirty="0">
                <a:latin typeface="+mj-lt"/>
                <a:cs typeface="Cambria"/>
              </a:rPr>
              <a:t>the</a:t>
            </a:r>
            <a:r>
              <a:rPr lang="en-US" sz="1100" dirty="0">
                <a:latin typeface="+mj-lt"/>
                <a:cs typeface="Cambria"/>
              </a:rPr>
              <a:t> </a:t>
            </a:r>
            <a:r>
              <a:rPr lang="en-US" sz="1100" spc="-5" dirty="0">
                <a:latin typeface="+mj-lt"/>
                <a:cs typeface="Cambria"/>
              </a:rPr>
              <a:t>right</a:t>
            </a:r>
            <a:r>
              <a:rPr lang="en-US" sz="1100" spc="5" dirty="0">
                <a:latin typeface="+mj-lt"/>
                <a:cs typeface="Cambria"/>
              </a:rPr>
              <a:t> </a:t>
            </a:r>
            <a:r>
              <a:rPr lang="en-US" sz="1100" dirty="0">
                <a:latin typeface="+mj-lt"/>
                <a:cs typeface="Cambria"/>
              </a:rPr>
              <a:t>to</a:t>
            </a:r>
            <a:r>
              <a:rPr lang="en-US" sz="1100" spc="-5" dirty="0">
                <a:latin typeface="+mj-lt"/>
                <a:cs typeface="Cambria"/>
              </a:rPr>
              <a:t> modify the</a:t>
            </a:r>
            <a:r>
              <a:rPr lang="en-US" sz="1100" spc="5" dirty="0">
                <a:latin typeface="+mj-lt"/>
                <a:cs typeface="Cambria"/>
              </a:rPr>
              <a:t> </a:t>
            </a:r>
            <a:r>
              <a:rPr lang="en-US" sz="1100" spc="-5" dirty="0">
                <a:latin typeface="+mj-lt"/>
                <a:cs typeface="Cambria"/>
              </a:rPr>
              <a:t>program contents </a:t>
            </a:r>
            <a:r>
              <a:rPr lang="en-US" sz="1100" dirty="0">
                <a:latin typeface="+mj-lt"/>
                <a:cs typeface="Cambria"/>
              </a:rPr>
              <a:t>and</a:t>
            </a:r>
            <a:r>
              <a:rPr lang="en-US" sz="1100" spc="-5" dirty="0">
                <a:latin typeface="+mj-lt"/>
                <a:cs typeface="Cambria"/>
              </a:rPr>
              <a:t> faculty</a:t>
            </a:r>
            <a:r>
              <a:rPr lang="en-US" sz="1100" spc="-10" dirty="0">
                <a:latin typeface="+mj-lt"/>
                <a:cs typeface="Cambria"/>
              </a:rPr>
              <a:t> </a:t>
            </a:r>
            <a:r>
              <a:rPr lang="en-US" sz="1100" dirty="0">
                <a:latin typeface="+mj-lt"/>
                <a:cs typeface="Cambria"/>
              </a:rPr>
              <a:t>if</a:t>
            </a:r>
            <a:r>
              <a:rPr lang="en-US" sz="1100" spc="-5" dirty="0">
                <a:latin typeface="+mj-lt"/>
                <a:cs typeface="Cambria"/>
              </a:rPr>
              <a:t> necessary.</a:t>
            </a:r>
            <a:endParaRPr lang="en-US" sz="1100" dirty="0">
              <a:latin typeface="+mj-lt"/>
              <a:cs typeface="Cambria"/>
            </a:endParaRPr>
          </a:p>
          <a:p>
            <a:pPr>
              <a:spcBef>
                <a:spcPts val="31"/>
              </a:spcBef>
            </a:pPr>
            <a:endParaRPr lang="en-US" sz="1100" dirty="0">
              <a:latin typeface="+mj-lt"/>
              <a:cs typeface="Cambria"/>
            </a:endParaRPr>
          </a:p>
          <a:p>
            <a:pPr marL="12988">
              <a:spcBef>
                <a:spcPts val="5"/>
              </a:spcBef>
            </a:pPr>
            <a:r>
              <a:rPr lang="en-US" sz="1100" b="1" u="sng" spc="-5" dirty="0">
                <a:uFill>
                  <a:solidFill>
                    <a:schemeClr val="accent4">
                      <a:lumMod val="40000"/>
                      <a:lumOff val="60000"/>
                    </a:schemeClr>
                  </a:solidFill>
                </a:uFill>
                <a:latin typeface="+mj-lt"/>
                <a:cs typeface="Cambria"/>
              </a:rPr>
              <a:t>Questions</a:t>
            </a:r>
            <a:endParaRPr lang="en-US" sz="1100" dirty="0">
              <a:uFill>
                <a:solidFill>
                  <a:schemeClr val="accent4">
                    <a:lumMod val="40000"/>
                    <a:lumOff val="60000"/>
                  </a:schemeClr>
                </a:solidFill>
              </a:uFill>
              <a:latin typeface="+mj-lt"/>
              <a:cs typeface="Cambria"/>
            </a:endParaRPr>
          </a:p>
          <a:p>
            <a:pPr marL="12988" marR="134429">
              <a:spcBef>
                <a:spcPts val="61"/>
              </a:spcBef>
            </a:pPr>
            <a:r>
              <a:rPr lang="en-US" sz="1100" spc="-5" dirty="0">
                <a:latin typeface="+mj-lt"/>
                <a:cs typeface="Cambria"/>
              </a:rPr>
              <a:t>For</a:t>
            </a:r>
            <a:r>
              <a:rPr lang="en-US" sz="1100" dirty="0">
                <a:latin typeface="+mj-lt"/>
                <a:cs typeface="Cambria"/>
              </a:rPr>
              <a:t> </a:t>
            </a:r>
            <a:r>
              <a:rPr lang="en-US" sz="1100" spc="-5" dirty="0">
                <a:latin typeface="+mj-lt"/>
                <a:cs typeface="Cambria"/>
              </a:rPr>
              <a:t>questions</a:t>
            </a:r>
            <a:r>
              <a:rPr lang="en-US" sz="1100" spc="5" dirty="0">
                <a:latin typeface="+mj-lt"/>
                <a:cs typeface="Cambria"/>
              </a:rPr>
              <a:t> </a:t>
            </a:r>
            <a:r>
              <a:rPr lang="en-US" sz="1100" spc="-5" dirty="0">
                <a:latin typeface="+mj-lt"/>
                <a:cs typeface="Cambria"/>
              </a:rPr>
              <a:t>or</a:t>
            </a:r>
            <a:r>
              <a:rPr lang="en-US" sz="1100" dirty="0">
                <a:latin typeface="+mj-lt"/>
                <a:cs typeface="Cambria"/>
              </a:rPr>
              <a:t> </a:t>
            </a:r>
            <a:r>
              <a:rPr lang="en-US" sz="1100" spc="-5" dirty="0">
                <a:latin typeface="+mj-lt"/>
                <a:cs typeface="Cambria"/>
              </a:rPr>
              <a:t>concerns</a:t>
            </a:r>
            <a:r>
              <a:rPr lang="en-US" sz="1100" spc="5" dirty="0">
                <a:latin typeface="+mj-lt"/>
                <a:cs typeface="Cambria"/>
              </a:rPr>
              <a:t> </a:t>
            </a:r>
            <a:r>
              <a:rPr lang="en-US" sz="1100" spc="-5" dirty="0">
                <a:latin typeface="+mj-lt"/>
                <a:cs typeface="Cambria"/>
              </a:rPr>
              <a:t>regarding</a:t>
            </a:r>
            <a:r>
              <a:rPr lang="en-US" sz="1100" dirty="0">
                <a:latin typeface="+mj-lt"/>
                <a:cs typeface="Cambria"/>
              </a:rPr>
              <a:t> </a:t>
            </a:r>
            <a:r>
              <a:rPr lang="en-US" sz="1100" spc="-5" dirty="0">
                <a:latin typeface="+mj-lt"/>
                <a:cs typeface="Cambria"/>
              </a:rPr>
              <a:t>nursing</a:t>
            </a:r>
            <a:r>
              <a:rPr lang="en-US" sz="1100" spc="15" dirty="0">
                <a:latin typeface="+mj-lt"/>
                <a:cs typeface="Cambria"/>
              </a:rPr>
              <a:t> </a:t>
            </a:r>
            <a:r>
              <a:rPr lang="en-US" sz="1100" dirty="0">
                <a:latin typeface="+mj-lt"/>
                <a:cs typeface="Cambria"/>
              </a:rPr>
              <a:t>contact</a:t>
            </a:r>
            <a:r>
              <a:rPr lang="en-US" sz="1100" spc="5" dirty="0">
                <a:latin typeface="+mj-lt"/>
                <a:cs typeface="Cambria"/>
              </a:rPr>
              <a:t> </a:t>
            </a:r>
            <a:r>
              <a:rPr lang="en-US" sz="1100" spc="-5" dirty="0">
                <a:latin typeface="+mj-lt"/>
                <a:cs typeface="Cambria"/>
              </a:rPr>
              <a:t>hours</a:t>
            </a:r>
            <a:r>
              <a:rPr lang="en-US" sz="1100" spc="10" dirty="0">
                <a:latin typeface="+mj-lt"/>
                <a:cs typeface="Cambria"/>
              </a:rPr>
              <a:t> </a:t>
            </a:r>
            <a:r>
              <a:rPr lang="en-US" sz="1100" spc="-5" dirty="0">
                <a:latin typeface="+mj-lt"/>
                <a:cs typeface="Cambria"/>
              </a:rPr>
              <a:t>for</a:t>
            </a:r>
            <a:r>
              <a:rPr lang="en-US" sz="1100" dirty="0">
                <a:latin typeface="+mj-lt"/>
                <a:cs typeface="Cambria"/>
              </a:rPr>
              <a:t> </a:t>
            </a:r>
            <a:r>
              <a:rPr lang="en-US" sz="1100" spc="-5" dirty="0">
                <a:latin typeface="+mj-lt"/>
                <a:cs typeface="Cambria"/>
              </a:rPr>
              <a:t>this</a:t>
            </a:r>
            <a:r>
              <a:rPr lang="en-US" sz="1100" spc="5" dirty="0">
                <a:latin typeface="+mj-lt"/>
                <a:cs typeface="Cambria"/>
              </a:rPr>
              <a:t> </a:t>
            </a:r>
            <a:r>
              <a:rPr lang="en-US" sz="1100" spc="-5" dirty="0">
                <a:latin typeface="+mj-lt"/>
                <a:cs typeface="Cambria"/>
              </a:rPr>
              <a:t>activity,</a:t>
            </a:r>
            <a:r>
              <a:rPr lang="en-US" sz="1100" spc="10" dirty="0">
                <a:latin typeface="+mj-lt"/>
                <a:cs typeface="Cambria"/>
              </a:rPr>
              <a:t> </a:t>
            </a:r>
            <a:r>
              <a:rPr lang="en-US" sz="1100" spc="-5" dirty="0">
                <a:latin typeface="+mj-lt"/>
                <a:cs typeface="Cambria"/>
              </a:rPr>
              <a:t>please</a:t>
            </a:r>
            <a:r>
              <a:rPr lang="en-US" sz="1100" spc="10" dirty="0">
                <a:latin typeface="+mj-lt"/>
                <a:cs typeface="Cambria"/>
              </a:rPr>
              <a:t> </a:t>
            </a:r>
            <a:r>
              <a:rPr lang="en-US" sz="1100" spc="-5" dirty="0">
                <a:latin typeface="+mj-lt"/>
                <a:cs typeface="Cambria"/>
              </a:rPr>
              <a:t>call</a:t>
            </a:r>
            <a:r>
              <a:rPr lang="en-US" sz="1100" dirty="0">
                <a:latin typeface="+mj-lt"/>
                <a:cs typeface="Cambria"/>
              </a:rPr>
              <a:t> </a:t>
            </a:r>
            <a:r>
              <a:rPr lang="en-US" sz="1100" spc="-5" dirty="0">
                <a:latin typeface="+mj-lt"/>
                <a:cs typeface="Cambria"/>
              </a:rPr>
              <a:t>the </a:t>
            </a:r>
            <a:r>
              <a:rPr lang="en-US" sz="1100" spc="-256" dirty="0">
                <a:latin typeface="+mj-lt"/>
                <a:cs typeface="Cambria"/>
              </a:rPr>
              <a:t> </a:t>
            </a:r>
            <a:r>
              <a:rPr lang="en-US" sz="1100" spc="-5" dirty="0">
                <a:latin typeface="+mj-lt"/>
                <a:cs typeface="Cambria"/>
              </a:rPr>
              <a:t>Center for</a:t>
            </a:r>
            <a:r>
              <a:rPr lang="en-US" sz="1100" dirty="0">
                <a:latin typeface="+mj-lt"/>
                <a:cs typeface="Cambria"/>
              </a:rPr>
              <a:t> </a:t>
            </a:r>
            <a:r>
              <a:rPr lang="en-US" sz="1100" spc="-5" dirty="0">
                <a:latin typeface="+mj-lt"/>
                <a:cs typeface="Cambria"/>
              </a:rPr>
              <a:t>Professional</a:t>
            </a:r>
            <a:r>
              <a:rPr lang="en-US" sz="1100" spc="10" dirty="0">
                <a:latin typeface="+mj-lt"/>
                <a:cs typeface="Cambria"/>
              </a:rPr>
              <a:t> </a:t>
            </a:r>
            <a:r>
              <a:rPr lang="en-US" sz="1100" spc="-5" dirty="0">
                <a:latin typeface="+mj-lt"/>
                <a:cs typeface="Cambria"/>
              </a:rPr>
              <a:t>Development</a:t>
            </a:r>
            <a:r>
              <a:rPr lang="en-US" sz="1100" dirty="0">
                <a:latin typeface="+mj-lt"/>
                <a:cs typeface="Cambria"/>
              </a:rPr>
              <a:t> at</a:t>
            </a:r>
            <a:r>
              <a:rPr lang="en-US" sz="1100" spc="5" dirty="0">
                <a:latin typeface="+mj-lt"/>
                <a:cs typeface="Cambria"/>
              </a:rPr>
              <a:t> </a:t>
            </a:r>
            <a:r>
              <a:rPr lang="en-US" sz="1100" spc="-5" dirty="0">
                <a:latin typeface="+mj-lt"/>
                <a:cs typeface="Cambria"/>
              </a:rPr>
              <a:t>973-972-6655</a:t>
            </a:r>
            <a:r>
              <a:rPr lang="en-US" sz="1100" dirty="0">
                <a:latin typeface="+mj-lt"/>
                <a:cs typeface="Cambria"/>
              </a:rPr>
              <a:t> </a:t>
            </a:r>
            <a:r>
              <a:rPr lang="en-US" sz="1100" spc="5" dirty="0">
                <a:latin typeface="+mj-lt"/>
                <a:cs typeface="Cambria"/>
              </a:rPr>
              <a:t>or</a:t>
            </a:r>
            <a:r>
              <a:rPr lang="en-US" sz="1100" spc="-5" dirty="0">
                <a:latin typeface="+mj-lt"/>
                <a:cs typeface="Cambria"/>
              </a:rPr>
              <a:t> email</a:t>
            </a:r>
            <a:r>
              <a:rPr lang="en-US" sz="1100" dirty="0">
                <a:latin typeface="+mj-lt"/>
                <a:cs typeface="Cambria"/>
              </a:rPr>
              <a:t> </a:t>
            </a:r>
            <a:r>
              <a:rPr lang="en-US" sz="1100" u="sng" spc="-5" dirty="0">
                <a:uFill>
                  <a:solidFill>
                    <a:srgbClr val="0000FF"/>
                  </a:solidFill>
                </a:uFill>
                <a:latin typeface="+mj-lt"/>
                <a:cs typeface="Cambria"/>
                <a:hlinkClick r:id="rId4">
                  <a:extLst>
                    <a:ext uri="{A12FA001-AC4F-418D-AE19-62706E023703}">
                      <ahyp:hlinkClr xmlns:ahyp="http://schemas.microsoft.com/office/drawing/2018/hyperlinkcolor" val="tx"/>
                    </a:ext>
                  </a:extLst>
                </a:hlinkClick>
              </a:rPr>
              <a:t>cpdn@rutgers.edu</a:t>
            </a:r>
            <a:endParaRPr lang="en-US" sz="1100" dirty="0">
              <a:latin typeface="+mj-lt"/>
              <a:cs typeface="Cambria"/>
            </a:endParaRPr>
          </a:p>
          <a:p>
            <a:endParaRPr lang="en-US" sz="1100" dirty="0">
              <a:latin typeface="+mj-lt"/>
              <a:cs typeface="Cambria"/>
            </a:endParaRPr>
          </a:p>
          <a:p>
            <a:pPr>
              <a:spcBef>
                <a:spcPts val="1130"/>
              </a:spcBef>
            </a:pPr>
            <a:r>
              <a:rPr lang="en-US" sz="1100" b="1" u="sng" spc="-5" dirty="0">
                <a:uFill>
                  <a:solidFill>
                    <a:schemeClr val="accent4">
                      <a:lumMod val="40000"/>
                      <a:lumOff val="60000"/>
                    </a:schemeClr>
                  </a:solidFill>
                </a:uFill>
                <a:latin typeface="+mj-lt"/>
                <a:cs typeface="Cambria"/>
              </a:rPr>
              <a:t>INSTRUCTIONS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FOR</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EVALUATION AND</a:t>
            </a:r>
            <a:endParaRPr lang="en-US" sz="1100" dirty="0">
              <a:uFill>
                <a:solidFill>
                  <a:schemeClr val="accent4">
                    <a:lumMod val="40000"/>
                    <a:lumOff val="60000"/>
                  </a:schemeClr>
                </a:solidFill>
              </a:uFill>
              <a:latin typeface="+mj-lt"/>
              <a:cs typeface="Cambria"/>
            </a:endParaRPr>
          </a:p>
          <a:p>
            <a:r>
              <a:rPr lang="en-US" sz="1100" b="1" u="sng" spc="-5" dirty="0">
                <a:uFill>
                  <a:solidFill>
                    <a:schemeClr val="accent4">
                      <a:lumMod val="40000"/>
                      <a:lumOff val="60000"/>
                    </a:schemeClr>
                  </a:solidFill>
                </a:uFill>
                <a:latin typeface="+mj-lt"/>
                <a:cs typeface="Cambria"/>
              </a:rPr>
              <a:t>CE</a:t>
            </a:r>
            <a:r>
              <a:rPr lang="en-US" sz="1100" b="1" u="sng" spc="-10"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CERTIFICATES</a:t>
            </a:r>
            <a:r>
              <a:rPr lang="en-US" sz="1100" b="1" u="sng" spc="-10" dirty="0">
                <a:uFill>
                  <a:solidFill>
                    <a:schemeClr val="accent4">
                      <a:lumMod val="40000"/>
                      <a:lumOff val="60000"/>
                    </a:schemeClr>
                  </a:solidFill>
                </a:uFill>
                <a:latin typeface="+mj-lt"/>
                <a:cs typeface="Cambria"/>
              </a:rPr>
              <a:t> </a:t>
            </a:r>
            <a:r>
              <a:rPr lang="en-US" sz="1100" b="1" u="sng" dirty="0">
                <a:uFill>
                  <a:solidFill>
                    <a:schemeClr val="accent4">
                      <a:lumMod val="40000"/>
                      <a:lumOff val="60000"/>
                    </a:schemeClr>
                  </a:solidFill>
                </a:uFill>
                <a:latin typeface="+mj-lt"/>
                <a:cs typeface="Cambria"/>
              </a:rPr>
              <a:t>AND</a:t>
            </a:r>
            <a:r>
              <a:rPr lang="en-US" sz="1100" b="1" u="sng" spc="-15" dirty="0">
                <a:uFill>
                  <a:solidFill>
                    <a:schemeClr val="accent4">
                      <a:lumMod val="40000"/>
                      <a:lumOff val="60000"/>
                    </a:schemeClr>
                  </a:solidFill>
                </a:uFill>
                <a:latin typeface="+mj-lt"/>
                <a:cs typeface="Cambria"/>
              </a:rPr>
              <a:t> </a:t>
            </a:r>
            <a:r>
              <a:rPr lang="en-US" sz="1100" b="1" u="sng" spc="-5" dirty="0">
                <a:uFill>
                  <a:solidFill>
                    <a:schemeClr val="accent4">
                      <a:lumMod val="40000"/>
                      <a:lumOff val="60000"/>
                    </a:schemeClr>
                  </a:solidFill>
                </a:uFill>
                <a:latin typeface="+mj-lt"/>
                <a:cs typeface="Cambria"/>
              </a:rPr>
              <a:t>ATTENDANCE </a:t>
            </a:r>
            <a:r>
              <a:rPr lang="en-US" sz="1100" b="1" u="sng" dirty="0">
                <a:uFill>
                  <a:solidFill>
                    <a:schemeClr val="accent4">
                      <a:lumMod val="40000"/>
                      <a:lumOff val="60000"/>
                    </a:schemeClr>
                  </a:solidFill>
                </a:uFill>
                <a:latin typeface="+mj-lt"/>
                <a:cs typeface="Cambria"/>
              </a:rPr>
              <a:t>LETTERS</a:t>
            </a:r>
            <a:endParaRPr lang="en-US" sz="1100" dirty="0">
              <a:uFill>
                <a:solidFill>
                  <a:schemeClr val="accent4">
                    <a:lumMod val="40000"/>
                    <a:lumOff val="60000"/>
                  </a:schemeClr>
                </a:solidFill>
              </a:uFill>
              <a:latin typeface="+mj-lt"/>
              <a:cs typeface="Cambria"/>
            </a:endParaRPr>
          </a:p>
          <a:p>
            <a:pPr>
              <a:spcBef>
                <a:spcPts val="5"/>
              </a:spcBef>
            </a:pPr>
            <a:endParaRPr lang="en-US" sz="1100" dirty="0">
              <a:latin typeface="+mj-lt"/>
              <a:cs typeface="Cambria"/>
            </a:endParaRPr>
          </a:p>
          <a:p>
            <a:pPr marL="12988" marR="5195" algn="just"/>
            <a:r>
              <a:rPr lang="en-US" sz="1100" spc="-5" dirty="0">
                <a:latin typeface="+mj-lt"/>
                <a:cs typeface="Cambria"/>
              </a:rPr>
              <a:t>Following</a:t>
            </a:r>
            <a:r>
              <a:rPr lang="en-US" sz="1100" spc="-31" dirty="0">
                <a:latin typeface="+mj-lt"/>
                <a:cs typeface="Cambria"/>
              </a:rPr>
              <a:t> </a:t>
            </a:r>
            <a:r>
              <a:rPr lang="en-US" sz="1100" spc="-5" dirty="0">
                <a:latin typeface="+mj-lt"/>
                <a:cs typeface="Cambria"/>
              </a:rPr>
              <a:t>the</a:t>
            </a:r>
            <a:r>
              <a:rPr lang="en-US" sz="1100" spc="-20" dirty="0">
                <a:latin typeface="+mj-lt"/>
                <a:cs typeface="Cambria"/>
              </a:rPr>
              <a:t> </a:t>
            </a:r>
            <a:r>
              <a:rPr lang="en-US" sz="1100" spc="-5" dirty="0">
                <a:latin typeface="+mj-lt"/>
                <a:cs typeface="Cambria"/>
              </a:rPr>
              <a:t>program,</a:t>
            </a:r>
            <a:r>
              <a:rPr lang="en-US" sz="1100" spc="-15" dirty="0">
                <a:latin typeface="+mj-lt"/>
                <a:cs typeface="Cambria"/>
              </a:rPr>
              <a:t> </a:t>
            </a:r>
            <a:r>
              <a:rPr lang="en-US" sz="1100" spc="-5" dirty="0">
                <a:latin typeface="+mj-lt"/>
                <a:cs typeface="Cambria"/>
              </a:rPr>
              <a:t>please</a:t>
            </a:r>
            <a:r>
              <a:rPr lang="en-US" sz="1100" spc="-26" dirty="0">
                <a:latin typeface="+mj-lt"/>
                <a:cs typeface="Cambria"/>
              </a:rPr>
              <a:t> </a:t>
            </a:r>
            <a:r>
              <a:rPr lang="en-US" sz="1100" spc="-5" dirty="0">
                <a:latin typeface="+mj-lt"/>
                <a:cs typeface="Cambria"/>
              </a:rPr>
              <a:t>take</a:t>
            </a:r>
            <a:r>
              <a:rPr lang="en-US" sz="1100" spc="-20" dirty="0">
                <a:latin typeface="+mj-lt"/>
                <a:cs typeface="Cambria"/>
              </a:rPr>
              <a:t> </a:t>
            </a:r>
            <a:r>
              <a:rPr lang="en-US" sz="1100" dirty="0">
                <a:latin typeface="+mj-lt"/>
                <a:cs typeface="Cambria"/>
              </a:rPr>
              <a:t>a</a:t>
            </a:r>
            <a:r>
              <a:rPr lang="en-US" sz="1100" spc="-20" dirty="0">
                <a:latin typeface="+mj-lt"/>
                <a:cs typeface="Cambria"/>
              </a:rPr>
              <a:t> </a:t>
            </a:r>
            <a:r>
              <a:rPr lang="en-US" sz="1100" spc="-5" dirty="0">
                <a:latin typeface="+mj-lt"/>
                <a:cs typeface="Cambria"/>
              </a:rPr>
              <a:t>few</a:t>
            </a:r>
            <a:r>
              <a:rPr lang="en-US" sz="1100" spc="-26" dirty="0">
                <a:latin typeface="+mj-lt"/>
                <a:cs typeface="Cambria"/>
              </a:rPr>
              <a:t> </a:t>
            </a:r>
            <a:r>
              <a:rPr lang="en-US" sz="1100" spc="-5" dirty="0">
                <a:latin typeface="+mj-lt"/>
                <a:cs typeface="Cambria"/>
              </a:rPr>
              <a:t>moments</a:t>
            </a:r>
            <a:r>
              <a:rPr lang="en-US" sz="1100" spc="-26" dirty="0">
                <a:latin typeface="+mj-lt"/>
                <a:cs typeface="Cambria"/>
              </a:rPr>
              <a:t> </a:t>
            </a:r>
            <a:r>
              <a:rPr lang="en-US" sz="1100" dirty="0">
                <a:latin typeface="+mj-lt"/>
                <a:cs typeface="Cambria"/>
              </a:rPr>
              <a:t>to</a:t>
            </a:r>
            <a:r>
              <a:rPr lang="en-US" sz="1100" spc="-26" dirty="0">
                <a:latin typeface="+mj-lt"/>
                <a:cs typeface="Cambria"/>
              </a:rPr>
              <a:t> </a:t>
            </a:r>
            <a:r>
              <a:rPr lang="en-US" sz="1100" spc="-5" dirty="0">
                <a:latin typeface="+mj-lt"/>
                <a:cs typeface="Cambria"/>
              </a:rPr>
              <a:t>complete</a:t>
            </a:r>
            <a:r>
              <a:rPr lang="en-US" sz="1100" spc="-20" dirty="0">
                <a:latin typeface="+mj-lt"/>
                <a:cs typeface="Cambria"/>
              </a:rPr>
              <a:t> </a:t>
            </a:r>
            <a:r>
              <a:rPr lang="en-US" sz="1100" spc="-5" dirty="0">
                <a:latin typeface="+mj-lt"/>
                <a:cs typeface="Cambria"/>
              </a:rPr>
              <a:t>the</a:t>
            </a:r>
            <a:r>
              <a:rPr lang="en-US" sz="1100" spc="-26" dirty="0">
                <a:latin typeface="+mj-lt"/>
                <a:cs typeface="Cambria"/>
              </a:rPr>
              <a:t> </a:t>
            </a:r>
            <a:r>
              <a:rPr lang="en-US" sz="1100" spc="-5" dirty="0">
                <a:latin typeface="+mj-lt"/>
                <a:cs typeface="Cambria"/>
              </a:rPr>
              <a:t>online</a:t>
            </a:r>
            <a:r>
              <a:rPr lang="en-US" sz="1100" spc="-20" dirty="0">
                <a:latin typeface="+mj-lt"/>
                <a:cs typeface="Cambria"/>
              </a:rPr>
              <a:t> </a:t>
            </a:r>
            <a:r>
              <a:rPr lang="en-US" sz="1100" spc="-5" dirty="0">
                <a:latin typeface="+mj-lt"/>
                <a:cs typeface="Cambria"/>
              </a:rPr>
              <a:t>evaluation</a:t>
            </a:r>
            <a:r>
              <a:rPr lang="en-US" sz="1100" spc="-20" dirty="0">
                <a:latin typeface="+mj-lt"/>
                <a:cs typeface="Cambria"/>
              </a:rPr>
              <a:t> </a:t>
            </a:r>
            <a:r>
              <a:rPr lang="en-US" sz="1100" spc="-5" dirty="0">
                <a:latin typeface="+mj-lt"/>
                <a:cs typeface="Cambria"/>
              </a:rPr>
              <a:t>survey that will be provided in the zoom chat and emailed. Completion will</a:t>
            </a:r>
            <a:r>
              <a:rPr lang="en-US" sz="1100" dirty="0">
                <a:latin typeface="+mj-lt"/>
                <a:cs typeface="Cambria"/>
              </a:rPr>
              <a:t> </a:t>
            </a:r>
            <a:r>
              <a:rPr lang="en-US" sz="1100" spc="-5" dirty="0">
                <a:latin typeface="+mj-lt"/>
                <a:cs typeface="Cambria"/>
              </a:rPr>
              <a:t>assist us </a:t>
            </a:r>
            <a:r>
              <a:rPr lang="en-US" sz="1100" dirty="0">
                <a:latin typeface="+mj-lt"/>
                <a:cs typeface="Cambria"/>
              </a:rPr>
              <a:t>in</a:t>
            </a:r>
          </a:p>
          <a:p>
            <a:pPr marL="12988" marR="5195" algn="just"/>
            <a:r>
              <a:rPr lang="en-US" sz="1100" spc="-5" dirty="0">
                <a:latin typeface="+mj-lt"/>
                <a:cs typeface="Cambria"/>
              </a:rPr>
              <a:t>assessing the effectiveness of this activity </a:t>
            </a:r>
            <a:r>
              <a:rPr lang="en-US" sz="1100" dirty="0">
                <a:latin typeface="+mj-lt"/>
                <a:cs typeface="Cambria"/>
              </a:rPr>
              <a:t>and to </a:t>
            </a:r>
            <a:r>
              <a:rPr lang="en-US" sz="1100" spc="5" dirty="0">
                <a:latin typeface="+mj-lt"/>
                <a:cs typeface="Cambria"/>
              </a:rPr>
              <a:t> </a:t>
            </a:r>
            <a:r>
              <a:rPr lang="en-US" sz="1100" spc="-5" dirty="0">
                <a:latin typeface="+mj-lt"/>
                <a:cs typeface="Cambria"/>
              </a:rPr>
              <a:t>make recommendations for future educational offerings.</a:t>
            </a:r>
            <a:r>
              <a:rPr lang="en-US" sz="1100" spc="260" dirty="0">
                <a:latin typeface="+mj-lt"/>
                <a:cs typeface="Cambria"/>
              </a:rPr>
              <a:t> </a:t>
            </a:r>
            <a:r>
              <a:rPr lang="en-US" sz="1100" spc="-5" dirty="0">
                <a:latin typeface="+mj-lt"/>
                <a:cs typeface="Cambria"/>
              </a:rPr>
              <a:t>Your response will help ensure that future programs </a:t>
            </a:r>
            <a:r>
              <a:rPr lang="en-US" sz="1100" spc="5" dirty="0">
                <a:latin typeface="+mj-lt"/>
                <a:cs typeface="Cambria"/>
              </a:rPr>
              <a:t>are </a:t>
            </a:r>
            <a:r>
              <a:rPr lang="en-US" sz="1100" spc="-5" dirty="0">
                <a:latin typeface="+mj-lt"/>
                <a:cs typeface="Cambria"/>
              </a:rPr>
              <a:t>informative </a:t>
            </a:r>
          </a:p>
          <a:p>
            <a:pPr marL="12988" marR="5195" algn="just"/>
            <a:r>
              <a:rPr lang="en-US" sz="1100" dirty="0">
                <a:latin typeface="+mj-lt"/>
                <a:cs typeface="Cambria"/>
              </a:rPr>
              <a:t>and </a:t>
            </a:r>
            <a:r>
              <a:rPr lang="en-US" sz="1100" spc="-5" dirty="0">
                <a:latin typeface="+mj-lt"/>
                <a:cs typeface="Cambria"/>
              </a:rPr>
              <a:t>meet the educational needs of all participants.</a:t>
            </a:r>
            <a:r>
              <a:rPr lang="en-US" sz="1100" dirty="0">
                <a:latin typeface="+mj-lt"/>
                <a:cs typeface="Cambria"/>
              </a:rPr>
              <a:t> </a:t>
            </a:r>
            <a:r>
              <a:rPr lang="en-US" sz="1100" b="1" spc="-10" dirty="0">
                <a:latin typeface="+mj-lt"/>
                <a:cs typeface="Cambria"/>
              </a:rPr>
              <a:t>All </a:t>
            </a:r>
            <a:r>
              <a:rPr lang="en-US" sz="1100" b="1" spc="-5" dirty="0">
                <a:latin typeface="+mj-lt"/>
                <a:cs typeface="Cambria"/>
              </a:rPr>
              <a:t>surveys</a:t>
            </a:r>
            <a:r>
              <a:rPr lang="en-US" sz="1100" b="1" dirty="0">
                <a:latin typeface="+mj-lt"/>
                <a:cs typeface="Cambria"/>
              </a:rPr>
              <a:t> </a:t>
            </a:r>
            <a:r>
              <a:rPr lang="en-US" sz="1100" b="1" spc="-5" dirty="0">
                <a:latin typeface="+mj-lt"/>
                <a:cs typeface="Cambria"/>
              </a:rPr>
              <a:t>must</a:t>
            </a:r>
            <a:r>
              <a:rPr lang="en-US" sz="1100" b="1" spc="5" dirty="0">
                <a:latin typeface="+mj-lt"/>
                <a:cs typeface="Cambria"/>
              </a:rPr>
              <a:t> </a:t>
            </a:r>
            <a:r>
              <a:rPr lang="en-US" sz="1100" b="1" spc="-5" dirty="0">
                <a:latin typeface="+mj-lt"/>
                <a:cs typeface="Cambria"/>
              </a:rPr>
              <a:t>be completed</a:t>
            </a:r>
            <a:r>
              <a:rPr lang="en-US" sz="1100" b="1" dirty="0">
                <a:latin typeface="+mj-lt"/>
                <a:cs typeface="Cambria"/>
              </a:rPr>
              <a:t> 4</a:t>
            </a:r>
            <a:r>
              <a:rPr lang="en-US" sz="1100" b="1" spc="-5" dirty="0">
                <a:latin typeface="+mj-lt"/>
                <a:cs typeface="Cambria"/>
              </a:rPr>
              <a:t> weeks</a:t>
            </a:r>
            <a:r>
              <a:rPr lang="en-US" sz="1100" b="1" dirty="0">
                <a:latin typeface="+mj-lt"/>
                <a:cs typeface="Cambria"/>
              </a:rPr>
              <a:t> </a:t>
            </a:r>
            <a:r>
              <a:rPr lang="en-US" sz="1100" b="1" spc="-5" dirty="0">
                <a:latin typeface="+mj-lt"/>
                <a:cs typeface="Cambria"/>
              </a:rPr>
              <a:t>after the course.</a:t>
            </a:r>
            <a:endParaRPr lang="en-US" sz="1100" dirty="0">
              <a:latin typeface="+mj-lt"/>
              <a:cs typeface="Cambria"/>
            </a:endParaRPr>
          </a:p>
          <a:p>
            <a:pPr>
              <a:spcBef>
                <a:spcPts val="51"/>
              </a:spcBef>
            </a:pPr>
            <a:endParaRPr lang="en-US" sz="1100" dirty="0">
              <a:latin typeface="+mj-lt"/>
              <a:cs typeface="Cambria"/>
            </a:endParaRPr>
          </a:p>
          <a:p>
            <a:pPr marL="12988" marR="5195" algn="just"/>
            <a:r>
              <a:rPr lang="en-US" sz="1100" spc="-5" dirty="0">
                <a:latin typeface="+mj-lt"/>
                <a:cs typeface="Cambria"/>
              </a:rPr>
              <a:t>In order </a:t>
            </a:r>
            <a:r>
              <a:rPr lang="en-US" sz="1100" dirty="0">
                <a:latin typeface="+mj-lt"/>
                <a:cs typeface="Cambria"/>
              </a:rPr>
              <a:t>to </a:t>
            </a:r>
            <a:r>
              <a:rPr lang="en-US" sz="1100" spc="-5" dirty="0">
                <a:latin typeface="+mj-lt"/>
                <a:cs typeface="Cambria"/>
              </a:rPr>
              <a:t>obtain </a:t>
            </a:r>
            <a:r>
              <a:rPr lang="en-US" sz="1100" dirty="0">
                <a:latin typeface="+mj-lt"/>
                <a:cs typeface="Cambria"/>
              </a:rPr>
              <a:t>a </a:t>
            </a:r>
            <a:r>
              <a:rPr lang="en-US" sz="1100" spc="-5" dirty="0">
                <a:latin typeface="+mj-lt"/>
                <a:cs typeface="Cambria"/>
              </a:rPr>
              <a:t>CE certificate/attendance letter for this activity, </a:t>
            </a:r>
            <a:r>
              <a:rPr lang="en-US" sz="1100" spc="-10" dirty="0">
                <a:latin typeface="+mj-lt"/>
                <a:cs typeface="Cambria"/>
              </a:rPr>
              <a:t>you </a:t>
            </a:r>
            <a:r>
              <a:rPr lang="en-US" sz="1100" spc="-5" dirty="0">
                <a:latin typeface="+mj-lt"/>
                <a:cs typeface="Cambria"/>
              </a:rPr>
              <a:t>must complete the </a:t>
            </a:r>
            <a:r>
              <a:rPr lang="en-US" sz="1100" dirty="0">
                <a:latin typeface="+mj-lt"/>
                <a:cs typeface="Cambria"/>
              </a:rPr>
              <a:t> </a:t>
            </a:r>
            <a:r>
              <a:rPr lang="en-US" sz="1100" spc="-5" dirty="0">
                <a:latin typeface="+mj-lt"/>
                <a:cs typeface="Cambria"/>
              </a:rPr>
              <a:t>online</a:t>
            </a:r>
            <a:r>
              <a:rPr lang="en-US" sz="1100" dirty="0">
                <a:latin typeface="+mj-lt"/>
                <a:cs typeface="Cambria"/>
              </a:rPr>
              <a:t> </a:t>
            </a:r>
            <a:r>
              <a:rPr lang="en-US" sz="1100" spc="-5" dirty="0">
                <a:latin typeface="+mj-lt"/>
                <a:cs typeface="Cambria"/>
              </a:rPr>
              <a:t>evaluation</a:t>
            </a:r>
            <a:r>
              <a:rPr lang="en-US" sz="1100" dirty="0">
                <a:latin typeface="+mj-lt"/>
                <a:cs typeface="Cambria"/>
              </a:rPr>
              <a:t> </a:t>
            </a:r>
            <a:r>
              <a:rPr lang="en-US" sz="1100" spc="-5" dirty="0">
                <a:latin typeface="+mj-lt"/>
                <a:cs typeface="Cambria"/>
              </a:rPr>
              <a:t>survey</a:t>
            </a:r>
            <a:r>
              <a:rPr lang="en-US" sz="1100" dirty="0">
                <a:latin typeface="+mj-lt"/>
                <a:cs typeface="Cambria"/>
              </a:rPr>
              <a:t> </a:t>
            </a:r>
            <a:r>
              <a:rPr lang="en-US" sz="1100" spc="-5" dirty="0">
                <a:latin typeface="+mj-lt"/>
                <a:cs typeface="Cambria"/>
              </a:rPr>
              <a:t>after</a:t>
            </a:r>
            <a:r>
              <a:rPr lang="en-US" sz="1100" dirty="0">
                <a:latin typeface="+mj-lt"/>
                <a:cs typeface="Cambria"/>
              </a:rPr>
              <a:t> t</a:t>
            </a:r>
            <a:r>
              <a:rPr lang="en-US" sz="1100" spc="-5" dirty="0">
                <a:latin typeface="+mj-lt"/>
                <a:cs typeface="Cambria"/>
              </a:rPr>
              <a:t>he</a:t>
            </a:r>
            <a:r>
              <a:rPr lang="en-US" sz="1100" dirty="0">
                <a:latin typeface="+mj-lt"/>
                <a:cs typeface="Cambria"/>
              </a:rPr>
              <a:t> </a:t>
            </a:r>
            <a:r>
              <a:rPr lang="en-US" sz="1100" spc="-5" dirty="0">
                <a:latin typeface="+mj-lt"/>
                <a:cs typeface="Cambria"/>
              </a:rPr>
              <a:t>activity</a:t>
            </a:r>
            <a:r>
              <a:rPr lang="en-US" sz="1100" dirty="0">
                <a:latin typeface="+mj-lt"/>
                <a:cs typeface="Cambria"/>
              </a:rPr>
              <a:t> has</a:t>
            </a:r>
            <a:r>
              <a:rPr lang="en-US" sz="1100" spc="5" dirty="0">
                <a:latin typeface="+mj-lt"/>
                <a:cs typeface="Cambria"/>
              </a:rPr>
              <a:t> </a:t>
            </a:r>
            <a:r>
              <a:rPr lang="en-US" sz="1100" spc="-5" dirty="0">
                <a:latin typeface="+mj-lt"/>
                <a:cs typeface="Cambria"/>
              </a:rPr>
              <a:t>concluded</a:t>
            </a:r>
            <a:r>
              <a:rPr lang="en-US" sz="1000" spc="-5" dirty="0">
                <a:latin typeface="+mj-lt"/>
                <a:cs typeface="Cambria"/>
              </a:rPr>
              <a:t>.</a:t>
            </a:r>
            <a:endParaRPr lang="en-US" sz="1000" dirty="0">
              <a:latin typeface="+mj-lt"/>
            </a:endParaRPr>
          </a:p>
        </p:txBody>
      </p:sp>
    </p:spTree>
    <p:extLst>
      <p:ext uri="{BB962C8B-B14F-4D97-AF65-F5344CB8AC3E}">
        <p14:creationId xmlns:p14="http://schemas.microsoft.com/office/powerpoint/2010/main" val="67124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1493195" y="76203"/>
            <a:ext cx="9296400" cy="1007533"/>
          </a:xfrm>
        </p:spPr>
        <p:txBody>
          <a:bodyPr>
            <a:normAutofit/>
          </a:bodyPr>
          <a:lstStyle/>
          <a:p>
            <a:pPr algn="ctr">
              <a:defRPr/>
            </a:pPr>
            <a:r>
              <a:rPr lang="en-US" sz="4000" dirty="0">
                <a:ea typeface="ＭＳ Ｐゴシック" charset="0"/>
              </a:rPr>
              <a:t>Group Discussion</a:t>
            </a:r>
          </a:p>
        </p:txBody>
      </p:sp>
      <p:sp>
        <p:nvSpPr>
          <p:cNvPr id="76802" name="Content Placeholder 2"/>
          <p:cNvSpPr>
            <a:spLocks noGrp="1"/>
          </p:cNvSpPr>
          <p:nvPr>
            <p:ph idx="4294967295"/>
          </p:nvPr>
        </p:nvSpPr>
        <p:spPr>
          <a:xfrm>
            <a:off x="6607175" y="1449388"/>
            <a:ext cx="5584825" cy="5408612"/>
          </a:xfrm>
        </p:spPr>
        <p:txBody>
          <a:bodyPr anchor="ctr">
            <a:normAutofit/>
          </a:bodyPr>
          <a:lstStyle/>
          <a:p>
            <a:pPr>
              <a:buFont typeface="Wingdings" charset="2"/>
              <a:buChar char="§"/>
            </a:pPr>
            <a:r>
              <a:rPr lang="en-US" sz="2400" dirty="0"/>
              <a:t>What are some examples of how connection might be needed in your work?  </a:t>
            </a:r>
          </a:p>
          <a:p>
            <a:pPr>
              <a:buFont typeface="Wingdings" charset="2"/>
              <a:buChar char="§"/>
            </a:pPr>
            <a:r>
              <a:rPr lang="en-US" sz="2400" dirty="0"/>
              <a:t>What are some ways that you have been able to increase connection for yourself?</a:t>
            </a:r>
          </a:p>
          <a:p>
            <a:pPr>
              <a:buFont typeface="Wingdings" charset="2"/>
              <a:buChar char="§"/>
            </a:pPr>
            <a:r>
              <a:rPr lang="en-US" sz="2400" dirty="0"/>
              <a:t>What are some ways that you have offered or been offered competence-enhancing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971801"/>
            <a:ext cx="3886795" cy="3136319"/>
          </a:xfrm>
          <a:prstGeom prst="rect">
            <a:avLst/>
          </a:prstGeom>
        </p:spPr>
      </p:pic>
    </p:spTree>
    <p:extLst>
      <p:ext uri="{BB962C8B-B14F-4D97-AF65-F5344CB8AC3E}">
        <p14:creationId xmlns:p14="http://schemas.microsoft.com/office/powerpoint/2010/main" val="28647612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3978160" y="1411631"/>
            <a:ext cx="4783987" cy="5045067"/>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t>5.CONNECT</a:t>
            </a:r>
          </a:p>
          <a:p>
            <a:r>
              <a:rPr lang="en-US" i="1" dirty="0"/>
              <a:t>Get support from others</a:t>
            </a:r>
          </a:p>
          <a:p>
            <a:r>
              <a:rPr lang="en-US" b="1" i="1" dirty="0">
                <a:highlight>
                  <a:srgbClr val="FF33CC"/>
                </a:highlight>
              </a:rPr>
              <a:t>6.COMPETENCE</a:t>
            </a:r>
          </a:p>
          <a:p>
            <a:r>
              <a:rPr lang="en-US" i="1" dirty="0">
                <a:highlight>
                  <a:srgbClr val="FF33CC"/>
                </a:highlight>
              </a:rPr>
              <a:t>Restore effectiveness</a:t>
            </a:r>
          </a:p>
          <a:p>
            <a:r>
              <a:rPr lang="en-US" b="1" i="1" dirty="0"/>
              <a:t>7. CONFIDENCE</a:t>
            </a:r>
          </a:p>
          <a:p>
            <a:r>
              <a:rPr lang="en-US" i="1" dirty="0"/>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1905000" y="228600"/>
            <a:ext cx="8402918" cy="707886"/>
          </a:xfrm>
          <a:prstGeom prst="rect">
            <a:avLst/>
          </a:prstGeom>
          <a:noFill/>
        </p:spPr>
        <p:txBody>
          <a:bodyPr wrap="square" rtlCol="0">
            <a:spAutoFit/>
          </a:bodyPr>
          <a:lstStyle/>
          <a:p>
            <a:r>
              <a:rPr lang="en-US" sz="4000" dirty="0">
                <a:solidFill>
                  <a:schemeClr val="bg1"/>
                </a:solidFill>
              </a:rPr>
              <a:t>Stress First Aid Action: Competence</a:t>
            </a:r>
          </a:p>
        </p:txBody>
      </p:sp>
    </p:spTree>
    <p:extLst>
      <p:ext uri="{BB962C8B-B14F-4D97-AF65-F5344CB8AC3E}">
        <p14:creationId xmlns:p14="http://schemas.microsoft.com/office/powerpoint/2010/main" val="13133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77756" y="1406924"/>
            <a:ext cx="3450528" cy="2608942"/>
          </a:xfrm>
          <a:prstGeom prst="ellipse">
            <a:avLst/>
          </a:prstGeom>
          <a:solidFill>
            <a:srgbClr val="FFFF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srgbClr val="4472C4"/>
                </a:solidFill>
                <a:latin typeface="Campton Book"/>
              </a:rPr>
              <a:t>Inexperience</a:t>
            </a:r>
          </a:p>
        </p:txBody>
      </p:sp>
      <p:sp>
        <p:nvSpPr>
          <p:cNvPr id="5" name="Oval 4"/>
          <p:cNvSpPr/>
          <p:nvPr/>
        </p:nvSpPr>
        <p:spPr>
          <a:xfrm>
            <a:off x="6464664" y="1511154"/>
            <a:ext cx="3450529" cy="2504712"/>
          </a:xfrm>
          <a:prstGeom prst="ellipse">
            <a:avLst/>
          </a:prstGeom>
          <a:solidFill>
            <a:srgbClr val="FF8B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prstClr val="white"/>
                </a:solidFill>
                <a:latin typeface="Campton Book"/>
              </a:rPr>
              <a:t>Stress Reactions</a:t>
            </a:r>
          </a:p>
        </p:txBody>
      </p:sp>
      <p:sp>
        <p:nvSpPr>
          <p:cNvPr id="27" name="Title 1">
            <a:extLst>
              <a:ext uri="{FF2B5EF4-FFF2-40B4-BE49-F238E27FC236}">
                <a16:creationId xmlns:a16="http://schemas.microsoft.com/office/drawing/2014/main" id="{E1821D11-B37C-8A4C-A6E5-1F0CD580BDDE}"/>
              </a:ext>
            </a:extLst>
          </p:cNvPr>
          <p:cNvSpPr>
            <a:spLocks noGrp="1"/>
          </p:cNvSpPr>
          <p:nvPr>
            <p:ph type="title"/>
          </p:nvPr>
        </p:nvSpPr>
        <p:spPr>
          <a:xfrm>
            <a:off x="2233560" y="58710"/>
            <a:ext cx="7596240" cy="1007533"/>
          </a:xfrm>
        </p:spPr>
        <p:txBody>
          <a:bodyPr>
            <a:normAutofit/>
          </a:bodyPr>
          <a:lstStyle/>
          <a:p>
            <a:r>
              <a:rPr lang="en-US" sz="4000" dirty="0"/>
              <a:t>Competence:  Why and When</a:t>
            </a:r>
          </a:p>
        </p:txBody>
      </p:sp>
      <p:sp>
        <p:nvSpPr>
          <p:cNvPr id="3" name="Right Arrow 2">
            <a:extLst>
              <a:ext uri="{FF2B5EF4-FFF2-40B4-BE49-F238E27FC236}">
                <a16:creationId xmlns:a16="http://schemas.microsoft.com/office/drawing/2014/main" id="{D20B3940-1FB3-7B4C-80CE-5AA00A0635C7}"/>
              </a:ext>
            </a:extLst>
          </p:cNvPr>
          <p:cNvSpPr/>
          <p:nvPr/>
        </p:nvSpPr>
        <p:spPr>
          <a:xfrm>
            <a:off x="5414171" y="2573793"/>
            <a:ext cx="978153" cy="484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28" name="Oval 27">
            <a:extLst>
              <a:ext uri="{FF2B5EF4-FFF2-40B4-BE49-F238E27FC236}">
                <a16:creationId xmlns:a16="http://schemas.microsoft.com/office/drawing/2014/main" id="{9C010717-37CE-5A4D-837F-F8BE6683994D}"/>
              </a:ext>
            </a:extLst>
          </p:cNvPr>
          <p:cNvSpPr/>
          <p:nvPr/>
        </p:nvSpPr>
        <p:spPr>
          <a:xfrm>
            <a:off x="1908626" y="4125607"/>
            <a:ext cx="3450528" cy="2622280"/>
          </a:xfrm>
          <a:prstGeom prst="ellipse">
            <a:avLst/>
          </a:prstGeom>
          <a:solidFill>
            <a:srgbClr val="FF8B0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prstClr val="white"/>
                </a:solidFill>
                <a:latin typeface="Campton Book"/>
              </a:rPr>
              <a:t>Stress Reactions</a:t>
            </a:r>
          </a:p>
        </p:txBody>
      </p:sp>
      <p:sp>
        <p:nvSpPr>
          <p:cNvPr id="29" name="Oval 28">
            <a:extLst>
              <a:ext uri="{FF2B5EF4-FFF2-40B4-BE49-F238E27FC236}">
                <a16:creationId xmlns:a16="http://schemas.microsoft.com/office/drawing/2014/main" id="{E245A7E7-69B4-EE43-BF38-1AA53BD777EB}"/>
              </a:ext>
            </a:extLst>
          </p:cNvPr>
          <p:cNvSpPr/>
          <p:nvPr/>
        </p:nvSpPr>
        <p:spPr>
          <a:xfrm>
            <a:off x="6464664" y="4125607"/>
            <a:ext cx="3517537" cy="2608942"/>
          </a:xfrm>
          <a:prstGeom prst="ellipse">
            <a:avLst/>
          </a:prstGeom>
          <a:solidFill>
            <a:srgbClr val="FFFF00">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774">
              <a:defRPr/>
            </a:pPr>
            <a:r>
              <a:rPr lang="en-US" sz="1999" b="1" dirty="0">
                <a:solidFill>
                  <a:srgbClr val="4472C4"/>
                </a:solidFill>
                <a:latin typeface="Campton Book"/>
              </a:rPr>
              <a:t>Distress or Trouble Functioning</a:t>
            </a:r>
          </a:p>
        </p:txBody>
      </p:sp>
      <p:sp>
        <p:nvSpPr>
          <p:cNvPr id="30" name="Right Arrow 29">
            <a:extLst>
              <a:ext uri="{FF2B5EF4-FFF2-40B4-BE49-F238E27FC236}">
                <a16:creationId xmlns:a16="http://schemas.microsoft.com/office/drawing/2014/main" id="{58C70995-431D-4A4B-881A-A0EE29E4396D}"/>
              </a:ext>
            </a:extLst>
          </p:cNvPr>
          <p:cNvSpPr/>
          <p:nvPr/>
        </p:nvSpPr>
        <p:spPr>
          <a:xfrm>
            <a:off x="5416481" y="5344859"/>
            <a:ext cx="978153" cy="484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Tree>
    <p:extLst>
      <p:ext uri="{BB962C8B-B14F-4D97-AF65-F5344CB8AC3E}">
        <p14:creationId xmlns:p14="http://schemas.microsoft.com/office/powerpoint/2010/main" val="1739218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D14C-E43D-4684-9AE0-4F28D8E95DB6}"/>
              </a:ext>
            </a:extLst>
          </p:cNvPr>
          <p:cNvSpPr>
            <a:spLocks noGrp="1"/>
          </p:cNvSpPr>
          <p:nvPr>
            <p:ph type="title"/>
          </p:nvPr>
        </p:nvSpPr>
        <p:spPr>
          <a:xfrm>
            <a:off x="1524001" y="76203"/>
            <a:ext cx="9293979" cy="1007533"/>
          </a:xfrm>
        </p:spPr>
        <p:txBody>
          <a:bodyPr>
            <a:normAutofit/>
          </a:bodyPr>
          <a:lstStyle/>
          <a:p>
            <a:pPr algn="ctr"/>
            <a:r>
              <a:rPr lang="en-US" sz="4000" dirty="0"/>
              <a:t>Competence Actions</a:t>
            </a:r>
          </a:p>
        </p:txBody>
      </p:sp>
      <p:graphicFrame>
        <p:nvGraphicFramePr>
          <p:cNvPr id="4" name="Diagram 3">
            <a:extLst>
              <a:ext uri="{FF2B5EF4-FFF2-40B4-BE49-F238E27FC236}">
                <a16:creationId xmlns:a16="http://schemas.microsoft.com/office/drawing/2014/main" id="{22707EE7-9FA6-4AFB-A8DC-3E7C85210233}"/>
              </a:ext>
            </a:extLst>
          </p:cNvPr>
          <p:cNvGraphicFramePr/>
          <p:nvPr/>
        </p:nvGraphicFramePr>
        <p:xfrm>
          <a:off x="3733801" y="1440744"/>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text on a black background&#10;&#10;Description automatically generated">
            <a:extLst>
              <a:ext uri="{FF2B5EF4-FFF2-40B4-BE49-F238E27FC236}">
                <a16:creationId xmlns:a16="http://schemas.microsoft.com/office/drawing/2014/main" id="{F030490C-3320-4486-BB86-425F22841A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9" y="2209800"/>
            <a:ext cx="3406035" cy="3515908"/>
          </a:xfrm>
          <a:prstGeom prst="rect">
            <a:avLst/>
          </a:prstGeom>
        </p:spPr>
      </p:pic>
    </p:spTree>
    <p:extLst>
      <p:ext uri="{BB962C8B-B14F-4D97-AF65-F5344CB8AC3E}">
        <p14:creationId xmlns:p14="http://schemas.microsoft.com/office/powerpoint/2010/main" val="218252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In the Green &amp; Yellow</a:t>
            </a:r>
          </a:p>
        </p:txBody>
      </p:sp>
      <p:sp>
        <p:nvSpPr>
          <p:cNvPr id="5" name="TextBox 4"/>
          <p:cNvSpPr txBox="1"/>
          <p:nvPr/>
        </p:nvSpPr>
        <p:spPr>
          <a:xfrm>
            <a:off x="1295400" y="4609172"/>
            <a:ext cx="9372600" cy="70788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cs typeface="MS PGothic" charset="0"/>
            </a:endParaRPr>
          </a:p>
          <a:p>
            <a:pPr marL="342900" indent="-342900">
              <a:buFont typeface="Arial" panose="020B0604020202020204" pitchFamily="34" charset="0"/>
              <a:buChar char="•"/>
            </a:pPr>
            <a:endParaRPr lang="en-US" sz="2000" dirty="0"/>
          </a:p>
        </p:txBody>
      </p:sp>
      <p:graphicFrame>
        <p:nvGraphicFramePr>
          <p:cNvPr id="6" name="Diagram 5">
            <a:extLst>
              <a:ext uri="{FF2B5EF4-FFF2-40B4-BE49-F238E27FC236}">
                <a16:creationId xmlns:a16="http://schemas.microsoft.com/office/drawing/2014/main" id="{D9E9EFC7-0A36-4E46-B1E6-722A2C220A7E}"/>
              </a:ext>
            </a:extLst>
          </p:cNvPr>
          <p:cNvGraphicFramePr/>
          <p:nvPr/>
        </p:nvGraphicFramePr>
        <p:xfrm>
          <a:off x="304800" y="1371600"/>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50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849" y="69847"/>
            <a:ext cx="11116751" cy="981075"/>
          </a:xfrm>
          <a:prstGeom prst="rect">
            <a:avLst/>
          </a:prstGeom>
        </p:spPr>
      </p:pic>
      <p:sp>
        <p:nvSpPr>
          <p:cNvPr id="6" name="TextBox 5"/>
          <p:cNvSpPr txBox="1"/>
          <p:nvPr/>
        </p:nvSpPr>
        <p:spPr>
          <a:xfrm>
            <a:off x="3036651" y="175393"/>
            <a:ext cx="6720191" cy="646331"/>
          </a:xfrm>
          <a:prstGeom prst="rect">
            <a:avLst/>
          </a:prstGeom>
          <a:noFill/>
        </p:spPr>
        <p:txBody>
          <a:bodyPr wrap="square" rtlCol="0">
            <a:spAutoFit/>
          </a:bodyPr>
          <a:lstStyle/>
          <a:p>
            <a:r>
              <a:rPr lang="en-US" sz="3600" b="1" dirty="0">
                <a:solidFill>
                  <a:schemeClr val="bg1"/>
                </a:solidFill>
                <a:latin typeface="+mj-lt"/>
              </a:rPr>
              <a:t>Competence: In the Orange or Red</a:t>
            </a:r>
          </a:p>
        </p:txBody>
      </p:sp>
      <p:sp>
        <p:nvSpPr>
          <p:cNvPr id="7" name="TextBox 6"/>
          <p:cNvSpPr txBox="1"/>
          <p:nvPr/>
        </p:nvSpPr>
        <p:spPr>
          <a:xfrm>
            <a:off x="1295400" y="4648200"/>
            <a:ext cx="8686800" cy="707886"/>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graphicFrame>
        <p:nvGraphicFramePr>
          <p:cNvPr id="8" name="Diagram 7">
            <a:extLst>
              <a:ext uri="{FF2B5EF4-FFF2-40B4-BE49-F238E27FC236}">
                <a16:creationId xmlns:a16="http://schemas.microsoft.com/office/drawing/2014/main" id="{DF831E84-D9DE-4230-BA45-FABF6C9B7B2F}"/>
              </a:ext>
            </a:extLst>
          </p:cNvPr>
          <p:cNvGraphicFramePr/>
          <p:nvPr/>
        </p:nvGraphicFramePr>
        <p:xfrm>
          <a:off x="990601" y="1209676"/>
          <a:ext cx="9829799" cy="5419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920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2164557" y="1"/>
            <a:ext cx="10895231" cy="1007533"/>
          </a:xfrm>
        </p:spPr>
        <p:txBody>
          <a:bodyPr>
            <a:normAutofit/>
          </a:bodyPr>
          <a:lstStyle/>
          <a:p>
            <a:pPr>
              <a:defRPr/>
            </a:pPr>
            <a:r>
              <a:rPr lang="en-GB" sz="4000" dirty="0">
                <a:ea typeface="ＭＳ Ｐゴシック" charset="0"/>
                <a:cs typeface="ＭＳ Ｐゴシック" charset="0"/>
              </a:rPr>
              <a:t>Examples of a Need for Competence</a:t>
            </a:r>
            <a:endParaRPr lang="en-US" sz="4000" dirty="0">
              <a:effectLst>
                <a:outerShdw blurRad="38100" dist="38100" dir="2700000" algn="tl">
                  <a:srgbClr val="000000">
                    <a:alpha val="43137"/>
                  </a:srgbClr>
                </a:outerShdw>
              </a:effectLst>
              <a:ea typeface="ＭＳ Ｐゴシック" charset="0"/>
              <a:cs typeface="ＭＳ Ｐゴシック" charset="0"/>
            </a:endParaRPr>
          </a:p>
        </p:txBody>
      </p:sp>
      <p:pic>
        <p:nvPicPr>
          <p:cNvPr id="18436"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4407836"/>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5EB55-8407-40DF-941A-0647B7B085C1}"/>
              </a:ext>
            </a:extLst>
          </p:cNvPr>
          <p:cNvSpPr txBox="1"/>
          <p:nvPr/>
        </p:nvSpPr>
        <p:spPr>
          <a:xfrm>
            <a:off x="4083051" y="1905000"/>
            <a:ext cx="8107362" cy="438581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An intern new to an infectious disease rotation becomes anxious and has concerns about his own safety.</a:t>
            </a:r>
          </a:p>
          <a:p>
            <a:pPr marL="285750" indent="-285750">
              <a:spcBef>
                <a:spcPts val="600"/>
              </a:spcBef>
              <a:spcAft>
                <a:spcPts val="600"/>
              </a:spcAft>
              <a:buFont typeface="Wingdings" panose="05000000000000000000" pitchFamily="2" charset="2"/>
              <a:buChar char="v"/>
            </a:pPr>
            <a:r>
              <a:rPr lang="en-US" dirty="0"/>
              <a:t>A nurse involved in a pandemic feels unsure of her actions in the face of changing directives coming down from above.</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nurse who was the target of a violent patient experiences persistent mental confusion and slowed, unclear thinking.</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nurse who developed wear-and-tear stress injury loses the ability to stay calm when dealing with co-workers.</a:t>
            </a:r>
          </a:p>
          <a:p>
            <a:pPr marL="285750" indent="-285750">
              <a:spcBef>
                <a:spcPts val="600"/>
              </a:spcBef>
              <a:spcAft>
                <a:spcPts val="600"/>
              </a:spcAft>
              <a:buFont typeface="Wingdings" panose="05000000000000000000" pitchFamily="2" charset="2"/>
              <a:buChar char="v"/>
            </a:pPr>
            <a:r>
              <a:rPr lang="en-US" dirty="0">
                <a:ea typeface="ＭＳ Ｐゴシック" charset="0"/>
                <a:cs typeface="Arial" charset="0"/>
              </a:rPr>
              <a:t>A manager who loses a staff member because that person became infected with hepatitis C when they were stabbed by a violent patient becomes hesitant about sending staff into potentially hazardous situations, increasing the danger to the entire department.</a:t>
            </a:r>
          </a:p>
          <a:p>
            <a:endParaRPr lang="en-US" dirty="0"/>
          </a:p>
        </p:txBody>
      </p:sp>
    </p:spTree>
    <p:extLst>
      <p:ext uri="{BB962C8B-B14F-4D97-AF65-F5344CB8AC3E}">
        <p14:creationId xmlns:p14="http://schemas.microsoft.com/office/powerpoint/2010/main" val="395017262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180" y="152401"/>
            <a:ext cx="8458200" cy="1007533"/>
          </a:xfrm>
        </p:spPr>
        <p:txBody>
          <a:bodyPr>
            <a:normAutofit/>
          </a:bodyPr>
          <a:lstStyle/>
          <a:p>
            <a:r>
              <a:rPr lang="en-US" sz="4000" dirty="0"/>
              <a:t>Competence Actions: Individual</a:t>
            </a:r>
          </a:p>
        </p:txBody>
      </p:sp>
      <p:pic>
        <p:nvPicPr>
          <p:cNvPr id="4"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37338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4400" y="1600201"/>
            <a:ext cx="7315200" cy="5970865"/>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solidFill>
                  <a:srgbClr val="232D4B"/>
                </a:solidFill>
              </a:rPr>
              <a:t>When struggling with something, use positive self-talk and don’t be afraid to ask for help and guidance from mentors</a:t>
            </a:r>
          </a:p>
          <a:p>
            <a:pPr marL="285750" indent="-285750">
              <a:spcAft>
                <a:spcPts val="600"/>
              </a:spcAft>
              <a:buFont typeface="Wingdings" panose="05000000000000000000" pitchFamily="2" charset="2"/>
              <a:buChar char="v"/>
            </a:pPr>
            <a:r>
              <a:rPr lang="en-US" dirty="0">
                <a:solidFill>
                  <a:srgbClr val="232D4B"/>
                </a:solidFill>
                <a:latin typeface="Calibri"/>
              </a:rPr>
              <a:t>If overwhelmed, find ways to focus on one thing at a time</a:t>
            </a:r>
          </a:p>
          <a:p>
            <a:pPr marL="285750" indent="-285750">
              <a:spcAft>
                <a:spcPts val="600"/>
              </a:spcAft>
              <a:buFont typeface="Wingdings" panose="05000000000000000000" pitchFamily="2" charset="2"/>
              <a:buChar char="v"/>
            </a:pPr>
            <a:r>
              <a:rPr lang="en-US" dirty="0">
                <a:solidFill>
                  <a:srgbClr val="232D4B"/>
                </a:solidFill>
              </a:rPr>
              <a:t>When tough things happen, establish new relationships with those who have been through similar situations</a:t>
            </a:r>
          </a:p>
          <a:p>
            <a:pPr marL="285750" indent="-285750">
              <a:spcAft>
                <a:spcPts val="600"/>
              </a:spcAft>
              <a:buFont typeface="Wingdings" panose="05000000000000000000" pitchFamily="2" charset="2"/>
              <a:buChar char="v"/>
            </a:pPr>
            <a:r>
              <a:rPr lang="en-US" dirty="0">
                <a:solidFill>
                  <a:srgbClr val="232D4B"/>
                </a:solidFill>
              </a:rPr>
              <a:t>If you’re under too much stress, do something that is easy for you, to give you a sense of accomplishment</a:t>
            </a:r>
          </a:p>
          <a:p>
            <a:pPr marL="285750" indent="-285750">
              <a:spcAft>
                <a:spcPts val="600"/>
              </a:spcAft>
              <a:buFont typeface="Wingdings" panose="05000000000000000000" pitchFamily="2" charset="2"/>
              <a:buChar char="v"/>
            </a:pPr>
            <a:r>
              <a:rPr lang="en-US" dirty="0">
                <a:solidFill>
                  <a:srgbClr val="232D4B"/>
                </a:solidFill>
              </a:rPr>
              <a:t>Find people or ways to be more effective in counteracting stress with healthy habits</a:t>
            </a:r>
          </a:p>
          <a:p>
            <a:pPr marL="285750" indent="-285750">
              <a:spcAft>
                <a:spcPts val="600"/>
              </a:spcAft>
              <a:buFont typeface="Wingdings" panose="05000000000000000000" pitchFamily="2" charset="2"/>
              <a:buChar char="v"/>
            </a:pPr>
            <a:r>
              <a:rPr lang="en-US" dirty="0">
                <a:solidFill>
                  <a:srgbClr val="232D4B"/>
                </a:solidFill>
              </a:rPr>
              <a:t>Regularly reflect on the balance between the satisfaction of fulfilling work duties and the personal sacrifices you are making.  Be prepared to adjust behaviors and expectations if that balance changes over time</a:t>
            </a:r>
          </a:p>
          <a:p>
            <a:pPr marL="285750" indent="-285750">
              <a:spcAft>
                <a:spcPts val="600"/>
              </a:spcAft>
              <a:buFont typeface="Wingdings" panose="05000000000000000000" pitchFamily="2" charset="2"/>
              <a:buChar char="v"/>
            </a:pPr>
            <a:r>
              <a:rPr lang="en-US" dirty="0">
                <a:solidFill>
                  <a:srgbClr val="232D4B"/>
                </a:solidFill>
              </a:rPr>
              <a:t>Seek out opportunities to learn new skills</a:t>
            </a:r>
          </a:p>
          <a:p>
            <a:pPr marL="285750" indent="-285750">
              <a:spcAft>
                <a:spcPts val="600"/>
              </a:spcAft>
              <a:buFont typeface="Wingdings" panose="05000000000000000000" pitchFamily="2" charset="2"/>
              <a:buChar char="v"/>
            </a:pPr>
            <a:r>
              <a:rPr lang="en-US" dirty="0">
                <a:solidFill>
                  <a:srgbClr val="232D4B"/>
                </a:solidFill>
              </a:rPr>
              <a:t>Practice skills in a new context</a:t>
            </a:r>
          </a:p>
          <a:p>
            <a:endParaRPr lang="en-US" dirty="0">
              <a:solidFill>
                <a:srgbClr val="232D4B"/>
              </a:solidFill>
            </a:endParaRPr>
          </a:p>
          <a:p>
            <a:endParaRPr lang="en-US" dirty="0">
              <a:solidFill>
                <a:srgbClr val="232D4B"/>
              </a:solidFill>
            </a:endParaRPr>
          </a:p>
          <a:p>
            <a:endParaRPr lang="en-US" dirty="0"/>
          </a:p>
          <a:p>
            <a:endParaRPr lang="en-US" dirty="0"/>
          </a:p>
          <a:p>
            <a:endParaRPr lang="en-US" dirty="0"/>
          </a:p>
        </p:txBody>
      </p:sp>
    </p:spTree>
    <p:extLst>
      <p:ext uri="{BB962C8B-B14F-4D97-AF65-F5344CB8AC3E}">
        <p14:creationId xmlns:p14="http://schemas.microsoft.com/office/powerpoint/2010/main" val="3021118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1295401" y="31377"/>
            <a:ext cx="10971431" cy="1007533"/>
          </a:xfrm>
        </p:spPr>
        <p:txBody>
          <a:bodyPr vert="horz" lIns="91440" tIns="45720" rIns="91440" bIns="45720" rtlCol="0" anchor="ctr">
            <a:normAutofit/>
          </a:bodyPr>
          <a:lstStyle/>
          <a:p>
            <a:pPr>
              <a:defRPr/>
            </a:pPr>
            <a:r>
              <a:rPr lang="en-US" sz="4000" dirty="0"/>
              <a:t> Competence Actions During Prolonged Stress</a:t>
            </a:r>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1752600"/>
            <a:ext cx="6629400" cy="5124480"/>
          </a:xfrm>
          <a:prstGeom prst="rect">
            <a:avLst/>
          </a:prstGeom>
          <a:noFill/>
        </p:spPr>
        <p:txBody>
          <a:bodyPr wrap="square" rtlCol="0">
            <a:spAutoFit/>
          </a:bodyPr>
          <a:lstStyle/>
          <a:p>
            <a:r>
              <a:rPr lang="en-US" sz="2200" b="1" dirty="0"/>
              <a:t>Make a commitment to </a:t>
            </a:r>
            <a:r>
              <a:rPr lang="en-US" sz="2200" b="1" i="1" dirty="0">
                <a:solidFill>
                  <a:schemeClr val="accent1"/>
                </a:solidFill>
              </a:rPr>
              <a:t>endure</a:t>
            </a:r>
            <a:r>
              <a:rPr lang="en-US" sz="2200" b="1" dirty="0"/>
              <a:t>, using whatever coping skills work best for you, as well as these potential actions</a:t>
            </a:r>
            <a:endParaRPr lang="en-US" b="1" dirty="0"/>
          </a:p>
          <a:p>
            <a:endParaRPr lang="en-US" b="1" dirty="0"/>
          </a:p>
          <a:p>
            <a:pPr marL="285750" indent="-285750">
              <a:spcAft>
                <a:spcPts val="600"/>
              </a:spcAft>
              <a:buFont typeface="Wingdings" panose="05000000000000000000" pitchFamily="2" charset="2"/>
              <a:buChar char="v"/>
            </a:pPr>
            <a:r>
              <a:rPr lang="en-US" sz="2000" dirty="0"/>
              <a:t>Divert attention temporarily (humor, acceptance) </a:t>
            </a:r>
          </a:p>
          <a:p>
            <a:pPr marL="285750" indent="-285750">
              <a:spcAft>
                <a:spcPts val="600"/>
              </a:spcAft>
              <a:buFont typeface="Wingdings" panose="05000000000000000000" pitchFamily="2" charset="2"/>
              <a:buChar char="v"/>
            </a:pPr>
            <a:r>
              <a:rPr lang="en-US" sz="2000" dirty="0"/>
              <a:t>Keep worrying circumscribed to actual potential risks and be disciplined about not letting fears derail important life tasks.</a:t>
            </a:r>
          </a:p>
          <a:p>
            <a:pPr marL="285750" indent="-285750">
              <a:spcAft>
                <a:spcPts val="600"/>
              </a:spcAft>
              <a:buFont typeface="Wingdings" panose="05000000000000000000" pitchFamily="2" charset="2"/>
              <a:buChar char="v"/>
            </a:pPr>
            <a:r>
              <a:rPr lang="en-US" sz="2000" dirty="0"/>
              <a:t>Shift expectations about what to expect from day to day and about what is considered a </a:t>
            </a:r>
            <a:r>
              <a:rPr lang="ja-JP" altLang="en-US" sz="2000" dirty="0"/>
              <a:t>“</a:t>
            </a:r>
            <a:r>
              <a:rPr lang="en-US" sz="2000" dirty="0"/>
              <a:t>good day</a:t>
            </a:r>
            <a:r>
              <a:rPr lang="ja-JP" altLang="en-US" sz="2000" dirty="0"/>
              <a:t>”</a:t>
            </a:r>
            <a:endParaRPr lang="en-US" sz="2000" dirty="0"/>
          </a:p>
          <a:p>
            <a:pPr marL="285750" indent="-285750">
              <a:spcAft>
                <a:spcPts val="600"/>
              </a:spcAft>
              <a:buFont typeface="Wingdings" panose="05000000000000000000" pitchFamily="2" charset="2"/>
              <a:buChar char="v"/>
            </a:pPr>
            <a:r>
              <a:rPr lang="en-US" sz="2000" dirty="0"/>
              <a:t>Clarify top priorities and focus on taking steps towards what is most important.</a:t>
            </a:r>
          </a:p>
          <a:p>
            <a:pPr marL="285750" indent="-285750">
              <a:spcAft>
                <a:spcPts val="600"/>
              </a:spcAft>
              <a:buFont typeface="Wingdings" panose="05000000000000000000" pitchFamily="2" charset="2"/>
              <a:buChar char="v"/>
            </a:pPr>
            <a:r>
              <a:rPr lang="en-US" sz="2000" dirty="0">
                <a:cs typeface="Arial"/>
              </a:rPr>
              <a:t>Create routines of living and try to let that structure organize and guide you</a:t>
            </a:r>
            <a:endParaRPr lang="en-US" b="1" dirty="0"/>
          </a:p>
          <a:p>
            <a:endParaRPr lang="en-US" dirty="0"/>
          </a:p>
        </p:txBody>
      </p:sp>
    </p:spTree>
    <p:extLst>
      <p:ext uri="{BB962C8B-B14F-4D97-AF65-F5344CB8AC3E}">
        <p14:creationId xmlns:p14="http://schemas.microsoft.com/office/powerpoint/2010/main" val="11934303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1"/>
            <a:ext cx="9296400" cy="1007533"/>
          </a:xfrm>
        </p:spPr>
        <p:txBody>
          <a:bodyPr>
            <a:normAutofit/>
          </a:bodyPr>
          <a:lstStyle/>
          <a:p>
            <a:r>
              <a:rPr lang="en-US" sz="4000" dirty="0"/>
              <a:t>Competence Actions: Peers/Leaders</a:t>
            </a:r>
          </a:p>
        </p:txBody>
      </p:sp>
      <p:sp>
        <p:nvSpPr>
          <p:cNvPr id="4" name="TextBox 3"/>
          <p:cNvSpPr txBox="1"/>
          <p:nvPr/>
        </p:nvSpPr>
        <p:spPr>
          <a:xfrm>
            <a:off x="5029200" y="2286001"/>
            <a:ext cx="7010400" cy="4293483"/>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2000" dirty="0">
                <a:cs typeface="MS PGothic" charset="0"/>
              </a:rPr>
              <a:t>Provide targeted training in work and well-being skills</a:t>
            </a:r>
          </a:p>
          <a:p>
            <a:pPr marL="285750" indent="-285750">
              <a:spcAft>
                <a:spcPts val="600"/>
              </a:spcAft>
              <a:buFont typeface="Wingdings" panose="05000000000000000000" pitchFamily="2" charset="2"/>
              <a:buChar char="v"/>
            </a:pPr>
            <a:r>
              <a:rPr lang="en-US" sz="2000" dirty="0">
                <a:cs typeface="MS PGothic" charset="0"/>
              </a:rPr>
              <a:t>Be authentic, normalize stress reactions, and give simple examples of ways to cope</a:t>
            </a:r>
          </a:p>
          <a:p>
            <a:pPr marL="285750" indent="-285750">
              <a:spcAft>
                <a:spcPts val="600"/>
              </a:spcAft>
              <a:buFont typeface="Wingdings" panose="05000000000000000000" pitchFamily="2" charset="2"/>
              <a:buChar char="v"/>
            </a:pPr>
            <a:r>
              <a:rPr lang="en-US" sz="2000" dirty="0">
                <a:cs typeface="MS PGothic" charset="0"/>
              </a:rPr>
              <a:t>Give the stressed individual responsibility little by little so that they do not feel overwhelmed </a:t>
            </a:r>
          </a:p>
          <a:p>
            <a:pPr marL="285750" indent="-285750">
              <a:spcAft>
                <a:spcPts val="600"/>
              </a:spcAft>
              <a:buFont typeface="Wingdings" panose="05000000000000000000" pitchFamily="2" charset="2"/>
              <a:buChar char="v"/>
            </a:pPr>
            <a:r>
              <a:rPr lang="en-US" sz="2000" dirty="0">
                <a:cs typeface="MS PGothic" charset="0"/>
              </a:rPr>
              <a:t>Remind the person of coping strategies and skills that have worked for them before</a:t>
            </a:r>
          </a:p>
          <a:p>
            <a:pPr marL="285750" indent="-285750">
              <a:spcAft>
                <a:spcPts val="600"/>
              </a:spcAft>
              <a:buFont typeface="Wingdings" panose="05000000000000000000" pitchFamily="2" charset="2"/>
              <a:buChar char="v"/>
            </a:pPr>
            <a:r>
              <a:rPr lang="en-US" sz="2000" dirty="0">
                <a:cs typeface="MS PGothic" charset="0"/>
              </a:rPr>
              <a:t>Encourage active coping</a:t>
            </a:r>
          </a:p>
          <a:p>
            <a:pPr marL="285750" indent="-285750">
              <a:spcAft>
                <a:spcPts val="600"/>
              </a:spcAft>
              <a:buFont typeface="Wingdings" panose="05000000000000000000" pitchFamily="2" charset="2"/>
              <a:buChar char="v"/>
            </a:pPr>
            <a:r>
              <a:rPr lang="en-US" sz="2000" dirty="0">
                <a:cs typeface="MS PGothic" charset="0"/>
              </a:rPr>
              <a:t>Help problem-solve and set achievable goals</a:t>
            </a:r>
          </a:p>
          <a:p>
            <a:pPr marL="285750" indent="-285750">
              <a:spcAft>
                <a:spcPts val="600"/>
              </a:spcAft>
              <a:buFont typeface="Wingdings" panose="05000000000000000000" pitchFamily="2" charset="2"/>
              <a:buChar char="v"/>
            </a:pPr>
            <a:r>
              <a:rPr lang="en-US" sz="2000" dirty="0">
                <a:cs typeface="MS PGothic" charset="0"/>
              </a:rPr>
              <a:t>Mentor others by offering advice on how you got through similar situations</a:t>
            </a:r>
          </a:p>
          <a:p>
            <a:endParaRPr lang="en-US" dirty="0"/>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1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
            <a:ext cx="7772400" cy="1007271"/>
          </a:xfrm>
        </p:spPr>
        <p:txBody>
          <a:bodyPr>
            <a:normAutofit/>
          </a:bodyPr>
          <a:lstStyle/>
          <a:p>
            <a:r>
              <a:rPr lang="en-US" dirty="0"/>
              <a:t>Stress First Aid Train the Trainer</a:t>
            </a:r>
          </a:p>
        </p:txBody>
      </p:sp>
      <p:sp>
        <p:nvSpPr>
          <p:cNvPr id="6" name="TextBox 5">
            <a:extLst>
              <a:ext uri="{FF2B5EF4-FFF2-40B4-BE49-F238E27FC236}">
                <a16:creationId xmlns:a16="http://schemas.microsoft.com/office/drawing/2014/main" id="{4DCDE691-6ABB-4315-B655-3DC8E92BB5AD}"/>
              </a:ext>
            </a:extLst>
          </p:cNvPr>
          <p:cNvSpPr txBox="1"/>
          <p:nvPr/>
        </p:nvSpPr>
        <p:spPr>
          <a:xfrm>
            <a:off x="1296651" y="1295957"/>
            <a:ext cx="9446339" cy="1815409"/>
          </a:xfrm>
          <a:prstGeom prst="rect">
            <a:avLst/>
          </a:prstGeom>
          <a:noFill/>
        </p:spPr>
        <p:txBody>
          <a:bodyPr wrap="square" lIns="91440" tIns="45720" rIns="91440" bIns="45720" rtlCol="0" anchor="t">
            <a:spAutoFit/>
          </a:bodyPr>
          <a:lstStyle/>
          <a:p>
            <a:pPr algn="ctr"/>
            <a:r>
              <a:rPr lang="en-US" sz="5550" dirty="0">
                <a:solidFill>
                  <a:srgbClr val="232D4B"/>
                </a:solidFill>
              </a:rPr>
              <a:t>Session II - October 31, 2022</a:t>
            </a:r>
            <a:endParaRPr lang="en-US" sz="5598" dirty="0">
              <a:solidFill>
                <a:srgbClr val="232D4B"/>
              </a:solidFill>
            </a:endParaRPr>
          </a:p>
          <a:p>
            <a:pPr algn="ctr"/>
            <a:r>
              <a:rPr lang="en-US" sz="5598" dirty="0">
                <a:solidFill>
                  <a:srgbClr val="232D4B"/>
                </a:solidFill>
              </a:rPr>
              <a:t>Presenters</a:t>
            </a:r>
          </a:p>
        </p:txBody>
      </p:sp>
      <p:sp>
        <p:nvSpPr>
          <p:cNvPr id="7" name="TextBox 6">
            <a:extLst>
              <a:ext uri="{FF2B5EF4-FFF2-40B4-BE49-F238E27FC236}">
                <a16:creationId xmlns:a16="http://schemas.microsoft.com/office/drawing/2014/main" id="{90B75077-622A-4CE7-ABD6-660294E75878}"/>
              </a:ext>
            </a:extLst>
          </p:cNvPr>
          <p:cNvSpPr txBox="1"/>
          <p:nvPr/>
        </p:nvSpPr>
        <p:spPr>
          <a:xfrm>
            <a:off x="2820254" y="3657540"/>
            <a:ext cx="7465655" cy="369236"/>
          </a:xfrm>
          <a:prstGeom prst="rect">
            <a:avLst/>
          </a:prstGeom>
          <a:noFill/>
        </p:spPr>
        <p:txBody>
          <a:bodyPr wrap="square" rtlCol="0">
            <a:spAutoFit/>
          </a:bodyPr>
          <a:lstStyle/>
          <a:p>
            <a:r>
              <a:rPr lang="en-US" dirty="0"/>
              <a:t> </a:t>
            </a:r>
          </a:p>
        </p:txBody>
      </p:sp>
      <p:pic>
        <p:nvPicPr>
          <p:cNvPr id="9" name="Picture 8">
            <a:extLst>
              <a:ext uri="{FF2B5EF4-FFF2-40B4-BE49-F238E27FC236}">
                <a16:creationId xmlns:a16="http://schemas.microsoft.com/office/drawing/2014/main" id="{EEE9EE4E-C620-4386-982E-955E5C1E6305}"/>
              </a:ext>
            </a:extLst>
          </p:cNvPr>
          <p:cNvPicPr>
            <a:picLocks noChangeAspect="1"/>
          </p:cNvPicPr>
          <p:nvPr/>
        </p:nvPicPr>
        <p:blipFill>
          <a:blip r:embed="rId3"/>
          <a:stretch>
            <a:fillRect/>
          </a:stretch>
        </p:blipFill>
        <p:spPr>
          <a:xfrm>
            <a:off x="3670979" y="3108003"/>
            <a:ext cx="2056776" cy="2158109"/>
          </a:xfrm>
          <a:prstGeom prst="rect">
            <a:avLst/>
          </a:prstGeom>
        </p:spPr>
      </p:pic>
      <p:sp>
        <p:nvSpPr>
          <p:cNvPr id="10" name="TextBox 9">
            <a:extLst>
              <a:ext uri="{FF2B5EF4-FFF2-40B4-BE49-F238E27FC236}">
                <a16:creationId xmlns:a16="http://schemas.microsoft.com/office/drawing/2014/main" id="{4ACC58C5-94B8-49EF-9A72-A651EE8241F5}"/>
              </a:ext>
            </a:extLst>
          </p:cNvPr>
          <p:cNvSpPr txBox="1"/>
          <p:nvPr/>
        </p:nvSpPr>
        <p:spPr>
          <a:xfrm>
            <a:off x="3510078" y="5461077"/>
            <a:ext cx="2513945" cy="923090"/>
          </a:xfrm>
          <a:prstGeom prst="rect">
            <a:avLst/>
          </a:prstGeom>
          <a:noFill/>
        </p:spPr>
        <p:txBody>
          <a:bodyPr wrap="square" rtlCol="0">
            <a:spAutoFit/>
          </a:bodyPr>
          <a:lstStyle/>
          <a:p>
            <a:pPr algn="ctr"/>
            <a:r>
              <a:rPr lang="en-US" dirty="0"/>
              <a:t>Susan Salmond</a:t>
            </a:r>
          </a:p>
          <a:p>
            <a:pPr algn="ctr"/>
            <a:r>
              <a:rPr lang="en-US" dirty="0"/>
              <a:t>EdD, RN, ANEF, FAAN</a:t>
            </a:r>
          </a:p>
          <a:p>
            <a:endParaRPr lang="en-US" dirty="0"/>
          </a:p>
        </p:txBody>
      </p:sp>
      <p:pic>
        <p:nvPicPr>
          <p:cNvPr id="3" name="Picture 2">
            <a:extLst>
              <a:ext uri="{FF2B5EF4-FFF2-40B4-BE49-F238E27FC236}">
                <a16:creationId xmlns:a16="http://schemas.microsoft.com/office/drawing/2014/main" id="{6D6EA7CB-3312-4163-AB12-7D4D6C4E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44" y="5638800"/>
            <a:ext cx="2132012" cy="1107006"/>
          </a:xfrm>
          <a:prstGeom prst="rect">
            <a:avLst/>
          </a:prstGeom>
        </p:spPr>
      </p:pic>
      <p:sp>
        <p:nvSpPr>
          <p:cNvPr id="2" name="TextBox 1">
            <a:extLst>
              <a:ext uri="{FF2B5EF4-FFF2-40B4-BE49-F238E27FC236}">
                <a16:creationId xmlns:a16="http://schemas.microsoft.com/office/drawing/2014/main" id="{B45461A7-5FBE-4916-B380-B4A5A5B5A3FB}"/>
              </a:ext>
            </a:extLst>
          </p:cNvPr>
          <p:cNvSpPr txBox="1"/>
          <p:nvPr/>
        </p:nvSpPr>
        <p:spPr>
          <a:xfrm>
            <a:off x="2819400" y="6425433"/>
            <a:ext cx="7315200" cy="369332"/>
          </a:xfrm>
          <a:prstGeom prst="rect">
            <a:avLst/>
          </a:prstGeom>
          <a:noFill/>
        </p:spPr>
        <p:txBody>
          <a:bodyPr wrap="square" rtlCol="0">
            <a:spAutoFit/>
          </a:bodyPr>
          <a:lstStyle/>
          <a:p>
            <a:r>
              <a:rPr lang="en-US" dirty="0">
                <a:solidFill>
                  <a:srgbClr val="232D4B"/>
                </a:solidFill>
              </a:rPr>
              <a:t>Funding for this program provided by the Healthcare Foundation of NJ</a:t>
            </a:r>
          </a:p>
        </p:txBody>
      </p:sp>
      <p:pic>
        <p:nvPicPr>
          <p:cNvPr id="8" name="Picture 7">
            <a:extLst>
              <a:ext uri="{FF2B5EF4-FFF2-40B4-BE49-F238E27FC236}">
                <a16:creationId xmlns:a16="http://schemas.microsoft.com/office/drawing/2014/main" id="{987BEC51-79D2-9B88-30E4-E9B79B69EC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473333" y="3219518"/>
            <a:ext cx="2096361" cy="2072453"/>
          </a:xfrm>
          <a:prstGeom prst="rect">
            <a:avLst/>
          </a:prstGeom>
        </p:spPr>
      </p:pic>
      <p:sp>
        <p:nvSpPr>
          <p:cNvPr id="15" name="TextBox 14">
            <a:extLst>
              <a:ext uri="{FF2B5EF4-FFF2-40B4-BE49-F238E27FC236}">
                <a16:creationId xmlns:a16="http://schemas.microsoft.com/office/drawing/2014/main" id="{465EA13D-966C-9795-41F3-7F804B518462}"/>
              </a:ext>
            </a:extLst>
          </p:cNvPr>
          <p:cNvSpPr txBox="1"/>
          <p:nvPr/>
        </p:nvSpPr>
        <p:spPr>
          <a:xfrm>
            <a:off x="6264540" y="5431934"/>
            <a:ext cx="2513945" cy="923090"/>
          </a:xfrm>
          <a:prstGeom prst="rect">
            <a:avLst/>
          </a:prstGeom>
          <a:noFill/>
        </p:spPr>
        <p:txBody>
          <a:bodyPr wrap="square" rtlCol="0">
            <a:spAutoFit/>
          </a:bodyPr>
          <a:lstStyle/>
          <a:p>
            <a:pPr algn="ctr"/>
            <a:r>
              <a:rPr lang="en-US" dirty="0"/>
              <a:t>Jennifer Polakowski</a:t>
            </a:r>
          </a:p>
          <a:p>
            <a:pPr algn="ctr"/>
            <a:r>
              <a:rPr lang="en-US" dirty="0"/>
              <a:t>MPA</a:t>
            </a:r>
          </a:p>
          <a:p>
            <a:endParaRPr lang="en-US" dirty="0"/>
          </a:p>
        </p:txBody>
      </p:sp>
    </p:spTree>
    <p:extLst>
      <p:ext uri="{BB962C8B-B14F-4D97-AF65-F5344CB8AC3E}">
        <p14:creationId xmlns:p14="http://schemas.microsoft.com/office/powerpoint/2010/main" val="309769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09" y="76203"/>
            <a:ext cx="10938753" cy="1007533"/>
          </a:xfrm>
        </p:spPr>
        <p:txBody>
          <a:bodyPr>
            <a:normAutofit/>
          </a:bodyPr>
          <a:lstStyle/>
          <a:p>
            <a:r>
              <a:rPr lang="en-US" sz="3600" dirty="0"/>
              <a:t>Restoring Competence in the face of Orange Zone Stress</a:t>
            </a:r>
          </a:p>
        </p:txBody>
      </p:sp>
      <p:graphicFrame>
        <p:nvGraphicFramePr>
          <p:cNvPr id="4" name="Table 3"/>
          <p:cNvGraphicFramePr>
            <a:graphicFrameLocks noGrp="1"/>
          </p:cNvGraphicFramePr>
          <p:nvPr/>
        </p:nvGraphicFramePr>
        <p:xfrm>
          <a:off x="761999" y="1285377"/>
          <a:ext cx="10590432" cy="558292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3731280429"/>
                    </a:ext>
                  </a:extLst>
                </a:gridCol>
                <a:gridCol w="4038600">
                  <a:extLst>
                    <a:ext uri="{9D8B030D-6E8A-4147-A177-3AD203B41FA5}">
                      <a16:colId xmlns:a16="http://schemas.microsoft.com/office/drawing/2014/main" val="638071949"/>
                    </a:ext>
                  </a:extLst>
                </a:gridCol>
                <a:gridCol w="4875431">
                  <a:extLst>
                    <a:ext uri="{9D8B030D-6E8A-4147-A177-3AD203B41FA5}">
                      <a16:colId xmlns:a16="http://schemas.microsoft.com/office/drawing/2014/main" val="1597746898"/>
                    </a:ext>
                  </a:extLst>
                </a:gridCol>
              </a:tblGrid>
              <a:tr h="370840">
                <a:tc>
                  <a:txBody>
                    <a:bodyPr/>
                    <a:lstStyle/>
                    <a:p>
                      <a:r>
                        <a:rPr lang="en-US" dirty="0"/>
                        <a:t>Action</a:t>
                      </a:r>
                    </a:p>
                  </a:txBody>
                  <a:tcPr>
                    <a:solidFill>
                      <a:srgbClr val="002060"/>
                    </a:solidFill>
                  </a:tcPr>
                </a:tc>
                <a:tc>
                  <a:txBody>
                    <a:bodyPr/>
                    <a:lstStyle/>
                    <a:p>
                      <a:r>
                        <a:rPr lang="en-US" dirty="0"/>
                        <a:t>Specific Intent</a:t>
                      </a:r>
                    </a:p>
                  </a:txBody>
                  <a:tcPr>
                    <a:solidFill>
                      <a:srgbClr val="002060"/>
                    </a:solidFill>
                  </a:tcPr>
                </a:tc>
                <a:tc>
                  <a:txBody>
                    <a:bodyPr/>
                    <a:lstStyle/>
                    <a:p>
                      <a:r>
                        <a:rPr lang="en-US" dirty="0"/>
                        <a:t>Examples of Phrases</a:t>
                      </a:r>
                      <a:r>
                        <a:rPr lang="en-US" baseline="0" dirty="0"/>
                        <a:t> to Use</a:t>
                      </a:r>
                      <a:endParaRPr lang="en-US" dirty="0"/>
                    </a:p>
                  </a:txBody>
                  <a:tcPr>
                    <a:solidFill>
                      <a:srgbClr val="002060"/>
                    </a:solidFill>
                  </a:tcPr>
                </a:tc>
                <a:extLst>
                  <a:ext uri="{0D108BD9-81ED-4DB2-BD59-A6C34878D82A}">
                    <a16:rowId xmlns:a16="http://schemas.microsoft.com/office/drawing/2014/main" val="1947507886"/>
                  </a:ext>
                </a:extLst>
              </a:tr>
              <a:tr h="370840">
                <a:tc>
                  <a:txBody>
                    <a:bodyPr/>
                    <a:lstStyle/>
                    <a:p>
                      <a:r>
                        <a:rPr lang="en-US" dirty="0"/>
                        <a:t>Stop</a:t>
                      </a:r>
                    </a:p>
                  </a:txBody>
                  <a:tcPr/>
                </a:tc>
                <a:tc>
                  <a:txBody>
                    <a:bodyPr/>
                    <a:lstStyle/>
                    <a:p>
                      <a:pPr marL="285750" indent="-285750">
                        <a:buFont typeface="Arial" panose="020B0604020202020204" pitchFamily="34" charset="0"/>
                        <a:buChar char="•"/>
                      </a:pPr>
                      <a:r>
                        <a:rPr lang="en-US" dirty="0"/>
                        <a:t>Make sure there is time given to rest and recover if needed</a:t>
                      </a:r>
                    </a:p>
                    <a:p>
                      <a:pPr marL="285750" indent="-285750">
                        <a:buFont typeface="Arial" panose="020B0604020202020204" pitchFamily="34" charset="0"/>
                        <a:buChar char="•"/>
                      </a:pPr>
                      <a:r>
                        <a:rPr lang="en-US" dirty="0"/>
                        <a:t>Identify challenges to functional capabilities</a:t>
                      </a:r>
                    </a:p>
                    <a:p>
                      <a:pPr marL="285750" indent="-285750">
                        <a:buFont typeface="Arial" panose="020B0604020202020204" pitchFamily="34" charset="0"/>
                        <a:buChar char="•"/>
                      </a:pPr>
                      <a:r>
                        <a:rPr lang="en-US" dirty="0"/>
                        <a:t>Do not keep doing what is not working</a:t>
                      </a:r>
                    </a:p>
                  </a:txBody>
                  <a:tcPr/>
                </a:tc>
                <a:tc>
                  <a:txBody>
                    <a:bodyPr/>
                    <a:lstStyle/>
                    <a:p>
                      <a:r>
                        <a:rPr lang="en-US" dirty="0"/>
                        <a:t>“We</a:t>
                      </a:r>
                      <a:r>
                        <a:rPr lang="en-US" baseline="0" dirty="0"/>
                        <a:t> need to pause. I can cover this. Take a 10-minute break”</a:t>
                      </a:r>
                    </a:p>
                    <a:p>
                      <a:endParaRPr lang="en-US" baseline="0" dirty="0"/>
                    </a:p>
                    <a:p>
                      <a:r>
                        <a:rPr lang="en-US" baseline="0" dirty="0"/>
                        <a:t>“The HER is down. Take a break and step away from the keyboard. What do you need to get done?”</a:t>
                      </a:r>
                      <a:endParaRPr lang="en-US" dirty="0"/>
                    </a:p>
                  </a:txBody>
                  <a:tcPr/>
                </a:tc>
                <a:extLst>
                  <a:ext uri="{0D108BD9-81ED-4DB2-BD59-A6C34878D82A}">
                    <a16:rowId xmlns:a16="http://schemas.microsoft.com/office/drawing/2014/main" val="3391957873"/>
                  </a:ext>
                </a:extLst>
              </a:tr>
              <a:tr h="370840">
                <a:tc>
                  <a:txBody>
                    <a:bodyPr/>
                    <a:lstStyle/>
                    <a:p>
                      <a:r>
                        <a:rPr lang="en-US" dirty="0"/>
                        <a:t>Back-up</a:t>
                      </a:r>
                    </a:p>
                  </a:txBody>
                  <a:tcPr/>
                </a:tc>
                <a:tc>
                  <a:txBody>
                    <a:bodyPr/>
                    <a:lstStyle/>
                    <a:p>
                      <a:pPr marL="285750" indent="-285750">
                        <a:buFont typeface="Arial" panose="020B0604020202020204" pitchFamily="34" charset="0"/>
                        <a:buChar char="•"/>
                      </a:pPr>
                      <a:r>
                        <a:rPr lang="en-US" dirty="0"/>
                        <a:t>Retrain and refresh old occupational</a:t>
                      </a:r>
                      <a:r>
                        <a:rPr lang="en-US" baseline="0" dirty="0"/>
                        <a:t>, well-being, or social skills</a:t>
                      </a:r>
                    </a:p>
                    <a:p>
                      <a:pPr marL="285750" indent="-285750">
                        <a:buFont typeface="Arial" panose="020B0604020202020204" pitchFamily="34" charset="0"/>
                        <a:buChar char="•"/>
                      </a:pPr>
                      <a:r>
                        <a:rPr lang="en-US" baseline="0" dirty="0"/>
                        <a:t>Give training in new occupational, well-being, or social skills</a:t>
                      </a:r>
                    </a:p>
                    <a:p>
                      <a:pPr marL="285750" indent="-285750">
                        <a:buFont typeface="Arial" panose="020B0604020202020204" pitchFamily="34" charset="0"/>
                        <a:buChar char="•"/>
                      </a:pPr>
                      <a:r>
                        <a:rPr lang="en-US" baseline="0" dirty="0"/>
                        <a:t>Help mentor, problem-solve or explore new options</a:t>
                      </a:r>
                      <a:endParaRPr lang="en-US" dirty="0"/>
                    </a:p>
                  </a:txBody>
                  <a:tcPr/>
                </a:tc>
                <a:tc>
                  <a:txBody>
                    <a:bodyPr/>
                    <a:lstStyle/>
                    <a:p>
                      <a:r>
                        <a:rPr lang="en-US" dirty="0"/>
                        <a:t>“You</a:t>
                      </a:r>
                      <a:r>
                        <a:rPr lang="en-US" baseline="0" dirty="0"/>
                        <a:t> have been doing this a long time and it feels like everything changed in the last few months. What new skills or ways of thinking do we need now and going forward?”</a:t>
                      </a:r>
                      <a:endParaRPr lang="en-US" dirty="0"/>
                    </a:p>
                  </a:txBody>
                  <a:tcPr/>
                </a:tc>
                <a:extLst>
                  <a:ext uri="{0D108BD9-81ED-4DB2-BD59-A6C34878D82A}">
                    <a16:rowId xmlns:a16="http://schemas.microsoft.com/office/drawing/2014/main" val="85507718"/>
                  </a:ext>
                </a:extLst>
              </a:tr>
              <a:tr h="370840">
                <a:tc>
                  <a:txBody>
                    <a:bodyPr/>
                    <a:lstStyle/>
                    <a:p>
                      <a:r>
                        <a:rPr lang="en-US" dirty="0"/>
                        <a:t>Move forward</a:t>
                      </a:r>
                    </a:p>
                  </a:txBody>
                  <a:tcPr/>
                </a:tc>
                <a:tc>
                  <a:txBody>
                    <a:bodyPr/>
                    <a:lstStyle/>
                    <a:p>
                      <a:pPr marL="285750" indent="-285750">
                        <a:buFont typeface="Arial" panose="020B0604020202020204" pitchFamily="34" charset="0"/>
                        <a:buChar char="•"/>
                      </a:pPr>
                      <a:r>
                        <a:rPr lang="en-US" dirty="0"/>
                        <a:t>Provide practice in refreshed skills</a:t>
                      </a:r>
                    </a:p>
                    <a:p>
                      <a:pPr marL="285750" indent="-285750">
                        <a:buFont typeface="Arial" panose="020B0604020202020204" pitchFamily="34" charset="0"/>
                        <a:buChar char="•"/>
                      </a:pPr>
                      <a:r>
                        <a:rPr lang="en-US" dirty="0"/>
                        <a:t>Provide practice to perfect new skills</a:t>
                      </a:r>
                    </a:p>
                    <a:p>
                      <a:pPr marL="285750" indent="-285750">
                        <a:buFont typeface="Arial" panose="020B0604020202020204" pitchFamily="34" charset="0"/>
                        <a:buChar char="•"/>
                      </a:pPr>
                      <a:r>
                        <a:rPr lang="en-US" dirty="0"/>
                        <a:t>Assist in integrating back into duties and in finding</a:t>
                      </a:r>
                      <a:r>
                        <a:rPr lang="en-US" baseline="0" dirty="0"/>
                        <a:t> new directions and goals</a:t>
                      </a:r>
                      <a:endParaRPr lang="en-US" dirty="0"/>
                    </a:p>
                  </a:txBody>
                  <a:tcPr/>
                </a:tc>
                <a:tc>
                  <a:txBody>
                    <a:bodyPr/>
                    <a:lstStyle/>
                    <a:p>
                      <a:r>
                        <a:rPr lang="en-US" dirty="0"/>
                        <a:t>“I am glad that you completed the communications training and</a:t>
                      </a:r>
                      <a:r>
                        <a:rPr lang="en-US" baseline="0" dirty="0"/>
                        <a:t> are back to work. Remember that not everyone knows that you are trying to change,. I will check in with you to see what is and is not working; you can check in with me too.”</a:t>
                      </a:r>
                      <a:endParaRPr lang="en-US" dirty="0"/>
                    </a:p>
                  </a:txBody>
                  <a:tcPr/>
                </a:tc>
                <a:extLst>
                  <a:ext uri="{0D108BD9-81ED-4DB2-BD59-A6C34878D82A}">
                    <a16:rowId xmlns:a16="http://schemas.microsoft.com/office/drawing/2014/main" val="2976905101"/>
                  </a:ext>
                </a:extLst>
              </a:tr>
            </a:tbl>
          </a:graphicData>
        </a:graphic>
      </p:graphicFrame>
    </p:spTree>
    <p:extLst>
      <p:ext uri="{BB962C8B-B14F-4D97-AF65-F5344CB8AC3E}">
        <p14:creationId xmlns:p14="http://schemas.microsoft.com/office/powerpoint/2010/main" val="1436978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596" y="33093"/>
            <a:ext cx="8907293" cy="1007533"/>
          </a:xfrm>
        </p:spPr>
        <p:txBody>
          <a:bodyPr/>
          <a:lstStyle/>
          <a:p>
            <a:r>
              <a:rPr lang="en-US" dirty="0"/>
              <a:t>Competence Actions: Peers/Leaders</a:t>
            </a:r>
          </a:p>
        </p:txBody>
      </p:sp>
      <p:sp>
        <p:nvSpPr>
          <p:cNvPr id="4" name="TextBox 3"/>
          <p:cNvSpPr txBox="1"/>
          <p:nvPr/>
        </p:nvSpPr>
        <p:spPr>
          <a:xfrm>
            <a:off x="5029200" y="2057401"/>
            <a:ext cx="7010400" cy="4524315"/>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en-US" sz="2000" dirty="0">
                <a:cs typeface="MS PGothic" charset="0"/>
              </a:rPr>
              <a:t>During highly stressful times or after mistakes, give extra attention/training/mentoring</a:t>
            </a:r>
          </a:p>
          <a:p>
            <a:pPr marL="342900" indent="-342900">
              <a:spcAft>
                <a:spcPts val="600"/>
              </a:spcAft>
              <a:buFont typeface="Wingdings" panose="05000000000000000000" pitchFamily="2" charset="2"/>
              <a:buChar char="v"/>
            </a:pPr>
            <a:r>
              <a:rPr lang="en-US" sz="2000" dirty="0">
                <a:cs typeface="MS PGothic" charset="0"/>
              </a:rPr>
              <a:t>For those who need a break, reassign or temporarily suspend key job duties</a:t>
            </a:r>
          </a:p>
          <a:p>
            <a:pPr marL="342900" indent="-342900">
              <a:spcAft>
                <a:spcPts val="600"/>
              </a:spcAft>
              <a:buFont typeface="Wingdings" panose="05000000000000000000" pitchFamily="2" charset="2"/>
              <a:buChar char="v"/>
            </a:pPr>
            <a:r>
              <a:rPr lang="en-US" sz="2000" dirty="0">
                <a:cs typeface="MS PGothic" charset="0"/>
              </a:rPr>
              <a:t>Integrate back into duties by assigning responsibility in a stepped, gradual way</a:t>
            </a:r>
          </a:p>
          <a:p>
            <a:pPr marL="342900" indent="-342900">
              <a:spcAft>
                <a:spcPts val="600"/>
              </a:spcAft>
              <a:buFont typeface="Wingdings" panose="05000000000000000000" pitchFamily="2" charset="2"/>
              <a:buChar char="v"/>
            </a:pPr>
            <a:r>
              <a:rPr lang="en-US" sz="2000" dirty="0">
                <a:cs typeface="MS PGothic" charset="0"/>
              </a:rPr>
              <a:t>Help the person “recalibrate” their expectations and goals to meet current circumstances </a:t>
            </a:r>
          </a:p>
          <a:p>
            <a:pPr marL="342900" indent="-342900">
              <a:spcAft>
                <a:spcPts val="600"/>
              </a:spcAft>
              <a:buFont typeface="Wingdings" panose="05000000000000000000" pitchFamily="2" charset="2"/>
              <a:buChar char="v"/>
            </a:pPr>
            <a:r>
              <a:rPr lang="en-US" sz="2000" dirty="0">
                <a:cs typeface="MS PGothic" charset="0"/>
              </a:rPr>
              <a:t>Before you have a conversation with somebody who you think needs time off, make sure taking time off is feasible for that individual</a:t>
            </a:r>
          </a:p>
          <a:p>
            <a:pPr marL="342900" indent="-342900">
              <a:spcAft>
                <a:spcPts val="600"/>
              </a:spcAft>
              <a:buFont typeface="Wingdings" panose="05000000000000000000" pitchFamily="2" charset="2"/>
              <a:buChar char="v"/>
            </a:pPr>
            <a:r>
              <a:rPr lang="en-US" sz="2000" dirty="0">
                <a:cs typeface="MS PGothic" charset="0"/>
              </a:rPr>
              <a:t>Connect the person to relevant resources</a:t>
            </a:r>
          </a:p>
          <a:p>
            <a:endParaRPr lang="en-US" dirty="0"/>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5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422" y="94035"/>
            <a:ext cx="8031804" cy="1007533"/>
          </a:xfrm>
        </p:spPr>
        <p:txBody>
          <a:bodyPr>
            <a:normAutofit/>
          </a:bodyPr>
          <a:lstStyle/>
          <a:p>
            <a:r>
              <a:rPr lang="en-US" dirty="0"/>
              <a:t>Competence Actions: Organization</a:t>
            </a:r>
          </a:p>
        </p:txBody>
      </p:sp>
      <p:pic>
        <p:nvPicPr>
          <p:cNvPr id="5" name="Picture 4" descr="https://kayaconnect.org/pluginfile.php/30444/course/overviewfiles/Competence%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810001"/>
            <a:ext cx="4024313" cy="22331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51790" y="1811217"/>
            <a:ext cx="6092825" cy="4231928"/>
          </a:xfrm>
          <a:prstGeom prst="rect">
            <a:avLst/>
          </a:prstGeom>
        </p:spPr>
        <p:txBody>
          <a:bodyPr>
            <a:spAutoFit/>
          </a:bodyPr>
          <a:lstStyle/>
          <a:p>
            <a:pPr marL="285750" indent="-285750">
              <a:spcAft>
                <a:spcPts val="600"/>
              </a:spcAft>
              <a:buFont typeface="Wingdings" panose="05000000000000000000" pitchFamily="2" charset="2"/>
              <a:buChar char="v"/>
            </a:pPr>
            <a:r>
              <a:rPr lang="en-US" dirty="0"/>
              <a:t>Create and promote enabling environments for research, innovation and learning</a:t>
            </a:r>
          </a:p>
          <a:p>
            <a:pPr marL="285750" indent="-285750">
              <a:spcAft>
                <a:spcPts val="600"/>
              </a:spcAft>
              <a:buFont typeface="Wingdings" panose="05000000000000000000" pitchFamily="2" charset="2"/>
              <a:buChar char="v"/>
            </a:pPr>
            <a:r>
              <a:rPr lang="en-US" dirty="0"/>
              <a:t>Health system resilience as “the capacity of health actors, institutions, and populations to prepare for and effectively respond to crises; </a:t>
            </a:r>
          </a:p>
          <a:p>
            <a:pPr marL="285750" indent="-285750">
              <a:spcAft>
                <a:spcPts val="600"/>
              </a:spcAft>
              <a:buFont typeface="Wingdings" panose="05000000000000000000" pitchFamily="2" charset="2"/>
              <a:buChar char="v"/>
            </a:pPr>
            <a:r>
              <a:rPr lang="en-US" dirty="0"/>
              <a:t>Maintain core functions when a crisis hits; and, informed by lessons learnt during the crisis, reorganize if conditions require it.”</a:t>
            </a:r>
          </a:p>
          <a:p>
            <a:pPr marL="285750" indent="-285750">
              <a:spcAft>
                <a:spcPts val="600"/>
              </a:spcAft>
              <a:buFont typeface="Wingdings" panose="05000000000000000000" pitchFamily="2" charset="2"/>
              <a:buChar char="v"/>
            </a:pPr>
            <a:r>
              <a:rPr lang="en-US" dirty="0"/>
              <a:t>Career Ladders</a:t>
            </a:r>
          </a:p>
          <a:p>
            <a:pPr marL="285750" indent="-285750">
              <a:spcAft>
                <a:spcPts val="600"/>
              </a:spcAft>
              <a:buFont typeface="Wingdings" panose="05000000000000000000" pitchFamily="2" charset="2"/>
              <a:buChar char="v"/>
            </a:pPr>
            <a:r>
              <a:rPr lang="en-US" dirty="0"/>
              <a:t>Tuition reimbursement and seminar support</a:t>
            </a:r>
          </a:p>
          <a:p>
            <a:pPr marL="285750" indent="-285750">
              <a:spcAft>
                <a:spcPts val="600"/>
              </a:spcAft>
              <a:buFont typeface="Wingdings" panose="05000000000000000000" pitchFamily="2" charset="2"/>
              <a:buChar char="v"/>
            </a:pPr>
            <a:r>
              <a:rPr lang="en-US" dirty="0"/>
              <a:t>Annual needs analysis</a:t>
            </a:r>
          </a:p>
          <a:p>
            <a:pPr marL="285750" indent="-285750">
              <a:spcAft>
                <a:spcPts val="600"/>
              </a:spcAft>
              <a:buFont typeface="Wingdings" panose="05000000000000000000" pitchFamily="2" charset="2"/>
              <a:buChar char="v"/>
            </a:pPr>
            <a:r>
              <a:rPr lang="en-US" dirty="0"/>
              <a:t>Access to continuing educational programs</a:t>
            </a:r>
          </a:p>
          <a:p>
            <a:pPr marL="285750" indent="-285750">
              <a:spcAft>
                <a:spcPts val="600"/>
              </a:spcAft>
              <a:buFont typeface="Wingdings" panose="05000000000000000000" pitchFamily="2" charset="2"/>
              <a:buChar char="v"/>
            </a:pPr>
            <a:r>
              <a:rPr lang="en-US" dirty="0"/>
              <a:t>Education Department resources and competence </a:t>
            </a:r>
          </a:p>
        </p:txBody>
      </p:sp>
    </p:spTree>
    <p:extLst>
      <p:ext uri="{BB962C8B-B14F-4D97-AF65-F5344CB8AC3E}">
        <p14:creationId xmlns:p14="http://schemas.microsoft.com/office/powerpoint/2010/main" val="544553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533401" y="76203"/>
            <a:ext cx="10819031" cy="1007533"/>
          </a:xfrm>
        </p:spPr>
        <p:txBody>
          <a:bodyPr>
            <a:normAutofit/>
          </a:bodyPr>
          <a:lstStyle/>
          <a:p>
            <a:pPr algn="ctr">
              <a:defRPr/>
            </a:pPr>
            <a:r>
              <a:rPr lang="en-US" sz="4000" dirty="0">
                <a:effectLst>
                  <a:outerShdw blurRad="38100" dist="38100" dir="2700000" algn="tl">
                    <a:srgbClr val="000000">
                      <a:alpha val="43137"/>
                    </a:srgbClr>
                  </a:outerShdw>
                </a:effectLst>
                <a:ea typeface="ＭＳ Ｐゴシック" charset="0"/>
                <a:cs typeface="ＭＳ Ｐゴシック" charset="0"/>
              </a:rPr>
              <a:t>Competence Example: Support</a:t>
            </a:r>
          </a:p>
        </p:txBody>
      </p:sp>
      <p:sp>
        <p:nvSpPr>
          <p:cNvPr id="121858" name="Content Placeholder 2"/>
          <p:cNvSpPr>
            <a:spLocks noGrp="1"/>
          </p:cNvSpPr>
          <p:nvPr>
            <p:ph idx="4294967295"/>
          </p:nvPr>
        </p:nvSpPr>
        <p:spPr>
          <a:xfrm>
            <a:off x="6607175" y="1295400"/>
            <a:ext cx="5584825" cy="5408613"/>
          </a:xfrm>
        </p:spPr>
        <p:txBody>
          <a:bodyPr anchor="ctr">
            <a:normAutofit/>
          </a:bodyPr>
          <a:lstStyle/>
          <a:p>
            <a:pPr marL="0" indent="0">
              <a:buNone/>
            </a:pPr>
            <a:r>
              <a:rPr lang="en-US" sz="2400" dirty="0"/>
              <a:t>“When a new staff member becomes a part of our burn unit team, we all work really hard to mentor and support that person.  This work can be exhausting both physically and emotionally.  There are so many difficult sights, smells and procedures. Some people try this work only to find that it is not for them.  We make it possible for them to leave with support and hopefully without shame.”</a:t>
            </a:r>
          </a:p>
        </p:txBody>
      </p:sp>
      <p:pic>
        <p:nvPicPr>
          <p:cNvPr id="5" name="Picture 4" descr="A close up of a toy&#10;&#10;Description automatically generated">
            <a:extLst>
              <a:ext uri="{FF2B5EF4-FFF2-40B4-BE49-F238E27FC236}">
                <a16:creationId xmlns:a16="http://schemas.microsoft.com/office/drawing/2014/main" id="{3F40637E-0AEA-7843-A08A-74D312C1E847}"/>
              </a:ext>
            </a:extLst>
          </p:cNvPr>
          <p:cNvPicPr>
            <a:picLocks noChangeAspect="1"/>
          </p:cNvPicPr>
          <p:nvPr/>
        </p:nvPicPr>
        <p:blipFill rotWithShape="1">
          <a:blip r:embed="rId3">
            <a:extLst>
              <a:ext uri="{28A0092B-C50C-407E-A947-70E740481C1C}">
                <a14:useLocalDpi xmlns:a14="http://schemas.microsoft.com/office/drawing/2010/main" val="0"/>
              </a:ext>
            </a:extLst>
          </a:blip>
          <a:srcRect t="496" r="3" b="34105"/>
          <a:stretch/>
        </p:blipFill>
        <p:spPr>
          <a:xfrm>
            <a:off x="1609" y="2768743"/>
            <a:ext cx="4277149" cy="4089258"/>
          </a:xfrm>
          <a:prstGeom prst="rect">
            <a:avLst/>
          </a:prstGeom>
        </p:spPr>
      </p:pic>
    </p:spTree>
    <p:extLst>
      <p:ext uri="{BB962C8B-B14F-4D97-AF65-F5344CB8AC3E}">
        <p14:creationId xmlns:p14="http://schemas.microsoft.com/office/powerpoint/2010/main" val="32449013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2135188" y="76203"/>
            <a:ext cx="8990012" cy="1007533"/>
          </a:xfrm>
        </p:spPr>
        <p:txBody>
          <a:bodyPr>
            <a:noAutofit/>
          </a:bodyPr>
          <a:lstStyle/>
          <a:p>
            <a:pPr>
              <a:defRPr/>
            </a:pPr>
            <a:r>
              <a:rPr lang="en-US" dirty="0">
                <a:ea typeface="ＭＳ Ｐゴシック" charset="0"/>
              </a:rPr>
              <a:t>Competence Example: Self-Care</a:t>
            </a:r>
          </a:p>
        </p:txBody>
      </p:sp>
      <p:sp>
        <p:nvSpPr>
          <p:cNvPr id="121858" name="Content Placeholder 2"/>
          <p:cNvSpPr>
            <a:spLocks noGrp="1"/>
          </p:cNvSpPr>
          <p:nvPr>
            <p:ph idx="4294967295"/>
          </p:nvPr>
        </p:nvSpPr>
        <p:spPr>
          <a:xfrm>
            <a:off x="6607175" y="1101725"/>
            <a:ext cx="5584825" cy="5408613"/>
          </a:xfrm>
        </p:spPr>
        <p:txBody>
          <a:bodyPr anchor="ctr">
            <a:normAutofit/>
          </a:bodyPr>
          <a:lstStyle/>
          <a:p>
            <a:pPr marL="0" indent="0">
              <a:buNone/>
            </a:pPr>
            <a:r>
              <a:rPr lang="en-US" dirty="0"/>
              <a:t>“When I’m under too much stress, I revert to doing something that is easy for me. It gives me a sense of accomplishment, like tidying the garage, or shoveling snow for a widowed neighbor. It doesn’t take much thought, but it gives me a sense of accomplishment.”</a:t>
            </a:r>
          </a:p>
        </p:txBody>
      </p:sp>
      <p:pic>
        <p:nvPicPr>
          <p:cNvPr id="3" name="Picture 2" descr="A close up of a toy&#10;&#10;Description automatically generated">
            <a:extLst>
              <a:ext uri="{FF2B5EF4-FFF2-40B4-BE49-F238E27FC236}">
                <a16:creationId xmlns:a16="http://schemas.microsoft.com/office/drawing/2014/main" id="{19FC598D-85EF-E246-9D92-E56B4A9B6EFD}"/>
              </a:ext>
            </a:extLst>
          </p:cNvPr>
          <p:cNvPicPr>
            <a:picLocks noChangeAspect="1"/>
          </p:cNvPicPr>
          <p:nvPr/>
        </p:nvPicPr>
        <p:blipFill rotWithShape="1">
          <a:blip r:embed="rId3">
            <a:extLst>
              <a:ext uri="{28A0092B-C50C-407E-A947-70E740481C1C}">
                <a14:useLocalDpi xmlns:a14="http://schemas.microsoft.com/office/drawing/2010/main" val="0"/>
              </a:ext>
            </a:extLst>
          </a:blip>
          <a:srcRect r="374"/>
          <a:stretch/>
        </p:blipFill>
        <p:spPr>
          <a:xfrm>
            <a:off x="381001" y="2590800"/>
            <a:ext cx="4277149" cy="4089258"/>
          </a:xfrm>
          <a:prstGeom prst="rect">
            <a:avLst/>
          </a:prstGeom>
        </p:spPr>
      </p:pic>
    </p:spTree>
    <p:extLst>
      <p:ext uri="{BB962C8B-B14F-4D97-AF65-F5344CB8AC3E}">
        <p14:creationId xmlns:p14="http://schemas.microsoft.com/office/powerpoint/2010/main" val="24692646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itle 1"/>
          <p:cNvSpPr>
            <a:spLocks noGrp="1"/>
          </p:cNvSpPr>
          <p:nvPr>
            <p:ph type="title"/>
          </p:nvPr>
        </p:nvSpPr>
        <p:spPr>
          <a:xfrm>
            <a:off x="2667000" y="129274"/>
            <a:ext cx="8305800" cy="1007533"/>
          </a:xfrm>
        </p:spPr>
        <p:txBody>
          <a:bodyPr>
            <a:noAutofit/>
          </a:bodyPr>
          <a:lstStyle/>
          <a:p>
            <a:pPr>
              <a:defRPr/>
            </a:pPr>
            <a:r>
              <a:rPr lang="en-US" sz="4000" dirty="0">
                <a:ea typeface="ＭＳ Ｐゴシック" charset="0"/>
              </a:rPr>
              <a:t>Competence Example: Self-Care</a:t>
            </a:r>
          </a:p>
        </p:txBody>
      </p:sp>
      <p:sp>
        <p:nvSpPr>
          <p:cNvPr id="121858" name="Content Placeholder 2"/>
          <p:cNvSpPr>
            <a:spLocks noGrp="1"/>
          </p:cNvSpPr>
          <p:nvPr>
            <p:ph idx="4294967295"/>
          </p:nvPr>
        </p:nvSpPr>
        <p:spPr>
          <a:xfrm>
            <a:off x="6607175" y="1295400"/>
            <a:ext cx="5584825" cy="5408613"/>
          </a:xfrm>
        </p:spPr>
        <p:txBody>
          <a:bodyPr anchor="ctr">
            <a:normAutofit/>
          </a:bodyPr>
          <a:lstStyle/>
          <a:p>
            <a:pPr marL="0" indent="0">
              <a:buNone/>
            </a:pPr>
            <a:r>
              <a:rPr lang="en-US" dirty="0"/>
              <a:t>“Switching specialties was a struggle for me. I utilized all the resources I could and was not afraid to ask my supervisor or other peers for help and guidance. I was honest about my lack of confidence in my abilities, and I sought out (and continue to seek help) from other specialists.”</a:t>
            </a:r>
          </a:p>
        </p:txBody>
      </p:sp>
      <p:pic>
        <p:nvPicPr>
          <p:cNvPr id="3" name="Picture 2" descr="A close up of a toy&#10;&#10;Description automatically generated">
            <a:extLst>
              <a:ext uri="{FF2B5EF4-FFF2-40B4-BE49-F238E27FC236}">
                <a16:creationId xmlns:a16="http://schemas.microsoft.com/office/drawing/2014/main" id="{19FC598D-85EF-E246-9D92-E56B4A9B6EFD}"/>
              </a:ext>
            </a:extLst>
          </p:cNvPr>
          <p:cNvPicPr>
            <a:picLocks noChangeAspect="1"/>
          </p:cNvPicPr>
          <p:nvPr/>
        </p:nvPicPr>
        <p:blipFill rotWithShape="1">
          <a:blip r:embed="rId3">
            <a:extLst>
              <a:ext uri="{28A0092B-C50C-407E-A947-70E740481C1C}">
                <a14:useLocalDpi xmlns:a14="http://schemas.microsoft.com/office/drawing/2010/main" val="0"/>
              </a:ext>
            </a:extLst>
          </a:blip>
          <a:srcRect r="374"/>
          <a:stretch/>
        </p:blipFill>
        <p:spPr>
          <a:xfrm>
            <a:off x="457201" y="2639469"/>
            <a:ext cx="4277149" cy="4089258"/>
          </a:xfrm>
          <a:prstGeom prst="rect">
            <a:avLst/>
          </a:prstGeom>
        </p:spPr>
      </p:pic>
    </p:spTree>
    <p:extLst>
      <p:ext uri="{BB962C8B-B14F-4D97-AF65-F5344CB8AC3E}">
        <p14:creationId xmlns:p14="http://schemas.microsoft.com/office/powerpoint/2010/main" val="41365483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automatically generated">
            <a:extLst>
              <a:ext uri="{FF2B5EF4-FFF2-40B4-BE49-F238E27FC236}">
                <a16:creationId xmlns:a16="http://schemas.microsoft.com/office/drawing/2014/main" id="{3F40637E-0AEA-7843-A08A-74D312C1E847}"/>
              </a:ext>
            </a:extLst>
          </p:cNvPr>
          <p:cNvPicPr>
            <a:picLocks noChangeAspect="1"/>
          </p:cNvPicPr>
          <p:nvPr/>
        </p:nvPicPr>
        <p:blipFill rotWithShape="1">
          <a:blip r:embed="rId3">
            <a:extLst>
              <a:ext uri="{28A0092B-C50C-407E-A947-70E740481C1C}">
                <a14:useLocalDpi xmlns:a14="http://schemas.microsoft.com/office/drawing/2010/main" val="0"/>
              </a:ext>
            </a:extLst>
          </a:blip>
          <a:srcRect t="496" r="3" b="34105"/>
          <a:stretch/>
        </p:blipFill>
        <p:spPr>
          <a:xfrm>
            <a:off x="1609" y="2768743"/>
            <a:ext cx="4277149" cy="4089258"/>
          </a:xfrm>
          <a:prstGeom prst="rect">
            <a:avLst/>
          </a:prstGeom>
        </p:spPr>
      </p:pic>
      <p:sp>
        <p:nvSpPr>
          <p:cNvPr id="2" name="Title 1"/>
          <p:cNvSpPr>
            <a:spLocks noGrp="1"/>
          </p:cNvSpPr>
          <p:nvPr>
            <p:ph type="title"/>
          </p:nvPr>
        </p:nvSpPr>
        <p:spPr/>
        <p:txBody>
          <a:bodyPr>
            <a:normAutofit/>
          </a:bodyPr>
          <a:lstStyle/>
          <a:p>
            <a:r>
              <a:rPr lang="en-US" sz="4000" dirty="0"/>
              <a:t>Competence Examples: Support</a:t>
            </a:r>
          </a:p>
        </p:txBody>
      </p:sp>
      <p:sp>
        <p:nvSpPr>
          <p:cNvPr id="121858" name="Content Placeholder 2"/>
          <p:cNvSpPr>
            <a:spLocks noGrp="1"/>
          </p:cNvSpPr>
          <p:nvPr>
            <p:ph idx="4294967295"/>
          </p:nvPr>
        </p:nvSpPr>
        <p:spPr>
          <a:xfrm>
            <a:off x="6607175" y="1219200"/>
            <a:ext cx="5584825" cy="5408613"/>
          </a:xfrm>
        </p:spPr>
        <p:txBody>
          <a:bodyPr anchor="ctr">
            <a:normAutofit/>
          </a:bodyPr>
          <a:lstStyle/>
          <a:p>
            <a:pPr marL="0" indent="0">
              <a:buNone/>
            </a:pPr>
            <a:r>
              <a:rPr lang="en-US" sz="2400" dirty="0"/>
              <a:t>“We help people when they're exposed to different things, such as teaching techniques to stay focused on the present and not ruminate on memories.”</a:t>
            </a:r>
          </a:p>
          <a:p>
            <a:pPr marL="0" indent="0">
              <a:buNone/>
            </a:pPr>
            <a:endParaRPr lang="en-US" sz="2400" dirty="0"/>
          </a:p>
          <a:p>
            <a:pPr marL="0" indent="0">
              <a:buNone/>
            </a:pPr>
            <a:r>
              <a:rPr lang="en-US" sz="2400" dirty="0"/>
              <a:t>“We had training in positive psychology that included gratitude journals with writing three things that you’re thankful for every day, and it really seemed to help us to get a different perspective.”</a:t>
            </a:r>
          </a:p>
        </p:txBody>
      </p:sp>
    </p:spTree>
    <p:extLst>
      <p:ext uri="{BB962C8B-B14F-4D97-AF65-F5344CB8AC3E}">
        <p14:creationId xmlns:p14="http://schemas.microsoft.com/office/powerpoint/2010/main" val="12371191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12" y="152401"/>
            <a:ext cx="10684520" cy="702733"/>
          </a:xfrm>
        </p:spPr>
        <p:txBody>
          <a:bodyPr anchor="b">
            <a:normAutofit/>
          </a:bodyPr>
          <a:lstStyle/>
          <a:p>
            <a:pPr algn="ctr"/>
            <a:r>
              <a:rPr lang="en-US" sz="3999" dirty="0"/>
              <a:t>SFA Competence Example</a:t>
            </a:r>
            <a:endParaRPr lang="en-US" sz="3999" i="1" dirty="0"/>
          </a:p>
        </p:txBody>
      </p:sp>
      <p:sp>
        <p:nvSpPr>
          <p:cNvPr id="3" name="Content Placeholder 2"/>
          <p:cNvSpPr>
            <a:spLocks noGrp="1"/>
          </p:cNvSpPr>
          <p:nvPr>
            <p:ph idx="4294967295"/>
          </p:nvPr>
        </p:nvSpPr>
        <p:spPr>
          <a:xfrm>
            <a:off x="4841875" y="2438400"/>
            <a:ext cx="7350125" cy="3214688"/>
          </a:xfrm>
        </p:spPr>
        <p:txBody>
          <a:bodyPr>
            <a:noAutofit/>
          </a:bodyPr>
          <a:lstStyle/>
          <a:p>
            <a:pPr marL="0" indent="0">
              <a:buNone/>
            </a:pPr>
            <a:r>
              <a:rPr lang="en-US" dirty="0"/>
              <a:t>“You can mitigate a lot of issues with the right mentoring. The platinum rule of treat others the way they need to be treated, it’s the same thing with teaching. It’s not about me, it’s about how are you going to learn this and how are you going to then get confidence to teach it as well. A lot of one on one is the way to do it.”</a:t>
            </a:r>
          </a:p>
        </p:txBody>
      </p:sp>
      <p:pic>
        <p:nvPicPr>
          <p:cNvPr id="5" name="Graphic 4" descr="Business Growth">
            <a:extLst>
              <a:ext uri="{FF2B5EF4-FFF2-40B4-BE49-F238E27FC236}">
                <a16:creationId xmlns:a16="http://schemas.microsoft.com/office/drawing/2014/main" id="{7883FA6D-CFD0-644D-9F1B-527D518B6F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912" y="2284406"/>
            <a:ext cx="2532489" cy="2532489"/>
          </a:xfrm>
          <a:prstGeom prst="rect">
            <a:avLst/>
          </a:prstGeom>
        </p:spPr>
      </p:pic>
    </p:spTree>
    <p:extLst>
      <p:ext uri="{BB962C8B-B14F-4D97-AF65-F5344CB8AC3E}">
        <p14:creationId xmlns:p14="http://schemas.microsoft.com/office/powerpoint/2010/main" val="1199210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683" y="152401"/>
            <a:ext cx="6324600" cy="1007533"/>
          </a:xfrm>
        </p:spPr>
        <p:txBody>
          <a:bodyPr>
            <a:normAutofit/>
          </a:bodyPr>
          <a:lstStyle/>
          <a:p>
            <a:r>
              <a:rPr lang="en-US" sz="4000" dirty="0"/>
              <a:t>SFA Competence Example</a:t>
            </a:r>
          </a:p>
        </p:txBody>
      </p:sp>
      <p:sp>
        <p:nvSpPr>
          <p:cNvPr id="3" name="Content Placeholder 2"/>
          <p:cNvSpPr>
            <a:spLocks noGrp="1"/>
          </p:cNvSpPr>
          <p:nvPr>
            <p:ph idx="4294967295"/>
          </p:nvPr>
        </p:nvSpPr>
        <p:spPr>
          <a:xfrm>
            <a:off x="3937000" y="2209800"/>
            <a:ext cx="8255000" cy="3214688"/>
          </a:xfrm>
        </p:spPr>
        <p:txBody>
          <a:bodyPr>
            <a:noAutofit/>
          </a:bodyPr>
          <a:lstStyle/>
          <a:p>
            <a:pPr marL="0" indent="0">
              <a:buNone/>
            </a:pPr>
            <a:r>
              <a:rPr lang="en-US" sz="2599" dirty="0"/>
              <a:t>“If you are seeing a decrease in someone’s level of competence, something that I've seen done is to say, "Can I share how I've done something similar, or even worse?" or "I went through a similar thing.” I think when we can share our experience, how it affected us and how our performance dropped when we were dealing with something, it probably helps the person to understand, “all right, I'm going to be okay.” It's not permanent and it's a normalizing thing, and it's part of the process.”</a:t>
            </a:r>
          </a:p>
        </p:txBody>
      </p:sp>
      <p:pic>
        <p:nvPicPr>
          <p:cNvPr id="5" name="Graphic 4" descr="Business Growth">
            <a:extLst>
              <a:ext uri="{FF2B5EF4-FFF2-40B4-BE49-F238E27FC236}">
                <a16:creationId xmlns:a16="http://schemas.microsoft.com/office/drawing/2014/main" id="{7883FA6D-CFD0-644D-9F1B-527D518B6F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1" y="2743201"/>
            <a:ext cx="2227689" cy="2227689"/>
          </a:xfrm>
          <a:prstGeom prst="rect">
            <a:avLst/>
          </a:prstGeom>
        </p:spPr>
      </p:pic>
      <p:sp>
        <p:nvSpPr>
          <p:cNvPr id="7" name="Title 1">
            <a:extLst>
              <a:ext uri="{FF2B5EF4-FFF2-40B4-BE49-F238E27FC236}">
                <a16:creationId xmlns:a16="http://schemas.microsoft.com/office/drawing/2014/main" id="{80408C33-42B8-164B-A85F-C7AC24C8F0D8}"/>
              </a:ext>
            </a:extLst>
          </p:cNvPr>
          <p:cNvSpPr txBox="1">
            <a:spLocks/>
          </p:cNvSpPr>
          <p:nvPr/>
        </p:nvSpPr>
        <p:spPr>
          <a:xfrm>
            <a:off x="998005" y="448528"/>
            <a:ext cx="10585677" cy="1062367"/>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2800" b="1" kern="1200">
                <a:solidFill>
                  <a:srgbClr val="3D85C6"/>
                </a:solidFill>
                <a:latin typeface="Arial" panose="020B0604020202020204" pitchFamily="34" charset="0"/>
                <a:ea typeface="+mj-ea"/>
                <a:cs typeface="Arial" panose="020B0604020202020204" pitchFamily="34" charset="0"/>
              </a:defRPr>
            </a:lvl1pPr>
          </a:lstStyle>
          <a:p>
            <a:pPr algn="ctr" fontAlgn="base">
              <a:spcAft>
                <a:spcPct val="0"/>
              </a:spcAft>
              <a:defRPr/>
            </a:pPr>
            <a:endParaRPr lang="en-US" sz="3999" b="0" i="1" dirty="0">
              <a:solidFill>
                <a:srgbClr val="0070C0"/>
              </a:solidFill>
              <a:latin typeface="Calibri Light"/>
            </a:endParaRPr>
          </a:p>
        </p:txBody>
      </p:sp>
    </p:spTree>
    <p:extLst>
      <p:ext uri="{BB962C8B-B14F-4D97-AF65-F5344CB8AC3E}">
        <p14:creationId xmlns:p14="http://schemas.microsoft.com/office/powerpoint/2010/main" val="2901522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1493195" y="76203"/>
            <a:ext cx="9296400" cy="1007533"/>
          </a:xfrm>
        </p:spPr>
        <p:txBody>
          <a:bodyPr>
            <a:normAutofit/>
          </a:bodyPr>
          <a:lstStyle/>
          <a:p>
            <a:pPr algn="ctr">
              <a:defRPr/>
            </a:pPr>
            <a:r>
              <a:rPr lang="en-US" sz="4000" dirty="0">
                <a:ea typeface="ＭＳ Ｐゴシック" charset="0"/>
              </a:rPr>
              <a:t>Group Discussion</a:t>
            </a:r>
          </a:p>
        </p:txBody>
      </p:sp>
      <p:sp>
        <p:nvSpPr>
          <p:cNvPr id="76802" name="Content Placeholder 2"/>
          <p:cNvSpPr>
            <a:spLocks noGrp="1"/>
          </p:cNvSpPr>
          <p:nvPr>
            <p:ph idx="4294967295"/>
          </p:nvPr>
        </p:nvSpPr>
        <p:spPr>
          <a:xfrm>
            <a:off x="6607175" y="1449388"/>
            <a:ext cx="5584825" cy="5408612"/>
          </a:xfrm>
        </p:spPr>
        <p:txBody>
          <a:bodyPr anchor="ctr">
            <a:normAutofit/>
          </a:bodyPr>
          <a:lstStyle/>
          <a:p>
            <a:pPr>
              <a:buFont typeface="Wingdings" charset="2"/>
              <a:buChar char="§"/>
            </a:pPr>
            <a:r>
              <a:rPr lang="en-US" sz="2400" dirty="0"/>
              <a:t>What are some examples of how competence might be needed in your work?  </a:t>
            </a:r>
          </a:p>
          <a:p>
            <a:pPr>
              <a:buFont typeface="Wingdings" charset="2"/>
              <a:buChar char="§"/>
            </a:pPr>
            <a:r>
              <a:rPr lang="en-US" sz="2400" dirty="0"/>
              <a:t>What are some ways that you have been able to increase sense of competence in yourself?</a:t>
            </a:r>
          </a:p>
          <a:p>
            <a:pPr>
              <a:buFont typeface="Wingdings" charset="2"/>
              <a:buChar char="§"/>
            </a:pPr>
            <a:r>
              <a:rPr lang="en-US" sz="2400" dirty="0"/>
              <a:t>What are some ways that you have offered or been offered competence-enhancing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2971801"/>
            <a:ext cx="3886795" cy="3136319"/>
          </a:xfrm>
          <a:prstGeom prst="rect">
            <a:avLst/>
          </a:prstGeom>
        </p:spPr>
      </p:pic>
    </p:spTree>
    <p:extLst>
      <p:ext uri="{BB962C8B-B14F-4D97-AF65-F5344CB8AC3E}">
        <p14:creationId xmlns:p14="http://schemas.microsoft.com/office/powerpoint/2010/main" val="22913192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50" y="76203"/>
            <a:ext cx="8001000" cy="1007533"/>
          </a:xfrm>
        </p:spPr>
        <p:txBody>
          <a:bodyPr/>
          <a:lstStyle/>
          <a:p>
            <a:r>
              <a:rPr lang="en-US" dirty="0"/>
              <a:t>What’s Charging your Battery?</a:t>
            </a:r>
          </a:p>
        </p:txBody>
      </p:sp>
    </p:spTree>
    <p:extLst>
      <p:ext uri="{BB962C8B-B14F-4D97-AF65-F5344CB8AC3E}">
        <p14:creationId xmlns:p14="http://schemas.microsoft.com/office/powerpoint/2010/main" val="3248367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epressedpatient_crop380w.jpg">
            <a:extLst>
              <a:ext uri="{FF2B5EF4-FFF2-40B4-BE49-F238E27FC236}">
                <a16:creationId xmlns:a16="http://schemas.microsoft.com/office/drawing/2014/main" id="{8E4BB165-4D0F-45E2-8D81-F12205C71D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2842669" cy="1868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on_the_record_07.jpg">
            <a:extLst>
              <a:ext uri="{FF2B5EF4-FFF2-40B4-BE49-F238E27FC236}">
                <a16:creationId xmlns:a16="http://schemas.microsoft.com/office/drawing/2014/main" id="{ACAE0E3F-319F-4155-BC6D-1C5BE53C04B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1" y="4267200"/>
            <a:ext cx="2842669" cy="2208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6EC3846A-E5FC-4BEB-9128-2C1D36D8A0AF}"/>
              </a:ext>
            </a:extLst>
          </p:cNvPr>
          <p:cNvGrpSpPr/>
          <p:nvPr/>
        </p:nvGrpSpPr>
        <p:grpSpPr>
          <a:xfrm>
            <a:off x="4278516" y="1740072"/>
            <a:ext cx="4208931" cy="4590554"/>
            <a:chOff x="2087295" y="762695"/>
            <a:chExt cx="5365179" cy="5561151"/>
          </a:xfrm>
        </p:grpSpPr>
        <p:pic>
          <p:nvPicPr>
            <p:cNvPr id="10" name="Picture 49">
              <a:extLst>
                <a:ext uri="{FF2B5EF4-FFF2-40B4-BE49-F238E27FC236}">
                  <a16:creationId xmlns:a16="http://schemas.microsoft.com/office/drawing/2014/main" id="{44E050FE-F70E-4F6E-B5F4-95CAF3A2F9E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A6AB1-391F-4413-8B7A-E83A602163B8}"/>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1096C8-FC69-451A-A604-64D4830F698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2E2091-46D0-4074-89C4-C2F7A5248EA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A72BE4-27E7-4026-89F0-CC6F9EA71F3F}"/>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F67D22F-57B6-48E7-AB45-4436AA99605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ECA1B4E-6B7A-45F9-BF94-D6279BF8EF5F}"/>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a:extLst>
                <a:ext uri="{FF2B5EF4-FFF2-40B4-BE49-F238E27FC236}">
                  <a16:creationId xmlns:a16="http://schemas.microsoft.com/office/drawing/2014/main" id="{42FFEBD2-07E7-4C39-A1FA-6CCFD24A2424}"/>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BC67037-9E2C-4938-950A-5D9A9884C7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762FE199-ECCD-425A-B5FB-4A9FC7C185C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5">
              <a:extLst>
                <a:ext uri="{FF2B5EF4-FFF2-40B4-BE49-F238E27FC236}">
                  <a16:creationId xmlns:a16="http://schemas.microsoft.com/office/drawing/2014/main" id="{81135F0C-A425-4D86-B3D5-BA85A5F860D6}"/>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id="{34F87D60-815A-4503-9312-82349A91ECA9}"/>
              </a:ext>
            </a:extLst>
          </p:cNvPr>
          <p:cNvSpPr txBox="1"/>
          <p:nvPr/>
        </p:nvSpPr>
        <p:spPr>
          <a:xfrm>
            <a:off x="8974987" y="2273786"/>
            <a:ext cx="3094532" cy="3970318"/>
          </a:xfrm>
          <a:prstGeom prst="rect">
            <a:avLst/>
          </a:prstGeom>
          <a:noFill/>
        </p:spPr>
        <p:txBody>
          <a:bodyPr wrap="square" rtlCol="0">
            <a:spAutoFit/>
          </a:bodyPr>
          <a:lstStyle/>
          <a:p>
            <a:pPr marL="342900" indent="-342900">
              <a:buAutoNum type="arabicPeriod"/>
            </a:pPr>
            <a:r>
              <a:rPr lang="en-US" b="1" i="1" dirty="0"/>
              <a:t>CHECK</a:t>
            </a:r>
          </a:p>
          <a:p>
            <a:r>
              <a:rPr lang="en-US" i="1" dirty="0"/>
              <a:t>Assess: Observe and listen</a:t>
            </a:r>
          </a:p>
          <a:p>
            <a:r>
              <a:rPr lang="en-US" b="1" i="1" dirty="0"/>
              <a:t>2. COORDINATE</a:t>
            </a:r>
          </a:p>
          <a:p>
            <a:r>
              <a:rPr lang="en-US" i="1" dirty="0"/>
              <a:t>Get help, refer as needed</a:t>
            </a:r>
          </a:p>
          <a:p>
            <a:r>
              <a:rPr lang="en-US" b="1" i="1" dirty="0"/>
              <a:t>3. COVER</a:t>
            </a:r>
          </a:p>
          <a:p>
            <a:r>
              <a:rPr lang="en-US" i="1" dirty="0"/>
              <a:t>Get safety ASAP</a:t>
            </a:r>
          </a:p>
          <a:p>
            <a:r>
              <a:rPr lang="en-US" b="1" i="1" dirty="0"/>
              <a:t>4.CALM</a:t>
            </a:r>
          </a:p>
          <a:p>
            <a:r>
              <a:rPr lang="en-US" i="1" dirty="0"/>
              <a:t>Relax, slow down, refocus</a:t>
            </a:r>
          </a:p>
          <a:p>
            <a:r>
              <a:rPr lang="en-US" b="1" i="1" dirty="0"/>
              <a:t>5.CONNECT</a:t>
            </a:r>
          </a:p>
          <a:p>
            <a:r>
              <a:rPr lang="en-US" i="1" dirty="0"/>
              <a:t>Get support from others</a:t>
            </a:r>
          </a:p>
          <a:p>
            <a:r>
              <a:rPr lang="en-US" b="1" i="1" dirty="0"/>
              <a:t>6.COMPETENCE</a:t>
            </a:r>
          </a:p>
          <a:p>
            <a:r>
              <a:rPr lang="en-US" i="1" dirty="0"/>
              <a:t>Restore effectiveness</a:t>
            </a:r>
          </a:p>
          <a:p>
            <a:r>
              <a:rPr lang="en-US" b="1" i="1" dirty="0">
                <a:highlight>
                  <a:srgbClr val="FF33CC"/>
                </a:highlight>
              </a:rPr>
              <a:t>7. CONFIDENCE</a:t>
            </a:r>
          </a:p>
          <a:p>
            <a:r>
              <a:rPr lang="en-US" i="1" dirty="0">
                <a:highlight>
                  <a:srgbClr val="FF33CC"/>
                </a:highlight>
              </a:rPr>
              <a:t>Restore self-esteem and hope</a:t>
            </a:r>
          </a:p>
        </p:txBody>
      </p:sp>
      <p:pic>
        <p:nvPicPr>
          <p:cNvPr id="22" name="Picture 46">
            <a:extLst>
              <a:ext uri="{FF2B5EF4-FFF2-40B4-BE49-F238E27FC236}">
                <a16:creationId xmlns:a16="http://schemas.microsoft.com/office/drawing/2014/main" id="{0C0B2848-D34D-48F1-B68B-A79CCD5EB8D9}"/>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837" y="1411631"/>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B2558EF-AF14-4793-9605-C0F95A0572C4}"/>
              </a:ext>
            </a:extLst>
          </p:cNvPr>
          <p:cNvSpPr txBox="1"/>
          <p:nvPr/>
        </p:nvSpPr>
        <p:spPr>
          <a:xfrm>
            <a:off x="2219510" y="197333"/>
            <a:ext cx="9296400" cy="707886"/>
          </a:xfrm>
          <a:prstGeom prst="rect">
            <a:avLst/>
          </a:prstGeom>
          <a:noFill/>
        </p:spPr>
        <p:txBody>
          <a:bodyPr wrap="square" rtlCol="0">
            <a:spAutoFit/>
          </a:bodyPr>
          <a:lstStyle/>
          <a:p>
            <a:r>
              <a:rPr lang="en-US" sz="4000" dirty="0">
                <a:solidFill>
                  <a:schemeClr val="bg1"/>
                </a:solidFill>
              </a:rPr>
              <a:t>Stress First Aid Action: Confidence</a:t>
            </a:r>
          </a:p>
        </p:txBody>
      </p:sp>
    </p:spTree>
    <p:extLst>
      <p:ext uri="{BB962C8B-B14F-4D97-AF65-F5344CB8AC3E}">
        <p14:creationId xmlns:p14="http://schemas.microsoft.com/office/powerpoint/2010/main" val="1230013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A4F436F-ED98-4F4F-AE34-9BC8A33C90F8}"/>
              </a:ext>
            </a:extLst>
          </p:cNvPr>
          <p:cNvSpPr>
            <a:spLocks noGrp="1" noChangeArrowheads="1"/>
          </p:cNvSpPr>
          <p:nvPr>
            <p:ph type="title"/>
          </p:nvPr>
        </p:nvSpPr>
        <p:spPr bwMode="auto">
          <a:xfrm>
            <a:off x="1981201" y="76201"/>
            <a:ext cx="8610600" cy="1008063"/>
          </a:xfrm>
        </p:spPr>
        <p:txBody>
          <a:bodyPr vert="horz" lIns="91416" tIns="45708" rIns="91416" bIns="45708" numCol="1" rtlCol="0" anchor="ctr" anchorCtr="1" compatLnSpc="1">
            <a:prstTxWarp prst="textNoShape">
              <a:avLst/>
            </a:prstTxWarp>
            <a:normAutofit/>
          </a:bodyPr>
          <a:lstStyle/>
          <a:p>
            <a:pPr>
              <a:defRPr/>
            </a:pPr>
            <a:r>
              <a:rPr lang="en-GB" sz="4000" dirty="0">
                <a:ea typeface="ＭＳ Ｐゴシック" charset="0"/>
                <a:cs typeface="ＭＳ Ｐゴシック" charset="0"/>
              </a:rPr>
              <a:t>Confidence Actions</a:t>
            </a:r>
            <a:endParaRPr lang="en-US" sz="4000" dirty="0"/>
          </a:p>
        </p:txBody>
      </p:sp>
      <p:sp>
        <p:nvSpPr>
          <p:cNvPr id="4" name="Down Arrow 1">
            <a:extLst>
              <a:ext uri="{FF2B5EF4-FFF2-40B4-BE49-F238E27FC236}">
                <a16:creationId xmlns:a16="http://schemas.microsoft.com/office/drawing/2014/main" id="{FF13CEAD-5089-432E-9C61-33C3703EE8F4}"/>
              </a:ext>
            </a:extLst>
          </p:cNvPr>
          <p:cNvSpPr/>
          <p:nvPr/>
        </p:nvSpPr>
        <p:spPr>
          <a:xfrm>
            <a:off x="3968783" y="1576802"/>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1">
            <a:extLst>
              <a:ext uri="{FF2B5EF4-FFF2-40B4-BE49-F238E27FC236}">
                <a16:creationId xmlns:a16="http://schemas.microsoft.com/office/drawing/2014/main" id="{D8CF3985-87E9-45BC-ACDC-AC621CF85DBE}"/>
              </a:ext>
            </a:extLst>
          </p:cNvPr>
          <p:cNvSpPr/>
          <p:nvPr/>
        </p:nvSpPr>
        <p:spPr>
          <a:xfrm>
            <a:off x="6044158" y="1552829"/>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1">
            <a:extLst>
              <a:ext uri="{FF2B5EF4-FFF2-40B4-BE49-F238E27FC236}">
                <a16:creationId xmlns:a16="http://schemas.microsoft.com/office/drawing/2014/main" id="{1AC8A8EC-1E93-499E-B047-86DFBD1360DC}"/>
              </a:ext>
            </a:extLst>
          </p:cNvPr>
          <p:cNvSpPr/>
          <p:nvPr/>
        </p:nvSpPr>
        <p:spPr>
          <a:xfrm>
            <a:off x="10591802" y="1521453"/>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088F31C1-7B82-4DB0-8A55-C91DD5A99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2" y="2248076"/>
            <a:ext cx="3210946" cy="3314524"/>
          </a:xfrm>
          <a:prstGeom prst="rect">
            <a:avLst/>
          </a:prstGeom>
        </p:spPr>
      </p:pic>
      <p:sp>
        <p:nvSpPr>
          <p:cNvPr id="67" name="Down Arrow 1">
            <a:extLst>
              <a:ext uri="{FF2B5EF4-FFF2-40B4-BE49-F238E27FC236}">
                <a16:creationId xmlns:a16="http://schemas.microsoft.com/office/drawing/2014/main" id="{40D418F3-1575-438C-B0D0-6FA41FEA9447}"/>
              </a:ext>
            </a:extLst>
          </p:cNvPr>
          <p:cNvSpPr/>
          <p:nvPr/>
        </p:nvSpPr>
        <p:spPr>
          <a:xfrm>
            <a:off x="8382001" y="1553496"/>
            <a:ext cx="524937" cy="671274"/>
          </a:xfrm>
          <a:prstGeom prst="downArrow">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extBox 8">
            <a:extLst>
              <a:ext uri="{FF2B5EF4-FFF2-40B4-BE49-F238E27FC236}">
                <a16:creationId xmlns:a16="http://schemas.microsoft.com/office/drawing/2014/main" id="{BD5D3941-3CA9-45B2-B5CE-A9C5D603FCB9}"/>
              </a:ext>
            </a:extLst>
          </p:cNvPr>
          <p:cNvGraphicFramePr/>
          <p:nvPr/>
        </p:nvGraphicFramePr>
        <p:xfrm>
          <a:off x="3276600" y="2431596"/>
          <a:ext cx="8684062" cy="313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9719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200400" y="152401"/>
            <a:ext cx="6324600" cy="1007533"/>
          </a:xfrm>
        </p:spPr>
        <p:txBody>
          <a:bodyPr>
            <a:normAutofit/>
          </a:bodyPr>
          <a:lstStyle/>
          <a:p>
            <a:pPr>
              <a:defRPr/>
            </a:pPr>
            <a:r>
              <a:rPr lang="en-GB" sz="4000" dirty="0">
                <a:ea typeface="ＭＳ Ｐゴシック" charset="0"/>
                <a:cs typeface="ＭＳ Ｐゴシック" charset="0"/>
              </a:rPr>
              <a:t>Confidence: Why and When</a:t>
            </a:r>
            <a:endParaRPr lang="en-US" sz="4000" dirty="0">
              <a:effectLst>
                <a:outerShdw blurRad="38100" dist="38100" dir="2700000" algn="tl">
                  <a:srgbClr val="000000">
                    <a:alpha val="43137"/>
                  </a:srgbClr>
                </a:outerShdw>
              </a:effectLst>
              <a:ea typeface="ＭＳ Ｐゴシック" charset="0"/>
              <a:cs typeface="ＭＳ Ｐゴシック" charset="0"/>
            </a:endParaRPr>
          </a:p>
        </p:txBody>
      </p:sp>
      <p:sp>
        <p:nvSpPr>
          <p:cNvPr id="2" name="TextBox 1"/>
          <p:cNvSpPr txBox="1"/>
          <p:nvPr/>
        </p:nvSpPr>
        <p:spPr>
          <a:xfrm>
            <a:off x="4953000" y="2133600"/>
            <a:ext cx="5486400" cy="3549690"/>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Someone whose failure to take proper precautions contributes to the death of a patient. He feels extremely guilty and becomes self-destructive</a:t>
            </a:r>
          </a:p>
          <a:p>
            <a:pPr marL="285750" indent="-285750">
              <a:spcAft>
                <a:spcPts val="800"/>
              </a:spcAft>
              <a:buFont typeface="Wingdings" panose="05000000000000000000" pitchFamily="2" charset="2"/>
              <a:buChar char="v"/>
            </a:pPr>
            <a:r>
              <a:rPr lang="en-US" dirty="0"/>
              <a:t>An individual who develops wear-and-tear stress reaction loses respect for leaders and becomes angry and irritable</a:t>
            </a:r>
          </a:p>
          <a:p>
            <a:pPr marL="285750" indent="-285750">
              <a:spcAft>
                <a:spcPts val="800"/>
              </a:spcAft>
              <a:buFont typeface="Wingdings" panose="05000000000000000000" pitchFamily="2" charset="2"/>
              <a:buChar char="v"/>
            </a:pPr>
            <a:r>
              <a:rPr lang="en-US" dirty="0"/>
              <a:t>Someone who is regularly exposed to significant life threat suffers lowered functioning, loses spiritual faith, and becomes depressed</a:t>
            </a:r>
          </a:p>
          <a:p>
            <a:pPr marL="285750" indent="-285750">
              <a:spcAft>
                <a:spcPts val="800"/>
              </a:spcAft>
              <a:buFont typeface="Wingdings" panose="05000000000000000000" pitchFamily="2" charset="2"/>
              <a:buChar char="v"/>
            </a:pPr>
            <a:endParaRPr lang="en-US" dirty="0"/>
          </a:p>
          <a:p>
            <a:pPr>
              <a:spcAft>
                <a:spcPts val="800"/>
              </a:spcAft>
            </a:pPr>
            <a:endParaRPr lang="en-US" dirty="0"/>
          </a:p>
        </p:txBody>
      </p:sp>
      <p:pic>
        <p:nvPicPr>
          <p:cNvPr id="19458" name="Picture 2" descr="Want to Be More Confident? Focus on This One Thing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9021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 the Green &amp; Yellow</a:t>
            </a:r>
          </a:p>
        </p:txBody>
      </p:sp>
      <p:graphicFrame>
        <p:nvGraphicFramePr>
          <p:cNvPr id="6" name="Diagram 5">
            <a:extLst>
              <a:ext uri="{FF2B5EF4-FFF2-40B4-BE49-F238E27FC236}">
                <a16:creationId xmlns:a16="http://schemas.microsoft.com/office/drawing/2014/main" id="{D607AE6F-E8FC-4AF1-B70F-C6CD31A6E284}"/>
              </a:ext>
            </a:extLst>
          </p:cNvPr>
          <p:cNvGraphicFramePr/>
          <p:nvPr/>
        </p:nvGraphicFramePr>
        <p:xfrm>
          <a:off x="533400" y="1288344"/>
          <a:ext cx="11353800"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017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1849" y="69847"/>
            <a:ext cx="11116751" cy="981075"/>
          </a:xfrm>
          <a:prstGeom prst="rect">
            <a:avLst/>
          </a:prstGeom>
        </p:spPr>
      </p:pic>
      <p:sp>
        <p:nvSpPr>
          <p:cNvPr id="6" name="TextBox 5"/>
          <p:cNvSpPr txBox="1"/>
          <p:nvPr/>
        </p:nvSpPr>
        <p:spPr>
          <a:xfrm>
            <a:off x="1295400" y="228601"/>
            <a:ext cx="9601200" cy="646331"/>
          </a:xfrm>
          <a:prstGeom prst="rect">
            <a:avLst/>
          </a:prstGeom>
          <a:noFill/>
        </p:spPr>
        <p:txBody>
          <a:bodyPr wrap="square" rtlCol="0">
            <a:spAutoFit/>
          </a:bodyPr>
          <a:lstStyle/>
          <a:p>
            <a:r>
              <a:rPr lang="en-US" sz="3600" b="1" dirty="0">
                <a:solidFill>
                  <a:schemeClr val="bg1"/>
                </a:solidFill>
              </a:rPr>
              <a:t>Confidence: In the Orange or Red</a:t>
            </a:r>
          </a:p>
        </p:txBody>
      </p:sp>
      <p:graphicFrame>
        <p:nvGraphicFramePr>
          <p:cNvPr id="8" name="Diagram 7">
            <a:extLst>
              <a:ext uri="{FF2B5EF4-FFF2-40B4-BE49-F238E27FC236}">
                <a16:creationId xmlns:a16="http://schemas.microsoft.com/office/drawing/2014/main" id="{4AC70FB6-9C56-4D13-AFE9-7EFF275936AB}"/>
              </a:ext>
            </a:extLst>
          </p:cNvPr>
          <p:cNvGraphicFramePr/>
          <p:nvPr>
            <p:extLst>
              <p:ext uri="{D42A27DB-BD31-4B8C-83A1-F6EECF244321}">
                <p14:modId xmlns:p14="http://schemas.microsoft.com/office/powerpoint/2010/main" val="2103675248"/>
              </p:ext>
            </p:extLst>
          </p:nvPr>
        </p:nvGraphicFramePr>
        <p:xfrm>
          <a:off x="762001" y="1245534"/>
          <a:ext cx="9829799" cy="5542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3855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780" y="115114"/>
            <a:ext cx="6499697" cy="1007533"/>
          </a:xfrm>
        </p:spPr>
        <p:txBody>
          <a:bodyPr/>
          <a:lstStyle/>
          <a:p>
            <a:r>
              <a:rPr lang="en-US" dirty="0"/>
              <a:t>Confidence: Self Actions</a:t>
            </a:r>
          </a:p>
        </p:txBody>
      </p:sp>
      <p:sp>
        <p:nvSpPr>
          <p:cNvPr id="4" name="TextBox 3"/>
          <p:cNvSpPr txBox="1"/>
          <p:nvPr/>
        </p:nvSpPr>
        <p:spPr>
          <a:xfrm>
            <a:off x="3886200" y="1828801"/>
            <a:ext cx="6858000" cy="4134465"/>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Use small triumphs to build confidence </a:t>
            </a:r>
          </a:p>
          <a:p>
            <a:pPr marL="285750" indent="-285750">
              <a:spcAft>
                <a:spcPts val="800"/>
              </a:spcAft>
              <a:buFont typeface="Wingdings" panose="05000000000000000000" pitchFamily="2" charset="2"/>
              <a:buChar char="v"/>
            </a:pPr>
            <a:r>
              <a:rPr lang="en-US" dirty="0"/>
              <a:t>If you have self-doubt, read more self-help books or articles </a:t>
            </a:r>
          </a:p>
          <a:p>
            <a:pPr marL="285750" indent="-285750">
              <a:spcAft>
                <a:spcPts val="800"/>
              </a:spcAft>
              <a:buFont typeface="Wingdings" panose="05000000000000000000" pitchFamily="2" charset="2"/>
              <a:buChar char="v"/>
            </a:pPr>
            <a:r>
              <a:rPr lang="en-US" dirty="0"/>
              <a:t>Don’t push yourself to “process” a situation in any particular time frame, but if something triggers you, give yourself time and space to integrate it</a:t>
            </a:r>
          </a:p>
          <a:p>
            <a:pPr marL="285750" indent="-285750">
              <a:spcAft>
                <a:spcPts val="800"/>
              </a:spcAft>
              <a:buFont typeface="Wingdings" panose="05000000000000000000" pitchFamily="2" charset="2"/>
              <a:buChar char="v"/>
            </a:pPr>
            <a:r>
              <a:rPr lang="en-US" dirty="0"/>
              <a:t>Use the wisdom gained from hard experiences to reconfirm your values, make changes in your life, appreciate what you value, or help others</a:t>
            </a:r>
          </a:p>
          <a:p>
            <a:pPr marL="285750" indent="-285750">
              <a:spcAft>
                <a:spcPts val="800"/>
              </a:spcAft>
              <a:buFont typeface="Wingdings" panose="05000000000000000000" pitchFamily="2" charset="2"/>
              <a:buChar char="v"/>
            </a:pPr>
            <a:r>
              <a:rPr lang="en-US" dirty="0"/>
              <a:t>Use positive self-talk</a:t>
            </a:r>
          </a:p>
          <a:p>
            <a:pPr marL="285750" indent="-285750">
              <a:spcAft>
                <a:spcPts val="800"/>
              </a:spcAft>
              <a:buFont typeface="Wingdings" panose="05000000000000000000" pitchFamily="2" charset="2"/>
              <a:buChar char="v"/>
            </a:pPr>
            <a:r>
              <a:rPr lang="en-US" dirty="0"/>
              <a:t>Focus on ways that you've made a difference </a:t>
            </a:r>
          </a:p>
          <a:p>
            <a:pPr marL="285750" indent="-285750">
              <a:spcAft>
                <a:spcPts val="800"/>
              </a:spcAft>
              <a:buFont typeface="Wingdings" panose="05000000000000000000" pitchFamily="2" charset="2"/>
              <a:buChar char="v"/>
            </a:pPr>
            <a:r>
              <a:rPr lang="en-US" dirty="0"/>
              <a:t>Adopt a long-term perspective </a:t>
            </a:r>
          </a:p>
          <a:p>
            <a:pPr marL="285750" indent="-285750">
              <a:buFont typeface="Wingdings" panose="05000000000000000000" pitchFamily="2" charset="2"/>
              <a:buChar char="v"/>
            </a:pPr>
            <a:endParaRPr lang="en-US" dirty="0"/>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28194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49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641" y="95658"/>
            <a:ext cx="7389778" cy="1007533"/>
          </a:xfrm>
        </p:spPr>
        <p:txBody>
          <a:bodyPr/>
          <a:lstStyle/>
          <a:p>
            <a:r>
              <a:rPr lang="en-US" dirty="0"/>
              <a:t>Confidence: Peer/Leader</a:t>
            </a:r>
          </a:p>
        </p:txBody>
      </p:sp>
      <p:sp>
        <p:nvSpPr>
          <p:cNvPr id="4" name="TextBox 3"/>
          <p:cNvSpPr txBox="1"/>
          <p:nvPr/>
        </p:nvSpPr>
        <p:spPr>
          <a:xfrm>
            <a:off x="4419600" y="1752601"/>
            <a:ext cx="6400800" cy="5242461"/>
          </a:xfrm>
          <a:prstGeom prst="rect">
            <a:avLst/>
          </a:prstGeom>
          <a:noFill/>
        </p:spPr>
        <p:txBody>
          <a:bodyPr wrap="square" rtlCol="0">
            <a:spAutoFit/>
          </a:bodyPr>
          <a:lstStyle/>
          <a:p>
            <a:pPr marL="285750" indent="-285750">
              <a:spcAft>
                <a:spcPts val="800"/>
              </a:spcAft>
              <a:buFont typeface="Wingdings" panose="05000000000000000000" pitchFamily="2" charset="2"/>
              <a:buChar char="v"/>
            </a:pPr>
            <a:r>
              <a:rPr lang="en-US" dirty="0"/>
              <a:t>Be authentic, empathic, and nonjudgmental.</a:t>
            </a:r>
          </a:p>
          <a:p>
            <a:pPr marL="285750" indent="-285750">
              <a:spcAft>
                <a:spcPts val="800"/>
              </a:spcAft>
              <a:buFont typeface="Wingdings" panose="05000000000000000000" pitchFamily="2" charset="2"/>
              <a:buChar char="v"/>
            </a:pPr>
            <a:r>
              <a:rPr lang="en-US" dirty="0"/>
              <a:t>Buddy up and debrief on hard cases.</a:t>
            </a:r>
          </a:p>
          <a:p>
            <a:pPr marL="285750" indent="-285750">
              <a:spcAft>
                <a:spcPts val="800"/>
              </a:spcAft>
              <a:buFont typeface="Wingdings" panose="05000000000000000000" pitchFamily="2" charset="2"/>
              <a:buChar char="v"/>
            </a:pPr>
            <a:r>
              <a:rPr lang="en-US" dirty="0"/>
              <a:t>Help the person counter guilt by normalizing their reactions and letting them know they are not alone in experiencing stress reactions.</a:t>
            </a:r>
          </a:p>
          <a:p>
            <a:pPr marL="285750" indent="-285750">
              <a:spcAft>
                <a:spcPts val="800"/>
              </a:spcAft>
              <a:buFont typeface="Wingdings" panose="05000000000000000000" pitchFamily="2" charset="2"/>
              <a:buChar char="v"/>
            </a:pPr>
            <a:r>
              <a:rPr lang="en-US" dirty="0"/>
              <a:t>Help them focus on the present.</a:t>
            </a:r>
          </a:p>
          <a:p>
            <a:pPr marL="285750" indent="-285750">
              <a:spcAft>
                <a:spcPts val="800"/>
              </a:spcAft>
              <a:buFont typeface="Wingdings" panose="05000000000000000000" pitchFamily="2" charset="2"/>
              <a:buChar char="v"/>
            </a:pPr>
            <a:r>
              <a:rPr lang="en-US" dirty="0"/>
              <a:t>Encourage them to remember their personal strengths, positive relationships, spiritual change, appreciation for life, or other things they value.</a:t>
            </a:r>
          </a:p>
          <a:p>
            <a:pPr marL="285750" indent="-285750">
              <a:spcAft>
                <a:spcPts val="800"/>
              </a:spcAft>
              <a:buFont typeface="Wingdings" panose="05000000000000000000" pitchFamily="2" charset="2"/>
              <a:buChar char="v"/>
            </a:pPr>
            <a:r>
              <a:rPr lang="en-US" dirty="0"/>
              <a:t>Help them make meaning of difficult events or losses by encouraging them to find ways to memorialize or honor those events or losses. </a:t>
            </a:r>
          </a:p>
          <a:p>
            <a:pPr marL="285750" indent="-285750">
              <a:spcAft>
                <a:spcPts val="800"/>
              </a:spcAft>
              <a:buFont typeface="Wingdings" panose="05000000000000000000" pitchFamily="2" charset="2"/>
              <a:buChar char="v"/>
            </a:pPr>
            <a:r>
              <a:rPr lang="en-US" dirty="0"/>
              <a:t>Be willing to talk with them as many times as they need, give them relevant reading materials, and connect them to treatment or to people who have dealt with similar situations. </a:t>
            </a:r>
          </a:p>
          <a:p>
            <a:pPr marL="285750" indent="-285750">
              <a:spcAft>
                <a:spcPts val="800"/>
              </a:spcAft>
              <a:buFont typeface="Wingdings" panose="05000000000000000000" pitchFamily="2" charset="2"/>
              <a:buChar char="v"/>
            </a:pPr>
            <a:endParaRPr lang="en-US" dirty="0"/>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36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998" y="165342"/>
            <a:ext cx="7720518" cy="1007533"/>
          </a:xfrm>
        </p:spPr>
        <p:txBody>
          <a:bodyPr/>
          <a:lstStyle/>
          <a:p>
            <a:r>
              <a:rPr lang="en-US" dirty="0"/>
              <a:t>Confidence: Leader Actions</a:t>
            </a:r>
          </a:p>
        </p:txBody>
      </p:sp>
      <p:sp>
        <p:nvSpPr>
          <p:cNvPr id="4" name="Rectangle 3"/>
          <p:cNvSpPr/>
          <p:nvPr/>
        </p:nvSpPr>
        <p:spPr>
          <a:xfrm>
            <a:off x="4724401" y="2362202"/>
            <a:ext cx="4418013" cy="3826689"/>
          </a:xfrm>
          <a:prstGeom prst="rect">
            <a:avLst/>
          </a:prstGeom>
        </p:spPr>
        <p:txBody>
          <a:bodyPr wrap="square">
            <a:spAutoFit/>
          </a:bodyPr>
          <a:lstStyle/>
          <a:p>
            <a:pPr marL="342900" indent="-342900">
              <a:spcAft>
                <a:spcPts val="800"/>
              </a:spcAft>
              <a:buFont typeface="Wingdings" panose="05000000000000000000" pitchFamily="2" charset="2"/>
              <a:buChar char="v"/>
            </a:pPr>
            <a:r>
              <a:rPr lang="en-US" sz="2400" dirty="0"/>
              <a:t>Set realistic expectations</a:t>
            </a:r>
          </a:p>
          <a:p>
            <a:pPr marL="342900" indent="-342900">
              <a:spcAft>
                <a:spcPts val="800"/>
              </a:spcAft>
              <a:buFont typeface="Wingdings" panose="05000000000000000000" pitchFamily="2" charset="2"/>
              <a:buChar char="v"/>
            </a:pPr>
            <a:r>
              <a:rPr lang="en-US" sz="2400" dirty="0"/>
              <a:t>Discuss preferred values</a:t>
            </a:r>
          </a:p>
          <a:p>
            <a:pPr marL="342900" indent="-342900">
              <a:spcAft>
                <a:spcPts val="800"/>
              </a:spcAft>
              <a:buFont typeface="Wingdings" panose="05000000000000000000" pitchFamily="2" charset="2"/>
              <a:buChar char="v"/>
            </a:pPr>
            <a:r>
              <a:rPr lang="en-US" sz="2400" dirty="0"/>
              <a:t>Focus on learning opportunities </a:t>
            </a:r>
          </a:p>
          <a:p>
            <a:pPr marL="342900" indent="-342900">
              <a:spcAft>
                <a:spcPts val="800"/>
              </a:spcAft>
              <a:buFont typeface="Wingdings" panose="05000000000000000000" pitchFamily="2" charset="2"/>
              <a:buChar char="v"/>
            </a:pPr>
            <a:r>
              <a:rPr lang="en-US" sz="2400" dirty="0"/>
              <a:t>Confront stigma about stress reactions</a:t>
            </a:r>
          </a:p>
          <a:p>
            <a:pPr marL="342900" indent="-342900">
              <a:spcAft>
                <a:spcPts val="800"/>
              </a:spcAft>
              <a:buFont typeface="Wingdings" panose="05000000000000000000" pitchFamily="2" charset="2"/>
              <a:buChar char="v"/>
            </a:pPr>
            <a:r>
              <a:rPr lang="en-US" sz="2400" dirty="0"/>
              <a:t>Be a role model to show peers how to get through difficult situations</a:t>
            </a:r>
          </a:p>
        </p:txBody>
      </p:sp>
      <p:pic>
        <p:nvPicPr>
          <p:cNvPr id="5" name="Picture 2" descr="Want to Be More Confident? Focus on This One Thing | Inc.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01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983" y="162129"/>
            <a:ext cx="7710791" cy="1007533"/>
          </a:xfrm>
        </p:spPr>
        <p:txBody>
          <a:bodyPr>
            <a:normAutofit/>
          </a:bodyPr>
          <a:lstStyle/>
          <a:p>
            <a:r>
              <a:rPr lang="en-US" dirty="0"/>
              <a:t>Confidence Actions: Organization</a:t>
            </a:r>
          </a:p>
        </p:txBody>
      </p:sp>
      <p:sp>
        <p:nvSpPr>
          <p:cNvPr id="6" name="Rectangle 5"/>
          <p:cNvSpPr/>
          <p:nvPr/>
        </p:nvSpPr>
        <p:spPr>
          <a:xfrm>
            <a:off x="4348264" y="2368079"/>
            <a:ext cx="7157935" cy="2523768"/>
          </a:xfrm>
          <a:prstGeom prst="rect">
            <a:avLst/>
          </a:prstGeom>
        </p:spPr>
        <p:txBody>
          <a:bodyPr wrap="square">
            <a:spAutoFit/>
          </a:bodyPr>
          <a:lstStyle/>
          <a:p>
            <a:pPr marL="285750" indent="-285750">
              <a:spcAft>
                <a:spcPts val="600"/>
              </a:spcAft>
              <a:buFont typeface="Wingdings" panose="05000000000000000000" pitchFamily="2" charset="2"/>
              <a:buChar char="v"/>
            </a:pPr>
            <a:r>
              <a:rPr lang="en-US" sz="2400" dirty="0">
                <a:solidFill>
                  <a:srgbClr val="3C4245"/>
                </a:solidFill>
              </a:rPr>
              <a:t>Consistence presence during crisis and beyond </a:t>
            </a:r>
          </a:p>
          <a:p>
            <a:pPr marL="285750" indent="-285750">
              <a:spcAft>
                <a:spcPts val="600"/>
              </a:spcAft>
              <a:buFont typeface="Wingdings" panose="05000000000000000000" pitchFamily="2" charset="2"/>
              <a:buChar char="v"/>
            </a:pPr>
            <a:r>
              <a:rPr lang="en-US" sz="2400" dirty="0">
                <a:solidFill>
                  <a:srgbClr val="3C4245"/>
                </a:solidFill>
              </a:rPr>
              <a:t>Strong communication plans </a:t>
            </a:r>
          </a:p>
          <a:p>
            <a:pPr marL="285750" indent="-285750">
              <a:spcAft>
                <a:spcPts val="600"/>
              </a:spcAft>
              <a:buFont typeface="Wingdings" panose="05000000000000000000" pitchFamily="2" charset="2"/>
              <a:buChar char="v"/>
            </a:pPr>
            <a:r>
              <a:rPr lang="en-US" sz="2400" dirty="0">
                <a:solidFill>
                  <a:srgbClr val="3C4245"/>
                </a:solidFill>
              </a:rPr>
              <a:t>Lessons Learned: Establish new resources/processes/ policies post crisis to prepare for future episodes</a:t>
            </a:r>
          </a:p>
          <a:p>
            <a:pPr marL="285750" indent="-285750">
              <a:spcAft>
                <a:spcPts val="600"/>
              </a:spcAft>
              <a:buFont typeface="Wingdings" panose="05000000000000000000" pitchFamily="2" charset="2"/>
              <a:buChar char="v"/>
            </a:pPr>
            <a:r>
              <a:rPr lang="en-US" sz="2400" dirty="0"/>
              <a:t>Adapt and reorganize core functions to meet demand</a:t>
            </a:r>
          </a:p>
          <a:p>
            <a:pPr>
              <a:spcAft>
                <a:spcPts val="600"/>
              </a:spcAft>
            </a:pPr>
            <a:endParaRPr lang="en-US" dirty="0"/>
          </a:p>
        </p:txBody>
      </p:sp>
      <p:pic>
        <p:nvPicPr>
          <p:cNvPr id="7" name="Picture 2" descr="Want to Be More Confident? Focus on This One Thing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667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25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533401" y="76203"/>
            <a:ext cx="10819031" cy="1007533"/>
          </a:xfrm>
        </p:spPr>
        <p:txBody>
          <a:bodyPr>
            <a:normAutofit/>
          </a:bodyPr>
          <a:lstStyle/>
          <a:p>
            <a:pPr algn="ctr">
              <a:defRPr/>
            </a:pPr>
            <a:r>
              <a:rPr lang="en-US" sz="4000" dirty="0">
                <a:effectLst>
                  <a:outerShdw blurRad="38100" dist="38100" dir="2700000" algn="tl">
                    <a:srgbClr val="000000">
                      <a:alpha val="43137"/>
                    </a:srgbClr>
                  </a:outerShdw>
                </a:effectLst>
                <a:ea typeface="ＭＳ Ｐゴシック" charset="0"/>
                <a:cs typeface="ＭＳ Ｐゴシック" charset="0"/>
              </a:rPr>
              <a:t>Confidence Example: Self</a:t>
            </a:r>
          </a:p>
        </p:txBody>
      </p:sp>
      <p:sp>
        <p:nvSpPr>
          <p:cNvPr id="99330" name="Content Placeholder 2"/>
          <p:cNvSpPr>
            <a:spLocks noGrp="1"/>
          </p:cNvSpPr>
          <p:nvPr>
            <p:ph idx="4294967295"/>
          </p:nvPr>
        </p:nvSpPr>
        <p:spPr>
          <a:xfrm>
            <a:off x="6607175" y="838200"/>
            <a:ext cx="5584825" cy="5408613"/>
          </a:xfrm>
        </p:spPr>
        <p:txBody>
          <a:bodyPr anchor="ctr">
            <a:normAutofit/>
          </a:bodyPr>
          <a:lstStyle/>
          <a:p>
            <a:pPr marL="0" indent="0">
              <a:buNone/>
            </a:pPr>
            <a:r>
              <a:rPr lang="en-US" sz="2400" dirty="0"/>
              <a:t>“You can be the most skillful person in the entire world but if you don’t have faith in yourself you are doomed. You’re never going to get through it.  And vice versa, you can be overconfident but not able to learn from mistakes to be more effective. There is a fine line between the two. The better you are at one, the better you will be at the other one. Even small triumphs can help with confidence.”</a:t>
            </a:r>
          </a:p>
        </p:txBody>
      </p:sp>
      <p:pic>
        <p:nvPicPr>
          <p:cNvPr id="3" name="Picture 2" descr="A picture containing holding, white, mirror&#10;&#10;Description automatically generated">
            <a:extLst>
              <a:ext uri="{FF2B5EF4-FFF2-40B4-BE49-F238E27FC236}">
                <a16:creationId xmlns:a16="http://schemas.microsoft.com/office/drawing/2014/main" id="{F75D40E2-6BD6-AD40-858C-F35C21B51894}"/>
              </a:ext>
            </a:extLst>
          </p:cNvPr>
          <p:cNvPicPr>
            <a:picLocks noChangeAspect="1"/>
          </p:cNvPicPr>
          <p:nvPr/>
        </p:nvPicPr>
        <p:blipFill rotWithShape="1">
          <a:blip r:embed="rId3">
            <a:extLst>
              <a:ext uri="{28A0092B-C50C-407E-A947-70E740481C1C}">
                <a14:useLocalDpi xmlns:a14="http://schemas.microsoft.com/office/drawing/2010/main" val="0"/>
              </a:ext>
            </a:extLst>
          </a:blip>
          <a:srcRect r="2" b="4395"/>
          <a:stretch/>
        </p:blipFill>
        <p:spPr>
          <a:xfrm>
            <a:off x="509159" y="2362200"/>
            <a:ext cx="4277149" cy="4089258"/>
          </a:xfrm>
          <a:prstGeom prst="rect">
            <a:avLst/>
          </a:prstGeom>
        </p:spPr>
      </p:pic>
    </p:spTree>
    <p:extLst>
      <p:ext uri="{BB962C8B-B14F-4D97-AF65-F5344CB8AC3E}">
        <p14:creationId xmlns:p14="http://schemas.microsoft.com/office/powerpoint/2010/main" val="18090936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453" y="76203"/>
            <a:ext cx="7617941" cy="1007533"/>
          </a:xfrm>
        </p:spPr>
        <p:txBody>
          <a:bodyPr/>
          <a:lstStyle/>
          <a:p>
            <a:r>
              <a:rPr lang="en-US" dirty="0"/>
              <a:t>What’s Draining Your Battery</a:t>
            </a:r>
          </a:p>
        </p:txBody>
      </p:sp>
    </p:spTree>
    <p:extLst>
      <p:ext uri="{BB962C8B-B14F-4D97-AF65-F5344CB8AC3E}">
        <p14:creationId xmlns:p14="http://schemas.microsoft.com/office/powerpoint/2010/main" val="1182858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a:xfrm>
            <a:off x="685801" y="76203"/>
            <a:ext cx="10666631" cy="1007533"/>
          </a:xfrm>
        </p:spPr>
        <p:txBody>
          <a:bodyPr>
            <a:noAutofit/>
          </a:bodyPr>
          <a:lstStyle/>
          <a:p>
            <a:pPr algn="ctr">
              <a:defRPr/>
            </a:pPr>
            <a:r>
              <a:rPr lang="en-US" sz="4000" dirty="0">
                <a:effectLst>
                  <a:outerShdw blurRad="38100" dist="38100" dir="2700000" algn="tl">
                    <a:srgbClr val="000000">
                      <a:alpha val="43137"/>
                    </a:srgbClr>
                  </a:outerShdw>
                </a:effectLst>
                <a:ea typeface="ＭＳ Ｐゴシック" charset="0"/>
                <a:cs typeface="ＭＳ Ｐゴシック" charset="0"/>
              </a:rPr>
              <a:t>Confidence Examples: Peer/Leader</a:t>
            </a:r>
          </a:p>
        </p:txBody>
      </p:sp>
      <p:sp>
        <p:nvSpPr>
          <p:cNvPr id="76802" name="Content Placeholder 2"/>
          <p:cNvSpPr>
            <a:spLocks noGrp="1"/>
          </p:cNvSpPr>
          <p:nvPr>
            <p:ph idx="4294967295"/>
          </p:nvPr>
        </p:nvSpPr>
        <p:spPr>
          <a:xfrm>
            <a:off x="6170613" y="1084263"/>
            <a:ext cx="6021387" cy="5408612"/>
          </a:xfrm>
        </p:spPr>
        <p:txBody>
          <a:bodyPr anchor="ctr">
            <a:normAutofit/>
          </a:bodyPr>
          <a:lstStyle/>
          <a:p>
            <a:pPr marL="0" indent="0">
              <a:buNone/>
            </a:pPr>
            <a:r>
              <a:rPr lang="en-US" dirty="0"/>
              <a:t>“For the person who lacks confidence, I will talk the through the task and what it will take to complete it successfully. I will reinforce their good ideas and help think through other strategies for the parts that are more difficult.”</a:t>
            </a:r>
          </a:p>
          <a:p>
            <a:pPr marL="0" indent="0">
              <a:buNone/>
            </a:pPr>
            <a:endParaRPr lang="en-US" sz="2400" dirty="0"/>
          </a:p>
          <a:p>
            <a:pPr marL="0" indent="0">
              <a:buNone/>
            </a:pPr>
            <a:r>
              <a:rPr lang="en-US" dirty="0"/>
              <a:t>“When the nurses’ roles on the unit will be changing, we discuss each nurse’s strengths, and how they can use these strengths in their new roles.”</a:t>
            </a:r>
            <a:endParaRPr lang="en-US" sz="2400" dirty="0"/>
          </a:p>
        </p:txBody>
      </p:sp>
      <p:pic>
        <p:nvPicPr>
          <p:cNvPr id="5" name="Picture 4" descr="141be9294952fbbcb1210856feec4110.jpg">
            <a:extLst>
              <a:ext uri="{FF2B5EF4-FFF2-40B4-BE49-F238E27FC236}">
                <a16:creationId xmlns:a16="http://schemas.microsoft.com/office/drawing/2014/main" id="{A04BAA32-F1A3-2F42-A5D0-914A099FD349}"/>
              </a:ext>
            </a:extLst>
          </p:cNvPr>
          <p:cNvPicPr>
            <a:picLocks noChangeAspect="1"/>
          </p:cNvPicPr>
          <p:nvPr/>
        </p:nvPicPr>
        <p:blipFill rotWithShape="1">
          <a:blip r:embed="rId3">
            <a:extLst>
              <a:ext uri="{28A0092B-C50C-407E-A947-70E740481C1C}">
                <a14:useLocalDpi xmlns:a14="http://schemas.microsoft.com/office/drawing/2010/main" val="0"/>
              </a:ext>
            </a:extLst>
          </a:blip>
          <a:srcRect t="4393" r="-1" b="-1"/>
          <a:stretch/>
        </p:blipFill>
        <p:spPr>
          <a:xfrm>
            <a:off x="1609" y="2768743"/>
            <a:ext cx="4277149" cy="4089258"/>
          </a:xfrm>
          <a:prstGeom prst="rect">
            <a:avLst/>
          </a:prstGeom>
        </p:spPr>
      </p:pic>
    </p:spTree>
    <p:extLst>
      <p:ext uri="{BB962C8B-B14F-4D97-AF65-F5344CB8AC3E}">
        <p14:creationId xmlns:p14="http://schemas.microsoft.com/office/powerpoint/2010/main" val="348897441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a:bodyPr>
          <a:lstStyle/>
          <a:p>
            <a:pPr algn="ctr">
              <a:defRPr/>
            </a:pPr>
            <a:r>
              <a:rPr lang="en-US" sz="4000" dirty="0">
                <a:effectLst>
                  <a:outerShdw blurRad="38100" dist="38100" dir="2700000" algn="tl">
                    <a:srgbClr val="000000">
                      <a:alpha val="43137"/>
                    </a:srgbClr>
                  </a:outerShdw>
                </a:effectLst>
                <a:ea typeface="ＭＳ Ｐゴシック" charset="0"/>
                <a:cs typeface="ＭＳ Ｐゴシック" charset="0"/>
              </a:rPr>
              <a:t>Group Discussion</a:t>
            </a:r>
          </a:p>
        </p:txBody>
      </p:sp>
      <p:sp>
        <p:nvSpPr>
          <p:cNvPr id="76802" name="Content Placeholder 2"/>
          <p:cNvSpPr>
            <a:spLocks noGrp="1"/>
          </p:cNvSpPr>
          <p:nvPr>
            <p:ph idx="4294967295"/>
          </p:nvPr>
        </p:nvSpPr>
        <p:spPr>
          <a:xfrm>
            <a:off x="6607175" y="1019175"/>
            <a:ext cx="5584825" cy="5408613"/>
          </a:xfrm>
        </p:spPr>
        <p:txBody>
          <a:bodyPr anchor="ctr">
            <a:normAutofit/>
          </a:bodyPr>
          <a:lstStyle/>
          <a:p>
            <a:pPr>
              <a:buFont typeface="Wingdings" charset="2"/>
              <a:buChar char="§"/>
            </a:pPr>
            <a:r>
              <a:rPr lang="en-US" sz="2400" dirty="0"/>
              <a:t>What are some examples of how confidence might be needed in your work?  </a:t>
            </a:r>
          </a:p>
          <a:p>
            <a:pPr>
              <a:buFont typeface="Wingdings" charset="2"/>
              <a:buChar char="§"/>
            </a:pPr>
            <a:r>
              <a:rPr lang="en-US" sz="2400" dirty="0"/>
              <a:t>What are some ways that you have been able to increase sense of confidence in yourself?</a:t>
            </a:r>
          </a:p>
          <a:p>
            <a:pPr>
              <a:buFont typeface="Wingdings" charset="2"/>
              <a:buChar char="§"/>
            </a:pPr>
            <a:r>
              <a:rPr lang="en-US" sz="2400" dirty="0"/>
              <a:t>What are some ways that you have offered or been offered confidence-enhancing actions? </a:t>
            </a:r>
          </a:p>
        </p:txBody>
      </p:sp>
      <p:pic>
        <p:nvPicPr>
          <p:cNvPr id="3" name="Picture 2" descr="A picture containing indoor, table, sitting, cup&#10;&#10;Description automatically generated">
            <a:extLst>
              <a:ext uri="{FF2B5EF4-FFF2-40B4-BE49-F238E27FC236}">
                <a16:creationId xmlns:a16="http://schemas.microsoft.com/office/drawing/2014/main" id="{FDE58266-1AA1-0C4F-A397-5ADAB32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06" y="3277218"/>
            <a:ext cx="3886795" cy="3136319"/>
          </a:xfrm>
          <a:prstGeom prst="rect">
            <a:avLst/>
          </a:prstGeom>
        </p:spPr>
      </p:pic>
    </p:spTree>
    <p:extLst>
      <p:ext uri="{BB962C8B-B14F-4D97-AF65-F5344CB8AC3E}">
        <p14:creationId xmlns:p14="http://schemas.microsoft.com/office/powerpoint/2010/main" val="15329922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914401" y="175684"/>
            <a:ext cx="9293979" cy="1007533"/>
          </a:xfrm>
        </p:spPr>
        <p:txBody>
          <a:bodyPr>
            <a:noAutofit/>
          </a:bodyPr>
          <a:lstStyle/>
          <a:p>
            <a:pPr algn="ctr">
              <a:defRPr/>
            </a:pPr>
            <a:r>
              <a:rPr lang="en-US" sz="4000" dirty="0">
                <a:effectLst>
                  <a:outerShdw blurRad="38100" dist="38100" dir="2700000" algn="tl">
                    <a:srgbClr val="000000">
                      <a:alpha val="43137"/>
                    </a:srgbClr>
                  </a:outerShdw>
                </a:effectLst>
                <a:ea typeface="ＭＳ Ｐゴシック" charset="0"/>
                <a:cs typeface="ＭＳ Ｐゴシック" charset="0"/>
              </a:rPr>
              <a:t>Confidence Example: Leader</a:t>
            </a:r>
          </a:p>
        </p:txBody>
      </p:sp>
      <p:sp>
        <p:nvSpPr>
          <p:cNvPr id="99330" name="Content Placeholder 2"/>
          <p:cNvSpPr>
            <a:spLocks noGrp="1"/>
          </p:cNvSpPr>
          <p:nvPr>
            <p:ph idx="4294967295"/>
          </p:nvPr>
        </p:nvSpPr>
        <p:spPr>
          <a:xfrm>
            <a:off x="6607175" y="1193800"/>
            <a:ext cx="5584825" cy="5408613"/>
          </a:xfrm>
        </p:spPr>
        <p:txBody>
          <a:bodyPr anchor="ctr">
            <a:normAutofit/>
          </a:bodyPr>
          <a:lstStyle/>
          <a:p>
            <a:pPr marL="0" indent="0">
              <a:buNone/>
            </a:pPr>
            <a:r>
              <a:rPr lang="en-US" sz="2400" dirty="0">
                <a:ea typeface="ＭＳ Ｐゴシック" charset="0"/>
                <a:cs typeface="ＭＳ Ｐゴシック" charset="0"/>
              </a:rPr>
              <a:t>“We had a particularly endearing child die of an unexpected complication after being in the hospital for a while. A number of people felt responsible, so I got them in a room for an After-Action Review. The ground rules were that they had to keep it to what they saw and did at the scene (to get all the puzzle pieces together) and to keep emotion out of it. Through the discussion they were able to see that they weren’t responsible.”</a:t>
            </a:r>
          </a:p>
        </p:txBody>
      </p:sp>
      <p:pic>
        <p:nvPicPr>
          <p:cNvPr id="5" name="Picture 4" descr="141be9294952fbbcb1210856feec4110.jpg">
            <a:extLst>
              <a:ext uri="{FF2B5EF4-FFF2-40B4-BE49-F238E27FC236}">
                <a16:creationId xmlns:a16="http://schemas.microsoft.com/office/drawing/2014/main" id="{A73EA7AC-300F-D543-A332-A85AFE3DECA3}"/>
              </a:ext>
            </a:extLst>
          </p:cNvPr>
          <p:cNvPicPr>
            <a:picLocks noChangeAspect="1"/>
          </p:cNvPicPr>
          <p:nvPr/>
        </p:nvPicPr>
        <p:blipFill rotWithShape="1">
          <a:blip r:embed="rId3">
            <a:extLst>
              <a:ext uri="{28A0092B-C50C-407E-A947-70E740481C1C}">
                <a14:useLocalDpi xmlns:a14="http://schemas.microsoft.com/office/drawing/2010/main" val="0"/>
              </a:ext>
            </a:extLst>
          </a:blip>
          <a:srcRect t="4393" r="-1" b="-1"/>
          <a:stretch/>
        </p:blipFill>
        <p:spPr>
          <a:xfrm>
            <a:off x="1609" y="2768743"/>
            <a:ext cx="4277149" cy="4089258"/>
          </a:xfrm>
          <a:prstGeom prst="rect">
            <a:avLst/>
          </a:prstGeom>
        </p:spPr>
      </p:pic>
    </p:spTree>
    <p:extLst>
      <p:ext uri="{BB962C8B-B14F-4D97-AF65-F5344CB8AC3E}">
        <p14:creationId xmlns:p14="http://schemas.microsoft.com/office/powerpoint/2010/main" val="410760759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8953-33A6-437C-ADB8-8CFDF2C27EC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End of C’S</a:t>
            </a:r>
          </a:p>
        </p:txBody>
      </p:sp>
      <p:grpSp>
        <p:nvGrpSpPr>
          <p:cNvPr id="3" name="Group 2">
            <a:extLst>
              <a:ext uri="{FF2B5EF4-FFF2-40B4-BE49-F238E27FC236}">
                <a16:creationId xmlns:a16="http://schemas.microsoft.com/office/drawing/2014/main" id="{0EF286D1-75F1-43CB-998F-C8D52A9A810D}"/>
              </a:ext>
            </a:extLst>
          </p:cNvPr>
          <p:cNvGrpSpPr/>
          <p:nvPr/>
        </p:nvGrpSpPr>
        <p:grpSpPr>
          <a:xfrm>
            <a:off x="920528" y="1600200"/>
            <a:ext cx="5099273" cy="5045214"/>
            <a:chOff x="2087295" y="762695"/>
            <a:chExt cx="5365179" cy="5561151"/>
          </a:xfrm>
        </p:grpSpPr>
        <p:pic>
          <p:nvPicPr>
            <p:cNvPr id="4" name="Picture 49">
              <a:extLst>
                <a:ext uri="{FF2B5EF4-FFF2-40B4-BE49-F238E27FC236}">
                  <a16:creationId xmlns:a16="http://schemas.microsoft.com/office/drawing/2014/main" id="{28571753-38E9-46CB-83E1-F98F0902C16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295"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0">
              <a:extLst>
                <a:ext uri="{FF2B5EF4-FFF2-40B4-BE49-F238E27FC236}">
                  <a16:creationId xmlns:a16="http://schemas.microsoft.com/office/drawing/2014/main" id="{21A8290E-5CE8-4F41-9614-CFC1BA2ADBA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5729"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a:extLst>
                <a:ext uri="{FF2B5EF4-FFF2-40B4-BE49-F238E27FC236}">
                  <a16:creationId xmlns:a16="http://schemas.microsoft.com/office/drawing/2014/main" id="{94EC55E6-EC87-4A55-96C7-7C46161C33E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a:extLst>
                <a:ext uri="{FF2B5EF4-FFF2-40B4-BE49-F238E27FC236}">
                  <a16:creationId xmlns:a16="http://schemas.microsoft.com/office/drawing/2014/main" id="{F5E899BC-A6DE-4975-B04C-0FF5CA96058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a:extLst>
                <a:ext uri="{FF2B5EF4-FFF2-40B4-BE49-F238E27FC236}">
                  <a16:creationId xmlns:a16="http://schemas.microsoft.com/office/drawing/2014/main" id="{514E8396-EE89-432A-8113-77C9617EC5B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a:extLst>
                <a:ext uri="{FF2B5EF4-FFF2-40B4-BE49-F238E27FC236}">
                  <a16:creationId xmlns:a16="http://schemas.microsoft.com/office/drawing/2014/main" id="{ADC10D18-BB6C-4DCF-AD60-CE38A654285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a:extLst>
                <a:ext uri="{FF2B5EF4-FFF2-40B4-BE49-F238E27FC236}">
                  <a16:creationId xmlns:a16="http://schemas.microsoft.com/office/drawing/2014/main" id="{584ED34B-DD8F-4E83-B50B-374F26B2B20B}"/>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a:extLst>
                <a:ext uri="{FF2B5EF4-FFF2-40B4-BE49-F238E27FC236}">
                  <a16:creationId xmlns:a16="http://schemas.microsoft.com/office/drawing/2014/main" id="{821E7E6A-D0D3-46E0-B86B-0B657BB8CEBC}"/>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9">
              <a:extLst>
                <a:ext uri="{FF2B5EF4-FFF2-40B4-BE49-F238E27FC236}">
                  <a16:creationId xmlns:a16="http://schemas.microsoft.com/office/drawing/2014/main" id="{794B8924-12CA-49A7-94CB-858EE83ED3E7}"/>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552"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0">
              <a:extLst>
                <a:ext uri="{FF2B5EF4-FFF2-40B4-BE49-F238E27FC236}">
                  <a16:creationId xmlns:a16="http://schemas.microsoft.com/office/drawing/2014/main" id="{9C0A0B26-FAEE-40D6-8DC3-2C2F7965C4FC}"/>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5">
              <a:extLst>
                <a:ext uri="{FF2B5EF4-FFF2-40B4-BE49-F238E27FC236}">
                  <a16:creationId xmlns:a16="http://schemas.microsoft.com/office/drawing/2014/main" id="{0C5F90D7-2BAC-4C71-9DC8-539652B9C320}"/>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1847"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30EDCE77-09FB-41D9-B18E-97A434C52FA8}"/>
              </a:ext>
            </a:extLst>
          </p:cNvPr>
          <p:cNvPicPr>
            <a:picLocks noChangeAspect="1"/>
          </p:cNvPicPr>
          <p:nvPr/>
        </p:nvPicPr>
        <p:blipFill>
          <a:blip r:embed="rId13"/>
          <a:stretch>
            <a:fillRect/>
          </a:stretch>
        </p:blipFill>
        <p:spPr>
          <a:xfrm>
            <a:off x="8499852" y="1747005"/>
            <a:ext cx="2625349" cy="4635099"/>
          </a:xfrm>
          <a:prstGeom prst="rect">
            <a:avLst/>
          </a:prstGeom>
        </p:spPr>
      </p:pic>
      <p:sp>
        <p:nvSpPr>
          <p:cNvPr id="16" name="TextBox 15">
            <a:extLst>
              <a:ext uri="{FF2B5EF4-FFF2-40B4-BE49-F238E27FC236}">
                <a16:creationId xmlns:a16="http://schemas.microsoft.com/office/drawing/2014/main" id="{411118F1-A17B-420A-BEFD-E5A3961B09EF}"/>
              </a:ext>
            </a:extLst>
          </p:cNvPr>
          <p:cNvSpPr txBox="1"/>
          <p:nvPr/>
        </p:nvSpPr>
        <p:spPr>
          <a:xfrm>
            <a:off x="6019801" y="5193268"/>
            <a:ext cx="1752600" cy="369332"/>
          </a:xfrm>
          <a:prstGeom prst="rect">
            <a:avLst/>
          </a:prstGeom>
          <a:solidFill>
            <a:srgbClr val="57406C"/>
          </a:solidFill>
        </p:spPr>
        <p:txBody>
          <a:bodyPr wrap="square" rtlCol="0">
            <a:spAutoFit/>
          </a:bodyPr>
          <a:lstStyle/>
          <a:p>
            <a:r>
              <a:rPr lang="en-US" dirty="0">
                <a:solidFill>
                  <a:schemeClr val="bg1"/>
                </a:solidFill>
              </a:rPr>
              <a:t>Secondary Aid</a:t>
            </a:r>
          </a:p>
        </p:txBody>
      </p:sp>
      <p:sp>
        <p:nvSpPr>
          <p:cNvPr id="17" name="Right Arrow 16">
            <a:extLst>
              <a:ext uri="{FF2B5EF4-FFF2-40B4-BE49-F238E27FC236}">
                <a16:creationId xmlns:a16="http://schemas.microsoft.com/office/drawing/2014/main" id="{C28ACF0E-78E7-4FAD-8426-3AF22AC46C00}"/>
              </a:ext>
            </a:extLst>
          </p:cNvPr>
          <p:cNvSpPr/>
          <p:nvPr/>
        </p:nvSpPr>
        <p:spPr>
          <a:xfrm>
            <a:off x="7962899" y="5323840"/>
            <a:ext cx="529108" cy="174229"/>
          </a:xfrm>
          <a:prstGeom prst="rightArrow">
            <a:avLst/>
          </a:prstGeom>
          <a:solidFill>
            <a:srgbClr val="574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A0DA07E-D052-4F2B-A7C3-179B23D5D4A3}"/>
              </a:ext>
            </a:extLst>
          </p:cNvPr>
          <p:cNvSpPr txBox="1"/>
          <p:nvPr/>
        </p:nvSpPr>
        <p:spPr>
          <a:xfrm>
            <a:off x="6019800" y="3821668"/>
            <a:ext cx="1752600" cy="369332"/>
          </a:xfrm>
          <a:prstGeom prst="rect">
            <a:avLst/>
          </a:prstGeom>
          <a:solidFill>
            <a:srgbClr val="1DA5A5"/>
          </a:solidFill>
        </p:spPr>
        <p:txBody>
          <a:bodyPr wrap="square" rtlCol="0">
            <a:spAutoFit/>
          </a:bodyPr>
          <a:lstStyle/>
          <a:p>
            <a:r>
              <a:rPr lang="en-US" dirty="0">
                <a:solidFill>
                  <a:schemeClr val="bg1"/>
                </a:solidFill>
              </a:rPr>
              <a:t>Primary  Aid</a:t>
            </a:r>
          </a:p>
        </p:txBody>
      </p:sp>
      <p:sp>
        <p:nvSpPr>
          <p:cNvPr id="19" name="Right Arrow 16">
            <a:extLst>
              <a:ext uri="{FF2B5EF4-FFF2-40B4-BE49-F238E27FC236}">
                <a16:creationId xmlns:a16="http://schemas.microsoft.com/office/drawing/2014/main" id="{482B0E85-5FFC-4DFE-AF30-936288FB003C}"/>
              </a:ext>
            </a:extLst>
          </p:cNvPr>
          <p:cNvSpPr/>
          <p:nvPr/>
        </p:nvSpPr>
        <p:spPr>
          <a:xfrm>
            <a:off x="7962898" y="3952240"/>
            <a:ext cx="529108" cy="174229"/>
          </a:xfrm>
          <a:prstGeom prst="rightArrow">
            <a:avLst/>
          </a:prstGeom>
          <a:solidFill>
            <a:srgbClr val="1D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16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pPr algn="ctr">
              <a:defRPr/>
            </a:pPr>
            <a:r>
              <a:rPr lang="en-US" sz="4000">
                <a:latin typeface="+mn-lt"/>
              </a:rPr>
              <a:t>How Can You Use SFA?</a:t>
            </a:r>
          </a:p>
        </p:txBody>
      </p:sp>
      <p:sp>
        <p:nvSpPr>
          <p:cNvPr id="2" name="Rectangle: Rounded Corners 1">
            <a:extLst>
              <a:ext uri="{FF2B5EF4-FFF2-40B4-BE49-F238E27FC236}">
                <a16:creationId xmlns:a16="http://schemas.microsoft.com/office/drawing/2014/main" id="{2852CFBA-DB55-473B-AE4F-E3902191E1BA}"/>
              </a:ext>
            </a:extLst>
          </p:cNvPr>
          <p:cNvSpPr/>
          <p:nvPr/>
        </p:nvSpPr>
        <p:spPr>
          <a:xfrm>
            <a:off x="562410" y="2153921"/>
            <a:ext cx="2426219" cy="2966719"/>
          </a:xfrm>
          <a:prstGeom prst="roundRect">
            <a:avLst/>
          </a:prstGeom>
        </p:spPr>
        <p:style>
          <a:lnRef idx="2">
            <a:schemeClr val="accent1"/>
          </a:lnRef>
          <a:fillRef idx="1">
            <a:schemeClr val="lt1"/>
          </a:fillRef>
          <a:effectRef idx="0">
            <a:schemeClr val="accent1"/>
          </a:effectRef>
          <a:fontRef idx="minor">
            <a:schemeClr val="dk1"/>
          </a:fontRef>
        </p:style>
        <p:txBody>
          <a:bodyPr lIns="91440" rIns="0" rtlCol="0" anchor="ctr" anchorCtr="0"/>
          <a:lstStyle/>
          <a:p>
            <a:r>
              <a:rPr lang="en-US" b="1">
                <a:solidFill>
                  <a:schemeClr val="tx1">
                    <a:lumMod val="65000"/>
                    <a:lumOff val="35000"/>
                  </a:schemeClr>
                </a:solidFill>
              </a:rPr>
              <a:t>Check:</a:t>
            </a:r>
          </a:p>
          <a:p>
            <a:pPr marL="285750" indent="-285750">
              <a:buClr>
                <a:srgbClr val="64C8C6"/>
              </a:buClr>
              <a:buFont typeface="Arial" panose="020B0604020202020204" pitchFamily="34" charset="0"/>
              <a:buChar char="•"/>
            </a:pPr>
            <a:r>
              <a:rPr lang="en-US">
                <a:solidFill>
                  <a:schemeClr val="tx1">
                    <a:lumMod val="65000"/>
                    <a:lumOff val="35000"/>
                  </a:schemeClr>
                </a:solidFill>
              </a:rPr>
              <a:t>What is your colleague </a:t>
            </a:r>
            <a:r>
              <a:rPr lang="en-US" b="1">
                <a:solidFill>
                  <a:schemeClr val="tx1">
                    <a:lumMod val="65000"/>
                    <a:lumOff val="35000"/>
                  </a:schemeClr>
                </a:solidFill>
              </a:rPr>
              <a:t>describing</a:t>
            </a:r>
            <a:r>
              <a:rPr lang="en-US">
                <a:solidFill>
                  <a:schemeClr val="tx1">
                    <a:lumMod val="65000"/>
                    <a:lumOff val="35000"/>
                  </a:schemeClr>
                </a:solidFill>
              </a:rPr>
              <a:t>?</a:t>
            </a:r>
          </a:p>
          <a:p>
            <a:pPr marL="285750" indent="-285750">
              <a:buClr>
                <a:srgbClr val="64C8C6"/>
              </a:buClr>
              <a:buFont typeface="Arial" panose="020B0604020202020204" pitchFamily="34" charset="0"/>
              <a:buChar char="•"/>
            </a:pPr>
            <a:r>
              <a:rPr lang="en-US">
                <a:solidFill>
                  <a:schemeClr val="tx1">
                    <a:lumMod val="65000"/>
                    <a:lumOff val="35000"/>
                  </a:schemeClr>
                </a:solidFill>
              </a:rPr>
              <a:t>What are you </a:t>
            </a:r>
            <a:r>
              <a:rPr lang="en-US" b="1">
                <a:solidFill>
                  <a:schemeClr val="tx1">
                    <a:lumMod val="65000"/>
                    <a:lumOff val="35000"/>
                  </a:schemeClr>
                </a:solidFill>
              </a:rPr>
              <a:t>observing</a:t>
            </a:r>
            <a:r>
              <a:rPr lang="en-US">
                <a:solidFill>
                  <a:schemeClr val="tx1">
                    <a:lumMod val="65000"/>
                    <a:lumOff val="35000"/>
                  </a:schemeClr>
                </a:solidFill>
              </a:rPr>
              <a:t>?</a:t>
            </a:r>
          </a:p>
          <a:p>
            <a:pPr>
              <a:buClr>
                <a:srgbClr val="64C8C6"/>
              </a:buClr>
            </a:pPr>
            <a:r>
              <a:rPr lang="en-US" b="1">
                <a:solidFill>
                  <a:schemeClr val="tx1">
                    <a:lumMod val="65000"/>
                    <a:lumOff val="35000"/>
                  </a:schemeClr>
                </a:solidFill>
              </a:rPr>
              <a:t>Coordinate:</a:t>
            </a:r>
          </a:p>
          <a:p>
            <a:pPr marL="285750" indent="-285750">
              <a:buClr>
                <a:srgbClr val="64C8C6"/>
              </a:buClr>
              <a:buFont typeface="Arial" panose="020B0604020202020204" pitchFamily="34" charset="0"/>
              <a:buChar char="•"/>
            </a:pPr>
            <a:r>
              <a:rPr lang="en-US">
                <a:solidFill>
                  <a:schemeClr val="tx1">
                    <a:lumMod val="65000"/>
                    <a:lumOff val="35000"/>
                  </a:schemeClr>
                </a:solidFill>
              </a:rPr>
              <a:t>What </a:t>
            </a:r>
            <a:r>
              <a:rPr lang="en-US" b="1">
                <a:solidFill>
                  <a:schemeClr val="tx1">
                    <a:lumMod val="65000"/>
                    <a:lumOff val="35000"/>
                  </a:schemeClr>
                </a:solidFill>
              </a:rPr>
              <a:t>approach </a:t>
            </a:r>
            <a:r>
              <a:rPr lang="en-US">
                <a:solidFill>
                  <a:schemeClr val="tx1">
                    <a:lumMod val="65000"/>
                    <a:lumOff val="35000"/>
                  </a:schemeClr>
                </a:solidFill>
              </a:rPr>
              <a:t>would best serve needs?</a:t>
            </a:r>
          </a:p>
        </p:txBody>
      </p:sp>
      <p:sp>
        <p:nvSpPr>
          <p:cNvPr id="4" name="Left Brace 3">
            <a:extLst>
              <a:ext uri="{FF2B5EF4-FFF2-40B4-BE49-F238E27FC236}">
                <a16:creationId xmlns:a16="http://schemas.microsoft.com/office/drawing/2014/main" id="{6754ADAC-7EEE-4066-B706-ADB10474D344}"/>
              </a:ext>
            </a:extLst>
          </p:cNvPr>
          <p:cNvSpPr/>
          <p:nvPr/>
        </p:nvSpPr>
        <p:spPr>
          <a:xfrm>
            <a:off x="3304132" y="1390023"/>
            <a:ext cx="365815" cy="4559405"/>
          </a:xfrm>
          <a:prstGeom prst="leftBrace">
            <a:avLst>
              <a:gd name="adj1" fmla="val 8333"/>
              <a:gd name="adj2" fmla="val 490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1" name="Google Shape;54;p13">
            <a:extLst>
              <a:ext uri="{FF2B5EF4-FFF2-40B4-BE49-F238E27FC236}">
                <a16:creationId xmlns:a16="http://schemas.microsoft.com/office/drawing/2014/main" id="{358CCC73-EEF0-4563-B70E-532394712C77}"/>
              </a:ext>
            </a:extLst>
          </p:cNvPr>
          <p:cNvGraphicFramePr/>
          <p:nvPr/>
        </p:nvGraphicFramePr>
        <p:xfrm>
          <a:off x="3761386" y="1586568"/>
          <a:ext cx="7731162" cy="4084082"/>
        </p:xfrm>
        <a:graphic>
          <a:graphicData uri="http://schemas.openxmlformats.org/drawingml/2006/table">
            <a:tbl>
              <a:tblPr>
                <a:noFill/>
              </a:tblPr>
              <a:tblGrid>
                <a:gridCol w="1574397">
                  <a:extLst>
                    <a:ext uri="{9D8B030D-6E8A-4147-A177-3AD203B41FA5}">
                      <a16:colId xmlns:a16="http://schemas.microsoft.com/office/drawing/2014/main" val="20000"/>
                    </a:ext>
                  </a:extLst>
                </a:gridCol>
                <a:gridCol w="1116011">
                  <a:extLst>
                    <a:ext uri="{9D8B030D-6E8A-4147-A177-3AD203B41FA5}">
                      <a16:colId xmlns:a16="http://schemas.microsoft.com/office/drawing/2014/main" val="20002"/>
                    </a:ext>
                  </a:extLst>
                </a:gridCol>
                <a:gridCol w="1119473">
                  <a:extLst>
                    <a:ext uri="{9D8B030D-6E8A-4147-A177-3AD203B41FA5}">
                      <a16:colId xmlns:a16="http://schemas.microsoft.com/office/drawing/2014/main" val="20003"/>
                    </a:ext>
                  </a:extLst>
                </a:gridCol>
                <a:gridCol w="1218721">
                  <a:extLst>
                    <a:ext uri="{9D8B030D-6E8A-4147-A177-3AD203B41FA5}">
                      <a16:colId xmlns:a16="http://schemas.microsoft.com/office/drawing/2014/main" val="20004"/>
                    </a:ext>
                  </a:extLst>
                </a:gridCol>
                <a:gridCol w="1452880">
                  <a:extLst>
                    <a:ext uri="{9D8B030D-6E8A-4147-A177-3AD203B41FA5}">
                      <a16:colId xmlns:a16="http://schemas.microsoft.com/office/drawing/2014/main" val="20005"/>
                    </a:ext>
                  </a:extLst>
                </a:gridCol>
                <a:gridCol w="1249680">
                  <a:extLst>
                    <a:ext uri="{9D8B030D-6E8A-4147-A177-3AD203B41FA5}">
                      <a16:colId xmlns:a16="http://schemas.microsoft.com/office/drawing/2014/main" val="20006"/>
                    </a:ext>
                  </a:extLst>
                </a:gridCol>
              </a:tblGrid>
              <a:tr h="649260">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sz="1800" b="1">
                          <a:solidFill>
                            <a:schemeClr val="tx1">
                              <a:lumMod val="65000"/>
                              <a:lumOff val="35000"/>
                            </a:schemeClr>
                          </a:solidFill>
                        </a:rPr>
                        <a:t>Cover</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Calm</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Connect</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Competence</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Confidence</a:t>
                      </a:r>
                      <a:endParaRPr sz="1800" b="1">
                        <a:solidFill>
                          <a:schemeClr val="tx1">
                            <a:lumMod val="65000"/>
                            <a:lumOff val="35000"/>
                          </a:schemeClr>
                        </a:solidFill>
                      </a:endParaRPr>
                    </a:p>
                  </a:txBody>
                  <a:tcPr marL="91425" marR="91425" marT="91425" marB="91425" anchor="ctr">
                    <a:solidFill>
                      <a:srgbClr val="F3F3F3"/>
                    </a:solidFill>
                  </a:tcPr>
                </a:tc>
                <a:extLst>
                  <a:ext uri="{0D108BD9-81ED-4DB2-BD59-A6C34878D82A}">
                    <a16:rowId xmlns:a16="http://schemas.microsoft.com/office/drawing/2014/main" val="10000"/>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Grief</a:t>
                      </a:r>
                      <a:endParaRPr sz="1600">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1"/>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Anxiety</a:t>
                      </a:r>
                      <a:endParaRPr sz="1600">
                        <a:solidFill>
                          <a:schemeClr val="tx1">
                            <a:lumMod val="65000"/>
                            <a:lumOff val="35000"/>
                          </a:schemeClr>
                        </a:solidFill>
                      </a:endParaRPr>
                    </a:p>
                  </a:txBody>
                  <a:tcPr marL="91425" marR="91425" marT="91425" marB="91425" anchor="ctr">
                    <a:solidFill>
                      <a:schemeClr val="accent6">
                        <a:lumMod val="20000"/>
                        <a:lumOff val="80000"/>
                      </a:schemeClr>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2"/>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Guilt/Shame</a:t>
                      </a:r>
                      <a:endParaRPr sz="1600">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3"/>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Isolation</a:t>
                      </a:r>
                      <a:endParaRPr sz="1600">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val="10004"/>
                  </a:ext>
                </a:extLst>
              </a:tr>
              <a:tr h="649260">
                <a:tc>
                  <a:txBody>
                    <a:bodyPr/>
                    <a:lstStyle/>
                    <a:p>
                      <a:pPr marL="0" lvl="0" indent="0" algn="ctr" rtl="0">
                        <a:spcBef>
                          <a:spcPts val="0"/>
                        </a:spcBef>
                        <a:spcAft>
                          <a:spcPts val="0"/>
                        </a:spcAft>
                        <a:buNone/>
                      </a:pPr>
                      <a:r>
                        <a:rPr lang="en" sz="1600">
                          <a:solidFill>
                            <a:schemeClr val="tx1">
                              <a:lumMod val="65000"/>
                              <a:lumOff val="35000"/>
                            </a:schemeClr>
                          </a:solidFill>
                        </a:rPr>
                        <a:t>Sleep Problems</a:t>
                      </a:r>
                      <a:endParaRPr sz="1600">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extLst>
                  <a:ext uri="{0D108BD9-81ED-4DB2-BD59-A6C34878D82A}">
                    <a16:rowId xmlns:a16="http://schemas.microsoft.com/office/drawing/2014/main" val="10005"/>
                  </a:ext>
                </a:extLst>
              </a:tr>
              <a:tr h="609284">
                <a:tc>
                  <a:txBody>
                    <a:bodyPr/>
                    <a:lstStyle/>
                    <a:p>
                      <a:pPr marL="0" lvl="0" indent="0" algn="ctr" rtl="0">
                        <a:spcBef>
                          <a:spcPts val="0"/>
                        </a:spcBef>
                        <a:spcAft>
                          <a:spcPts val="0"/>
                        </a:spcAft>
                        <a:buNone/>
                      </a:pPr>
                      <a:r>
                        <a:rPr lang="en" sz="1600">
                          <a:solidFill>
                            <a:schemeClr val="tx1">
                              <a:lumMod val="65000"/>
                              <a:lumOff val="35000"/>
                            </a:schemeClr>
                          </a:solidFill>
                        </a:rPr>
                        <a:t>Severe Inability to Function</a:t>
                      </a:r>
                      <a:endParaRPr sz="1600">
                        <a:solidFill>
                          <a:schemeClr val="tx1">
                            <a:lumMod val="65000"/>
                            <a:lumOff val="35000"/>
                          </a:schemeClr>
                        </a:solidFill>
                      </a:endParaRPr>
                    </a:p>
                  </a:txBody>
                  <a:tcPr marL="91425" marR="91425" marT="91425" marB="91425" anchor="ctr">
                    <a:solidFill>
                      <a:schemeClr val="accent5">
                        <a:lumMod val="20000"/>
                        <a:lumOff val="80000"/>
                      </a:schemeClr>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FE2F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0530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31331B-CBB0-4E72-AFBD-1F6DCBAEAB7C}"/>
              </a:ext>
            </a:extLst>
          </p:cNvPr>
          <p:cNvSpPr>
            <a:spLocks noGrp="1"/>
          </p:cNvSpPr>
          <p:nvPr>
            <p:ph type="title"/>
          </p:nvPr>
        </p:nvSpPr>
        <p:spPr>
          <a:xfrm>
            <a:off x="3657600" y="59268"/>
            <a:ext cx="5791200" cy="1007533"/>
          </a:xfrm>
        </p:spPr>
        <p:txBody>
          <a:bodyPr>
            <a:noAutofit/>
          </a:bodyPr>
          <a:lstStyle/>
          <a:p>
            <a:r>
              <a:rPr lang="en-US" sz="4000" dirty="0">
                <a:latin typeface="Arial" panose="020B0604020202020204" pitchFamily="34" charset="0"/>
                <a:cs typeface="Arial" panose="020B0604020202020204" pitchFamily="34" charset="0"/>
              </a:rPr>
              <a:t>Questions / Comments</a:t>
            </a:r>
          </a:p>
        </p:txBody>
      </p:sp>
      <p:pic>
        <p:nvPicPr>
          <p:cNvPr id="2050" name="Picture 2" descr="Multicolor Raised Hands Stock Illustrations – 56 Multicolor Raised Hands  Stock Illustrations, Vectors &amp; Clipart - Dreamstime">
            <a:extLst>
              <a:ext uri="{FF2B5EF4-FFF2-40B4-BE49-F238E27FC236}">
                <a16:creationId xmlns:a16="http://schemas.microsoft.com/office/drawing/2014/main" id="{91C767D3-2C33-4752-B604-D0A4AEF41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356497" cy="348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32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A39B-BB22-5985-F55D-FA551C9C74F7}"/>
              </a:ext>
            </a:extLst>
          </p:cNvPr>
          <p:cNvSpPr>
            <a:spLocks noGrp="1"/>
          </p:cNvSpPr>
          <p:nvPr>
            <p:ph type="title"/>
          </p:nvPr>
        </p:nvSpPr>
        <p:spPr>
          <a:xfrm>
            <a:off x="4246124" y="115113"/>
            <a:ext cx="4606047" cy="1007533"/>
          </a:xfrm>
        </p:spPr>
        <p:txBody>
          <a:bodyPr/>
          <a:lstStyle/>
          <a:p>
            <a:r>
              <a:rPr lang="en-US" dirty="0"/>
              <a:t>Awareness Brief</a:t>
            </a:r>
          </a:p>
        </p:txBody>
      </p:sp>
    </p:spTree>
    <p:extLst>
      <p:ext uri="{BB962C8B-B14F-4D97-AF65-F5344CB8AC3E}">
        <p14:creationId xmlns:p14="http://schemas.microsoft.com/office/powerpoint/2010/main" val="798264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570B-7440-0947-A6D9-CA18DF8C561C}"/>
              </a:ext>
            </a:extLst>
          </p:cNvPr>
          <p:cNvSpPr>
            <a:spLocks noGrp="1"/>
          </p:cNvSpPr>
          <p:nvPr>
            <p:ph type="title"/>
          </p:nvPr>
        </p:nvSpPr>
        <p:spPr>
          <a:xfrm>
            <a:off x="2806430" y="124841"/>
            <a:ext cx="7106055" cy="1007533"/>
          </a:xfrm>
        </p:spPr>
        <p:txBody>
          <a:bodyPr/>
          <a:lstStyle/>
          <a:p>
            <a:r>
              <a:rPr lang="en-US" dirty="0"/>
              <a:t>Awareness Brief Assignment</a:t>
            </a:r>
          </a:p>
        </p:txBody>
      </p:sp>
      <p:sp>
        <p:nvSpPr>
          <p:cNvPr id="5" name="TextBox 4">
            <a:extLst>
              <a:ext uri="{FF2B5EF4-FFF2-40B4-BE49-F238E27FC236}">
                <a16:creationId xmlns:a16="http://schemas.microsoft.com/office/drawing/2014/main" id="{AE14B1B8-7F74-DC5C-6A0F-BDF42E7B813B}"/>
              </a:ext>
            </a:extLst>
          </p:cNvPr>
          <p:cNvSpPr txBox="1"/>
          <p:nvPr/>
        </p:nvSpPr>
        <p:spPr>
          <a:xfrm>
            <a:off x="1075038" y="1367752"/>
            <a:ext cx="10589740" cy="4093428"/>
          </a:xfrm>
          <a:prstGeom prst="rect">
            <a:avLst/>
          </a:prstGeom>
          <a:noFill/>
        </p:spPr>
        <p:txBody>
          <a:bodyPr wrap="square">
            <a:spAutoFit/>
          </a:bodyPr>
          <a:lstStyle/>
          <a:p>
            <a:endParaRPr lang="en-US" sz="2000" dirty="0"/>
          </a:p>
          <a:p>
            <a:pPr marL="285750" indent="-285750">
              <a:buFont typeface="Wingdings" panose="05000000000000000000" pitchFamily="2" charset="2"/>
              <a:buChar char="v"/>
            </a:pPr>
            <a:r>
              <a:rPr lang="en-US" sz="2000" dirty="0"/>
              <a:t>Awareness Brief Assignment </a:t>
            </a:r>
          </a:p>
          <a:p>
            <a:pPr marL="742950" lvl="1" indent="-285750">
              <a:lnSpc>
                <a:spcPct val="200000"/>
              </a:lnSpc>
              <a:buFont typeface="Wingdings" panose="05000000000000000000" pitchFamily="2" charset="2"/>
              <a:buChar char="§"/>
            </a:pPr>
            <a:r>
              <a:rPr lang="en-US" sz="2000" dirty="0"/>
              <a:t>Schedule a time to Present Awareness Brief</a:t>
            </a:r>
          </a:p>
          <a:p>
            <a:pPr marL="742950" lvl="1" indent="-285750">
              <a:lnSpc>
                <a:spcPct val="200000"/>
              </a:lnSpc>
              <a:buFont typeface="Wingdings" panose="05000000000000000000" pitchFamily="2" charset="2"/>
              <a:buChar char="§"/>
            </a:pPr>
            <a:r>
              <a:rPr lang="en-US" sz="2000" dirty="0"/>
              <a:t>Select Small Group (3-8 participants-unit, peers, council or committee)</a:t>
            </a:r>
            <a:endParaRPr lang="en-US" sz="2000" dirty="0">
              <a:cs typeface="Calibri"/>
            </a:endParaRPr>
          </a:p>
          <a:p>
            <a:pPr marL="742950" lvl="1" indent="-285750">
              <a:lnSpc>
                <a:spcPct val="200000"/>
              </a:lnSpc>
              <a:buFont typeface="Wingdings" panose="05000000000000000000" pitchFamily="2" charset="2"/>
              <a:buChar char="§"/>
            </a:pPr>
            <a:r>
              <a:rPr lang="en-US" sz="2000" dirty="0"/>
              <a:t>Handout to share with participants </a:t>
            </a:r>
            <a:endParaRPr lang="en-US" sz="2000" dirty="0">
              <a:cs typeface="Calibri" panose="020F0502020204030204"/>
            </a:endParaRPr>
          </a:p>
          <a:p>
            <a:pPr marL="742950" lvl="1" indent="-285750">
              <a:lnSpc>
                <a:spcPct val="200000"/>
              </a:lnSpc>
              <a:buFont typeface="Wingdings" panose="05000000000000000000" pitchFamily="2" charset="2"/>
              <a:buChar char="§"/>
            </a:pPr>
            <a:r>
              <a:rPr lang="en-US" sz="2000" dirty="0"/>
              <a:t>After Awareness Session Complete Feedback Form via link by August 29, 2022</a:t>
            </a:r>
          </a:p>
          <a:p>
            <a:pPr marL="342900" indent="-342900">
              <a:lnSpc>
                <a:spcPct val="200000"/>
              </a:lnSpc>
              <a:buFont typeface="Wingdings" panose="05000000000000000000" pitchFamily="2" charset="2"/>
              <a:buChar char="v"/>
            </a:pPr>
            <a:r>
              <a:rPr lang="en-US" sz="2000" b="1" u="sng" dirty="0"/>
              <a:t>Day III Session</a:t>
            </a:r>
          </a:p>
          <a:p>
            <a:pPr marL="800100" lvl="1" indent="-342900">
              <a:buFont typeface="Wingdings" panose="05000000000000000000" pitchFamily="2" charset="2"/>
              <a:buChar char="§"/>
            </a:pPr>
            <a:r>
              <a:rPr lang="en-US" sz="2000" dirty="0"/>
              <a:t>Discuss/share: Awareness Brief Presentation Experience &amp; Implementation Guide/Next Steps</a:t>
            </a:r>
            <a:endParaRPr lang="en-US" sz="2000" dirty="0">
              <a:cs typeface="Calibri"/>
            </a:endParaRPr>
          </a:p>
        </p:txBody>
      </p:sp>
    </p:spTree>
    <p:extLst>
      <p:ext uri="{BB962C8B-B14F-4D97-AF65-F5344CB8AC3E}">
        <p14:creationId xmlns:p14="http://schemas.microsoft.com/office/powerpoint/2010/main" val="897634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D679-685B-BDFC-9BC2-2DA821DB4186}"/>
              </a:ext>
            </a:extLst>
          </p:cNvPr>
          <p:cNvSpPr>
            <a:spLocks noGrp="1"/>
          </p:cNvSpPr>
          <p:nvPr>
            <p:ph type="title"/>
          </p:nvPr>
        </p:nvSpPr>
        <p:spPr>
          <a:xfrm>
            <a:off x="3623153" y="55326"/>
            <a:ext cx="5444647" cy="1007533"/>
          </a:xfrm>
        </p:spPr>
        <p:txBody>
          <a:bodyPr/>
          <a:lstStyle/>
          <a:p>
            <a:r>
              <a:rPr lang="en-US" dirty="0">
                <a:cs typeface="Calibri Light"/>
              </a:rPr>
              <a:t>Questions/ Wrap Up</a:t>
            </a:r>
            <a:endParaRPr lang="en-US" dirty="0"/>
          </a:p>
        </p:txBody>
      </p:sp>
      <p:pic>
        <p:nvPicPr>
          <p:cNvPr id="3" name="Picture 3" descr="A picture containing company name&#10;&#10;Description automatically generated">
            <a:extLst>
              <a:ext uri="{FF2B5EF4-FFF2-40B4-BE49-F238E27FC236}">
                <a16:creationId xmlns:a16="http://schemas.microsoft.com/office/drawing/2014/main" id="{6F0938EC-9F14-F5FC-E1F4-2862D665CF36}"/>
              </a:ext>
            </a:extLst>
          </p:cNvPr>
          <p:cNvPicPr>
            <a:picLocks noChangeAspect="1"/>
          </p:cNvPicPr>
          <p:nvPr/>
        </p:nvPicPr>
        <p:blipFill>
          <a:blip r:embed="rId2"/>
          <a:stretch>
            <a:fillRect/>
          </a:stretch>
        </p:blipFill>
        <p:spPr>
          <a:xfrm>
            <a:off x="2855935" y="1951283"/>
            <a:ext cx="6386185" cy="4260228"/>
          </a:xfrm>
          <a:prstGeom prst="rect">
            <a:avLst/>
          </a:prstGeom>
        </p:spPr>
      </p:pic>
    </p:spTree>
    <p:extLst>
      <p:ext uri="{BB962C8B-B14F-4D97-AF65-F5344CB8AC3E}">
        <p14:creationId xmlns:p14="http://schemas.microsoft.com/office/powerpoint/2010/main" val="1394082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Cover Scenario</a:t>
            </a:r>
          </a:p>
        </p:txBody>
      </p:sp>
      <p:sp>
        <p:nvSpPr>
          <p:cNvPr id="97282" name="Content Placeholder 2"/>
          <p:cNvSpPr>
            <a:spLocks noGrp="1"/>
          </p:cNvSpPr>
          <p:nvPr>
            <p:ph idx="4294967295"/>
          </p:nvPr>
        </p:nvSpPr>
        <p:spPr>
          <a:xfrm>
            <a:off x="0" y="1447800"/>
            <a:ext cx="6210300" cy="5032375"/>
          </a:xfrm>
          <a:solidFill>
            <a:schemeClr val="accent6">
              <a:lumMod val="20000"/>
              <a:lumOff val="80000"/>
            </a:schemeClr>
          </a:solidFill>
          <a:ln w="19050">
            <a:solidFill>
              <a:schemeClr val="accent1"/>
            </a:solidFill>
          </a:ln>
        </p:spPr>
        <p:txBody>
          <a:bodyPr anchor="ctr">
            <a:noAutofit/>
          </a:bodyPr>
          <a:lstStyle/>
          <a:p>
            <a:pPr>
              <a:buFont typeface="Wingdings" charset="2"/>
              <a:buChar char="§"/>
            </a:pPr>
            <a:r>
              <a:rPr lang="en-US" sz="2000" dirty="0"/>
              <a:t>A respected member of your staff has had a hard couple of years. He had an injury, financial problems, and lost a close friend to a motor vehicle accident. Recently, he separated from his spouse and had to move out of the family home. </a:t>
            </a:r>
          </a:p>
          <a:p>
            <a:pPr>
              <a:buFont typeface="Wingdings" charset="2"/>
              <a:buChar char="§"/>
            </a:pPr>
            <a:r>
              <a:rPr lang="en-US" sz="2000" dirty="0"/>
              <a:t>He has been drinking a lot and often appears to be under the influence of alcohol when not at work. </a:t>
            </a:r>
          </a:p>
          <a:p>
            <a:pPr>
              <a:buFont typeface="Wingdings" charset="2"/>
              <a:buChar char="§"/>
            </a:pPr>
            <a:r>
              <a:rPr lang="en-US" sz="2000" dirty="0"/>
              <a:t>He is distracted and expresses a sense of hopelessness that things will improve. </a:t>
            </a:r>
          </a:p>
          <a:p>
            <a:pPr>
              <a:buFont typeface="Wingdings" charset="2"/>
              <a:buChar char="§"/>
            </a:pPr>
            <a:r>
              <a:rPr lang="en-US" sz="2000" dirty="0"/>
              <a:t>Today, he arrives to work late. </a:t>
            </a:r>
          </a:p>
          <a:p>
            <a:pPr>
              <a:buFont typeface="Wingdings" charset="2"/>
              <a:buChar char="§"/>
            </a:pPr>
            <a:r>
              <a:rPr lang="en-US" sz="2000" dirty="0"/>
              <a:t>When you begin to talk with him about your observations he says, “what difference does it make? Nothing really matters anyway. It doesn’t matter if I’m here or not.”</a:t>
            </a:r>
          </a:p>
        </p:txBody>
      </p:sp>
      <p:sp>
        <p:nvSpPr>
          <p:cNvPr id="2" name="TextBox 1">
            <a:extLst>
              <a:ext uri="{FF2B5EF4-FFF2-40B4-BE49-F238E27FC236}">
                <a16:creationId xmlns:a16="http://schemas.microsoft.com/office/drawing/2014/main" id="{914D2663-7D1D-9D40-8372-F33CB0DA61BB}"/>
              </a:ext>
            </a:extLst>
          </p:cNvPr>
          <p:cNvSpPr txBox="1"/>
          <p:nvPr/>
        </p:nvSpPr>
        <p:spPr>
          <a:xfrm>
            <a:off x="7385986" y="2241528"/>
            <a:ext cx="4194987" cy="3138167"/>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a:buFont typeface="Arial" panose="020B0604020202020204" pitchFamily="34" charset="0"/>
              <a:buChar char="•"/>
            </a:pPr>
            <a:r>
              <a:rPr lang="en-US" sz="1999" dirty="0"/>
              <a:t>What kind of stress injury may be present?</a:t>
            </a:r>
          </a:p>
          <a:p>
            <a:pPr marL="285664" indent="-285664">
              <a:buFont typeface="Arial" panose="020B0604020202020204" pitchFamily="34" charset="0"/>
              <a:buChar char="•"/>
            </a:pPr>
            <a:r>
              <a:rPr lang="en-US" sz="1999" dirty="0"/>
              <a:t>What SFA action(s) would you use?</a:t>
            </a:r>
          </a:p>
          <a:p>
            <a:pPr marL="285664" indent="-285664">
              <a:buFont typeface="Arial" panose="020B0604020202020204" pitchFamily="34" charset="0"/>
              <a:buChar char="•"/>
            </a:pPr>
            <a:r>
              <a:rPr lang="en-US" sz="1999" dirty="0"/>
              <a:t>What is your plan for approaching the situation?</a:t>
            </a:r>
          </a:p>
          <a:p>
            <a:pPr marL="285664" indent="-285664">
              <a:buFont typeface="Arial" panose="020B0604020202020204" pitchFamily="34" charset="0"/>
              <a:buChar char="•"/>
            </a:pPr>
            <a:r>
              <a:rPr lang="en-US" sz="1999" dirty="0"/>
              <a:t>What other information would you want to know?</a:t>
            </a:r>
          </a:p>
          <a:p>
            <a:pPr marL="285664" indent="-285664">
              <a:buFont typeface="Arial" panose="020B0604020202020204" pitchFamily="34" charset="0"/>
              <a:buChar char="•"/>
            </a:pPr>
            <a:r>
              <a:rPr lang="en-US" sz="1999" dirty="0"/>
              <a:t>Outline the exact words/sentences you would use. </a:t>
            </a:r>
          </a:p>
          <a:p>
            <a:endParaRPr lang="en-US" dirty="0"/>
          </a:p>
        </p:txBody>
      </p:sp>
    </p:spTree>
    <p:extLst>
      <p:ext uri="{BB962C8B-B14F-4D97-AF65-F5344CB8AC3E}">
        <p14:creationId xmlns:p14="http://schemas.microsoft.com/office/powerpoint/2010/main" val="1419483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700" y="7937"/>
            <a:ext cx="6919201" cy="1007533"/>
          </a:xfrm>
        </p:spPr>
        <p:txBody>
          <a:bodyPr/>
          <a:lstStyle/>
          <a:p>
            <a:r>
              <a:rPr lang="en-US" dirty="0"/>
              <a:t>Stress and Stress Injury</a:t>
            </a:r>
          </a:p>
        </p:txBody>
      </p:sp>
      <p:sp>
        <p:nvSpPr>
          <p:cNvPr id="4" name="TextBox 3"/>
          <p:cNvSpPr txBox="1"/>
          <p:nvPr/>
        </p:nvSpPr>
        <p:spPr>
          <a:xfrm>
            <a:off x="6743700" y="1463414"/>
            <a:ext cx="4876800" cy="5293757"/>
          </a:xfrm>
          <a:prstGeom prst="rect">
            <a:avLst/>
          </a:prstGeom>
          <a:noFill/>
          <a:ln w="19050">
            <a:solidFill>
              <a:srgbClr val="FF0000"/>
            </a:solidFill>
          </a:ln>
        </p:spPr>
        <p:txBody>
          <a:bodyPr wrap="square" rtlCol="0">
            <a:spAutoFit/>
          </a:bodyPr>
          <a:lstStyle/>
          <a:p>
            <a:pPr marL="342900" indent="-342900">
              <a:buFont typeface="Wingdings" panose="05000000000000000000" pitchFamily="2" charset="2"/>
              <a:buChar char="v"/>
            </a:pPr>
            <a:r>
              <a:rPr lang="en-US" sz="2000" dirty="0">
                <a:solidFill>
                  <a:srgbClr val="232D4B"/>
                </a:solidFill>
              </a:rPr>
              <a:t>Excessive stress can overwhelm compensatory systems and precipitate debilitating psychopathology </a:t>
            </a:r>
          </a:p>
          <a:p>
            <a:endParaRPr lang="en-US" sz="2000" dirty="0">
              <a:solidFill>
                <a:srgbClr val="232D4B"/>
              </a:solidFill>
            </a:endParaRPr>
          </a:p>
          <a:p>
            <a:pPr marL="342900" indent="-342900">
              <a:buFont typeface="Wingdings" panose="05000000000000000000" pitchFamily="2" charset="2"/>
              <a:buChar char="v"/>
            </a:pPr>
            <a:r>
              <a:rPr lang="en-US" sz="2000" dirty="0">
                <a:solidFill>
                  <a:srgbClr val="232D4B"/>
                </a:solidFill>
              </a:rPr>
              <a:t>A </a:t>
            </a:r>
            <a:r>
              <a:rPr lang="en-US" sz="2000" dirty="0">
                <a:solidFill>
                  <a:srgbClr val="FF0000"/>
                </a:solidFill>
              </a:rPr>
              <a:t>STRESS INJURY </a:t>
            </a:r>
            <a:r>
              <a:rPr lang="en-US" sz="2000" dirty="0">
                <a:solidFill>
                  <a:srgbClr val="232D4B"/>
                </a:solidFill>
              </a:rPr>
              <a:t>is any </a:t>
            </a:r>
            <a:r>
              <a:rPr lang="en-US" sz="2000" u="sng" dirty="0">
                <a:solidFill>
                  <a:srgbClr val="232D4B"/>
                </a:solidFill>
              </a:rPr>
              <a:t>severe and persistent distress or loss of ability to function </a:t>
            </a:r>
            <a:r>
              <a:rPr lang="en-US" sz="2000" dirty="0">
                <a:solidFill>
                  <a:srgbClr val="232D4B"/>
                </a:solidFill>
              </a:rPr>
              <a:t>caused by damage to the brain, mind, or spirit after exposure to overwhelming stressors</a:t>
            </a:r>
          </a:p>
          <a:p>
            <a:endParaRPr lang="en-US" sz="2000" dirty="0">
              <a:solidFill>
                <a:srgbClr val="232D4B"/>
              </a:solidFill>
            </a:endParaRPr>
          </a:p>
          <a:p>
            <a:pPr marL="342900" indent="-342900">
              <a:buFont typeface="Wingdings" panose="05000000000000000000" pitchFamily="2" charset="2"/>
              <a:buChar char="v"/>
            </a:pPr>
            <a:r>
              <a:rPr lang="en-US" sz="2000" dirty="0">
                <a:solidFill>
                  <a:srgbClr val="232D4B"/>
                </a:solidFill>
              </a:rPr>
              <a:t>In this respect, the stressed brain is not unlike an exercised muscle: manageable doses can fortify the system, whereas an overload can cause permanent damage</a:t>
            </a:r>
            <a:endParaRPr lang="en-US" dirty="0">
              <a:solidFill>
                <a:srgbClr val="232D4B"/>
              </a:solidFill>
            </a:endParaRPr>
          </a:p>
          <a:p>
            <a:pPr marL="285750" indent="-285750">
              <a:buFont typeface="Wingdings" panose="05000000000000000000" pitchFamily="2" charset="2"/>
              <a:buChar char="v"/>
            </a:pPr>
            <a:endParaRPr lang="en-US" dirty="0">
              <a:solidFill>
                <a:srgbClr val="232D4B"/>
              </a:solidFill>
            </a:endParaRPr>
          </a:p>
          <a:p>
            <a:pPr marL="285750" indent="-285750">
              <a:buFont typeface="Wingdings" panose="05000000000000000000" pitchFamily="2" charset="2"/>
              <a:buChar char="v"/>
            </a:pPr>
            <a:r>
              <a:rPr lang="en-US" dirty="0">
                <a:solidFill>
                  <a:srgbClr val="232D4B"/>
                </a:solidFill>
              </a:rPr>
              <a:t>STRESS INJURIES </a:t>
            </a:r>
            <a:r>
              <a:rPr lang="en-US" sz="2000" dirty="0">
                <a:solidFill>
                  <a:srgbClr val="232D4B"/>
                </a:solidFill>
              </a:rPr>
              <a:t>are invisible. You notice them in behaviors and words. </a:t>
            </a:r>
          </a:p>
        </p:txBody>
      </p:sp>
      <p:sp>
        <p:nvSpPr>
          <p:cNvPr id="5" name="AutoShape 2" descr="Job Stress, or Psychological Injury? – HR Daily Community"/>
          <p:cNvSpPr>
            <a:spLocks noChangeAspect="1" noChangeArrowheads="1"/>
          </p:cNvSpPr>
          <p:nvPr/>
        </p:nvSpPr>
        <p:spPr bwMode="auto">
          <a:xfrm>
            <a:off x="1571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Job Stress, or Psychological Injury? – HR Daily Community"/>
          <p:cNvSpPr>
            <a:spLocks noChangeAspect="1" noChangeArrowheads="1"/>
          </p:cNvSpPr>
          <p:nvPr/>
        </p:nvSpPr>
        <p:spPr bwMode="auto">
          <a:xfrm>
            <a:off x="309563"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952933" y="2175868"/>
            <a:ext cx="3844204" cy="2248937"/>
          </a:xfrm>
          <a:prstGeom prst="rect">
            <a:avLst/>
          </a:prstGeom>
        </p:spPr>
      </p:pic>
      <p:sp>
        <p:nvSpPr>
          <p:cNvPr id="9" name="Rectangle 8"/>
          <p:cNvSpPr/>
          <p:nvPr/>
        </p:nvSpPr>
        <p:spPr>
          <a:xfrm>
            <a:off x="614363" y="4597744"/>
            <a:ext cx="5105400" cy="1682512"/>
          </a:xfrm>
          <a:prstGeom prst="rect">
            <a:avLst/>
          </a:prstGeom>
          <a:ln w="19050">
            <a:solidFill>
              <a:schemeClr val="accent4"/>
            </a:solidFill>
          </a:ln>
        </p:spPr>
        <p:txBody>
          <a:bodyPr wrap="square">
            <a:spAutoFit/>
          </a:bodyPr>
          <a:lstStyle/>
          <a:p>
            <a:pPr marL="285750" indent="-285750">
              <a:spcAft>
                <a:spcPts val="400"/>
              </a:spcAft>
              <a:buFont typeface="Wingdings" panose="05000000000000000000" pitchFamily="2" charset="2"/>
              <a:buChar char="v"/>
              <a:defRPr/>
            </a:pPr>
            <a:r>
              <a:rPr lang="en-US" dirty="0">
                <a:solidFill>
                  <a:srgbClr val="232D4B"/>
                </a:solidFill>
                <a:cs typeface="MS PGothic" charset="0"/>
              </a:rPr>
              <a:t>View stress on a continuum</a:t>
            </a:r>
          </a:p>
          <a:p>
            <a:pPr marL="285750" indent="-285750">
              <a:spcAft>
                <a:spcPts val="400"/>
              </a:spcAft>
              <a:buFont typeface="Wingdings" panose="05000000000000000000" pitchFamily="2" charset="2"/>
              <a:buChar char="v"/>
              <a:defRPr/>
            </a:pPr>
            <a:r>
              <a:rPr lang="en-US" dirty="0">
                <a:solidFill>
                  <a:srgbClr val="232D4B"/>
                </a:solidFill>
                <a:cs typeface="MS PGothic" charset="0"/>
              </a:rPr>
              <a:t>Stress can be positive</a:t>
            </a:r>
          </a:p>
          <a:p>
            <a:pPr marL="285750" indent="-285750">
              <a:spcAft>
                <a:spcPts val="400"/>
              </a:spcAft>
              <a:buFont typeface="Wingdings" panose="05000000000000000000" pitchFamily="2" charset="2"/>
              <a:buChar char="v"/>
              <a:defRPr/>
            </a:pPr>
            <a:r>
              <a:rPr lang="en-US" dirty="0">
                <a:solidFill>
                  <a:srgbClr val="232D4B"/>
                </a:solidFill>
                <a:cs typeface="MS PGothic" charset="0"/>
              </a:rPr>
              <a:t>Stress is part of our everyday work environment</a:t>
            </a:r>
          </a:p>
          <a:p>
            <a:pPr marL="285750" indent="-285750">
              <a:spcAft>
                <a:spcPts val="400"/>
              </a:spcAft>
              <a:buFont typeface="Wingdings" panose="05000000000000000000" pitchFamily="2" charset="2"/>
              <a:buChar char="v"/>
              <a:defRPr/>
            </a:pPr>
            <a:r>
              <a:rPr lang="en-US" dirty="0">
                <a:solidFill>
                  <a:srgbClr val="232D4B"/>
                </a:solidFill>
                <a:cs typeface="MS PGothic" charset="0"/>
              </a:rPr>
              <a:t>Sometimes we function better under stress</a:t>
            </a:r>
          </a:p>
          <a:p>
            <a:pPr marL="285750" indent="-285750">
              <a:spcAft>
                <a:spcPts val="400"/>
              </a:spcAft>
              <a:buFont typeface="Wingdings" panose="05000000000000000000" pitchFamily="2" charset="2"/>
              <a:buChar char="v"/>
              <a:defRPr/>
            </a:pPr>
            <a:r>
              <a:rPr lang="en-US" dirty="0">
                <a:solidFill>
                  <a:srgbClr val="232D4B"/>
                </a:solidFill>
                <a:cs typeface="MS PGothic" charset="0"/>
              </a:rPr>
              <a:t>But we must prevent stress injury</a:t>
            </a:r>
          </a:p>
        </p:txBody>
      </p:sp>
    </p:spTree>
    <p:extLst>
      <p:ext uri="{BB962C8B-B14F-4D97-AF65-F5344CB8AC3E}">
        <p14:creationId xmlns:p14="http://schemas.microsoft.com/office/powerpoint/2010/main" val="3760426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1" y="76203"/>
            <a:ext cx="10819031" cy="1007533"/>
          </a:xfrm>
        </p:spPr>
        <p:txBody>
          <a:bodyPr>
            <a:normAutofit/>
          </a:bodyPr>
          <a:lstStyle/>
          <a:p>
            <a:pPr algn="ctr"/>
            <a:r>
              <a:rPr lang="en-US" dirty="0"/>
              <a:t>CALM SCENARIO</a:t>
            </a:r>
          </a:p>
        </p:txBody>
      </p:sp>
      <p:sp>
        <p:nvSpPr>
          <p:cNvPr id="97282" name="Content Placeholder 2"/>
          <p:cNvSpPr>
            <a:spLocks noGrp="1"/>
          </p:cNvSpPr>
          <p:nvPr>
            <p:ph idx="4294967295"/>
          </p:nvPr>
        </p:nvSpPr>
        <p:spPr>
          <a:xfrm>
            <a:off x="0" y="1600200"/>
            <a:ext cx="6505575" cy="4875213"/>
          </a:xfrm>
          <a:solidFill>
            <a:schemeClr val="accent6">
              <a:lumMod val="20000"/>
              <a:lumOff val="80000"/>
            </a:schemeClr>
          </a:solidFill>
          <a:ln w="19050">
            <a:solidFill>
              <a:schemeClr val="accent1"/>
            </a:solidFill>
          </a:ln>
        </p:spPr>
        <p:txBody>
          <a:bodyPr anchor="ctr">
            <a:noAutofit/>
          </a:bodyPr>
          <a:lstStyle/>
          <a:p>
            <a:pPr marL="0" indent="0">
              <a:buNone/>
            </a:pPr>
            <a:r>
              <a:rPr lang="en-US" sz="3199" dirty="0"/>
              <a:t>A nurse who you know has been having marital issues has trouble with entering data into an electronic record and throws a stack of papers on the floor and runs to the bathroom.</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18465461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6203"/>
            <a:ext cx="11047631" cy="1007533"/>
          </a:xfrm>
        </p:spPr>
        <p:txBody>
          <a:bodyPr>
            <a:normAutofit/>
          </a:bodyPr>
          <a:lstStyle/>
          <a:p>
            <a:pPr algn="ctr"/>
            <a:r>
              <a:rPr lang="en-US" dirty="0"/>
              <a:t>Connect Scenario</a:t>
            </a:r>
          </a:p>
        </p:txBody>
      </p:sp>
      <p:sp>
        <p:nvSpPr>
          <p:cNvPr id="97282" name="Content Placeholder 2"/>
          <p:cNvSpPr>
            <a:spLocks noGrp="1"/>
          </p:cNvSpPr>
          <p:nvPr>
            <p:ph idx="4294967295"/>
          </p:nvPr>
        </p:nvSpPr>
        <p:spPr>
          <a:xfrm>
            <a:off x="0" y="1454150"/>
            <a:ext cx="6511925" cy="5108575"/>
          </a:xfrm>
          <a:solidFill>
            <a:schemeClr val="accent6">
              <a:lumMod val="20000"/>
              <a:lumOff val="80000"/>
            </a:schemeClr>
          </a:solidFill>
          <a:ln w="19050">
            <a:solidFill>
              <a:schemeClr val="accent1"/>
            </a:solidFill>
          </a:ln>
        </p:spPr>
        <p:txBody>
          <a:bodyPr anchor="ctr">
            <a:noAutofit/>
          </a:bodyPr>
          <a:lstStyle/>
          <a:p>
            <a:pPr>
              <a:buFont typeface="Wingdings" charset="2"/>
              <a:buChar char="§"/>
            </a:pPr>
            <a:r>
              <a:rPr lang="en-US" sz="2399" dirty="0"/>
              <a:t>A staff member with a well-respected reputation who has recently been transferred to your unit becomes upset when other staff make jokes and comments that seem to bother him.</a:t>
            </a:r>
          </a:p>
          <a:p>
            <a:pPr>
              <a:buFont typeface="Wingdings" charset="2"/>
              <a:buChar char="§"/>
            </a:pPr>
            <a:r>
              <a:rPr lang="en-US" sz="2399" dirty="0"/>
              <a:t>He begins to become more irritable and isolative and tells you that he finds the behavior of the other staff offensive.  </a:t>
            </a:r>
          </a:p>
        </p:txBody>
      </p:sp>
      <p:sp>
        <p:nvSpPr>
          <p:cNvPr id="2" name="TextBox 1">
            <a:extLst>
              <a:ext uri="{FF2B5EF4-FFF2-40B4-BE49-F238E27FC236}">
                <a16:creationId xmlns:a16="http://schemas.microsoft.com/office/drawing/2014/main" id="{914D2663-7D1D-9D40-8372-F33CB0DA61BB}"/>
              </a:ext>
            </a:extLst>
          </p:cNvPr>
          <p:cNvSpPr txBox="1"/>
          <p:nvPr/>
        </p:nvSpPr>
        <p:spPr>
          <a:xfrm>
            <a:off x="7391401" y="2438401"/>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321894852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3"/>
            <a:ext cx="10742831" cy="1007533"/>
          </a:xfrm>
        </p:spPr>
        <p:txBody>
          <a:bodyPr>
            <a:normAutofit/>
          </a:bodyPr>
          <a:lstStyle/>
          <a:p>
            <a:pPr algn="ctr"/>
            <a:r>
              <a:rPr lang="en-US" sz="4000" dirty="0"/>
              <a:t>Competence Scenario 1</a:t>
            </a:r>
          </a:p>
        </p:txBody>
      </p:sp>
      <p:sp>
        <p:nvSpPr>
          <p:cNvPr id="4" name="TextBox 3"/>
          <p:cNvSpPr txBox="1"/>
          <p:nvPr/>
        </p:nvSpPr>
        <p:spPr>
          <a:xfrm>
            <a:off x="5562600" y="1676401"/>
            <a:ext cx="6019800" cy="440120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Your pediatric ICU unit responds to a child who is injured from suspected physical and sexual abuse</a:t>
            </a:r>
          </a:p>
          <a:p>
            <a:pPr marL="285750" indent="-285750">
              <a:buFont typeface="Wingdings" panose="05000000000000000000" pitchFamily="2" charset="2"/>
              <a:buChar char="§"/>
            </a:pPr>
            <a:r>
              <a:rPr lang="en-US" sz="2000" dirty="0"/>
              <a:t>Your team includes a nurse who has been on the job for about one year</a:t>
            </a:r>
          </a:p>
          <a:p>
            <a:pPr marL="285750" indent="-285750">
              <a:buFont typeface="Wingdings" panose="05000000000000000000" pitchFamily="2" charset="2"/>
              <a:buChar char="§"/>
            </a:pPr>
            <a:r>
              <a:rPr lang="en-US" sz="2000" dirty="0"/>
              <a:t>When the child’s vitals take an emergent turn for the worse and the nurse is asked to assist, she freezes</a:t>
            </a:r>
          </a:p>
          <a:p>
            <a:pPr marL="285750" indent="-285750">
              <a:buFont typeface="Wingdings" panose="05000000000000000000" pitchFamily="2" charset="2"/>
              <a:buChar char="§"/>
            </a:pPr>
            <a:r>
              <a:rPr lang="en-US" sz="2000" dirty="0"/>
              <a:t>You call her name, but she doesn’t respond. You then tap her on the shoulder and she responds immediately, re-engaging in the task at hand</a:t>
            </a:r>
          </a:p>
          <a:p>
            <a:pPr marL="285750" indent="-285750">
              <a:buFont typeface="Wingdings" panose="05000000000000000000" pitchFamily="2" charset="2"/>
              <a:buChar char="§"/>
            </a:pPr>
            <a:r>
              <a:rPr lang="en-US" sz="2000" dirty="0"/>
              <a:t>A few shifts later, she tells you “I just don’t know if I can keep doing this”</a:t>
            </a:r>
          </a:p>
          <a:p>
            <a:pPr marL="285750" indent="-285750">
              <a:buFont typeface="Wingdings" panose="05000000000000000000" pitchFamily="2" charset="2"/>
              <a:buChar char="§"/>
            </a:pPr>
            <a:r>
              <a:rPr lang="en-US" sz="2000" dirty="0"/>
              <a:t>As you talk further, she tells you, “I froze in that instance. What if I freeze again and someone dies because I don’t react fast enough?</a:t>
            </a:r>
          </a:p>
        </p:txBody>
      </p:sp>
      <p:sp>
        <p:nvSpPr>
          <p:cNvPr id="5" name="TextBox 4"/>
          <p:cNvSpPr txBox="1"/>
          <p:nvPr/>
        </p:nvSpPr>
        <p:spPr>
          <a:xfrm>
            <a:off x="762000" y="3352801"/>
            <a:ext cx="4038600" cy="2585323"/>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2942349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3"/>
            <a:ext cx="10895231" cy="1007533"/>
          </a:xfrm>
        </p:spPr>
        <p:txBody>
          <a:bodyPr>
            <a:normAutofit/>
          </a:bodyPr>
          <a:lstStyle/>
          <a:p>
            <a:pPr algn="ctr"/>
            <a:r>
              <a:rPr lang="en-US" sz="4000" dirty="0"/>
              <a:t>Competence Scenario 2</a:t>
            </a:r>
          </a:p>
        </p:txBody>
      </p:sp>
      <p:sp>
        <p:nvSpPr>
          <p:cNvPr id="4" name="TextBox 3"/>
          <p:cNvSpPr txBox="1"/>
          <p:nvPr/>
        </p:nvSpPr>
        <p:spPr>
          <a:xfrm>
            <a:off x="4648200" y="2514601"/>
            <a:ext cx="6781800" cy="3139321"/>
          </a:xfrm>
          <a:prstGeom prst="rect">
            <a:avLst/>
          </a:prstGeom>
          <a:noFill/>
        </p:spPr>
        <p:txBody>
          <a:bodyPr wrap="square" rtlCol="0">
            <a:spAutoFit/>
          </a:bodyPr>
          <a:lstStyle/>
          <a:p>
            <a:pPr marL="285750" indent="-285750">
              <a:buFont typeface="Wingdings" panose="05000000000000000000" pitchFamily="2" charset="2"/>
              <a:buChar char="§"/>
            </a:pPr>
            <a:r>
              <a:rPr lang="en-US" sz="2200" dirty="0"/>
              <a:t>You are training a nurse. Up to this point, she has been a quick study and eager to learn</a:t>
            </a:r>
          </a:p>
          <a:p>
            <a:pPr marL="285750" indent="-285750">
              <a:buFont typeface="Wingdings" panose="05000000000000000000" pitchFamily="2" charset="2"/>
              <a:buChar char="§"/>
            </a:pPr>
            <a:r>
              <a:rPr lang="en-US" sz="2200" dirty="0"/>
              <a:t>She is becoming increasingly frustrated and throws the papers she is holding and starts to walk away</a:t>
            </a:r>
          </a:p>
          <a:p>
            <a:pPr marL="285750" indent="-285750">
              <a:buFont typeface="Wingdings" panose="05000000000000000000" pitchFamily="2" charset="2"/>
              <a:buChar char="§"/>
            </a:pPr>
            <a:r>
              <a:rPr lang="en-US" sz="2200" dirty="0"/>
              <a:t>Another nurse makes a snide comment as she passes by and she makes a rude gesture to her</a:t>
            </a:r>
          </a:p>
          <a:p>
            <a:pPr marL="285750" indent="-285750">
              <a:buFont typeface="Wingdings" panose="05000000000000000000" pitchFamily="2" charset="2"/>
              <a:buChar char="§"/>
            </a:pPr>
            <a:r>
              <a:rPr lang="en-US" sz="2200" dirty="0"/>
              <a:t>You know that the nurse has had two deaths in her immediate family in the past month and is dealing with her child’s learning issues at school</a:t>
            </a:r>
          </a:p>
        </p:txBody>
      </p:sp>
      <p:sp>
        <p:nvSpPr>
          <p:cNvPr id="5" name="TextBox 4"/>
          <p:cNvSpPr txBox="1"/>
          <p:nvPr/>
        </p:nvSpPr>
        <p:spPr>
          <a:xfrm>
            <a:off x="457200" y="3098808"/>
            <a:ext cx="3581400" cy="2585323"/>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1291664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3"/>
            <a:ext cx="10895231" cy="1007533"/>
          </a:xfrm>
        </p:spPr>
        <p:txBody>
          <a:bodyPr>
            <a:normAutofit/>
          </a:bodyPr>
          <a:lstStyle/>
          <a:p>
            <a:pPr algn="ctr"/>
            <a:r>
              <a:rPr lang="en-US" sz="4000" dirty="0"/>
              <a:t>Competence Scenario 3</a:t>
            </a:r>
          </a:p>
        </p:txBody>
      </p:sp>
      <p:sp>
        <p:nvSpPr>
          <p:cNvPr id="4" name="TextBox 3"/>
          <p:cNvSpPr txBox="1"/>
          <p:nvPr/>
        </p:nvSpPr>
        <p:spPr>
          <a:xfrm>
            <a:off x="5334000" y="1828801"/>
            <a:ext cx="6324600" cy="4893647"/>
          </a:xfrm>
          <a:prstGeom prst="rect">
            <a:avLst/>
          </a:prstGeom>
          <a:noFill/>
        </p:spPr>
        <p:txBody>
          <a:bodyPr wrap="square" rtlCol="0">
            <a:spAutoFit/>
          </a:bodyPr>
          <a:lstStyle/>
          <a:p>
            <a:pPr marL="285750" indent="-285750">
              <a:buFont typeface="Wingdings" panose="05000000000000000000" pitchFamily="2" charset="2"/>
              <a:buChar char="§"/>
            </a:pPr>
            <a:r>
              <a:rPr lang="en-US" sz="2400" dirty="0"/>
              <a:t>You and your team hold a small celebration on the day than an intern returns to work</a:t>
            </a:r>
          </a:p>
          <a:p>
            <a:pPr marL="285750" indent="-285750">
              <a:buFont typeface="Wingdings" panose="05000000000000000000" pitchFamily="2" charset="2"/>
              <a:buChar char="§"/>
            </a:pPr>
            <a:r>
              <a:rPr lang="en-US" sz="2400" dirty="0"/>
              <a:t>Six months earlier, he was injured in a workplace violence incident and has just returned o work</a:t>
            </a:r>
          </a:p>
          <a:p>
            <a:pPr marL="285750" indent="-285750">
              <a:buFont typeface="Wingdings" panose="05000000000000000000" pitchFamily="2" charset="2"/>
              <a:buChar char="§"/>
            </a:pPr>
            <a:r>
              <a:rPr lang="en-US" sz="2400" dirty="0"/>
              <a:t>Later during the day, you notice that the intern is unusually quiet, but when asked if everything is ok, he assures you that he is fine, but just a little tired</a:t>
            </a:r>
          </a:p>
          <a:p>
            <a:pPr marL="285750" indent="-285750">
              <a:buFont typeface="Wingdings" panose="05000000000000000000" pitchFamily="2" charset="2"/>
              <a:buChar char="§"/>
            </a:pPr>
            <a:r>
              <a:rPr lang="en-US" sz="2400" dirty="0"/>
              <a:t>As he walks into the same hallway where the workplace violence incident occurred, you notice that he is breathing very rapidly and sweating</a:t>
            </a:r>
          </a:p>
        </p:txBody>
      </p:sp>
      <p:sp>
        <p:nvSpPr>
          <p:cNvPr id="5" name="TextBox 4"/>
          <p:cNvSpPr txBox="1"/>
          <p:nvPr/>
        </p:nvSpPr>
        <p:spPr>
          <a:xfrm>
            <a:off x="443255" y="2971800"/>
            <a:ext cx="4495800" cy="2308324"/>
          </a:xfrm>
          <a:prstGeom prst="rect">
            <a:avLst/>
          </a:prstGeom>
          <a:solidFill>
            <a:srgbClr val="002060"/>
          </a:solidFill>
        </p:spPr>
        <p:txBody>
          <a:bodyPr wrap="square" rtlCol="0">
            <a:spAutoFit/>
          </a:bodyPr>
          <a:lstStyle/>
          <a:p>
            <a:r>
              <a:rPr lang="en-US" i="1" dirty="0">
                <a:solidFill>
                  <a:schemeClr val="bg1"/>
                </a:solidFill>
              </a:rPr>
              <a:t>What kind of stress injury may be present?</a:t>
            </a:r>
          </a:p>
          <a:p>
            <a:r>
              <a:rPr lang="en-US" i="1" dirty="0">
                <a:solidFill>
                  <a:schemeClr val="bg1"/>
                </a:solidFill>
              </a:rPr>
              <a:t>What SFA action(s) would you use?</a:t>
            </a:r>
          </a:p>
          <a:p>
            <a:r>
              <a:rPr lang="en-US" i="1" dirty="0">
                <a:solidFill>
                  <a:schemeClr val="bg1"/>
                </a:solidFill>
              </a:rPr>
              <a:t>What is your plan for approaching the situation?</a:t>
            </a:r>
          </a:p>
          <a:p>
            <a:r>
              <a:rPr lang="en-US" i="1" dirty="0">
                <a:solidFill>
                  <a:schemeClr val="bg1"/>
                </a:solidFill>
              </a:rPr>
              <a:t>What other information would you want to know?</a:t>
            </a:r>
          </a:p>
          <a:p>
            <a:r>
              <a:rPr lang="en-US" i="1" dirty="0">
                <a:solidFill>
                  <a:schemeClr val="bg1"/>
                </a:solidFill>
              </a:rPr>
              <a:t>Outline the exact words/sentences you would use.</a:t>
            </a:r>
          </a:p>
        </p:txBody>
      </p:sp>
    </p:spTree>
    <p:extLst>
      <p:ext uri="{BB962C8B-B14F-4D97-AF65-F5344CB8AC3E}">
        <p14:creationId xmlns:p14="http://schemas.microsoft.com/office/powerpoint/2010/main" val="2475269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Title 1"/>
          <p:cNvSpPr>
            <a:spLocks noGrp="1"/>
          </p:cNvSpPr>
          <p:nvPr>
            <p:ph type="title"/>
          </p:nvPr>
        </p:nvSpPr>
        <p:spPr>
          <a:xfrm>
            <a:off x="7693927" y="377086"/>
            <a:ext cx="4194987" cy="1366172"/>
          </a:xfrm>
          <a:solidFill>
            <a:srgbClr val="FFFFFF"/>
          </a:solidFill>
          <a:ln w="25400" cap="sq">
            <a:solidFill>
              <a:srgbClr val="404040"/>
            </a:solidFill>
            <a:miter lim="800000"/>
          </a:ln>
        </p:spPr>
        <p:txBody>
          <a:bodyPr>
            <a:normAutofit/>
          </a:bodyPr>
          <a:lstStyle/>
          <a:p>
            <a:pPr algn="ctr">
              <a:defRPr/>
            </a:pPr>
            <a:r>
              <a:rPr lang="en-US" sz="4000" dirty="0">
                <a:solidFill>
                  <a:srgbClr val="0070C0"/>
                </a:solidFill>
                <a:ea typeface="ＭＳ Ｐゴシック" charset="0"/>
                <a:cs typeface="ＭＳ Ｐゴシック" charset="0"/>
              </a:rPr>
              <a:t>Confidence Scenario</a:t>
            </a:r>
          </a:p>
        </p:txBody>
      </p:sp>
      <p:sp>
        <p:nvSpPr>
          <p:cNvPr id="97282" name="Content Placeholder 2"/>
          <p:cNvSpPr>
            <a:spLocks noGrp="1"/>
          </p:cNvSpPr>
          <p:nvPr>
            <p:ph idx="1"/>
          </p:nvPr>
        </p:nvSpPr>
        <p:spPr>
          <a:xfrm>
            <a:off x="512553" y="377088"/>
            <a:ext cx="6512474" cy="6103827"/>
          </a:xfrm>
          <a:solidFill>
            <a:schemeClr val="accent6">
              <a:lumMod val="20000"/>
              <a:lumOff val="80000"/>
            </a:schemeClr>
          </a:solidFill>
          <a:ln w="19050">
            <a:solidFill>
              <a:schemeClr val="accent1"/>
            </a:solidFill>
          </a:ln>
        </p:spPr>
        <p:txBody>
          <a:bodyPr anchor="ctr">
            <a:noAutofit/>
          </a:bodyPr>
          <a:lstStyle/>
          <a:p>
            <a:pPr marL="0" indent="0">
              <a:buNone/>
            </a:pPr>
            <a:r>
              <a:rPr lang="en-US" dirty="0"/>
              <a:t>Your unit has been responding to a particularly virulent viral outbreak that results in a rash of illnesses on the ward, and two staff members falling seriously ill with pneumonia.</a:t>
            </a:r>
          </a:p>
          <a:p>
            <a:pPr marL="0" indent="0">
              <a:buNone/>
            </a:pPr>
            <a:endParaRPr lang="en-US" dirty="0"/>
          </a:p>
          <a:p>
            <a:pPr marL="0" indent="0">
              <a:buNone/>
            </a:pPr>
            <a:r>
              <a:rPr lang="en-US" dirty="0"/>
              <a:t>You notice that the conversation during lunch focuses on the lack of trust in leadership and whether the agency even cares about their safety.</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223482771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3" name="Title 1"/>
          <p:cNvSpPr>
            <a:spLocks noGrp="1"/>
          </p:cNvSpPr>
          <p:nvPr>
            <p:ph type="title"/>
          </p:nvPr>
        </p:nvSpPr>
        <p:spPr>
          <a:xfrm>
            <a:off x="7693927" y="377086"/>
            <a:ext cx="4194987" cy="1366172"/>
          </a:xfrm>
          <a:solidFill>
            <a:srgbClr val="FFFFFF"/>
          </a:solidFill>
          <a:ln w="25400" cap="sq">
            <a:solidFill>
              <a:srgbClr val="404040"/>
            </a:solidFill>
            <a:miter lim="800000"/>
          </a:ln>
        </p:spPr>
        <p:txBody>
          <a:bodyPr>
            <a:normAutofit/>
          </a:bodyPr>
          <a:lstStyle/>
          <a:p>
            <a:pPr algn="ctr">
              <a:defRPr/>
            </a:pPr>
            <a:r>
              <a:rPr lang="en-US" sz="4000" dirty="0">
                <a:solidFill>
                  <a:srgbClr val="0070C0"/>
                </a:solidFill>
                <a:ea typeface="ＭＳ Ｐゴシック" charset="0"/>
                <a:cs typeface="ＭＳ Ｐゴシック" charset="0"/>
              </a:rPr>
              <a:t>Confidence Scenario</a:t>
            </a:r>
            <a:endParaRPr lang="en-US" sz="4000" dirty="0">
              <a:solidFill>
                <a:srgbClr val="262626"/>
              </a:solidFill>
              <a:ea typeface="ＭＳ Ｐゴシック" charset="0"/>
              <a:cs typeface="ＭＳ Ｐゴシック" charset="0"/>
            </a:endParaRPr>
          </a:p>
        </p:txBody>
      </p:sp>
      <p:sp>
        <p:nvSpPr>
          <p:cNvPr id="97282" name="Content Placeholder 2"/>
          <p:cNvSpPr>
            <a:spLocks noGrp="1"/>
          </p:cNvSpPr>
          <p:nvPr>
            <p:ph idx="1"/>
          </p:nvPr>
        </p:nvSpPr>
        <p:spPr>
          <a:xfrm>
            <a:off x="512553" y="202009"/>
            <a:ext cx="6512474" cy="6527116"/>
          </a:xfrm>
          <a:solidFill>
            <a:schemeClr val="accent2">
              <a:lumMod val="20000"/>
              <a:lumOff val="80000"/>
            </a:schemeClr>
          </a:solidFill>
          <a:ln w="19050">
            <a:solidFill>
              <a:schemeClr val="accent1"/>
            </a:solidFill>
          </a:ln>
        </p:spPr>
        <p:txBody>
          <a:bodyPr anchor="ctr">
            <a:noAutofit/>
          </a:bodyPr>
          <a:lstStyle/>
          <a:p>
            <a:pPr>
              <a:buFont typeface="Wingdings" charset="2"/>
              <a:buChar char="§"/>
            </a:pPr>
            <a:r>
              <a:rPr lang="en-US" sz="2399" dirty="0"/>
              <a:t>You notice that one of your co-workers is withdrawn, avoids contact with other staff and has stopped participating in off duty activities.  </a:t>
            </a:r>
          </a:p>
          <a:p>
            <a:pPr>
              <a:buFont typeface="Wingdings" charset="2"/>
              <a:buChar char="§"/>
            </a:pPr>
            <a:r>
              <a:rPr lang="en-US" sz="2399" dirty="0"/>
              <a:t>When you talk with her, she confides in you that she recently discovered that her 17-year-old son has an addiction and she is not sure what to do.  She and her husband argue because they do not agree about what to do.  </a:t>
            </a:r>
          </a:p>
          <a:p>
            <a:pPr>
              <a:buFont typeface="Wingdings" charset="2"/>
              <a:buChar char="§"/>
            </a:pPr>
            <a:r>
              <a:rPr lang="en-US" sz="2399" dirty="0"/>
              <a:t>She tells you she doesn’t sleep well because she frequently checks to make sure her son is breathing.  </a:t>
            </a:r>
          </a:p>
          <a:p>
            <a:pPr>
              <a:buFont typeface="Wingdings" charset="2"/>
              <a:buChar char="§"/>
            </a:pPr>
            <a:r>
              <a:rPr lang="en-US" sz="2399" dirty="0"/>
              <a:t>When you ask her about work pressure, she tells you that she is struggling to complete a special project that her supervisor asked her to do.  She says, “I guess I am just a failure all the way around.”</a:t>
            </a:r>
          </a:p>
        </p:txBody>
      </p:sp>
      <p:sp>
        <p:nvSpPr>
          <p:cNvPr id="2" name="TextBox 1">
            <a:extLst>
              <a:ext uri="{FF2B5EF4-FFF2-40B4-BE49-F238E27FC236}">
                <a16:creationId xmlns:a16="http://schemas.microsoft.com/office/drawing/2014/main" id="{914D2663-7D1D-9D40-8372-F33CB0DA61BB}"/>
              </a:ext>
            </a:extLst>
          </p:cNvPr>
          <p:cNvSpPr txBox="1"/>
          <p:nvPr/>
        </p:nvSpPr>
        <p:spPr>
          <a:xfrm>
            <a:off x="7693927" y="2631896"/>
            <a:ext cx="4194987" cy="3138503"/>
          </a:xfrm>
          <a:prstGeom prst="rect">
            <a:avLst/>
          </a:prstGeom>
          <a:solidFill>
            <a:schemeClr val="accent4">
              <a:lumMod val="20000"/>
              <a:lumOff val="80000"/>
            </a:schemeClr>
          </a:solidFill>
          <a:ln w="38100">
            <a:solidFill>
              <a:schemeClr val="accent1"/>
            </a:solidFill>
          </a:ln>
        </p:spPr>
        <p:txBody>
          <a:bodyPr wrap="square" rtlCol="0">
            <a:spAutoFit/>
          </a:bodyPr>
          <a:lstStyle/>
          <a:p>
            <a:pPr marL="285664" indent="-285664" defTabSz="914126">
              <a:buFont typeface="Arial" panose="020B0604020202020204" pitchFamily="34" charset="0"/>
              <a:buChar char="•"/>
              <a:defRPr/>
            </a:pPr>
            <a:r>
              <a:rPr lang="en-US" sz="1999" dirty="0">
                <a:solidFill>
                  <a:prstClr val="black"/>
                </a:solidFill>
                <a:latin typeface="Calibri" panose="020F0502020204030204"/>
              </a:rPr>
              <a:t>What kind of stress injury may be present?</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SFA action(s) would you use?</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is your plan for approaching the situation?</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What other information would you want to know?</a:t>
            </a:r>
          </a:p>
          <a:p>
            <a:pPr marL="285664" indent="-285664" defTabSz="914126">
              <a:buFont typeface="Arial" panose="020B0604020202020204" pitchFamily="34" charset="0"/>
              <a:buChar char="•"/>
              <a:defRPr/>
            </a:pPr>
            <a:r>
              <a:rPr lang="en-US" sz="1999" dirty="0">
                <a:solidFill>
                  <a:prstClr val="black"/>
                </a:solidFill>
                <a:latin typeface="Calibri" panose="020F0502020204030204"/>
              </a:rPr>
              <a:t>Outline the exact words/sentences you would use. </a:t>
            </a:r>
          </a:p>
          <a:p>
            <a:pPr defTabSz="914126">
              <a:defRPr/>
            </a:pPr>
            <a:endParaRPr lang="en-US" sz="1799" dirty="0">
              <a:solidFill>
                <a:prstClr val="black"/>
              </a:solidFill>
              <a:latin typeface="Calibri" panose="020F0502020204030204"/>
            </a:endParaRPr>
          </a:p>
        </p:txBody>
      </p:sp>
    </p:spTree>
    <p:extLst>
      <p:ext uri="{BB962C8B-B14F-4D97-AF65-F5344CB8AC3E}">
        <p14:creationId xmlns:p14="http://schemas.microsoft.com/office/powerpoint/2010/main" val="33907380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5806" y="103506"/>
            <a:ext cx="9293979" cy="1007271"/>
          </a:xfrm>
        </p:spPr>
        <p:txBody>
          <a:bodyPr>
            <a:normAutofit/>
          </a:bodyPr>
          <a:lstStyle/>
          <a:p>
            <a:pPr algn="ctr"/>
            <a:r>
              <a:rPr lang="en-US" sz="4399" dirty="0"/>
              <a:t>Enhancing Resilience</a:t>
            </a:r>
            <a:endParaRPr lang="en-US" dirty="0"/>
          </a:p>
        </p:txBody>
      </p:sp>
      <p:pic>
        <p:nvPicPr>
          <p:cNvPr id="20" name="Picture 19">
            <a:extLst>
              <a:ext uri="{FF2B5EF4-FFF2-40B4-BE49-F238E27FC236}">
                <a16:creationId xmlns:a16="http://schemas.microsoft.com/office/drawing/2014/main" id="{11DFFB7E-6FD5-40A4-A137-11F1B22C5C97}"/>
              </a:ext>
            </a:extLst>
          </p:cNvPr>
          <p:cNvPicPr>
            <a:picLocks noChangeAspect="1"/>
          </p:cNvPicPr>
          <p:nvPr/>
        </p:nvPicPr>
        <p:blipFill>
          <a:blip r:embed="rId3"/>
          <a:stretch>
            <a:fillRect/>
          </a:stretch>
        </p:blipFill>
        <p:spPr>
          <a:xfrm>
            <a:off x="4823615" y="4964192"/>
            <a:ext cx="2345376" cy="1790304"/>
          </a:xfrm>
          <a:prstGeom prst="rect">
            <a:avLst/>
          </a:prstGeom>
        </p:spPr>
      </p:pic>
      <p:sp>
        <p:nvSpPr>
          <p:cNvPr id="22" name="Straight Connector 3">
            <a:extLst>
              <a:ext uri="{FF2B5EF4-FFF2-40B4-BE49-F238E27FC236}">
                <a16:creationId xmlns:a16="http://schemas.microsoft.com/office/drawing/2014/main" id="{7F8495A9-E109-44BA-892F-EAEF3B4F135E}"/>
              </a:ext>
            </a:extLst>
          </p:cNvPr>
          <p:cNvSpPr/>
          <p:nvPr/>
        </p:nvSpPr>
        <p:spPr>
          <a:xfrm>
            <a:off x="2820255" y="2996515"/>
            <a:ext cx="2911045" cy="613247"/>
          </a:xfrm>
          <a:custGeom>
            <a:avLst/>
            <a:gdLst/>
            <a:ahLst/>
            <a:cxnLst/>
            <a:rect l="0" t="0" r="0" b="0"/>
            <a:pathLst>
              <a:path>
                <a:moveTo>
                  <a:pt x="2911803" y="0"/>
                </a:moveTo>
                <a:lnTo>
                  <a:pt x="2911803" y="360778"/>
                </a:lnTo>
                <a:lnTo>
                  <a:pt x="0" y="360778"/>
                </a:lnTo>
                <a:lnTo>
                  <a:pt x="0" y="61340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Straight Connector 4">
            <a:extLst>
              <a:ext uri="{FF2B5EF4-FFF2-40B4-BE49-F238E27FC236}">
                <a16:creationId xmlns:a16="http://schemas.microsoft.com/office/drawing/2014/main" id="{3A496110-5CC8-49AE-8492-313517065D2C}"/>
              </a:ext>
            </a:extLst>
          </p:cNvPr>
          <p:cNvSpPr/>
          <p:nvPr/>
        </p:nvSpPr>
        <p:spPr>
          <a:xfrm>
            <a:off x="5731299" y="3048100"/>
            <a:ext cx="2756277" cy="762344"/>
          </a:xfrm>
          <a:custGeom>
            <a:avLst/>
            <a:gdLst/>
            <a:ahLst/>
            <a:cxnLst/>
            <a:rect l="0" t="0" r="0" b="0"/>
            <a:pathLst>
              <a:path>
                <a:moveTo>
                  <a:pt x="0" y="0"/>
                </a:moveTo>
                <a:lnTo>
                  <a:pt x="0" y="320357"/>
                </a:lnTo>
                <a:lnTo>
                  <a:pt x="2727000" y="320357"/>
                </a:lnTo>
                <a:lnTo>
                  <a:pt x="2727000" y="57298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1" name="Group 40">
            <a:extLst>
              <a:ext uri="{FF2B5EF4-FFF2-40B4-BE49-F238E27FC236}">
                <a16:creationId xmlns:a16="http://schemas.microsoft.com/office/drawing/2014/main" id="{9EEB7E87-129F-4C7C-96D5-2EC7EBFF9AE9}"/>
              </a:ext>
            </a:extLst>
          </p:cNvPr>
          <p:cNvGrpSpPr/>
          <p:nvPr/>
        </p:nvGrpSpPr>
        <p:grpSpPr>
          <a:xfrm>
            <a:off x="7348236" y="3581361"/>
            <a:ext cx="2405365" cy="1218883"/>
            <a:chOff x="5638803" y="2072957"/>
            <a:chExt cx="2405992" cy="1219200"/>
          </a:xfrm>
        </p:grpSpPr>
        <p:sp>
          <p:nvSpPr>
            <p:cNvPr id="48" name="Rectangle 47">
              <a:extLst>
                <a:ext uri="{FF2B5EF4-FFF2-40B4-BE49-F238E27FC236}">
                  <a16:creationId xmlns:a16="http://schemas.microsoft.com/office/drawing/2014/main" id="{764CCDAC-8124-4841-9488-D7FD1C700FAE}"/>
                </a:ext>
              </a:extLst>
            </p:cNvPr>
            <p:cNvSpPr/>
            <p:nvPr/>
          </p:nvSpPr>
          <p:spPr>
            <a:xfrm>
              <a:off x="5638803" y="2072957"/>
              <a:ext cx="2405992" cy="1202996"/>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sp>
        <p:sp>
          <p:nvSpPr>
            <p:cNvPr id="49" name="TextBox 48">
              <a:extLst>
                <a:ext uri="{FF2B5EF4-FFF2-40B4-BE49-F238E27FC236}">
                  <a16:creationId xmlns:a16="http://schemas.microsoft.com/office/drawing/2014/main" id="{53781749-4676-4522-87A3-8654D9E84258}"/>
                </a:ext>
              </a:extLst>
            </p:cNvPr>
            <p:cNvSpPr txBox="1"/>
            <p:nvPr/>
          </p:nvSpPr>
          <p:spPr>
            <a:xfrm>
              <a:off x="5638803" y="2089161"/>
              <a:ext cx="2405992" cy="1202996"/>
            </a:xfrm>
            <a:prstGeom prst="rect">
              <a:avLst/>
            </a:prstGeom>
            <a:solidFill>
              <a:srgbClr val="FF7C00"/>
            </a:solidFill>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200" dirty="0"/>
                <a:t>Recognize Stress &amp; Reduce Injury</a:t>
              </a:r>
            </a:p>
          </p:txBody>
        </p:sp>
      </p:grpSp>
      <p:grpSp>
        <p:nvGrpSpPr>
          <p:cNvPr id="42" name="Group 41">
            <a:extLst>
              <a:ext uri="{FF2B5EF4-FFF2-40B4-BE49-F238E27FC236}">
                <a16:creationId xmlns:a16="http://schemas.microsoft.com/office/drawing/2014/main" id="{6F2B1CF3-F4F3-4DF5-9B12-60E0849B394D}"/>
              </a:ext>
            </a:extLst>
          </p:cNvPr>
          <p:cNvGrpSpPr/>
          <p:nvPr/>
        </p:nvGrpSpPr>
        <p:grpSpPr>
          <a:xfrm>
            <a:off x="1617572" y="3661348"/>
            <a:ext cx="2405365" cy="1202683"/>
            <a:chOff x="0" y="2113378"/>
            <a:chExt cx="2405992" cy="1202996"/>
          </a:xfrm>
        </p:grpSpPr>
        <p:sp>
          <p:nvSpPr>
            <p:cNvPr id="46" name="Rectangle 45">
              <a:extLst>
                <a:ext uri="{FF2B5EF4-FFF2-40B4-BE49-F238E27FC236}">
                  <a16:creationId xmlns:a16="http://schemas.microsoft.com/office/drawing/2014/main" id="{172BD80F-FC96-4FC5-B14C-6F463BE29ECA}"/>
                </a:ext>
              </a:extLst>
            </p:cNvPr>
            <p:cNvSpPr/>
            <p:nvPr/>
          </p:nvSpPr>
          <p:spPr>
            <a:xfrm>
              <a:off x="0" y="2113378"/>
              <a:ext cx="2405992" cy="1202996"/>
            </a:xfrm>
            <a:prstGeom prst="rect">
              <a:avLst/>
            </a:prstGeom>
            <a:solidFill>
              <a:srgbClr val="00CC00"/>
            </a:solidFill>
          </p:spPr>
          <p:style>
            <a:lnRef idx="3">
              <a:schemeClr val="lt1"/>
            </a:lnRef>
            <a:fillRef idx="1">
              <a:schemeClr val="accent2"/>
            </a:fillRef>
            <a:effectRef idx="1">
              <a:schemeClr val="accent2"/>
            </a:effectRef>
            <a:fontRef idx="minor">
              <a:schemeClr val="lt1"/>
            </a:fontRef>
          </p:style>
        </p:sp>
        <p:sp>
          <p:nvSpPr>
            <p:cNvPr id="47" name="TextBox 46">
              <a:extLst>
                <a:ext uri="{FF2B5EF4-FFF2-40B4-BE49-F238E27FC236}">
                  <a16:creationId xmlns:a16="http://schemas.microsoft.com/office/drawing/2014/main" id="{52717C70-3AB9-437F-A7CD-FBCF59A6F414}"/>
                </a:ext>
              </a:extLst>
            </p:cNvPr>
            <p:cNvSpPr txBox="1"/>
            <p:nvPr/>
          </p:nvSpPr>
          <p:spPr>
            <a:xfrm>
              <a:off x="0" y="2113378"/>
              <a:ext cx="2405992" cy="12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499" dirty="0"/>
                <a:t>Positive Practices</a:t>
              </a:r>
            </a:p>
          </p:txBody>
        </p:sp>
      </p:grpSp>
      <p:grpSp>
        <p:nvGrpSpPr>
          <p:cNvPr id="43" name="Group 42">
            <a:extLst>
              <a:ext uri="{FF2B5EF4-FFF2-40B4-BE49-F238E27FC236}">
                <a16:creationId xmlns:a16="http://schemas.microsoft.com/office/drawing/2014/main" id="{3BD95EDC-7E74-4812-951E-AACE8F76CE68}"/>
              </a:ext>
            </a:extLst>
          </p:cNvPr>
          <p:cNvGrpSpPr/>
          <p:nvPr/>
        </p:nvGrpSpPr>
        <p:grpSpPr>
          <a:xfrm>
            <a:off x="4528836" y="3673741"/>
            <a:ext cx="2405365" cy="1202683"/>
            <a:chOff x="2666993" y="2057403"/>
            <a:chExt cx="2405992" cy="1202996"/>
          </a:xfrm>
        </p:grpSpPr>
        <p:sp>
          <p:nvSpPr>
            <p:cNvPr id="44" name="Rectangle 43">
              <a:extLst>
                <a:ext uri="{FF2B5EF4-FFF2-40B4-BE49-F238E27FC236}">
                  <a16:creationId xmlns:a16="http://schemas.microsoft.com/office/drawing/2014/main" id="{D00590B9-BEC5-4A06-8CF9-113C81477414}"/>
                </a:ext>
              </a:extLst>
            </p:cNvPr>
            <p:cNvSpPr/>
            <p:nvPr/>
          </p:nvSpPr>
          <p:spPr>
            <a:xfrm>
              <a:off x="2666993" y="2057403"/>
              <a:ext cx="2405992" cy="1202996"/>
            </a:xfrm>
            <a:prstGeom prst="rect">
              <a:avLst/>
            </a:prstGeom>
            <a:solidFill>
              <a:srgbClr val="FFFF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5" name="TextBox 44">
              <a:extLst>
                <a:ext uri="{FF2B5EF4-FFF2-40B4-BE49-F238E27FC236}">
                  <a16:creationId xmlns:a16="http://schemas.microsoft.com/office/drawing/2014/main" id="{47383EE5-B141-4643-979D-54F0AD3D5184}"/>
                </a:ext>
              </a:extLst>
            </p:cNvPr>
            <p:cNvSpPr txBox="1"/>
            <p:nvPr/>
          </p:nvSpPr>
          <p:spPr>
            <a:xfrm>
              <a:off x="2666993" y="2057403"/>
              <a:ext cx="2405992" cy="1202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1" tIns="15871" rIns="15871" bIns="15871" numCol="1" spcCol="1270" anchor="ctr" anchorCtr="0">
              <a:noAutofit/>
            </a:bodyPr>
            <a:lstStyle/>
            <a:p>
              <a:pPr algn="ctr" defTabSz="1110917">
                <a:lnSpc>
                  <a:spcPct val="90000"/>
                </a:lnSpc>
                <a:spcAft>
                  <a:spcPct val="35000"/>
                </a:spcAft>
              </a:pPr>
              <a:r>
                <a:rPr lang="en-US" sz="2499" dirty="0">
                  <a:solidFill>
                    <a:schemeClr val="bg2">
                      <a:lumMod val="75000"/>
                    </a:schemeClr>
                  </a:solidFill>
                </a:rPr>
                <a:t>Optimize</a:t>
              </a:r>
              <a:r>
                <a:rPr lang="en-US" sz="2499" dirty="0">
                  <a:solidFill>
                    <a:schemeClr val="bg1">
                      <a:lumMod val="65000"/>
                    </a:schemeClr>
                  </a:solidFill>
                </a:rPr>
                <a:t> </a:t>
              </a:r>
              <a:r>
                <a:rPr lang="en-US" sz="2499" dirty="0">
                  <a:solidFill>
                    <a:schemeClr val="bg2">
                      <a:lumMod val="75000"/>
                    </a:schemeClr>
                  </a:solidFill>
                </a:rPr>
                <a:t>the work environment</a:t>
              </a:r>
            </a:p>
          </p:txBody>
        </p:sp>
      </p:grpSp>
      <p:sp>
        <p:nvSpPr>
          <p:cNvPr id="2" name="Arrow: Right 1">
            <a:extLst>
              <a:ext uri="{FF2B5EF4-FFF2-40B4-BE49-F238E27FC236}">
                <a16:creationId xmlns:a16="http://schemas.microsoft.com/office/drawing/2014/main" id="{F99B24F2-B019-4E31-97D6-D5DE00FEACCF}"/>
              </a:ext>
            </a:extLst>
          </p:cNvPr>
          <p:cNvSpPr/>
          <p:nvPr/>
        </p:nvSpPr>
        <p:spPr>
          <a:xfrm>
            <a:off x="9660272" y="4069322"/>
            <a:ext cx="1447423" cy="25497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959F38-89B8-46DC-85AE-0F4DDD348375}"/>
              </a:ext>
            </a:extLst>
          </p:cNvPr>
          <p:cNvSpPr txBox="1"/>
          <p:nvPr/>
        </p:nvSpPr>
        <p:spPr>
          <a:xfrm>
            <a:off x="10016784" y="3661710"/>
            <a:ext cx="1066522" cy="1015399"/>
          </a:xfrm>
          <a:prstGeom prst="rect">
            <a:avLst/>
          </a:prstGeom>
          <a:noFill/>
        </p:spPr>
        <p:txBody>
          <a:bodyPr wrap="square" rtlCol="0">
            <a:spAutoFit/>
          </a:bodyPr>
          <a:lstStyle/>
          <a:p>
            <a:r>
              <a:rPr lang="en-US" sz="5998" b="1" dirty="0">
                <a:solidFill>
                  <a:srgbClr val="FF0000"/>
                </a:solidFill>
              </a:rPr>
              <a:t>X</a:t>
            </a:r>
          </a:p>
        </p:txBody>
      </p:sp>
      <p:sp>
        <p:nvSpPr>
          <p:cNvPr id="6" name="TextBox 5">
            <a:extLst>
              <a:ext uri="{FF2B5EF4-FFF2-40B4-BE49-F238E27FC236}">
                <a16:creationId xmlns:a16="http://schemas.microsoft.com/office/drawing/2014/main" id="{42ED2379-5BA9-4F77-9298-229D4E0657CE}"/>
              </a:ext>
            </a:extLst>
          </p:cNvPr>
          <p:cNvSpPr txBox="1"/>
          <p:nvPr/>
        </p:nvSpPr>
        <p:spPr>
          <a:xfrm>
            <a:off x="10579421" y="3427439"/>
            <a:ext cx="1546020" cy="923090"/>
          </a:xfrm>
          <a:prstGeom prst="rect">
            <a:avLst/>
          </a:prstGeom>
          <a:noFill/>
        </p:spPr>
        <p:txBody>
          <a:bodyPr wrap="square" rtlCol="0">
            <a:spAutoFit/>
          </a:bodyPr>
          <a:lstStyle/>
          <a:p>
            <a:pPr algn="ctr"/>
            <a:r>
              <a:rPr lang="en-US" dirty="0"/>
              <a:t>Prevent Getting to the </a:t>
            </a:r>
            <a:r>
              <a:rPr lang="en-US" b="1" dirty="0">
                <a:solidFill>
                  <a:srgbClr val="FF0000"/>
                </a:solidFill>
              </a:rPr>
              <a:t>Red</a:t>
            </a:r>
          </a:p>
        </p:txBody>
      </p:sp>
      <p:cxnSp>
        <p:nvCxnSpPr>
          <p:cNvPr id="7" name="Straight Connector 6"/>
          <p:cNvCxnSpPr>
            <a:endCxn id="45" idx="0"/>
          </p:cNvCxnSpPr>
          <p:nvPr/>
        </p:nvCxnSpPr>
        <p:spPr>
          <a:xfrm>
            <a:off x="5731298" y="3427440"/>
            <a:ext cx="220" cy="2463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537759"/>
            <a:ext cx="3825664"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Unit, Organization</a:t>
            </a:r>
          </a:p>
        </p:txBody>
      </p:sp>
    </p:spTree>
    <p:extLst>
      <p:ext uri="{BB962C8B-B14F-4D97-AF65-F5344CB8AC3E}">
        <p14:creationId xmlns:p14="http://schemas.microsoft.com/office/powerpoint/2010/main" val="137929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Concepts</a:t>
            </a:r>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1698626"/>
            <a:ext cx="2651125"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9"/>
          <p:cNvSpPr txBox="1">
            <a:spLocks noChangeArrowheads="1"/>
          </p:cNvSpPr>
          <p:nvPr/>
        </p:nvSpPr>
        <p:spPr bwMode="auto">
          <a:xfrm>
            <a:off x="1600200" y="2302947"/>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Continuum</a:t>
            </a:r>
          </a:p>
        </p:txBody>
      </p:sp>
      <p:sp>
        <p:nvSpPr>
          <p:cNvPr id="8" name="TextBox 10"/>
          <p:cNvSpPr txBox="1">
            <a:spLocks noChangeArrowheads="1"/>
          </p:cNvSpPr>
          <p:nvPr/>
        </p:nvSpPr>
        <p:spPr bwMode="auto">
          <a:xfrm>
            <a:off x="2819400" y="3829220"/>
            <a:ext cx="1981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Injury</a:t>
            </a:r>
          </a:p>
        </p:txBody>
      </p:sp>
      <p:sp>
        <p:nvSpPr>
          <p:cNvPr id="9" name="TextBox 11"/>
          <p:cNvSpPr txBox="1">
            <a:spLocks noChangeArrowheads="1"/>
          </p:cNvSpPr>
          <p:nvPr/>
        </p:nvSpPr>
        <p:spPr bwMode="auto">
          <a:xfrm>
            <a:off x="5791200" y="5454650"/>
            <a:ext cx="1981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dirty="0"/>
              <a:t>Stress First-Aid</a:t>
            </a:r>
          </a:p>
        </p:txBody>
      </p:sp>
      <p:pic>
        <p:nvPicPr>
          <p:cNvPr id="10" name="Picture 9"/>
          <p:cNvPicPr>
            <a:picLocks noChangeAspect="1"/>
          </p:cNvPicPr>
          <p:nvPr/>
        </p:nvPicPr>
        <p:blipFill>
          <a:blip r:embed="rId4"/>
          <a:stretch>
            <a:fillRect/>
          </a:stretch>
        </p:blipFill>
        <p:spPr>
          <a:xfrm>
            <a:off x="4800600" y="3531974"/>
            <a:ext cx="3886200" cy="963827"/>
          </a:xfrm>
          <a:prstGeom prst="rect">
            <a:avLst/>
          </a:prstGeom>
        </p:spPr>
      </p:pic>
      <p:pic>
        <p:nvPicPr>
          <p:cNvPr id="3" name="Picture 4" descr="Diagram&#10;&#10;Description automatically generated">
            <a:extLst>
              <a:ext uri="{FF2B5EF4-FFF2-40B4-BE49-F238E27FC236}">
                <a16:creationId xmlns:a16="http://schemas.microsoft.com/office/drawing/2014/main" id="{B4DD4119-A36D-2B7E-BFEA-98D136F9D723}"/>
              </a:ext>
            </a:extLst>
          </p:cNvPr>
          <p:cNvPicPr>
            <a:picLocks noChangeAspect="1"/>
          </p:cNvPicPr>
          <p:nvPr/>
        </p:nvPicPr>
        <p:blipFill>
          <a:blip r:embed="rId5"/>
          <a:stretch>
            <a:fillRect/>
          </a:stretch>
        </p:blipFill>
        <p:spPr>
          <a:xfrm>
            <a:off x="7994650" y="4982317"/>
            <a:ext cx="2743200" cy="1571199"/>
          </a:xfrm>
          <a:prstGeom prst="rect">
            <a:avLst/>
          </a:prstGeom>
        </p:spPr>
      </p:pic>
    </p:spTree>
    <p:extLst>
      <p:ext uri="{BB962C8B-B14F-4D97-AF65-F5344CB8AC3E}">
        <p14:creationId xmlns:p14="http://schemas.microsoft.com/office/powerpoint/2010/main" val="398472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160B4A-F23E-4FF1-8951-D65EC3FFD6E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614</TotalTime>
  <Words>18402</Words>
  <Application>Microsoft Office PowerPoint</Application>
  <PresentationFormat>Widescreen</PresentationFormat>
  <Paragraphs>1483</Paragraphs>
  <Slides>76</Slides>
  <Notes>63</Notes>
  <HiddenSlides>8</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Stress First Aid Train the Trainer October 31, 2022 </vt:lpstr>
      <vt:lpstr>Stress First Aid Train the Trainer October 31, 2022 </vt:lpstr>
      <vt:lpstr>Stress First Aid Train the Trainer October 31, 2022 </vt:lpstr>
      <vt:lpstr>Stress First Aid Train the Trainer</vt:lpstr>
      <vt:lpstr>What’s Charging your Battery?</vt:lpstr>
      <vt:lpstr>What’s Draining Your Battery</vt:lpstr>
      <vt:lpstr>Stress and Stress Injury</vt:lpstr>
      <vt:lpstr>Enhancing Resilience</vt:lpstr>
      <vt:lpstr>Major Concepts</vt:lpstr>
      <vt:lpstr>Four Sources of Stress Injury</vt:lpstr>
      <vt:lpstr>Stress Continuum/Thermometer</vt:lpstr>
      <vt:lpstr>STRESS FIRST AID MODEL</vt:lpstr>
      <vt:lpstr>Check Actions Observe, Keep Track, Examine, Decide </vt:lpstr>
      <vt:lpstr>Coordinate Actions Collaborate, Inform, Refer</vt:lpstr>
      <vt:lpstr>Cover Actions Stand By, Make/Others Safe, Encourage Perception of Safety</vt:lpstr>
      <vt:lpstr>Calm Actions Quiet, Compose, Recover, Soothe</vt:lpstr>
      <vt:lpstr>Secondary Aid: Connect, Competence, Confidence</vt:lpstr>
      <vt:lpstr>PowerPoint Presentation</vt:lpstr>
      <vt:lpstr>Connect Actions </vt:lpstr>
      <vt:lpstr>Connect: Why &amp; When?</vt:lpstr>
      <vt:lpstr>Connect: Different Types of Support</vt:lpstr>
      <vt:lpstr>Connect: In the Green &amp; Yellow</vt:lpstr>
      <vt:lpstr>PowerPoint Presentation</vt:lpstr>
      <vt:lpstr>Connect Example: Individual</vt:lpstr>
      <vt:lpstr>Connect Example: Individual: Reach Out</vt:lpstr>
      <vt:lpstr>Connect Examples: Peer/Leader Support</vt:lpstr>
      <vt:lpstr>Connect Example: Peer/Leader Support</vt:lpstr>
      <vt:lpstr>Connect Examples: Support</vt:lpstr>
      <vt:lpstr>Connect Examples: Peer Support</vt:lpstr>
      <vt:lpstr>Group Discussion</vt:lpstr>
      <vt:lpstr>PowerPoint Presentation</vt:lpstr>
      <vt:lpstr>Competence:  Why and When</vt:lpstr>
      <vt:lpstr>Competence Actions</vt:lpstr>
      <vt:lpstr>Competence: In the Green &amp; Yellow</vt:lpstr>
      <vt:lpstr>PowerPoint Presentation</vt:lpstr>
      <vt:lpstr>Examples of a Need for Competence</vt:lpstr>
      <vt:lpstr>Competence Actions: Individual</vt:lpstr>
      <vt:lpstr> Competence Actions During Prolonged Stress</vt:lpstr>
      <vt:lpstr>Competence Actions: Peers/Leaders</vt:lpstr>
      <vt:lpstr>Restoring Competence in the face of Orange Zone Stress</vt:lpstr>
      <vt:lpstr>Competence Actions: Peers/Leaders</vt:lpstr>
      <vt:lpstr>Competence Actions: Organization</vt:lpstr>
      <vt:lpstr>Competence Example: Support</vt:lpstr>
      <vt:lpstr>Competence Example: Self-Care</vt:lpstr>
      <vt:lpstr>Competence Example: Self-Care</vt:lpstr>
      <vt:lpstr>Competence Examples: Support</vt:lpstr>
      <vt:lpstr>SFA Competence Example</vt:lpstr>
      <vt:lpstr>SFA Competence Example</vt:lpstr>
      <vt:lpstr>Group Discussion</vt:lpstr>
      <vt:lpstr>PowerPoint Presentation</vt:lpstr>
      <vt:lpstr>Confidence Actions</vt:lpstr>
      <vt:lpstr>Confidence: Why and When</vt:lpstr>
      <vt:lpstr>Confidence: In the Green &amp; Yellow</vt:lpstr>
      <vt:lpstr>PowerPoint Presentation</vt:lpstr>
      <vt:lpstr>Confidence: Self Actions</vt:lpstr>
      <vt:lpstr>Confidence: Peer/Leader</vt:lpstr>
      <vt:lpstr>Confidence: Leader Actions</vt:lpstr>
      <vt:lpstr>Confidence Actions: Organization</vt:lpstr>
      <vt:lpstr>Confidence Example: Self</vt:lpstr>
      <vt:lpstr>Confidence Examples: Peer/Leader</vt:lpstr>
      <vt:lpstr>Group Discussion</vt:lpstr>
      <vt:lpstr>Confidence Example: Leader</vt:lpstr>
      <vt:lpstr>End of C’S</vt:lpstr>
      <vt:lpstr>How Can You Use SFA?</vt:lpstr>
      <vt:lpstr>Questions / Comments</vt:lpstr>
      <vt:lpstr>Awareness Brief</vt:lpstr>
      <vt:lpstr>Awareness Brief Assignment</vt:lpstr>
      <vt:lpstr>Questions/ Wrap Up</vt:lpstr>
      <vt:lpstr>Cover Scenario</vt:lpstr>
      <vt:lpstr>CALM SCENARIO</vt:lpstr>
      <vt:lpstr>Connect Scenario</vt:lpstr>
      <vt:lpstr>Competence Scenario 1</vt:lpstr>
      <vt:lpstr>Competence Scenario 2</vt:lpstr>
      <vt:lpstr>Competence Scenario 3</vt:lpstr>
      <vt:lpstr>Confidence Scenario</vt:lpstr>
      <vt:lpstr>Confidence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 Train the Trainer May 5, 2022</dc:title>
  <dc:creator>Jennifer Polakowski</dc:creator>
  <cp:lastModifiedBy>Jennifer Polakowski</cp:lastModifiedBy>
  <cp:revision>73</cp:revision>
  <dcterms:created xsi:type="dcterms:W3CDTF">2022-05-02T00:16:15Z</dcterms:created>
  <dcterms:modified xsi:type="dcterms:W3CDTF">2022-10-24T19:27:28Z</dcterms:modified>
</cp:coreProperties>
</file>