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44"/>
  </p:notesMasterIdLst>
  <p:handoutMasterIdLst>
    <p:handoutMasterId r:id="rId45"/>
  </p:handoutMasterIdLst>
  <p:sldIdLst>
    <p:sldId id="2750" r:id="rId5"/>
    <p:sldId id="2751" r:id="rId6"/>
    <p:sldId id="2752" r:id="rId7"/>
    <p:sldId id="2565" r:id="rId8"/>
    <p:sldId id="2756" r:id="rId9"/>
    <p:sldId id="2764" r:id="rId10"/>
    <p:sldId id="2758" r:id="rId11"/>
    <p:sldId id="2757" r:id="rId12"/>
    <p:sldId id="2763" r:id="rId13"/>
    <p:sldId id="2759" r:id="rId14"/>
    <p:sldId id="356" r:id="rId15"/>
    <p:sldId id="2597" r:id="rId16"/>
    <p:sldId id="2618" r:id="rId17"/>
    <p:sldId id="643" r:id="rId18"/>
    <p:sldId id="2619" r:id="rId19"/>
    <p:sldId id="2612" r:id="rId20"/>
    <p:sldId id="2613" r:id="rId21"/>
    <p:sldId id="2598" r:id="rId22"/>
    <p:sldId id="2620" r:id="rId23"/>
    <p:sldId id="2621" r:id="rId24"/>
    <p:sldId id="2630" r:id="rId25"/>
    <p:sldId id="2631" r:id="rId26"/>
    <p:sldId id="2637" r:id="rId27"/>
    <p:sldId id="2766" r:id="rId28"/>
    <p:sldId id="2767" r:id="rId29"/>
    <p:sldId id="2622" r:id="rId30"/>
    <p:sldId id="2623" r:id="rId31"/>
    <p:sldId id="2641" r:id="rId32"/>
    <p:sldId id="2625" r:id="rId33"/>
    <p:sldId id="2603" r:id="rId34"/>
    <p:sldId id="2638" r:id="rId35"/>
    <p:sldId id="2626" r:id="rId36"/>
    <p:sldId id="2633" r:id="rId37"/>
    <p:sldId id="2642" r:id="rId38"/>
    <p:sldId id="666" r:id="rId39"/>
    <p:sldId id="2760" r:id="rId40"/>
    <p:sldId id="2761" r:id="rId41"/>
    <p:sldId id="2765" r:id="rId42"/>
    <p:sldId id="2762" r:id="rId43"/>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00"/>
    <a:srgbClr val="FF9900"/>
    <a:srgbClr val="00FF00"/>
    <a:srgbClr val="0066FF"/>
    <a:srgbClr val="00CC00"/>
    <a:srgbClr val="4249AA"/>
    <a:srgbClr val="000099"/>
    <a:srgbClr val="0000FF"/>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4F004-7668-0372-31F7-3B294B101764}" v="27" dt="2022-10-06T21:00:20.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74906" autoAdjust="0"/>
  </p:normalViewPr>
  <p:slideViewPr>
    <p:cSldViewPr>
      <p:cViewPr varScale="1">
        <p:scale>
          <a:sx n="60" d="100"/>
          <a:sy n="60" d="100"/>
        </p:scale>
        <p:origin x="1718" y="34"/>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30" d="100"/>
        <a:sy n="130" d="100"/>
      </p:scale>
      <p:origin x="0" y="0"/>
    </p:cViewPr>
  </p:sorterViewPr>
  <p:notesViewPr>
    <p:cSldViewPr>
      <p:cViewPr varScale="1">
        <p:scale>
          <a:sx n="97" d="100"/>
          <a:sy n="97" d="100"/>
        </p:scale>
        <p:origin x="4288" y="216"/>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C0B35-E07F-436C-872D-D31636E584AC}"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en-US"/>
        </a:p>
      </dgm:t>
    </dgm:pt>
    <dgm:pt modelId="{74B57801-1BF3-42B3-8961-A36364215491}">
      <dgm:prSet phldrT="[Text]" custT="1"/>
      <dgm:spPr/>
      <dgm:t>
        <a:bodyPr/>
        <a:lstStyle/>
        <a:p>
          <a:endParaRPr lang="en-US" sz="1600" dirty="0"/>
        </a:p>
        <a:p>
          <a:r>
            <a:rPr lang="en-US" sz="1600" dirty="0"/>
            <a:t>Presentation Format</a:t>
          </a:r>
          <a:endParaRPr lang="en-US" sz="1800" dirty="0"/>
        </a:p>
      </dgm:t>
    </dgm:pt>
    <dgm:pt modelId="{18790B72-C4F1-4731-A891-FC76C8D4BC60}" type="parTrans" cxnId="{9CF9BB39-62CF-4D07-8ABD-B484C1F9869E}">
      <dgm:prSet/>
      <dgm:spPr/>
      <dgm:t>
        <a:bodyPr/>
        <a:lstStyle/>
        <a:p>
          <a:endParaRPr lang="en-US"/>
        </a:p>
      </dgm:t>
    </dgm:pt>
    <dgm:pt modelId="{A506CA30-82FD-4F74-A158-C42F7F3865B3}" type="sibTrans" cxnId="{9CF9BB39-62CF-4D07-8ABD-B484C1F9869E}">
      <dgm:prSet/>
      <dgm:spPr/>
      <dgm:t>
        <a:bodyPr/>
        <a:lstStyle/>
        <a:p>
          <a:endParaRPr lang="en-US"/>
        </a:p>
      </dgm:t>
    </dgm:pt>
    <dgm:pt modelId="{1817FBA1-0BE5-4075-A5CC-91BF6FD22B6E}">
      <dgm:prSet phldrT="[Text]" custT="1"/>
      <dgm:spPr/>
      <dgm:t>
        <a:bodyPr/>
        <a:lstStyle/>
        <a:p>
          <a:r>
            <a:rPr lang="en-US" sz="1600" dirty="0"/>
            <a:t>8 Virtually</a:t>
          </a:r>
        </a:p>
      </dgm:t>
    </dgm:pt>
    <dgm:pt modelId="{709FE36F-C7F7-43E1-A652-2A4FBA2B4BF4}" type="parTrans" cxnId="{27D7559A-BA14-4C82-8D6A-A13F4AF223B5}">
      <dgm:prSet/>
      <dgm:spPr/>
      <dgm:t>
        <a:bodyPr/>
        <a:lstStyle/>
        <a:p>
          <a:endParaRPr lang="en-US"/>
        </a:p>
      </dgm:t>
    </dgm:pt>
    <dgm:pt modelId="{10DAC97C-330E-466A-B2A9-8C033FE925FF}" type="sibTrans" cxnId="{27D7559A-BA14-4C82-8D6A-A13F4AF223B5}">
      <dgm:prSet/>
      <dgm:spPr/>
      <dgm:t>
        <a:bodyPr/>
        <a:lstStyle/>
        <a:p>
          <a:endParaRPr lang="en-US"/>
        </a:p>
      </dgm:t>
    </dgm:pt>
    <dgm:pt modelId="{6B24E6E1-CDCE-45A8-894A-0EAEB014DC4D}">
      <dgm:prSet phldrT="[Text]" custT="1"/>
      <dgm:spPr/>
      <dgm:t>
        <a:bodyPr/>
        <a:lstStyle/>
        <a:p>
          <a:r>
            <a:rPr lang="en-US" sz="1600" dirty="0"/>
            <a:t>9 In-person</a:t>
          </a:r>
        </a:p>
      </dgm:t>
    </dgm:pt>
    <dgm:pt modelId="{7D3DB3B2-3606-44CE-A435-637CE02BDAEF}" type="parTrans" cxnId="{C8DA9818-690D-49AD-85F2-E8CD4704DFDD}">
      <dgm:prSet/>
      <dgm:spPr/>
      <dgm:t>
        <a:bodyPr/>
        <a:lstStyle/>
        <a:p>
          <a:endParaRPr lang="en-US"/>
        </a:p>
      </dgm:t>
    </dgm:pt>
    <dgm:pt modelId="{0A46874E-1971-4446-B92C-CA6B8168B016}" type="sibTrans" cxnId="{C8DA9818-690D-49AD-85F2-E8CD4704DFDD}">
      <dgm:prSet/>
      <dgm:spPr/>
      <dgm:t>
        <a:bodyPr/>
        <a:lstStyle/>
        <a:p>
          <a:endParaRPr lang="en-US"/>
        </a:p>
      </dgm:t>
    </dgm:pt>
    <dgm:pt modelId="{0A309C14-663C-4ADC-8F1C-EA8BA7E5AED4}">
      <dgm:prSet phldrT="[Text]" custT="1"/>
      <dgm:spPr/>
      <dgm:t>
        <a:bodyPr/>
        <a:lstStyle/>
        <a:p>
          <a:endParaRPr lang="en-US" sz="1400" dirty="0"/>
        </a:p>
        <a:p>
          <a:r>
            <a:rPr lang="en-US" sz="1600" dirty="0"/>
            <a:t>Participants Roles</a:t>
          </a:r>
        </a:p>
      </dgm:t>
    </dgm:pt>
    <dgm:pt modelId="{155F0A6E-FA8C-41DF-96C2-BA0ED297BFF6}" type="parTrans" cxnId="{60419F70-4A74-4AF1-B27F-E58A8E3F6578}">
      <dgm:prSet/>
      <dgm:spPr/>
      <dgm:t>
        <a:bodyPr/>
        <a:lstStyle/>
        <a:p>
          <a:endParaRPr lang="en-US"/>
        </a:p>
      </dgm:t>
    </dgm:pt>
    <dgm:pt modelId="{F03B5CE8-B075-4043-B9FD-05E71A0D30EA}" type="sibTrans" cxnId="{60419F70-4A74-4AF1-B27F-E58A8E3F6578}">
      <dgm:prSet/>
      <dgm:spPr/>
      <dgm:t>
        <a:bodyPr/>
        <a:lstStyle/>
        <a:p>
          <a:endParaRPr lang="en-US"/>
        </a:p>
      </dgm:t>
    </dgm:pt>
    <dgm:pt modelId="{E8A932CA-C71C-4961-BBEF-D00D9634C8C8}">
      <dgm:prSet phldrT="[Text]" custT="1"/>
      <dgm:spPr/>
      <dgm:t>
        <a:bodyPr/>
        <a:lstStyle/>
        <a:p>
          <a:r>
            <a:rPr lang="en-US" sz="1600" dirty="0"/>
            <a:t>N2NCaregivers Support Group/ Crisis Counselors</a:t>
          </a:r>
        </a:p>
      </dgm:t>
    </dgm:pt>
    <dgm:pt modelId="{2D2A1D06-D593-4725-AF00-2E75CDCEBF4B}" type="parTrans" cxnId="{BC1BDE02-CBB8-41A2-B0B6-06E8C230938C}">
      <dgm:prSet/>
      <dgm:spPr/>
      <dgm:t>
        <a:bodyPr/>
        <a:lstStyle/>
        <a:p>
          <a:endParaRPr lang="en-US"/>
        </a:p>
      </dgm:t>
    </dgm:pt>
    <dgm:pt modelId="{F83A3277-58E5-44A8-9744-E38F93121ABF}" type="sibTrans" cxnId="{BC1BDE02-CBB8-41A2-B0B6-06E8C230938C}">
      <dgm:prSet/>
      <dgm:spPr/>
      <dgm:t>
        <a:bodyPr/>
        <a:lstStyle/>
        <a:p>
          <a:endParaRPr lang="en-US"/>
        </a:p>
      </dgm:t>
    </dgm:pt>
    <dgm:pt modelId="{759D6824-5B90-4C70-870C-F447E66AF8C8}">
      <dgm:prSet phldrT="[Text]" custT="1"/>
      <dgm:spPr/>
      <dgm:t>
        <a:bodyPr/>
        <a:lstStyle/>
        <a:p>
          <a:r>
            <a:rPr lang="en-US" sz="1600" dirty="0"/>
            <a:t>Administrators/Managers/Directors/Coordinators</a:t>
          </a:r>
        </a:p>
      </dgm:t>
    </dgm:pt>
    <dgm:pt modelId="{08F3B7DF-615E-4FA0-B424-830607CF48C4}" type="parTrans" cxnId="{BC2DB5ED-C2D9-40A3-A7EB-81A376FEF1CB}">
      <dgm:prSet/>
      <dgm:spPr/>
      <dgm:t>
        <a:bodyPr/>
        <a:lstStyle/>
        <a:p>
          <a:endParaRPr lang="en-US"/>
        </a:p>
      </dgm:t>
    </dgm:pt>
    <dgm:pt modelId="{6C645CB7-AB46-4748-BF7B-01EC848DAA9D}" type="sibTrans" cxnId="{BC2DB5ED-C2D9-40A3-A7EB-81A376FEF1CB}">
      <dgm:prSet/>
      <dgm:spPr/>
      <dgm:t>
        <a:bodyPr/>
        <a:lstStyle/>
        <a:p>
          <a:endParaRPr lang="en-US"/>
        </a:p>
      </dgm:t>
    </dgm:pt>
    <dgm:pt modelId="{1433802A-3737-4E65-8455-75327F7C8735}">
      <dgm:prSet phldrT="[Text]" custT="1"/>
      <dgm:spPr/>
      <dgm:t>
        <a:bodyPr/>
        <a:lstStyle/>
        <a:p>
          <a:r>
            <a:rPr lang="en-US" sz="1600" dirty="0"/>
            <a:t>Clinical Nurses/ Educators/Support Staff</a:t>
          </a:r>
        </a:p>
      </dgm:t>
    </dgm:pt>
    <dgm:pt modelId="{67EB9BC5-F278-43A1-8A1C-1B5BB38D60B4}" type="parTrans" cxnId="{9E8BB104-2E29-4A18-9AF6-D03BBBFFBA66}">
      <dgm:prSet/>
      <dgm:spPr/>
      <dgm:t>
        <a:bodyPr/>
        <a:lstStyle/>
        <a:p>
          <a:endParaRPr lang="en-US"/>
        </a:p>
      </dgm:t>
    </dgm:pt>
    <dgm:pt modelId="{4FE51502-02E1-4CBA-BB81-2E3F33D99A6B}" type="sibTrans" cxnId="{9E8BB104-2E29-4A18-9AF6-D03BBBFFBA66}">
      <dgm:prSet/>
      <dgm:spPr/>
      <dgm:t>
        <a:bodyPr/>
        <a:lstStyle/>
        <a:p>
          <a:endParaRPr lang="en-US"/>
        </a:p>
      </dgm:t>
    </dgm:pt>
    <dgm:pt modelId="{B07A1562-2C29-4ADA-B177-D50D2E851C81}" type="pres">
      <dgm:prSet presAssocID="{EEBC0B35-E07F-436C-872D-D31636E584AC}" presName="linearFlow" presStyleCnt="0">
        <dgm:presLayoutVars>
          <dgm:dir/>
          <dgm:animLvl val="lvl"/>
          <dgm:resizeHandles val="exact"/>
        </dgm:presLayoutVars>
      </dgm:prSet>
      <dgm:spPr/>
    </dgm:pt>
    <dgm:pt modelId="{A265A8A6-C120-415E-ACBE-C8AB64377D7B}" type="pres">
      <dgm:prSet presAssocID="{74B57801-1BF3-42B3-8961-A36364215491}" presName="composite" presStyleCnt="0"/>
      <dgm:spPr/>
    </dgm:pt>
    <dgm:pt modelId="{0194A3E1-2339-4E01-8D16-C84FA4D9B4F5}" type="pres">
      <dgm:prSet presAssocID="{74B57801-1BF3-42B3-8961-A36364215491}" presName="parentText" presStyleLbl="alignNode1" presStyleIdx="0" presStyleCnt="2" custLinFactNeighborX="0" custLinFactNeighborY="-8195">
        <dgm:presLayoutVars>
          <dgm:chMax val="1"/>
          <dgm:bulletEnabled val="1"/>
        </dgm:presLayoutVars>
      </dgm:prSet>
      <dgm:spPr/>
    </dgm:pt>
    <dgm:pt modelId="{1883D481-F2A9-44F1-97B0-0871807D6EB2}" type="pres">
      <dgm:prSet presAssocID="{74B57801-1BF3-42B3-8961-A36364215491}" presName="descendantText" presStyleLbl="alignAcc1" presStyleIdx="0" presStyleCnt="2" custScaleY="100000" custLinFactNeighborX="251" custLinFactNeighborY="-215">
        <dgm:presLayoutVars>
          <dgm:bulletEnabled val="1"/>
        </dgm:presLayoutVars>
      </dgm:prSet>
      <dgm:spPr/>
    </dgm:pt>
    <dgm:pt modelId="{EFFE9F18-3525-4316-8E57-DB45FC9FAD5F}" type="pres">
      <dgm:prSet presAssocID="{A506CA30-82FD-4F74-A158-C42F7F3865B3}" presName="sp" presStyleCnt="0"/>
      <dgm:spPr/>
    </dgm:pt>
    <dgm:pt modelId="{977842ED-64CE-40D2-913F-1211FF54B95F}" type="pres">
      <dgm:prSet presAssocID="{0A309C14-663C-4ADC-8F1C-EA8BA7E5AED4}" presName="composite" presStyleCnt="0"/>
      <dgm:spPr/>
    </dgm:pt>
    <dgm:pt modelId="{36E7175E-A484-4D77-9770-C342A86DFDB4}" type="pres">
      <dgm:prSet presAssocID="{0A309C14-663C-4ADC-8F1C-EA8BA7E5AED4}" presName="parentText" presStyleLbl="alignNode1" presStyleIdx="1" presStyleCnt="2">
        <dgm:presLayoutVars>
          <dgm:chMax val="1"/>
          <dgm:bulletEnabled val="1"/>
        </dgm:presLayoutVars>
      </dgm:prSet>
      <dgm:spPr/>
    </dgm:pt>
    <dgm:pt modelId="{0B10A677-AC89-4974-A2E6-BBD2C108A149}" type="pres">
      <dgm:prSet presAssocID="{0A309C14-663C-4ADC-8F1C-EA8BA7E5AED4}" presName="descendantText" presStyleLbl="alignAcc1" presStyleIdx="1" presStyleCnt="2" custScaleY="111689" custLinFactNeighborX="-310" custLinFactNeighborY="642">
        <dgm:presLayoutVars>
          <dgm:bulletEnabled val="1"/>
        </dgm:presLayoutVars>
      </dgm:prSet>
      <dgm:spPr/>
    </dgm:pt>
  </dgm:ptLst>
  <dgm:cxnLst>
    <dgm:cxn modelId="{BC1BDE02-CBB8-41A2-B0B6-06E8C230938C}" srcId="{0A309C14-663C-4ADC-8F1C-EA8BA7E5AED4}" destId="{E8A932CA-C71C-4961-BBEF-D00D9634C8C8}" srcOrd="2" destOrd="0" parTransId="{2D2A1D06-D593-4725-AF00-2E75CDCEBF4B}" sibTransId="{F83A3277-58E5-44A8-9744-E38F93121ABF}"/>
    <dgm:cxn modelId="{9E8BB104-2E29-4A18-9AF6-D03BBBFFBA66}" srcId="{0A309C14-663C-4ADC-8F1C-EA8BA7E5AED4}" destId="{1433802A-3737-4E65-8455-75327F7C8735}" srcOrd="1" destOrd="0" parTransId="{67EB9BC5-F278-43A1-8A1C-1B5BB38D60B4}" sibTransId="{4FE51502-02E1-4CBA-BB81-2E3F33D99A6B}"/>
    <dgm:cxn modelId="{3DE85B18-54AC-4504-85ED-A1BB71F9F151}" type="presOf" srcId="{EEBC0B35-E07F-436C-872D-D31636E584AC}" destId="{B07A1562-2C29-4ADA-B177-D50D2E851C81}" srcOrd="0" destOrd="0" presId="urn:microsoft.com/office/officeart/2005/8/layout/chevron2"/>
    <dgm:cxn modelId="{C8DA9818-690D-49AD-85F2-E8CD4704DFDD}" srcId="{74B57801-1BF3-42B3-8961-A36364215491}" destId="{6B24E6E1-CDCE-45A8-894A-0EAEB014DC4D}" srcOrd="1" destOrd="0" parTransId="{7D3DB3B2-3606-44CE-A435-637CE02BDAEF}" sibTransId="{0A46874E-1971-4446-B92C-CA6B8168B016}"/>
    <dgm:cxn modelId="{71B38D1E-429B-40F0-9BD0-5C1109069857}" type="presOf" srcId="{0A309C14-663C-4ADC-8F1C-EA8BA7E5AED4}" destId="{36E7175E-A484-4D77-9770-C342A86DFDB4}" srcOrd="0" destOrd="0" presId="urn:microsoft.com/office/officeart/2005/8/layout/chevron2"/>
    <dgm:cxn modelId="{9CF9BB39-62CF-4D07-8ABD-B484C1F9869E}" srcId="{EEBC0B35-E07F-436C-872D-D31636E584AC}" destId="{74B57801-1BF3-42B3-8961-A36364215491}" srcOrd="0" destOrd="0" parTransId="{18790B72-C4F1-4731-A891-FC76C8D4BC60}" sibTransId="{A506CA30-82FD-4F74-A158-C42F7F3865B3}"/>
    <dgm:cxn modelId="{60419F70-4A74-4AF1-B27F-E58A8E3F6578}" srcId="{EEBC0B35-E07F-436C-872D-D31636E584AC}" destId="{0A309C14-663C-4ADC-8F1C-EA8BA7E5AED4}" srcOrd="1" destOrd="0" parTransId="{155F0A6E-FA8C-41DF-96C2-BA0ED297BFF6}" sibTransId="{F03B5CE8-B075-4043-B9FD-05E71A0D30EA}"/>
    <dgm:cxn modelId="{D5025F7E-5008-4918-86E0-A20F40A89F9C}" type="presOf" srcId="{6B24E6E1-CDCE-45A8-894A-0EAEB014DC4D}" destId="{1883D481-F2A9-44F1-97B0-0871807D6EB2}" srcOrd="0" destOrd="1" presId="urn:microsoft.com/office/officeart/2005/8/layout/chevron2"/>
    <dgm:cxn modelId="{27D7559A-BA14-4C82-8D6A-A13F4AF223B5}" srcId="{74B57801-1BF3-42B3-8961-A36364215491}" destId="{1817FBA1-0BE5-4075-A5CC-91BF6FD22B6E}" srcOrd="0" destOrd="0" parTransId="{709FE36F-C7F7-43E1-A652-2A4FBA2B4BF4}" sibTransId="{10DAC97C-330E-466A-B2A9-8C033FE925FF}"/>
    <dgm:cxn modelId="{41AAB6B6-691C-4CC8-9130-69FA949A7833}" type="presOf" srcId="{E8A932CA-C71C-4961-BBEF-D00D9634C8C8}" destId="{0B10A677-AC89-4974-A2E6-BBD2C108A149}" srcOrd="0" destOrd="2" presId="urn:microsoft.com/office/officeart/2005/8/layout/chevron2"/>
    <dgm:cxn modelId="{69FE82CE-475F-4E1C-81F5-31764E5BB19C}" type="presOf" srcId="{74B57801-1BF3-42B3-8961-A36364215491}" destId="{0194A3E1-2339-4E01-8D16-C84FA4D9B4F5}" srcOrd="0" destOrd="0" presId="urn:microsoft.com/office/officeart/2005/8/layout/chevron2"/>
    <dgm:cxn modelId="{CBBF65DE-E010-476C-8F96-E47927560B9E}" type="presOf" srcId="{1433802A-3737-4E65-8455-75327F7C8735}" destId="{0B10A677-AC89-4974-A2E6-BBD2C108A149}" srcOrd="0" destOrd="1" presId="urn:microsoft.com/office/officeart/2005/8/layout/chevron2"/>
    <dgm:cxn modelId="{16C0A2E5-5D88-4FA6-B924-04699825A2D3}" type="presOf" srcId="{1817FBA1-0BE5-4075-A5CC-91BF6FD22B6E}" destId="{1883D481-F2A9-44F1-97B0-0871807D6EB2}" srcOrd="0" destOrd="0" presId="urn:microsoft.com/office/officeart/2005/8/layout/chevron2"/>
    <dgm:cxn modelId="{6DCF27E6-42A8-47D1-B8BE-5675942376C3}" type="presOf" srcId="{759D6824-5B90-4C70-870C-F447E66AF8C8}" destId="{0B10A677-AC89-4974-A2E6-BBD2C108A149}" srcOrd="0" destOrd="0" presId="urn:microsoft.com/office/officeart/2005/8/layout/chevron2"/>
    <dgm:cxn modelId="{BC2DB5ED-C2D9-40A3-A7EB-81A376FEF1CB}" srcId="{0A309C14-663C-4ADC-8F1C-EA8BA7E5AED4}" destId="{759D6824-5B90-4C70-870C-F447E66AF8C8}" srcOrd="0" destOrd="0" parTransId="{08F3B7DF-615E-4FA0-B424-830607CF48C4}" sibTransId="{6C645CB7-AB46-4748-BF7B-01EC848DAA9D}"/>
    <dgm:cxn modelId="{2BA34D7A-E3A2-458D-9263-257B3F2E80A3}" type="presParOf" srcId="{B07A1562-2C29-4ADA-B177-D50D2E851C81}" destId="{A265A8A6-C120-415E-ACBE-C8AB64377D7B}" srcOrd="0" destOrd="0" presId="urn:microsoft.com/office/officeart/2005/8/layout/chevron2"/>
    <dgm:cxn modelId="{BBFDAFFE-C516-4B9B-BDBC-CDA7F936CC63}" type="presParOf" srcId="{A265A8A6-C120-415E-ACBE-C8AB64377D7B}" destId="{0194A3E1-2339-4E01-8D16-C84FA4D9B4F5}" srcOrd="0" destOrd="0" presId="urn:microsoft.com/office/officeart/2005/8/layout/chevron2"/>
    <dgm:cxn modelId="{804DE51A-09A9-40F9-BB62-61F0ADF2AF1D}" type="presParOf" srcId="{A265A8A6-C120-415E-ACBE-C8AB64377D7B}" destId="{1883D481-F2A9-44F1-97B0-0871807D6EB2}" srcOrd="1" destOrd="0" presId="urn:microsoft.com/office/officeart/2005/8/layout/chevron2"/>
    <dgm:cxn modelId="{B4FEC98A-C913-49B1-85AB-4B6A126899CB}" type="presParOf" srcId="{B07A1562-2C29-4ADA-B177-D50D2E851C81}" destId="{EFFE9F18-3525-4316-8E57-DB45FC9FAD5F}" srcOrd="1" destOrd="0" presId="urn:microsoft.com/office/officeart/2005/8/layout/chevron2"/>
    <dgm:cxn modelId="{2303272E-33BF-4C5E-A2A5-B73EBA77300A}" type="presParOf" srcId="{B07A1562-2C29-4ADA-B177-D50D2E851C81}" destId="{977842ED-64CE-40D2-913F-1211FF54B95F}" srcOrd="2" destOrd="0" presId="urn:microsoft.com/office/officeart/2005/8/layout/chevron2"/>
    <dgm:cxn modelId="{49BC3212-79D7-4192-A8AB-47237EFCDD7B}" type="presParOf" srcId="{977842ED-64CE-40D2-913F-1211FF54B95F}" destId="{36E7175E-A484-4D77-9770-C342A86DFDB4}" srcOrd="0" destOrd="0" presId="urn:microsoft.com/office/officeart/2005/8/layout/chevron2"/>
    <dgm:cxn modelId="{63B5AE70-A76D-405D-9AD8-367E0734C8EF}" type="presParOf" srcId="{977842ED-64CE-40D2-913F-1211FF54B95F}" destId="{0B10A677-AC89-4974-A2E6-BBD2C108A1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C0B35-E07F-436C-872D-D31636E584AC}"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en-US"/>
        </a:p>
      </dgm:t>
    </dgm:pt>
    <dgm:pt modelId="{74B57801-1BF3-42B3-8961-A36364215491}">
      <dgm:prSet phldrT="[Text]" custT="1"/>
      <dgm:spPr/>
      <dgm:t>
        <a:bodyPr/>
        <a:lstStyle/>
        <a:p>
          <a:endParaRPr lang="en-US" sz="1600" dirty="0"/>
        </a:p>
        <a:p>
          <a:r>
            <a:rPr lang="en-US" sz="1800" dirty="0"/>
            <a:t>Successes</a:t>
          </a:r>
        </a:p>
      </dgm:t>
    </dgm:pt>
    <dgm:pt modelId="{18790B72-C4F1-4731-A891-FC76C8D4BC60}" type="parTrans" cxnId="{9CF9BB39-62CF-4D07-8ABD-B484C1F9869E}">
      <dgm:prSet/>
      <dgm:spPr/>
      <dgm:t>
        <a:bodyPr/>
        <a:lstStyle/>
        <a:p>
          <a:endParaRPr lang="en-US"/>
        </a:p>
      </dgm:t>
    </dgm:pt>
    <dgm:pt modelId="{A506CA30-82FD-4F74-A158-C42F7F3865B3}" type="sibTrans" cxnId="{9CF9BB39-62CF-4D07-8ABD-B484C1F9869E}">
      <dgm:prSet/>
      <dgm:spPr/>
      <dgm:t>
        <a:bodyPr/>
        <a:lstStyle/>
        <a:p>
          <a:endParaRPr lang="en-US"/>
        </a:p>
      </dgm:t>
    </dgm:pt>
    <dgm:pt modelId="{1817FBA1-0BE5-4075-A5CC-91BF6FD22B6E}">
      <dgm:prSet phldrT="[Text]" custT="1"/>
      <dgm:spPr/>
      <dgm:t>
        <a:bodyPr/>
        <a:lstStyle/>
        <a:p>
          <a:r>
            <a:rPr lang="en-US" sz="1600" dirty="0"/>
            <a:t>Liked the Visuals/ </a:t>
          </a:r>
          <a:r>
            <a:rPr lang="en-US" sz="1600" dirty="0" err="1"/>
            <a:t>Powerpoint</a:t>
          </a:r>
          <a:r>
            <a:rPr lang="en-US" sz="1600" dirty="0"/>
            <a:t>  &amp; Script was helpful</a:t>
          </a:r>
        </a:p>
      </dgm:t>
    </dgm:pt>
    <dgm:pt modelId="{709FE36F-C7F7-43E1-A652-2A4FBA2B4BF4}" type="parTrans" cxnId="{27D7559A-BA14-4C82-8D6A-A13F4AF223B5}">
      <dgm:prSet/>
      <dgm:spPr/>
      <dgm:t>
        <a:bodyPr/>
        <a:lstStyle/>
        <a:p>
          <a:endParaRPr lang="en-US"/>
        </a:p>
      </dgm:t>
    </dgm:pt>
    <dgm:pt modelId="{10DAC97C-330E-466A-B2A9-8C033FE925FF}" type="sibTrans" cxnId="{27D7559A-BA14-4C82-8D6A-A13F4AF223B5}">
      <dgm:prSet/>
      <dgm:spPr/>
      <dgm:t>
        <a:bodyPr/>
        <a:lstStyle/>
        <a:p>
          <a:endParaRPr lang="en-US"/>
        </a:p>
      </dgm:t>
    </dgm:pt>
    <dgm:pt modelId="{0A309C14-663C-4ADC-8F1C-EA8BA7E5AED4}">
      <dgm:prSet phldrT="[Text]" custT="1"/>
      <dgm:spPr/>
      <dgm:t>
        <a:bodyPr/>
        <a:lstStyle/>
        <a:p>
          <a:endParaRPr lang="en-US" sz="1400" dirty="0"/>
        </a:p>
        <a:p>
          <a:r>
            <a:rPr lang="en-US" sz="1600" dirty="0"/>
            <a:t>Challenges</a:t>
          </a:r>
        </a:p>
      </dgm:t>
    </dgm:pt>
    <dgm:pt modelId="{155F0A6E-FA8C-41DF-96C2-BA0ED297BFF6}" type="parTrans" cxnId="{60419F70-4A74-4AF1-B27F-E58A8E3F6578}">
      <dgm:prSet/>
      <dgm:spPr/>
      <dgm:t>
        <a:bodyPr/>
        <a:lstStyle/>
        <a:p>
          <a:endParaRPr lang="en-US"/>
        </a:p>
      </dgm:t>
    </dgm:pt>
    <dgm:pt modelId="{F03B5CE8-B075-4043-B9FD-05E71A0D30EA}" type="sibTrans" cxnId="{60419F70-4A74-4AF1-B27F-E58A8E3F6578}">
      <dgm:prSet/>
      <dgm:spPr/>
      <dgm:t>
        <a:bodyPr/>
        <a:lstStyle/>
        <a:p>
          <a:endParaRPr lang="en-US"/>
        </a:p>
      </dgm:t>
    </dgm:pt>
    <dgm:pt modelId="{759D6824-5B90-4C70-870C-F447E66AF8C8}">
      <dgm:prSet phldrT="[Text]" custT="1"/>
      <dgm:spPr/>
      <dgm:t>
        <a:bodyPr/>
        <a:lstStyle/>
        <a:p>
          <a:r>
            <a:rPr lang="en-US" sz="1600" dirty="0"/>
            <a:t>Hesitation to openly discussion stress level</a:t>
          </a:r>
        </a:p>
      </dgm:t>
    </dgm:pt>
    <dgm:pt modelId="{08F3B7DF-615E-4FA0-B424-830607CF48C4}" type="parTrans" cxnId="{BC2DB5ED-C2D9-40A3-A7EB-81A376FEF1CB}">
      <dgm:prSet/>
      <dgm:spPr/>
      <dgm:t>
        <a:bodyPr/>
        <a:lstStyle/>
        <a:p>
          <a:endParaRPr lang="en-US"/>
        </a:p>
      </dgm:t>
    </dgm:pt>
    <dgm:pt modelId="{6C645CB7-AB46-4748-BF7B-01EC848DAA9D}" type="sibTrans" cxnId="{BC2DB5ED-C2D9-40A3-A7EB-81A376FEF1CB}">
      <dgm:prSet/>
      <dgm:spPr/>
      <dgm:t>
        <a:bodyPr/>
        <a:lstStyle/>
        <a:p>
          <a:endParaRPr lang="en-US"/>
        </a:p>
      </dgm:t>
    </dgm:pt>
    <dgm:pt modelId="{CA9BE756-1B29-407C-8BE9-7CBD6CF1267F}">
      <dgm:prSet phldrT="[Text]" custT="1"/>
      <dgm:spPr/>
      <dgm:t>
        <a:bodyPr/>
        <a:lstStyle/>
        <a:p>
          <a:r>
            <a:rPr lang="en-US" sz="1600" dirty="0"/>
            <a:t>Stop working &amp; acknowledging this was a critical need</a:t>
          </a:r>
        </a:p>
      </dgm:t>
    </dgm:pt>
    <dgm:pt modelId="{1B85288D-9F04-4F77-998D-DB58C3A23EBF}" type="parTrans" cxnId="{1BB47FEC-BF50-46BD-90EA-2FD276A6FEB6}">
      <dgm:prSet/>
      <dgm:spPr/>
      <dgm:t>
        <a:bodyPr/>
        <a:lstStyle/>
        <a:p>
          <a:endParaRPr lang="en-US"/>
        </a:p>
      </dgm:t>
    </dgm:pt>
    <dgm:pt modelId="{97791972-E322-497A-BE6F-C99C2474BB3B}" type="sibTrans" cxnId="{1BB47FEC-BF50-46BD-90EA-2FD276A6FEB6}">
      <dgm:prSet/>
      <dgm:spPr/>
      <dgm:t>
        <a:bodyPr/>
        <a:lstStyle/>
        <a:p>
          <a:endParaRPr lang="en-US"/>
        </a:p>
      </dgm:t>
    </dgm:pt>
    <dgm:pt modelId="{6C8ECE4E-3F33-46A8-A57C-ADCCB00DA45F}">
      <dgm:prSet phldrT="[Text]" custT="1"/>
      <dgm:spPr/>
      <dgm:t>
        <a:bodyPr/>
        <a:lstStyle/>
        <a:p>
          <a:r>
            <a:rPr lang="en-US" sz="1600" dirty="0"/>
            <a:t>Productive Conversation </a:t>
          </a:r>
        </a:p>
      </dgm:t>
    </dgm:pt>
    <dgm:pt modelId="{6A9D9C49-B8EC-4E2F-8395-530BA1589F0A}" type="parTrans" cxnId="{78E1C88C-3D44-4072-AA92-6DD971382920}">
      <dgm:prSet/>
      <dgm:spPr/>
      <dgm:t>
        <a:bodyPr/>
        <a:lstStyle/>
        <a:p>
          <a:endParaRPr lang="en-US"/>
        </a:p>
      </dgm:t>
    </dgm:pt>
    <dgm:pt modelId="{7EDA9E4B-26B4-4A64-AC43-D30D6246ECEF}" type="sibTrans" cxnId="{78E1C88C-3D44-4072-AA92-6DD971382920}">
      <dgm:prSet/>
      <dgm:spPr/>
      <dgm:t>
        <a:bodyPr/>
        <a:lstStyle/>
        <a:p>
          <a:endParaRPr lang="en-US"/>
        </a:p>
      </dgm:t>
    </dgm:pt>
    <dgm:pt modelId="{DA95EECD-67CA-428E-8DE7-D8F7936D2E27}">
      <dgm:prSet phldrT="[Text]" custT="1"/>
      <dgm:spPr/>
      <dgm:t>
        <a:bodyPr/>
        <a:lstStyle/>
        <a:p>
          <a:r>
            <a:rPr lang="en-US" sz="1600" dirty="0"/>
            <a:t>Gained interest implementing &amp; research project</a:t>
          </a:r>
        </a:p>
      </dgm:t>
    </dgm:pt>
    <dgm:pt modelId="{164F1577-BF25-45A0-B86B-0F1257FD0085}" type="parTrans" cxnId="{8F643F78-A31E-4224-ADD2-74F14855E312}">
      <dgm:prSet/>
      <dgm:spPr/>
      <dgm:t>
        <a:bodyPr/>
        <a:lstStyle/>
        <a:p>
          <a:endParaRPr lang="en-US"/>
        </a:p>
      </dgm:t>
    </dgm:pt>
    <dgm:pt modelId="{FC9B8732-A2B6-484A-8C68-E64B8ED38118}" type="sibTrans" cxnId="{8F643F78-A31E-4224-ADD2-74F14855E312}">
      <dgm:prSet/>
      <dgm:spPr/>
      <dgm:t>
        <a:bodyPr/>
        <a:lstStyle/>
        <a:p>
          <a:endParaRPr lang="en-US"/>
        </a:p>
      </dgm:t>
    </dgm:pt>
    <dgm:pt modelId="{4AA5CE91-38E2-4369-89F9-B2A49B48CFEF}">
      <dgm:prSet phldrT="[Text]" custT="1"/>
      <dgm:spPr/>
      <dgm:t>
        <a:bodyPr/>
        <a:lstStyle/>
        <a:p>
          <a:r>
            <a:rPr lang="en-US" sz="1600" dirty="0"/>
            <a:t>Tech issues</a:t>
          </a:r>
        </a:p>
      </dgm:t>
    </dgm:pt>
    <dgm:pt modelId="{22F9B704-9911-4C5E-980C-8283C608F2FB}" type="parTrans" cxnId="{94D6139F-270A-4E18-BF72-056DC3CF9977}">
      <dgm:prSet/>
      <dgm:spPr/>
      <dgm:t>
        <a:bodyPr/>
        <a:lstStyle/>
        <a:p>
          <a:endParaRPr lang="en-US"/>
        </a:p>
      </dgm:t>
    </dgm:pt>
    <dgm:pt modelId="{FC26CCAA-C4F7-4651-90DE-2786E0083B85}" type="sibTrans" cxnId="{94D6139F-270A-4E18-BF72-056DC3CF9977}">
      <dgm:prSet/>
      <dgm:spPr/>
      <dgm:t>
        <a:bodyPr/>
        <a:lstStyle/>
        <a:p>
          <a:endParaRPr lang="en-US"/>
        </a:p>
      </dgm:t>
    </dgm:pt>
    <dgm:pt modelId="{8CE80B85-0BAB-49F8-B314-E1A590A18205}">
      <dgm:prSet phldrT="[Text]" custT="1"/>
      <dgm:spPr/>
      <dgm:t>
        <a:bodyPr/>
        <a:lstStyle/>
        <a:p>
          <a:r>
            <a:rPr lang="en-US" sz="1600" dirty="0"/>
            <a:t>A lot of information short period of time</a:t>
          </a:r>
        </a:p>
      </dgm:t>
    </dgm:pt>
    <dgm:pt modelId="{5C827D06-9330-4E5C-9D0E-6E8B4927A897}" type="parTrans" cxnId="{B02E1CD0-5F75-4169-A489-753909B11BAB}">
      <dgm:prSet/>
      <dgm:spPr/>
      <dgm:t>
        <a:bodyPr/>
        <a:lstStyle/>
        <a:p>
          <a:endParaRPr lang="en-US"/>
        </a:p>
      </dgm:t>
    </dgm:pt>
    <dgm:pt modelId="{F2D87F7E-4A13-45C6-ADBF-B8569B1C408C}" type="sibTrans" cxnId="{B02E1CD0-5F75-4169-A489-753909B11BAB}">
      <dgm:prSet/>
      <dgm:spPr/>
      <dgm:t>
        <a:bodyPr/>
        <a:lstStyle/>
        <a:p>
          <a:endParaRPr lang="en-US"/>
        </a:p>
      </dgm:t>
    </dgm:pt>
    <dgm:pt modelId="{EA88C431-9B8F-4C21-9032-056C9A73F99E}">
      <dgm:prSet phldrT="[Text]" custT="1"/>
      <dgm:spPr/>
      <dgm:t>
        <a:bodyPr/>
        <a:lstStyle/>
        <a:p>
          <a:r>
            <a:rPr lang="en-US" sz="1600" dirty="0"/>
            <a:t>Understanding of manager/supervisor roles</a:t>
          </a:r>
        </a:p>
      </dgm:t>
    </dgm:pt>
    <dgm:pt modelId="{FD68495C-4807-400E-BDE4-E2BA1F29775A}" type="parTrans" cxnId="{140CDCAF-E5A7-48B8-8CD4-A868DE6DA268}">
      <dgm:prSet/>
      <dgm:spPr/>
      <dgm:t>
        <a:bodyPr/>
        <a:lstStyle/>
        <a:p>
          <a:endParaRPr lang="en-US"/>
        </a:p>
      </dgm:t>
    </dgm:pt>
    <dgm:pt modelId="{1667A3BA-A32E-42D1-AF7B-659DC00889AE}" type="sibTrans" cxnId="{140CDCAF-E5A7-48B8-8CD4-A868DE6DA268}">
      <dgm:prSet/>
      <dgm:spPr/>
      <dgm:t>
        <a:bodyPr/>
        <a:lstStyle/>
        <a:p>
          <a:endParaRPr lang="en-US"/>
        </a:p>
      </dgm:t>
    </dgm:pt>
    <dgm:pt modelId="{B07A1562-2C29-4ADA-B177-D50D2E851C81}" type="pres">
      <dgm:prSet presAssocID="{EEBC0B35-E07F-436C-872D-D31636E584AC}" presName="linearFlow" presStyleCnt="0">
        <dgm:presLayoutVars>
          <dgm:dir/>
          <dgm:animLvl val="lvl"/>
          <dgm:resizeHandles val="exact"/>
        </dgm:presLayoutVars>
      </dgm:prSet>
      <dgm:spPr/>
    </dgm:pt>
    <dgm:pt modelId="{A265A8A6-C120-415E-ACBE-C8AB64377D7B}" type="pres">
      <dgm:prSet presAssocID="{74B57801-1BF3-42B3-8961-A36364215491}" presName="composite" presStyleCnt="0"/>
      <dgm:spPr/>
    </dgm:pt>
    <dgm:pt modelId="{0194A3E1-2339-4E01-8D16-C84FA4D9B4F5}" type="pres">
      <dgm:prSet presAssocID="{74B57801-1BF3-42B3-8961-A36364215491}" presName="parentText" presStyleLbl="alignNode1" presStyleIdx="0" presStyleCnt="2" custLinFactNeighborX="0" custLinFactNeighborY="-8195">
        <dgm:presLayoutVars>
          <dgm:chMax val="1"/>
          <dgm:bulletEnabled val="1"/>
        </dgm:presLayoutVars>
      </dgm:prSet>
      <dgm:spPr/>
    </dgm:pt>
    <dgm:pt modelId="{1883D481-F2A9-44F1-97B0-0871807D6EB2}" type="pres">
      <dgm:prSet presAssocID="{74B57801-1BF3-42B3-8961-A36364215491}" presName="descendantText" presStyleLbl="alignAcc1" presStyleIdx="0" presStyleCnt="2" custScaleY="127748" custLinFactNeighborX="-682" custLinFactNeighborY="73">
        <dgm:presLayoutVars>
          <dgm:bulletEnabled val="1"/>
        </dgm:presLayoutVars>
      </dgm:prSet>
      <dgm:spPr/>
    </dgm:pt>
    <dgm:pt modelId="{EFFE9F18-3525-4316-8E57-DB45FC9FAD5F}" type="pres">
      <dgm:prSet presAssocID="{A506CA30-82FD-4F74-A158-C42F7F3865B3}" presName="sp" presStyleCnt="0"/>
      <dgm:spPr/>
    </dgm:pt>
    <dgm:pt modelId="{977842ED-64CE-40D2-913F-1211FF54B95F}" type="pres">
      <dgm:prSet presAssocID="{0A309C14-663C-4ADC-8F1C-EA8BA7E5AED4}" presName="composite" presStyleCnt="0"/>
      <dgm:spPr/>
    </dgm:pt>
    <dgm:pt modelId="{36E7175E-A484-4D77-9770-C342A86DFDB4}" type="pres">
      <dgm:prSet presAssocID="{0A309C14-663C-4ADC-8F1C-EA8BA7E5AED4}" presName="parentText" presStyleLbl="alignNode1" presStyleIdx="1" presStyleCnt="2">
        <dgm:presLayoutVars>
          <dgm:chMax val="1"/>
          <dgm:bulletEnabled val="1"/>
        </dgm:presLayoutVars>
      </dgm:prSet>
      <dgm:spPr/>
    </dgm:pt>
    <dgm:pt modelId="{0B10A677-AC89-4974-A2E6-BBD2C108A149}" type="pres">
      <dgm:prSet presAssocID="{0A309C14-663C-4ADC-8F1C-EA8BA7E5AED4}" presName="descendantText" presStyleLbl="alignAcc1" presStyleIdx="1" presStyleCnt="2" custScaleY="124167" custLinFactNeighborX="-310" custLinFactNeighborY="642">
        <dgm:presLayoutVars>
          <dgm:bulletEnabled val="1"/>
        </dgm:presLayoutVars>
      </dgm:prSet>
      <dgm:spPr/>
    </dgm:pt>
  </dgm:ptLst>
  <dgm:cxnLst>
    <dgm:cxn modelId="{3DE85B18-54AC-4504-85ED-A1BB71F9F151}" type="presOf" srcId="{EEBC0B35-E07F-436C-872D-D31636E584AC}" destId="{B07A1562-2C29-4ADA-B177-D50D2E851C81}" srcOrd="0" destOrd="0" presId="urn:microsoft.com/office/officeart/2005/8/layout/chevron2"/>
    <dgm:cxn modelId="{35C1591C-9497-4561-8F58-F3E9D035AB02}" type="presOf" srcId="{EA88C431-9B8F-4C21-9032-056C9A73F99E}" destId="{0B10A677-AC89-4974-A2E6-BBD2C108A149}" srcOrd="0" destOrd="3" presId="urn:microsoft.com/office/officeart/2005/8/layout/chevron2"/>
    <dgm:cxn modelId="{71B38D1E-429B-40F0-9BD0-5C1109069857}" type="presOf" srcId="{0A309C14-663C-4ADC-8F1C-EA8BA7E5AED4}" destId="{36E7175E-A484-4D77-9770-C342A86DFDB4}" srcOrd="0" destOrd="0" presId="urn:microsoft.com/office/officeart/2005/8/layout/chevron2"/>
    <dgm:cxn modelId="{9CF9BB39-62CF-4D07-8ABD-B484C1F9869E}" srcId="{EEBC0B35-E07F-436C-872D-D31636E584AC}" destId="{74B57801-1BF3-42B3-8961-A36364215491}" srcOrd="0" destOrd="0" parTransId="{18790B72-C4F1-4731-A891-FC76C8D4BC60}" sibTransId="{A506CA30-82FD-4F74-A158-C42F7F3865B3}"/>
    <dgm:cxn modelId="{4EBED948-6B4E-48C3-A2DD-660AAB5299DB}" type="presOf" srcId="{8CE80B85-0BAB-49F8-B314-E1A590A18205}" destId="{0B10A677-AC89-4974-A2E6-BBD2C108A149}" srcOrd="0" destOrd="2" presId="urn:microsoft.com/office/officeart/2005/8/layout/chevron2"/>
    <dgm:cxn modelId="{60419F70-4A74-4AF1-B27F-E58A8E3F6578}" srcId="{EEBC0B35-E07F-436C-872D-D31636E584AC}" destId="{0A309C14-663C-4ADC-8F1C-EA8BA7E5AED4}" srcOrd="1" destOrd="0" parTransId="{155F0A6E-FA8C-41DF-96C2-BA0ED297BFF6}" sibTransId="{F03B5CE8-B075-4043-B9FD-05E71A0D30EA}"/>
    <dgm:cxn modelId="{8F643F78-A31E-4224-ADD2-74F14855E312}" srcId="{74B57801-1BF3-42B3-8961-A36364215491}" destId="{DA95EECD-67CA-428E-8DE7-D8F7936D2E27}" srcOrd="3" destOrd="0" parTransId="{164F1577-BF25-45A0-B86B-0F1257FD0085}" sibTransId="{FC9B8732-A2B6-484A-8C68-E64B8ED38118}"/>
    <dgm:cxn modelId="{78E1C88C-3D44-4072-AA92-6DD971382920}" srcId="{74B57801-1BF3-42B3-8961-A36364215491}" destId="{6C8ECE4E-3F33-46A8-A57C-ADCCB00DA45F}" srcOrd="2" destOrd="0" parTransId="{6A9D9C49-B8EC-4E2F-8395-530BA1589F0A}" sibTransId="{7EDA9E4B-26B4-4A64-AC43-D30D6246ECEF}"/>
    <dgm:cxn modelId="{27D7559A-BA14-4C82-8D6A-A13F4AF223B5}" srcId="{74B57801-1BF3-42B3-8961-A36364215491}" destId="{1817FBA1-0BE5-4075-A5CC-91BF6FD22B6E}" srcOrd="0" destOrd="0" parTransId="{709FE36F-C7F7-43E1-A652-2A4FBA2B4BF4}" sibTransId="{10DAC97C-330E-466A-B2A9-8C033FE925FF}"/>
    <dgm:cxn modelId="{94D6139F-270A-4E18-BF72-056DC3CF9977}" srcId="{0A309C14-663C-4ADC-8F1C-EA8BA7E5AED4}" destId="{4AA5CE91-38E2-4369-89F9-B2A49B48CFEF}" srcOrd="1" destOrd="0" parTransId="{22F9B704-9911-4C5E-980C-8283C608F2FB}" sibTransId="{FC26CCAA-C4F7-4651-90DE-2786E0083B85}"/>
    <dgm:cxn modelId="{F01FD6AA-3CF6-4DFF-8CFF-5B0DB8818373}" type="presOf" srcId="{CA9BE756-1B29-407C-8BE9-7CBD6CF1267F}" destId="{1883D481-F2A9-44F1-97B0-0871807D6EB2}" srcOrd="0" destOrd="1" presId="urn:microsoft.com/office/officeart/2005/8/layout/chevron2"/>
    <dgm:cxn modelId="{113BB4AB-722A-47EC-AA51-2AC58AA1AE43}" type="presOf" srcId="{DA95EECD-67CA-428E-8DE7-D8F7936D2E27}" destId="{1883D481-F2A9-44F1-97B0-0871807D6EB2}" srcOrd="0" destOrd="3" presId="urn:microsoft.com/office/officeart/2005/8/layout/chevron2"/>
    <dgm:cxn modelId="{140CDCAF-E5A7-48B8-8CD4-A868DE6DA268}" srcId="{0A309C14-663C-4ADC-8F1C-EA8BA7E5AED4}" destId="{EA88C431-9B8F-4C21-9032-056C9A73F99E}" srcOrd="3" destOrd="0" parTransId="{FD68495C-4807-400E-BDE4-E2BA1F29775A}" sibTransId="{1667A3BA-A32E-42D1-AF7B-659DC00889AE}"/>
    <dgm:cxn modelId="{F4C624C9-C09C-4E8F-8C77-D23684B729EB}" type="presOf" srcId="{4AA5CE91-38E2-4369-89F9-B2A49B48CFEF}" destId="{0B10A677-AC89-4974-A2E6-BBD2C108A149}" srcOrd="0" destOrd="1" presId="urn:microsoft.com/office/officeart/2005/8/layout/chevron2"/>
    <dgm:cxn modelId="{CD5D48CE-976B-47DF-B948-793D7799E034}" type="presOf" srcId="{6C8ECE4E-3F33-46A8-A57C-ADCCB00DA45F}" destId="{1883D481-F2A9-44F1-97B0-0871807D6EB2}" srcOrd="0" destOrd="2" presId="urn:microsoft.com/office/officeart/2005/8/layout/chevron2"/>
    <dgm:cxn modelId="{69FE82CE-475F-4E1C-81F5-31764E5BB19C}" type="presOf" srcId="{74B57801-1BF3-42B3-8961-A36364215491}" destId="{0194A3E1-2339-4E01-8D16-C84FA4D9B4F5}" srcOrd="0" destOrd="0" presId="urn:microsoft.com/office/officeart/2005/8/layout/chevron2"/>
    <dgm:cxn modelId="{B02E1CD0-5F75-4169-A489-753909B11BAB}" srcId="{0A309C14-663C-4ADC-8F1C-EA8BA7E5AED4}" destId="{8CE80B85-0BAB-49F8-B314-E1A590A18205}" srcOrd="2" destOrd="0" parTransId="{5C827D06-9330-4E5C-9D0E-6E8B4927A897}" sibTransId="{F2D87F7E-4A13-45C6-ADBF-B8569B1C408C}"/>
    <dgm:cxn modelId="{16C0A2E5-5D88-4FA6-B924-04699825A2D3}" type="presOf" srcId="{1817FBA1-0BE5-4075-A5CC-91BF6FD22B6E}" destId="{1883D481-F2A9-44F1-97B0-0871807D6EB2}" srcOrd="0" destOrd="0" presId="urn:microsoft.com/office/officeart/2005/8/layout/chevron2"/>
    <dgm:cxn modelId="{6DCF27E6-42A8-47D1-B8BE-5675942376C3}" type="presOf" srcId="{759D6824-5B90-4C70-870C-F447E66AF8C8}" destId="{0B10A677-AC89-4974-A2E6-BBD2C108A149}" srcOrd="0" destOrd="0" presId="urn:microsoft.com/office/officeart/2005/8/layout/chevron2"/>
    <dgm:cxn modelId="{1BB47FEC-BF50-46BD-90EA-2FD276A6FEB6}" srcId="{74B57801-1BF3-42B3-8961-A36364215491}" destId="{CA9BE756-1B29-407C-8BE9-7CBD6CF1267F}" srcOrd="1" destOrd="0" parTransId="{1B85288D-9F04-4F77-998D-DB58C3A23EBF}" sibTransId="{97791972-E322-497A-BE6F-C99C2474BB3B}"/>
    <dgm:cxn modelId="{BC2DB5ED-C2D9-40A3-A7EB-81A376FEF1CB}" srcId="{0A309C14-663C-4ADC-8F1C-EA8BA7E5AED4}" destId="{759D6824-5B90-4C70-870C-F447E66AF8C8}" srcOrd="0" destOrd="0" parTransId="{08F3B7DF-615E-4FA0-B424-830607CF48C4}" sibTransId="{6C645CB7-AB46-4748-BF7B-01EC848DAA9D}"/>
    <dgm:cxn modelId="{2BA34D7A-E3A2-458D-9263-257B3F2E80A3}" type="presParOf" srcId="{B07A1562-2C29-4ADA-B177-D50D2E851C81}" destId="{A265A8A6-C120-415E-ACBE-C8AB64377D7B}" srcOrd="0" destOrd="0" presId="urn:microsoft.com/office/officeart/2005/8/layout/chevron2"/>
    <dgm:cxn modelId="{BBFDAFFE-C516-4B9B-BDBC-CDA7F936CC63}" type="presParOf" srcId="{A265A8A6-C120-415E-ACBE-C8AB64377D7B}" destId="{0194A3E1-2339-4E01-8D16-C84FA4D9B4F5}" srcOrd="0" destOrd="0" presId="urn:microsoft.com/office/officeart/2005/8/layout/chevron2"/>
    <dgm:cxn modelId="{804DE51A-09A9-40F9-BB62-61F0ADF2AF1D}" type="presParOf" srcId="{A265A8A6-C120-415E-ACBE-C8AB64377D7B}" destId="{1883D481-F2A9-44F1-97B0-0871807D6EB2}" srcOrd="1" destOrd="0" presId="urn:microsoft.com/office/officeart/2005/8/layout/chevron2"/>
    <dgm:cxn modelId="{B4FEC98A-C913-49B1-85AB-4B6A126899CB}" type="presParOf" srcId="{B07A1562-2C29-4ADA-B177-D50D2E851C81}" destId="{EFFE9F18-3525-4316-8E57-DB45FC9FAD5F}" srcOrd="1" destOrd="0" presId="urn:microsoft.com/office/officeart/2005/8/layout/chevron2"/>
    <dgm:cxn modelId="{2303272E-33BF-4C5E-A2A5-B73EBA77300A}" type="presParOf" srcId="{B07A1562-2C29-4ADA-B177-D50D2E851C81}" destId="{977842ED-64CE-40D2-913F-1211FF54B95F}" srcOrd="2" destOrd="0" presId="urn:microsoft.com/office/officeart/2005/8/layout/chevron2"/>
    <dgm:cxn modelId="{49BC3212-79D7-4192-A8AB-47237EFCDD7B}" type="presParOf" srcId="{977842ED-64CE-40D2-913F-1211FF54B95F}" destId="{36E7175E-A484-4D77-9770-C342A86DFDB4}" srcOrd="0" destOrd="0" presId="urn:microsoft.com/office/officeart/2005/8/layout/chevron2"/>
    <dgm:cxn modelId="{63B5AE70-A76D-405D-9AD8-367E0734C8EF}" type="presParOf" srcId="{977842ED-64CE-40D2-913F-1211FF54B95F}" destId="{0B10A677-AC89-4974-A2E6-BBD2C108A14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BA1E3-BC11-194A-B761-6353595E733C}"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C752CC9E-48BC-F940-B1DB-02C52C537849}">
      <dgm:prSet phldrT="[Text]" custT="1"/>
      <dgm:spPr>
        <a:gradFill flip="none" rotWithShape="1">
          <a:gsLst>
            <a:gs pos="21000">
              <a:srgbClr val="00FF00"/>
            </a:gs>
            <a:gs pos="100000">
              <a:srgbClr val="00CC00"/>
            </a:gs>
          </a:gsLst>
          <a:path path="circle">
            <a:fillToRect l="50000" t="50000" r="50000" b="50000"/>
          </a:path>
          <a:tileRect/>
        </a:gradFill>
      </dgm:spPr>
      <dgm:t>
        <a:bodyPr/>
        <a:lstStyle/>
        <a:p>
          <a:endParaRPr lang="en-US" sz="2800" dirty="0"/>
        </a:p>
      </dgm:t>
    </dgm:pt>
    <dgm:pt modelId="{02AEF641-9D6F-4D4C-8745-52067758427A}" type="parTrans" cxnId="{2278B56F-40FC-224A-BA5C-228344658501}">
      <dgm:prSet/>
      <dgm:spPr/>
      <dgm:t>
        <a:bodyPr/>
        <a:lstStyle/>
        <a:p>
          <a:endParaRPr lang="en-US"/>
        </a:p>
      </dgm:t>
    </dgm:pt>
    <dgm:pt modelId="{906CCA5F-197F-F648-9BFA-17B824895061}" type="sibTrans" cxnId="{2278B56F-40FC-224A-BA5C-228344658501}">
      <dgm:prSet/>
      <dgm:spPr/>
      <dgm:t>
        <a:bodyPr/>
        <a:lstStyle/>
        <a:p>
          <a:endParaRPr lang="en-US"/>
        </a:p>
      </dgm:t>
    </dgm:pt>
    <dgm:pt modelId="{5E93DFAD-644D-A944-827C-462512900BBA}">
      <dgm:prSet phldrT="[Text]" custT="1"/>
      <dgm:spPr>
        <a:solidFill>
          <a:srgbClr val="00FF00"/>
        </a:solidFill>
      </dgm:spPr>
      <dgm:t>
        <a:bodyPr/>
        <a:lstStyle/>
        <a:p>
          <a:r>
            <a:rPr lang="en-US" sz="2000" dirty="0">
              <a:solidFill>
                <a:srgbClr val="000000"/>
              </a:solidFill>
            </a:rPr>
            <a:t>Enhance individual resilience and interpersonal communication</a:t>
          </a:r>
        </a:p>
      </dgm:t>
    </dgm:pt>
    <dgm:pt modelId="{3AFD135B-0ADF-6449-BC9F-CDBFABA0BCE4}" type="parTrans" cxnId="{F89028B9-AF40-5E48-A23A-FFEDABE6DC3A}">
      <dgm:prSet/>
      <dgm:spPr>
        <a:solidFill>
          <a:srgbClr val="00CC00"/>
        </a:solidFill>
      </dgm:spPr>
      <dgm:t>
        <a:bodyPr/>
        <a:lstStyle/>
        <a:p>
          <a:endParaRPr lang="en-US"/>
        </a:p>
      </dgm:t>
    </dgm:pt>
    <dgm:pt modelId="{025E4E97-33B3-224C-8FF7-D1F5D616D028}" type="sibTrans" cxnId="{F89028B9-AF40-5E48-A23A-FFEDABE6DC3A}">
      <dgm:prSet/>
      <dgm:spPr/>
      <dgm:t>
        <a:bodyPr/>
        <a:lstStyle/>
        <a:p>
          <a:endParaRPr lang="en-US"/>
        </a:p>
      </dgm:t>
    </dgm:pt>
    <dgm:pt modelId="{5D924A48-474C-FB49-B3AA-FC0E5C96A7E3}">
      <dgm:prSet phldrT="[Text]" custT="1"/>
      <dgm:spPr>
        <a:solidFill>
          <a:srgbClr val="FFFF00"/>
        </a:solidFill>
      </dgm:spPr>
      <dgm:t>
        <a:bodyPr/>
        <a:lstStyle/>
        <a:p>
          <a:r>
            <a:rPr lang="en-US" sz="2000" dirty="0">
              <a:solidFill>
                <a:srgbClr val="000000"/>
              </a:solidFill>
            </a:rPr>
            <a:t>Identify and reduce unnecessary stressors</a:t>
          </a:r>
        </a:p>
      </dgm:t>
    </dgm:pt>
    <dgm:pt modelId="{211EB6D2-A98D-F44F-A9F1-A406A4E200B3}" type="parTrans" cxnId="{0A60998F-BF31-C049-A4B7-0FEE7B46BEDE}">
      <dgm:prSet/>
      <dgm:spPr>
        <a:gradFill rotWithShape="0">
          <a:gsLst>
            <a:gs pos="0">
              <a:srgbClr val="FFFF00"/>
            </a:gs>
            <a:gs pos="54000">
              <a:srgbClr val="FFFF00"/>
            </a:gs>
            <a:gs pos="100000">
              <a:srgbClr val="00CC00"/>
            </a:gs>
          </a:gsLst>
        </a:gradFill>
      </dgm:spPr>
      <dgm:t>
        <a:bodyPr/>
        <a:lstStyle/>
        <a:p>
          <a:endParaRPr lang="en-US"/>
        </a:p>
      </dgm:t>
    </dgm:pt>
    <dgm:pt modelId="{4F8830FE-E475-1141-8C7F-A74364503EB3}" type="sibTrans" cxnId="{0A60998F-BF31-C049-A4B7-0FEE7B46BEDE}">
      <dgm:prSet/>
      <dgm:spPr/>
      <dgm:t>
        <a:bodyPr/>
        <a:lstStyle/>
        <a:p>
          <a:endParaRPr lang="en-US"/>
        </a:p>
      </dgm:t>
    </dgm:pt>
    <dgm:pt modelId="{899D7107-677C-7D4E-9488-DE05BB7B38EA}">
      <dgm:prSet phldrT="[Text]" custT="1"/>
      <dgm:spPr>
        <a:solidFill>
          <a:srgbClr val="FF9900"/>
        </a:solidFill>
      </dgm:spPr>
      <dgm:t>
        <a:bodyPr/>
        <a:lstStyle/>
        <a:p>
          <a:r>
            <a:rPr lang="en-US" sz="2000" dirty="0">
              <a:solidFill>
                <a:srgbClr val="000000"/>
              </a:solidFill>
            </a:rPr>
            <a:t>Recognize caregiver stress and know how to respond</a:t>
          </a:r>
          <a:endParaRPr lang="en-US" sz="2400" dirty="0">
            <a:solidFill>
              <a:srgbClr val="000000"/>
            </a:solidFill>
          </a:endParaRPr>
        </a:p>
      </dgm:t>
    </dgm:pt>
    <dgm:pt modelId="{6CAEEE40-AE1F-A14C-8D65-2A035C28ADAF}" type="parTrans" cxnId="{32C5F732-C003-B042-969B-58E82329E244}">
      <dgm:prSet/>
      <dgm:spPr>
        <a:gradFill rotWithShape="0">
          <a:gsLst>
            <a:gs pos="1000">
              <a:srgbClr val="FF9900"/>
            </a:gs>
            <a:gs pos="37000">
              <a:srgbClr val="FF9900"/>
            </a:gs>
            <a:gs pos="100000">
              <a:srgbClr val="00CC00"/>
            </a:gs>
          </a:gsLst>
        </a:gradFill>
      </dgm:spPr>
      <dgm:t>
        <a:bodyPr/>
        <a:lstStyle/>
        <a:p>
          <a:endParaRPr lang="en-US"/>
        </a:p>
      </dgm:t>
    </dgm:pt>
    <dgm:pt modelId="{30F0FD29-8AD4-B145-B056-B0AF0634A07A}" type="sibTrans" cxnId="{32C5F732-C003-B042-969B-58E82329E244}">
      <dgm:prSet/>
      <dgm:spPr/>
      <dgm:t>
        <a:bodyPr/>
        <a:lstStyle/>
        <a:p>
          <a:endParaRPr lang="en-US"/>
        </a:p>
      </dgm:t>
    </dgm:pt>
    <dgm:pt modelId="{343A7262-6CF1-3A44-8B7E-557B952FF098}" type="pres">
      <dgm:prSet presAssocID="{76EBA1E3-BC11-194A-B761-6353595E733C}" presName="cycle" presStyleCnt="0">
        <dgm:presLayoutVars>
          <dgm:chMax val="1"/>
          <dgm:dir/>
          <dgm:animLvl val="ctr"/>
          <dgm:resizeHandles val="exact"/>
        </dgm:presLayoutVars>
      </dgm:prSet>
      <dgm:spPr/>
    </dgm:pt>
    <dgm:pt modelId="{514037AE-E3C0-7F46-83B2-A071F2C60CB1}" type="pres">
      <dgm:prSet presAssocID="{C752CC9E-48BC-F940-B1DB-02C52C537849}" presName="centerShape" presStyleLbl="node0" presStyleIdx="0" presStyleCnt="1" custScaleX="113240" custScaleY="75273" custLinFactNeighborX="962"/>
      <dgm:spPr/>
    </dgm:pt>
    <dgm:pt modelId="{75443CDC-0EF2-9445-A3AF-EA48AF57B8F8}" type="pres">
      <dgm:prSet presAssocID="{3AFD135B-0ADF-6449-BC9F-CDBFABA0BCE4}" presName="parTrans" presStyleLbl="bgSibTrans2D1" presStyleIdx="0" presStyleCnt="3" custLinFactNeighborX="1144" custLinFactNeighborY="26071"/>
      <dgm:spPr/>
    </dgm:pt>
    <dgm:pt modelId="{523986EB-2B09-7D45-8F8F-3E705CDCF072}" type="pres">
      <dgm:prSet presAssocID="{5E93DFAD-644D-A944-827C-462512900BBA}" presName="node" presStyleLbl="node1" presStyleIdx="0" presStyleCnt="3" custRadScaleRad="112949" custRadScaleInc="10096">
        <dgm:presLayoutVars>
          <dgm:bulletEnabled val="1"/>
        </dgm:presLayoutVars>
      </dgm:prSet>
      <dgm:spPr/>
    </dgm:pt>
    <dgm:pt modelId="{0A2AB872-4CDF-3E4F-BA8A-DDDBF9512E82}" type="pres">
      <dgm:prSet presAssocID="{211EB6D2-A98D-F44F-A9F1-A406A4E200B3}" presName="parTrans" presStyleLbl="bgSibTrans2D1" presStyleIdx="1" presStyleCnt="3" custLinFactNeighborY="18049"/>
      <dgm:spPr/>
    </dgm:pt>
    <dgm:pt modelId="{1A845F20-83F6-0F44-92A7-D83594CA8414}" type="pres">
      <dgm:prSet presAssocID="{5D924A48-474C-FB49-B3AA-FC0E5C96A7E3}" presName="node" presStyleLbl="node1" presStyleIdx="1" presStyleCnt="3" custRadScaleRad="100019" custRadScaleInc="1837">
        <dgm:presLayoutVars>
          <dgm:bulletEnabled val="1"/>
        </dgm:presLayoutVars>
      </dgm:prSet>
      <dgm:spPr/>
    </dgm:pt>
    <dgm:pt modelId="{4C4321B8-8A65-F543-B962-F0AB04974F65}" type="pres">
      <dgm:prSet presAssocID="{6CAEEE40-AE1F-A14C-8D65-2A035C28ADAF}" presName="parTrans" presStyleLbl="bgSibTrans2D1" presStyleIdx="2" presStyleCnt="3" custLinFactNeighborX="0" custLinFactNeighborY="36098"/>
      <dgm:spPr/>
    </dgm:pt>
    <dgm:pt modelId="{13FB9394-F83C-6D4C-BAE0-8D3E05C3AF03}" type="pres">
      <dgm:prSet presAssocID="{899D7107-677C-7D4E-9488-DE05BB7B38EA}" presName="node" presStyleLbl="node1" presStyleIdx="2" presStyleCnt="3" custScaleX="114515" custScaleY="88339" custRadScaleRad="134560" custRadScaleInc="-8126">
        <dgm:presLayoutVars>
          <dgm:bulletEnabled val="1"/>
        </dgm:presLayoutVars>
      </dgm:prSet>
      <dgm:spPr/>
    </dgm:pt>
  </dgm:ptLst>
  <dgm:cxnLst>
    <dgm:cxn modelId="{2C32B505-EA95-7346-9A8B-CDDF2D7887E3}" type="presOf" srcId="{C752CC9E-48BC-F940-B1DB-02C52C537849}" destId="{514037AE-E3C0-7F46-83B2-A071F2C60CB1}" srcOrd="0" destOrd="0" presId="urn:microsoft.com/office/officeart/2005/8/layout/radial4"/>
    <dgm:cxn modelId="{32C5F732-C003-B042-969B-58E82329E244}" srcId="{C752CC9E-48BC-F940-B1DB-02C52C537849}" destId="{899D7107-677C-7D4E-9488-DE05BB7B38EA}" srcOrd="2" destOrd="0" parTransId="{6CAEEE40-AE1F-A14C-8D65-2A035C28ADAF}" sibTransId="{30F0FD29-8AD4-B145-B056-B0AF0634A07A}"/>
    <dgm:cxn modelId="{BB6FE25E-2176-614B-A416-18B8CF9C1410}" type="presOf" srcId="{6CAEEE40-AE1F-A14C-8D65-2A035C28ADAF}" destId="{4C4321B8-8A65-F543-B962-F0AB04974F65}" srcOrd="0" destOrd="0" presId="urn:microsoft.com/office/officeart/2005/8/layout/radial4"/>
    <dgm:cxn modelId="{2E9AF363-2182-3641-93A3-A552A63DD502}" type="presOf" srcId="{899D7107-677C-7D4E-9488-DE05BB7B38EA}" destId="{13FB9394-F83C-6D4C-BAE0-8D3E05C3AF03}" srcOrd="0" destOrd="0" presId="urn:microsoft.com/office/officeart/2005/8/layout/radial4"/>
    <dgm:cxn modelId="{8A5B0546-10B4-E043-81BC-A037A09C6482}" type="presOf" srcId="{5D924A48-474C-FB49-B3AA-FC0E5C96A7E3}" destId="{1A845F20-83F6-0F44-92A7-D83594CA8414}" srcOrd="0" destOrd="0" presId="urn:microsoft.com/office/officeart/2005/8/layout/radial4"/>
    <dgm:cxn modelId="{1A1C9B4F-4621-FC4C-961E-57D45F13C6BE}" type="presOf" srcId="{3AFD135B-0ADF-6449-BC9F-CDBFABA0BCE4}" destId="{75443CDC-0EF2-9445-A3AF-EA48AF57B8F8}" srcOrd="0" destOrd="0" presId="urn:microsoft.com/office/officeart/2005/8/layout/radial4"/>
    <dgm:cxn modelId="{2278B56F-40FC-224A-BA5C-228344658501}" srcId="{76EBA1E3-BC11-194A-B761-6353595E733C}" destId="{C752CC9E-48BC-F940-B1DB-02C52C537849}" srcOrd="0" destOrd="0" parTransId="{02AEF641-9D6F-4D4C-8745-52067758427A}" sibTransId="{906CCA5F-197F-F648-9BFA-17B824895061}"/>
    <dgm:cxn modelId="{2D510981-FFFB-CA4F-9CA5-356EBB5ED4AB}" type="presOf" srcId="{76EBA1E3-BC11-194A-B761-6353595E733C}" destId="{343A7262-6CF1-3A44-8B7E-557B952FF098}" srcOrd="0" destOrd="0" presId="urn:microsoft.com/office/officeart/2005/8/layout/radial4"/>
    <dgm:cxn modelId="{0A60998F-BF31-C049-A4B7-0FEE7B46BEDE}" srcId="{C752CC9E-48BC-F940-B1DB-02C52C537849}" destId="{5D924A48-474C-FB49-B3AA-FC0E5C96A7E3}" srcOrd="1" destOrd="0" parTransId="{211EB6D2-A98D-F44F-A9F1-A406A4E200B3}" sibTransId="{4F8830FE-E475-1141-8C7F-A74364503EB3}"/>
    <dgm:cxn modelId="{F89028B9-AF40-5E48-A23A-FFEDABE6DC3A}" srcId="{C752CC9E-48BC-F940-B1DB-02C52C537849}" destId="{5E93DFAD-644D-A944-827C-462512900BBA}" srcOrd="0" destOrd="0" parTransId="{3AFD135B-0ADF-6449-BC9F-CDBFABA0BCE4}" sibTransId="{025E4E97-33B3-224C-8FF7-D1F5D616D028}"/>
    <dgm:cxn modelId="{B1241CD8-C3BD-884D-8AD7-22C25FD56B50}" type="presOf" srcId="{5E93DFAD-644D-A944-827C-462512900BBA}" destId="{523986EB-2B09-7D45-8F8F-3E705CDCF072}" srcOrd="0" destOrd="0" presId="urn:microsoft.com/office/officeart/2005/8/layout/radial4"/>
    <dgm:cxn modelId="{E0EF9BF9-35F0-B54C-B95B-87D70715F758}" type="presOf" srcId="{211EB6D2-A98D-F44F-A9F1-A406A4E200B3}" destId="{0A2AB872-4CDF-3E4F-BA8A-DDDBF9512E82}" srcOrd="0" destOrd="0" presId="urn:microsoft.com/office/officeart/2005/8/layout/radial4"/>
    <dgm:cxn modelId="{BF2F939E-B871-D44E-A867-438E97822378}" type="presParOf" srcId="{343A7262-6CF1-3A44-8B7E-557B952FF098}" destId="{514037AE-E3C0-7F46-83B2-A071F2C60CB1}" srcOrd="0" destOrd="0" presId="urn:microsoft.com/office/officeart/2005/8/layout/radial4"/>
    <dgm:cxn modelId="{4EF2F181-1529-E245-B4F5-AB5E8081ACE3}" type="presParOf" srcId="{343A7262-6CF1-3A44-8B7E-557B952FF098}" destId="{75443CDC-0EF2-9445-A3AF-EA48AF57B8F8}" srcOrd="1" destOrd="0" presId="urn:microsoft.com/office/officeart/2005/8/layout/radial4"/>
    <dgm:cxn modelId="{74BB5CA1-E920-4B43-B885-7C8C6C6DF767}" type="presParOf" srcId="{343A7262-6CF1-3A44-8B7E-557B952FF098}" destId="{523986EB-2B09-7D45-8F8F-3E705CDCF072}" srcOrd="2" destOrd="0" presId="urn:microsoft.com/office/officeart/2005/8/layout/radial4"/>
    <dgm:cxn modelId="{C9D634FF-2082-2246-867C-5451FFEAC43F}" type="presParOf" srcId="{343A7262-6CF1-3A44-8B7E-557B952FF098}" destId="{0A2AB872-4CDF-3E4F-BA8A-DDDBF9512E82}" srcOrd="3" destOrd="0" presId="urn:microsoft.com/office/officeart/2005/8/layout/radial4"/>
    <dgm:cxn modelId="{CDBC16E5-2B33-D74E-84A5-2B87F14632FE}" type="presParOf" srcId="{343A7262-6CF1-3A44-8B7E-557B952FF098}" destId="{1A845F20-83F6-0F44-92A7-D83594CA8414}" srcOrd="4" destOrd="0" presId="urn:microsoft.com/office/officeart/2005/8/layout/radial4"/>
    <dgm:cxn modelId="{F78D881F-EF65-2540-8097-92BA5A039930}" type="presParOf" srcId="{343A7262-6CF1-3A44-8B7E-557B952FF098}" destId="{4C4321B8-8A65-F543-B962-F0AB04974F65}" srcOrd="5" destOrd="0" presId="urn:microsoft.com/office/officeart/2005/8/layout/radial4"/>
    <dgm:cxn modelId="{FCED1C1D-250D-8142-AEAF-AE69AD1A116B}" type="presParOf" srcId="{343A7262-6CF1-3A44-8B7E-557B952FF098}" destId="{13FB9394-F83C-6D4C-BAE0-8D3E05C3AF0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CAB85A-E0B2-4E47-8D7B-16BCD2CE5E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8FAE1FF-0118-4575-8733-BC0DA6F96EEE}">
      <dgm:prSet phldrT="[Text]"/>
      <dgm:spPr/>
      <dgm:t>
        <a:bodyPr/>
        <a:lstStyle/>
        <a:p>
          <a:r>
            <a:rPr lang="en-US" b="1" dirty="0"/>
            <a:t>SFA Approaches</a:t>
          </a:r>
        </a:p>
      </dgm:t>
    </dgm:pt>
    <dgm:pt modelId="{57A0E133-7FA9-4BA3-A9A6-7AE45719A487}" type="parTrans" cxnId="{FAF322AA-9403-495B-AB2C-68EBAB44A7F0}">
      <dgm:prSet/>
      <dgm:spPr/>
      <dgm:t>
        <a:bodyPr/>
        <a:lstStyle/>
        <a:p>
          <a:endParaRPr lang="en-US"/>
        </a:p>
      </dgm:t>
    </dgm:pt>
    <dgm:pt modelId="{A0E2A936-D94D-495E-A73D-7D855E1D2FFA}" type="sibTrans" cxnId="{FAF322AA-9403-495B-AB2C-68EBAB44A7F0}">
      <dgm:prSet/>
      <dgm:spPr/>
      <dgm:t>
        <a:bodyPr/>
        <a:lstStyle/>
        <a:p>
          <a:endParaRPr lang="en-US"/>
        </a:p>
      </dgm:t>
    </dgm:pt>
    <dgm:pt modelId="{190D3549-0116-4D33-8349-BCBC62F2F278}">
      <dgm:prSet phldrT="[Text]"/>
      <dgm:spPr/>
      <dgm:t>
        <a:bodyPr/>
        <a:lstStyle/>
        <a:p>
          <a:r>
            <a:rPr lang="en-US" b="1" dirty="0"/>
            <a:t>Assessment</a:t>
          </a:r>
        </a:p>
      </dgm:t>
    </dgm:pt>
    <dgm:pt modelId="{F3AF6499-EEE0-4893-878B-5DCB7E49D648}" type="parTrans" cxnId="{E0199EEC-D7BF-41E9-8180-96F7766E9315}">
      <dgm:prSet/>
      <dgm:spPr/>
      <dgm:t>
        <a:bodyPr/>
        <a:lstStyle/>
        <a:p>
          <a:endParaRPr lang="en-US"/>
        </a:p>
      </dgm:t>
    </dgm:pt>
    <dgm:pt modelId="{4BBBC848-BC11-492B-A885-47FFF6BE2CFD}" type="sibTrans" cxnId="{E0199EEC-D7BF-41E9-8180-96F7766E9315}">
      <dgm:prSet/>
      <dgm:spPr/>
      <dgm:t>
        <a:bodyPr/>
        <a:lstStyle/>
        <a:p>
          <a:endParaRPr lang="en-US"/>
        </a:p>
      </dgm:t>
    </dgm:pt>
    <dgm:pt modelId="{FF66A59E-87D4-4E1E-8A37-5031A688FAF8}">
      <dgm:prSet phldrT="[Text]"/>
      <dgm:spPr/>
      <dgm:t>
        <a:bodyPr/>
        <a:lstStyle/>
        <a:p>
          <a:r>
            <a:rPr lang="en-US" b="1" dirty="0"/>
            <a:t>Self Check</a:t>
          </a:r>
        </a:p>
        <a:p>
          <a:r>
            <a:rPr lang="en-US" b="1" dirty="0"/>
            <a:t>Resources</a:t>
          </a:r>
        </a:p>
      </dgm:t>
    </dgm:pt>
    <dgm:pt modelId="{57D63EC0-6CA5-49FF-8D52-3F225201E0F4}" type="parTrans" cxnId="{F02A363D-65E1-43C9-AF6B-8D2A1F781364}">
      <dgm:prSet/>
      <dgm:spPr/>
      <dgm:t>
        <a:bodyPr/>
        <a:lstStyle/>
        <a:p>
          <a:endParaRPr lang="en-US"/>
        </a:p>
      </dgm:t>
    </dgm:pt>
    <dgm:pt modelId="{3DEE6C3C-FA0E-4B7B-BD9F-11F3AAD03D8E}" type="sibTrans" cxnId="{F02A363D-65E1-43C9-AF6B-8D2A1F781364}">
      <dgm:prSet/>
      <dgm:spPr/>
      <dgm:t>
        <a:bodyPr/>
        <a:lstStyle/>
        <a:p>
          <a:endParaRPr lang="en-US"/>
        </a:p>
      </dgm:t>
    </dgm:pt>
    <dgm:pt modelId="{419ED3E4-CADC-40F8-84A6-DC092F3D5E7C}">
      <dgm:prSet phldrT="[Text]"/>
      <dgm:spPr/>
      <dgm:t>
        <a:bodyPr/>
        <a:lstStyle/>
        <a:p>
          <a:r>
            <a:rPr lang="en-US" b="1" dirty="0"/>
            <a:t>Stress Checks</a:t>
          </a:r>
        </a:p>
      </dgm:t>
    </dgm:pt>
    <dgm:pt modelId="{6F7136A8-B655-4280-89CD-78887E348F62}" type="parTrans" cxnId="{7231255E-0057-4A80-8A4B-EC14D4A762C9}">
      <dgm:prSet/>
      <dgm:spPr/>
      <dgm:t>
        <a:bodyPr/>
        <a:lstStyle/>
        <a:p>
          <a:endParaRPr lang="en-US"/>
        </a:p>
      </dgm:t>
    </dgm:pt>
    <dgm:pt modelId="{72800373-9972-470D-8D6E-EC25E481008E}" type="sibTrans" cxnId="{7231255E-0057-4A80-8A4B-EC14D4A762C9}">
      <dgm:prSet/>
      <dgm:spPr/>
      <dgm:t>
        <a:bodyPr/>
        <a:lstStyle/>
        <a:p>
          <a:endParaRPr lang="en-US"/>
        </a:p>
      </dgm:t>
    </dgm:pt>
    <dgm:pt modelId="{31F09D99-1998-44C5-8B5B-5AEC2480027F}">
      <dgm:prSet phldrT="[Text]"/>
      <dgm:spPr/>
      <dgm:t>
        <a:bodyPr/>
        <a:lstStyle/>
        <a:p>
          <a:r>
            <a:rPr lang="en-US" b="1" dirty="0"/>
            <a:t>Enhance Resilience</a:t>
          </a:r>
        </a:p>
      </dgm:t>
    </dgm:pt>
    <dgm:pt modelId="{F61E424C-C223-4E56-BDAE-1927043A4529}" type="parTrans" cxnId="{6A782312-1162-44C4-B426-9696A6066D53}">
      <dgm:prSet/>
      <dgm:spPr/>
      <dgm:t>
        <a:bodyPr/>
        <a:lstStyle/>
        <a:p>
          <a:endParaRPr lang="en-US"/>
        </a:p>
      </dgm:t>
    </dgm:pt>
    <dgm:pt modelId="{736B72D6-86FF-4022-81BF-5D2875580FCE}" type="sibTrans" cxnId="{6A782312-1162-44C4-B426-9696A6066D53}">
      <dgm:prSet/>
      <dgm:spPr/>
      <dgm:t>
        <a:bodyPr/>
        <a:lstStyle/>
        <a:p>
          <a:endParaRPr lang="en-US"/>
        </a:p>
      </dgm:t>
    </dgm:pt>
    <dgm:pt modelId="{742885E3-47CB-45C2-AE87-4DB6450E77BD}">
      <dgm:prSet phldrT="[Text]"/>
      <dgm:spPr/>
      <dgm:t>
        <a:bodyPr/>
        <a:lstStyle/>
        <a:p>
          <a:pPr algn="ctr"/>
          <a:endParaRPr lang="en-US" dirty="0"/>
        </a:p>
        <a:p>
          <a:pPr algn="ctr"/>
          <a:r>
            <a:rPr lang="en-US" b="1" dirty="0"/>
            <a:t>Positive Practices Workshops</a:t>
          </a:r>
        </a:p>
        <a:p>
          <a:pPr algn="ctr"/>
          <a:r>
            <a:rPr lang="en-US" dirty="0"/>
            <a:t>	</a:t>
          </a:r>
        </a:p>
      </dgm:t>
    </dgm:pt>
    <dgm:pt modelId="{65F242D3-7687-44F6-ADB3-DDEE2CEF69F6}" type="parTrans" cxnId="{E540CA68-9312-4D05-B437-98D4900EF8CF}">
      <dgm:prSet/>
      <dgm:spPr/>
      <dgm:t>
        <a:bodyPr/>
        <a:lstStyle/>
        <a:p>
          <a:endParaRPr lang="en-US"/>
        </a:p>
      </dgm:t>
    </dgm:pt>
    <dgm:pt modelId="{1804C3FB-844E-4132-9A27-9DE9C02D6536}" type="sibTrans" cxnId="{E540CA68-9312-4D05-B437-98D4900EF8CF}">
      <dgm:prSet/>
      <dgm:spPr/>
      <dgm:t>
        <a:bodyPr/>
        <a:lstStyle/>
        <a:p>
          <a:endParaRPr lang="en-US"/>
        </a:p>
      </dgm:t>
    </dgm:pt>
    <dgm:pt modelId="{425CE187-4E92-42A6-9DAA-FE69831F2489}">
      <dgm:prSet/>
      <dgm:spPr/>
      <dgm:t>
        <a:bodyPr/>
        <a:lstStyle/>
        <a:p>
          <a:r>
            <a:rPr lang="en-US" b="1" dirty="0"/>
            <a:t>Intervention</a:t>
          </a:r>
        </a:p>
      </dgm:t>
    </dgm:pt>
    <dgm:pt modelId="{17DCBE54-66C1-44BD-A6F7-B63B5DAF1F5C}" type="parTrans" cxnId="{CB5EBA3D-0FA0-4757-9EEC-C77ACC1A1BF1}">
      <dgm:prSet/>
      <dgm:spPr/>
      <dgm:t>
        <a:bodyPr/>
        <a:lstStyle/>
        <a:p>
          <a:endParaRPr lang="en-US"/>
        </a:p>
      </dgm:t>
    </dgm:pt>
    <dgm:pt modelId="{557586CF-E8B0-4A0C-89D3-BD8A7116A529}" type="sibTrans" cxnId="{CB5EBA3D-0FA0-4757-9EEC-C77ACC1A1BF1}">
      <dgm:prSet/>
      <dgm:spPr/>
      <dgm:t>
        <a:bodyPr/>
        <a:lstStyle/>
        <a:p>
          <a:endParaRPr lang="en-US"/>
        </a:p>
      </dgm:t>
    </dgm:pt>
    <dgm:pt modelId="{037C8563-8244-4240-BD72-8743DF70D426}">
      <dgm:prSet/>
      <dgm:spPr/>
      <dgm:t>
        <a:bodyPr/>
        <a:lstStyle/>
        <a:p>
          <a:r>
            <a:rPr lang="en-US" b="1" dirty="0"/>
            <a:t>Comm. Skills</a:t>
          </a:r>
        </a:p>
        <a:p>
          <a:r>
            <a:rPr lang="en-US" b="1" dirty="0"/>
            <a:t>SFA</a:t>
          </a:r>
        </a:p>
        <a:p>
          <a:r>
            <a:rPr lang="en-US" b="1" dirty="0"/>
            <a:t>7 Cs</a:t>
          </a:r>
        </a:p>
      </dgm:t>
    </dgm:pt>
    <dgm:pt modelId="{162A8493-A335-45B8-93FA-4EEC17F9F016}" type="parTrans" cxnId="{A4A8AA91-A4E3-4CA1-A27A-5B65D5643A2E}">
      <dgm:prSet/>
      <dgm:spPr/>
      <dgm:t>
        <a:bodyPr/>
        <a:lstStyle/>
        <a:p>
          <a:endParaRPr lang="en-US"/>
        </a:p>
      </dgm:t>
    </dgm:pt>
    <dgm:pt modelId="{35E082AB-1E3E-49E2-B9B8-1DFE38B95DC4}" type="sibTrans" cxnId="{A4A8AA91-A4E3-4CA1-A27A-5B65D5643A2E}">
      <dgm:prSet/>
      <dgm:spPr/>
      <dgm:t>
        <a:bodyPr/>
        <a:lstStyle/>
        <a:p>
          <a:endParaRPr lang="en-US"/>
        </a:p>
      </dgm:t>
    </dgm:pt>
    <dgm:pt modelId="{F6DCEB1C-8626-4EA1-8DB1-B7A5B0888F3E}">
      <dgm:prSet/>
      <dgm:spPr/>
      <dgm:t>
        <a:bodyPr/>
        <a:lstStyle/>
        <a:p>
          <a:r>
            <a:rPr lang="en-US" b="1" dirty="0"/>
            <a:t>Team Development</a:t>
          </a:r>
        </a:p>
      </dgm:t>
    </dgm:pt>
    <dgm:pt modelId="{18980A43-20EB-43F1-84D7-C441DECF53FA}" type="parTrans" cxnId="{53B528A2-DB44-4800-A3EE-F4D43ACC28F8}">
      <dgm:prSet/>
      <dgm:spPr/>
      <dgm:t>
        <a:bodyPr/>
        <a:lstStyle/>
        <a:p>
          <a:endParaRPr lang="en-US"/>
        </a:p>
      </dgm:t>
    </dgm:pt>
    <dgm:pt modelId="{76DD98CD-02A3-423F-B9B6-90E5FCD20558}" type="sibTrans" cxnId="{53B528A2-DB44-4800-A3EE-F4D43ACC28F8}">
      <dgm:prSet/>
      <dgm:spPr/>
      <dgm:t>
        <a:bodyPr/>
        <a:lstStyle/>
        <a:p>
          <a:endParaRPr lang="en-US"/>
        </a:p>
      </dgm:t>
    </dgm:pt>
    <dgm:pt modelId="{510A3788-CC03-4E9F-9CAD-206D6B519951}">
      <dgm:prSet/>
      <dgm:spPr/>
      <dgm:t>
        <a:bodyPr/>
        <a:lstStyle/>
        <a:p>
          <a:r>
            <a:rPr lang="en-US" b="1" dirty="0"/>
            <a:t>Department/ Unit/team Level Interventions</a:t>
          </a:r>
        </a:p>
      </dgm:t>
    </dgm:pt>
    <dgm:pt modelId="{11AB1012-6033-4EA2-848A-1CE1EA13208D}" type="parTrans" cxnId="{625AB4FA-8EC1-4B12-A098-529955BCD183}">
      <dgm:prSet/>
      <dgm:spPr/>
      <dgm:t>
        <a:bodyPr/>
        <a:lstStyle/>
        <a:p>
          <a:endParaRPr lang="en-US"/>
        </a:p>
      </dgm:t>
    </dgm:pt>
    <dgm:pt modelId="{126CC228-97F3-4F33-A613-175B0BEB9DAE}" type="sibTrans" cxnId="{625AB4FA-8EC1-4B12-A098-529955BCD183}">
      <dgm:prSet/>
      <dgm:spPr/>
      <dgm:t>
        <a:bodyPr/>
        <a:lstStyle/>
        <a:p>
          <a:endParaRPr lang="en-US"/>
        </a:p>
      </dgm:t>
    </dgm:pt>
    <dgm:pt modelId="{838229A7-F1B3-4394-A9DD-0D93DB25454D}">
      <dgm:prSet/>
      <dgm:spPr/>
      <dgm:t>
        <a:bodyPr/>
        <a:lstStyle/>
        <a:p>
          <a:r>
            <a:rPr lang="en-US" b="1" dirty="0"/>
            <a:t>1:1 Coaching</a:t>
          </a:r>
        </a:p>
      </dgm:t>
    </dgm:pt>
    <dgm:pt modelId="{33D85E46-83C4-4BFD-BAD4-CD936C4919A6}" type="parTrans" cxnId="{4FAB2D5B-FBD6-4180-A3B5-B8BD53E66FD2}">
      <dgm:prSet/>
      <dgm:spPr/>
      <dgm:t>
        <a:bodyPr/>
        <a:lstStyle/>
        <a:p>
          <a:endParaRPr lang="en-US"/>
        </a:p>
      </dgm:t>
    </dgm:pt>
    <dgm:pt modelId="{A9574010-8FB1-460A-90E1-796CD2DA9A3E}" type="sibTrans" cxnId="{4FAB2D5B-FBD6-4180-A3B5-B8BD53E66FD2}">
      <dgm:prSet/>
      <dgm:spPr/>
      <dgm:t>
        <a:bodyPr/>
        <a:lstStyle/>
        <a:p>
          <a:endParaRPr lang="en-US"/>
        </a:p>
      </dgm:t>
    </dgm:pt>
    <dgm:pt modelId="{D2E3ADF0-06E9-49FC-8698-D599956D1125}" type="pres">
      <dgm:prSet presAssocID="{37CAB85A-E0B2-4E47-8D7B-16BCD2CE5E96}" presName="hierChild1" presStyleCnt="0">
        <dgm:presLayoutVars>
          <dgm:chPref val="1"/>
          <dgm:dir/>
          <dgm:animOne val="branch"/>
          <dgm:animLvl val="lvl"/>
          <dgm:resizeHandles/>
        </dgm:presLayoutVars>
      </dgm:prSet>
      <dgm:spPr/>
    </dgm:pt>
    <dgm:pt modelId="{46E7512C-2496-4C55-A6BF-4B4EE2AF84E4}" type="pres">
      <dgm:prSet presAssocID="{B8FAE1FF-0118-4575-8733-BC0DA6F96EEE}" presName="hierRoot1" presStyleCnt="0"/>
      <dgm:spPr/>
    </dgm:pt>
    <dgm:pt modelId="{333CF820-9E04-46FD-A90A-CC40B0B9839F}" type="pres">
      <dgm:prSet presAssocID="{B8FAE1FF-0118-4575-8733-BC0DA6F96EEE}" presName="composite" presStyleCnt="0"/>
      <dgm:spPr/>
    </dgm:pt>
    <dgm:pt modelId="{0B1DD6C8-66BD-4B3E-9398-45B7A472BE72}" type="pres">
      <dgm:prSet presAssocID="{B8FAE1FF-0118-4575-8733-BC0DA6F96EEE}" presName="background" presStyleLbl="node0" presStyleIdx="0" presStyleCnt="1"/>
      <dgm:spPr>
        <a:solidFill>
          <a:schemeClr val="bg1">
            <a:lumMod val="50000"/>
          </a:schemeClr>
        </a:solidFill>
      </dgm:spPr>
    </dgm:pt>
    <dgm:pt modelId="{3127BFB4-DCDA-4EA4-8772-41262827D3A4}" type="pres">
      <dgm:prSet presAssocID="{B8FAE1FF-0118-4575-8733-BC0DA6F96EEE}" presName="text" presStyleLbl="fgAcc0" presStyleIdx="0" presStyleCnt="1">
        <dgm:presLayoutVars>
          <dgm:chPref val="3"/>
        </dgm:presLayoutVars>
      </dgm:prSet>
      <dgm:spPr/>
    </dgm:pt>
    <dgm:pt modelId="{B3CE6819-D8D0-4405-8D9B-C72728DC4C48}" type="pres">
      <dgm:prSet presAssocID="{B8FAE1FF-0118-4575-8733-BC0DA6F96EEE}" presName="hierChild2" presStyleCnt="0"/>
      <dgm:spPr/>
    </dgm:pt>
    <dgm:pt modelId="{F23A471C-4765-40F8-B18C-49553EBE6A08}" type="pres">
      <dgm:prSet presAssocID="{F3AF6499-EEE0-4893-878B-5DCB7E49D648}" presName="Name10" presStyleLbl="parChTrans1D2" presStyleIdx="0" presStyleCnt="3"/>
      <dgm:spPr/>
    </dgm:pt>
    <dgm:pt modelId="{FBB87CFD-D413-42BC-9787-063CE9CF1846}" type="pres">
      <dgm:prSet presAssocID="{190D3549-0116-4D33-8349-BCBC62F2F278}" presName="hierRoot2" presStyleCnt="0"/>
      <dgm:spPr/>
    </dgm:pt>
    <dgm:pt modelId="{58C7606B-1FCD-461A-BE20-199B7C7ADCD3}" type="pres">
      <dgm:prSet presAssocID="{190D3549-0116-4D33-8349-BCBC62F2F278}" presName="composite2" presStyleCnt="0"/>
      <dgm:spPr/>
    </dgm:pt>
    <dgm:pt modelId="{CB4893BF-03CB-44B8-BCF8-F3E13602D7DD}" type="pres">
      <dgm:prSet presAssocID="{190D3549-0116-4D33-8349-BCBC62F2F278}" presName="background2" presStyleLbl="node2" presStyleIdx="0" presStyleCnt="3"/>
      <dgm:spPr/>
    </dgm:pt>
    <dgm:pt modelId="{9B528156-756C-4B78-8EEF-26B9E71BA9CD}" type="pres">
      <dgm:prSet presAssocID="{190D3549-0116-4D33-8349-BCBC62F2F278}" presName="text2" presStyleLbl="fgAcc2" presStyleIdx="0" presStyleCnt="3" custLinFactNeighborY="-3573">
        <dgm:presLayoutVars>
          <dgm:chPref val="3"/>
        </dgm:presLayoutVars>
      </dgm:prSet>
      <dgm:spPr/>
    </dgm:pt>
    <dgm:pt modelId="{A50672A3-2353-4378-8E50-6673A22B145E}" type="pres">
      <dgm:prSet presAssocID="{190D3549-0116-4D33-8349-BCBC62F2F278}" presName="hierChild3" presStyleCnt="0"/>
      <dgm:spPr/>
    </dgm:pt>
    <dgm:pt modelId="{01723B46-B9F5-463F-84A7-5271CEE74BB6}" type="pres">
      <dgm:prSet presAssocID="{57D63EC0-6CA5-49FF-8D52-3F225201E0F4}" presName="Name17" presStyleLbl="parChTrans1D3" presStyleIdx="0" presStyleCnt="7"/>
      <dgm:spPr/>
    </dgm:pt>
    <dgm:pt modelId="{DCB2C035-EE6D-4184-B041-E3080D9B3C58}" type="pres">
      <dgm:prSet presAssocID="{FF66A59E-87D4-4E1E-8A37-5031A688FAF8}" presName="hierRoot3" presStyleCnt="0"/>
      <dgm:spPr/>
    </dgm:pt>
    <dgm:pt modelId="{20774089-5BEC-4538-A13F-3FE8F047CD7E}" type="pres">
      <dgm:prSet presAssocID="{FF66A59E-87D4-4E1E-8A37-5031A688FAF8}" presName="composite3" presStyleCnt="0"/>
      <dgm:spPr/>
    </dgm:pt>
    <dgm:pt modelId="{380579CE-7C85-4C85-B9CE-BAD7DA439FD0}" type="pres">
      <dgm:prSet presAssocID="{FF66A59E-87D4-4E1E-8A37-5031A688FAF8}" presName="background3" presStyleLbl="node3" presStyleIdx="0" presStyleCnt="7"/>
      <dgm:spPr/>
    </dgm:pt>
    <dgm:pt modelId="{0046FC86-DE9E-40B1-B949-4024B3E652C6}" type="pres">
      <dgm:prSet presAssocID="{FF66A59E-87D4-4E1E-8A37-5031A688FAF8}" presName="text3" presStyleLbl="fgAcc3" presStyleIdx="0" presStyleCnt="7" custLinFactNeighborY="-3573">
        <dgm:presLayoutVars>
          <dgm:chPref val="3"/>
        </dgm:presLayoutVars>
      </dgm:prSet>
      <dgm:spPr/>
    </dgm:pt>
    <dgm:pt modelId="{066167CB-93F2-4092-A64A-F8626B47687B}" type="pres">
      <dgm:prSet presAssocID="{FF66A59E-87D4-4E1E-8A37-5031A688FAF8}" presName="hierChild4" presStyleCnt="0"/>
      <dgm:spPr/>
    </dgm:pt>
    <dgm:pt modelId="{9AFB7F2A-DE50-4AFD-8414-5C71115AD3C5}" type="pres">
      <dgm:prSet presAssocID="{6F7136A8-B655-4280-89CD-78887E348F62}" presName="Name17" presStyleLbl="parChTrans1D3" presStyleIdx="1" presStyleCnt="7"/>
      <dgm:spPr/>
    </dgm:pt>
    <dgm:pt modelId="{F8F96E64-02B3-41B2-A9A9-512FF5B48BFA}" type="pres">
      <dgm:prSet presAssocID="{419ED3E4-CADC-40F8-84A6-DC092F3D5E7C}" presName="hierRoot3" presStyleCnt="0"/>
      <dgm:spPr/>
    </dgm:pt>
    <dgm:pt modelId="{F7070180-B91A-4693-B41E-F5DE90C322FE}" type="pres">
      <dgm:prSet presAssocID="{419ED3E4-CADC-40F8-84A6-DC092F3D5E7C}" presName="composite3" presStyleCnt="0"/>
      <dgm:spPr/>
    </dgm:pt>
    <dgm:pt modelId="{502881E0-247C-4D0E-AB93-0BFAF9119A30}" type="pres">
      <dgm:prSet presAssocID="{419ED3E4-CADC-40F8-84A6-DC092F3D5E7C}" presName="background3" presStyleLbl="node3" presStyleIdx="1" presStyleCnt="7"/>
      <dgm:spPr/>
    </dgm:pt>
    <dgm:pt modelId="{8CEDE60A-1904-4106-9A54-06DFC904F880}" type="pres">
      <dgm:prSet presAssocID="{419ED3E4-CADC-40F8-84A6-DC092F3D5E7C}" presName="text3" presStyleLbl="fgAcc3" presStyleIdx="1" presStyleCnt="7" custLinFactNeighborY="-3573">
        <dgm:presLayoutVars>
          <dgm:chPref val="3"/>
        </dgm:presLayoutVars>
      </dgm:prSet>
      <dgm:spPr/>
    </dgm:pt>
    <dgm:pt modelId="{20F8BC13-674D-4403-B537-78FA4CA66C7D}" type="pres">
      <dgm:prSet presAssocID="{419ED3E4-CADC-40F8-84A6-DC092F3D5E7C}" presName="hierChild4" presStyleCnt="0"/>
      <dgm:spPr/>
    </dgm:pt>
    <dgm:pt modelId="{69F51139-5CB9-4363-8C92-AE23E07C5AB9}" type="pres">
      <dgm:prSet presAssocID="{F61E424C-C223-4E56-BDAE-1927043A4529}" presName="Name10" presStyleLbl="parChTrans1D2" presStyleIdx="1" presStyleCnt="3"/>
      <dgm:spPr/>
    </dgm:pt>
    <dgm:pt modelId="{F835D6CA-6D49-4924-A293-AA96BEC25F9D}" type="pres">
      <dgm:prSet presAssocID="{31F09D99-1998-44C5-8B5B-5AEC2480027F}" presName="hierRoot2" presStyleCnt="0"/>
      <dgm:spPr/>
    </dgm:pt>
    <dgm:pt modelId="{6E10E370-E441-419B-AFEE-06635DABB4F7}" type="pres">
      <dgm:prSet presAssocID="{31F09D99-1998-44C5-8B5B-5AEC2480027F}" presName="composite2" presStyleCnt="0"/>
      <dgm:spPr/>
    </dgm:pt>
    <dgm:pt modelId="{A856AB6E-DE47-4902-A489-DB8247B1733D}" type="pres">
      <dgm:prSet presAssocID="{31F09D99-1998-44C5-8B5B-5AEC2480027F}" presName="background2" presStyleLbl="node2" presStyleIdx="1" presStyleCnt="3"/>
      <dgm:spPr>
        <a:solidFill>
          <a:srgbClr val="00B050"/>
        </a:solidFill>
      </dgm:spPr>
    </dgm:pt>
    <dgm:pt modelId="{C6695722-CA75-4BFE-A77D-7ED32BF4C79F}" type="pres">
      <dgm:prSet presAssocID="{31F09D99-1998-44C5-8B5B-5AEC2480027F}" presName="text2" presStyleLbl="fgAcc2" presStyleIdx="1" presStyleCnt="3">
        <dgm:presLayoutVars>
          <dgm:chPref val="3"/>
        </dgm:presLayoutVars>
      </dgm:prSet>
      <dgm:spPr/>
    </dgm:pt>
    <dgm:pt modelId="{C79F8C17-18BA-474F-AE85-1B51EB3DAC0D}" type="pres">
      <dgm:prSet presAssocID="{31F09D99-1998-44C5-8B5B-5AEC2480027F}" presName="hierChild3" presStyleCnt="0"/>
      <dgm:spPr/>
    </dgm:pt>
    <dgm:pt modelId="{80A98825-2307-4D5E-9BD5-C2627351FECE}" type="pres">
      <dgm:prSet presAssocID="{65F242D3-7687-44F6-ADB3-DDEE2CEF69F6}" presName="Name17" presStyleLbl="parChTrans1D3" presStyleIdx="2" presStyleCnt="7"/>
      <dgm:spPr/>
    </dgm:pt>
    <dgm:pt modelId="{38A624DD-29EB-45D3-A711-2D0EBD6675FD}" type="pres">
      <dgm:prSet presAssocID="{742885E3-47CB-45C2-AE87-4DB6450E77BD}" presName="hierRoot3" presStyleCnt="0"/>
      <dgm:spPr/>
    </dgm:pt>
    <dgm:pt modelId="{8E9A6AAD-3173-45D3-AB09-441D15ED4A91}" type="pres">
      <dgm:prSet presAssocID="{742885E3-47CB-45C2-AE87-4DB6450E77BD}" presName="composite3" presStyleCnt="0"/>
      <dgm:spPr/>
    </dgm:pt>
    <dgm:pt modelId="{C9A114F9-E7A6-425D-AB4B-559766BAB66A}" type="pres">
      <dgm:prSet presAssocID="{742885E3-47CB-45C2-AE87-4DB6450E77BD}" presName="background3" presStyleLbl="node3" presStyleIdx="2" presStyleCnt="7"/>
      <dgm:spPr>
        <a:solidFill>
          <a:srgbClr val="00B050"/>
        </a:solidFill>
      </dgm:spPr>
    </dgm:pt>
    <dgm:pt modelId="{E4E95CD7-B80A-4551-89C0-CB2A1C993F37}" type="pres">
      <dgm:prSet presAssocID="{742885E3-47CB-45C2-AE87-4DB6450E77BD}" presName="text3" presStyleLbl="fgAcc3" presStyleIdx="2" presStyleCnt="7">
        <dgm:presLayoutVars>
          <dgm:chPref val="3"/>
        </dgm:presLayoutVars>
      </dgm:prSet>
      <dgm:spPr/>
    </dgm:pt>
    <dgm:pt modelId="{7CC983E2-D470-496D-8246-1BEC4C00B5B4}" type="pres">
      <dgm:prSet presAssocID="{742885E3-47CB-45C2-AE87-4DB6450E77BD}" presName="hierChild4" presStyleCnt="0"/>
      <dgm:spPr/>
    </dgm:pt>
    <dgm:pt modelId="{DBFC6F62-C856-49F1-AF40-23F251709B85}" type="pres">
      <dgm:prSet presAssocID="{162A8493-A335-45B8-93FA-4EEC17F9F016}" presName="Name17" presStyleLbl="parChTrans1D3" presStyleIdx="3" presStyleCnt="7"/>
      <dgm:spPr/>
    </dgm:pt>
    <dgm:pt modelId="{43C05F57-2946-4092-915C-3C371BE0F50B}" type="pres">
      <dgm:prSet presAssocID="{037C8563-8244-4240-BD72-8743DF70D426}" presName="hierRoot3" presStyleCnt="0"/>
      <dgm:spPr/>
    </dgm:pt>
    <dgm:pt modelId="{27138538-A29D-4A8F-B708-5301316A1B9D}" type="pres">
      <dgm:prSet presAssocID="{037C8563-8244-4240-BD72-8743DF70D426}" presName="composite3" presStyleCnt="0"/>
      <dgm:spPr/>
    </dgm:pt>
    <dgm:pt modelId="{CC47C7B4-BE21-4CD9-960C-F2E5105F1540}" type="pres">
      <dgm:prSet presAssocID="{037C8563-8244-4240-BD72-8743DF70D426}" presName="background3" presStyleLbl="node3" presStyleIdx="3" presStyleCnt="7"/>
      <dgm:spPr>
        <a:solidFill>
          <a:srgbClr val="00B050"/>
        </a:solidFill>
      </dgm:spPr>
    </dgm:pt>
    <dgm:pt modelId="{ECE073EF-11FB-4B13-8193-2CC6F351E98A}" type="pres">
      <dgm:prSet presAssocID="{037C8563-8244-4240-BD72-8743DF70D426}" presName="text3" presStyleLbl="fgAcc3" presStyleIdx="3" presStyleCnt="7">
        <dgm:presLayoutVars>
          <dgm:chPref val="3"/>
        </dgm:presLayoutVars>
      </dgm:prSet>
      <dgm:spPr/>
    </dgm:pt>
    <dgm:pt modelId="{935DE71C-F609-4F90-A769-B80EE6828AE4}" type="pres">
      <dgm:prSet presAssocID="{037C8563-8244-4240-BD72-8743DF70D426}" presName="hierChild4" presStyleCnt="0"/>
      <dgm:spPr/>
    </dgm:pt>
    <dgm:pt modelId="{A512D837-6A6D-4C86-98E9-34B19AB3A5A2}" type="pres">
      <dgm:prSet presAssocID="{18980A43-20EB-43F1-84D7-C441DECF53FA}" presName="Name17" presStyleLbl="parChTrans1D3" presStyleIdx="4" presStyleCnt="7"/>
      <dgm:spPr/>
    </dgm:pt>
    <dgm:pt modelId="{5B888B90-53B0-4EC9-AF51-04A7C3FAA642}" type="pres">
      <dgm:prSet presAssocID="{F6DCEB1C-8626-4EA1-8DB1-B7A5B0888F3E}" presName="hierRoot3" presStyleCnt="0"/>
      <dgm:spPr/>
    </dgm:pt>
    <dgm:pt modelId="{012E5A20-BC22-4667-86B5-103E7F06DCC1}" type="pres">
      <dgm:prSet presAssocID="{F6DCEB1C-8626-4EA1-8DB1-B7A5B0888F3E}" presName="composite3" presStyleCnt="0"/>
      <dgm:spPr/>
    </dgm:pt>
    <dgm:pt modelId="{3E05ACC8-C44F-4A53-B3FF-8064EB263C82}" type="pres">
      <dgm:prSet presAssocID="{F6DCEB1C-8626-4EA1-8DB1-B7A5B0888F3E}" presName="background3" presStyleLbl="node3" presStyleIdx="4" presStyleCnt="7"/>
      <dgm:spPr>
        <a:solidFill>
          <a:srgbClr val="00B050"/>
        </a:solidFill>
      </dgm:spPr>
    </dgm:pt>
    <dgm:pt modelId="{F9DEA075-39F8-499C-9838-9FFEADE4F939}" type="pres">
      <dgm:prSet presAssocID="{F6DCEB1C-8626-4EA1-8DB1-B7A5B0888F3E}" presName="text3" presStyleLbl="fgAcc3" presStyleIdx="4" presStyleCnt="7">
        <dgm:presLayoutVars>
          <dgm:chPref val="3"/>
        </dgm:presLayoutVars>
      </dgm:prSet>
      <dgm:spPr/>
    </dgm:pt>
    <dgm:pt modelId="{FC9135B7-B091-488B-B2F9-AA812B7384D6}" type="pres">
      <dgm:prSet presAssocID="{F6DCEB1C-8626-4EA1-8DB1-B7A5B0888F3E}" presName="hierChild4" presStyleCnt="0"/>
      <dgm:spPr/>
    </dgm:pt>
    <dgm:pt modelId="{42B6154D-3E2F-4514-BE69-F81FD2691806}" type="pres">
      <dgm:prSet presAssocID="{17DCBE54-66C1-44BD-A6F7-B63B5DAF1F5C}" presName="Name10" presStyleLbl="parChTrans1D2" presStyleIdx="2" presStyleCnt="3"/>
      <dgm:spPr/>
    </dgm:pt>
    <dgm:pt modelId="{95B2C45D-BF49-4358-A73A-E0D12C14BF16}" type="pres">
      <dgm:prSet presAssocID="{425CE187-4E92-42A6-9DAA-FE69831F2489}" presName="hierRoot2" presStyleCnt="0"/>
      <dgm:spPr/>
    </dgm:pt>
    <dgm:pt modelId="{E08A5A10-DE1E-4E4A-A3BA-CC1349D9DF7F}" type="pres">
      <dgm:prSet presAssocID="{425CE187-4E92-42A6-9DAA-FE69831F2489}" presName="composite2" presStyleCnt="0"/>
      <dgm:spPr/>
    </dgm:pt>
    <dgm:pt modelId="{396CBDB9-7FB9-4161-B523-B7D76DF9C420}" type="pres">
      <dgm:prSet presAssocID="{425CE187-4E92-42A6-9DAA-FE69831F2489}" presName="background2" presStyleLbl="node2" presStyleIdx="2" presStyleCnt="3"/>
      <dgm:spPr>
        <a:solidFill>
          <a:srgbClr val="FFFF00"/>
        </a:solidFill>
      </dgm:spPr>
    </dgm:pt>
    <dgm:pt modelId="{D44CD2D6-A66D-4E13-8D35-C414DF712352}" type="pres">
      <dgm:prSet presAssocID="{425CE187-4E92-42A6-9DAA-FE69831F2489}" presName="text2" presStyleLbl="fgAcc2" presStyleIdx="2" presStyleCnt="3">
        <dgm:presLayoutVars>
          <dgm:chPref val="3"/>
        </dgm:presLayoutVars>
      </dgm:prSet>
      <dgm:spPr/>
    </dgm:pt>
    <dgm:pt modelId="{FB7438F6-2AD4-4A87-9767-2FE4B8855B9B}" type="pres">
      <dgm:prSet presAssocID="{425CE187-4E92-42A6-9DAA-FE69831F2489}" presName="hierChild3" presStyleCnt="0"/>
      <dgm:spPr/>
    </dgm:pt>
    <dgm:pt modelId="{29F778ED-D582-4245-B3C1-1B2254899AD1}" type="pres">
      <dgm:prSet presAssocID="{11AB1012-6033-4EA2-848A-1CE1EA13208D}" presName="Name17" presStyleLbl="parChTrans1D3" presStyleIdx="5" presStyleCnt="7"/>
      <dgm:spPr/>
    </dgm:pt>
    <dgm:pt modelId="{CBC1A72F-99FC-44DC-A613-ADA0C3CF289F}" type="pres">
      <dgm:prSet presAssocID="{510A3788-CC03-4E9F-9CAD-206D6B519951}" presName="hierRoot3" presStyleCnt="0"/>
      <dgm:spPr/>
    </dgm:pt>
    <dgm:pt modelId="{18A1A815-AF03-4F42-AA95-A42A59D4E854}" type="pres">
      <dgm:prSet presAssocID="{510A3788-CC03-4E9F-9CAD-206D6B519951}" presName="composite3" presStyleCnt="0"/>
      <dgm:spPr/>
    </dgm:pt>
    <dgm:pt modelId="{E665DD4E-2FA7-462B-93BB-715452D7832E}" type="pres">
      <dgm:prSet presAssocID="{510A3788-CC03-4E9F-9CAD-206D6B519951}" presName="background3" presStyleLbl="node3" presStyleIdx="5" presStyleCnt="7"/>
      <dgm:spPr>
        <a:solidFill>
          <a:srgbClr val="FFFF00"/>
        </a:solidFill>
      </dgm:spPr>
    </dgm:pt>
    <dgm:pt modelId="{B6722EB7-FF2A-406E-BDB7-153118CF7CED}" type="pres">
      <dgm:prSet presAssocID="{510A3788-CC03-4E9F-9CAD-206D6B519951}" presName="text3" presStyleLbl="fgAcc3" presStyleIdx="5" presStyleCnt="7">
        <dgm:presLayoutVars>
          <dgm:chPref val="3"/>
        </dgm:presLayoutVars>
      </dgm:prSet>
      <dgm:spPr/>
    </dgm:pt>
    <dgm:pt modelId="{02C3F1DB-5F5D-428A-B7C8-0F7AD640EC78}" type="pres">
      <dgm:prSet presAssocID="{510A3788-CC03-4E9F-9CAD-206D6B519951}" presName="hierChild4" presStyleCnt="0"/>
      <dgm:spPr/>
    </dgm:pt>
    <dgm:pt modelId="{26E95C5E-9D1C-46B5-996F-F6EEE1B51CE4}" type="pres">
      <dgm:prSet presAssocID="{33D85E46-83C4-4BFD-BAD4-CD936C4919A6}" presName="Name17" presStyleLbl="parChTrans1D3" presStyleIdx="6" presStyleCnt="7"/>
      <dgm:spPr/>
    </dgm:pt>
    <dgm:pt modelId="{0494B9C9-4D64-4F4F-9BBF-B61E4428B4D8}" type="pres">
      <dgm:prSet presAssocID="{838229A7-F1B3-4394-A9DD-0D93DB25454D}" presName="hierRoot3" presStyleCnt="0"/>
      <dgm:spPr/>
    </dgm:pt>
    <dgm:pt modelId="{21E198BB-7797-4DA9-8D93-C98181695AFF}" type="pres">
      <dgm:prSet presAssocID="{838229A7-F1B3-4394-A9DD-0D93DB25454D}" presName="composite3" presStyleCnt="0"/>
      <dgm:spPr/>
    </dgm:pt>
    <dgm:pt modelId="{C41C8336-EEE2-4ADB-AD60-8A01BEB72993}" type="pres">
      <dgm:prSet presAssocID="{838229A7-F1B3-4394-A9DD-0D93DB25454D}" presName="background3" presStyleLbl="node3" presStyleIdx="6" presStyleCnt="7"/>
      <dgm:spPr>
        <a:solidFill>
          <a:srgbClr val="FFFF00"/>
        </a:solidFill>
      </dgm:spPr>
    </dgm:pt>
    <dgm:pt modelId="{C93B5ECA-FCE1-4AE3-B791-D8E5187FF5AC}" type="pres">
      <dgm:prSet presAssocID="{838229A7-F1B3-4394-A9DD-0D93DB25454D}" presName="text3" presStyleLbl="fgAcc3" presStyleIdx="6" presStyleCnt="7">
        <dgm:presLayoutVars>
          <dgm:chPref val="3"/>
        </dgm:presLayoutVars>
      </dgm:prSet>
      <dgm:spPr/>
    </dgm:pt>
    <dgm:pt modelId="{636F08C1-0F61-444C-B610-AE08E9E8D1E6}" type="pres">
      <dgm:prSet presAssocID="{838229A7-F1B3-4394-A9DD-0D93DB25454D}" presName="hierChild4" presStyleCnt="0"/>
      <dgm:spPr/>
    </dgm:pt>
  </dgm:ptLst>
  <dgm:cxnLst>
    <dgm:cxn modelId="{ADB57C03-024F-4DEA-B86F-4D57DEB17C01}" type="presOf" srcId="{F61E424C-C223-4E56-BDAE-1927043A4529}" destId="{69F51139-5CB9-4363-8C92-AE23E07C5AB9}" srcOrd="0" destOrd="0" presId="urn:microsoft.com/office/officeart/2005/8/layout/hierarchy1"/>
    <dgm:cxn modelId="{4A045205-FC0D-4597-9BC5-6AF7F0B5FAEF}" type="presOf" srcId="{838229A7-F1B3-4394-A9DD-0D93DB25454D}" destId="{C93B5ECA-FCE1-4AE3-B791-D8E5187FF5AC}" srcOrd="0" destOrd="0" presId="urn:microsoft.com/office/officeart/2005/8/layout/hierarchy1"/>
    <dgm:cxn modelId="{27329605-3539-45A1-AD01-3AB3779968ED}" type="presOf" srcId="{33D85E46-83C4-4BFD-BAD4-CD936C4919A6}" destId="{26E95C5E-9D1C-46B5-996F-F6EEE1B51CE4}" srcOrd="0" destOrd="0" presId="urn:microsoft.com/office/officeart/2005/8/layout/hierarchy1"/>
    <dgm:cxn modelId="{D9124407-5C3C-472D-9E1D-DA25EE7056B5}" type="presOf" srcId="{31F09D99-1998-44C5-8B5B-5AEC2480027F}" destId="{C6695722-CA75-4BFE-A77D-7ED32BF4C79F}" srcOrd="0" destOrd="0" presId="urn:microsoft.com/office/officeart/2005/8/layout/hierarchy1"/>
    <dgm:cxn modelId="{5AF4200B-C05F-4580-96B2-2BF564C9857B}" type="presOf" srcId="{037C8563-8244-4240-BD72-8743DF70D426}" destId="{ECE073EF-11FB-4B13-8193-2CC6F351E98A}" srcOrd="0" destOrd="0" presId="urn:microsoft.com/office/officeart/2005/8/layout/hierarchy1"/>
    <dgm:cxn modelId="{6A782312-1162-44C4-B426-9696A6066D53}" srcId="{B8FAE1FF-0118-4575-8733-BC0DA6F96EEE}" destId="{31F09D99-1998-44C5-8B5B-5AEC2480027F}" srcOrd="1" destOrd="0" parTransId="{F61E424C-C223-4E56-BDAE-1927043A4529}" sibTransId="{736B72D6-86FF-4022-81BF-5D2875580FCE}"/>
    <dgm:cxn modelId="{6077381C-CFD6-45F6-98C2-56F597BA0FA6}" type="presOf" srcId="{F6DCEB1C-8626-4EA1-8DB1-B7A5B0888F3E}" destId="{F9DEA075-39F8-499C-9838-9FFEADE4F939}" srcOrd="0" destOrd="0" presId="urn:microsoft.com/office/officeart/2005/8/layout/hierarchy1"/>
    <dgm:cxn modelId="{F62B0821-7641-4B7F-A6DF-044435C17353}" type="presOf" srcId="{37CAB85A-E0B2-4E47-8D7B-16BCD2CE5E96}" destId="{D2E3ADF0-06E9-49FC-8698-D599956D1125}" srcOrd="0" destOrd="0" presId="urn:microsoft.com/office/officeart/2005/8/layout/hierarchy1"/>
    <dgm:cxn modelId="{D61CEF30-48F1-4546-B494-B941A1423AFF}" type="presOf" srcId="{FF66A59E-87D4-4E1E-8A37-5031A688FAF8}" destId="{0046FC86-DE9E-40B1-B949-4024B3E652C6}" srcOrd="0" destOrd="0" presId="urn:microsoft.com/office/officeart/2005/8/layout/hierarchy1"/>
    <dgm:cxn modelId="{EED9E43A-5B39-4B09-B22C-F535264E5B61}" type="presOf" srcId="{11AB1012-6033-4EA2-848A-1CE1EA13208D}" destId="{29F778ED-D582-4245-B3C1-1B2254899AD1}" srcOrd="0" destOrd="0" presId="urn:microsoft.com/office/officeart/2005/8/layout/hierarchy1"/>
    <dgm:cxn modelId="{F02A363D-65E1-43C9-AF6B-8D2A1F781364}" srcId="{190D3549-0116-4D33-8349-BCBC62F2F278}" destId="{FF66A59E-87D4-4E1E-8A37-5031A688FAF8}" srcOrd="0" destOrd="0" parTransId="{57D63EC0-6CA5-49FF-8D52-3F225201E0F4}" sibTransId="{3DEE6C3C-FA0E-4B7B-BD9F-11F3AAD03D8E}"/>
    <dgm:cxn modelId="{CB5EBA3D-0FA0-4757-9EEC-C77ACC1A1BF1}" srcId="{B8FAE1FF-0118-4575-8733-BC0DA6F96EEE}" destId="{425CE187-4E92-42A6-9DAA-FE69831F2489}" srcOrd="2" destOrd="0" parTransId="{17DCBE54-66C1-44BD-A6F7-B63B5DAF1F5C}" sibTransId="{557586CF-E8B0-4A0C-89D3-BD8A7116A529}"/>
    <dgm:cxn modelId="{4FAB2D5B-FBD6-4180-A3B5-B8BD53E66FD2}" srcId="{425CE187-4E92-42A6-9DAA-FE69831F2489}" destId="{838229A7-F1B3-4394-A9DD-0D93DB25454D}" srcOrd="1" destOrd="0" parTransId="{33D85E46-83C4-4BFD-BAD4-CD936C4919A6}" sibTransId="{A9574010-8FB1-460A-90E1-796CD2DA9A3E}"/>
    <dgm:cxn modelId="{7231255E-0057-4A80-8A4B-EC14D4A762C9}" srcId="{190D3549-0116-4D33-8349-BCBC62F2F278}" destId="{419ED3E4-CADC-40F8-84A6-DC092F3D5E7C}" srcOrd="1" destOrd="0" parTransId="{6F7136A8-B655-4280-89CD-78887E348F62}" sibTransId="{72800373-9972-470D-8D6E-EC25E481008E}"/>
    <dgm:cxn modelId="{7A26995F-73E1-4922-A759-56CEC458BB3B}" type="presOf" srcId="{190D3549-0116-4D33-8349-BCBC62F2F278}" destId="{9B528156-756C-4B78-8EEF-26B9E71BA9CD}" srcOrd="0" destOrd="0" presId="urn:microsoft.com/office/officeart/2005/8/layout/hierarchy1"/>
    <dgm:cxn modelId="{B2058D43-9657-458D-BCFC-012E18C6207B}" type="presOf" srcId="{425CE187-4E92-42A6-9DAA-FE69831F2489}" destId="{D44CD2D6-A66D-4E13-8D35-C414DF712352}" srcOrd="0" destOrd="0" presId="urn:microsoft.com/office/officeart/2005/8/layout/hierarchy1"/>
    <dgm:cxn modelId="{E540CA68-9312-4D05-B437-98D4900EF8CF}" srcId="{31F09D99-1998-44C5-8B5B-5AEC2480027F}" destId="{742885E3-47CB-45C2-AE87-4DB6450E77BD}" srcOrd="0" destOrd="0" parTransId="{65F242D3-7687-44F6-ADB3-DDEE2CEF69F6}" sibTransId="{1804C3FB-844E-4132-9A27-9DE9C02D6536}"/>
    <dgm:cxn modelId="{64CC6B75-C526-4BB0-8880-194B71C8A4D8}" type="presOf" srcId="{B8FAE1FF-0118-4575-8733-BC0DA6F96EEE}" destId="{3127BFB4-DCDA-4EA4-8772-41262827D3A4}" srcOrd="0" destOrd="0" presId="urn:microsoft.com/office/officeart/2005/8/layout/hierarchy1"/>
    <dgm:cxn modelId="{EA2ECF58-344E-42F6-93A6-AE84A4E2B7AD}" type="presOf" srcId="{17DCBE54-66C1-44BD-A6F7-B63B5DAF1F5C}" destId="{42B6154D-3E2F-4514-BE69-F81FD2691806}" srcOrd="0" destOrd="0" presId="urn:microsoft.com/office/officeart/2005/8/layout/hierarchy1"/>
    <dgm:cxn modelId="{FA28258B-0651-437E-A417-92584F69FEBD}" type="presOf" srcId="{6F7136A8-B655-4280-89CD-78887E348F62}" destId="{9AFB7F2A-DE50-4AFD-8414-5C71115AD3C5}" srcOrd="0" destOrd="0" presId="urn:microsoft.com/office/officeart/2005/8/layout/hierarchy1"/>
    <dgm:cxn modelId="{A4A8AA91-A4E3-4CA1-A27A-5B65D5643A2E}" srcId="{31F09D99-1998-44C5-8B5B-5AEC2480027F}" destId="{037C8563-8244-4240-BD72-8743DF70D426}" srcOrd="1" destOrd="0" parTransId="{162A8493-A335-45B8-93FA-4EEC17F9F016}" sibTransId="{35E082AB-1E3E-49E2-B9B8-1DFE38B95DC4}"/>
    <dgm:cxn modelId="{53B528A2-DB44-4800-A3EE-F4D43ACC28F8}" srcId="{31F09D99-1998-44C5-8B5B-5AEC2480027F}" destId="{F6DCEB1C-8626-4EA1-8DB1-B7A5B0888F3E}" srcOrd="2" destOrd="0" parTransId="{18980A43-20EB-43F1-84D7-C441DECF53FA}" sibTransId="{76DD98CD-02A3-423F-B9B6-90E5FCD20558}"/>
    <dgm:cxn modelId="{FAF322AA-9403-495B-AB2C-68EBAB44A7F0}" srcId="{37CAB85A-E0B2-4E47-8D7B-16BCD2CE5E96}" destId="{B8FAE1FF-0118-4575-8733-BC0DA6F96EEE}" srcOrd="0" destOrd="0" parTransId="{57A0E133-7FA9-4BA3-A9A6-7AE45719A487}" sibTransId="{A0E2A936-D94D-495E-A73D-7D855E1D2FFA}"/>
    <dgm:cxn modelId="{AC2236B1-5FEE-49AB-AC89-8C5362B676FE}" type="presOf" srcId="{510A3788-CC03-4E9F-9CAD-206D6B519951}" destId="{B6722EB7-FF2A-406E-BDB7-153118CF7CED}" srcOrd="0" destOrd="0" presId="urn:microsoft.com/office/officeart/2005/8/layout/hierarchy1"/>
    <dgm:cxn modelId="{9837EAB4-D4A1-42F2-9E3A-BFD5F6E8D5B1}" type="presOf" srcId="{57D63EC0-6CA5-49FF-8D52-3F225201E0F4}" destId="{01723B46-B9F5-463F-84A7-5271CEE74BB6}" srcOrd="0" destOrd="0" presId="urn:microsoft.com/office/officeart/2005/8/layout/hierarchy1"/>
    <dgm:cxn modelId="{4454D7C1-25DE-4F50-99B6-46CC001AF296}" type="presOf" srcId="{162A8493-A335-45B8-93FA-4EEC17F9F016}" destId="{DBFC6F62-C856-49F1-AF40-23F251709B85}" srcOrd="0" destOrd="0" presId="urn:microsoft.com/office/officeart/2005/8/layout/hierarchy1"/>
    <dgm:cxn modelId="{A9B227C3-19FC-4AEC-B991-E235F20274FF}" type="presOf" srcId="{419ED3E4-CADC-40F8-84A6-DC092F3D5E7C}" destId="{8CEDE60A-1904-4106-9A54-06DFC904F880}" srcOrd="0" destOrd="0" presId="urn:microsoft.com/office/officeart/2005/8/layout/hierarchy1"/>
    <dgm:cxn modelId="{F10C07CB-2CA4-4D20-A836-532E19F65B34}" type="presOf" srcId="{742885E3-47CB-45C2-AE87-4DB6450E77BD}" destId="{E4E95CD7-B80A-4551-89C0-CB2A1C993F37}" srcOrd="0" destOrd="0" presId="urn:microsoft.com/office/officeart/2005/8/layout/hierarchy1"/>
    <dgm:cxn modelId="{1E0705D8-295B-4938-9E77-693C31AFEF7D}" type="presOf" srcId="{F3AF6499-EEE0-4893-878B-5DCB7E49D648}" destId="{F23A471C-4765-40F8-B18C-49553EBE6A08}" srcOrd="0" destOrd="0" presId="urn:microsoft.com/office/officeart/2005/8/layout/hierarchy1"/>
    <dgm:cxn modelId="{413C8BEB-6386-4001-B073-0D11BFD1F3EC}" type="presOf" srcId="{18980A43-20EB-43F1-84D7-C441DECF53FA}" destId="{A512D837-6A6D-4C86-98E9-34B19AB3A5A2}" srcOrd="0" destOrd="0" presId="urn:microsoft.com/office/officeart/2005/8/layout/hierarchy1"/>
    <dgm:cxn modelId="{E0199EEC-D7BF-41E9-8180-96F7766E9315}" srcId="{B8FAE1FF-0118-4575-8733-BC0DA6F96EEE}" destId="{190D3549-0116-4D33-8349-BCBC62F2F278}" srcOrd="0" destOrd="0" parTransId="{F3AF6499-EEE0-4893-878B-5DCB7E49D648}" sibTransId="{4BBBC848-BC11-492B-A885-47FFF6BE2CFD}"/>
    <dgm:cxn modelId="{2E40E0F7-DD1D-47BF-B5AE-AE5E5E8149EB}" type="presOf" srcId="{65F242D3-7687-44F6-ADB3-DDEE2CEF69F6}" destId="{80A98825-2307-4D5E-9BD5-C2627351FECE}" srcOrd="0" destOrd="0" presId="urn:microsoft.com/office/officeart/2005/8/layout/hierarchy1"/>
    <dgm:cxn modelId="{625AB4FA-8EC1-4B12-A098-529955BCD183}" srcId="{425CE187-4E92-42A6-9DAA-FE69831F2489}" destId="{510A3788-CC03-4E9F-9CAD-206D6B519951}" srcOrd="0" destOrd="0" parTransId="{11AB1012-6033-4EA2-848A-1CE1EA13208D}" sibTransId="{126CC228-97F3-4F33-A613-175B0BEB9DAE}"/>
    <dgm:cxn modelId="{EF13AC34-5C64-4B17-BA44-A2972AF133FD}" type="presParOf" srcId="{D2E3ADF0-06E9-49FC-8698-D599956D1125}" destId="{46E7512C-2496-4C55-A6BF-4B4EE2AF84E4}" srcOrd="0" destOrd="0" presId="urn:microsoft.com/office/officeart/2005/8/layout/hierarchy1"/>
    <dgm:cxn modelId="{2CBF9316-8555-401B-836E-88696EECE1CB}" type="presParOf" srcId="{46E7512C-2496-4C55-A6BF-4B4EE2AF84E4}" destId="{333CF820-9E04-46FD-A90A-CC40B0B9839F}" srcOrd="0" destOrd="0" presId="urn:microsoft.com/office/officeart/2005/8/layout/hierarchy1"/>
    <dgm:cxn modelId="{15CBEFE6-926F-4685-A3F1-2A0CC785E204}" type="presParOf" srcId="{333CF820-9E04-46FD-A90A-CC40B0B9839F}" destId="{0B1DD6C8-66BD-4B3E-9398-45B7A472BE72}" srcOrd="0" destOrd="0" presId="urn:microsoft.com/office/officeart/2005/8/layout/hierarchy1"/>
    <dgm:cxn modelId="{6D8CD0F1-9CFA-45E3-803E-94261D13BBD1}" type="presParOf" srcId="{333CF820-9E04-46FD-A90A-CC40B0B9839F}" destId="{3127BFB4-DCDA-4EA4-8772-41262827D3A4}" srcOrd="1" destOrd="0" presId="urn:microsoft.com/office/officeart/2005/8/layout/hierarchy1"/>
    <dgm:cxn modelId="{E11677D7-179E-4BEF-AD29-C8BF44733021}" type="presParOf" srcId="{46E7512C-2496-4C55-A6BF-4B4EE2AF84E4}" destId="{B3CE6819-D8D0-4405-8D9B-C72728DC4C48}" srcOrd="1" destOrd="0" presId="urn:microsoft.com/office/officeart/2005/8/layout/hierarchy1"/>
    <dgm:cxn modelId="{73975EAF-31A0-4984-8751-883699E62E2C}" type="presParOf" srcId="{B3CE6819-D8D0-4405-8D9B-C72728DC4C48}" destId="{F23A471C-4765-40F8-B18C-49553EBE6A08}" srcOrd="0" destOrd="0" presId="urn:microsoft.com/office/officeart/2005/8/layout/hierarchy1"/>
    <dgm:cxn modelId="{DFF67C2F-036E-45B7-B48C-4F35E01FEDBB}" type="presParOf" srcId="{B3CE6819-D8D0-4405-8D9B-C72728DC4C48}" destId="{FBB87CFD-D413-42BC-9787-063CE9CF1846}" srcOrd="1" destOrd="0" presId="urn:microsoft.com/office/officeart/2005/8/layout/hierarchy1"/>
    <dgm:cxn modelId="{3E26EAA3-98F6-4EE7-BFE9-A4F3FA2508A7}" type="presParOf" srcId="{FBB87CFD-D413-42BC-9787-063CE9CF1846}" destId="{58C7606B-1FCD-461A-BE20-199B7C7ADCD3}" srcOrd="0" destOrd="0" presId="urn:microsoft.com/office/officeart/2005/8/layout/hierarchy1"/>
    <dgm:cxn modelId="{A89A50A3-2344-4CD2-9312-7575055B37D9}" type="presParOf" srcId="{58C7606B-1FCD-461A-BE20-199B7C7ADCD3}" destId="{CB4893BF-03CB-44B8-BCF8-F3E13602D7DD}" srcOrd="0" destOrd="0" presId="urn:microsoft.com/office/officeart/2005/8/layout/hierarchy1"/>
    <dgm:cxn modelId="{9C9E2F0C-4680-491E-BEC5-D6EB079720E1}" type="presParOf" srcId="{58C7606B-1FCD-461A-BE20-199B7C7ADCD3}" destId="{9B528156-756C-4B78-8EEF-26B9E71BA9CD}" srcOrd="1" destOrd="0" presId="urn:microsoft.com/office/officeart/2005/8/layout/hierarchy1"/>
    <dgm:cxn modelId="{DD8C2406-793B-4F46-AD5A-1061DB9FE4D4}" type="presParOf" srcId="{FBB87CFD-D413-42BC-9787-063CE9CF1846}" destId="{A50672A3-2353-4378-8E50-6673A22B145E}" srcOrd="1" destOrd="0" presId="urn:microsoft.com/office/officeart/2005/8/layout/hierarchy1"/>
    <dgm:cxn modelId="{9624853F-A030-4695-AE01-4342262B2D5D}" type="presParOf" srcId="{A50672A3-2353-4378-8E50-6673A22B145E}" destId="{01723B46-B9F5-463F-84A7-5271CEE74BB6}" srcOrd="0" destOrd="0" presId="urn:microsoft.com/office/officeart/2005/8/layout/hierarchy1"/>
    <dgm:cxn modelId="{1E8D8976-9EED-4B08-A57A-3874562D6DDF}" type="presParOf" srcId="{A50672A3-2353-4378-8E50-6673A22B145E}" destId="{DCB2C035-EE6D-4184-B041-E3080D9B3C58}" srcOrd="1" destOrd="0" presId="urn:microsoft.com/office/officeart/2005/8/layout/hierarchy1"/>
    <dgm:cxn modelId="{D5B84321-D6FF-4F87-A0EE-B4AB6F9086BE}" type="presParOf" srcId="{DCB2C035-EE6D-4184-B041-E3080D9B3C58}" destId="{20774089-5BEC-4538-A13F-3FE8F047CD7E}" srcOrd="0" destOrd="0" presId="urn:microsoft.com/office/officeart/2005/8/layout/hierarchy1"/>
    <dgm:cxn modelId="{F3D5C4B2-908F-4C3E-A861-B65696D88434}" type="presParOf" srcId="{20774089-5BEC-4538-A13F-3FE8F047CD7E}" destId="{380579CE-7C85-4C85-B9CE-BAD7DA439FD0}" srcOrd="0" destOrd="0" presId="urn:microsoft.com/office/officeart/2005/8/layout/hierarchy1"/>
    <dgm:cxn modelId="{EB215B8A-3851-4157-B421-5E02B4349025}" type="presParOf" srcId="{20774089-5BEC-4538-A13F-3FE8F047CD7E}" destId="{0046FC86-DE9E-40B1-B949-4024B3E652C6}" srcOrd="1" destOrd="0" presId="urn:microsoft.com/office/officeart/2005/8/layout/hierarchy1"/>
    <dgm:cxn modelId="{79D25136-F573-43CE-985B-5B61BE49A765}" type="presParOf" srcId="{DCB2C035-EE6D-4184-B041-E3080D9B3C58}" destId="{066167CB-93F2-4092-A64A-F8626B47687B}" srcOrd="1" destOrd="0" presId="urn:microsoft.com/office/officeart/2005/8/layout/hierarchy1"/>
    <dgm:cxn modelId="{8CE5AEF3-0D64-473F-A3E7-BFE48ED629CA}" type="presParOf" srcId="{A50672A3-2353-4378-8E50-6673A22B145E}" destId="{9AFB7F2A-DE50-4AFD-8414-5C71115AD3C5}" srcOrd="2" destOrd="0" presId="urn:microsoft.com/office/officeart/2005/8/layout/hierarchy1"/>
    <dgm:cxn modelId="{0ABEF4C7-AE5F-43B4-B3FB-34AF77F5A438}" type="presParOf" srcId="{A50672A3-2353-4378-8E50-6673A22B145E}" destId="{F8F96E64-02B3-41B2-A9A9-512FF5B48BFA}" srcOrd="3" destOrd="0" presId="urn:microsoft.com/office/officeart/2005/8/layout/hierarchy1"/>
    <dgm:cxn modelId="{AA2144E3-585C-45D4-9806-2DA4690C58C1}" type="presParOf" srcId="{F8F96E64-02B3-41B2-A9A9-512FF5B48BFA}" destId="{F7070180-B91A-4693-B41E-F5DE90C322FE}" srcOrd="0" destOrd="0" presId="urn:microsoft.com/office/officeart/2005/8/layout/hierarchy1"/>
    <dgm:cxn modelId="{2FE45E40-17A0-43EC-96A7-4382651F8090}" type="presParOf" srcId="{F7070180-B91A-4693-B41E-F5DE90C322FE}" destId="{502881E0-247C-4D0E-AB93-0BFAF9119A30}" srcOrd="0" destOrd="0" presId="urn:microsoft.com/office/officeart/2005/8/layout/hierarchy1"/>
    <dgm:cxn modelId="{69B8BE60-0273-4A01-BFBB-B4B61969CF36}" type="presParOf" srcId="{F7070180-B91A-4693-B41E-F5DE90C322FE}" destId="{8CEDE60A-1904-4106-9A54-06DFC904F880}" srcOrd="1" destOrd="0" presId="urn:microsoft.com/office/officeart/2005/8/layout/hierarchy1"/>
    <dgm:cxn modelId="{FAC77661-ABA7-4258-89D3-7F1479914B79}" type="presParOf" srcId="{F8F96E64-02B3-41B2-A9A9-512FF5B48BFA}" destId="{20F8BC13-674D-4403-B537-78FA4CA66C7D}" srcOrd="1" destOrd="0" presId="urn:microsoft.com/office/officeart/2005/8/layout/hierarchy1"/>
    <dgm:cxn modelId="{252D3F4D-0901-4148-94F1-776E4F5DBAB3}" type="presParOf" srcId="{B3CE6819-D8D0-4405-8D9B-C72728DC4C48}" destId="{69F51139-5CB9-4363-8C92-AE23E07C5AB9}" srcOrd="2" destOrd="0" presId="urn:microsoft.com/office/officeart/2005/8/layout/hierarchy1"/>
    <dgm:cxn modelId="{E66D2C58-AD3A-40FE-A562-347DF7D6CC42}" type="presParOf" srcId="{B3CE6819-D8D0-4405-8D9B-C72728DC4C48}" destId="{F835D6CA-6D49-4924-A293-AA96BEC25F9D}" srcOrd="3" destOrd="0" presId="urn:microsoft.com/office/officeart/2005/8/layout/hierarchy1"/>
    <dgm:cxn modelId="{5666F39A-A960-494F-9057-D76FE6772760}" type="presParOf" srcId="{F835D6CA-6D49-4924-A293-AA96BEC25F9D}" destId="{6E10E370-E441-419B-AFEE-06635DABB4F7}" srcOrd="0" destOrd="0" presId="urn:microsoft.com/office/officeart/2005/8/layout/hierarchy1"/>
    <dgm:cxn modelId="{7DC0872A-D5C7-4149-B8A3-5731161C6FE4}" type="presParOf" srcId="{6E10E370-E441-419B-AFEE-06635DABB4F7}" destId="{A856AB6E-DE47-4902-A489-DB8247B1733D}" srcOrd="0" destOrd="0" presId="urn:microsoft.com/office/officeart/2005/8/layout/hierarchy1"/>
    <dgm:cxn modelId="{4FB3A6EF-BACA-4641-9570-72AF5C479EE7}" type="presParOf" srcId="{6E10E370-E441-419B-AFEE-06635DABB4F7}" destId="{C6695722-CA75-4BFE-A77D-7ED32BF4C79F}" srcOrd="1" destOrd="0" presId="urn:microsoft.com/office/officeart/2005/8/layout/hierarchy1"/>
    <dgm:cxn modelId="{58BE532E-7079-4480-823F-2F21C7969B5A}" type="presParOf" srcId="{F835D6CA-6D49-4924-A293-AA96BEC25F9D}" destId="{C79F8C17-18BA-474F-AE85-1B51EB3DAC0D}" srcOrd="1" destOrd="0" presId="urn:microsoft.com/office/officeart/2005/8/layout/hierarchy1"/>
    <dgm:cxn modelId="{C79451AE-7D52-4393-B5EC-56FD258973D9}" type="presParOf" srcId="{C79F8C17-18BA-474F-AE85-1B51EB3DAC0D}" destId="{80A98825-2307-4D5E-9BD5-C2627351FECE}" srcOrd="0" destOrd="0" presId="urn:microsoft.com/office/officeart/2005/8/layout/hierarchy1"/>
    <dgm:cxn modelId="{B1A798C1-73DB-4E7B-A312-25208C21DFFB}" type="presParOf" srcId="{C79F8C17-18BA-474F-AE85-1B51EB3DAC0D}" destId="{38A624DD-29EB-45D3-A711-2D0EBD6675FD}" srcOrd="1" destOrd="0" presId="urn:microsoft.com/office/officeart/2005/8/layout/hierarchy1"/>
    <dgm:cxn modelId="{DCA3B5E1-5FDF-47C6-9090-22E5A05450A3}" type="presParOf" srcId="{38A624DD-29EB-45D3-A711-2D0EBD6675FD}" destId="{8E9A6AAD-3173-45D3-AB09-441D15ED4A91}" srcOrd="0" destOrd="0" presId="urn:microsoft.com/office/officeart/2005/8/layout/hierarchy1"/>
    <dgm:cxn modelId="{AA17E70D-6E8F-4D99-A775-4D353DAF7587}" type="presParOf" srcId="{8E9A6AAD-3173-45D3-AB09-441D15ED4A91}" destId="{C9A114F9-E7A6-425D-AB4B-559766BAB66A}" srcOrd="0" destOrd="0" presId="urn:microsoft.com/office/officeart/2005/8/layout/hierarchy1"/>
    <dgm:cxn modelId="{50D606BB-DC16-4B5C-B0EA-85B0358D83B8}" type="presParOf" srcId="{8E9A6AAD-3173-45D3-AB09-441D15ED4A91}" destId="{E4E95CD7-B80A-4551-89C0-CB2A1C993F37}" srcOrd="1" destOrd="0" presId="urn:microsoft.com/office/officeart/2005/8/layout/hierarchy1"/>
    <dgm:cxn modelId="{A58321AA-2006-456B-B4DE-7C2630FE4491}" type="presParOf" srcId="{38A624DD-29EB-45D3-A711-2D0EBD6675FD}" destId="{7CC983E2-D470-496D-8246-1BEC4C00B5B4}" srcOrd="1" destOrd="0" presId="urn:microsoft.com/office/officeart/2005/8/layout/hierarchy1"/>
    <dgm:cxn modelId="{3AB68D9E-6B58-4095-B03E-FF14B839C4EB}" type="presParOf" srcId="{C79F8C17-18BA-474F-AE85-1B51EB3DAC0D}" destId="{DBFC6F62-C856-49F1-AF40-23F251709B85}" srcOrd="2" destOrd="0" presId="urn:microsoft.com/office/officeart/2005/8/layout/hierarchy1"/>
    <dgm:cxn modelId="{ADA47063-3975-472C-8F40-CCE3BA87A311}" type="presParOf" srcId="{C79F8C17-18BA-474F-AE85-1B51EB3DAC0D}" destId="{43C05F57-2946-4092-915C-3C371BE0F50B}" srcOrd="3" destOrd="0" presId="urn:microsoft.com/office/officeart/2005/8/layout/hierarchy1"/>
    <dgm:cxn modelId="{DEE1F2F1-4C15-4D82-AF5F-BAFFADB1F9DD}" type="presParOf" srcId="{43C05F57-2946-4092-915C-3C371BE0F50B}" destId="{27138538-A29D-4A8F-B708-5301316A1B9D}" srcOrd="0" destOrd="0" presId="urn:microsoft.com/office/officeart/2005/8/layout/hierarchy1"/>
    <dgm:cxn modelId="{FE7FDEE8-C9B3-4602-8F76-5EF3B7DC34CC}" type="presParOf" srcId="{27138538-A29D-4A8F-B708-5301316A1B9D}" destId="{CC47C7B4-BE21-4CD9-960C-F2E5105F1540}" srcOrd="0" destOrd="0" presId="urn:microsoft.com/office/officeart/2005/8/layout/hierarchy1"/>
    <dgm:cxn modelId="{3F5F2A45-FD0B-4D65-A76B-ED0D81921873}" type="presParOf" srcId="{27138538-A29D-4A8F-B708-5301316A1B9D}" destId="{ECE073EF-11FB-4B13-8193-2CC6F351E98A}" srcOrd="1" destOrd="0" presId="urn:microsoft.com/office/officeart/2005/8/layout/hierarchy1"/>
    <dgm:cxn modelId="{1AD4CD09-60C4-4D26-BC5F-9C32E7BCE926}" type="presParOf" srcId="{43C05F57-2946-4092-915C-3C371BE0F50B}" destId="{935DE71C-F609-4F90-A769-B80EE6828AE4}" srcOrd="1" destOrd="0" presId="urn:microsoft.com/office/officeart/2005/8/layout/hierarchy1"/>
    <dgm:cxn modelId="{451F268F-1269-46CC-AB1E-8ED2D390DA49}" type="presParOf" srcId="{C79F8C17-18BA-474F-AE85-1B51EB3DAC0D}" destId="{A512D837-6A6D-4C86-98E9-34B19AB3A5A2}" srcOrd="4" destOrd="0" presId="urn:microsoft.com/office/officeart/2005/8/layout/hierarchy1"/>
    <dgm:cxn modelId="{C48FC738-7CB5-4DE7-A4B0-E7B1C87D1131}" type="presParOf" srcId="{C79F8C17-18BA-474F-AE85-1B51EB3DAC0D}" destId="{5B888B90-53B0-4EC9-AF51-04A7C3FAA642}" srcOrd="5" destOrd="0" presId="urn:microsoft.com/office/officeart/2005/8/layout/hierarchy1"/>
    <dgm:cxn modelId="{90092EA1-EDD6-413A-9FE0-30D9F5F93E14}" type="presParOf" srcId="{5B888B90-53B0-4EC9-AF51-04A7C3FAA642}" destId="{012E5A20-BC22-4667-86B5-103E7F06DCC1}" srcOrd="0" destOrd="0" presId="urn:microsoft.com/office/officeart/2005/8/layout/hierarchy1"/>
    <dgm:cxn modelId="{05BEABD4-B8DC-4C92-A83C-5ED3AA0489FA}" type="presParOf" srcId="{012E5A20-BC22-4667-86B5-103E7F06DCC1}" destId="{3E05ACC8-C44F-4A53-B3FF-8064EB263C82}" srcOrd="0" destOrd="0" presId="urn:microsoft.com/office/officeart/2005/8/layout/hierarchy1"/>
    <dgm:cxn modelId="{1A7EDD85-C748-4663-9867-BB4C8F86C8C8}" type="presParOf" srcId="{012E5A20-BC22-4667-86B5-103E7F06DCC1}" destId="{F9DEA075-39F8-499C-9838-9FFEADE4F939}" srcOrd="1" destOrd="0" presId="urn:microsoft.com/office/officeart/2005/8/layout/hierarchy1"/>
    <dgm:cxn modelId="{FB8976B7-0390-4FCD-9D3C-8C3519FEA3E2}" type="presParOf" srcId="{5B888B90-53B0-4EC9-AF51-04A7C3FAA642}" destId="{FC9135B7-B091-488B-B2F9-AA812B7384D6}" srcOrd="1" destOrd="0" presId="urn:microsoft.com/office/officeart/2005/8/layout/hierarchy1"/>
    <dgm:cxn modelId="{E702005B-3687-4683-B031-F1FB05C47035}" type="presParOf" srcId="{B3CE6819-D8D0-4405-8D9B-C72728DC4C48}" destId="{42B6154D-3E2F-4514-BE69-F81FD2691806}" srcOrd="4" destOrd="0" presId="urn:microsoft.com/office/officeart/2005/8/layout/hierarchy1"/>
    <dgm:cxn modelId="{3D7BF1E4-968B-48AD-A55F-31E0C33247DD}" type="presParOf" srcId="{B3CE6819-D8D0-4405-8D9B-C72728DC4C48}" destId="{95B2C45D-BF49-4358-A73A-E0D12C14BF16}" srcOrd="5" destOrd="0" presId="urn:microsoft.com/office/officeart/2005/8/layout/hierarchy1"/>
    <dgm:cxn modelId="{1985AA27-98E1-42BF-9850-FA8601D8BE74}" type="presParOf" srcId="{95B2C45D-BF49-4358-A73A-E0D12C14BF16}" destId="{E08A5A10-DE1E-4E4A-A3BA-CC1349D9DF7F}" srcOrd="0" destOrd="0" presId="urn:microsoft.com/office/officeart/2005/8/layout/hierarchy1"/>
    <dgm:cxn modelId="{4D0C24FE-4D06-4BCA-9A51-9F203D989C82}" type="presParOf" srcId="{E08A5A10-DE1E-4E4A-A3BA-CC1349D9DF7F}" destId="{396CBDB9-7FB9-4161-B523-B7D76DF9C420}" srcOrd="0" destOrd="0" presId="urn:microsoft.com/office/officeart/2005/8/layout/hierarchy1"/>
    <dgm:cxn modelId="{B2885499-4F25-4563-BF66-17C90B0E81BB}" type="presParOf" srcId="{E08A5A10-DE1E-4E4A-A3BA-CC1349D9DF7F}" destId="{D44CD2D6-A66D-4E13-8D35-C414DF712352}" srcOrd="1" destOrd="0" presId="urn:microsoft.com/office/officeart/2005/8/layout/hierarchy1"/>
    <dgm:cxn modelId="{EE4FDB88-54CD-4EFA-8827-62ED7BBC8E28}" type="presParOf" srcId="{95B2C45D-BF49-4358-A73A-E0D12C14BF16}" destId="{FB7438F6-2AD4-4A87-9767-2FE4B8855B9B}" srcOrd="1" destOrd="0" presId="urn:microsoft.com/office/officeart/2005/8/layout/hierarchy1"/>
    <dgm:cxn modelId="{164923F1-7592-4314-8CF2-E2D6F036FDA4}" type="presParOf" srcId="{FB7438F6-2AD4-4A87-9767-2FE4B8855B9B}" destId="{29F778ED-D582-4245-B3C1-1B2254899AD1}" srcOrd="0" destOrd="0" presId="urn:microsoft.com/office/officeart/2005/8/layout/hierarchy1"/>
    <dgm:cxn modelId="{BCC31430-7124-4E58-9D63-2C4772F33500}" type="presParOf" srcId="{FB7438F6-2AD4-4A87-9767-2FE4B8855B9B}" destId="{CBC1A72F-99FC-44DC-A613-ADA0C3CF289F}" srcOrd="1" destOrd="0" presId="urn:microsoft.com/office/officeart/2005/8/layout/hierarchy1"/>
    <dgm:cxn modelId="{421E910D-90A5-4FAA-90CD-F9FD753482F1}" type="presParOf" srcId="{CBC1A72F-99FC-44DC-A613-ADA0C3CF289F}" destId="{18A1A815-AF03-4F42-AA95-A42A59D4E854}" srcOrd="0" destOrd="0" presId="urn:microsoft.com/office/officeart/2005/8/layout/hierarchy1"/>
    <dgm:cxn modelId="{6553E0E8-03BD-48EA-98CE-96F859D0358D}" type="presParOf" srcId="{18A1A815-AF03-4F42-AA95-A42A59D4E854}" destId="{E665DD4E-2FA7-462B-93BB-715452D7832E}" srcOrd="0" destOrd="0" presId="urn:microsoft.com/office/officeart/2005/8/layout/hierarchy1"/>
    <dgm:cxn modelId="{E85813E6-298A-44E0-B36E-C9E4D0500488}" type="presParOf" srcId="{18A1A815-AF03-4F42-AA95-A42A59D4E854}" destId="{B6722EB7-FF2A-406E-BDB7-153118CF7CED}" srcOrd="1" destOrd="0" presId="urn:microsoft.com/office/officeart/2005/8/layout/hierarchy1"/>
    <dgm:cxn modelId="{6D7EF4A8-8DFA-4ACD-ADE1-18C29FC40F2F}" type="presParOf" srcId="{CBC1A72F-99FC-44DC-A613-ADA0C3CF289F}" destId="{02C3F1DB-5F5D-428A-B7C8-0F7AD640EC78}" srcOrd="1" destOrd="0" presId="urn:microsoft.com/office/officeart/2005/8/layout/hierarchy1"/>
    <dgm:cxn modelId="{DF07054F-0559-4EAF-926B-C94EA0A350D4}" type="presParOf" srcId="{FB7438F6-2AD4-4A87-9767-2FE4B8855B9B}" destId="{26E95C5E-9D1C-46B5-996F-F6EEE1B51CE4}" srcOrd="2" destOrd="0" presId="urn:microsoft.com/office/officeart/2005/8/layout/hierarchy1"/>
    <dgm:cxn modelId="{50C54F61-132D-4220-A3C2-07F091C04A96}" type="presParOf" srcId="{FB7438F6-2AD4-4A87-9767-2FE4B8855B9B}" destId="{0494B9C9-4D64-4F4F-9BBF-B61E4428B4D8}" srcOrd="3" destOrd="0" presId="urn:microsoft.com/office/officeart/2005/8/layout/hierarchy1"/>
    <dgm:cxn modelId="{A786ED04-CD93-4F5A-BE3B-6DB9AAE3D852}" type="presParOf" srcId="{0494B9C9-4D64-4F4F-9BBF-B61E4428B4D8}" destId="{21E198BB-7797-4DA9-8D93-C98181695AFF}" srcOrd="0" destOrd="0" presId="urn:microsoft.com/office/officeart/2005/8/layout/hierarchy1"/>
    <dgm:cxn modelId="{CA596862-B55D-420B-A727-D1649F1CA0F9}" type="presParOf" srcId="{21E198BB-7797-4DA9-8D93-C98181695AFF}" destId="{C41C8336-EEE2-4ADB-AD60-8A01BEB72993}" srcOrd="0" destOrd="0" presId="urn:microsoft.com/office/officeart/2005/8/layout/hierarchy1"/>
    <dgm:cxn modelId="{5BD3A4B7-6772-4ED6-9004-30ECFEFC67AC}" type="presParOf" srcId="{21E198BB-7797-4DA9-8D93-C98181695AFF}" destId="{C93B5ECA-FCE1-4AE3-B791-D8E5187FF5AC}" srcOrd="1" destOrd="0" presId="urn:microsoft.com/office/officeart/2005/8/layout/hierarchy1"/>
    <dgm:cxn modelId="{68DB1B29-32BE-476D-92E9-1AF405D9E40F}" type="presParOf" srcId="{0494B9C9-4D64-4F4F-9BBF-B61E4428B4D8}" destId="{636F08C1-0F61-444C-B610-AE08E9E8D1E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4A3E1-2339-4E01-8D16-C84FA4D9B4F5}">
      <dsp:nvSpPr>
        <dsp:cNvPr id="0" name=""/>
        <dsp:cNvSpPr/>
      </dsp:nvSpPr>
      <dsp:spPr>
        <a:xfrm rot="5400000">
          <a:off x="-273152" y="273152"/>
          <a:ext cx="1821017" cy="127471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Presentation Format</a:t>
          </a:r>
          <a:endParaRPr lang="en-US" sz="1800" kern="1200" dirty="0"/>
        </a:p>
      </dsp:txBody>
      <dsp:txXfrm rot="-5400000">
        <a:off x="1" y="637355"/>
        <a:ext cx="1274712" cy="546305"/>
      </dsp:txXfrm>
    </dsp:sp>
    <dsp:sp modelId="{1883D481-F2A9-44F1-97B0-0871807D6EB2}">
      <dsp:nvSpPr>
        <dsp:cNvPr id="0" name=""/>
        <dsp:cNvSpPr/>
      </dsp:nvSpPr>
      <dsp:spPr>
        <a:xfrm rot="5400000">
          <a:off x="2674114" y="-1396931"/>
          <a:ext cx="1184283" cy="3983087"/>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8 Virtually</a:t>
          </a:r>
        </a:p>
        <a:p>
          <a:pPr marL="171450" lvl="1" indent="-171450" algn="l" defTabSz="711200">
            <a:lnSpc>
              <a:spcPct val="90000"/>
            </a:lnSpc>
            <a:spcBef>
              <a:spcPct val="0"/>
            </a:spcBef>
            <a:spcAft>
              <a:spcPct val="15000"/>
            </a:spcAft>
            <a:buChar char="•"/>
          </a:pPr>
          <a:r>
            <a:rPr lang="en-US" sz="1600" kern="1200" dirty="0"/>
            <a:t>9 In-person</a:t>
          </a:r>
        </a:p>
      </dsp:txBody>
      <dsp:txXfrm rot="-5400000">
        <a:off x="1274712" y="60283"/>
        <a:ext cx="3925275" cy="1068659"/>
      </dsp:txXfrm>
    </dsp:sp>
    <dsp:sp modelId="{36E7175E-A484-4D77-9770-C342A86DFDB4}">
      <dsp:nvSpPr>
        <dsp:cNvPr id="0" name=""/>
        <dsp:cNvSpPr/>
      </dsp:nvSpPr>
      <dsp:spPr>
        <a:xfrm rot="5400000">
          <a:off x="-273152" y="1884585"/>
          <a:ext cx="1821017" cy="127471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600" kern="1200" dirty="0"/>
            <a:t>Participants Roles</a:t>
          </a:r>
        </a:p>
      </dsp:txBody>
      <dsp:txXfrm rot="-5400000">
        <a:off x="1" y="2248788"/>
        <a:ext cx="1274712" cy="546305"/>
      </dsp:txXfrm>
    </dsp:sp>
    <dsp:sp modelId="{0B10A677-AC89-4974-A2E6-BBD2C108A149}">
      <dsp:nvSpPr>
        <dsp:cNvPr id="0" name=""/>
        <dsp:cNvSpPr/>
      </dsp:nvSpPr>
      <dsp:spPr>
        <a:xfrm rot="5400000">
          <a:off x="2592898" y="219319"/>
          <a:ext cx="1322019" cy="3983087"/>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Administrators/Managers/Directors/Coordinators</a:t>
          </a:r>
        </a:p>
        <a:p>
          <a:pPr marL="171450" lvl="1" indent="-171450" algn="l" defTabSz="711200">
            <a:lnSpc>
              <a:spcPct val="90000"/>
            </a:lnSpc>
            <a:spcBef>
              <a:spcPct val="0"/>
            </a:spcBef>
            <a:spcAft>
              <a:spcPct val="15000"/>
            </a:spcAft>
            <a:buChar char="•"/>
          </a:pPr>
          <a:r>
            <a:rPr lang="en-US" sz="1600" kern="1200" dirty="0"/>
            <a:t>Clinical Nurses/ Educators/Support Staff</a:t>
          </a:r>
        </a:p>
        <a:p>
          <a:pPr marL="171450" lvl="1" indent="-171450" algn="l" defTabSz="711200">
            <a:lnSpc>
              <a:spcPct val="90000"/>
            </a:lnSpc>
            <a:spcBef>
              <a:spcPct val="0"/>
            </a:spcBef>
            <a:spcAft>
              <a:spcPct val="15000"/>
            </a:spcAft>
            <a:buChar char="•"/>
          </a:pPr>
          <a:r>
            <a:rPr lang="en-US" sz="1600" kern="1200" dirty="0"/>
            <a:t>N2NCaregivers Support Group/ Crisis Counselors</a:t>
          </a:r>
        </a:p>
      </dsp:txBody>
      <dsp:txXfrm rot="-5400000">
        <a:off x="1262364" y="1614389"/>
        <a:ext cx="3918551" cy="1192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4A3E1-2339-4E01-8D16-C84FA4D9B4F5}">
      <dsp:nvSpPr>
        <dsp:cNvPr id="0" name=""/>
        <dsp:cNvSpPr/>
      </dsp:nvSpPr>
      <dsp:spPr>
        <a:xfrm rot="5400000">
          <a:off x="-255797" y="272301"/>
          <a:ext cx="1705317" cy="119372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800" kern="1200" dirty="0"/>
            <a:t>Successes</a:t>
          </a:r>
        </a:p>
      </dsp:txBody>
      <dsp:txXfrm rot="-5400000">
        <a:off x="1" y="613364"/>
        <a:ext cx="1193722" cy="511595"/>
      </dsp:txXfrm>
    </dsp:sp>
    <dsp:sp modelId="{1883D481-F2A9-44F1-97B0-0871807D6EB2}">
      <dsp:nvSpPr>
        <dsp:cNvPr id="0" name=""/>
        <dsp:cNvSpPr/>
      </dsp:nvSpPr>
      <dsp:spPr>
        <a:xfrm rot="5400000">
          <a:off x="2940620" y="-1777655"/>
          <a:ext cx="1416775" cy="4978477"/>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Liked the Visuals/ </a:t>
          </a:r>
          <a:r>
            <a:rPr lang="en-US" sz="1600" kern="1200" dirty="0" err="1"/>
            <a:t>Powerpoint</a:t>
          </a:r>
          <a:r>
            <a:rPr lang="en-US" sz="1600" kern="1200" dirty="0"/>
            <a:t>  &amp; Script was helpful</a:t>
          </a:r>
        </a:p>
        <a:p>
          <a:pPr marL="171450" lvl="1" indent="-171450" algn="l" defTabSz="711200">
            <a:lnSpc>
              <a:spcPct val="90000"/>
            </a:lnSpc>
            <a:spcBef>
              <a:spcPct val="0"/>
            </a:spcBef>
            <a:spcAft>
              <a:spcPct val="15000"/>
            </a:spcAft>
            <a:buChar char="•"/>
          </a:pPr>
          <a:r>
            <a:rPr lang="en-US" sz="1600" kern="1200" dirty="0"/>
            <a:t>Stop working &amp; acknowledging this was a critical need</a:t>
          </a:r>
        </a:p>
        <a:p>
          <a:pPr marL="171450" lvl="1" indent="-171450" algn="l" defTabSz="711200">
            <a:lnSpc>
              <a:spcPct val="90000"/>
            </a:lnSpc>
            <a:spcBef>
              <a:spcPct val="0"/>
            </a:spcBef>
            <a:spcAft>
              <a:spcPct val="15000"/>
            </a:spcAft>
            <a:buChar char="•"/>
          </a:pPr>
          <a:r>
            <a:rPr lang="en-US" sz="1600" kern="1200" dirty="0"/>
            <a:t>Productive Conversation </a:t>
          </a:r>
        </a:p>
        <a:p>
          <a:pPr marL="171450" lvl="1" indent="-171450" algn="l" defTabSz="711200">
            <a:lnSpc>
              <a:spcPct val="90000"/>
            </a:lnSpc>
            <a:spcBef>
              <a:spcPct val="0"/>
            </a:spcBef>
            <a:spcAft>
              <a:spcPct val="15000"/>
            </a:spcAft>
            <a:buChar char="•"/>
          </a:pPr>
          <a:r>
            <a:rPr lang="en-US" sz="1600" kern="1200" dirty="0"/>
            <a:t>Gained interest implementing &amp; research project</a:t>
          </a:r>
        </a:p>
      </dsp:txBody>
      <dsp:txXfrm rot="-5400000">
        <a:off x="1159770" y="72356"/>
        <a:ext cx="4909316" cy="1278453"/>
      </dsp:txXfrm>
    </dsp:sp>
    <dsp:sp modelId="{36E7175E-A484-4D77-9770-C342A86DFDB4}">
      <dsp:nvSpPr>
        <dsp:cNvPr id="0" name=""/>
        <dsp:cNvSpPr/>
      </dsp:nvSpPr>
      <dsp:spPr>
        <a:xfrm rot="5400000">
          <a:off x="-255797" y="1985560"/>
          <a:ext cx="1705317" cy="119372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600" kern="1200" dirty="0"/>
            <a:t>Challenges</a:t>
          </a:r>
        </a:p>
      </dsp:txBody>
      <dsp:txXfrm rot="-5400000">
        <a:off x="1" y="2326623"/>
        <a:ext cx="1193722" cy="511595"/>
      </dsp:txXfrm>
    </dsp:sp>
    <dsp:sp modelId="{0B10A677-AC89-4974-A2E6-BBD2C108A149}">
      <dsp:nvSpPr>
        <dsp:cNvPr id="0" name=""/>
        <dsp:cNvSpPr/>
      </dsp:nvSpPr>
      <dsp:spPr>
        <a:xfrm rot="5400000">
          <a:off x="2979359" y="-198131"/>
          <a:ext cx="1376336" cy="4978477"/>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Hesitation to openly discussion stress level</a:t>
          </a:r>
        </a:p>
        <a:p>
          <a:pPr marL="171450" lvl="1" indent="-171450" algn="l" defTabSz="711200">
            <a:lnSpc>
              <a:spcPct val="90000"/>
            </a:lnSpc>
            <a:spcBef>
              <a:spcPct val="0"/>
            </a:spcBef>
            <a:spcAft>
              <a:spcPct val="15000"/>
            </a:spcAft>
            <a:buChar char="•"/>
          </a:pPr>
          <a:r>
            <a:rPr lang="en-US" sz="1600" kern="1200" dirty="0"/>
            <a:t>Tech issues</a:t>
          </a:r>
        </a:p>
        <a:p>
          <a:pPr marL="171450" lvl="1" indent="-171450" algn="l" defTabSz="711200">
            <a:lnSpc>
              <a:spcPct val="90000"/>
            </a:lnSpc>
            <a:spcBef>
              <a:spcPct val="0"/>
            </a:spcBef>
            <a:spcAft>
              <a:spcPct val="15000"/>
            </a:spcAft>
            <a:buChar char="•"/>
          </a:pPr>
          <a:r>
            <a:rPr lang="en-US" sz="1600" kern="1200" dirty="0"/>
            <a:t>A lot of information short period of time</a:t>
          </a:r>
        </a:p>
        <a:p>
          <a:pPr marL="171450" lvl="1" indent="-171450" algn="l" defTabSz="711200">
            <a:lnSpc>
              <a:spcPct val="90000"/>
            </a:lnSpc>
            <a:spcBef>
              <a:spcPct val="0"/>
            </a:spcBef>
            <a:spcAft>
              <a:spcPct val="15000"/>
            </a:spcAft>
            <a:buChar char="•"/>
          </a:pPr>
          <a:r>
            <a:rPr lang="en-US" sz="1600" kern="1200" dirty="0"/>
            <a:t>Understanding of manager/supervisor roles</a:t>
          </a:r>
        </a:p>
      </dsp:txBody>
      <dsp:txXfrm rot="-5400000">
        <a:off x="1178289" y="1670126"/>
        <a:ext cx="4911290" cy="1241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037AE-E3C0-7F46-83B2-A071F2C60CB1}">
      <dsp:nvSpPr>
        <dsp:cNvPr id="0" name=""/>
        <dsp:cNvSpPr/>
      </dsp:nvSpPr>
      <dsp:spPr>
        <a:xfrm>
          <a:off x="4387786" y="3540168"/>
          <a:ext cx="2911658" cy="1935440"/>
        </a:xfrm>
        <a:prstGeom prst="ellipse">
          <a:avLst/>
        </a:prstGeom>
        <a:gradFill flip="none" rotWithShape="1">
          <a:gsLst>
            <a:gs pos="21000">
              <a:srgbClr val="00FF00"/>
            </a:gs>
            <a:gs pos="100000">
              <a:srgbClr val="00CC00"/>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814188" y="3823607"/>
        <a:ext cx="2058854" cy="1368562"/>
      </dsp:txXfrm>
    </dsp:sp>
    <dsp:sp modelId="{75443CDC-0EF2-9445-A3AF-EA48AF57B8F8}">
      <dsp:nvSpPr>
        <dsp:cNvPr id="0" name=""/>
        <dsp:cNvSpPr/>
      </dsp:nvSpPr>
      <dsp:spPr>
        <a:xfrm rot="13225482">
          <a:off x="2634540" y="2652942"/>
          <a:ext cx="2532509" cy="732799"/>
        </a:xfrm>
        <a:prstGeom prst="leftArrow">
          <a:avLst>
            <a:gd name="adj1" fmla="val 60000"/>
            <a:gd name="adj2" fmla="val 50000"/>
          </a:avLst>
        </a:prstGeom>
        <a:solidFill>
          <a:srgbClr val="00CC00"/>
        </a:solidFill>
        <a:ln>
          <a:noFill/>
        </a:ln>
        <a:effectLst/>
      </dsp:spPr>
      <dsp:style>
        <a:lnRef idx="0">
          <a:scrgbClr r="0" g="0" b="0"/>
        </a:lnRef>
        <a:fillRef idx="3">
          <a:scrgbClr r="0" g="0" b="0"/>
        </a:fillRef>
        <a:effectRef idx="2">
          <a:scrgbClr r="0" g="0" b="0"/>
        </a:effectRef>
        <a:fontRef idx="minor">
          <a:schemeClr val="lt1"/>
        </a:fontRef>
      </dsp:style>
    </dsp:sp>
    <dsp:sp modelId="{523986EB-2B09-7D45-8F8F-3E705CDCF072}">
      <dsp:nvSpPr>
        <dsp:cNvPr id="0" name=""/>
        <dsp:cNvSpPr/>
      </dsp:nvSpPr>
      <dsp:spPr>
        <a:xfrm>
          <a:off x="1686542" y="1030127"/>
          <a:ext cx="2442666" cy="1954132"/>
        </a:xfrm>
        <a:prstGeom prst="roundRect">
          <a:avLst>
            <a:gd name="adj" fmla="val 10000"/>
          </a:avLst>
        </a:prstGeom>
        <a:solidFill>
          <a:srgbClr val="00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Enhance individual resilience and interpersonal communication</a:t>
          </a:r>
        </a:p>
      </dsp:txBody>
      <dsp:txXfrm>
        <a:off x="1743777" y="1087362"/>
        <a:ext cx="2328196" cy="1839662"/>
      </dsp:txXfrm>
    </dsp:sp>
    <dsp:sp modelId="{0A2AB872-4CDF-3E4F-BA8A-DDDBF9512E82}">
      <dsp:nvSpPr>
        <dsp:cNvPr id="0" name=""/>
        <dsp:cNvSpPr/>
      </dsp:nvSpPr>
      <dsp:spPr>
        <a:xfrm rot="16199998">
          <a:off x="4708149" y="2038395"/>
          <a:ext cx="2270930" cy="732799"/>
        </a:xfrm>
        <a:prstGeom prst="leftArrow">
          <a:avLst>
            <a:gd name="adj1" fmla="val 60000"/>
            <a:gd name="adj2" fmla="val 50000"/>
          </a:avLst>
        </a:prstGeom>
        <a:gradFill rotWithShape="0">
          <a:gsLst>
            <a:gs pos="0">
              <a:srgbClr val="FFFF00"/>
            </a:gs>
            <a:gs pos="54000">
              <a:srgbClr val="FFFF00"/>
            </a:gs>
            <a:gs pos="100000">
              <a:srgbClr val="00CC00"/>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845F20-83F6-0F44-92A7-D83594CA8414}">
      <dsp:nvSpPr>
        <dsp:cNvPr id="0" name=""/>
        <dsp:cNvSpPr/>
      </dsp:nvSpPr>
      <dsp:spPr>
        <a:xfrm>
          <a:off x="4622281" y="160000"/>
          <a:ext cx="2442666" cy="1954132"/>
        </a:xfrm>
        <a:prstGeom prst="roundRect">
          <a:avLst>
            <a:gd name="adj" fmla="val 10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Identify and reduce unnecessary stressors</a:t>
          </a:r>
        </a:p>
      </dsp:txBody>
      <dsp:txXfrm>
        <a:off x="4679516" y="217235"/>
        <a:ext cx="2328196" cy="1839662"/>
      </dsp:txXfrm>
    </dsp:sp>
    <dsp:sp modelId="{4C4321B8-8A65-F543-B962-F0AB04974F65}">
      <dsp:nvSpPr>
        <dsp:cNvPr id="0" name=""/>
        <dsp:cNvSpPr/>
      </dsp:nvSpPr>
      <dsp:spPr>
        <a:xfrm rot="19175601">
          <a:off x="6505205" y="2511666"/>
          <a:ext cx="3127477" cy="732799"/>
        </a:xfrm>
        <a:prstGeom prst="leftArrow">
          <a:avLst>
            <a:gd name="adj1" fmla="val 60000"/>
            <a:gd name="adj2" fmla="val 50000"/>
          </a:avLst>
        </a:prstGeom>
        <a:gradFill rotWithShape="0">
          <a:gsLst>
            <a:gs pos="1000">
              <a:srgbClr val="FF9900"/>
            </a:gs>
            <a:gs pos="37000">
              <a:srgbClr val="FF9900"/>
            </a:gs>
            <a:gs pos="100000">
              <a:srgbClr val="00CC00"/>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FB9394-F83C-6D4C-BAE0-8D3E05C3AF03}">
      <dsp:nvSpPr>
        <dsp:cNvPr id="0" name=""/>
        <dsp:cNvSpPr/>
      </dsp:nvSpPr>
      <dsp:spPr>
        <a:xfrm>
          <a:off x="7861064" y="736781"/>
          <a:ext cx="2797219" cy="1726261"/>
        </a:xfrm>
        <a:prstGeom prst="roundRect">
          <a:avLst>
            <a:gd name="adj" fmla="val 10000"/>
          </a:avLst>
        </a:prstGeom>
        <a:solidFill>
          <a:srgbClr val="FF99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Recognize caregiver stress and know how to respond</a:t>
          </a:r>
          <a:endParaRPr lang="en-US" sz="2400" kern="1200" dirty="0">
            <a:solidFill>
              <a:srgbClr val="000000"/>
            </a:solidFill>
          </a:endParaRPr>
        </a:p>
      </dsp:txBody>
      <dsp:txXfrm>
        <a:off x="7911624" y="787341"/>
        <a:ext cx="2696099" cy="1625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95C5E-9D1C-46B5-996F-F6EEE1B51CE4}">
      <dsp:nvSpPr>
        <dsp:cNvPr id="0" name=""/>
        <dsp:cNvSpPr/>
      </dsp:nvSpPr>
      <dsp:spPr>
        <a:xfrm>
          <a:off x="8921914" y="3129153"/>
          <a:ext cx="754154" cy="358909"/>
        </a:xfrm>
        <a:custGeom>
          <a:avLst/>
          <a:gdLst/>
          <a:ahLst/>
          <a:cxnLst/>
          <a:rect l="0" t="0" r="0" b="0"/>
          <a:pathLst>
            <a:path>
              <a:moveTo>
                <a:pt x="0" y="0"/>
              </a:moveTo>
              <a:lnTo>
                <a:pt x="0" y="244586"/>
              </a:lnTo>
              <a:lnTo>
                <a:pt x="754154" y="244586"/>
              </a:lnTo>
              <a:lnTo>
                <a:pt x="754154"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778ED-D582-4245-B3C1-1B2254899AD1}">
      <dsp:nvSpPr>
        <dsp:cNvPr id="0" name=""/>
        <dsp:cNvSpPr/>
      </dsp:nvSpPr>
      <dsp:spPr>
        <a:xfrm>
          <a:off x="8167760" y="3129153"/>
          <a:ext cx="754154" cy="358909"/>
        </a:xfrm>
        <a:custGeom>
          <a:avLst/>
          <a:gdLst/>
          <a:ahLst/>
          <a:cxnLst/>
          <a:rect l="0" t="0" r="0" b="0"/>
          <a:pathLst>
            <a:path>
              <a:moveTo>
                <a:pt x="754154" y="0"/>
              </a:moveTo>
              <a:lnTo>
                <a:pt x="754154" y="244586"/>
              </a:lnTo>
              <a:lnTo>
                <a:pt x="0" y="244586"/>
              </a:lnTo>
              <a:lnTo>
                <a:pt x="0"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B6154D-3E2F-4514-BE69-F81FD2691806}">
      <dsp:nvSpPr>
        <dsp:cNvPr id="0" name=""/>
        <dsp:cNvSpPr/>
      </dsp:nvSpPr>
      <dsp:spPr>
        <a:xfrm>
          <a:off x="5151140" y="1986608"/>
          <a:ext cx="3770774" cy="358909"/>
        </a:xfrm>
        <a:custGeom>
          <a:avLst/>
          <a:gdLst/>
          <a:ahLst/>
          <a:cxnLst/>
          <a:rect l="0" t="0" r="0" b="0"/>
          <a:pathLst>
            <a:path>
              <a:moveTo>
                <a:pt x="0" y="0"/>
              </a:moveTo>
              <a:lnTo>
                <a:pt x="0" y="244586"/>
              </a:lnTo>
              <a:lnTo>
                <a:pt x="3770774" y="244586"/>
              </a:lnTo>
              <a:lnTo>
                <a:pt x="3770774" y="358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12D837-6A6D-4C86-98E9-34B19AB3A5A2}">
      <dsp:nvSpPr>
        <dsp:cNvPr id="0" name=""/>
        <dsp:cNvSpPr/>
      </dsp:nvSpPr>
      <dsp:spPr>
        <a:xfrm>
          <a:off x="5151140" y="3129153"/>
          <a:ext cx="1508309" cy="358909"/>
        </a:xfrm>
        <a:custGeom>
          <a:avLst/>
          <a:gdLst/>
          <a:ahLst/>
          <a:cxnLst/>
          <a:rect l="0" t="0" r="0" b="0"/>
          <a:pathLst>
            <a:path>
              <a:moveTo>
                <a:pt x="0" y="0"/>
              </a:moveTo>
              <a:lnTo>
                <a:pt x="0" y="244586"/>
              </a:lnTo>
              <a:lnTo>
                <a:pt x="1508309" y="244586"/>
              </a:lnTo>
              <a:lnTo>
                <a:pt x="1508309"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C6F62-C856-49F1-AF40-23F251709B85}">
      <dsp:nvSpPr>
        <dsp:cNvPr id="0" name=""/>
        <dsp:cNvSpPr/>
      </dsp:nvSpPr>
      <dsp:spPr>
        <a:xfrm>
          <a:off x="5105420" y="3129153"/>
          <a:ext cx="91440" cy="358909"/>
        </a:xfrm>
        <a:custGeom>
          <a:avLst/>
          <a:gdLst/>
          <a:ahLst/>
          <a:cxnLst/>
          <a:rect l="0" t="0" r="0" b="0"/>
          <a:pathLst>
            <a:path>
              <a:moveTo>
                <a:pt x="45720" y="0"/>
              </a:moveTo>
              <a:lnTo>
                <a:pt x="45720"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A98825-2307-4D5E-9BD5-C2627351FECE}">
      <dsp:nvSpPr>
        <dsp:cNvPr id="0" name=""/>
        <dsp:cNvSpPr/>
      </dsp:nvSpPr>
      <dsp:spPr>
        <a:xfrm>
          <a:off x="3642830" y="3129153"/>
          <a:ext cx="1508309" cy="358909"/>
        </a:xfrm>
        <a:custGeom>
          <a:avLst/>
          <a:gdLst/>
          <a:ahLst/>
          <a:cxnLst/>
          <a:rect l="0" t="0" r="0" b="0"/>
          <a:pathLst>
            <a:path>
              <a:moveTo>
                <a:pt x="1508309" y="0"/>
              </a:moveTo>
              <a:lnTo>
                <a:pt x="1508309" y="244586"/>
              </a:lnTo>
              <a:lnTo>
                <a:pt x="0" y="244586"/>
              </a:lnTo>
              <a:lnTo>
                <a:pt x="0"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F51139-5CB9-4363-8C92-AE23E07C5AB9}">
      <dsp:nvSpPr>
        <dsp:cNvPr id="0" name=""/>
        <dsp:cNvSpPr/>
      </dsp:nvSpPr>
      <dsp:spPr>
        <a:xfrm>
          <a:off x="5105420" y="1986608"/>
          <a:ext cx="91440" cy="358909"/>
        </a:xfrm>
        <a:custGeom>
          <a:avLst/>
          <a:gdLst/>
          <a:ahLst/>
          <a:cxnLst/>
          <a:rect l="0" t="0" r="0" b="0"/>
          <a:pathLst>
            <a:path>
              <a:moveTo>
                <a:pt x="45720" y="0"/>
              </a:moveTo>
              <a:lnTo>
                <a:pt x="45720" y="358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FB7F2A-DE50-4AFD-8414-5C71115AD3C5}">
      <dsp:nvSpPr>
        <dsp:cNvPr id="0" name=""/>
        <dsp:cNvSpPr/>
      </dsp:nvSpPr>
      <dsp:spPr>
        <a:xfrm>
          <a:off x="1380365" y="3101153"/>
          <a:ext cx="754154" cy="358909"/>
        </a:xfrm>
        <a:custGeom>
          <a:avLst/>
          <a:gdLst/>
          <a:ahLst/>
          <a:cxnLst/>
          <a:rect l="0" t="0" r="0" b="0"/>
          <a:pathLst>
            <a:path>
              <a:moveTo>
                <a:pt x="0" y="0"/>
              </a:moveTo>
              <a:lnTo>
                <a:pt x="0" y="244586"/>
              </a:lnTo>
              <a:lnTo>
                <a:pt x="754154" y="244586"/>
              </a:lnTo>
              <a:lnTo>
                <a:pt x="754154"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23B46-B9F5-463F-84A7-5271CEE74BB6}">
      <dsp:nvSpPr>
        <dsp:cNvPr id="0" name=""/>
        <dsp:cNvSpPr/>
      </dsp:nvSpPr>
      <dsp:spPr>
        <a:xfrm>
          <a:off x="626211" y="3101153"/>
          <a:ext cx="754154" cy="358909"/>
        </a:xfrm>
        <a:custGeom>
          <a:avLst/>
          <a:gdLst/>
          <a:ahLst/>
          <a:cxnLst/>
          <a:rect l="0" t="0" r="0" b="0"/>
          <a:pathLst>
            <a:path>
              <a:moveTo>
                <a:pt x="754154" y="0"/>
              </a:moveTo>
              <a:lnTo>
                <a:pt x="754154" y="244586"/>
              </a:lnTo>
              <a:lnTo>
                <a:pt x="0" y="244586"/>
              </a:lnTo>
              <a:lnTo>
                <a:pt x="0"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A471C-4765-40F8-B18C-49553EBE6A08}">
      <dsp:nvSpPr>
        <dsp:cNvPr id="0" name=""/>
        <dsp:cNvSpPr/>
      </dsp:nvSpPr>
      <dsp:spPr>
        <a:xfrm>
          <a:off x="1380365" y="1986608"/>
          <a:ext cx="3770774" cy="330909"/>
        </a:xfrm>
        <a:custGeom>
          <a:avLst/>
          <a:gdLst/>
          <a:ahLst/>
          <a:cxnLst/>
          <a:rect l="0" t="0" r="0" b="0"/>
          <a:pathLst>
            <a:path>
              <a:moveTo>
                <a:pt x="3770774" y="0"/>
              </a:moveTo>
              <a:lnTo>
                <a:pt x="3770774" y="216586"/>
              </a:lnTo>
              <a:lnTo>
                <a:pt x="0" y="216586"/>
              </a:lnTo>
              <a:lnTo>
                <a:pt x="0" y="330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1DD6C8-66BD-4B3E-9398-45B7A472BE72}">
      <dsp:nvSpPr>
        <dsp:cNvPr id="0" name=""/>
        <dsp:cNvSpPr/>
      </dsp:nvSpPr>
      <dsp:spPr>
        <a:xfrm>
          <a:off x="4534104" y="1202973"/>
          <a:ext cx="1234071" cy="783635"/>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7BFB4-DCDA-4EA4-8772-41262827D3A4}">
      <dsp:nvSpPr>
        <dsp:cNvPr id="0" name=""/>
        <dsp:cNvSpPr/>
      </dsp:nvSpPr>
      <dsp:spPr>
        <a:xfrm>
          <a:off x="4671223" y="1333236"/>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SFA Approaches</a:t>
          </a:r>
        </a:p>
      </dsp:txBody>
      <dsp:txXfrm>
        <a:off x="4694175" y="1356188"/>
        <a:ext cx="1188167" cy="737731"/>
      </dsp:txXfrm>
    </dsp:sp>
    <dsp:sp modelId="{CB4893BF-03CB-44B8-BCF8-F3E13602D7DD}">
      <dsp:nvSpPr>
        <dsp:cNvPr id="0" name=""/>
        <dsp:cNvSpPr/>
      </dsp:nvSpPr>
      <dsp:spPr>
        <a:xfrm>
          <a:off x="763330" y="2317518"/>
          <a:ext cx="1234071" cy="783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28156-756C-4B78-8EEF-26B9E71BA9CD}">
      <dsp:nvSpPr>
        <dsp:cNvPr id="0" name=""/>
        <dsp:cNvSpPr/>
      </dsp:nvSpPr>
      <dsp:spPr>
        <a:xfrm>
          <a:off x="900449" y="2447781"/>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Assessment</a:t>
          </a:r>
        </a:p>
      </dsp:txBody>
      <dsp:txXfrm>
        <a:off x="923401" y="2470733"/>
        <a:ext cx="1188167" cy="737731"/>
      </dsp:txXfrm>
    </dsp:sp>
    <dsp:sp modelId="{380579CE-7C85-4C85-B9CE-BAD7DA439FD0}">
      <dsp:nvSpPr>
        <dsp:cNvPr id="0" name=""/>
        <dsp:cNvSpPr/>
      </dsp:nvSpPr>
      <dsp:spPr>
        <a:xfrm>
          <a:off x="9175" y="3460063"/>
          <a:ext cx="1234071" cy="783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6FC86-DE9E-40B1-B949-4024B3E652C6}">
      <dsp:nvSpPr>
        <dsp:cNvPr id="0" name=""/>
        <dsp:cNvSpPr/>
      </dsp:nvSpPr>
      <dsp:spPr>
        <a:xfrm>
          <a:off x="146294" y="3590326"/>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Self Check</a:t>
          </a:r>
        </a:p>
        <a:p>
          <a:pPr marL="0" lvl="0" indent="0" algn="ctr" defTabSz="400050">
            <a:lnSpc>
              <a:spcPct val="90000"/>
            </a:lnSpc>
            <a:spcBef>
              <a:spcPct val="0"/>
            </a:spcBef>
            <a:spcAft>
              <a:spcPct val="35000"/>
            </a:spcAft>
            <a:buNone/>
          </a:pPr>
          <a:r>
            <a:rPr lang="en-US" sz="900" b="1" kern="1200" dirty="0"/>
            <a:t>Resources</a:t>
          </a:r>
        </a:p>
      </dsp:txBody>
      <dsp:txXfrm>
        <a:off x="169246" y="3613278"/>
        <a:ext cx="1188167" cy="737731"/>
      </dsp:txXfrm>
    </dsp:sp>
    <dsp:sp modelId="{502881E0-247C-4D0E-AB93-0BFAF9119A30}">
      <dsp:nvSpPr>
        <dsp:cNvPr id="0" name=""/>
        <dsp:cNvSpPr/>
      </dsp:nvSpPr>
      <dsp:spPr>
        <a:xfrm>
          <a:off x="1517485" y="3460063"/>
          <a:ext cx="1234071" cy="783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DE60A-1904-4106-9A54-06DFC904F880}">
      <dsp:nvSpPr>
        <dsp:cNvPr id="0" name=""/>
        <dsp:cNvSpPr/>
      </dsp:nvSpPr>
      <dsp:spPr>
        <a:xfrm>
          <a:off x="1654604" y="3590326"/>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Stress Checks</a:t>
          </a:r>
        </a:p>
      </dsp:txBody>
      <dsp:txXfrm>
        <a:off x="1677556" y="3613278"/>
        <a:ext cx="1188167" cy="737731"/>
      </dsp:txXfrm>
    </dsp:sp>
    <dsp:sp modelId="{A856AB6E-DE47-4902-A489-DB8247B1733D}">
      <dsp:nvSpPr>
        <dsp:cNvPr id="0" name=""/>
        <dsp:cNvSpPr/>
      </dsp:nvSpPr>
      <dsp:spPr>
        <a:xfrm>
          <a:off x="4534104" y="2345517"/>
          <a:ext cx="1234071" cy="78363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95722-CA75-4BFE-A77D-7ED32BF4C79F}">
      <dsp:nvSpPr>
        <dsp:cNvPr id="0" name=""/>
        <dsp:cNvSpPr/>
      </dsp:nvSpPr>
      <dsp:spPr>
        <a:xfrm>
          <a:off x="4671223" y="2475780"/>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Enhance Resilience</a:t>
          </a:r>
        </a:p>
      </dsp:txBody>
      <dsp:txXfrm>
        <a:off x="4694175" y="2498732"/>
        <a:ext cx="1188167" cy="737731"/>
      </dsp:txXfrm>
    </dsp:sp>
    <dsp:sp modelId="{C9A114F9-E7A6-425D-AB4B-559766BAB66A}">
      <dsp:nvSpPr>
        <dsp:cNvPr id="0" name=""/>
        <dsp:cNvSpPr/>
      </dsp:nvSpPr>
      <dsp:spPr>
        <a:xfrm>
          <a:off x="3025794" y="3488062"/>
          <a:ext cx="1234071" cy="78363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95CD7-B80A-4551-89C0-CB2A1C993F37}">
      <dsp:nvSpPr>
        <dsp:cNvPr id="0" name=""/>
        <dsp:cNvSpPr/>
      </dsp:nvSpPr>
      <dsp:spPr>
        <a:xfrm>
          <a:off x="316291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b="1" kern="1200" dirty="0"/>
            <a:t>Positive Practices Workshops</a:t>
          </a:r>
        </a:p>
        <a:p>
          <a:pPr marL="0" lvl="0" indent="0" algn="ctr" defTabSz="400050">
            <a:lnSpc>
              <a:spcPct val="90000"/>
            </a:lnSpc>
            <a:spcBef>
              <a:spcPct val="0"/>
            </a:spcBef>
            <a:spcAft>
              <a:spcPct val="35000"/>
            </a:spcAft>
            <a:buNone/>
          </a:pPr>
          <a:r>
            <a:rPr lang="en-US" sz="900" kern="1200" dirty="0"/>
            <a:t>	</a:t>
          </a:r>
        </a:p>
      </dsp:txBody>
      <dsp:txXfrm>
        <a:off x="3185865" y="3641277"/>
        <a:ext cx="1188167" cy="737731"/>
      </dsp:txXfrm>
    </dsp:sp>
    <dsp:sp modelId="{CC47C7B4-BE21-4CD9-960C-F2E5105F1540}">
      <dsp:nvSpPr>
        <dsp:cNvPr id="0" name=""/>
        <dsp:cNvSpPr/>
      </dsp:nvSpPr>
      <dsp:spPr>
        <a:xfrm>
          <a:off x="4534104" y="3488062"/>
          <a:ext cx="1234071" cy="78363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073EF-11FB-4B13-8193-2CC6F351E98A}">
      <dsp:nvSpPr>
        <dsp:cNvPr id="0" name=""/>
        <dsp:cNvSpPr/>
      </dsp:nvSpPr>
      <dsp:spPr>
        <a:xfrm>
          <a:off x="467122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Comm. Skills</a:t>
          </a:r>
        </a:p>
        <a:p>
          <a:pPr marL="0" lvl="0" indent="0" algn="ctr" defTabSz="400050">
            <a:lnSpc>
              <a:spcPct val="90000"/>
            </a:lnSpc>
            <a:spcBef>
              <a:spcPct val="0"/>
            </a:spcBef>
            <a:spcAft>
              <a:spcPct val="35000"/>
            </a:spcAft>
            <a:buNone/>
          </a:pPr>
          <a:r>
            <a:rPr lang="en-US" sz="900" b="1" kern="1200" dirty="0"/>
            <a:t>SFA</a:t>
          </a:r>
        </a:p>
        <a:p>
          <a:pPr marL="0" lvl="0" indent="0" algn="ctr" defTabSz="400050">
            <a:lnSpc>
              <a:spcPct val="90000"/>
            </a:lnSpc>
            <a:spcBef>
              <a:spcPct val="0"/>
            </a:spcBef>
            <a:spcAft>
              <a:spcPct val="35000"/>
            </a:spcAft>
            <a:buNone/>
          </a:pPr>
          <a:r>
            <a:rPr lang="en-US" sz="900" b="1" kern="1200" dirty="0"/>
            <a:t>7 Cs</a:t>
          </a:r>
        </a:p>
      </dsp:txBody>
      <dsp:txXfrm>
        <a:off x="4694175" y="3641277"/>
        <a:ext cx="1188167" cy="737731"/>
      </dsp:txXfrm>
    </dsp:sp>
    <dsp:sp modelId="{3E05ACC8-C44F-4A53-B3FF-8064EB263C82}">
      <dsp:nvSpPr>
        <dsp:cNvPr id="0" name=""/>
        <dsp:cNvSpPr/>
      </dsp:nvSpPr>
      <dsp:spPr>
        <a:xfrm>
          <a:off x="6042414" y="3488062"/>
          <a:ext cx="1234071" cy="78363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EA075-39F8-499C-9838-9FFEADE4F939}">
      <dsp:nvSpPr>
        <dsp:cNvPr id="0" name=""/>
        <dsp:cNvSpPr/>
      </dsp:nvSpPr>
      <dsp:spPr>
        <a:xfrm>
          <a:off x="617953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Team Development</a:t>
          </a:r>
        </a:p>
      </dsp:txBody>
      <dsp:txXfrm>
        <a:off x="6202485" y="3641277"/>
        <a:ext cx="1188167" cy="737731"/>
      </dsp:txXfrm>
    </dsp:sp>
    <dsp:sp modelId="{396CBDB9-7FB9-4161-B523-B7D76DF9C420}">
      <dsp:nvSpPr>
        <dsp:cNvPr id="0" name=""/>
        <dsp:cNvSpPr/>
      </dsp:nvSpPr>
      <dsp:spPr>
        <a:xfrm>
          <a:off x="8304879" y="2345517"/>
          <a:ext cx="1234071" cy="783635"/>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4CD2D6-A66D-4E13-8D35-C414DF712352}">
      <dsp:nvSpPr>
        <dsp:cNvPr id="0" name=""/>
        <dsp:cNvSpPr/>
      </dsp:nvSpPr>
      <dsp:spPr>
        <a:xfrm>
          <a:off x="8441998" y="2475780"/>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Intervention</a:t>
          </a:r>
        </a:p>
      </dsp:txBody>
      <dsp:txXfrm>
        <a:off x="8464950" y="2498732"/>
        <a:ext cx="1188167" cy="737731"/>
      </dsp:txXfrm>
    </dsp:sp>
    <dsp:sp modelId="{E665DD4E-2FA7-462B-93BB-715452D7832E}">
      <dsp:nvSpPr>
        <dsp:cNvPr id="0" name=""/>
        <dsp:cNvSpPr/>
      </dsp:nvSpPr>
      <dsp:spPr>
        <a:xfrm>
          <a:off x="7550724" y="3488062"/>
          <a:ext cx="1234071" cy="783635"/>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22EB7-FF2A-406E-BDB7-153118CF7CED}">
      <dsp:nvSpPr>
        <dsp:cNvPr id="0" name=""/>
        <dsp:cNvSpPr/>
      </dsp:nvSpPr>
      <dsp:spPr>
        <a:xfrm>
          <a:off x="768784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Department/ Unit/team Level Interventions</a:t>
          </a:r>
        </a:p>
      </dsp:txBody>
      <dsp:txXfrm>
        <a:off x="7710795" y="3641277"/>
        <a:ext cx="1188167" cy="737731"/>
      </dsp:txXfrm>
    </dsp:sp>
    <dsp:sp modelId="{C41C8336-EEE2-4ADB-AD60-8A01BEB72993}">
      <dsp:nvSpPr>
        <dsp:cNvPr id="0" name=""/>
        <dsp:cNvSpPr/>
      </dsp:nvSpPr>
      <dsp:spPr>
        <a:xfrm>
          <a:off x="9059034" y="3488062"/>
          <a:ext cx="1234071" cy="783635"/>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B5ECA-FCE1-4AE3-B791-D8E5187FF5AC}">
      <dsp:nvSpPr>
        <dsp:cNvPr id="0" name=""/>
        <dsp:cNvSpPr/>
      </dsp:nvSpPr>
      <dsp:spPr>
        <a:xfrm>
          <a:off x="919615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1:1 Coaching</a:t>
          </a:r>
        </a:p>
      </dsp:txBody>
      <dsp:txXfrm>
        <a:off x="9219105" y="3641277"/>
        <a:ext cx="1188167" cy="7377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25" tIns="46613" rIns="93225" bIns="46613" numCol="1" anchor="t" anchorCtr="0" compatLnSpc="1">
            <a:prstTxWarp prst="textNoShape">
              <a:avLst/>
            </a:prstTxWarp>
          </a:bodyPr>
          <a:lstStyle>
            <a:lvl1pPr defTabSz="932763" eaLnBrk="1" hangingPunct="1">
              <a:defRPr sz="1300" b="0">
                <a:latin typeface="Arial" panose="020B0604020202020204" pitchFamily="34" charset="0"/>
                <a:ea typeface="ＭＳ Ｐゴシック" panose="020B0600070205080204" pitchFamily="34" charset="-128"/>
              </a:defRPr>
            </a:lvl1pPr>
          </a:lstStyle>
          <a:p>
            <a:pPr>
              <a:defRPr/>
            </a:pPr>
            <a:r>
              <a:rPr lang="en-US" altLang="en-US" sz="1200"/>
              <a:t>Implementation</a:t>
            </a:r>
          </a:p>
        </p:txBody>
      </p:sp>
      <p:sp>
        <p:nvSpPr>
          <p:cNvPr id="25603" name="Rectangle 3"/>
          <p:cNvSpPr>
            <a:spLocks noGrp="1" noChangeArrowheads="1"/>
          </p:cNvSpPr>
          <p:nvPr>
            <p:ph type="dt" sz="quarter" idx="1"/>
          </p:nvPr>
        </p:nvSpPr>
        <p:spPr bwMode="auto">
          <a:xfrm>
            <a:off x="4020687" y="0"/>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25" tIns="46613" rIns="93225" bIns="46613" numCol="1" anchor="t" anchorCtr="0" compatLnSpc="1">
            <a:prstTxWarp prst="textNoShape">
              <a:avLst/>
            </a:prstTxWarp>
          </a:bodyPr>
          <a:lstStyle>
            <a:lvl1pPr algn="r" defTabSz="932763" eaLnBrk="1" hangingPunct="1">
              <a:defRPr sz="1300" b="0">
                <a:latin typeface="Arial" panose="020B0604020202020204" pitchFamily="34" charset="0"/>
                <a:ea typeface="ＭＳ Ｐゴシック" panose="020B0600070205080204" pitchFamily="34" charset="-128"/>
              </a:defRPr>
            </a:lvl1pPr>
          </a:lstStyle>
          <a:p>
            <a:pPr>
              <a:defRPr/>
            </a:pPr>
            <a:endParaRPr lang="en-US" altLang="en-US" dirty="0"/>
          </a:p>
        </p:txBody>
      </p:sp>
      <p:sp>
        <p:nvSpPr>
          <p:cNvPr id="25604" name="Rectangle 4"/>
          <p:cNvSpPr>
            <a:spLocks noGrp="1" noChangeArrowheads="1"/>
          </p:cNvSpPr>
          <p:nvPr>
            <p:ph type="ftr" sz="quarter" idx="2"/>
          </p:nvPr>
        </p:nvSpPr>
        <p:spPr bwMode="auto">
          <a:xfrm>
            <a:off x="1" y="8914112"/>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25" tIns="46613" rIns="93225" bIns="46613" numCol="1" anchor="b" anchorCtr="0" compatLnSpc="1">
            <a:prstTxWarp prst="textNoShape">
              <a:avLst/>
            </a:prstTxWarp>
          </a:bodyPr>
          <a:lstStyle>
            <a:lvl1pPr defTabSz="932763" eaLnBrk="1" hangingPunct="1">
              <a:defRPr sz="1300" b="0">
                <a:latin typeface="Arial" panose="020B0604020202020204" pitchFamily="34" charset="0"/>
                <a:ea typeface="ＭＳ Ｐゴシック" panose="020B0600070205080204" pitchFamily="34" charset="-128"/>
              </a:defRPr>
            </a:lvl1pPr>
          </a:lstStyle>
          <a:p>
            <a:pPr>
              <a:defRPr/>
            </a:pPr>
            <a:endParaRPr lang="en-US" altLang="en-US" sz="1000"/>
          </a:p>
        </p:txBody>
      </p:sp>
      <p:sp>
        <p:nvSpPr>
          <p:cNvPr id="25605" name="Rectangle 5"/>
          <p:cNvSpPr>
            <a:spLocks noGrp="1" noChangeArrowheads="1"/>
          </p:cNvSpPr>
          <p:nvPr>
            <p:ph type="sldNum" sz="quarter" idx="3"/>
          </p:nvPr>
        </p:nvSpPr>
        <p:spPr bwMode="auto">
          <a:xfrm>
            <a:off x="4020687" y="8914112"/>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25" tIns="46613" rIns="93225" bIns="46613" numCol="1" anchor="b" anchorCtr="0" compatLnSpc="1">
            <a:prstTxWarp prst="textNoShape">
              <a:avLst/>
            </a:prstTxWarp>
          </a:bodyPr>
          <a:lstStyle>
            <a:lvl1pPr algn="r" defTabSz="932763" eaLnBrk="1" hangingPunct="1">
              <a:defRPr sz="1300" b="0">
                <a:latin typeface="Arial" panose="020B0604020202020204" pitchFamily="34" charset="0"/>
                <a:ea typeface="ＭＳ Ｐゴシック" panose="020B0600070205080204" pitchFamily="34" charset="-128"/>
              </a:defRPr>
            </a:lvl1pPr>
          </a:lstStyle>
          <a:p>
            <a:pPr>
              <a:defRPr/>
            </a:pPr>
            <a:fld id="{32EA8F18-59F8-7E45-A97C-A0B6BD791027}" type="slidenum">
              <a:rPr lang="en-US" altLang="en-US"/>
              <a:pPr>
                <a:defRPr/>
              </a:pPr>
              <a:t>‹#›</a:t>
            </a:fld>
            <a:endParaRPr lang="en-US" altLang="en-US"/>
          </a:p>
        </p:txBody>
      </p:sp>
    </p:spTree>
    <p:extLst>
      <p:ext uri="{BB962C8B-B14F-4D97-AF65-F5344CB8AC3E}">
        <p14:creationId xmlns:p14="http://schemas.microsoft.com/office/powerpoint/2010/main" val="205191668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78" tIns="47088" rIns="94178" bIns="47088" numCol="1" anchor="t" anchorCtr="0" compatLnSpc="1">
            <a:prstTxWarp prst="textNoShape">
              <a:avLst/>
            </a:prstTxWarp>
          </a:bodyPr>
          <a:lstStyle>
            <a:lvl1pPr defTabSz="942045" eaLnBrk="1" hangingPunct="1">
              <a:defRPr sz="1200" b="0">
                <a:latin typeface="Arial" panose="020B0604020202020204" pitchFamily="34" charset="0"/>
                <a:ea typeface="ＭＳ Ｐゴシック" panose="020B0600070205080204" pitchFamily="34" charset="-128"/>
              </a:defRPr>
            </a:lvl1pPr>
          </a:lstStyle>
          <a:p>
            <a:pPr>
              <a:defRPr/>
            </a:pPr>
            <a:r>
              <a:rPr lang="en-US" altLang="en-US"/>
              <a:t>Implementation</a:t>
            </a:r>
          </a:p>
        </p:txBody>
      </p:sp>
      <p:sp>
        <p:nvSpPr>
          <p:cNvPr id="4099" name="Rectangle 3"/>
          <p:cNvSpPr>
            <a:spLocks noGrp="1" noChangeArrowheads="1"/>
          </p:cNvSpPr>
          <p:nvPr>
            <p:ph type="dt" idx="1"/>
          </p:nvPr>
        </p:nvSpPr>
        <p:spPr bwMode="auto">
          <a:xfrm>
            <a:off x="4020687" y="0"/>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78" tIns="47088" rIns="94178" bIns="47088" numCol="1" anchor="t" anchorCtr="0" compatLnSpc="1">
            <a:prstTxWarp prst="textNoShape">
              <a:avLst/>
            </a:prstTxWarp>
          </a:bodyPr>
          <a:lstStyle>
            <a:lvl1pPr algn="r" defTabSz="942045" eaLnBrk="1" hangingPunct="1">
              <a:defRPr sz="1300" b="0">
                <a:latin typeface="Arial" panose="020B0604020202020204" pitchFamily="34" charset="0"/>
                <a:ea typeface="ＭＳ Ｐゴシック" panose="020B0600070205080204" pitchFamily="34" charset="-128"/>
              </a:defRPr>
            </a:lvl1pPr>
          </a:lstStyle>
          <a:p>
            <a:pPr>
              <a:defRPr/>
            </a:pPr>
            <a:r>
              <a:rPr lang="en-US" altLang="en-US"/>
              <a:t>080213</a:t>
            </a:r>
          </a:p>
        </p:txBody>
      </p:sp>
      <p:sp>
        <p:nvSpPr>
          <p:cNvPr id="3076" name="Rectangle 4"/>
          <p:cNvSpPr>
            <a:spLocks noGrp="1" noRot="1" noChangeAspect="1" noChangeArrowheads="1" noTextEdit="1"/>
          </p:cNvSpPr>
          <p:nvPr>
            <p:ph type="sldImg" idx="2"/>
          </p:nvPr>
        </p:nvSpPr>
        <p:spPr bwMode="auto">
          <a:xfrm>
            <a:off x="423863" y="476250"/>
            <a:ext cx="3592512" cy="20208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389047" y="2477745"/>
            <a:ext cx="6396766" cy="6429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78" tIns="47088" rIns="94178" bIns="4708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1" y="8914112"/>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78" tIns="47088" rIns="94178" bIns="47088" numCol="1" anchor="b" anchorCtr="0" compatLnSpc="1">
            <a:prstTxWarp prst="textNoShape">
              <a:avLst/>
            </a:prstTxWarp>
          </a:bodyPr>
          <a:lstStyle>
            <a:lvl1pPr defTabSz="942045" eaLnBrk="1" hangingPunct="1">
              <a:defRPr sz="1000" b="0">
                <a:latin typeface="Arial" panose="020B0604020202020204" pitchFamily="34" charset="0"/>
                <a:ea typeface="ＭＳ Ｐゴシック" panose="020B0600070205080204" pitchFamily="34" charset="-128"/>
              </a:defRPr>
            </a:lvl1pPr>
          </a:lstStyle>
          <a:p>
            <a:pPr>
              <a:defRPr/>
            </a:pPr>
            <a:endParaRPr lang="en-US" altLang="en-US"/>
          </a:p>
        </p:txBody>
      </p:sp>
      <p:sp>
        <p:nvSpPr>
          <p:cNvPr id="4103" name="Rectangle 7"/>
          <p:cNvSpPr>
            <a:spLocks noGrp="1" noChangeArrowheads="1"/>
          </p:cNvSpPr>
          <p:nvPr>
            <p:ph type="sldNum" sz="quarter" idx="5"/>
          </p:nvPr>
        </p:nvSpPr>
        <p:spPr bwMode="auto">
          <a:xfrm>
            <a:off x="4020687" y="8914112"/>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78" tIns="47088" rIns="94178" bIns="47088" numCol="1" anchor="b" anchorCtr="0" compatLnSpc="1">
            <a:prstTxWarp prst="textNoShape">
              <a:avLst/>
            </a:prstTxWarp>
          </a:bodyPr>
          <a:lstStyle>
            <a:lvl1pPr algn="r" defTabSz="942045" eaLnBrk="1" hangingPunct="1">
              <a:defRPr sz="1300" b="0">
                <a:latin typeface="Arial" panose="020B0604020202020204" pitchFamily="34" charset="0"/>
                <a:ea typeface="ＭＳ Ｐゴシック" panose="020B0600070205080204" pitchFamily="34" charset="-128"/>
              </a:defRPr>
            </a:lvl1pPr>
          </a:lstStyle>
          <a:p>
            <a:pPr>
              <a:defRPr/>
            </a:pPr>
            <a:fld id="{9AF66948-A52C-5843-A83E-C7D386030904}" type="slidenum">
              <a:rPr lang="en-US" altLang="en-US"/>
              <a:pPr>
                <a:defRPr/>
              </a:pPr>
              <a:t>‹#›</a:t>
            </a:fld>
            <a:endParaRPr lang="en-US" altLang="en-US"/>
          </a:p>
        </p:txBody>
      </p:sp>
    </p:spTree>
    <p:extLst>
      <p:ext uri="{BB962C8B-B14F-4D97-AF65-F5344CB8AC3E}">
        <p14:creationId xmlns:p14="http://schemas.microsoft.com/office/powerpoint/2010/main" val="169661385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F1196-F223-45EB-BFE8-138D0B031D6B}" type="slidenum">
              <a:rPr lang="en-US" smtClean="0"/>
              <a:t>1</a:t>
            </a:fld>
            <a:endParaRPr lang="en-US"/>
          </a:p>
        </p:txBody>
      </p:sp>
    </p:spTree>
    <p:extLst>
      <p:ext uri="{BB962C8B-B14F-4D97-AF65-F5344CB8AC3E}">
        <p14:creationId xmlns:p14="http://schemas.microsoft.com/office/powerpoint/2010/main" val="92844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sz="1200" dirty="0"/>
              <a:t>Assessment</a:t>
            </a:r>
          </a:p>
          <a:p>
            <a:pPr marL="288865" indent="-288865">
              <a:buFont typeface="Arial" panose="020B0604020202020204" pitchFamily="34" charset="0"/>
              <a:buChar char="•"/>
            </a:pPr>
            <a:r>
              <a:rPr lang="en-US" sz="1200" dirty="0"/>
              <a:t>Use of the stress continuum thermometer is integrated into at least per shift assessment.</a:t>
            </a:r>
          </a:p>
          <a:p>
            <a:pPr marL="288865" indent="-288865">
              <a:buFont typeface="Arial" panose="020B0604020202020204" pitchFamily="34" charset="0"/>
              <a:buChar char="•"/>
            </a:pPr>
            <a:r>
              <a:rPr lang="en-US" sz="1200" dirty="0"/>
              <a:t>Individual assessment; check you, check two; unit assessment</a:t>
            </a:r>
          </a:p>
          <a:p>
            <a:pPr marL="288865" indent="-288865">
              <a:buFont typeface="Arial" panose="020B0604020202020204" pitchFamily="34" charset="0"/>
              <a:buChar char="•"/>
            </a:pPr>
            <a:endParaRPr lang="en-US" sz="1200" dirty="0"/>
          </a:p>
          <a:p>
            <a:r>
              <a:rPr lang="en-US" sz="1200" dirty="0"/>
              <a:t>Peer Support Components</a:t>
            </a:r>
          </a:p>
          <a:p>
            <a:pPr marL="288865" indent="-288865">
              <a:buFont typeface="Arial" panose="020B0604020202020204" pitchFamily="34" charset="0"/>
              <a:buChar char="•"/>
            </a:pPr>
            <a:r>
              <a:rPr lang="en-US" sz="1200" dirty="0"/>
              <a:t>System wide awareness training to enhance peer support</a:t>
            </a:r>
          </a:p>
          <a:p>
            <a:pPr marL="288865" indent="-288865">
              <a:buFont typeface="Arial" panose="020B0604020202020204" pitchFamily="34" charset="0"/>
              <a:buChar char="•"/>
            </a:pPr>
            <a:r>
              <a:rPr lang="en-US" sz="1200" dirty="0"/>
              <a:t>Team building to develop internal capacity to recognize and address system-based and individual occupational stress exposure</a:t>
            </a:r>
          </a:p>
          <a:p>
            <a:pPr marL="288865" indent="-288865">
              <a:buFont typeface="Arial" panose="020B0604020202020204" pitchFamily="34" charset="0"/>
              <a:buChar char="•"/>
            </a:pPr>
            <a:r>
              <a:rPr lang="en-US" sz="1200" dirty="0"/>
              <a:t>Team based occupational stress assessment and facilitated dialog upon request</a:t>
            </a:r>
          </a:p>
          <a:p>
            <a:pPr marL="288865" indent="-288865">
              <a:buFont typeface="Arial" panose="020B0604020202020204" pitchFamily="34" charset="0"/>
              <a:buChar char="•"/>
            </a:pPr>
            <a:r>
              <a:rPr lang="en-US" sz="1200" dirty="0"/>
              <a:t>Using the stress continuum to decide what stress and coping supports would best fit the needs of a team or individual</a:t>
            </a:r>
          </a:p>
          <a:p>
            <a:pPr marL="288865" indent="-288865">
              <a:buFont typeface="Arial" panose="020B0604020202020204" pitchFamily="34" charset="0"/>
              <a:buChar char="•"/>
            </a:pPr>
            <a:r>
              <a:rPr lang="en-US" sz="1200" dirty="0"/>
              <a:t>Coaching support for leaders to navigate conflict communication, address stress-related interpersonal behaviors, and address system issues</a:t>
            </a:r>
          </a:p>
          <a:p>
            <a:pPr marL="288865" indent="-288865">
              <a:buFont typeface="Arial" panose="020B0604020202020204" pitchFamily="34" charset="0"/>
              <a:buChar char="•"/>
            </a:pPr>
            <a:r>
              <a:rPr lang="en-US" sz="1200" dirty="0"/>
              <a:t>Improve teams abilities to engage in important and difficult systems issues</a:t>
            </a:r>
          </a:p>
          <a:p>
            <a:pPr marL="288865" indent="-288865">
              <a:buFont typeface="Arial" panose="020B0604020202020204" pitchFamily="34" charset="0"/>
              <a:buChar char="•"/>
            </a:pPr>
            <a:r>
              <a:rPr lang="en-US" sz="1200" dirty="0"/>
              <a:t>Promote the early use of restorative practices</a:t>
            </a:r>
          </a:p>
          <a:p>
            <a:endParaRPr lang="en-US" sz="1200"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15</a:t>
            </a:fld>
            <a:endParaRPr lang="en-US" altLang="en-US"/>
          </a:p>
        </p:txBody>
      </p:sp>
    </p:spTree>
    <p:extLst>
      <p:ext uri="{BB962C8B-B14F-4D97-AF65-F5344CB8AC3E}">
        <p14:creationId xmlns:p14="http://schemas.microsoft.com/office/powerpoint/2010/main" val="355063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sz="1200" dirty="0"/>
          </a:p>
          <a:p>
            <a:endParaRPr lang="en-US" sz="1200" dirty="0"/>
          </a:p>
          <a:p>
            <a:r>
              <a:rPr lang="en-US" sz="1200" dirty="0"/>
              <a:t>What we have seen with this is that even when organizations don’t fully deploy SFA, if they just start an awareness training and having a team use SFA and start having dialogues around the stress continuum, the environment of care, and how to support each other, it’s transformative.</a:t>
            </a:r>
          </a:p>
          <a:p>
            <a:endParaRPr lang="en-US" sz="1200" dirty="0"/>
          </a:p>
          <a:p>
            <a:pPr defTabSz="924367">
              <a:defRPr/>
            </a:pPr>
            <a:r>
              <a:rPr lang="en-US" sz="1200" dirty="0"/>
              <a:t>Ex: If something is going wrong on a unit, someone will say “orange huddle”…that means everyone takes a breath, we are coming together, it’s not blaming or shaming, there’s an issue, we feel it, someone saw it, something is happening, it’s tense, let’s all take a </a:t>
            </a:r>
            <a:r>
              <a:rPr lang="en-US" sz="1200" dirty="0" err="1"/>
              <a:t>brith</a:t>
            </a:r>
            <a:r>
              <a:rPr lang="en-US" sz="1200" dirty="0"/>
              <a:t>, this is the shift from hell, we’ll make it through</a:t>
            </a:r>
          </a:p>
          <a:p>
            <a:endParaRPr lang="en-US" sz="1200" dirty="0"/>
          </a:p>
          <a:p>
            <a:pPr defTabSz="924367">
              <a:defRPr/>
            </a:pPr>
            <a:r>
              <a:rPr lang="en-US" sz="1200" dirty="0"/>
              <a:t>Put up a dry erase board with space for green, yellow or orange zones and each person can put their name in a category—if they are in the green zone, it means they are okay and are a good person to talk to that day. Some would erase their name or move it to a different zone as the day goes by</a:t>
            </a:r>
          </a:p>
          <a:p>
            <a:endParaRPr lang="en-US" sz="1200" dirty="0"/>
          </a:p>
          <a:p>
            <a:r>
              <a:rPr lang="en-US" sz="1200" dirty="0"/>
              <a:t>If have only assessment without other activities may not advance the resilience. </a:t>
            </a:r>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16</a:t>
            </a:fld>
            <a:endParaRPr lang="en-US" altLang="en-US"/>
          </a:p>
        </p:txBody>
      </p:sp>
    </p:spTree>
    <p:extLst>
      <p:ext uri="{BB962C8B-B14F-4D97-AF65-F5344CB8AC3E}">
        <p14:creationId xmlns:p14="http://schemas.microsoft.com/office/powerpoint/2010/main" val="30288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SFA creates an improved ability to identify issues, come together and problem solve solutions. The SFA process calls attention to systems</a:t>
            </a:r>
            <a:r>
              <a:rPr lang="en-US" baseline="0" dirty="0"/>
              <a:t> level issues that are problematic for the workforce</a:t>
            </a:r>
          </a:p>
          <a:p>
            <a:endParaRPr lang="en-US" baseline="0" dirty="0"/>
          </a:p>
          <a:p>
            <a:r>
              <a:rPr lang="en-US" baseline="0" dirty="0"/>
              <a:t>Managers get nervous about this sometimes, worrying, “If I ask what’s going wrong, they will tell me and expect me to fix it.” However, it’s more about having dialogue: there are activities or issues that are putting us into the orange. Then those issuers are able to float up. Oncology is orange because….</a:t>
            </a:r>
          </a:p>
          <a:p>
            <a:r>
              <a:rPr lang="en-US" baseline="0" dirty="0"/>
              <a:t>The hospital is orange because….</a:t>
            </a:r>
          </a:p>
          <a:p>
            <a:endParaRPr lang="en-US" baseline="0" dirty="0"/>
          </a:p>
          <a:p>
            <a:r>
              <a:rPr lang="en-US" baseline="0" dirty="0"/>
              <a:t>It’s not the old model of sucking it up, taking two breaths, and going back to work. Taking breaths helps the team if it helps them to effectively address issues. It also helps if leadership takes a SFA focus on work issues. For instance, if there are individuals who are behaving in problematic way, the first step is to ask, if someone is acting out, what is the issue with the environment? It also involves helping people to restore or move if they are not well-suited for the job, but it is really important to first ask what are the system challenges here.</a:t>
            </a:r>
          </a:p>
          <a:p>
            <a:endParaRPr lang="en-US" baseline="0"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17</a:t>
            </a:fld>
            <a:endParaRPr lang="en-US" altLang="en-US"/>
          </a:p>
        </p:txBody>
      </p:sp>
    </p:spTree>
    <p:extLst>
      <p:ext uri="{BB962C8B-B14F-4D97-AF65-F5344CB8AC3E}">
        <p14:creationId xmlns:p14="http://schemas.microsoft.com/office/powerpoint/2010/main" val="49594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sz="1200" dirty="0"/>
          </a:p>
          <a:p>
            <a:endParaRPr lang="en-US" sz="1200" dirty="0"/>
          </a:p>
          <a:p>
            <a:r>
              <a:rPr lang="en-US" sz="1200" dirty="0"/>
              <a:t>Articulate the Need: </a:t>
            </a:r>
          </a:p>
          <a:p>
            <a:pPr marL="288865" indent="-288865">
              <a:buFont typeface="Arial" panose="020B0604020202020204" pitchFamily="34" charset="0"/>
              <a:buChar char="•"/>
            </a:pPr>
            <a:r>
              <a:rPr lang="en-US" sz="1200" dirty="0"/>
              <a:t>At this step you are having critical conversations about the impact of a high stress work environment on employee wellbeing, turnover, and on quality of care. The SFA program should be presented as a tool to deal with stress and to improve individual and unit resiliency. During these conversations, provide an overview of SFA (NJ New has provided a 1 page and 3 page summary), how it can change the way healthcare providers deal with stress, and the goals and outcomes of a SFA program (see box on first page). The aim of these meetings is to win the organization’s commitment to the program, so that it can be implemented with all staff, organization-wide in the coming months.</a:t>
            </a:r>
          </a:p>
          <a:p>
            <a:r>
              <a:rPr lang="en-US" sz="1200" dirty="0"/>
              <a:t> </a:t>
            </a:r>
          </a:p>
          <a:p>
            <a:r>
              <a:rPr lang="en-US" sz="1200" dirty="0"/>
              <a:t> </a:t>
            </a:r>
          </a:p>
          <a:p>
            <a:r>
              <a:rPr lang="en-US" sz="1200" dirty="0"/>
              <a:t>Stakeholder with whom you might want to talk to during this step might include:</a:t>
            </a:r>
          </a:p>
          <a:p>
            <a:pPr lvl="0"/>
            <a:r>
              <a:rPr lang="en-US" sz="1200" dirty="0"/>
              <a:t>NWESC Councils</a:t>
            </a:r>
          </a:p>
          <a:p>
            <a:pPr lvl="0"/>
            <a:r>
              <a:rPr lang="en-US" sz="1200" dirty="0"/>
              <a:t>Nurse educators</a:t>
            </a:r>
          </a:p>
          <a:p>
            <a:pPr lvl="0"/>
            <a:r>
              <a:rPr lang="en-US" sz="1200" dirty="0"/>
              <a:t>Nursing management teams</a:t>
            </a:r>
          </a:p>
          <a:p>
            <a:pPr lvl="0"/>
            <a:r>
              <a:rPr lang="en-US" sz="1200" dirty="0"/>
              <a:t>Both hospital and unit administrative teams</a:t>
            </a:r>
          </a:p>
          <a:p>
            <a:pPr lvl="0"/>
            <a:r>
              <a:rPr lang="en-US" sz="1200" dirty="0"/>
              <a:t>Human Resources</a:t>
            </a:r>
          </a:p>
          <a:p>
            <a:pPr lvl="0"/>
            <a:r>
              <a:rPr lang="en-US" sz="1200" dirty="0"/>
              <a:t>Any other organizational influencers or organizational resource programs, e.g., employee assistance program, behavioral health support teams)</a:t>
            </a:r>
          </a:p>
          <a:p>
            <a:endParaRPr lang="en-US" sz="1200"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18</a:t>
            </a:fld>
            <a:endParaRPr lang="en-US" altLang="en-US"/>
          </a:p>
        </p:txBody>
      </p:sp>
    </p:spTree>
    <p:extLst>
      <p:ext uri="{BB962C8B-B14F-4D97-AF65-F5344CB8AC3E}">
        <p14:creationId xmlns:p14="http://schemas.microsoft.com/office/powerpoint/2010/main" val="404784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sz="1200" dirty="0"/>
              <a:t>Two nurses from the organization should be selected to participate. </a:t>
            </a:r>
          </a:p>
          <a:p>
            <a:r>
              <a:rPr lang="en-US" sz="1200" dirty="0"/>
              <a:t>The selected individuals will serve as the </a:t>
            </a:r>
            <a:r>
              <a:rPr lang="en-US" sz="1200" b="1" dirty="0"/>
              <a:t>SFA </a:t>
            </a:r>
            <a:r>
              <a:rPr lang="en-US" sz="1200" b="1" u="sng" dirty="0"/>
              <a:t>Team Leaders</a:t>
            </a:r>
            <a:r>
              <a:rPr lang="en-US" sz="1200" b="1" dirty="0"/>
              <a:t> for the Organization</a:t>
            </a:r>
            <a:r>
              <a:rPr lang="en-US" sz="1200" dirty="0"/>
              <a:t> and coordinate the training and roll out of the program within the organization. </a:t>
            </a:r>
          </a:p>
          <a:p>
            <a:r>
              <a:rPr lang="en-US" sz="1200" dirty="0"/>
              <a:t>Suggest at least one be a nurse.</a:t>
            </a:r>
          </a:p>
          <a:p>
            <a:r>
              <a:rPr lang="en-US" sz="1200" dirty="0"/>
              <a:t>These individuals should understand the pressurized context in which nurses work and how this can affect wellbeing and in turn quality of care and turnover and see the value of stress first aid as an intervention to improve individual and unit level wellbeing. </a:t>
            </a:r>
          </a:p>
          <a:p>
            <a:endParaRPr lang="en-US" sz="1200" dirty="0"/>
          </a:p>
          <a:p>
            <a:r>
              <a:rPr lang="en-US" sz="1200" i="1" dirty="0"/>
              <a:t>If you are the only one from your organization who has become a SFA trainer, you may want to discuss getting a partner and getting the partner trained. This can be done by you or via other TT workshops. </a:t>
            </a:r>
          </a:p>
          <a:p>
            <a:r>
              <a:rPr lang="en-US" sz="1200" b="1" dirty="0"/>
              <a:t> </a:t>
            </a:r>
            <a:endParaRPr lang="en-US" sz="1200" dirty="0"/>
          </a:p>
          <a:p>
            <a:r>
              <a:rPr lang="en-US" sz="1200" b="1" dirty="0"/>
              <a:t>Recommended attributes </a:t>
            </a:r>
            <a:r>
              <a:rPr lang="en-US" sz="1200" dirty="0"/>
              <a:t>for the Team Leaders should include:</a:t>
            </a:r>
          </a:p>
          <a:p>
            <a:pPr lvl="0"/>
            <a:r>
              <a:rPr lang="en-US" sz="1200" dirty="0"/>
              <a:t>Effective teaching skills </a:t>
            </a:r>
          </a:p>
          <a:p>
            <a:pPr lvl="0"/>
            <a:r>
              <a:rPr lang="en-US" sz="1200" dirty="0"/>
              <a:t>Strong therapeutic communication, coaching, and conflict resolution skills</a:t>
            </a:r>
          </a:p>
          <a:p>
            <a:pPr lvl="0"/>
            <a:r>
              <a:rPr lang="en-US" sz="1200" dirty="0"/>
              <a:t>Non-judgmental, good counselors, politically astute (able to avoid blaming individuals and organizations)</a:t>
            </a:r>
          </a:p>
          <a:p>
            <a:pPr lvl="0"/>
            <a:r>
              <a:rPr lang="en-US" sz="1200" dirty="0"/>
              <a:t>Able to facilitate small and large groups</a:t>
            </a:r>
          </a:p>
          <a:p>
            <a:pPr lvl="0"/>
            <a:r>
              <a:rPr lang="en-US" sz="1200" dirty="0"/>
              <a:t>Adheres to expectations around confidentiality</a:t>
            </a:r>
          </a:p>
          <a:p>
            <a:r>
              <a:rPr lang="en-US" sz="1200" b="1" dirty="0"/>
              <a:t> </a:t>
            </a:r>
            <a:endParaRPr lang="en-US" sz="1200" dirty="0"/>
          </a:p>
          <a:p>
            <a:r>
              <a:rPr lang="en-US" sz="1200" b="1" dirty="0"/>
              <a:t>It is recommended that Team Leaders be provided </a:t>
            </a:r>
            <a:r>
              <a:rPr lang="en-US" sz="1200" b="1" i="1" dirty="0"/>
              <a:t>4-8 hours per week of protected time</a:t>
            </a:r>
            <a:r>
              <a:rPr lang="en-US" sz="1200" b="1" dirty="0"/>
              <a:t> for SFA activities and coordination if the roll out is for the organization…. Protected time amount based on roll out plan</a:t>
            </a:r>
            <a:endParaRPr lang="en-US" sz="1200" dirty="0"/>
          </a:p>
          <a:p>
            <a:endParaRPr lang="en-US" sz="1200"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19</a:t>
            </a:fld>
            <a:endParaRPr lang="en-US" altLang="en-US"/>
          </a:p>
        </p:txBody>
      </p:sp>
    </p:spTree>
    <p:extLst>
      <p:ext uri="{BB962C8B-B14F-4D97-AF65-F5344CB8AC3E}">
        <p14:creationId xmlns:p14="http://schemas.microsoft.com/office/powerpoint/2010/main" val="4216291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sz="1200" dirty="0"/>
              <a:t>However, the team leader does not roll out this initiative alone. He or she is backed by a leadership or advisory team. </a:t>
            </a:r>
          </a:p>
          <a:p>
            <a:endParaRPr lang="en-US" sz="1200" dirty="0"/>
          </a:p>
          <a:p>
            <a:r>
              <a:rPr lang="en-US" sz="1200" dirty="0"/>
              <a:t>The </a:t>
            </a:r>
            <a:r>
              <a:rPr lang="en-US" sz="1200" b="1" u="sng" dirty="0"/>
              <a:t>Leadership Team</a:t>
            </a:r>
            <a:r>
              <a:rPr lang="en-US" sz="1200" dirty="0"/>
              <a:t> should be responsible for the rollout and support of the program within the organization. Each organization selects leadership team members appropriate to their organization. </a:t>
            </a:r>
          </a:p>
          <a:p>
            <a:endParaRPr lang="en-US" sz="1200" dirty="0"/>
          </a:p>
          <a:p>
            <a:r>
              <a:rPr lang="en-US" sz="1200" dirty="0"/>
              <a:t>The Leadership Team should include individuals who are influential; however that power may or may not come from the position they hold, it could be conferred based on their status, expertise or political importance.  </a:t>
            </a:r>
          </a:p>
          <a:p>
            <a:endParaRPr lang="en-US" sz="1200" dirty="0"/>
          </a:p>
          <a:p>
            <a:r>
              <a:rPr lang="en-US" sz="1200" dirty="0"/>
              <a:t>Recommended participants include the co-chairs of the NWESC council (CNO and staff nurse), the two team leaders, and other nurse influencers and educators. A representative from Employee Assistance and/or employee health that has counseling experience could be valuable. The team may include inter-professional representatives such as human resources, social workers, physicians and chaplains who can explain and champion the program. </a:t>
            </a:r>
          </a:p>
          <a:p>
            <a:r>
              <a:rPr lang="en-US" sz="1200" dirty="0"/>
              <a:t> </a:t>
            </a:r>
          </a:p>
          <a:p>
            <a:r>
              <a:rPr lang="en-US" sz="1200" dirty="0"/>
              <a:t>  </a:t>
            </a:r>
          </a:p>
          <a:p>
            <a:r>
              <a:rPr lang="en-US" sz="1200" dirty="0"/>
              <a:t>The role of the Leadership Team includes:</a:t>
            </a:r>
          </a:p>
          <a:p>
            <a:pPr lvl="0"/>
            <a:r>
              <a:rPr lang="en-US" sz="1200" dirty="0"/>
              <a:t>Building enthusiasm for SFA.</a:t>
            </a:r>
          </a:p>
          <a:p>
            <a:pPr lvl="0"/>
            <a:r>
              <a:rPr lang="en-US" sz="1200" dirty="0"/>
              <a:t>Taking the lead in setting the overall SFA rollout strategy. </a:t>
            </a:r>
          </a:p>
          <a:p>
            <a:pPr lvl="0"/>
            <a:r>
              <a:rPr lang="en-US" sz="1200" dirty="0"/>
              <a:t>Developing a short summary or elevator speech that summarizes how SFA helps to ensure that the vision for the organization is realized.</a:t>
            </a:r>
          </a:p>
          <a:p>
            <a:pPr lvl="0"/>
            <a:r>
              <a:rPr lang="en-US" sz="1200" dirty="0"/>
              <a:t>Developing the overall communication plan.</a:t>
            </a:r>
          </a:p>
          <a:p>
            <a:pPr lvl="0"/>
            <a:r>
              <a:rPr lang="en-US" sz="1200" dirty="0"/>
              <a:t>Collaborating with existing personnel support programs (e.g., provider wellness programs, health promotion and wellness programs, pastoral care) to integrate strategies and maximize coordination strategies to promote employee well-being.</a:t>
            </a:r>
          </a:p>
          <a:p>
            <a:pPr lvl="0"/>
            <a:r>
              <a:rPr lang="en-US" sz="1200" dirty="0"/>
              <a:t>Creating a central online depositary (internal website) of SFA materials and guides, so that these resources are available across the organization.</a:t>
            </a:r>
          </a:p>
          <a:p>
            <a:pPr lvl="0"/>
            <a:r>
              <a:rPr lang="en-US" sz="1200" dirty="0"/>
              <a:t>Overseeing an evaluation plan to assess the overall effectiveness of the SFA program. </a:t>
            </a:r>
          </a:p>
          <a:p>
            <a:pPr lvl="1"/>
            <a:r>
              <a:rPr lang="en-US" sz="1200" dirty="0"/>
              <a:t>Program evaluations will measure the extent to which the components of the SFA Peer Support program were implemented to assess the fidelity of the program. </a:t>
            </a:r>
          </a:p>
          <a:p>
            <a:pPr lvl="1"/>
            <a:r>
              <a:rPr lang="en-US" sz="1200" dirty="0"/>
              <a:t>Implement the NJNI research and evaluation protocol. This will measure perceived stress, resiliency, and sense of belonging.</a:t>
            </a:r>
          </a:p>
          <a:p>
            <a:pPr lvl="0"/>
            <a:r>
              <a:rPr lang="en-US" sz="1200" dirty="0"/>
              <a:t>Determining if additional hospital metrics should be tracked, for example:</a:t>
            </a:r>
          </a:p>
          <a:p>
            <a:pPr lvl="1"/>
            <a:r>
              <a:rPr lang="en-US" sz="1200" dirty="0"/>
              <a:t>Increase in quality and frequency of nurse-physician communication around safety issues</a:t>
            </a:r>
          </a:p>
          <a:p>
            <a:pPr lvl="1"/>
            <a:r>
              <a:rPr lang="en-US" sz="1200" dirty="0"/>
              <a:t>Reduction in stress-related turnover</a:t>
            </a:r>
          </a:p>
          <a:p>
            <a:pPr lvl="1"/>
            <a:r>
              <a:rPr lang="en-US" sz="1200" dirty="0"/>
              <a:t>Reduction in staff call outs</a:t>
            </a:r>
          </a:p>
          <a:p>
            <a:pPr lvl="1"/>
            <a:r>
              <a:rPr lang="en-US" sz="1200" dirty="0"/>
              <a:t>Increase in staff level of confidence</a:t>
            </a:r>
          </a:p>
          <a:p>
            <a:r>
              <a:rPr lang="en-US" sz="1200" dirty="0"/>
              <a:t> </a:t>
            </a:r>
          </a:p>
          <a:p>
            <a:r>
              <a:rPr lang="en-US" sz="1200" dirty="0"/>
              <a:t>Leadership Team members should participate in an initial 90-minute training session provided by the Team Leaders to become more familiar with the components of the program. The Leadership Team will meet monthly (initially) and then quarterly to guide rollout. </a:t>
            </a:r>
          </a:p>
          <a:p>
            <a:endParaRPr lang="en-US" sz="1200"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20</a:t>
            </a:fld>
            <a:endParaRPr lang="en-US" altLang="en-US"/>
          </a:p>
        </p:txBody>
      </p:sp>
    </p:spTree>
    <p:extLst>
      <p:ext uri="{BB962C8B-B14F-4D97-AF65-F5344CB8AC3E}">
        <p14:creationId xmlns:p14="http://schemas.microsoft.com/office/powerpoint/2010/main" val="226996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defTabSz="924367">
              <a:defRPr/>
            </a:pPr>
            <a:r>
              <a:rPr lang="en-US" dirty="0"/>
              <a:t>Make sure the metrics are work stress sensitive and relevant</a:t>
            </a:r>
          </a:p>
          <a:p>
            <a:endParaRPr lang="en-US" dirty="0"/>
          </a:p>
          <a:p>
            <a:r>
              <a:rPr lang="en-US" dirty="0"/>
              <a:t>In units where this is actually rolled out, have less stress-related turnover, and call outs go down</a:t>
            </a:r>
          </a:p>
          <a:p>
            <a:endParaRPr lang="en-US" dirty="0"/>
          </a:p>
          <a:p>
            <a:r>
              <a:rPr lang="en-US" dirty="0"/>
              <a:t>Turnover costs: 3x the salary of a new nurse to replace a nurse (Melnyk)</a:t>
            </a:r>
          </a:p>
          <a:p>
            <a:endParaRPr lang="en-US" dirty="0"/>
          </a:p>
          <a:p>
            <a:r>
              <a:rPr lang="en-US" dirty="0"/>
              <a:t>Avoid</a:t>
            </a:r>
          </a:p>
          <a:p>
            <a:pPr lvl="1"/>
            <a:r>
              <a:rPr lang="en-US" dirty="0"/>
              <a:t>Patient Satisfaction</a:t>
            </a:r>
          </a:p>
          <a:p>
            <a:pPr lvl="1"/>
            <a:r>
              <a:rPr lang="en-US" dirty="0"/>
              <a:t>Length of Stay</a:t>
            </a:r>
          </a:p>
          <a:p>
            <a:pPr lvl="1"/>
            <a:r>
              <a:rPr lang="en-US" dirty="0"/>
              <a:t>Infection Rates</a:t>
            </a:r>
          </a:p>
          <a:p>
            <a:endParaRPr lang="en-US" dirty="0"/>
          </a:p>
          <a:p>
            <a:r>
              <a:rPr lang="en-US" dirty="0"/>
              <a:t>Consider</a:t>
            </a:r>
          </a:p>
          <a:p>
            <a:pPr lvl="1"/>
            <a:r>
              <a:rPr lang="en-US" dirty="0"/>
              <a:t>A stress thermometer</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21</a:t>
            </a:fld>
            <a:endParaRPr lang="en-US" altLang="en-US"/>
          </a:p>
        </p:txBody>
      </p:sp>
    </p:spTree>
    <p:extLst>
      <p:ext uri="{BB962C8B-B14F-4D97-AF65-F5344CB8AC3E}">
        <p14:creationId xmlns:p14="http://schemas.microsoft.com/office/powerpoint/2010/main" val="111759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22</a:t>
            </a:fld>
            <a:endParaRPr lang="en-US" altLang="en-US"/>
          </a:p>
        </p:txBody>
      </p:sp>
    </p:spTree>
    <p:extLst>
      <p:ext uri="{BB962C8B-B14F-4D97-AF65-F5344CB8AC3E}">
        <p14:creationId xmlns:p14="http://schemas.microsoft.com/office/powerpoint/2010/main" val="4281304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a:lnSpc>
                <a:spcPct val="120000"/>
              </a:lnSpc>
              <a:spcBef>
                <a:spcPts val="0"/>
              </a:spcBef>
            </a:pPr>
            <a:r>
              <a:rPr lang="en-US" sz="2400" dirty="0"/>
              <a:t>You might consider posting/sending an email of resources available to them within your workplace (e.g., occupational health, support groups, webinars).</a:t>
            </a:r>
          </a:p>
          <a:p>
            <a:pPr>
              <a:lnSpc>
                <a:spcPct val="120000"/>
              </a:lnSpc>
              <a:spcBef>
                <a:spcPts val="0"/>
              </a:spcBef>
            </a:pPr>
            <a:r>
              <a:rPr lang="en-US" sz="2400" dirty="0"/>
              <a:t>Consider pre-packaging some of the peer support trainings</a:t>
            </a:r>
          </a:p>
          <a:p>
            <a:pPr lvl="1">
              <a:lnSpc>
                <a:spcPct val="120000"/>
              </a:lnSpc>
              <a:spcBef>
                <a:spcPts val="0"/>
              </a:spcBef>
            </a:pPr>
            <a:r>
              <a:rPr lang="en-US" sz="2000" dirty="0"/>
              <a:t>Breath work and relaxation strategies</a:t>
            </a:r>
          </a:p>
          <a:p>
            <a:pPr lvl="1">
              <a:lnSpc>
                <a:spcPct val="120000"/>
              </a:lnSpc>
              <a:spcBef>
                <a:spcPts val="0"/>
              </a:spcBef>
            </a:pPr>
            <a:r>
              <a:rPr lang="en-US" sz="2000" dirty="0"/>
              <a:t>OSCAR Communication</a:t>
            </a:r>
          </a:p>
          <a:p>
            <a:pPr lvl="1">
              <a:lnSpc>
                <a:spcPct val="120000"/>
              </a:lnSpc>
              <a:spcBef>
                <a:spcPts val="0"/>
              </a:spcBef>
            </a:pPr>
            <a:r>
              <a:rPr lang="en-US" sz="2000" dirty="0"/>
              <a:t>STOP Technique</a:t>
            </a:r>
          </a:p>
          <a:p>
            <a:pPr lvl="1">
              <a:lnSpc>
                <a:spcPct val="120000"/>
              </a:lnSpc>
              <a:spcBef>
                <a:spcPts val="0"/>
              </a:spcBef>
            </a:pPr>
            <a:r>
              <a:rPr lang="en-US" sz="2000" dirty="0"/>
              <a:t>Gratitude Exercise</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23</a:t>
            </a:fld>
            <a:endParaRPr lang="en-US" altLang="en-US"/>
          </a:p>
        </p:txBody>
      </p:sp>
    </p:spTree>
    <p:extLst>
      <p:ext uri="{BB962C8B-B14F-4D97-AF65-F5344CB8AC3E}">
        <p14:creationId xmlns:p14="http://schemas.microsoft.com/office/powerpoint/2010/main" val="170028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a:p>
            <a:r>
              <a:rPr lang="en-US" dirty="0"/>
              <a:t>Often pressure is put</a:t>
            </a:r>
            <a:r>
              <a:rPr lang="en-US" baseline="0" dirty="0"/>
              <a:t> on for the peer support team to go into caustic work environments where they aren’t acting nice to each others…leadership often wants the team to “fix” the dysfunction… but that usually does not work well</a:t>
            </a:r>
          </a:p>
          <a:p>
            <a:r>
              <a:rPr lang="en-US" baseline="0" dirty="0"/>
              <a:t>Better to start with units that want this or are doing something like this already….it is a set of tools to enhance what they are already doing. Then that team will see an outreach to sister units.</a:t>
            </a:r>
          </a:p>
          <a:p>
            <a:endParaRPr lang="en-US" dirty="0"/>
          </a:p>
          <a:p>
            <a:pPr>
              <a:lnSpc>
                <a:spcPct val="120000"/>
              </a:lnSpc>
              <a:spcBef>
                <a:spcPts val="0"/>
              </a:spcBef>
            </a:pPr>
            <a:r>
              <a:rPr lang="en-US" dirty="0"/>
              <a:t>There are a number of ways to do this:</a:t>
            </a:r>
          </a:p>
          <a:p>
            <a:pPr lvl="1">
              <a:lnSpc>
                <a:spcPct val="120000"/>
              </a:lnSpc>
              <a:spcBef>
                <a:spcPts val="0"/>
              </a:spcBef>
            </a:pPr>
            <a:r>
              <a:rPr lang="en-US" dirty="0"/>
              <a:t>Train everyone in the organization</a:t>
            </a:r>
          </a:p>
          <a:p>
            <a:pPr lvl="1">
              <a:lnSpc>
                <a:spcPct val="120000"/>
              </a:lnSpc>
              <a:spcBef>
                <a:spcPts val="0"/>
              </a:spcBef>
            </a:pPr>
            <a:r>
              <a:rPr lang="en-US" dirty="0"/>
              <a:t>Find a group of employees who can champion the model within the organization and roll the model out individually to interested teams</a:t>
            </a:r>
          </a:p>
          <a:p>
            <a:pPr lvl="1">
              <a:lnSpc>
                <a:spcPct val="120000"/>
              </a:lnSpc>
              <a:spcBef>
                <a:spcPts val="0"/>
              </a:spcBef>
            </a:pPr>
            <a:r>
              <a:rPr lang="en-US" dirty="0"/>
              <a:t>Train existing peer support teams, mental health support staff, or EAP providers to roll the model out to interested departments or teams</a:t>
            </a:r>
          </a:p>
          <a:p>
            <a:pPr>
              <a:lnSpc>
                <a:spcPct val="120000"/>
              </a:lnSpc>
              <a:spcBef>
                <a:spcPts val="0"/>
              </a:spcBef>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26</a:t>
            </a:fld>
            <a:endParaRPr lang="en-US" altLang="en-US"/>
          </a:p>
        </p:txBody>
      </p:sp>
    </p:spTree>
    <p:extLst>
      <p:ext uri="{BB962C8B-B14F-4D97-AF65-F5344CB8AC3E}">
        <p14:creationId xmlns:p14="http://schemas.microsoft.com/office/powerpoint/2010/main" val="410614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F1196-F223-45EB-BFE8-138D0B031D6B}" type="slidenum">
              <a:rPr lang="en-US" smtClean="0"/>
              <a:t>2</a:t>
            </a:fld>
            <a:endParaRPr lang="en-US"/>
          </a:p>
        </p:txBody>
      </p:sp>
    </p:spTree>
    <p:extLst>
      <p:ext uri="{BB962C8B-B14F-4D97-AF65-F5344CB8AC3E}">
        <p14:creationId xmlns:p14="http://schemas.microsoft.com/office/powerpoint/2010/main" val="367688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marL="288865" indent="-288865">
              <a:buFont typeface="Arial" panose="020B0604020202020204" pitchFamily="34" charset="0"/>
              <a:buChar char="•"/>
            </a:pPr>
            <a:r>
              <a:rPr lang="en-US" dirty="0"/>
              <a:t>Unit Level Peer Support Champions/Leaders: 2-3 team members per unit that guide SFA peer support activities, serve as peer support advisors to the unit manager, participate in department or service line level activities with other unit champions</a:t>
            </a:r>
          </a:p>
          <a:p>
            <a:pPr marL="288865" indent="-288865">
              <a:buFont typeface="Arial" panose="020B0604020202020204" pitchFamily="34" charset="0"/>
              <a:buChar char="•"/>
            </a:pPr>
            <a:r>
              <a:rPr lang="en-US" dirty="0"/>
              <a:t>Coaches will participate in a </a:t>
            </a:r>
            <a:r>
              <a:rPr lang="en-US" b="1" dirty="0"/>
              <a:t>4-hour training program</a:t>
            </a:r>
            <a:r>
              <a:rPr lang="en-US" dirty="0"/>
              <a:t> given by the organizational Team Leaders that describes factors in resilience, the stress continuum model and identifying high risk factors for stress illness. The training includes presentation on evidence-based strategies for supporting staff during stress, enhancing resilient environments, and recognizing and responding to stress injury. </a:t>
            </a:r>
          </a:p>
          <a:p>
            <a:pPr marL="288865" indent="-288865">
              <a:buFont typeface="Arial" panose="020B0604020202020204" pitchFamily="34" charset="0"/>
              <a:buChar char="•"/>
            </a:pPr>
            <a:r>
              <a:rPr lang="en-US" dirty="0"/>
              <a:t>Additional 30-60 minute SFA development for coaches may be planned based on individual and unit needs. These may include: evidence-based measures and exercises that address psychological readiness, coping, burnout, satisfaction, resilience, and well-being; individual peer stress and coping assessment; peer-to-peer support intervention to address occupational fatigue, compassion fatigue, caregiver stress, and burnout.</a:t>
            </a:r>
          </a:p>
          <a:p>
            <a:r>
              <a:rPr lang="en-US" dirty="0"/>
              <a:t> </a:t>
            </a:r>
          </a:p>
          <a:p>
            <a:pPr lvl="0"/>
            <a:r>
              <a:rPr lang="en-US" b="1" dirty="0"/>
              <a:t>Coaches implement peer-to-peer support:</a:t>
            </a:r>
            <a:r>
              <a:rPr lang="en-US" dirty="0"/>
              <a:t> This</a:t>
            </a:r>
            <a:r>
              <a:rPr lang="en-US" b="1" dirty="0"/>
              <a:t> </a:t>
            </a:r>
            <a:r>
              <a:rPr lang="en-US" dirty="0"/>
              <a:t>is the backbone of the entire SFA program. Once the coaches on one, two or more innovator units have been trained, they will be responsible for providing training and support — in collaboration with the Team Leaders — to unit employees. </a:t>
            </a:r>
          </a:p>
          <a:p>
            <a:pPr marL="288865" indent="-288865">
              <a:buFont typeface="Arial" panose="020B0604020202020204" pitchFamily="34" charset="0"/>
              <a:buChar char="•"/>
            </a:pPr>
            <a:r>
              <a:rPr lang="en-US" dirty="0"/>
              <a:t>In an effort to evaluate the outcomes of the SFA peer-to-peer support program, the coaches will be asked to administer the program evaluation tool before they provide any training on SFA. The tool will be administered after scale up and then approximately a year later to determine effectiveness. </a:t>
            </a:r>
          </a:p>
          <a:p>
            <a:pPr marL="288865" indent="-288865">
              <a:buFont typeface="Arial" panose="020B0604020202020204" pitchFamily="34" charset="0"/>
              <a:buChar char="•"/>
            </a:pPr>
            <a:r>
              <a:rPr lang="en-US" dirty="0"/>
              <a:t>Unit-based trainings cover the SFA continuum model and interventions. Interventions may take the form of a lunch and learn, or it might be included as a part of routine unit activities, such as staff meeting, debriefings, supervision meetings, or special meetings. </a:t>
            </a:r>
          </a:p>
          <a:p>
            <a:r>
              <a:rPr lang="en-US" dirty="0"/>
              <a:t> </a:t>
            </a:r>
          </a:p>
          <a:p>
            <a:r>
              <a:rPr lang="en-US" dirty="0"/>
              <a:t>The coaches should be provided with least </a:t>
            </a:r>
            <a:r>
              <a:rPr lang="en-US" b="1" i="1" dirty="0"/>
              <a:t>2 hours/week of protected time</a:t>
            </a:r>
            <a:r>
              <a:rPr lang="en-US" dirty="0"/>
              <a:t>. This makes it clear that the organization values SFA and it gives these coaches time to prepare for and conduct their classes. These 2 hours/week will give them the time they need to implement this peer-to-peer support. </a:t>
            </a:r>
          </a:p>
          <a:p>
            <a:endParaRPr lang="en-US" dirty="0"/>
          </a:p>
          <a:p>
            <a:r>
              <a:rPr lang="en-US" dirty="0"/>
              <a:t>Train champions/team leads who are implementing the SFA model with their teams. </a:t>
            </a:r>
          </a:p>
          <a:p>
            <a:pPr lvl="1"/>
            <a:r>
              <a:rPr lang="en-US" dirty="0"/>
              <a:t>Use the 4-hour slide deck and instructor’s manual and distribute or send an email with resources (manual, workbook, handouts)</a:t>
            </a:r>
          </a:p>
          <a:p>
            <a:pPr lvl="1"/>
            <a:r>
              <a:rPr lang="en-US" dirty="0"/>
              <a:t>The teams can also watch the NCPTSD or Schwartz Center SFA trainings together</a:t>
            </a:r>
          </a:p>
          <a:p>
            <a:pPr lvl="1"/>
            <a:r>
              <a:rPr lang="en-US" dirty="0"/>
              <a:t>Use some of the Peer Support “tools” for focused skill development</a:t>
            </a:r>
          </a:p>
          <a:p>
            <a:pPr lvl="1"/>
            <a:r>
              <a:rPr lang="en-US" dirty="0"/>
              <a:t>Grow the Green</a:t>
            </a:r>
          </a:p>
          <a:p>
            <a:r>
              <a:rPr lang="en-US" dirty="0"/>
              <a:t>This model is akin to the “train-the-trainer” model. </a:t>
            </a:r>
          </a:p>
          <a:p>
            <a:pPr lvl="1"/>
            <a:r>
              <a:rPr lang="en-US" dirty="0"/>
              <a:t>Team leads become trainers to their teams, disseminating the model more widely throughout the organization</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27</a:t>
            </a:fld>
            <a:endParaRPr lang="en-US" altLang="en-US"/>
          </a:p>
        </p:txBody>
      </p:sp>
    </p:spTree>
    <p:extLst>
      <p:ext uri="{BB962C8B-B14F-4D97-AF65-F5344CB8AC3E}">
        <p14:creationId xmlns:p14="http://schemas.microsoft.com/office/powerpoint/2010/main" val="2371541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28</a:t>
            </a:fld>
            <a:endParaRPr lang="en-US" altLang="en-US"/>
          </a:p>
        </p:txBody>
      </p:sp>
    </p:spTree>
    <p:extLst>
      <p:ext uri="{BB962C8B-B14F-4D97-AF65-F5344CB8AC3E}">
        <p14:creationId xmlns:p14="http://schemas.microsoft.com/office/powerpoint/2010/main" val="424872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29</a:t>
            </a:fld>
            <a:endParaRPr lang="en-US" altLang="en-US"/>
          </a:p>
        </p:txBody>
      </p:sp>
    </p:spTree>
    <p:extLst>
      <p:ext uri="{BB962C8B-B14F-4D97-AF65-F5344CB8AC3E}">
        <p14:creationId xmlns:p14="http://schemas.microsoft.com/office/powerpoint/2010/main" val="3193339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Listening Sessions: uncover stress, anxiety. Also listen for concerns about ethical compromises voiced by members of the workforce</a:t>
            </a:r>
          </a:p>
          <a:p>
            <a:endParaRPr lang="en-US" dirty="0"/>
          </a:p>
          <a:p>
            <a:r>
              <a:rPr lang="en-US" dirty="0"/>
              <a:t>Leadership walk-rounds: gather information, identify concerns, and identify unmet information needs. Walk-rounds can also help identify and resolve operational problems</a:t>
            </a:r>
          </a:p>
          <a:p>
            <a:endParaRPr lang="en-US" dirty="0"/>
          </a:p>
          <a:p>
            <a:pPr>
              <a:lnSpc>
                <a:spcPct val="120000"/>
              </a:lnSpc>
              <a:spcBef>
                <a:spcPts val="0"/>
              </a:spcBef>
            </a:pPr>
            <a:r>
              <a:rPr lang="en-US" dirty="0"/>
              <a:t>We are starting to use the Stress First Aid Model to talk about the work we do.  You will be hearing more about stress on a continuum and a way to support each other.</a:t>
            </a:r>
          </a:p>
          <a:p>
            <a:pPr>
              <a:lnSpc>
                <a:spcPct val="120000"/>
              </a:lnSpc>
              <a:spcBef>
                <a:spcPts val="0"/>
              </a:spcBef>
            </a:pPr>
            <a:r>
              <a:rPr lang="en-US" dirty="0"/>
              <a:t>To help me understand your team I am going to ask three questions.</a:t>
            </a:r>
          </a:p>
          <a:p>
            <a:pPr>
              <a:lnSpc>
                <a:spcPct val="120000"/>
              </a:lnSpc>
              <a:spcBef>
                <a:spcPts val="0"/>
              </a:spcBef>
            </a:pPr>
            <a:r>
              <a:rPr lang="en-US" dirty="0"/>
              <a:t>Over the past (time frame):</a:t>
            </a:r>
          </a:p>
          <a:p>
            <a:pPr marL="519956" indent="-519956">
              <a:lnSpc>
                <a:spcPct val="120000"/>
              </a:lnSpc>
              <a:spcBef>
                <a:spcPts val="0"/>
              </a:spcBef>
              <a:buFont typeface="+mj-lt"/>
              <a:buAutoNum type="arabicPeriod"/>
            </a:pPr>
            <a:r>
              <a:rPr lang="en-US" dirty="0"/>
              <a:t>What has been your greatest challenges, hassles, or frustrations?</a:t>
            </a:r>
          </a:p>
          <a:p>
            <a:pPr marL="519956" indent="-519956">
              <a:lnSpc>
                <a:spcPct val="120000"/>
              </a:lnSpc>
              <a:spcBef>
                <a:spcPts val="0"/>
              </a:spcBef>
              <a:buFont typeface="+mj-lt"/>
              <a:buAutoNum type="arabicPeriod"/>
            </a:pPr>
            <a:r>
              <a:rPr lang="en-US" dirty="0"/>
              <a:t>What has been your greatest reward, success, or positive experience?</a:t>
            </a:r>
          </a:p>
          <a:p>
            <a:pPr marL="519956" indent="-519956">
              <a:lnSpc>
                <a:spcPct val="120000"/>
              </a:lnSpc>
              <a:spcBef>
                <a:spcPts val="0"/>
              </a:spcBef>
              <a:buFont typeface="+mj-lt"/>
              <a:buAutoNum type="arabicPeriod"/>
            </a:pPr>
            <a:r>
              <a:rPr lang="en-US" dirty="0"/>
              <a:t>What does it mean to be a (name role) in this unit?</a:t>
            </a:r>
          </a:p>
          <a:p>
            <a:pPr>
              <a:lnSpc>
                <a:spcPct val="120000"/>
              </a:lnSpc>
              <a:spcBef>
                <a:spcPts val="0"/>
              </a:spcBef>
            </a:pPr>
            <a:r>
              <a:rPr lang="en-US" dirty="0"/>
              <a:t>Follow-up assessment determines next set of actions. Offer support, provide coping information, refer for next level of service</a:t>
            </a:r>
          </a:p>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30</a:t>
            </a:fld>
            <a:endParaRPr lang="en-US" altLang="en-US"/>
          </a:p>
        </p:txBody>
      </p:sp>
    </p:spTree>
    <p:extLst>
      <p:ext uri="{BB962C8B-B14F-4D97-AF65-F5344CB8AC3E}">
        <p14:creationId xmlns:p14="http://schemas.microsoft.com/office/powerpoint/2010/main" val="339366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Listening Sessions: uncover stress, anxiety. Also listen for concerns about ethical compromises voiced by members of the workforce</a:t>
            </a:r>
          </a:p>
          <a:p>
            <a:endParaRPr lang="en-US" dirty="0"/>
          </a:p>
          <a:p>
            <a:r>
              <a:rPr lang="en-US" dirty="0"/>
              <a:t>Leadership walk-rounds: gather information, identify concerns, and identify unmet information needs. Walk-rounds can also help identify and resolve operational problems</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31</a:t>
            </a:fld>
            <a:endParaRPr lang="en-US" altLang="en-US"/>
          </a:p>
        </p:txBody>
      </p:sp>
    </p:spTree>
    <p:extLst>
      <p:ext uri="{BB962C8B-B14F-4D97-AF65-F5344CB8AC3E}">
        <p14:creationId xmlns:p14="http://schemas.microsoft.com/office/powerpoint/2010/main" val="2715571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Creating a learning organization </a:t>
            </a:r>
          </a:p>
          <a:p>
            <a:endParaRPr lang="en-US" dirty="0"/>
          </a:p>
          <a:p>
            <a:pPr lvl="1"/>
            <a:r>
              <a:rPr lang="en-US" dirty="0"/>
              <a:t>Consider creating a wellbeing space in regular leadership or team huddles</a:t>
            </a:r>
          </a:p>
          <a:p>
            <a:pPr lvl="1"/>
            <a:r>
              <a:rPr lang="en-US" dirty="0"/>
              <a:t>Thankful Thursday</a:t>
            </a:r>
          </a:p>
          <a:p>
            <a:pPr lvl="1"/>
            <a:r>
              <a:rPr lang="en-US" dirty="0"/>
              <a:t>Wellness Wednesday</a:t>
            </a:r>
          </a:p>
          <a:p>
            <a:endParaRPr lang="en-US" dirty="0"/>
          </a:p>
          <a:p>
            <a:r>
              <a:rPr lang="en-US" dirty="0"/>
              <a:t>Thankful Thursdays…gratitude focus</a:t>
            </a:r>
          </a:p>
          <a:p>
            <a:r>
              <a:rPr lang="en-US" dirty="0"/>
              <a:t>Other green zone positive practices</a:t>
            </a:r>
          </a:p>
          <a:p>
            <a:r>
              <a:rPr lang="en-US" dirty="0"/>
              <a:t>Peer Rx: Buddy programs to address distress, resignation, burnout and isolation</a:t>
            </a:r>
          </a:p>
          <a:p>
            <a:r>
              <a:rPr lang="en-US" dirty="0"/>
              <a:t>Encourage workforce to consider:</a:t>
            </a:r>
          </a:p>
          <a:p>
            <a:r>
              <a:rPr lang="en-US" dirty="0"/>
              <a:t>	Crisis support group</a:t>
            </a:r>
          </a:p>
          <a:p>
            <a:r>
              <a:rPr lang="en-US" dirty="0"/>
              <a:t>Moral resiliency rounds</a:t>
            </a:r>
          </a:p>
          <a:p>
            <a:r>
              <a:rPr lang="en-US" dirty="0"/>
              <a:t>Grief group</a:t>
            </a:r>
          </a:p>
          <a:p>
            <a:r>
              <a:rPr lang="en-US" dirty="0"/>
              <a:t>Spiritual practices group</a:t>
            </a:r>
          </a:p>
          <a:p>
            <a:r>
              <a:rPr lang="en-US" dirty="0"/>
              <a:t>Group mediation</a:t>
            </a:r>
          </a:p>
          <a:p>
            <a:r>
              <a:rPr lang="en-US" dirty="0"/>
              <a:t>Parent support group</a:t>
            </a:r>
          </a:p>
          <a:p>
            <a:r>
              <a:rPr lang="en-US" dirty="0"/>
              <a:t>Facilitated group reflection sessions</a:t>
            </a:r>
          </a:p>
          <a:p>
            <a:r>
              <a:rPr lang="en-US" dirty="0"/>
              <a:t>Connectivity or social group sessions (i.e., Mayo COMPASS dinners(</a:t>
            </a:r>
          </a:p>
          <a:p>
            <a:endParaRPr lang="en-US" dirty="0"/>
          </a:p>
          <a:p>
            <a:r>
              <a:rPr lang="en-US" b="0" i="0" kern="1200" dirty="0">
                <a:solidFill>
                  <a:schemeClr val="tx1"/>
                </a:solidFill>
                <a:effectLst/>
                <a:latin typeface="Arial" panose="020B0604020202020204" pitchFamily="34" charset="0"/>
                <a:ea typeface="+mn-ea"/>
                <a:cs typeface="+mn-cs"/>
              </a:rPr>
              <a:t>“No One Cares Alone™.” </a:t>
            </a:r>
            <a:r>
              <a:rPr lang="en-US" b="0" i="0" kern="1200" dirty="0" err="1">
                <a:solidFill>
                  <a:schemeClr val="tx1"/>
                </a:solidFill>
                <a:effectLst/>
                <a:latin typeface="Arial" panose="020B0604020202020204" pitchFamily="34" charset="0"/>
                <a:ea typeface="+mn-ea"/>
                <a:cs typeface="+mn-cs"/>
              </a:rPr>
              <a:t>PeerRx</a:t>
            </a:r>
            <a:r>
              <a:rPr lang="en-US" b="0" i="0" kern="1200" dirty="0">
                <a:solidFill>
                  <a:schemeClr val="tx1"/>
                </a:solidFill>
                <a:effectLst/>
                <a:latin typeface="Arial" panose="020B0604020202020204" pitchFamily="34" charset="0"/>
                <a:ea typeface="+mn-ea"/>
                <a:cs typeface="+mn-cs"/>
              </a:rPr>
              <a:t> is a free, peer-to-peer program for physicians and others working in health care designed to provide support, connection, encouragement, resources, and skill- building in order to help participants advance along the Burnout to Thriving Index (Burnout —&gt; Surviving —&gt; Fine —&gt; Well —&gt; Thriving) toward optimal well-being, however you would define that state for yourself.</a:t>
            </a:r>
          </a:p>
          <a:p>
            <a:endParaRPr lang="en-US" b="0" i="0" kern="1200" dirty="0">
              <a:solidFill>
                <a:schemeClr val="tx1"/>
              </a:solidFill>
              <a:effectLst/>
              <a:latin typeface="Arial" panose="020B0604020202020204" pitchFamily="34" charset="0"/>
              <a:ea typeface="+mn-ea"/>
              <a:cs typeface="+mn-cs"/>
            </a:endParaRPr>
          </a:p>
          <a:p>
            <a:r>
              <a:rPr lang="en-US" b="0" i="0" kern="1200" dirty="0">
                <a:solidFill>
                  <a:schemeClr val="tx1"/>
                </a:solidFill>
                <a:effectLst/>
                <a:latin typeface="Arial" panose="020B0604020202020204" pitchFamily="34" charset="0"/>
                <a:ea typeface="+mn-ea"/>
                <a:cs typeface="+mn-cs"/>
              </a:rPr>
              <a:t>The foundation of the </a:t>
            </a:r>
            <a:r>
              <a:rPr lang="en-US" b="0" i="0" kern="1200" dirty="0" err="1">
                <a:solidFill>
                  <a:schemeClr val="tx1"/>
                </a:solidFill>
                <a:effectLst/>
                <a:latin typeface="Arial" panose="020B0604020202020204" pitchFamily="34" charset="0"/>
                <a:ea typeface="+mn-ea"/>
                <a:cs typeface="+mn-cs"/>
              </a:rPr>
              <a:t>PeerRxMed</a:t>
            </a:r>
            <a:r>
              <a:rPr lang="en-US" b="0" i="0" kern="1200" dirty="0">
                <a:solidFill>
                  <a:schemeClr val="tx1"/>
                </a:solidFill>
                <a:effectLst/>
                <a:latin typeface="Arial" panose="020B0604020202020204" pitchFamily="34" charset="0"/>
                <a:ea typeface="+mn-ea"/>
                <a:cs typeface="+mn-cs"/>
              </a:rPr>
              <a:t>™ program is PeerRx90, also known as PRx90™, which is structured to support paired clinicians through a “buddy system” and provide a platform to facilitate encouragement, accountability, and mutual support/growth. Such a system has precedent in the United States Armed Forces (“wingmen” in the Air Force, "battle buddies" in the Army, "shipmates" in the Navy), the Boy Scouts of America, the Girl Scouts of the USA, and the YMCA swimming programs. The time has come for you to Strive to Thrive and join the </a:t>
            </a:r>
            <a:r>
              <a:rPr lang="en-US" b="0" i="0" kern="1200" dirty="0" err="1">
                <a:solidFill>
                  <a:schemeClr val="tx1"/>
                </a:solidFill>
                <a:effectLst/>
                <a:latin typeface="Arial" panose="020B0604020202020204" pitchFamily="34" charset="0"/>
                <a:ea typeface="+mn-ea"/>
                <a:cs typeface="+mn-cs"/>
              </a:rPr>
              <a:t>PeerRx</a:t>
            </a:r>
            <a:r>
              <a:rPr lang="en-US" b="0" i="0" kern="1200" dirty="0">
                <a:solidFill>
                  <a:schemeClr val="tx1"/>
                </a:solidFill>
                <a:effectLst/>
                <a:latin typeface="Arial" panose="020B0604020202020204" pitchFamily="34" charset="0"/>
                <a:ea typeface="+mn-ea"/>
                <a:cs typeface="+mn-cs"/>
              </a:rPr>
              <a:t> Movement. </a:t>
            </a:r>
          </a:p>
          <a:p>
            <a:endParaRPr lang="en-US" b="0" i="0" kern="1200" dirty="0">
              <a:solidFill>
                <a:schemeClr val="tx1"/>
              </a:solidFill>
              <a:effectLst/>
              <a:latin typeface="Arial" panose="020B0604020202020204" pitchFamily="34" charset="0"/>
              <a:ea typeface="+mn-ea"/>
              <a:cs typeface="+mn-cs"/>
            </a:endParaRPr>
          </a:p>
          <a:p>
            <a:r>
              <a:rPr lang="en-US" dirty="0"/>
              <a:t>https://www.peerrxmed.com/process</a:t>
            </a:r>
          </a:p>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32</a:t>
            </a:fld>
            <a:endParaRPr lang="en-US" altLang="en-US"/>
          </a:p>
        </p:txBody>
      </p:sp>
    </p:spTree>
    <p:extLst>
      <p:ext uri="{BB962C8B-B14F-4D97-AF65-F5344CB8AC3E}">
        <p14:creationId xmlns:p14="http://schemas.microsoft.com/office/powerpoint/2010/main" val="74149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Communicate the change: Throughout this phase, continue to discuss SFA and the successes of SFA. In addition, continue to use the SFA terminology and language so that SFA continue to be a part of the organizational culture.</a:t>
            </a:r>
          </a:p>
          <a:p>
            <a:r>
              <a:rPr lang="en-US" dirty="0"/>
              <a:t> </a:t>
            </a:r>
          </a:p>
          <a:p>
            <a:r>
              <a:rPr lang="en-US" b="1" dirty="0"/>
              <a:t>Address barriers to implementation</a:t>
            </a:r>
            <a:r>
              <a:rPr lang="en-US" dirty="0"/>
              <a:t>. An important part of this step is to address any barriers to implementation. These barriers might be unit level (e.g., identifying time for huddles, identifying time for training, staff turnover, staff who are resisting implementation of the SFA culture) or they may be system-wide (e.g., funding for coaches, slow rollout, inaccurate myths about the program). The unit coaches will meet with the Team Leaders at least biweekly. Unit coaches will report to the Leadership Team quarterly to report on their unit’s implementation status and to hear program updates. These meetings will be used to identify barriers and to develop an action plan that states who will take the lead to address each issue and by what date.  </a:t>
            </a:r>
          </a:p>
          <a:p>
            <a:r>
              <a:rPr lang="en-US" dirty="0"/>
              <a:t> </a:t>
            </a:r>
          </a:p>
          <a:p>
            <a:r>
              <a:rPr lang="en-US" b="1" dirty="0"/>
              <a:t>Provide ongoing support to Team Leaders and Coaches</a:t>
            </a:r>
            <a:r>
              <a:rPr lang="en-US" dirty="0"/>
              <a:t>. The Team Leaders and coaches, particularly in their first year, will need ongoing support to excel in this role and to ensure that they do not become victims of burnout. There are a variety of ways that coaches can be supported:</a:t>
            </a:r>
          </a:p>
          <a:p>
            <a:pPr lvl="0"/>
            <a:r>
              <a:rPr lang="en-US" dirty="0"/>
              <a:t>NJNI Coordinator will check in with Team Leaders biweekly to problem solve and provide support.</a:t>
            </a:r>
          </a:p>
          <a:p>
            <a:pPr lvl="0"/>
            <a:r>
              <a:rPr lang="en-US" dirty="0"/>
              <a:t>Quarterly development of Team Leaders with continued SFA training or consultation.</a:t>
            </a:r>
          </a:p>
          <a:p>
            <a:pPr lvl="0"/>
            <a:r>
              <a:rPr lang="en-US" dirty="0"/>
              <a:t>Provide coaches with ongoing development and support. During routine biweekly check-ins, the coach and team leader should discuss successes, challenges, concerns, and questions. </a:t>
            </a:r>
          </a:p>
          <a:p>
            <a:pPr lvl="0"/>
            <a:r>
              <a:rPr lang="en-US" dirty="0"/>
              <a:t>Consider hosting 4-monthly (three times/year) 4-hour workshop where the unit coaches are brought together to process their barriers and successes and what it means to be a team member. The meetings should focus on where each coach needs assistance. The workshops should include training. </a:t>
            </a:r>
          </a:p>
          <a:p>
            <a:r>
              <a:rPr lang="en-US" dirty="0"/>
              <a:t> </a:t>
            </a:r>
          </a:p>
          <a:p>
            <a:r>
              <a:rPr lang="en-US" b="1" dirty="0"/>
              <a:t>Build on the change</a:t>
            </a:r>
            <a:r>
              <a:rPr lang="en-US" dirty="0"/>
              <a:t>. Continue to implement SFA terminology and practices. For example:</a:t>
            </a:r>
          </a:p>
          <a:p>
            <a:pPr lvl="0"/>
            <a:r>
              <a:rPr lang="en-US" dirty="0"/>
              <a:t>Make SFA language part of the corporate culture. In meetings focus on the problem, not on the people. Get discussion going by asking what the situation looks like when it is going well or green? What does it look like when it is yellow/orange?</a:t>
            </a:r>
          </a:p>
          <a:p>
            <a:pPr lvl="0"/>
            <a:r>
              <a:rPr lang="en-US" dirty="0"/>
              <a:t>At least once/month do something to keep the narrative going. Maybe a lunch and learn (for all shifts). Maybe it is a simple as placing a laminated sign in the lunchroom with messages that spark discussions.</a:t>
            </a:r>
          </a:p>
          <a:p>
            <a:pPr lvl="0"/>
            <a:r>
              <a:rPr lang="en-US" dirty="0"/>
              <a:t>Incorporate SFA into orientation.</a:t>
            </a:r>
          </a:p>
          <a:p>
            <a:pPr lvl="0"/>
            <a:r>
              <a:rPr lang="en-US" dirty="0"/>
              <a:t>Publicly recognize key members of your original change coalition, and make sure the rest of the staff — new and old — remembers their contributions.</a:t>
            </a:r>
          </a:p>
          <a:p>
            <a:pPr lvl="0"/>
            <a:r>
              <a:rPr lang="en-US" dirty="0"/>
              <a:t>Develop contingency plans. Should there be staff turnover in coaches, ensure that there is a contingency plan and that someone else is appointed in the coach role and provided with training. Ideally, there should be overlap between the outgoing and incoming coaches.  </a:t>
            </a:r>
          </a:p>
          <a:p>
            <a:r>
              <a:rPr lang="en-US" dirty="0"/>
              <a:t> </a:t>
            </a:r>
          </a:p>
          <a:p>
            <a:pPr defTabSz="924367">
              <a:defRPr/>
            </a:pPr>
            <a:r>
              <a:rPr lang="en-US" b="1" dirty="0"/>
              <a:t>NJ NEW: </a:t>
            </a:r>
          </a:p>
          <a:p>
            <a:pPr defTabSz="924367">
              <a:defRPr/>
            </a:pPr>
            <a:r>
              <a:rPr lang="en-US" dirty="0"/>
              <a:t>At least twice a year have an ongoing 4- hour workshop where champions come together to discuss and process their experiences, to discuss their challenges/frustrations, rewards, what it means to be an SFA champion, where they need the most help (i.e., training in conflict communication).</a:t>
            </a:r>
          </a:p>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33</a:t>
            </a:fld>
            <a:endParaRPr lang="en-US" altLang="en-US"/>
          </a:p>
        </p:txBody>
      </p:sp>
    </p:spTree>
    <p:extLst>
      <p:ext uri="{BB962C8B-B14F-4D97-AF65-F5344CB8AC3E}">
        <p14:creationId xmlns:p14="http://schemas.microsoft.com/office/powerpoint/2010/main" val="2816465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34</a:t>
            </a:fld>
            <a:endParaRPr lang="en-US" altLang="en-US"/>
          </a:p>
        </p:txBody>
      </p:sp>
    </p:spTree>
    <p:extLst>
      <p:ext uri="{BB962C8B-B14F-4D97-AF65-F5344CB8AC3E}">
        <p14:creationId xmlns:p14="http://schemas.microsoft.com/office/powerpoint/2010/main" val="843358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35</a:t>
            </a:fld>
            <a:endParaRPr lang="en-US" altLang="en-US"/>
          </a:p>
        </p:txBody>
      </p:sp>
    </p:spTree>
    <p:extLst>
      <p:ext uri="{BB962C8B-B14F-4D97-AF65-F5344CB8AC3E}">
        <p14:creationId xmlns:p14="http://schemas.microsoft.com/office/powerpoint/2010/main" val="209113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F1196-F223-45EB-BFE8-138D0B031D6B}" type="slidenum">
              <a:rPr lang="en-US" smtClean="0"/>
              <a:t>3</a:t>
            </a:fld>
            <a:endParaRPr lang="en-US"/>
          </a:p>
        </p:txBody>
      </p:sp>
    </p:spTree>
    <p:extLst>
      <p:ext uri="{BB962C8B-B14F-4D97-AF65-F5344CB8AC3E}">
        <p14:creationId xmlns:p14="http://schemas.microsoft.com/office/powerpoint/2010/main" val="45492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500063"/>
            <a:ext cx="3771900" cy="2122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81764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a:defRPr/>
            </a:pPr>
            <a:fld id="{9AF66948-A52C-5843-A83E-C7D386030904}" type="slidenum">
              <a:rPr lang="en-US" altLang="en-US" smtClean="0"/>
              <a:pPr>
                <a:defRPr/>
              </a:pPr>
              <a:t>7</a:t>
            </a:fld>
            <a:endParaRPr lang="en-US" altLang="en-US"/>
          </a:p>
        </p:txBody>
      </p:sp>
      <p:sp>
        <p:nvSpPr>
          <p:cNvPr id="7" name="Date Placeholder 6">
            <a:extLst>
              <a:ext uri="{FF2B5EF4-FFF2-40B4-BE49-F238E27FC236}">
                <a16:creationId xmlns:a16="http://schemas.microsoft.com/office/drawing/2014/main" id="{F86BDDEF-A617-DEC6-94A7-9DA22528CFF2}"/>
              </a:ext>
            </a:extLst>
          </p:cNvPr>
          <p:cNvSpPr>
            <a:spLocks noGrp="1"/>
          </p:cNvSpPr>
          <p:nvPr>
            <p:ph type="dt" idx="1"/>
          </p:nvPr>
        </p:nvSpPr>
        <p:spPr/>
        <p:txBody>
          <a:bodyPr/>
          <a:lstStyle/>
          <a:p>
            <a:pPr>
              <a:defRPr/>
            </a:pPr>
            <a:r>
              <a:rPr lang="en-US" altLang="en-US"/>
              <a:t>8-31-22</a:t>
            </a:r>
          </a:p>
        </p:txBody>
      </p:sp>
      <p:sp>
        <p:nvSpPr>
          <p:cNvPr id="8" name="Header Placeholder 7">
            <a:extLst>
              <a:ext uri="{FF2B5EF4-FFF2-40B4-BE49-F238E27FC236}">
                <a16:creationId xmlns:a16="http://schemas.microsoft.com/office/drawing/2014/main" id="{EAC9A254-FDE4-1782-59EA-F6C670D4E15D}"/>
              </a:ext>
            </a:extLst>
          </p:cNvPr>
          <p:cNvSpPr>
            <a:spLocks noGrp="1"/>
          </p:cNvSpPr>
          <p:nvPr>
            <p:ph type="hdr" sz="quarter"/>
          </p:nvPr>
        </p:nvSpPr>
        <p:spPr/>
        <p:txBody>
          <a:bodyPr/>
          <a:lstStyle/>
          <a:p>
            <a:pPr>
              <a:defRPr/>
            </a:pPr>
            <a:endParaRPr lang="en-US" altLang="en-US"/>
          </a:p>
        </p:txBody>
      </p:sp>
    </p:spTree>
    <p:extLst>
      <p:ext uri="{BB962C8B-B14F-4D97-AF65-F5344CB8AC3E}">
        <p14:creationId xmlns:p14="http://schemas.microsoft.com/office/powerpoint/2010/main" val="254683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sz="1200" dirty="0"/>
              <a:t>How nurses  and other health care workers are supported during a time of acute stress impacts whether they are able to cope and then recover from the crisis, or alternatively, whether they will adopt unhealthy coping mechanisms and show signs of stress injury (</a:t>
            </a:r>
            <a:r>
              <a:rPr lang="en-US" sz="1200" dirty="0" err="1"/>
              <a:t>eg</a:t>
            </a:r>
            <a:r>
              <a:rPr lang="en-US" sz="1200" dirty="0"/>
              <a:t>, burnout, insomnia, dysphoria) or even worse, chronic stress illness (</a:t>
            </a:r>
            <a:r>
              <a:rPr lang="en-US" sz="1200" dirty="0" err="1"/>
              <a:t>eg</a:t>
            </a:r>
            <a:r>
              <a:rPr lang="en-US" sz="1200" dirty="0"/>
              <a:t>, depression, anxiety, post-traumatic stress disorder [PTSD], substance abuse).</a:t>
            </a:r>
          </a:p>
          <a:p>
            <a:endParaRPr lang="en-US" sz="1200" dirty="0"/>
          </a:p>
          <a:p>
            <a:endParaRPr lang="en-US" sz="1200" dirty="0"/>
          </a:p>
          <a:p>
            <a:r>
              <a:rPr lang="en-US" sz="1200" dirty="0"/>
              <a:t>Fortunately, progression from a stress reaction to stress injury to a chronic stress illness is not inevitable. Proactive institutional supports initiated before a crisis, “stress first aid” delivered during the crisis, and “recovery aid” provided after the crisis will each increase the odds that individuals will recover and thrive. SFA normalizes assessment of stress along with proactive management of stress---it provides a non-stigmatizing model that enhances dialogs about stress challenges within the workplace. </a:t>
            </a:r>
          </a:p>
          <a:p>
            <a:endParaRPr lang="en-US" sz="1200" dirty="0"/>
          </a:p>
          <a:p>
            <a:r>
              <a:rPr lang="en-US" sz="1200" dirty="0"/>
              <a:t>Successful organizations take a systems approach and focus on becoming a resilient organization prior to times of crisis, rather than limiting their efforts to a focus on individual resilience or only attending to the well-being of health care workers after crisis develops. Furthermore, resilient organizations need to rapidly reconfigure their well-being priorities to meet the biggest new drivers of stress in a crisis setting.</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5CEB2DBE-39E0-3D44-83F7-09DD71B20C2D}" type="slidenum">
              <a:rPr lang="en-US" smtClean="0"/>
              <a:t>11</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a:t>Implementation</a:t>
            </a:r>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49149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12</a:t>
            </a:fld>
            <a:endParaRPr lang="en-US" altLang="en-US"/>
          </a:p>
        </p:txBody>
      </p:sp>
    </p:spTree>
    <p:extLst>
      <p:ext uri="{BB962C8B-B14F-4D97-AF65-F5344CB8AC3E}">
        <p14:creationId xmlns:p14="http://schemas.microsoft.com/office/powerpoint/2010/main" val="263826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Implementation</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13</a:t>
            </a:fld>
            <a:endParaRPr lang="en-US" altLang="en-US"/>
          </a:p>
        </p:txBody>
      </p:sp>
    </p:spTree>
    <p:extLst>
      <p:ext uri="{BB962C8B-B14F-4D97-AF65-F5344CB8AC3E}">
        <p14:creationId xmlns:p14="http://schemas.microsoft.com/office/powerpoint/2010/main" val="300481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a:p>
            <a:r>
              <a:rPr lang="en-US" sz="1200" dirty="0"/>
              <a:t>Green: Aims to enhance individual and unit resilience, enhance interpersonal communication…Grow the Green</a:t>
            </a:r>
          </a:p>
          <a:p>
            <a:endParaRPr lang="en-US" sz="1200" dirty="0"/>
          </a:p>
          <a:p>
            <a:pPr defTabSz="924367">
              <a:defRPr/>
            </a:pPr>
            <a:r>
              <a:rPr lang="en-US" sz="1200" dirty="0"/>
              <a:t>Yellow: Identify and reduce unnecessary stressors in the workplace so that team members can function optimally</a:t>
            </a:r>
          </a:p>
          <a:p>
            <a:pPr defTabSz="924367">
              <a:defRPr/>
            </a:pPr>
            <a:endParaRPr lang="en-US" sz="1200" dirty="0"/>
          </a:p>
          <a:p>
            <a:pPr defTabSz="924367">
              <a:defRPr/>
            </a:pPr>
            <a:r>
              <a:rPr lang="en-US" sz="1200" dirty="0"/>
              <a:t>Green and Yellow: Represent opportunities to address system issues and enhance team engagement… by tackling the yellow it necessitates conversations about work stressors and leads to solving of some recurring stressors</a:t>
            </a:r>
          </a:p>
          <a:p>
            <a:pPr defTabSz="924367">
              <a:defRPr/>
            </a:pPr>
            <a:endParaRPr lang="en-US" sz="1200" dirty="0"/>
          </a:p>
          <a:p>
            <a:r>
              <a:rPr lang="en-US" sz="1200" dirty="0"/>
              <a:t>Orange: Recognize stress and employ stress first aid strategies to mitigate the negative effects of stress… identify team and individual behaviors that indicate the potential for role and performance dysfunction and the need for peer and leadership support through coaching and stress first-aid interventions.</a:t>
            </a:r>
          </a:p>
          <a:p>
            <a:endParaRPr lang="en-US" sz="1200" dirty="0"/>
          </a:p>
        </p:txBody>
      </p:sp>
      <p:sp>
        <p:nvSpPr>
          <p:cNvPr id="4" name="Slide Number Placeholder 3"/>
          <p:cNvSpPr>
            <a:spLocks noGrp="1"/>
          </p:cNvSpPr>
          <p:nvPr>
            <p:ph type="sldNum" sz="quarter" idx="10"/>
          </p:nvPr>
        </p:nvSpPr>
        <p:spPr/>
        <p:txBody>
          <a:bodyPr/>
          <a:lstStyle/>
          <a:p>
            <a:fld id="{8CCBF645-E59F-461E-A3B4-70B06DE7B17A}" type="slidenum">
              <a:rPr lang="en-US" smtClean="0">
                <a:solidFill>
                  <a:srgbClr val="000000"/>
                </a:solidFill>
              </a:rPr>
              <a:pPr/>
              <a:t>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t>Jan 2020</a:t>
            </a:r>
          </a:p>
        </p:txBody>
      </p:sp>
    </p:spTree>
    <p:extLst>
      <p:ext uri="{BB962C8B-B14F-4D97-AF65-F5344CB8AC3E}">
        <p14:creationId xmlns:p14="http://schemas.microsoft.com/office/powerpoint/2010/main" val="3746688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11535"/>
            <a:ext cx="9144000" cy="1831828"/>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135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736D7E1-E588-9C4E-BA7C-2CCD36F6D46C}" type="slidenum">
              <a:rPr lang="en-US" altLang="en-US" smtClean="0"/>
              <a:pPr>
                <a:defRPr/>
              </a:pPr>
              <a:t>‹#›</a:t>
            </a:fld>
            <a:endParaRPr lang="en-US" altLang="en-US"/>
          </a:p>
        </p:txBody>
      </p:sp>
      <p:sp>
        <p:nvSpPr>
          <p:cNvPr id="7" name="Rectangle 13">
            <a:extLst>
              <a:ext uri="{FF2B5EF4-FFF2-40B4-BE49-F238E27FC236}">
                <a16:creationId xmlns:a16="http://schemas.microsoft.com/office/drawing/2014/main" id="{2726625A-C93C-A940-92A6-944EFB74193D}"/>
              </a:ext>
            </a:extLst>
          </p:cNvPr>
          <p:cNvSpPr>
            <a:spLocks noChangeArrowheads="1"/>
          </p:cNvSpPr>
          <p:nvPr userDrawn="1"/>
        </p:nvSpPr>
        <p:spPr bwMode="auto">
          <a:xfrm>
            <a:off x="0" y="13716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8" name="Picture 7" descr="COSFA 100201b.jpg">
            <a:extLst>
              <a:ext uri="{FF2B5EF4-FFF2-40B4-BE49-F238E27FC236}">
                <a16:creationId xmlns:a16="http://schemas.microsoft.com/office/drawing/2014/main" id="{C3A0BB78-73EA-3640-979B-2237E1440576}"/>
              </a:ext>
            </a:extLst>
          </p:cNvPr>
          <p:cNvPicPr preferRelativeResize="0">
            <a:picLocks/>
          </p:cNvPicPr>
          <p:nvPr userDrawn="1"/>
        </p:nvPicPr>
        <p:blipFill rotWithShape="1">
          <a:blip r:embed="rId2" cstate="hqprint">
            <a:extLst>
              <a:ext uri="{28A0092B-C50C-407E-A947-70E740481C1C}">
                <a14:useLocalDpi xmlns:a14="http://schemas.microsoft.com/office/drawing/2010/main" val="0"/>
              </a:ext>
            </a:extLst>
          </a:blip>
          <a:srcRect r="31172"/>
          <a:stretch/>
        </p:blipFill>
        <p:spPr bwMode="auto">
          <a:xfrm>
            <a:off x="7802880" y="165905"/>
            <a:ext cx="118872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E6D4021-C8E5-EA4F-BBB7-9CAAC2C98F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17500"/>
            <a:ext cx="3644900" cy="977900"/>
          </a:xfrm>
          <a:prstGeom prst="rect">
            <a:avLst/>
          </a:prstGeom>
        </p:spPr>
      </p:pic>
    </p:spTree>
    <p:extLst>
      <p:ext uri="{BB962C8B-B14F-4D97-AF65-F5344CB8AC3E}">
        <p14:creationId xmlns:p14="http://schemas.microsoft.com/office/powerpoint/2010/main" val="247584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t>090115</a:t>
            </a:r>
          </a:p>
        </p:txBody>
      </p:sp>
      <p:sp>
        <p:nvSpPr>
          <p:cNvPr id="5" name="Footer Placeholder 4"/>
          <p:cNvSpPr>
            <a:spLocks noGrp="1"/>
          </p:cNvSpPr>
          <p:nvPr>
            <p:ph type="ftr" sz="quarter" idx="11"/>
          </p:nvPr>
        </p:nvSpPr>
        <p:spPr/>
        <p:txBody>
          <a:bodyPr/>
          <a:lstStyle/>
          <a:p>
            <a:pPr>
              <a:defRPr/>
            </a:pPr>
            <a:r>
              <a:rPr lang="en-US" altLang="en-US"/>
              <a:t>Unclassified</a:t>
            </a:r>
          </a:p>
        </p:txBody>
      </p:sp>
      <p:sp>
        <p:nvSpPr>
          <p:cNvPr id="6" name="Slide Number Placeholder 5"/>
          <p:cNvSpPr>
            <a:spLocks noGrp="1"/>
          </p:cNvSpPr>
          <p:nvPr>
            <p:ph type="sldNum" sz="quarter" idx="12"/>
          </p:nvPr>
        </p:nvSpPr>
        <p:spPr/>
        <p:txBody>
          <a:bodyPr/>
          <a:lstStyle/>
          <a:p>
            <a:pPr>
              <a:defRPr/>
            </a:pPr>
            <a:fld id="{6D999D63-A385-464A-AC61-6E1D8FFFAFFB}" type="slidenum">
              <a:rPr lang="en-US" altLang="en-US" smtClean="0"/>
              <a:pPr>
                <a:defRPr/>
              </a:pPr>
              <a:t>‹#›</a:t>
            </a:fld>
            <a:endParaRPr lang="en-US" altLang="en-US"/>
          </a:p>
        </p:txBody>
      </p:sp>
    </p:spTree>
    <p:extLst>
      <p:ext uri="{BB962C8B-B14F-4D97-AF65-F5344CB8AC3E}">
        <p14:creationId xmlns:p14="http://schemas.microsoft.com/office/powerpoint/2010/main" val="307876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t>090115</a:t>
            </a:r>
          </a:p>
        </p:txBody>
      </p:sp>
      <p:sp>
        <p:nvSpPr>
          <p:cNvPr id="5" name="Footer Placeholder 4"/>
          <p:cNvSpPr>
            <a:spLocks noGrp="1"/>
          </p:cNvSpPr>
          <p:nvPr>
            <p:ph type="ftr" sz="quarter" idx="11"/>
          </p:nvPr>
        </p:nvSpPr>
        <p:spPr/>
        <p:txBody>
          <a:bodyPr/>
          <a:lstStyle/>
          <a:p>
            <a:pPr>
              <a:defRPr/>
            </a:pPr>
            <a:r>
              <a:rPr lang="en-US" altLang="en-US"/>
              <a:t>Unclassified</a:t>
            </a:r>
          </a:p>
        </p:txBody>
      </p:sp>
      <p:sp>
        <p:nvSpPr>
          <p:cNvPr id="6" name="Slide Number Placeholder 5"/>
          <p:cNvSpPr>
            <a:spLocks noGrp="1"/>
          </p:cNvSpPr>
          <p:nvPr>
            <p:ph type="sldNum" sz="quarter" idx="12"/>
          </p:nvPr>
        </p:nvSpPr>
        <p:spPr/>
        <p:txBody>
          <a:bodyPr/>
          <a:lstStyle/>
          <a:p>
            <a:pPr>
              <a:defRPr/>
            </a:pPr>
            <a:fld id="{AC856062-456D-B542-9034-A488AA9AAD59}" type="slidenum">
              <a:rPr lang="en-US" altLang="en-US" smtClean="0"/>
              <a:pPr>
                <a:defRPr/>
              </a:pPr>
              <a:t>‹#›</a:t>
            </a:fld>
            <a:endParaRPr lang="en-US" altLang="en-US"/>
          </a:p>
        </p:txBody>
      </p:sp>
    </p:spTree>
    <p:extLst>
      <p:ext uri="{BB962C8B-B14F-4D97-AF65-F5344CB8AC3E}">
        <p14:creationId xmlns:p14="http://schemas.microsoft.com/office/powerpoint/2010/main" val="246230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F91A7235-59CC-5B44-B52E-B2DC79DCC5A3}"/>
              </a:ext>
            </a:extLst>
          </p:cNvPr>
          <p:cNvSpPr>
            <a:spLocks noChangeArrowheads="1"/>
          </p:cNvSpPr>
          <p:nvPr userDrawn="1"/>
        </p:nvSpPr>
        <p:spPr bwMode="auto">
          <a:xfrm>
            <a:off x="0" y="1115602"/>
            <a:ext cx="12192000" cy="17145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sp>
        <p:nvSpPr>
          <p:cNvPr id="8" name="Rectangle 7">
            <a:extLst>
              <a:ext uri="{FF2B5EF4-FFF2-40B4-BE49-F238E27FC236}">
                <a16:creationId xmlns:a16="http://schemas.microsoft.com/office/drawing/2014/main" id="{6483627E-F1C4-2240-AD4D-AC671832986D}"/>
              </a:ext>
            </a:extLst>
          </p:cNvPr>
          <p:cNvSpPr/>
          <p:nvPr userDrawn="1"/>
        </p:nvSpPr>
        <p:spPr>
          <a:xfrm>
            <a:off x="0" y="0"/>
            <a:ext cx="12192000" cy="1111898"/>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4"/>
          </a:p>
        </p:txBody>
      </p:sp>
      <p:sp>
        <p:nvSpPr>
          <p:cNvPr id="2" name="Title 1"/>
          <p:cNvSpPr>
            <a:spLocks noGrp="1"/>
          </p:cNvSpPr>
          <p:nvPr>
            <p:ph type="title"/>
          </p:nvPr>
        </p:nvSpPr>
        <p:spPr>
          <a:xfrm>
            <a:off x="2057400" y="76201"/>
            <a:ext cx="9296400" cy="1007533"/>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B7ACAE07-3448-994F-AB9B-5DF3BA58DAF0}" type="datetime1">
              <a:rPr lang="en-US" altLang="en-US" smtClean="0"/>
              <a:t>10/24/2022</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24EF0E-25B2-5842-AE02-D3EA60690DA2}" type="slidenum">
              <a:rPr lang="en-US" altLang="en-US" smtClean="0"/>
              <a:pPr>
                <a:defRPr/>
              </a:pPr>
              <a:t>‹#›</a:t>
            </a:fld>
            <a:endParaRPr lang="en-US" altLang="en-US"/>
          </a:p>
        </p:txBody>
      </p:sp>
    </p:spTree>
    <p:extLst>
      <p:ext uri="{BB962C8B-B14F-4D97-AF65-F5344CB8AC3E}">
        <p14:creationId xmlns:p14="http://schemas.microsoft.com/office/powerpoint/2010/main" val="109446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824EF0E-25B2-5842-AE02-D3EA60690DA2}" type="slidenum">
              <a:rPr lang="en-US" altLang="en-US" smtClean="0"/>
              <a:pPr>
                <a:defRPr/>
              </a:pPr>
              <a:t>‹#›</a:t>
            </a:fld>
            <a:endParaRPr lang="en-US" altLang="en-US"/>
          </a:p>
        </p:txBody>
      </p:sp>
      <p:sp>
        <p:nvSpPr>
          <p:cNvPr id="8" name="Rectangle 13">
            <a:extLst>
              <a:ext uri="{FF2B5EF4-FFF2-40B4-BE49-F238E27FC236}">
                <a16:creationId xmlns:a16="http://schemas.microsoft.com/office/drawing/2014/main" id="{9B947833-276B-C74E-A891-53A4EBCD360D}"/>
              </a:ext>
            </a:extLst>
          </p:cNvPr>
          <p:cNvSpPr>
            <a:spLocks noChangeArrowheads="1"/>
          </p:cNvSpPr>
          <p:nvPr userDrawn="1"/>
        </p:nvSpPr>
        <p:spPr bwMode="auto">
          <a:xfrm>
            <a:off x="0" y="9144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11" name="Picture 10">
            <a:extLst>
              <a:ext uri="{FF2B5EF4-FFF2-40B4-BE49-F238E27FC236}">
                <a16:creationId xmlns:a16="http://schemas.microsoft.com/office/drawing/2014/main" id="{C54D79A3-3806-174F-9294-0C1FF3CDCD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152400"/>
            <a:ext cx="2272145" cy="609600"/>
          </a:xfrm>
          <a:prstGeom prst="rect">
            <a:avLst/>
          </a:prstGeom>
        </p:spPr>
      </p:pic>
    </p:spTree>
    <p:extLst>
      <p:ext uri="{BB962C8B-B14F-4D97-AF65-F5344CB8AC3E}">
        <p14:creationId xmlns:p14="http://schemas.microsoft.com/office/powerpoint/2010/main" val="49186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083B0C0-0886-7649-A3DB-E19005FCAEA3}" type="slidenum">
              <a:rPr lang="en-US" altLang="en-US" smtClean="0"/>
              <a:pPr>
                <a:defRPr/>
              </a:pPr>
              <a:t>‹#›</a:t>
            </a:fld>
            <a:endParaRPr lang="en-US" altLang="en-US"/>
          </a:p>
        </p:txBody>
      </p:sp>
    </p:spTree>
    <p:extLst>
      <p:ext uri="{BB962C8B-B14F-4D97-AF65-F5344CB8AC3E}">
        <p14:creationId xmlns:p14="http://schemas.microsoft.com/office/powerpoint/2010/main" val="202685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2362" y="76200"/>
            <a:ext cx="9407237" cy="854075"/>
          </a:xfrm>
        </p:spPr>
        <p:txBody>
          <a:bodyPr/>
          <a:lstStyle/>
          <a:p>
            <a:r>
              <a:rPr lang="en-US" dirty="0"/>
              <a:t>Click to edit Master title style</a:t>
            </a:r>
          </a:p>
        </p:txBody>
      </p:sp>
      <p:sp>
        <p:nvSpPr>
          <p:cNvPr id="3" name="Content Placeholder 2"/>
          <p:cNvSpPr>
            <a:spLocks noGrp="1"/>
          </p:cNvSpPr>
          <p:nvPr>
            <p:ph sz="half" idx="1"/>
          </p:nvPr>
        </p:nvSpPr>
        <p:spPr>
          <a:xfrm>
            <a:off x="838200" y="1265915"/>
            <a:ext cx="5181600" cy="4911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65915"/>
            <a:ext cx="5181600" cy="4911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87D75F4-A4F9-1445-92DC-4611EFB26096}" type="slidenum">
              <a:rPr lang="en-US" altLang="en-US" smtClean="0"/>
              <a:pPr>
                <a:defRPr/>
              </a:pPr>
              <a:t>‹#›</a:t>
            </a:fld>
            <a:endParaRPr lang="en-US" altLang="en-US"/>
          </a:p>
        </p:txBody>
      </p:sp>
      <p:sp>
        <p:nvSpPr>
          <p:cNvPr id="8" name="Rectangle 13">
            <a:extLst>
              <a:ext uri="{FF2B5EF4-FFF2-40B4-BE49-F238E27FC236}">
                <a16:creationId xmlns:a16="http://schemas.microsoft.com/office/drawing/2014/main" id="{64E4CAB1-F1D0-FF49-9EB1-C109A8E5BFDE}"/>
              </a:ext>
            </a:extLst>
          </p:cNvPr>
          <p:cNvSpPr>
            <a:spLocks noChangeArrowheads="1"/>
          </p:cNvSpPr>
          <p:nvPr userDrawn="1"/>
        </p:nvSpPr>
        <p:spPr bwMode="auto">
          <a:xfrm>
            <a:off x="0" y="9144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11" name="Picture 10">
            <a:extLst>
              <a:ext uri="{FF2B5EF4-FFF2-40B4-BE49-F238E27FC236}">
                <a16:creationId xmlns:a16="http://schemas.microsoft.com/office/drawing/2014/main" id="{DF1EE594-CEA4-3941-8D28-2FB01D3D59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152400"/>
            <a:ext cx="2556163" cy="685800"/>
          </a:xfrm>
          <a:prstGeom prst="rect">
            <a:avLst/>
          </a:prstGeom>
        </p:spPr>
      </p:pic>
    </p:spTree>
    <p:extLst>
      <p:ext uri="{BB962C8B-B14F-4D97-AF65-F5344CB8AC3E}">
        <p14:creationId xmlns:p14="http://schemas.microsoft.com/office/powerpoint/2010/main" val="171007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82383" y="90487"/>
            <a:ext cx="8993188" cy="8239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2192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3112"/>
            <a:ext cx="5157787" cy="4205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2192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43112"/>
            <a:ext cx="5183188"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17AA9BAE-D0C5-CC48-B649-9E854E1B6568}" type="slidenum">
              <a:rPr lang="en-US" altLang="en-US" smtClean="0"/>
              <a:pPr>
                <a:defRPr/>
              </a:pPr>
              <a:t>‹#›</a:t>
            </a:fld>
            <a:endParaRPr lang="en-US" altLang="en-US"/>
          </a:p>
        </p:txBody>
      </p:sp>
      <p:sp>
        <p:nvSpPr>
          <p:cNvPr id="11" name="Rectangle 13">
            <a:extLst>
              <a:ext uri="{FF2B5EF4-FFF2-40B4-BE49-F238E27FC236}">
                <a16:creationId xmlns:a16="http://schemas.microsoft.com/office/drawing/2014/main" id="{3297978F-BCAC-5244-B04D-F08DBBDD4FA4}"/>
              </a:ext>
            </a:extLst>
          </p:cNvPr>
          <p:cNvSpPr>
            <a:spLocks noChangeArrowheads="1"/>
          </p:cNvSpPr>
          <p:nvPr userDrawn="1"/>
        </p:nvSpPr>
        <p:spPr bwMode="auto">
          <a:xfrm>
            <a:off x="0" y="9144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13" name="Picture 12">
            <a:extLst>
              <a:ext uri="{FF2B5EF4-FFF2-40B4-BE49-F238E27FC236}">
                <a16:creationId xmlns:a16="http://schemas.microsoft.com/office/drawing/2014/main" id="{05F29D24-431F-BD4E-A4B7-5C6BD2AB333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152400"/>
            <a:ext cx="2272145" cy="609600"/>
          </a:xfrm>
          <a:prstGeom prst="rect">
            <a:avLst/>
          </a:prstGeom>
        </p:spPr>
      </p:pic>
    </p:spTree>
    <p:extLst>
      <p:ext uri="{BB962C8B-B14F-4D97-AF65-F5344CB8AC3E}">
        <p14:creationId xmlns:p14="http://schemas.microsoft.com/office/powerpoint/2010/main" val="222634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65C744F9-A26D-1E4F-9A66-14D892683265}" type="slidenum">
              <a:rPr lang="en-US" altLang="en-US" smtClean="0"/>
              <a:pPr>
                <a:defRPr/>
              </a:pPr>
              <a:t>‹#›</a:t>
            </a:fld>
            <a:endParaRPr lang="en-US" altLang="en-US"/>
          </a:p>
        </p:txBody>
      </p:sp>
      <p:sp>
        <p:nvSpPr>
          <p:cNvPr id="7" name="Rectangle 13">
            <a:extLst>
              <a:ext uri="{FF2B5EF4-FFF2-40B4-BE49-F238E27FC236}">
                <a16:creationId xmlns:a16="http://schemas.microsoft.com/office/drawing/2014/main" id="{A2AD3444-D637-3C42-8E92-10D1E3FAC6DB}"/>
              </a:ext>
            </a:extLst>
          </p:cNvPr>
          <p:cNvSpPr>
            <a:spLocks noChangeArrowheads="1"/>
          </p:cNvSpPr>
          <p:nvPr userDrawn="1"/>
        </p:nvSpPr>
        <p:spPr bwMode="auto">
          <a:xfrm>
            <a:off x="0" y="9144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9" name="Picture 8">
            <a:extLst>
              <a:ext uri="{FF2B5EF4-FFF2-40B4-BE49-F238E27FC236}">
                <a16:creationId xmlns:a16="http://schemas.microsoft.com/office/drawing/2014/main" id="{04F5903B-E875-2D46-8475-7E77CEEEDE1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152400"/>
            <a:ext cx="2272145" cy="609600"/>
          </a:xfrm>
          <a:prstGeom prst="rect">
            <a:avLst/>
          </a:prstGeom>
        </p:spPr>
      </p:pic>
    </p:spTree>
    <p:extLst>
      <p:ext uri="{BB962C8B-B14F-4D97-AF65-F5344CB8AC3E}">
        <p14:creationId xmlns:p14="http://schemas.microsoft.com/office/powerpoint/2010/main" val="100998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873993D6-BDCD-844D-876D-A1E72B481ABF}" type="slidenum">
              <a:rPr lang="en-US" altLang="en-US" smtClean="0"/>
              <a:pPr>
                <a:defRPr/>
              </a:pPr>
              <a:t>‹#›</a:t>
            </a:fld>
            <a:endParaRPr lang="en-US" altLang="en-US"/>
          </a:p>
        </p:txBody>
      </p:sp>
    </p:spTree>
    <p:extLst>
      <p:ext uri="{BB962C8B-B14F-4D97-AF65-F5344CB8AC3E}">
        <p14:creationId xmlns:p14="http://schemas.microsoft.com/office/powerpoint/2010/main" val="96689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A25BC21D-50FE-F14A-BAA8-D67EF3E327C5}" type="slidenum">
              <a:rPr lang="en-US" altLang="en-US" smtClean="0"/>
              <a:pPr>
                <a:defRPr/>
              </a:pPr>
              <a:t>‹#›</a:t>
            </a:fld>
            <a:endParaRPr lang="en-US" altLang="en-US"/>
          </a:p>
        </p:txBody>
      </p:sp>
    </p:spTree>
    <p:extLst>
      <p:ext uri="{BB962C8B-B14F-4D97-AF65-F5344CB8AC3E}">
        <p14:creationId xmlns:p14="http://schemas.microsoft.com/office/powerpoint/2010/main" val="206897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t>090115</a:t>
            </a:r>
          </a:p>
        </p:txBody>
      </p:sp>
      <p:sp>
        <p:nvSpPr>
          <p:cNvPr id="6" name="Footer Placeholder 5"/>
          <p:cNvSpPr>
            <a:spLocks noGrp="1"/>
          </p:cNvSpPr>
          <p:nvPr>
            <p:ph type="ftr" sz="quarter" idx="11"/>
          </p:nvPr>
        </p:nvSpPr>
        <p:spPr/>
        <p:txBody>
          <a:bodyPr/>
          <a:lstStyle/>
          <a:p>
            <a:pPr>
              <a:defRPr/>
            </a:pPr>
            <a:r>
              <a:rPr lang="en-US" altLang="en-US"/>
              <a:t>Unclassified</a:t>
            </a:r>
          </a:p>
        </p:txBody>
      </p:sp>
      <p:sp>
        <p:nvSpPr>
          <p:cNvPr id="7" name="Slide Number Placeholder 6"/>
          <p:cNvSpPr>
            <a:spLocks noGrp="1"/>
          </p:cNvSpPr>
          <p:nvPr>
            <p:ph type="sldNum" sz="quarter" idx="12"/>
          </p:nvPr>
        </p:nvSpPr>
        <p:spPr/>
        <p:txBody>
          <a:bodyPr/>
          <a:lstStyle/>
          <a:p>
            <a:pPr>
              <a:defRPr/>
            </a:pPr>
            <a:fld id="{99BE147A-9BDA-7940-9FE8-44AA2592A0B0}" type="slidenum">
              <a:rPr lang="en-US" altLang="en-US" smtClean="0"/>
              <a:pPr>
                <a:defRPr/>
              </a:pPr>
              <a:t>‹#›</a:t>
            </a:fld>
            <a:endParaRPr lang="en-US" altLang="en-US"/>
          </a:p>
        </p:txBody>
      </p:sp>
    </p:spTree>
    <p:extLst>
      <p:ext uri="{BB962C8B-B14F-4D97-AF65-F5344CB8AC3E}">
        <p14:creationId xmlns:p14="http://schemas.microsoft.com/office/powerpoint/2010/main" val="336617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2200" y="76200"/>
            <a:ext cx="9677400" cy="854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65915"/>
            <a:ext cx="10515600" cy="49110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9762DC-069A-BD48-A524-50AE06828E41}" type="slidenum">
              <a:rPr lang="en-US" altLang="en-US" smtClean="0"/>
              <a:pPr>
                <a:defRPr/>
              </a:pPr>
              <a:t>‹#›</a:t>
            </a:fld>
            <a:endParaRPr lang="en-US" altLang="en-US"/>
          </a:p>
        </p:txBody>
      </p:sp>
    </p:spTree>
    <p:extLst>
      <p:ext uri="{BB962C8B-B14F-4D97-AF65-F5344CB8AC3E}">
        <p14:creationId xmlns:p14="http://schemas.microsoft.com/office/powerpoint/2010/main" val="19485821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schwartzcenter.org/stress-first-aid-private/"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ptsd.va.gov/professional/treat/type/stress_first_aid.a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mailto:cpdn@rutgers.edu"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494" algn="ctr">
              <a:spcBef>
                <a:spcPts val="102"/>
              </a:spcBef>
            </a:pPr>
            <a:r>
              <a:rPr lang="en-US" sz="2200" b="1" spc="-5" dirty="0">
                <a:latin typeface="Arial" panose="020B0604020202020204" pitchFamily="34" charset="0"/>
                <a:cs typeface="Arial" panose="020B0604020202020204" pitchFamily="34" charset="0"/>
              </a:rPr>
              <a:t>Stress First Aid Train the Trainer</a:t>
            </a:r>
            <a:br>
              <a:rPr lang="en-US" sz="2200" dirty="0">
                <a:latin typeface="Arial" panose="020B0604020202020204" pitchFamily="34" charset="0"/>
                <a:cs typeface="Arial" panose="020B0604020202020204" pitchFamily="34" charset="0"/>
              </a:rPr>
            </a:br>
            <a:r>
              <a:rPr lang="en-US" sz="2200" b="1" spc="-5" dirty="0">
                <a:latin typeface="Arial" panose="020B0604020202020204" pitchFamily="34" charset="0"/>
                <a:cs typeface="Arial" panose="020B0604020202020204" pitchFamily="34" charset="0"/>
              </a:rPr>
              <a:t>November 16, 2022</a:t>
            </a:r>
            <a:br>
              <a:rPr lang="en-US" b="1" dirty="0">
                <a:latin typeface="Arial" panose="020B0604020202020204" pitchFamily="34" charset="0"/>
                <a:cs typeface="Arial" panose="020B0604020202020204" pitchFamily="34" charset="0"/>
              </a:rPr>
            </a:br>
            <a:endParaRPr lang="en-US" dirty="0"/>
          </a:p>
        </p:txBody>
      </p:sp>
      <p:sp>
        <p:nvSpPr>
          <p:cNvPr id="4" name="TextBox 3">
            <a:extLst>
              <a:ext uri="{FF2B5EF4-FFF2-40B4-BE49-F238E27FC236}">
                <a16:creationId xmlns:a16="http://schemas.microsoft.com/office/drawing/2014/main" id="{3765C4EE-D75A-4B47-A20A-A81314ED0040}"/>
              </a:ext>
            </a:extLst>
          </p:cNvPr>
          <p:cNvSpPr txBox="1"/>
          <p:nvPr/>
        </p:nvSpPr>
        <p:spPr>
          <a:xfrm>
            <a:off x="153988" y="1371601"/>
            <a:ext cx="11809412" cy="4847481"/>
          </a:xfrm>
          <a:prstGeom prst="rect">
            <a:avLst/>
          </a:prstGeom>
          <a:noFill/>
        </p:spPr>
        <p:txBody>
          <a:bodyPr wrap="square">
            <a:spAutoFit/>
          </a:bodyPr>
          <a:lstStyle/>
          <a:p>
            <a:pPr marL="6494" algn="ctr"/>
            <a:endParaRPr lang="en-US" sz="1200" dirty="0">
              <a:latin typeface="Arial" panose="020B0604020202020204" pitchFamily="34" charset="0"/>
              <a:cs typeface="Arial" panose="020B0604020202020204" pitchFamily="34" charset="0"/>
            </a:endParaRPr>
          </a:p>
          <a:p>
            <a:pPr marL="7144" algn="ctr"/>
            <a:r>
              <a:rPr lang="en-US" sz="1200" b="1" i="1" spc="-5" dirty="0">
                <a:latin typeface="+mj-lt"/>
                <a:cs typeface="Arial" panose="020B0604020202020204" pitchFamily="34" charset="0"/>
              </a:rPr>
              <a:t>CE</a:t>
            </a:r>
            <a:r>
              <a:rPr lang="en-US" sz="1200" b="1" i="1" spc="-15" dirty="0">
                <a:latin typeface="+mj-lt"/>
                <a:cs typeface="Arial" panose="020B0604020202020204" pitchFamily="34" charset="0"/>
              </a:rPr>
              <a:t> </a:t>
            </a:r>
            <a:r>
              <a:rPr lang="en-US" sz="1200" b="1" i="1" spc="-5" dirty="0">
                <a:latin typeface="+mj-lt"/>
                <a:cs typeface="Arial" panose="020B0604020202020204" pitchFamily="34" charset="0"/>
              </a:rPr>
              <a:t>Certified</a:t>
            </a:r>
            <a:r>
              <a:rPr lang="en-US" sz="1200" b="1" i="1" spc="-10" dirty="0">
                <a:latin typeface="+mj-lt"/>
                <a:cs typeface="Arial" panose="020B0604020202020204" pitchFamily="34" charset="0"/>
              </a:rPr>
              <a:t> </a:t>
            </a:r>
            <a:r>
              <a:rPr lang="en-US" sz="1200" b="1" i="1" spc="-5" dirty="0">
                <a:latin typeface="+mj-lt"/>
                <a:cs typeface="Arial" panose="020B0604020202020204" pitchFamily="34" charset="0"/>
              </a:rPr>
              <a:t>Live</a:t>
            </a:r>
            <a:r>
              <a:rPr lang="en-US" sz="1200" b="1" i="1" spc="-10" dirty="0">
                <a:latin typeface="+mj-lt"/>
                <a:cs typeface="Arial" panose="020B0604020202020204" pitchFamily="34" charset="0"/>
              </a:rPr>
              <a:t> </a:t>
            </a:r>
            <a:r>
              <a:rPr lang="en-US" sz="1200" b="1" i="1" spc="-5" dirty="0">
                <a:latin typeface="+mj-lt"/>
                <a:cs typeface="Arial" panose="020B0604020202020204" pitchFamily="34" charset="0"/>
              </a:rPr>
              <a:t>Activity</a:t>
            </a:r>
            <a:endParaRPr lang="en-US" sz="1200" dirty="0">
              <a:latin typeface="+mj-lt"/>
              <a:cs typeface="Arial" panose="020B0604020202020204" pitchFamily="34" charset="0"/>
            </a:endParaRPr>
          </a:p>
          <a:p>
            <a:pPr marL="5845" algn="ctr"/>
            <a:r>
              <a:rPr lang="en-US" sz="1200" b="1" spc="-5" dirty="0">
                <a:latin typeface="+mj-lt"/>
                <a:cs typeface="Arial" panose="020B0604020202020204" pitchFamily="34" charset="0"/>
              </a:rPr>
              <a:t>Pr</a:t>
            </a:r>
            <a:r>
              <a:rPr lang="en-US" sz="1200" b="1" dirty="0">
                <a:latin typeface="+mj-lt"/>
                <a:cs typeface="Arial" panose="020B0604020202020204" pitchFamily="34" charset="0"/>
              </a:rPr>
              <a:t>o</a:t>
            </a:r>
            <a:r>
              <a:rPr lang="en-US" sz="1200" b="1" spc="-5" dirty="0">
                <a:latin typeface="+mj-lt"/>
                <a:cs typeface="Arial" panose="020B0604020202020204" pitchFamily="34" charset="0"/>
              </a:rPr>
              <a:t>vi</a:t>
            </a:r>
            <a:r>
              <a:rPr lang="en-US" sz="1200" b="1" dirty="0">
                <a:latin typeface="+mj-lt"/>
                <a:cs typeface="Arial" panose="020B0604020202020204" pitchFamily="34" charset="0"/>
              </a:rPr>
              <a:t>d</a:t>
            </a:r>
            <a:r>
              <a:rPr lang="en-US" sz="1200" b="1" spc="-5" dirty="0">
                <a:latin typeface="+mj-lt"/>
                <a:cs typeface="Arial" panose="020B0604020202020204" pitchFamily="34" charset="0"/>
              </a:rPr>
              <a:t>e</a:t>
            </a:r>
            <a:r>
              <a:rPr lang="en-US" sz="1200" b="1" dirty="0">
                <a:latin typeface="+mj-lt"/>
                <a:cs typeface="Arial" panose="020B0604020202020204" pitchFamily="34" charset="0"/>
              </a:rPr>
              <a:t>d </a:t>
            </a:r>
            <a:r>
              <a:rPr lang="en-US" sz="1200" b="1" spc="-5" dirty="0">
                <a:latin typeface="+mj-lt"/>
                <a:cs typeface="Arial" panose="020B0604020202020204" pitchFamily="34" charset="0"/>
              </a:rPr>
              <a:t>by:</a:t>
            </a:r>
            <a:endParaRPr lang="en-US" sz="1200" dirty="0">
              <a:latin typeface="+mj-lt"/>
              <a:cs typeface="Arial" panose="020B0604020202020204" pitchFamily="34" charset="0"/>
            </a:endParaRPr>
          </a:p>
          <a:p>
            <a:pPr marL="977369" marR="962431" algn="ctr">
              <a:lnSpc>
                <a:spcPts val="1432"/>
              </a:lnSpc>
              <a:spcBef>
                <a:spcPts val="66"/>
              </a:spcBef>
            </a:pPr>
            <a:r>
              <a:rPr lang="en-US" sz="1200" spc="-5" dirty="0">
                <a:latin typeface="+mj-lt"/>
                <a:cs typeface="Arial" panose="020B0604020202020204" pitchFamily="34" charset="0"/>
              </a:rPr>
              <a:t>Rutgers,</a:t>
            </a:r>
            <a:r>
              <a:rPr lang="en-US" sz="1200" spc="5" dirty="0">
                <a:latin typeface="+mj-lt"/>
                <a:cs typeface="Arial" panose="020B0604020202020204" pitchFamily="34" charset="0"/>
              </a:rPr>
              <a:t> </a:t>
            </a:r>
            <a:r>
              <a:rPr lang="en-US" sz="1200" spc="-5" dirty="0">
                <a:latin typeface="+mj-lt"/>
                <a:cs typeface="Arial" panose="020B0604020202020204" pitchFamily="34" charset="0"/>
              </a:rPr>
              <a:t>The</a:t>
            </a:r>
            <a:r>
              <a:rPr lang="en-US" sz="1200" spc="5" dirty="0">
                <a:latin typeface="+mj-lt"/>
                <a:cs typeface="Arial" panose="020B0604020202020204" pitchFamily="34" charset="0"/>
              </a:rPr>
              <a:t> </a:t>
            </a:r>
            <a:r>
              <a:rPr lang="en-US" sz="1200" dirty="0">
                <a:latin typeface="+mj-lt"/>
                <a:cs typeface="Arial" panose="020B0604020202020204" pitchFamily="34" charset="0"/>
              </a:rPr>
              <a:t>State</a:t>
            </a:r>
            <a:r>
              <a:rPr lang="en-US" sz="1200" spc="5" dirty="0">
                <a:latin typeface="+mj-lt"/>
                <a:cs typeface="Arial" panose="020B0604020202020204" pitchFamily="34" charset="0"/>
              </a:rPr>
              <a:t> </a:t>
            </a:r>
            <a:r>
              <a:rPr lang="en-US" sz="1200" spc="-5" dirty="0">
                <a:latin typeface="+mj-lt"/>
                <a:cs typeface="Arial" panose="020B0604020202020204" pitchFamily="34" charset="0"/>
              </a:rPr>
              <a:t>University of</a:t>
            </a:r>
            <a:r>
              <a:rPr lang="en-US" sz="1200" dirty="0">
                <a:latin typeface="+mj-lt"/>
                <a:cs typeface="Arial" panose="020B0604020202020204" pitchFamily="34" charset="0"/>
              </a:rPr>
              <a:t> </a:t>
            </a:r>
            <a:r>
              <a:rPr lang="en-US" sz="1200" spc="-5" dirty="0">
                <a:latin typeface="+mj-lt"/>
                <a:cs typeface="Arial" panose="020B0604020202020204" pitchFamily="34" charset="0"/>
              </a:rPr>
              <a:t>New</a:t>
            </a:r>
            <a:r>
              <a:rPr lang="en-US" sz="1200" dirty="0">
                <a:latin typeface="+mj-lt"/>
                <a:cs typeface="Arial" panose="020B0604020202020204" pitchFamily="34" charset="0"/>
              </a:rPr>
              <a:t> </a:t>
            </a:r>
            <a:r>
              <a:rPr lang="en-US" sz="1200" spc="-5" dirty="0">
                <a:latin typeface="+mj-lt"/>
                <a:cs typeface="Arial" panose="020B0604020202020204" pitchFamily="34" charset="0"/>
              </a:rPr>
              <a:t>Jersey,</a:t>
            </a:r>
            <a:r>
              <a:rPr lang="en-US" sz="1200" spc="10" dirty="0">
                <a:latin typeface="+mj-lt"/>
                <a:cs typeface="Arial" panose="020B0604020202020204" pitchFamily="34" charset="0"/>
              </a:rPr>
              <a:t> </a:t>
            </a:r>
            <a:r>
              <a:rPr lang="en-US" sz="1200" spc="-5" dirty="0">
                <a:latin typeface="+mj-lt"/>
                <a:cs typeface="Arial" panose="020B0604020202020204" pitchFamily="34" charset="0"/>
              </a:rPr>
              <a:t>School of</a:t>
            </a:r>
            <a:r>
              <a:rPr lang="en-US" sz="1200" dirty="0">
                <a:latin typeface="+mj-lt"/>
                <a:cs typeface="Arial" panose="020B0604020202020204" pitchFamily="34" charset="0"/>
              </a:rPr>
              <a:t> </a:t>
            </a:r>
            <a:r>
              <a:rPr lang="en-US" sz="1200" spc="-5" dirty="0">
                <a:latin typeface="+mj-lt"/>
                <a:cs typeface="Arial" panose="020B0604020202020204" pitchFamily="34" charset="0"/>
              </a:rPr>
              <a:t>Nursing, </a:t>
            </a:r>
            <a:r>
              <a:rPr lang="en-US" sz="1200" spc="-256" dirty="0">
                <a:latin typeface="+mj-lt"/>
                <a:cs typeface="Arial" panose="020B0604020202020204" pitchFamily="34" charset="0"/>
              </a:rPr>
              <a:t> </a:t>
            </a:r>
            <a:r>
              <a:rPr lang="en-US" sz="1200" spc="-5" dirty="0">
                <a:latin typeface="+mj-lt"/>
                <a:cs typeface="Arial" panose="020B0604020202020204" pitchFamily="34" charset="0"/>
              </a:rPr>
              <a:t>Center for Professional</a:t>
            </a:r>
            <a:r>
              <a:rPr lang="en-US" sz="1200" spc="10" dirty="0">
                <a:latin typeface="+mj-lt"/>
                <a:cs typeface="Arial" panose="020B0604020202020204" pitchFamily="34" charset="0"/>
              </a:rPr>
              <a:t> </a:t>
            </a:r>
            <a:r>
              <a:rPr lang="en-US" sz="1200" spc="-5" dirty="0">
                <a:latin typeface="+mj-lt"/>
                <a:cs typeface="Arial" panose="020B0604020202020204" pitchFamily="34" charset="0"/>
              </a:rPr>
              <a:t>Development</a:t>
            </a:r>
            <a:endParaRPr lang="en-US" sz="1200" dirty="0">
              <a:latin typeface="+mj-lt"/>
              <a:cs typeface="Arial" panose="020B0604020202020204" pitchFamily="34" charset="0"/>
            </a:endParaRPr>
          </a:p>
          <a:p>
            <a:pPr>
              <a:spcBef>
                <a:spcPts val="10"/>
              </a:spcBef>
            </a:pPr>
            <a:endParaRPr lang="en-US" sz="1200" u="sng" dirty="0">
              <a:uFill>
                <a:solidFill>
                  <a:schemeClr val="accent4">
                    <a:lumMod val="40000"/>
                    <a:lumOff val="60000"/>
                  </a:schemeClr>
                </a:solidFill>
              </a:uFill>
              <a:latin typeface="+mj-lt"/>
              <a:cs typeface="Arial" panose="020B0604020202020204" pitchFamily="34" charset="0"/>
            </a:endParaRPr>
          </a:p>
          <a:p>
            <a:pPr marL="12988">
              <a:lnSpc>
                <a:spcPts val="1452"/>
              </a:lnSpc>
            </a:pPr>
            <a:r>
              <a:rPr lang="en-US" sz="1200" b="1" u="sng" spc="-5" dirty="0">
                <a:uFill>
                  <a:solidFill>
                    <a:schemeClr val="accent4">
                      <a:lumMod val="40000"/>
                      <a:lumOff val="60000"/>
                    </a:schemeClr>
                  </a:solidFill>
                </a:uFill>
                <a:latin typeface="+mj-lt"/>
                <a:cs typeface="Arial" panose="020B0604020202020204" pitchFamily="34" charset="0"/>
              </a:rPr>
              <a:t>Activity</a:t>
            </a:r>
            <a:r>
              <a:rPr lang="en-US" sz="1200" b="1" u="sng" spc="-20"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Overview</a:t>
            </a:r>
            <a:r>
              <a:rPr lang="en-US" sz="1200" b="1" u="sng" spc="-15" dirty="0">
                <a:uFill>
                  <a:solidFill>
                    <a:schemeClr val="accent4">
                      <a:lumMod val="40000"/>
                      <a:lumOff val="60000"/>
                    </a:schemeClr>
                  </a:solidFill>
                </a:uFill>
                <a:latin typeface="+mj-lt"/>
                <a:cs typeface="Arial" panose="020B0604020202020204" pitchFamily="34" charset="0"/>
              </a:rPr>
              <a:t> </a:t>
            </a:r>
            <a:r>
              <a:rPr lang="en-US" sz="1200" b="1" u="sng" dirty="0">
                <a:uFill>
                  <a:solidFill>
                    <a:schemeClr val="accent4">
                      <a:lumMod val="40000"/>
                      <a:lumOff val="60000"/>
                    </a:schemeClr>
                  </a:solidFill>
                </a:uFill>
                <a:latin typeface="+mj-lt"/>
                <a:cs typeface="Arial" panose="020B0604020202020204" pitchFamily="34" charset="0"/>
              </a:rPr>
              <a:t>and</a:t>
            </a:r>
            <a:r>
              <a:rPr lang="en-US" sz="1200" b="1" u="sng" spc="-10"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Description</a:t>
            </a:r>
            <a:endParaRPr lang="en-US" sz="1200" u="sng" dirty="0">
              <a:uFill>
                <a:solidFill>
                  <a:schemeClr val="accent4">
                    <a:lumMod val="40000"/>
                    <a:lumOff val="60000"/>
                  </a:schemeClr>
                </a:solidFill>
              </a:uFill>
              <a:latin typeface="+mj-lt"/>
              <a:cs typeface="Arial" panose="020B0604020202020204" pitchFamily="34" charset="0"/>
            </a:endParaRPr>
          </a:p>
          <a:p>
            <a:pPr>
              <a:spcBef>
                <a:spcPts val="15"/>
              </a:spcBef>
            </a:pPr>
            <a:r>
              <a:rPr lang="en-US" sz="1200" dirty="0"/>
              <a:t>SFA is a set of supportive and practical actions to assist nurses experiencing stress. SFA helps team members identify and address early signs of stress reactions in themselves and others in an ongoing way (not just after “critical incidents”). During the three sessions via zoom participants will learn the SFA model, training techniques and implementation strategies as a Trainer lens.</a:t>
            </a:r>
          </a:p>
          <a:p>
            <a:pPr>
              <a:spcBef>
                <a:spcPts val="15"/>
              </a:spcBef>
            </a:pPr>
            <a:r>
              <a:rPr lang="en-US" sz="1200" dirty="0"/>
              <a:t> </a:t>
            </a:r>
            <a:endParaRPr lang="en-US" sz="1200" dirty="0">
              <a:uFill>
                <a:solidFill>
                  <a:schemeClr val="accent4">
                    <a:lumMod val="40000"/>
                    <a:lumOff val="60000"/>
                  </a:schemeClr>
                </a:solidFill>
              </a:uFill>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Learning</a:t>
            </a:r>
            <a:r>
              <a:rPr lang="en-US" sz="1200" b="1" u="sng"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Objectives</a:t>
            </a:r>
            <a:r>
              <a:rPr lang="en-US" sz="1200" spc="-5" dirty="0">
                <a:uFill>
                  <a:solidFill>
                    <a:schemeClr val="accent4">
                      <a:lumMod val="40000"/>
                      <a:lumOff val="60000"/>
                    </a:schemeClr>
                  </a:solidFill>
                </a:uFill>
                <a:latin typeface="+mj-lt"/>
                <a:cs typeface="Arial" panose="020B0604020202020204" pitchFamily="34" charset="0"/>
              </a:rPr>
              <a:t>:</a:t>
            </a:r>
            <a:r>
              <a:rPr lang="en-US" sz="1200" spc="15" dirty="0">
                <a:uFill>
                  <a:solidFill>
                    <a:schemeClr val="accent4">
                      <a:lumMod val="40000"/>
                      <a:lumOff val="60000"/>
                    </a:schemeClr>
                  </a:solidFill>
                </a:uFill>
                <a:latin typeface="+mj-lt"/>
                <a:cs typeface="Arial" panose="020B0604020202020204" pitchFamily="34" charset="0"/>
              </a:rPr>
              <a:t> </a:t>
            </a:r>
            <a:r>
              <a:rPr lang="en-US" sz="1200" spc="-5" dirty="0">
                <a:latin typeface="+mj-lt"/>
                <a:cs typeface="Arial" panose="020B0604020202020204" pitchFamily="34" charset="0"/>
              </a:rPr>
              <a:t>Upon</a:t>
            </a:r>
            <a:r>
              <a:rPr lang="en-US" sz="1200" spc="5" dirty="0">
                <a:latin typeface="+mj-lt"/>
                <a:cs typeface="Arial" panose="020B0604020202020204" pitchFamily="34" charset="0"/>
              </a:rPr>
              <a:t> </a:t>
            </a:r>
            <a:r>
              <a:rPr lang="en-US" sz="1200" spc="-5" dirty="0">
                <a:latin typeface="+mj-lt"/>
                <a:cs typeface="Arial" panose="020B0604020202020204" pitchFamily="34" charset="0"/>
              </a:rPr>
              <a:t>completion</a:t>
            </a:r>
            <a:r>
              <a:rPr lang="en-US" sz="1200" spc="10" dirty="0">
                <a:latin typeface="+mj-lt"/>
                <a:cs typeface="Arial" panose="020B0604020202020204" pitchFamily="34" charset="0"/>
              </a:rPr>
              <a:t> </a:t>
            </a:r>
            <a:r>
              <a:rPr lang="en-US" sz="1200" spc="-5" dirty="0">
                <a:latin typeface="+mj-lt"/>
                <a:cs typeface="Arial" panose="020B0604020202020204" pitchFamily="34" charset="0"/>
              </a:rPr>
              <a:t>of</a:t>
            </a:r>
            <a:r>
              <a:rPr lang="en-US" sz="1200" spc="5" dirty="0">
                <a:latin typeface="+mj-lt"/>
                <a:cs typeface="Arial" panose="020B0604020202020204" pitchFamily="34" charset="0"/>
              </a:rPr>
              <a:t> </a:t>
            </a:r>
            <a:r>
              <a:rPr lang="en-US" sz="1200" spc="-5" dirty="0">
                <a:latin typeface="+mj-lt"/>
                <a:cs typeface="Arial" panose="020B0604020202020204" pitchFamily="34" charset="0"/>
              </a:rPr>
              <a:t>this</a:t>
            </a:r>
            <a:r>
              <a:rPr lang="en-US" sz="1200" spc="-10" dirty="0">
                <a:latin typeface="+mj-lt"/>
                <a:cs typeface="Arial" panose="020B0604020202020204" pitchFamily="34" charset="0"/>
              </a:rPr>
              <a:t> </a:t>
            </a:r>
            <a:r>
              <a:rPr lang="en-US" sz="1200" spc="-5" dirty="0">
                <a:latin typeface="+mj-lt"/>
                <a:cs typeface="Arial" panose="020B0604020202020204" pitchFamily="34" charset="0"/>
              </a:rPr>
              <a:t>activity,</a:t>
            </a:r>
            <a:r>
              <a:rPr lang="en-US" sz="1200" spc="15" dirty="0">
                <a:latin typeface="+mj-lt"/>
                <a:cs typeface="Arial" panose="020B0604020202020204" pitchFamily="34" charset="0"/>
              </a:rPr>
              <a:t> </a:t>
            </a:r>
            <a:r>
              <a:rPr lang="en-US" sz="1200" spc="-5" dirty="0">
                <a:latin typeface="+mj-lt"/>
                <a:cs typeface="Arial" panose="020B0604020202020204" pitchFamily="34" charset="0"/>
              </a:rPr>
              <a:t>participants</a:t>
            </a:r>
            <a:r>
              <a:rPr lang="en-US" sz="1200" dirty="0">
                <a:latin typeface="+mj-lt"/>
                <a:cs typeface="Arial" panose="020B0604020202020204" pitchFamily="34" charset="0"/>
              </a:rPr>
              <a:t> </a:t>
            </a:r>
            <a:r>
              <a:rPr lang="en-US" sz="1200" spc="-10" dirty="0">
                <a:latin typeface="+mj-lt"/>
                <a:cs typeface="Arial" panose="020B0604020202020204" pitchFamily="34" charset="0"/>
              </a:rPr>
              <a:t>will</a:t>
            </a:r>
            <a:r>
              <a:rPr lang="en-US" sz="1200" spc="5" dirty="0">
                <a:latin typeface="+mj-lt"/>
                <a:cs typeface="Arial" panose="020B0604020202020204" pitchFamily="34" charset="0"/>
              </a:rPr>
              <a:t> </a:t>
            </a:r>
            <a:r>
              <a:rPr lang="en-US" sz="1200" dirty="0">
                <a:latin typeface="+mj-lt"/>
                <a:cs typeface="Arial" panose="020B0604020202020204" pitchFamily="34" charset="0"/>
              </a:rPr>
              <a:t>be</a:t>
            </a:r>
            <a:r>
              <a:rPr lang="en-US" sz="1200" spc="10" dirty="0">
                <a:latin typeface="+mj-lt"/>
                <a:cs typeface="Arial" panose="020B0604020202020204" pitchFamily="34" charset="0"/>
              </a:rPr>
              <a:t> </a:t>
            </a:r>
            <a:r>
              <a:rPr lang="en-US" sz="1200" dirty="0">
                <a:latin typeface="+mj-lt"/>
                <a:cs typeface="Arial" panose="020B0604020202020204" pitchFamily="34" charset="0"/>
              </a:rPr>
              <a:t>better </a:t>
            </a:r>
            <a:r>
              <a:rPr lang="en-US" sz="1200" spc="-5" dirty="0">
                <a:latin typeface="+mj-lt"/>
                <a:cs typeface="Arial" panose="020B0604020202020204" pitchFamily="34" charset="0"/>
              </a:rPr>
              <a:t>able</a:t>
            </a:r>
            <a:r>
              <a:rPr lang="en-US" sz="1200" dirty="0">
                <a:latin typeface="+mj-lt"/>
                <a:cs typeface="Arial" panose="020B0604020202020204" pitchFamily="34" charset="0"/>
              </a:rPr>
              <a:t> </a:t>
            </a:r>
            <a:r>
              <a:rPr lang="en-US" sz="1200" spc="-5" dirty="0">
                <a:latin typeface="+mj-lt"/>
                <a:cs typeface="Arial" panose="020B0604020202020204" pitchFamily="34" charset="0"/>
              </a:rPr>
              <a:t>to:</a:t>
            </a:r>
          </a:p>
          <a:p>
            <a:pPr marL="457200" indent="-457200">
              <a:spcAft>
                <a:spcPts val="600"/>
              </a:spcAft>
              <a:buAutoNum type="arabicPeriod"/>
            </a:pPr>
            <a:r>
              <a:rPr lang="en-US" sz="1200" dirty="0">
                <a:latin typeface="+mj-lt"/>
              </a:rPr>
              <a:t>Describe approaches for reducing stigma and normalizing the assessment and management of stress </a:t>
            </a:r>
          </a:p>
          <a:p>
            <a:pPr marL="457200" indent="-457200">
              <a:spcAft>
                <a:spcPts val="600"/>
              </a:spcAft>
              <a:buAutoNum type="arabicPeriod"/>
            </a:pPr>
            <a:r>
              <a:rPr lang="en-US" sz="1200" dirty="0">
                <a:latin typeface="+mj-lt"/>
              </a:rPr>
              <a:t>Identify how to recognize stress injuries in health care professionals</a:t>
            </a:r>
          </a:p>
          <a:p>
            <a:pPr marL="457200" indent="-457200">
              <a:spcAft>
                <a:spcPts val="600"/>
              </a:spcAft>
              <a:buAutoNum type="arabicPeriod"/>
            </a:pPr>
            <a:r>
              <a:rPr lang="en-US" sz="1200" dirty="0">
                <a:latin typeface="+mj-lt"/>
              </a:rPr>
              <a:t>Describe how to administer Stress First Aid (SFA) at the individual, unit, and organizational level</a:t>
            </a:r>
          </a:p>
          <a:p>
            <a:pPr marL="457200" indent="-457200">
              <a:spcAft>
                <a:spcPts val="600"/>
              </a:spcAft>
              <a:buAutoNum type="arabicPeriod"/>
            </a:pPr>
            <a:r>
              <a:rPr lang="en-US" sz="1200" dirty="0">
                <a:latin typeface="+mj-lt"/>
              </a:rPr>
              <a:t>Describe strategies to maintain healthy stress and resilience</a:t>
            </a:r>
          </a:p>
          <a:p>
            <a:pPr marL="12988">
              <a:spcBef>
                <a:spcPts val="5"/>
              </a:spcBef>
            </a:pPr>
            <a:endParaRPr lang="en-US" sz="1200" dirty="0">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Target</a:t>
            </a:r>
            <a:r>
              <a:rPr lang="en-US" sz="1200" b="1" u="sng" spc="-61"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Audience</a:t>
            </a:r>
            <a:endParaRPr lang="en-US" sz="1200" dirty="0">
              <a:uFill>
                <a:solidFill>
                  <a:schemeClr val="accent4">
                    <a:lumMod val="40000"/>
                    <a:lumOff val="60000"/>
                  </a:schemeClr>
                </a:solidFill>
              </a:uFill>
              <a:latin typeface="+mj-lt"/>
              <a:cs typeface="Arial" panose="020B0604020202020204" pitchFamily="34" charset="0"/>
            </a:endParaRPr>
          </a:p>
          <a:p>
            <a:pPr marL="12988"/>
            <a:r>
              <a:rPr lang="en-US" sz="1200" spc="-5" dirty="0">
                <a:latin typeface="+mj-lt"/>
                <a:cs typeface="Arial" panose="020B0604020202020204" pitchFamily="34" charset="0"/>
              </a:rPr>
              <a:t>This</a:t>
            </a:r>
            <a:r>
              <a:rPr lang="en-US" sz="1200" dirty="0">
                <a:latin typeface="+mj-lt"/>
                <a:cs typeface="Arial" panose="020B0604020202020204" pitchFamily="34" charset="0"/>
              </a:rPr>
              <a:t> </a:t>
            </a:r>
            <a:r>
              <a:rPr lang="en-US" sz="1200" spc="-5" dirty="0">
                <a:latin typeface="+mj-lt"/>
                <a:cs typeface="Arial" panose="020B0604020202020204" pitchFamily="34" charset="0"/>
              </a:rPr>
              <a:t>activity</a:t>
            </a:r>
            <a:r>
              <a:rPr lang="en-US" sz="1200" spc="5" dirty="0">
                <a:latin typeface="+mj-lt"/>
                <a:cs typeface="Arial" panose="020B0604020202020204" pitchFamily="34" charset="0"/>
              </a:rPr>
              <a:t> </a:t>
            </a:r>
            <a:r>
              <a:rPr lang="en-US" sz="1200" dirty="0">
                <a:latin typeface="+mj-lt"/>
                <a:cs typeface="Arial" panose="020B0604020202020204" pitchFamily="34" charset="0"/>
              </a:rPr>
              <a:t>is </a:t>
            </a:r>
            <a:r>
              <a:rPr lang="en-US" sz="1200" spc="-5" dirty="0">
                <a:latin typeface="+mj-lt"/>
                <a:cs typeface="Arial" panose="020B0604020202020204" pitchFamily="34" charset="0"/>
              </a:rPr>
              <a:t>designed</a:t>
            </a:r>
            <a:r>
              <a:rPr lang="en-US" sz="1200" dirty="0">
                <a:latin typeface="+mj-lt"/>
                <a:cs typeface="Arial" panose="020B0604020202020204" pitchFamily="34" charset="0"/>
              </a:rPr>
              <a:t> </a:t>
            </a:r>
            <a:r>
              <a:rPr lang="en-US" sz="1200" spc="-5" dirty="0">
                <a:latin typeface="+mj-lt"/>
                <a:cs typeface="Arial" panose="020B0604020202020204" pitchFamily="34" charset="0"/>
              </a:rPr>
              <a:t>for</a:t>
            </a:r>
            <a:r>
              <a:rPr lang="en-US" sz="1200" spc="5" dirty="0">
                <a:latin typeface="+mj-lt"/>
                <a:cs typeface="Arial" panose="020B0604020202020204" pitchFamily="34" charset="0"/>
              </a:rPr>
              <a:t> </a:t>
            </a:r>
            <a:r>
              <a:rPr lang="en-US" sz="1200" spc="-5" dirty="0">
                <a:latin typeface="+mj-lt"/>
                <a:cs typeface="Arial" panose="020B0604020202020204" pitchFamily="34" charset="0"/>
              </a:rPr>
              <a:t>professional</a:t>
            </a:r>
            <a:r>
              <a:rPr lang="en-US" sz="1200" dirty="0">
                <a:latin typeface="+mj-lt"/>
                <a:cs typeface="Arial" panose="020B0604020202020204" pitchFamily="34" charset="0"/>
              </a:rPr>
              <a:t> </a:t>
            </a:r>
            <a:r>
              <a:rPr lang="en-US" sz="1200" spc="-5" dirty="0">
                <a:latin typeface="+mj-lt"/>
                <a:cs typeface="Arial" panose="020B0604020202020204" pitchFamily="34" charset="0"/>
              </a:rPr>
              <a:t>Registered</a:t>
            </a:r>
            <a:r>
              <a:rPr lang="en-US" sz="1200" dirty="0">
                <a:latin typeface="+mj-lt"/>
                <a:cs typeface="Arial" panose="020B0604020202020204" pitchFamily="34" charset="0"/>
              </a:rPr>
              <a:t> </a:t>
            </a:r>
            <a:r>
              <a:rPr lang="en-US" sz="1200" spc="-5" dirty="0">
                <a:latin typeface="+mj-lt"/>
                <a:cs typeface="Arial" panose="020B0604020202020204" pitchFamily="34" charset="0"/>
              </a:rPr>
              <a:t>Nurses.</a:t>
            </a:r>
            <a:endParaRPr lang="en-US" sz="1200" dirty="0">
              <a:latin typeface="+mj-lt"/>
              <a:cs typeface="Arial" panose="020B0604020202020204" pitchFamily="34" charset="0"/>
            </a:endParaRPr>
          </a:p>
          <a:p>
            <a:pPr>
              <a:spcBef>
                <a:spcPts val="15"/>
              </a:spcBef>
            </a:pPr>
            <a:endParaRPr lang="en-US" sz="1200" dirty="0">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Accreditation</a:t>
            </a:r>
            <a:endParaRPr lang="en-US" sz="1200" b="1" u="sng" dirty="0">
              <a:uFill>
                <a:solidFill>
                  <a:schemeClr val="accent4">
                    <a:lumMod val="40000"/>
                    <a:lumOff val="60000"/>
                  </a:schemeClr>
                </a:solidFill>
              </a:uFill>
              <a:latin typeface="+mj-lt"/>
              <a:cs typeface="Arial" panose="020B0604020202020204" pitchFamily="34" charset="0"/>
            </a:endParaRPr>
          </a:p>
          <a:p>
            <a:pPr marL="12988">
              <a:spcBef>
                <a:spcPts val="5"/>
              </a:spcBef>
            </a:pPr>
            <a:r>
              <a:rPr lang="en-US" sz="1200" spc="-5" dirty="0">
                <a:latin typeface="+mj-lt"/>
                <a:cs typeface="Arial" panose="020B0604020202020204" pitchFamily="34" charset="0"/>
              </a:rPr>
              <a:t>In</a:t>
            </a:r>
            <a:r>
              <a:rPr lang="en-US" sz="1200" dirty="0">
                <a:latin typeface="+mj-lt"/>
                <a:cs typeface="Arial" panose="020B0604020202020204" pitchFamily="34" charset="0"/>
              </a:rPr>
              <a:t> </a:t>
            </a:r>
            <a:r>
              <a:rPr lang="en-US" sz="1200" spc="-5" dirty="0">
                <a:latin typeface="+mj-lt"/>
                <a:cs typeface="Arial" panose="020B0604020202020204" pitchFamily="34" charset="0"/>
              </a:rPr>
              <a:t>support</a:t>
            </a:r>
            <a:r>
              <a:rPr lang="en-US" sz="1200" dirty="0">
                <a:latin typeface="+mj-lt"/>
                <a:cs typeface="Arial" panose="020B0604020202020204" pitchFamily="34" charset="0"/>
              </a:rPr>
              <a:t> </a:t>
            </a:r>
            <a:r>
              <a:rPr lang="en-US" sz="1200" spc="-5" dirty="0">
                <a:latin typeface="+mj-lt"/>
                <a:cs typeface="Arial" panose="020B0604020202020204" pitchFamily="34" charset="0"/>
              </a:rPr>
              <a:t>of</a:t>
            </a:r>
            <a:r>
              <a:rPr lang="en-US" sz="1200" dirty="0">
                <a:latin typeface="+mj-lt"/>
                <a:cs typeface="Arial" panose="020B0604020202020204" pitchFamily="34" charset="0"/>
              </a:rPr>
              <a:t> </a:t>
            </a:r>
            <a:r>
              <a:rPr lang="en-US" sz="1200" spc="-5" dirty="0">
                <a:latin typeface="+mj-lt"/>
                <a:cs typeface="Arial" panose="020B0604020202020204" pitchFamily="34" charset="0"/>
              </a:rPr>
              <a:t>improving</a:t>
            </a:r>
            <a:r>
              <a:rPr lang="en-US" sz="1200" spc="5" dirty="0">
                <a:latin typeface="+mj-lt"/>
                <a:cs typeface="Arial" panose="020B0604020202020204" pitchFamily="34" charset="0"/>
              </a:rPr>
              <a:t> </a:t>
            </a:r>
            <a:r>
              <a:rPr lang="en-US" sz="1200" dirty="0">
                <a:latin typeface="+mj-lt"/>
                <a:cs typeface="Arial" panose="020B0604020202020204" pitchFamily="34" charset="0"/>
              </a:rPr>
              <a:t>patient </a:t>
            </a:r>
            <a:r>
              <a:rPr lang="en-US" sz="1200" spc="-5" dirty="0">
                <a:latin typeface="+mj-lt"/>
                <a:cs typeface="Arial" panose="020B0604020202020204" pitchFamily="34" charset="0"/>
              </a:rPr>
              <a:t>care,</a:t>
            </a:r>
            <a:r>
              <a:rPr lang="en-US" sz="1200" spc="10" dirty="0">
                <a:latin typeface="+mj-lt"/>
                <a:cs typeface="Arial" panose="020B0604020202020204" pitchFamily="34" charset="0"/>
              </a:rPr>
              <a:t> </a:t>
            </a:r>
            <a:r>
              <a:rPr lang="en-US" sz="1200" spc="-5" dirty="0">
                <a:latin typeface="+mj-lt"/>
                <a:cs typeface="Arial" panose="020B0604020202020204" pitchFamily="34" charset="0"/>
              </a:rPr>
              <a:t>this activity</a:t>
            </a:r>
            <a:r>
              <a:rPr lang="en-US" sz="1200" spc="-10" dirty="0">
                <a:latin typeface="+mj-lt"/>
                <a:cs typeface="Arial" panose="020B0604020202020204" pitchFamily="34" charset="0"/>
              </a:rPr>
              <a:t> </a:t>
            </a:r>
            <a:r>
              <a:rPr lang="en-US" sz="1200" spc="-5" dirty="0">
                <a:latin typeface="+mj-lt"/>
                <a:cs typeface="Arial" panose="020B0604020202020204" pitchFamily="34" charset="0"/>
              </a:rPr>
              <a:t>has</a:t>
            </a:r>
            <a:r>
              <a:rPr lang="en-US" sz="1200" dirty="0">
                <a:latin typeface="+mj-lt"/>
                <a:cs typeface="Arial" panose="020B0604020202020204" pitchFamily="34" charset="0"/>
              </a:rPr>
              <a:t> been </a:t>
            </a:r>
            <a:r>
              <a:rPr lang="en-US" sz="1200" spc="-5" dirty="0">
                <a:latin typeface="+mj-lt"/>
                <a:cs typeface="Arial" panose="020B0604020202020204" pitchFamily="34" charset="0"/>
              </a:rPr>
              <a:t>planned</a:t>
            </a:r>
            <a:r>
              <a:rPr lang="en-US" sz="1200" spc="-10" dirty="0">
                <a:latin typeface="+mj-lt"/>
                <a:cs typeface="Arial" panose="020B0604020202020204" pitchFamily="34" charset="0"/>
              </a:rPr>
              <a:t> </a:t>
            </a:r>
            <a:r>
              <a:rPr lang="en-US" sz="1200" dirty="0">
                <a:latin typeface="+mj-lt"/>
                <a:cs typeface="Arial" panose="020B0604020202020204" pitchFamily="34" charset="0"/>
              </a:rPr>
              <a:t>and </a:t>
            </a:r>
            <a:r>
              <a:rPr lang="en-US" sz="1200" spc="-256" dirty="0">
                <a:latin typeface="+mj-lt"/>
                <a:cs typeface="Arial" panose="020B0604020202020204" pitchFamily="34" charset="0"/>
              </a:rPr>
              <a:t> </a:t>
            </a:r>
            <a:r>
              <a:rPr lang="en-US" sz="1200" spc="-5" dirty="0">
                <a:latin typeface="+mj-lt"/>
                <a:cs typeface="Arial" panose="020B0604020202020204" pitchFamily="34" charset="0"/>
              </a:rPr>
              <a:t>implemented</a:t>
            </a:r>
            <a:r>
              <a:rPr lang="en-US" sz="1200" spc="-10" dirty="0">
                <a:latin typeface="+mj-lt"/>
                <a:cs typeface="Arial" panose="020B0604020202020204" pitchFamily="34" charset="0"/>
              </a:rPr>
              <a:t> </a:t>
            </a:r>
            <a:r>
              <a:rPr lang="en-US" sz="1200" dirty="0">
                <a:latin typeface="+mj-lt"/>
                <a:cs typeface="Arial" panose="020B0604020202020204" pitchFamily="34" charset="0"/>
              </a:rPr>
              <a:t>by </a:t>
            </a:r>
            <a:r>
              <a:rPr lang="en-US" sz="1200" spc="-5" dirty="0">
                <a:latin typeface="+mj-lt"/>
                <a:cs typeface="Arial" panose="020B0604020202020204" pitchFamily="34" charset="0"/>
              </a:rPr>
              <a:t>Rutgers</a:t>
            </a:r>
            <a:r>
              <a:rPr lang="en-US" sz="1200" spc="5" dirty="0">
                <a:latin typeface="+mj-lt"/>
                <a:cs typeface="Arial" panose="020B0604020202020204" pitchFamily="34" charset="0"/>
              </a:rPr>
              <a:t> </a:t>
            </a:r>
            <a:r>
              <a:rPr lang="en-US" sz="1200" spc="-5" dirty="0">
                <a:latin typeface="+mj-lt"/>
                <a:cs typeface="Arial" panose="020B0604020202020204" pitchFamily="34" charset="0"/>
              </a:rPr>
              <a:t>Biomedical </a:t>
            </a:r>
            <a:r>
              <a:rPr lang="en-US" sz="1200" dirty="0">
                <a:latin typeface="+mj-lt"/>
                <a:cs typeface="Arial" panose="020B0604020202020204" pitchFamily="34" charset="0"/>
              </a:rPr>
              <a:t>and</a:t>
            </a:r>
            <a:r>
              <a:rPr lang="en-US" sz="1200" spc="-5" dirty="0">
                <a:latin typeface="+mj-lt"/>
                <a:cs typeface="Arial" panose="020B0604020202020204" pitchFamily="34" charset="0"/>
              </a:rPr>
              <a:t> Health</a:t>
            </a:r>
            <a:r>
              <a:rPr lang="en-US" sz="1200" dirty="0">
                <a:latin typeface="+mj-lt"/>
                <a:cs typeface="Arial" panose="020B0604020202020204" pitchFamily="34" charset="0"/>
              </a:rPr>
              <a:t> </a:t>
            </a:r>
            <a:r>
              <a:rPr lang="en-US" sz="1200" spc="-5" dirty="0">
                <a:latin typeface="+mj-lt"/>
                <a:cs typeface="Arial" panose="020B0604020202020204" pitchFamily="34" charset="0"/>
              </a:rPr>
              <a:t>Sciences </a:t>
            </a:r>
            <a:r>
              <a:rPr lang="en-US" sz="1200" dirty="0">
                <a:latin typeface="+mj-lt"/>
                <a:cs typeface="Arial" panose="020B0604020202020204" pitchFamily="34" charset="0"/>
              </a:rPr>
              <a:t>and </a:t>
            </a:r>
            <a:r>
              <a:rPr lang="en-US" sz="1200" spc="-5" dirty="0">
                <a:latin typeface="+mj-lt"/>
                <a:cs typeface="Arial" panose="020B0604020202020204" pitchFamily="34" charset="0"/>
              </a:rPr>
              <a:t>NJ-NEW.</a:t>
            </a:r>
          </a:p>
          <a:p>
            <a:pPr marL="12988">
              <a:spcBef>
                <a:spcPts val="5"/>
              </a:spcBef>
            </a:pPr>
            <a:r>
              <a:rPr lang="en-US" sz="1200" spc="-5" dirty="0">
                <a:latin typeface="+mj-lt"/>
                <a:cs typeface="Arial" panose="020B0604020202020204" pitchFamily="34" charset="0"/>
              </a:rPr>
              <a:t>Rutgers</a:t>
            </a:r>
            <a:r>
              <a:rPr lang="en-US" sz="1200" dirty="0">
                <a:latin typeface="+mj-lt"/>
                <a:cs typeface="Arial" panose="020B0604020202020204" pitchFamily="34" charset="0"/>
              </a:rPr>
              <a:t> </a:t>
            </a:r>
            <a:r>
              <a:rPr lang="en-US" sz="1200" spc="-5" dirty="0">
                <a:latin typeface="+mj-lt"/>
                <a:cs typeface="Arial" panose="020B0604020202020204" pitchFamily="34" charset="0"/>
              </a:rPr>
              <a:t>Biomedical </a:t>
            </a:r>
            <a:r>
              <a:rPr lang="en-US" sz="1200" dirty="0">
                <a:latin typeface="+mj-lt"/>
                <a:cs typeface="Arial" panose="020B0604020202020204" pitchFamily="34" charset="0"/>
              </a:rPr>
              <a:t>and</a:t>
            </a:r>
            <a:r>
              <a:rPr lang="en-US" sz="1200" spc="5" dirty="0">
                <a:latin typeface="+mj-lt"/>
                <a:cs typeface="Arial" panose="020B0604020202020204" pitchFamily="34" charset="0"/>
              </a:rPr>
              <a:t> </a:t>
            </a:r>
            <a:r>
              <a:rPr lang="en-US" sz="1200" spc="-5" dirty="0">
                <a:latin typeface="+mj-lt"/>
                <a:cs typeface="Arial" panose="020B0604020202020204" pitchFamily="34" charset="0"/>
              </a:rPr>
              <a:t>Health Sciences</a:t>
            </a:r>
            <a:r>
              <a:rPr lang="en-US" sz="1200" dirty="0">
                <a:latin typeface="+mj-lt"/>
                <a:cs typeface="Arial" panose="020B0604020202020204" pitchFamily="34" charset="0"/>
              </a:rPr>
              <a:t> is</a:t>
            </a:r>
            <a:r>
              <a:rPr lang="en-US" sz="1200" spc="-5" dirty="0">
                <a:latin typeface="+mj-lt"/>
                <a:cs typeface="Arial" panose="020B0604020202020204" pitchFamily="34" charset="0"/>
              </a:rPr>
              <a:t> jointly</a:t>
            </a:r>
            <a:r>
              <a:rPr lang="en-US" sz="1200" dirty="0">
                <a:latin typeface="+mj-lt"/>
                <a:cs typeface="Arial" panose="020B0604020202020204" pitchFamily="34" charset="0"/>
              </a:rPr>
              <a:t> </a:t>
            </a:r>
            <a:r>
              <a:rPr lang="en-US" sz="1200" spc="-5" dirty="0">
                <a:latin typeface="+mj-lt"/>
                <a:cs typeface="Arial" panose="020B0604020202020204" pitchFamily="34" charset="0"/>
              </a:rPr>
              <a:t>accredited</a:t>
            </a:r>
            <a:r>
              <a:rPr lang="en-US" sz="1200" spc="-10" dirty="0">
                <a:latin typeface="+mj-lt"/>
                <a:cs typeface="Arial" panose="020B0604020202020204" pitchFamily="34" charset="0"/>
              </a:rPr>
              <a:t> </a:t>
            </a:r>
            <a:r>
              <a:rPr lang="en-US" sz="1200" dirty="0">
                <a:latin typeface="+mj-lt"/>
                <a:cs typeface="Arial" panose="020B0604020202020204" pitchFamily="34" charset="0"/>
              </a:rPr>
              <a:t>by</a:t>
            </a:r>
            <a:r>
              <a:rPr lang="en-US" sz="1200" spc="-5" dirty="0">
                <a:latin typeface="+mj-lt"/>
                <a:cs typeface="Arial" panose="020B0604020202020204" pitchFamily="34" charset="0"/>
              </a:rPr>
              <a:t> the </a:t>
            </a:r>
            <a:r>
              <a:rPr lang="en-US" sz="1200" dirty="0">
                <a:latin typeface="+mj-lt"/>
                <a:cs typeface="Arial" panose="020B0604020202020204" pitchFamily="34" charset="0"/>
              </a:rPr>
              <a:t> </a:t>
            </a:r>
            <a:r>
              <a:rPr lang="en-US" sz="1200" spc="-5" dirty="0">
                <a:latin typeface="+mj-lt"/>
                <a:cs typeface="Arial" panose="020B0604020202020204" pitchFamily="34" charset="0"/>
              </a:rPr>
              <a:t>Accreditation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Council</a:t>
            </a:r>
            <a:r>
              <a:rPr lang="en-US" sz="1200" dirty="0">
                <a:latin typeface="+mj-lt"/>
                <a:cs typeface="Arial" panose="020B0604020202020204" pitchFamily="34" charset="0"/>
              </a:rPr>
              <a:t> for </a:t>
            </a:r>
            <a:r>
              <a:rPr lang="en-US" sz="1200" spc="-5" dirty="0">
                <a:latin typeface="+mj-lt"/>
                <a:cs typeface="Arial" panose="020B0604020202020204" pitchFamily="34" charset="0"/>
              </a:rPr>
              <a:t>Continuing</a:t>
            </a:r>
            <a:r>
              <a:rPr lang="en-US" sz="1200" dirty="0">
                <a:latin typeface="+mj-lt"/>
                <a:cs typeface="Arial" panose="020B0604020202020204" pitchFamily="34" charset="0"/>
              </a:rPr>
              <a:t> </a:t>
            </a:r>
            <a:r>
              <a:rPr lang="en-US" sz="1200" spc="-5" dirty="0">
                <a:latin typeface="+mj-lt"/>
                <a:cs typeface="Arial" panose="020B0604020202020204" pitchFamily="34" charset="0"/>
              </a:rPr>
              <a:t>Medical Education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(ACCME),</a:t>
            </a:r>
            <a:r>
              <a:rPr lang="en-US" sz="1200" spc="10" dirty="0">
                <a:latin typeface="+mj-lt"/>
                <a:cs typeface="Arial" panose="020B0604020202020204" pitchFamily="34" charset="0"/>
              </a:rPr>
              <a:t> </a:t>
            </a:r>
            <a:r>
              <a:rPr lang="en-US" sz="1200" spc="-5" dirty="0">
                <a:latin typeface="+mj-lt"/>
                <a:cs typeface="Arial" panose="020B0604020202020204" pitchFamily="34" charset="0"/>
              </a:rPr>
              <a:t>the Accreditation</a:t>
            </a:r>
            <a:r>
              <a:rPr lang="en-US" sz="1200" dirty="0">
                <a:latin typeface="+mj-lt"/>
                <a:cs typeface="Arial" panose="020B0604020202020204" pitchFamily="34" charset="0"/>
              </a:rPr>
              <a:t> </a:t>
            </a:r>
            <a:r>
              <a:rPr lang="en-US" sz="1200" spc="-5" dirty="0">
                <a:latin typeface="+mj-lt"/>
                <a:cs typeface="Arial" panose="020B0604020202020204" pitchFamily="34" charset="0"/>
              </a:rPr>
              <a:t>Council </a:t>
            </a:r>
            <a:r>
              <a:rPr lang="en-US" sz="1200" dirty="0">
                <a:latin typeface="+mj-lt"/>
                <a:cs typeface="Arial" panose="020B0604020202020204" pitchFamily="34" charset="0"/>
              </a:rPr>
              <a:t>for</a:t>
            </a:r>
            <a:r>
              <a:rPr lang="en-US" sz="1200" spc="-5" dirty="0">
                <a:latin typeface="+mj-lt"/>
                <a:cs typeface="Arial" panose="020B0604020202020204" pitchFamily="34" charset="0"/>
              </a:rPr>
              <a:t> Pharmacy Education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(ACPE),</a:t>
            </a:r>
            <a:r>
              <a:rPr lang="en-US" sz="1200" spc="5" dirty="0">
                <a:latin typeface="+mj-lt"/>
                <a:cs typeface="Arial" panose="020B0604020202020204" pitchFamily="34" charset="0"/>
              </a:rPr>
              <a:t> </a:t>
            </a:r>
            <a:r>
              <a:rPr lang="en-US" sz="1200" dirty="0">
                <a:latin typeface="+mj-lt"/>
                <a:cs typeface="Arial" panose="020B0604020202020204" pitchFamily="34" charset="0"/>
              </a:rPr>
              <a:t>and</a:t>
            </a:r>
            <a:r>
              <a:rPr lang="en-US" sz="1200" spc="-10" dirty="0">
                <a:latin typeface="+mj-lt"/>
                <a:cs typeface="Arial" panose="020B0604020202020204" pitchFamily="34" charset="0"/>
              </a:rPr>
              <a:t> </a:t>
            </a:r>
            <a:r>
              <a:rPr lang="en-US" sz="1200" spc="-5" dirty="0">
                <a:latin typeface="+mj-lt"/>
                <a:cs typeface="Arial" panose="020B0604020202020204" pitchFamily="34" charset="0"/>
              </a:rPr>
              <a:t>the </a:t>
            </a:r>
            <a:r>
              <a:rPr lang="en-US" sz="1200" dirty="0">
                <a:latin typeface="+mj-lt"/>
                <a:cs typeface="Arial" panose="020B0604020202020204" pitchFamily="34" charset="0"/>
              </a:rPr>
              <a:t> </a:t>
            </a:r>
            <a:r>
              <a:rPr lang="en-US" sz="1200" spc="-5" dirty="0">
                <a:latin typeface="+mj-lt"/>
                <a:cs typeface="Arial" panose="020B0604020202020204" pitchFamily="34" charset="0"/>
              </a:rPr>
              <a:t>American</a:t>
            </a:r>
            <a:r>
              <a:rPr lang="en-US" sz="1200" spc="5" dirty="0">
                <a:latin typeface="+mj-lt"/>
                <a:cs typeface="Arial" panose="020B0604020202020204" pitchFamily="34" charset="0"/>
              </a:rPr>
              <a:t> </a:t>
            </a:r>
            <a:r>
              <a:rPr lang="en-US" sz="1200" spc="-5" dirty="0">
                <a:latin typeface="+mj-lt"/>
                <a:cs typeface="Arial" panose="020B0604020202020204" pitchFamily="34" charset="0"/>
              </a:rPr>
              <a:t>Nurses</a:t>
            </a:r>
            <a:r>
              <a:rPr lang="en-US" sz="1200" dirty="0">
                <a:latin typeface="+mj-lt"/>
                <a:cs typeface="Arial" panose="020B0604020202020204" pitchFamily="34" charset="0"/>
              </a:rPr>
              <a:t> </a:t>
            </a:r>
            <a:r>
              <a:rPr lang="en-US" sz="1200" spc="-5" dirty="0">
                <a:latin typeface="+mj-lt"/>
                <a:cs typeface="Arial" panose="020B0604020202020204" pitchFamily="34" charset="0"/>
              </a:rPr>
              <a:t>Credentialing</a:t>
            </a:r>
            <a:r>
              <a:rPr lang="en-US" sz="1200" dirty="0">
                <a:latin typeface="+mj-lt"/>
                <a:cs typeface="Arial" panose="020B0604020202020204" pitchFamily="34" charset="0"/>
              </a:rPr>
              <a:t> </a:t>
            </a:r>
            <a:r>
              <a:rPr lang="en-US" sz="1200" spc="-5" dirty="0">
                <a:latin typeface="+mj-lt"/>
                <a:cs typeface="Arial" panose="020B0604020202020204" pitchFamily="34" charset="0"/>
              </a:rPr>
              <a:t>Center</a:t>
            </a:r>
            <a:r>
              <a:rPr lang="en-US" sz="1200" dirty="0">
                <a:latin typeface="+mj-lt"/>
                <a:cs typeface="Arial" panose="020B0604020202020204" pitchFamily="34" charset="0"/>
              </a:rPr>
              <a:t> </a:t>
            </a:r>
            <a:r>
              <a:rPr lang="en-US" sz="1200" spc="-5" dirty="0">
                <a:latin typeface="+mj-lt"/>
                <a:cs typeface="Arial" panose="020B0604020202020204" pitchFamily="34" charset="0"/>
              </a:rPr>
              <a:t>(ANCC),</a:t>
            </a:r>
            <a:r>
              <a:rPr lang="en-US" sz="1200" spc="10" dirty="0">
                <a:latin typeface="+mj-lt"/>
                <a:cs typeface="Arial" panose="020B0604020202020204" pitchFamily="34" charset="0"/>
              </a:rPr>
              <a:t> </a:t>
            </a:r>
            <a:r>
              <a:rPr lang="en-US" sz="1200" dirty="0">
                <a:latin typeface="+mj-lt"/>
                <a:cs typeface="Arial" panose="020B0604020202020204" pitchFamily="34" charset="0"/>
              </a:rPr>
              <a:t>to </a:t>
            </a:r>
            <a:r>
              <a:rPr lang="en-US" sz="1200" spc="-5" dirty="0">
                <a:latin typeface="+mj-lt"/>
                <a:cs typeface="Arial" panose="020B0604020202020204" pitchFamily="34" charset="0"/>
              </a:rPr>
              <a:t>provide</a:t>
            </a:r>
            <a:r>
              <a:rPr lang="en-US" sz="1200" spc="5" dirty="0">
                <a:latin typeface="+mj-lt"/>
                <a:cs typeface="Arial" panose="020B0604020202020204" pitchFamily="34" charset="0"/>
              </a:rPr>
              <a:t> </a:t>
            </a:r>
            <a:r>
              <a:rPr lang="en-US" sz="1200" spc="-5" dirty="0">
                <a:latin typeface="+mj-lt"/>
                <a:cs typeface="Arial" panose="020B0604020202020204" pitchFamily="34" charset="0"/>
              </a:rPr>
              <a:t>continuing </a:t>
            </a:r>
            <a:r>
              <a:rPr lang="en-US" sz="1200" spc="-5" dirty="0">
                <a:latin typeface="Arial" panose="020B0604020202020204" pitchFamily="34" charset="0"/>
                <a:cs typeface="Arial" panose="020B0604020202020204" pitchFamily="34" charset="0"/>
              </a:rPr>
              <a:t>education for the</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healthcare</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team.</a:t>
            </a: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29C19C-934F-4814-A09F-6D90F0F9FAF2}"/>
              </a:ext>
            </a:extLst>
          </p:cNvPr>
          <p:cNvSpPr txBox="1"/>
          <p:nvPr/>
        </p:nvSpPr>
        <p:spPr>
          <a:xfrm>
            <a:off x="2667000" y="6065706"/>
            <a:ext cx="6091516" cy="646331"/>
          </a:xfrm>
          <a:prstGeom prst="rect">
            <a:avLst/>
          </a:prstGeom>
          <a:noFill/>
        </p:spPr>
        <p:txBody>
          <a:bodyPr wrap="square">
            <a:spAutoFit/>
          </a:bodyPr>
          <a:lstStyle/>
          <a:p>
            <a:pPr marL="12988" algn="ctr"/>
            <a:r>
              <a:rPr lang="en-US" spc="-5" dirty="0">
                <a:solidFill>
                  <a:srgbClr val="CB05B3"/>
                </a:solidFill>
                <a:latin typeface="+mj-lt"/>
                <a:cs typeface="Cambria"/>
              </a:rPr>
              <a:t>Nurses</a:t>
            </a:r>
            <a:endParaRPr lang="en-US" dirty="0">
              <a:solidFill>
                <a:srgbClr val="CB05B3"/>
              </a:solidFill>
              <a:latin typeface="+mj-lt"/>
              <a:cs typeface="Cambria"/>
            </a:endParaRPr>
          </a:p>
          <a:p>
            <a:pPr marL="12988" algn="ctr"/>
            <a:r>
              <a:rPr lang="en-US" spc="-5" dirty="0">
                <a:solidFill>
                  <a:srgbClr val="CB05B3"/>
                </a:solidFill>
                <a:latin typeface="+mj-lt"/>
                <a:cs typeface="Cambria"/>
              </a:rPr>
              <a:t>This activity </a:t>
            </a:r>
            <a:r>
              <a:rPr lang="en-US" dirty="0">
                <a:solidFill>
                  <a:srgbClr val="CB05B3"/>
                </a:solidFill>
                <a:latin typeface="+mj-lt"/>
                <a:cs typeface="Cambria"/>
              </a:rPr>
              <a:t>is</a:t>
            </a:r>
            <a:r>
              <a:rPr lang="en-US" spc="-5" dirty="0">
                <a:solidFill>
                  <a:srgbClr val="CB05B3"/>
                </a:solidFill>
                <a:latin typeface="+mj-lt"/>
                <a:cs typeface="Cambria"/>
              </a:rPr>
              <a:t> awarded</a:t>
            </a:r>
            <a:r>
              <a:rPr lang="en-US" spc="5" dirty="0">
                <a:solidFill>
                  <a:srgbClr val="CB05B3"/>
                </a:solidFill>
                <a:latin typeface="+mj-lt"/>
                <a:cs typeface="Cambria"/>
              </a:rPr>
              <a:t> 14</a:t>
            </a:r>
            <a:r>
              <a:rPr lang="en-US" spc="-5" dirty="0">
                <a:solidFill>
                  <a:srgbClr val="CB05B3"/>
                </a:solidFill>
                <a:latin typeface="+mj-lt"/>
                <a:cs typeface="Cambria"/>
              </a:rPr>
              <a:t> contact</a:t>
            </a:r>
            <a:r>
              <a:rPr lang="en-US" dirty="0">
                <a:solidFill>
                  <a:srgbClr val="CB05B3"/>
                </a:solidFill>
                <a:latin typeface="+mj-lt"/>
                <a:cs typeface="Cambria"/>
              </a:rPr>
              <a:t> </a:t>
            </a:r>
            <a:r>
              <a:rPr lang="en-US" spc="-5" dirty="0">
                <a:solidFill>
                  <a:srgbClr val="CB05B3"/>
                </a:solidFill>
                <a:latin typeface="+mj-lt"/>
                <a:cs typeface="Cambria"/>
              </a:rPr>
              <a:t>hours.</a:t>
            </a:r>
            <a:r>
              <a:rPr lang="en-US" spc="5" dirty="0">
                <a:solidFill>
                  <a:srgbClr val="CB05B3"/>
                </a:solidFill>
                <a:latin typeface="+mj-lt"/>
                <a:cs typeface="Cambria"/>
              </a:rPr>
              <a:t> </a:t>
            </a:r>
            <a:endParaRPr lang="en-US" dirty="0">
              <a:solidFill>
                <a:srgbClr val="CB05B3"/>
              </a:solidFill>
              <a:latin typeface="+mj-lt"/>
              <a:cs typeface="Cambria"/>
            </a:endParaRPr>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820052"/>
            <a:ext cx="1290061" cy="886917"/>
          </a:xfrm>
          <a:prstGeom prst="rect">
            <a:avLst/>
          </a:prstGeom>
        </p:spPr>
      </p:pic>
    </p:spTree>
    <p:extLst>
      <p:ext uri="{BB962C8B-B14F-4D97-AF65-F5344CB8AC3E}">
        <p14:creationId xmlns:p14="http://schemas.microsoft.com/office/powerpoint/2010/main" val="359653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F1DE58-DE58-66F1-3293-93976F837B91}"/>
              </a:ext>
            </a:extLst>
          </p:cNvPr>
          <p:cNvPicPr>
            <a:picLocks noChangeAspect="1"/>
          </p:cNvPicPr>
          <p:nvPr/>
        </p:nvPicPr>
        <p:blipFill>
          <a:blip r:embed="rId2"/>
          <a:stretch>
            <a:fillRect/>
          </a:stretch>
        </p:blipFill>
        <p:spPr>
          <a:xfrm>
            <a:off x="2057400" y="2286000"/>
            <a:ext cx="7315200" cy="2623930"/>
          </a:xfrm>
          <a:prstGeom prst="rect">
            <a:avLst/>
          </a:prstGeom>
        </p:spPr>
      </p:pic>
    </p:spTree>
    <p:extLst>
      <p:ext uri="{BB962C8B-B14F-4D97-AF65-F5344CB8AC3E}">
        <p14:creationId xmlns:p14="http://schemas.microsoft.com/office/powerpoint/2010/main" val="58276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76201"/>
            <a:ext cx="8610600" cy="1007533"/>
          </a:xfrm>
        </p:spPr>
        <p:txBody>
          <a:bodyPr>
            <a:normAutofit/>
          </a:bodyPr>
          <a:lstStyle/>
          <a:p>
            <a:r>
              <a:rPr lang="en-US" b="1" dirty="0"/>
              <a:t>Implementation Strategies</a:t>
            </a:r>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101" y="3561115"/>
            <a:ext cx="4770899" cy="2839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17027" y="1684178"/>
            <a:ext cx="5257800" cy="1497227"/>
          </a:xfrm>
          <a:prstGeom prst="rect">
            <a:avLst/>
          </a:prstGeom>
        </p:spPr>
      </p:pic>
      <p:grpSp>
        <p:nvGrpSpPr>
          <p:cNvPr id="9" name="Google Shape;183;p10">
            <a:extLst>
              <a:ext uri="{FF2B5EF4-FFF2-40B4-BE49-F238E27FC236}">
                <a16:creationId xmlns:a16="http://schemas.microsoft.com/office/drawing/2014/main" id="{BF9DAEDC-135A-DA4F-01B0-028EFA66FC61}"/>
              </a:ext>
            </a:extLst>
          </p:cNvPr>
          <p:cNvGrpSpPr/>
          <p:nvPr/>
        </p:nvGrpSpPr>
        <p:grpSpPr>
          <a:xfrm>
            <a:off x="6629400" y="2362200"/>
            <a:ext cx="5150373" cy="3124200"/>
            <a:chOff x="7922794" y="4800599"/>
            <a:chExt cx="3270949" cy="1868906"/>
          </a:xfrm>
        </p:grpSpPr>
        <p:pic>
          <p:nvPicPr>
            <p:cNvPr id="10" name="Google Shape;184;p10">
              <a:extLst>
                <a:ext uri="{FF2B5EF4-FFF2-40B4-BE49-F238E27FC236}">
                  <a16:creationId xmlns:a16="http://schemas.microsoft.com/office/drawing/2014/main" id="{3C2CAB06-4AA7-5D9F-B76C-613022104AF2}"/>
                </a:ext>
              </a:extLst>
            </p:cNvPr>
            <p:cNvPicPr preferRelativeResize="0"/>
            <p:nvPr/>
          </p:nvPicPr>
          <p:blipFill rotWithShape="1">
            <a:blip r:embed="rId5">
              <a:alphaModFix/>
            </a:blip>
            <a:srcRect/>
            <a:stretch/>
          </p:blipFill>
          <p:spPr>
            <a:xfrm>
              <a:off x="10021941" y="4800599"/>
              <a:ext cx="1171802" cy="1868906"/>
            </a:xfrm>
            <a:prstGeom prst="rect">
              <a:avLst/>
            </a:prstGeom>
            <a:noFill/>
            <a:ln>
              <a:noFill/>
            </a:ln>
          </p:spPr>
        </p:pic>
        <p:pic>
          <p:nvPicPr>
            <p:cNvPr id="11" name="Google Shape;185;p10" descr="Diagram&#10;&#10;Description automatically generated">
              <a:extLst>
                <a:ext uri="{FF2B5EF4-FFF2-40B4-BE49-F238E27FC236}">
                  <a16:creationId xmlns:a16="http://schemas.microsoft.com/office/drawing/2014/main" id="{A5D13C26-E5AE-BEB1-4FDE-C36D0A1AD671}"/>
                </a:ext>
              </a:extLst>
            </p:cNvPr>
            <p:cNvPicPr preferRelativeResize="0"/>
            <p:nvPr/>
          </p:nvPicPr>
          <p:blipFill rotWithShape="1">
            <a:blip r:embed="rId6">
              <a:alphaModFix/>
            </a:blip>
            <a:srcRect/>
            <a:stretch/>
          </p:blipFill>
          <p:spPr>
            <a:xfrm>
              <a:off x="7922794" y="4803767"/>
              <a:ext cx="1890964" cy="1862570"/>
            </a:xfrm>
            <a:prstGeom prst="rect">
              <a:avLst/>
            </a:prstGeom>
            <a:noFill/>
            <a:ln>
              <a:noFill/>
            </a:ln>
          </p:spPr>
        </p:pic>
      </p:grpSp>
    </p:spTree>
    <p:extLst>
      <p:ext uri="{BB962C8B-B14F-4D97-AF65-F5344CB8AC3E}">
        <p14:creationId xmlns:p14="http://schemas.microsoft.com/office/powerpoint/2010/main" val="249636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3485" y="76200"/>
            <a:ext cx="9296400" cy="1007533"/>
          </a:xfrm>
        </p:spPr>
        <p:txBody>
          <a:bodyPr/>
          <a:lstStyle/>
          <a:p>
            <a:pPr algn="ctr"/>
            <a:r>
              <a:rPr lang="en-US" dirty="0"/>
              <a:t>Learning Objectives</a:t>
            </a:r>
          </a:p>
        </p:txBody>
      </p:sp>
      <p:sp>
        <p:nvSpPr>
          <p:cNvPr id="5" name="TextBox 4"/>
          <p:cNvSpPr txBox="1"/>
          <p:nvPr/>
        </p:nvSpPr>
        <p:spPr>
          <a:xfrm>
            <a:off x="931985" y="1828800"/>
            <a:ext cx="10439400" cy="2939266"/>
          </a:xfrm>
          <a:prstGeom prst="rect">
            <a:avLst/>
          </a:prstGeom>
          <a:noFill/>
        </p:spPr>
        <p:txBody>
          <a:bodyPr wrap="square" rtlCol="0">
            <a:spAutoFit/>
          </a:bodyPr>
          <a:lstStyle/>
          <a:p>
            <a:pPr marL="342900" indent="-342900">
              <a:buAutoNum type="arabicPeriod"/>
            </a:pPr>
            <a:endParaRPr lang="en-US" sz="2400" dirty="0"/>
          </a:p>
          <a:p>
            <a:pPr marL="342900" indent="-342900">
              <a:spcBef>
                <a:spcPts val="500"/>
              </a:spcBef>
              <a:spcAft>
                <a:spcPts val="500"/>
              </a:spcAft>
              <a:buAutoNum type="arabicPeriod"/>
            </a:pPr>
            <a:r>
              <a:rPr lang="en-US" sz="2800" dirty="0"/>
              <a:t>Articulate the importance of SFA to obtain organizational/unit buy-in</a:t>
            </a:r>
          </a:p>
          <a:p>
            <a:pPr marL="342900" indent="-342900">
              <a:spcBef>
                <a:spcPts val="500"/>
              </a:spcBef>
              <a:spcAft>
                <a:spcPts val="500"/>
              </a:spcAft>
              <a:buFontTx/>
              <a:buAutoNum type="arabicPeriod"/>
            </a:pPr>
            <a:r>
              <a:rPr lang="en-US" sz="2800" dirty="0"/>
              <a:t>Create a plan for implementing SFA with the workplace</a:t>
            </a:r>
          </a:p>
          <a:p>
            <a:pPr marL="342900" indent="-342900">
              <a:spcBef>
                <a:spcPts val="500"/>
              </a:spcBef>
              <a:spcAft>
                <a:spcPts val="500"/>
              </a:spcAft>
              <a:buAutoNum type="arabicPeriod"/>
            </a:pPr>
            <a:r>
              <a:rPr lang="en-US" sz="2800" dirty="0"/>
              <a:t>Propose process and outcome metrics to evaluate SFA </a:t>
            </a:r>
          </a:p>
          <a:p>
            <a:endParaRPr lang="en-US" sz="2800" dirty="0"/>
          </a:p>
          <a:p>
            <a:pPr marL="342900" indent="-342900">
              <a:buAutoNum type="arabicPeriod"/>
            </a:pPr>
            <a:endParaRPr lang="en-US" sz="2400" dirty="0"/>
          </a:p>
        </p:txBody>
      </p:sp>
    </p:spTree>
    <p:extLst>
      <p:ext uri="{BB962C8B-B14F-4D97-AF65-F5344CB8AC3E}">
        <p14:creationId xmlns:p14="http://schemas.microsoft.com/office/powerpoint/2010/main" val="125801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1"/>
            <a:ext cx="10972800" cy="1007533"/>
          </a:xfrm>
        </p:spPr>
        <p:txBody>
          <a:bodyPr>
            <a:normAutofit fontScale="90000"/>
          </a:bodyPr>
          <a:lstStyle/>
          <a:p>
            <a:r>
              <a:rPr lang="en-US" dirty="0"/>
              <a:t>SFA Implementation: Expected Goals and Outcomes</a:t>
            </a:r>
          </a:p>
        </p:txBody>
      </p:sp>
      <p:sp>
        <p:nvSpPr>
          <p:cNvPr id="3" name="TextBox 2"/>
          <p:cNvSpPr txBox="1"/>
          <p:nvPr/>
        </p:nvSpPr>
        <p:spPr>
          <a:xfrm>
            <a:off x="701040" y="1600200"/>
            <a:ext cx="10668000" cy="2585323"/>
          </a:xfrm>
          <a:prstGeom prst="rect">
            <a:avLst/>
          </a:prstGeom>
          <a:noFill/>
        </p:spPr>
        <p:txBody>
          <a:bodyPr wrap="square" rtlCol="0">
            <a:spAutoFit/>
          </a:bodyPr>
          <a:lstStyle/>
          <a:p>
            <a:r>
              <a:rPr lang="en-US" sz="2400" b="1" dirty="0"/>
              <a:t>GOALS</a:t>
            </a:r>
          </a:p>
          <a:p>
            <a:pPr marL="342900" indent="-342900">
              <a:buFont typeface="Arial" panose="020B0604020202020204" pitchFamily="34" charset="0"/>
              <a:buChar char="•"/>
            </a:pPr>
            <a:r>
              <a:rPr lang="en-US" sz="2000" dirty="0"/>
              <a:t>Improved peer and leader abilities to recognize stress reactions and injuries using the stress continuum model</a:t>
            </a:r>
          </a:p>
          <a:p>
            <a:pPr marL="342900" indent="-342900">
              <a:buFont typeface="Arial" panose="020B0604020202020204" pitchFamily="34" charset="0"/>
              <a:buChar char="•"/>
            </a:pPr>
            <a:r>
              <a:rPr lang="en-US" sz="2000" dirty="0"/>
              <a:t>Enhanced peer and leader ability to tailor continuous, primary, and secondary aid approaches to individual and unit needs</a:t>
            </a:r>
          </a:p>
          <a:p>
            <a:pPr marL="342900" indent="-342900">
              <a:buFont typeface="Arial" panose="020B0604020202020204" pitchFamily="34" charset="0"/>
              <a:buChar char="•"/>
            </a:pPr>
            <a:r>
              <a:rPr lang="en-US" sz="2000" dirty="0"/>
              <a:t>Enhanced individual and team ability to have conversations about work stressors</a:t>
            </a:r>
          </a:p>
          <a:p>
            <a:pPr marL="342900" indent="-342900">
              <a:buFont typeface="Arial" panose="020B0604020202020204" pitchFamily="34" charset="0"/>
              <a:buChar char="•"/>
            </a:pPr>
            <a:r>
              <a:rPr lang="en-US" sz="2000" dirty="0"/>
              <a:t>Compassionate and restorative support demonstrated by leaders and peers to stress challenges</a:t>
            </a:r>
          </a:p>
          <a:p>
            <a:endParaRPr lang="en-US" dirty="0"/>
          </a:p>
        </p:txBody>
      </p:sp>
      <p:sp>
        <p:nvSpPr>
          <p:cNvPr id="4" name="TextBox 3"/>
          <p:cNvSpPr txBox="1"/>
          <p:nvPr/>
        </p:nvSpPr>
        <p:spPr>
          <a:xfrm>
            <a:off x="701040" y="4343400"/>
            <a:ext cx="10805160" cy="1692771"/>
          </a:xfrm>
          <a:prstGeom prst="rect">
            <a:avLst/>
          </a:prstGeom>
          <a:noFill/>
        </p:spPr>
        <p:txBody>
          <a:bodyPr wrap="square" rtlCol="0">
            <a:spAutoFit/>
          </a:bodyPr>
          <a:lstStyle/>
          <a:p>
            <a:r>
              <a:rPr lang="en-US" sz="2400" b="1" dirty="0"/>
              <a:t>OUTCOMES</a:t>
            </a:r>
          </a:p>
          <a:p>
            <a:pPr marL="285750" indent="-285750">
              <a:buFont typeface="Arial" panose="020B0604020202020204" pitchFamily="34" charset="0"/>
              <a:buChar char="•"/>
            </a:pPr>
            <a:r>
              <a:rPr lang="en-US" sz="2000" dirty="0"/>
              <a:t>Increased resilience (individual and unit)</a:t>
            </a:r>
          </a:p>
          <a:p>
            <a:pPr marL="285750" indent="-285750">
              <a:buFont typeface="Arial" panose="020B0604020202020204" pitchFamily="34" charset="0"/>
              <a:buChar char="•"/>
            </a:pPr>
            <a:r>
              <a:rPr lang="en-US" sz="2000" dirty="0"/>
              <a:t>Increased well-being</a:t>
            </a:r>
          </a:p>
          <a:p>
            <a:pPr marL="285750" indent="-285750">
              <a:buFont typeface="Arial" panose="020B0604020202020204" pitchFamily="34" charset="0"/>
              <a:buChar char="•"/>
            </a:pPr>
            <a:r>
              <a:rPr lang="en-US" sz="2000" dirty="0"/>
              <a:t>Enhanced work environments</a:t>
            </a:r>
          </a:p>
          <a:p>
            <a:pPr marL="285750" indent="-285750">
              <a:buFont typeface="Arial" panose="020B0604020202020204" pitchFamily="34" charset="0"/>
              <a:buChar char="•"/>
            </a:pPr>
            <a:r>
              <a:rPr lang="en-US" sz="2000" dirty="0"/>
              <a:t>Enhanced team culture that improves engagement, retention and meaningful work</a:t>
            </a:r>
          </a:p>
        </p:txBody>
      </p:sp>
    </p:spTree>
    <p:extLst>
      <p:ext uri="{BB962C8B-B14F-4D97-AF65-F5344CB8AC3E}">
        <p14:creationId xmlns:p14="http://schemas.microsoft.com/office/powerpoint/2010/main" val="39030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21057"/>
            <a:ext cx="9296400" cy="1007533"/>
          </a:xfrm>
        </p:spPr>
        <p:txBody>
          <a:bodyPr/>
          <a:lstStyle/>
          <a:p>
            <a:pPr algn="ctr"/>
            <a:r>
              <a:rPr lang="en-US" b="1" dirty="0"/>
              <a:t>SFA Focus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2587202"/>
              </p:ext>
            </p:extLst>
          </p:nvPr>
        </p:nvGraphicFramePr>
        <p:xfrm>
          <a:off x="0" y="1298575"/>
          <a:ext cx="11734800" cy="563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572000" y="5410200"/>
            <a:ext cx="2590799" cy="646331"/>
          </a:xfrm>
          <a:prstGeom prst="rect">
            <a:avLst/>
          </a:prstGeom>
          <a:noFill/>
        </p:spPr>
        <p:txBody>
          <a:bodyPr wrap="square" rtlCol="0">
            <a:spAutoFit/>
          </a:bodyPr>
          <a:lstStyle/>
          <a:p>
            <a:pPr algn="ctr" defTabSz="914400" eaLnBrk="0" fontAlgn="base" hangingPunct="0">
              <a:spcBef>
                <a:spcPct val="0"/>
              </a:spcBef>
              <a:spcAft>
                <a:spcPct val="0"/>
              </a:spcAft>
            </a:pPr>
            <a:r>
              <a:rPr lang="en-US" dirty="0">
                <a:solidFill>
                  <a:srgbClr val="000000"/>
                </a:solidFill>
                <a:latin typeface="Arial" charset="0"/>
                <a:ea typeface="ＭＳ Ｐゴシック" charset="-128"/>
              </a:rPr>
              <a:t>Improve individual and team well-being</a:t>
            </a:r>
          </a:p>
        </p:txBody>
      </p:sp>
    </p:spTree>
    <p:extLst>
      <p:ext uri="{BB962C8B-B14F-4D97-AF65-F5344CB8AC3E}">
        <p14:creationId xmlns:p14="http://schemas.microsoft.com/office/powerpoint/2010/main" val="264201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9296400" cy="1007533"/>
          </a:xfrm>
        </p:spPr>
        <p:txBody>
          <a:bodyPr/>
          <a:lstStyle/>
          <a:p>
            <a:pPr algn="ctr"/>
            <a:r>
              <a:rPr lang="en-US" b="1" dirty="0"/>
              <a:t>SFA Activities</a:t>
            </a:r>
          </a:p>
        </p:txBody>
      </p:sp>
      <p:graphicFrame>
        <p:nvGraphicFramePr>
          <p:cNvPr id="3" name="Diagram 2"/>
          <p:cNvGraphicFramePr/>
          <p:nvPr>
            <p:extLst>
              <p:ext uri="{D42A27DB-BD31-4B8C-83A1-F6EECF244321}">
                <p14:modId xmlns:p14="http://schemas.microsoft.com/office/powerpoint/2010/main" val="1366542911"/>
              </p:ext>
            </p:extLst>
          </p:nvPr>
        </p:nvGraphicFramePr>
        <p:xfrm>
          <a:off x="762000" y="719666"/>
          <a:ext cx="10439400" cy="560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545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9296400" cy="1007533"/>
          </a:xfrm>
        </p:spPr>
        <p:txBody>
          <a:bodyPr/>
          <a:lstStyle/>
          <a:p>
            <a:pPr algn="ctr"/>
            <a:r>
              <a:rPr lang="en-US" b="1" dirty="0"/>
              <a:t>Assessment</a:t>
            </a:r>
          </a:p>
        </p:txBody>
      </p:sp>
      <p:sp>
        <p:nvSpPr>
          <p:cNvPr id="4" name="TextBox 3"/>
          <p:cNvSpPr txBox="1"/>
          <p:nvPr/>
        </p:nvSpPr>
        <p:spPr>
          <a:xfrm>
            <a:off x="5562600" y="2438400"/>
            <a:ext cx="1981200" cy="369332"/>
          </a:xfrm>
          <a:prstGeom prst="rect">
            <a:avLst/>
          </a:prstGeom>
          <a:noFill/>
        </p:spPr>
        <p:txBody>
          <a:bodyPr wrap="square" rtlCol="0">
            <a:spAutoFit/>
          </a:bodyPr>
          <a:lstStyle/>
          <a:p>
            <a:endParaRPr lang="en-US" dirty="0"/>
          </a:p>
        </p:txBody>
      </p:sp>
      <p:grpSp>
        <p:nvGrpSpPr>
          <p:cNvPr id="30" name="Group 29">
            <a:extLst>
              <a:ext uri="{FF2B5EF4-FFF2-40B4-BE49-F238E27FC236}">
                <a16:creationId xmlns:a16="http://schemas.microsoft.com/office/drawing/2014/main" id="{82C53C1D-047E-6BF9-C488-4D6752594F8B}"/>
              </a:ext>
            </a:extLst>
          </p:cNvPr>
          <p:cNvGrpSpPr/>
          <p:nvPr/>
        </p:nvGrpSpPr>
        <p:grpSpPr>
          <a:xfrm>
            <a:off x="4419600" y="1981200"/>
            <a:ext cx="3725750" cy="2774509"/>
            <a:chOff x="1066800" y="2400778"/>
            <a:chExt cx="2879499" cy="2056443"/>
          </a:xfrm>
        </p:grpSpPr>
        <p:grpSp>
          <p:nvGrpSpPr>
            <p:cNvPr id="29" name="Group 28">
              <a:extLst>
                <a:ext uri="{FF2B5EF4-FFF2-40B4-BE49-F238E27FC236}">
                  <a16:creationId xmlns:a16="http://schemas.microsoft.com/office/drawing/2014/main" id="{89F5BD4B-6DC5-C5EA-CE0E-EB86E9A8BC0C}"/>
                </a:ext>
              </a:extLst>
            </p:cNvPr>
            <p:cNvGrpSpPr/>
            <p:nvPr/>
          </p:nvGrpSpPr>
          <p:grpSpPr>
            <a:xfrm>
              <a:off x="1066800" y="2400778"/>
              <a:ext cx="2879499" cy="2056443"/>
              <a:chOff x="1066800" y="2400778"/>
              <a:chExt cx="2879498" cy="2056443"/>
            </a:xfrm>
          </p:grpSpPr>
          <p:sp>
            <p:nvSpPr>
              <p:cNvPr id="15" name="Straight Connector 3">
                <a:extLst>
                  <a:ext uri="{FF2B5EF4-FFF2-40B4-BE49-F238E27FC236}">
                    <a16:creationId xmlns:a16="http://schemas.microsoft.com/office/drawing/2014/main" id="{00FACD85-069F-6C2D-203C-7A9F1E3B03F2}"/>
                  </a:ext>
                </a:extLst>
              </p:cNvPr>
              <p:cNvSpPr/>
              <p:nvPr/>
            </p:nvSpPr>
            <p:spPr>
              <a:xfrm>
                <a:off x="2406175" y="3284403"/>
                <a:ext cx="754154" cy="358909"/>
              </a:xfrm>
              <a:custGeom>
                <a:avLst/>
                <a:gdLst/>
                <a:ahLst/>
                <a:cxnLst/>
                <a:rect l="0" t="0" r="0" b="0"/>
                <a:pathLst>
                  <a:path>
                    <a:moveTo>
                      <a:pt x="0" y="0"/>
                    </a:moveTo>
                    <a:lnTo>
                      <a:pt x="0" y="244586"/>
                    </a:lnTo>
                    <a:lnTo>
                      <a:pt x="754154" y="244586"/>
                    </a:lnTo>
                    <a:lnTo>
                      <a:pt x="754154"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Rectangle: Rounded Corners 15">
                <a:extLst>
                  <a:ext uri="{FF2B5EF4-FFF2-40B4-BE49-F238E27FC236}">
                    <a16:creationId xmlns:a16="http://schemas.microsoft.com/office/drawing/2014/main" id="{1F88B61D-8597-0F79-0FA7-A6DA39938075}"/>
                  </a:ext>
                </a:extLst>
              </p:cNvPr>
              <p:cNvSpPr/>
              <p:nvPr/>
            </p:nvSpPr>
            <p:spPr>
              <a:xfrm>
                <a:off x="1820955" y="2400778"/>
                <a:ext cx="1234070" cy="7836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17">
                <a:extLst>
                  <a:ext uri="{FF2B5EF4-FFF2-40B4-BE49-F238E27FC236}">
                    <a16:creationId xmlns:a16="http://schemas.microsoft.com/office/drawing/2014/main" id="{3051EE14-3AE7-D9D9-0590-F843E85E5240}"/>
                  </a:ext>
                </a:extLst>
              </p:cNvPr>
              <p:cNvSpPr/>
              <p:nvPr/>
            </p:nvSpPr>
            <p:spPr>
              <a:xfrm>
                <a:off x="1066800" y="3543323"/>
                <a:ext cx="1234070" cy="7836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id="{244BCF3F-F41E-5D1A-41F3-E3D8B069EF33}"/>
                  </a:ext>
                </a:extLst>
              </p:cNvPr>
              <p:cNvGrpSpPr/>
              <p:nvPr/>
            </p:nvGrpSpPr>
            <p:grpSpPr>
              <a:xfrm>
                <a:off x="1203919" y="3673586"/>
                <a:ext cx="1234070" cy="783635"/>
                <a:chOff x="146294" y="3590326"/>
                <a:chExt cx="1234071" cy="783635"/>
              </a:xfrm>
            </p:grpSpPr>
            <p:sp>
              <p:nvSpPr>
                <p:cNvPr id="24" name="Rectangle: Rounded Corners 23">
                  <a:extLst>
                    <a:ext uri="{FF2B5EF4-FFF2-40B4-BE49-F238E27FC236}">
                      <a16:creationId xmlns:a16="http://schemas.microsoft.com/office/drawing/2014/main" id="{8C84BE14-B419-BBD3-798A-9A66FBC2832A}"/>
                    </a:ext>
                  </a:extLst>
                </p:cNvPr>
                <p:cNvSpPr/>
                <p:nvPr/>
              </p:nvSpPr>
              <p:spPr>
                <a:xfrm>
                  <a:off x="146294" y="3590326"/>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Rounded Corners 9">
                  <a:extLst>
                    <a:ext uri="{FF2B5EF4-FFF2-40B4-BE49-F238E27FC236}">
                      <a16:creationId xmlns:a16="http://schemas.microsoft.com/office/drawing/2014/main" id="{4975F802-B11B-A63E-321F-806B549350F5}"/>
                    </a:ext>
                  </a:extLst>
                </p:cNvPr>
                <p:cNvSpPr txBox="1"/>
                <p:nvPr/>
              </p:nvSpPr>
              <p:spPr>
                <a:xfrm>
                  <a:off x="169246" y="3613278"/>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b="1" kern="1200" dirty="0"/>
                    <a:t>Self Check</a:t>
                  </a:r>
                </a:p>
                <a:p>
                  <a:pPr marL="0" lvl="0" indent="0" algn="ctr" defTabSz="400050">
                    <a:lnSpc>
                      <a:spcPct val="90000"/>
                    </a:lnSpc>
                    <a:spcBef>
                      <a:spcPct val="0"/>
                    </a:spcBef>
                    <a:spcAft>
                      <a:spcPct val="35000"/>
                    </a:spcAft>
                    <a:buNone/>
                  </a:pPr>
                  <a:r>
                    <a:rPr lang="en-US" b="1" kern="1200" dirty="0"/>
                    <a:t>Resources</a:t>
                  </a:r>
                </a:p>
              </p:txBody>
            </p:sp>
          </p:grpSp>
          <p:sp>
            <p:nvSpPr>
              <p:cNvPr id="20" name="Rectangle: Rounded Corners 19">
                <a:extLst>
                  <a:ext uri="{FF2B5EF4-FFF2-40B4-BE49-F238E27FC236}">
                    <a16:creationId xmlns:a16="http://schemas.microsoft.com/office/drawing/2014/main" id="{012F8229-0B11-068C-D430-FDDAC2A4D57A}"/>
                  </a:ext>
                </a:extLst>
              </p:cNvPr>
              <p:cNvSpPr/>
              <p:nvPr/>
            </p:nvSpPr>
            <p:spPr>
              <a:xfrm>
                <a:off x="2575109" y="3543323"/>
                <a:ext cx="1234070" cy="7836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a:extLst>
                  <a:ext uri="{FF2B5EF4-FFF2-40B4-BE49-F238E27FC236}">
                    <a16:creationId xmlns:a16="http://schemas.microsoft.com/office/drawing/2014/main" id="{19D6A401-C732-AB77-3A92-DB2560D3322E}"/>
                  </a:ext>
                </a:extLst>
              </p:cNvPr>
              <p:cNvGrpSpPr/>
              <p:nvPr/>
            </p:nvGrpSpPr>
            <p:grpSpPr>
              <a:xfrm>
                <a:off x="2712228" y="3673586"/>
                <a:ext cx="1234070" cy="783635"/>
                <a:chOff x="1654604" y="3590326"/>
                <a:chExt cx="1234071" cy="783635"/>
              </a:xfrm>
            </p:grpSpPr>
            <p:sp>
              <p:nvSpPr>
                <p:cNvPr id="22" name="Rectangle: Rounded Corners 21">
                  <a:extLst>
                    <a:ext uri="{FF2B5EF4-FFF2-40B4-BE49-F238E27FC236}">
                      <a16:creationId xmlns:a16="http://schemas.microsoft.com/office/drawing/2014/main" id="{89682563-8E5A-FDA5-06D2-FD80FE9523E3}"/>
                    </a:ext>
                  </a:extLst>
                </p:cNvPr>
                <p:cNvSpPr/>
                <p:nvPr/>
              </p:nvSpPr>
              <p:spPr>
                <a:xfrm>
                  <a:off x="1654604" y="3590326"/>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ctangle: Rounded Corners 12">
                  <a:extLst>
                    <a:ext uri="{FF2B5EF4-FFF2-40B4-BE49-F238E27FC236}">
                      <a16:creationId xmlns:a16="http://schemas.microsoft.com/office/drawing/2014/main" id="{B9C562EA-725E-0163-B223-CDCA4AE500FF}"/>
                    </a:ext>
                  </a:extLst>
                </p:cNvPr>
                <p:cNvSpPr txBox="1"/>
                <p:nvPr/>
              </p:nvSpPr>
              <p:spPr>
                <a:xfrm>
                  <a:off x="1677556" y="3613278"/>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b="1" kern="1200" dirty="0"/>
                    <a:t>Stress Checks</a:t>
                  </a:r>
                </a:p>
              </p:txBody>
            </p:sp>
          </p:grpSp>
          <p:sp>
            <p:nvSpPr>
              <p:cNvPr id="28" name="Straight Connector 3">
                <a:extLst>
                  <a:ext uri="{FF2B5EF4-FFF2-40B4-BE49-F238E27FC236}">
                    <a16:creationId xmlns:a16="http://schemas.microsoft.com/office/drawing/2014/main" id="{80DA63FC-E70C-CAB0-BBBB-C8E7DE886F2D}"/>
                  </a:ext>
                </a:extLst>
              </p:cNvPr>
              <p:cNvSpPr/>
              <p:nvPr/>
            </p:nvSpPr>
            <p:spPr>
              <a:xfrm>
                <a:off x="1813805" y="3271436"/>
                <a:ext cx="754154" cy="358909"/>
              </a:xfrm>
              <a:custGeom>
                <a:avLst/>
                <a:gdLst/>
                <a:ahLst/>
                <a:cxnLst/>
                <a:rect l="0" t="0" r="0" b="0"/>
                <a:pathLst>
                  <a:path>
                    <a:moveTo>
                      <a:pt x="754154" y="0"/>
                    </a:moveTo>
                    <a:lnTo>
                      <a:pt x="754154" y="244586"/>
                    </a:lnTo>
                    <a:lnTo>
                      <a:pt x="0" y="244586"/>
                    </a:lnTo>
                    <a:lnTo>
                      <a:pt x="0"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pSp>
          <p:nvGrpSpPr>
            <p:cNvPr id="17" name="Group 16">
              <a:extLst>
                <a:ext uri="{FF2B5EF4-FFF2-40B4-BE49-F238E27FC236}">
                  <a16:creationId xmlns:a16="http://schemas.microsoft.com/office/drawing/2014/main" id="{48F08694-628E-777C-9521-24D58F8114CE}"/>
                </a:ext>
              </a:extLst>
            </p:cNvPr>
            <p:cNvGrpSpPr/>
            <p:nvPr/>
          </p:nvGrpSpPr>
          <p:grpSpPr>
            <a:xfrm>
              <a:off x="1958074" y="2531042"/>
              <a:ext cx="1234071" cy="783635"/>
              <a:chOff x="900449" y="2447781"/>
              <a:chExt cx="1234071" cy="783635"/>
            </a:xfrm>
          </p:grpSpPr>
          <p:sp>
            <p:nvSpPr>
              <p:cNvPr id="26" name="Rectangle: Rounded Corners 25">
                <a:extLst>
                  <a:ext uri="{FF2B5EF4-FFF2-40B4-BE49-F238E27FC236}">
                    <a16:creationId xmlns:a16="http://schemas.microsoft.com/office/drawing/2014/main" id="{80B3E7E2-BDFF-1B55-E93B-98ECCBCAAD04}"/>
                  </a:ext>
                </a:extLst>
              </p:cNvPr>
              <p:cNvSpPr/>
              <p:nvPr/>
            </p:nvSpPr>
            <p:spPr>
              <a:xfrm>
                <a:off x="900449" y="2447781"/>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ectangle: Rounded Corners 6">
                <a:extLst>
                  <a:ext uri="{FF2B5EF4-FFF2-40B4-BE49-F238E27FC236}">
                    <a16:creationId xmlns:a16="http://schemas.microsoft.com/office/drawing/2014/main" id="{66520DF8-9C7D-45D5-A753-11A2D8F5DB40}"/>
                  </a:ext>
                </a:extLst>
              </p:cNvPr>
              <p:cNvSpPr txBox="1"/>
              <p:nvPr/>
            </p:nvSpPr>
            <p:spPr>
              <a:xfrm>
                <a:off x="904745" y="2462108"/>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b="1" kern="1200" dirty="0"/>
                  <a:t>Assessment</a:t>
                </a:r>
              </a:p>
            </p:txBody>
          </p:sp>
        </p:grpSp>
      </p:grpSp>
    </p:spTree>
    <p:extLst>
      <p:ext uri="{BB962C8B-B14F-4D97-AF65-F5344CB8AC3E}">
        <p14:creationId xmlns:p14="http://schemas.microsoft.com/office/powerpoint/2010/main" val="892175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8915400" cy="1007533"/>
          </a:xfrm>
        </p:spPr>
        <p:txBody>
          <a:bodyPr/>
          <a:lstStyle/>
          <a:p>
            <a:r>
              <a:rPr lang="en-US" b="1" dirty="0"/>
              <a:t>Take Action on Assessment</a:t>
            </a:r>
          </a:p>
        </p:txBody>
      </p:sp>
      <p:grpSp>
        <p:nvGrpSpPr>
          <p:cNvPr id="52" name="Group 51">
            <a:extLst>
              <a:ext uri="{FF2B5EF4-FFF2-40B4-BE49-F238E27FC236}">
                <a16:creationId xmlns:a16="http://schemas.microsoft.com/office/drawing/2014/main" id="{7D9B5127-CE3D-51F4-EC6A-5D4FB612C448}"/>
              </a:ext>
            </a:extLst>
          </p:cNvPr>
          <p:cNvGrpSpPr/>
          <p:nvPr/>
        </p:nvGrpSpPr>
        <p:grpSpPr>
          <a:xfrm>
            <a:off x="7543800" y="2677950"/>
            <a:ext cx="2879500" cy="2056443"/>
            <a:chOff x="8229600" y="3455233"/>
            <a:chExt cx="2879500" cy="2056443"/>
          </a:xfrm>
        </p:grpSpPr>
        <p:grpSp>
          <p:nvGrpSpPr>
            <p:cNvPr id="51" name="Group 50">
              <a:extLst>
                <a:ext uri="{FF2B5EF4-FFF2-40B4-BE49-F238E27FC236}">
                  <a16:creationId xmlns:a16="http://schemas.microsoft.com/office/drawing/2014/main" id="{BBF36EFD-C6D5-BBE0-874A-FECC7C4D69CC}"/>
                </a:ext>
              </a:extLst>
            </p:cNvPr>
            <p:cNvGrpSpPr/>
            <p:nvPr/>
          </p:nvGrpSpPr>
          <p:grpSpPr>
            <a:xfrm>
              <a:off x="8786536" y="4312744"/>
              <a:ext cx="1508308" cy="335958"/>
              <a:chOff x="8786536" y="4312744"/>
              <a:chExt cx="1508308" cy="335958"/>
            </a:xfrm>
          </p:grpSpPr>
          <p:sp>
            <p:nvSpPr>
              <p:cNvPr id="26" name="Straight Connector 3">
                <a:extLst>
                  <a:ext uri="{FF2B5EF4-FFF2-40B4-BE49-F238E27FC236}">
                    <a16:creationId xmlns:a16="http://schemas.microsoft.com/office/drawing/2014/main" id="{CD73A154-3AE6-566C-E7A5-98BAC4D0F3AF}"/>
                  </a:ext>
                </a:extLst>
              </p:cNvPr>
              <p:cNvSpPr/>
              <p:nvPr/>
            </p:nvSpPr>
            <p:spPr>
              <a:xfrm>
                <a:off x="9540690" y="4312744"/>
                <a:ext cx="754154" cy="335958"/>
              </a:xfrm>
              <a:custGeom>
                <a:avLst/>
                <a:gdLst/>
                <a:ahLst/>
                <a:cxnLst/>
                <a:rect l="0" t="0" r="0" b="0"/>
                <a:pathLst>
                  <a:path>
                    <a:moveTo>
                      <a:pt x="0" y="0"/>
                    </a:moveTo>
                    <a:lnTo>
                      <a:pt x="0" y="244586"/>
                    </a:lnTo>
                    <a:lnTo>
                      <a:pt x="754154" y="244586"/>
                    </a:lnTo>
                    <a:lnTo>
                      <a:pt x="754154"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4">
                <a:extLst>
                  <a:ext uri="{FF2B5EF4-FFF2-40B4-BE49-F238E27FC236}">
                    <a16:creationId xmlns:a16="http://schemas.microsoft.com/office/drawing/2014/main" id="{0BDFE169-6713-DAA4-09A4-B0E0892CB654}"/>
                  </a:ext>
                </a:extLst>
              </p:cNvPr>
              <p:cNvSpPr/>
              <p:nvPr/>
            </p:nvSpPr>
            <p:spPr>
              <a:xfrm>
                <a:off x="8786536" y="4312744"/>
                <a:ext cx="754154" cy="335958"/>
              </a:xfrm>
              <a:custGeom>
                <a:avLst/>
                <a:gdLst/>
                <a:ahLst/>
                <a:cxnLst/>
                <a:rect l="0" t="0" r="0" b="0"/>
                <a:pathLst>
                  <a:path>
                    <a:moveTo>
                      <a:pt x="754154" y="0"/>
                    </a:moveTo>
                    <a:lnTo>
                      <a:pt x="754154" y="244586"/>
                    </a:lnTo>
                    <a:lnTo>
                      <a:pt x="0" y="244586"/>
                    </a:lnTo>
                    <a:lnTo>
                      <a:pt x="0"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pSp>
          <p:nvGrpSpPr>
            <p:cNvPr id="49" name="Group 48">
              <a:extLst>
                <a:ext uri="{FF2B5EF4-FFF2-40B4-BE49-F238E27FC236}">
                  <a16:creationId xmlns:a16="http://schemas.microsoft.com/office/drawing/2014/main" id="{D99F12E0-6108-19C4-76FA-11627F435AD0}"/>
                </a:ext>
              </a:extLst>
            </p:cNvPr>
            <p:cNvGrpSpPr/>
            <p:nvPr/>
          </p:nvGrpSpPr>
          <p:grpSpPr>
            <a:xfrm>
              <a:off x="8229600" y="3455233"/>
              <a:ext cx="2879500" cy="2056443"/>
              <a:chOff x="8169500" y="3506157"/>
              <a:chExt cx="2879500" cy="2056443"/>
            </a:xfrm>
          </p:grpSpPr>
          <p:sp>
            <p:nvSpPr>
              <p:cNvPr id="28" name="Rectangle: Rounded Corners 27">
                <a:extLst>
                  <a:ext uri="{FF2B5EF4-FFF2-40B4-BE49-F238E27FC236}">
                    <a16:creationId xmlns:a16="http://schemas.microsoft.com/office/drawing/2014/main" id="{37C39249-5C4B-0DB2-B4C0-7F27232542D1}"/>
                  </a:ext>
                </a:extLst>
              </p:cNvPr>
              <p:cNvSpPr/>
              <p:nvPr/>
            </p:nvSpPr>
            <p:spPr>
              <a:xfrm>
                <a:off x="8923655" y="3506157"/>
                <a:ext cx="1234071" cy="783635"/>
              </a:xfrm>
              <a:prstGeom prst="roundRect">
                <a:avLst>
                  <a:gd name="adj" fmla="val 10000"/>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28">
                <a:extLst>
                  <a:ext uri="{FF2B5EF4-FFF2-40B4-BE49-F238E27FC236}">
                    <a16:creationId xmlns:a16="http://schemas.microsoft.com/office/drawing/2014/main" id="{95D6AF0A-E9CB-6497-4689-9D3553632174}"/>
                  </a:ext>
                </a:extLst>
              </p:cNvPr>
              <p:cNvSpPr/>
              <p:nvPr/>
            </p:nvSpPr>
            <p:spPr>
              <a:xfrm>
                <a:off x="8169500" y="4648702"/>
                <a:ext cx="1234071" cy="783635"/>
              </a:xfrm>
              <a:prstGeom prst="roundRect">
                <a:avLst>
                  <a:gd name="adj" fmla="val 10000"/>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30" name="Group 29">
                <a:extLst>
                  <a:ext uri="{FF2B5EF4-FFF2-40B4-BE49-F238E27FC236}">
                    <a16:creationId xmlns:a16="http://schemas.microsoft.com/office/drawing/2014/main" id="{DF9CD8A7-9026-5209-0C9F-213CCE560E97}"/>
                  </a:ext>
                </a:extLst>
              </p:cNvPr>
              <p:cNvGrpSpPr/>
              <p:nvPr/>
            </p:nvGrpSpPr>
            <p:grpSpPr>
              <a:xfrm>
                <a:off x="8306619" y="4778965"/>
                <a:ext cx="1234071" cy="783635"/>
                <a:chOff x="7687843" y="3618325"/>
                <a:chExt cx="1234071" cy="783635"/>
              </a:xfrm>
            </p:grpSpPr>
            <p:sp>
              <p:nvSpPr>
                <p:cNvPr id="35" name="Rectangle: Rounded Corners 34">
                  <a:extLst>
                    <a:ext uri="{FF2B5EF4-FFF2-40B4-BE49-F238E27FC236}">
                      <a16:creationId xmlns:a16="http://schemas.microsoft.com/office/drawing/2014/main" id="{96D158D8-00DB-E97E-3E0D-AA08A28924F5}"/>
                    </a:ext>
                  </a:extLst>
                </p:cNvPr>
                <p:cNvSpPr/>
                <p:nvPr/>
              </p:nvSpPr>
              <p:spPr>
                <a:xfrm>
                  <a:off x="7687843"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ectangle: Rounded Corners 8">
                  <a:extLst>
                    <a:ext uri="{FF2B5EF4-FFF2-40B4-BE49-F238E27FC236}">
                      <a16:creationId xmlns:a16="http://schemas.microsoft.com/office/drawing/2014/main" id="{6B01B325-614F-8DEB-2C65-9C2A2FF90D41}"/>
                    </a:ext>
                  </a:extLst>
                </p:cNvPr>
                <p:cNvSpPr txBox="1"/>
                <p:nvPr/>
              </p:nvSpPr>
              <p:spPr>
                <a:xfrm>
                  <a:off x="7710795" y="3641277"/>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400" b="1" kern="1200" dirty="0"/>
                    <a:t>Department/ Unit/team Level Interventions</a:t>
                  </a:r>
                </a:p>
              </p:txBody>
            </p:sp>
          </p:grpSp>
          <p:sp>
            <p:nvSpPr>
              <p:cNvPr id="31" name="Rectangle: Rounded Corners 30">
                <a:extLst>
                  <a:ext uri="{FF2B5EF4-FFF2-40B4-BE49-F238E27FC236}">
                    <a16:creationId xmlns:a16="http://schemas.microsoft.com/office/drawing/2014/main" id="{6484C590-A8E7-5D8E-1BCD-EB99B99109B1}"/>
                  </a:ext>
                </a:extLst>
              </p:cNvPr>
              <p:cNvSpPr/>
              <p:nvPr/>
            </p:nvSpPr>
            <p:spPr>
              <a:xfrm>
                <a:off x="9677810" y="4648702"/>
                <a:ext cx="1234071" cy="783635"/>
              </a:xfrm>
              <a:prstGeom prst="roundRect">
                <a:avLst>
                  <a:gd name="adj" fmla="val 10000"/>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32" name="Group 31">
                <a:extLst>
                  <a:ext uri="{FF2B5EF4-FFF2-40B4-BE49-F238E27FC236}">
                    <a16:creationId xmlns:a16="http://schemas.microsoft.com/office/drawing/2014/main" id="{96AB7E99-5305-00E2-4ED3-08D33A8A9C69}"/>
                  </a:ext>
                </a:extLst>
              </p:cNvPr>
              <p:cNvGrpSpPr/>
              <p:nvPr/>
            </p:nvGrpSpPr>
            <p:grpSpPr>
              <a:xfrm>
                <a:off x="9814929" y="4778965"/>
                <a:ext cx="1234071" cy="783635"/>
                <a:chOff x="9196153" y="3618325"/>
                <a:chExt cx="1234071" cy="783635"/>
              </a:xfrm>
            </p:grpSpPr>
            <p:sp>
              <p:nvSpPr>
                <p:cNvPr id="33" name="Rectangle: Rounded Corners 32">
                  <a:extLst>
                    <a:ext uri="{FF2B5EF4-FFF2-40B4-BE49-F238E27FC236}">
                      <a16:creationId xmlns:a16="http://schemas.microsoft.com/office/drawing/2014/main" id="{08FF19EE-6E03-B4CF-6D52-479B8B767B6E}"/>
                    </a:ext>
                  </a:extLst>
                </p:cNvPr>
                <p:cNvSpPr/>
                <p:nvPr/>
              </p:nvSpPr>
              <p:spPr>
                <a:xfrm>
                  <a:off x="9196153"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Rounded Corners 11">
                  <a:extLst>
                    <a:ext uri="{FF2B5EF4-FFF2-40B4-BE49-F238E27FC236}">
                      <a16:creationId xmlns:a16="http://schemas.microsoft.com/office/drawing/2014/main" id="{25EFD6C2-A6CF-A2BF-2183-D3C5EBA98436}"/>
                    </a:ext>
                  </a:extLst>
                </p:cNvPr>
                <p:cNvSpPr txBox="1"/>
                <p:nvPr/>
              </p:nvSpPr>
              <p:spPr>
                <a:xfrm>
                  <a:off x="9219105" y="3641277"/>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600" b="1" kern="1200" dirty="0"/>
                    <a:t>1:1 Coaching</a:t>
                  </a:r>
                </a:p>
              </p:txBody>
            </p:sp>
          </p:grpSp>
          <p:grpSp>
            <p:nvGrpSpPr>
              <p:cNvPr id="37" name="Group 36">
                <a:extLst>
                  <a:ext uri="{FF2B5EF4-FFF2-40B4-BE49-F238E27FC236}">
                    <a16:creationId xmlns:a16="http://schemas.microsoft.com/office/drawing/2014/main" id="{75245DF7-1775-C638-26F4-C10DBA9E21A0}"/>
                  </a:ext>
                </a:extLst>
              </p:cNvPr>
              <p:cNvGrpSpPr/>
              <p:nvPr/>
            </p:nvGrpSpPr>
            <p:grpSpPr>
              <a:xfrm>
                <a:off x="9060773" y="3636653"/>
                <a:ext cx="1234071" cy="783635"/>
                <a:chOff x="8441998" y="2475780"/>
                <a:chExt cx="1234071" cy="783635"/>
              </a:xfrm>
            </p:grpSpPr>
            <p:sp>
              <p:nvSpPr>
                <p:cNvPr id="38" name="Rectangle: Rounded Corners 37">
                  <a:extLst>
                    <a:ext uri="{FF2B5EF4-FFF2-40B4-BE49-F238E27FC236}">
                      <a16:creationId xmlns:a16="http://schemas.microsoft.com/office/drawing/2014/main" id="{7D3C6BC4-4D93-58DE-7C87-0E61D3697C7F}"/>
                    </a:ext>
                  </a:extLst>
                </p:cNvPr>
                <p:cNvSpPr/>
                <p:nvPr/>
              </p:nvSpPr>
              <p:spPr>
                <a:xfrm>
                  <a:off x="8441998" y="2475780"/>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4">
                  <a:extLst>
                    <a:ext uri="{FF2B5EF4-FFF2-40B4-BE49-F238E27FC236}">
                      <a16:creationId xmlns:a16="http://schemas.microsoft.com/office/drawing/2014/main" id="{A642CDCB-3769-E62F-0658-0FEB03506A08}"/>
                    </a:ext>
                  </a:extLst>
                </p:cNvPr>
                <p:cNvSpPr txBox="1"/>
                <p:nvPr/>
              </p:nvSpPr>
              <p:spPr>
                <a:xfrm>
                  <a:off x="8464950" y="2498732"/>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600" b="1" kern="1200" dirty="0"/>
                    <a:t>Intervention</a:t>
                  </a:r>
                </a:p>
              </p:txBody>
            </p:sp>
          </p:grpSp>
        </p:grpSp>
      </p:grpSp>
      <p:grpSp>
        <p:nvGrpSpPr>
          <p:cNvPr id="54" name="Group 53">
            <a:extLst>
              <a:ext uri="{FF2B5EF4-FFF2-40B4-BE49-F238E27FC236}">
                <a16:creationId xmlns:a16="http://schemas.microsoft.com/office/drawing/2014/main" id="{8B4F9538-00C8-E158-E032-E526920B47F3}"/>
              </a:ext>
            </a:extLst>
          </p:cNvPr>
          <p:cNvGrpSpPr/>
          <p:nvPr/>
        </p:nvGrpSpPr>
        <p:grpSpPr>
          <a:xfrm>
            <a:off x="2017911" y="2651794"/>
            <a:ext cx="4255709" cy="2105551"/>
            <a:chOff x="2017911" y="2651794"/>
            <a:chExt cx="4255709" cy="2105551"/>
          </a:xfrm>
        </p:grpSpPr>
        <p:grpSp>
          <p:nvGrpSpPr>
            <p:cNvPr id="48" name="Group 47">
              <a:extLst>
                <a:ext uri="{FF2B5EF4-FFF2-40B4-BE49-F238E27FC236}">
                  <a16:creationId xmlns:a16="http://schemas.microsoft.com/office/drawing/2014/main" id="{758AEFB2-8CCB-E898-0778-92625C6B2665}"/>
                </a:ext>
              </a:extLst>
            </p:cNvPr>
            <p:cNvGrpSpPr/>
            <p:nvPr/>
          </p:nvGrpSpPr>
          <p:grpSpPr>
            <a:xfrm>
              <a:off x="2017911" y="2651794"/>
              <a:ext cx="4255709" cy="2105551"/>
              <a:chOff x="2667000" y="3506157"/>
              <a:chExt cx="4255709" cy="2105551"/>
            </a:xfrm>
          </p:grpSpPr>
          <p:sp>
            <p:nvSpPr>
              <p:cNvPr id="10" name="Rectangle: Rounded Corners 9">
                <a:extLst>
                  <a:ext uri="{FF2B5EF4-FFF2-40B4-BE49-F238E27FC236}">
                    <a16:creationId xmlns:a16="http://schemas.microsoft.com/office/drawing/2014/main" id="{105CFD8A-901D-8B3A-1002-4B2DF62CB05F}"/>
                  </a:ext>
                </a:extLst>
              </p:cNvPr>
              <p:cNvSpPr/>
              <p:nvPr/>
            </p:nvSpPr>
            <p:spPr>
              <a:xfrm>
                <a:off x="2667000" y="4648702"/>
                <a:ext cx="1234071" cy="783635"/>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42" name="Group 41">
                <a:extLst>
                  <a:ext uri="{FF2B5EF4-FFF2-40B4-BE49-F238E27FC236}">
                    <a16:creationId xmlns:a16="http://schemas.microsoft.com/office/drawing/2014/main" id="{828B47E1-D434-C903-46D6-BC382FB1101C}"/>
                  </a:ext>
                </a:extLst>
              </p:cNvPr>
              <p:cNvGrpSpPr/>
              <p:nvPr/>
            </p:nvGrpSpPr>
            <p:grpSpPr>
              <a:xfrm>
                <a:off x="2743200" y="3506157"/>
                <a:ext cx="4179509" cy="2105551"/>
                <a:chOff x="2830072" y="3457049"/>
                <a:chExt cx="4179509" cy="2105551"/>
              </a:xfrm>
            </p:grpSpPr>
            <p:sp>
              <p:nvSpPr>
                <p:cNvPr id="7" name="Straight Connector 3">
                  <a:extLst>
                    <a:ext uri="{FF2B5EF4-FFF2-40B4-BE49-F238E27FC236}">
                      <a16:creationId xmlns:a16="http://schemas.microsoft.com/office/drawing/2014/main" id="{42AD39AA-E24B-46D9-8E03-879F7D12953E}"/>
                    </a:ext>
                  </a:extLst>
                </p:cNvPr>
                <p:cNvSpPr/>
                <p:nvPr/>
              </p:nvSpPr>
              <p:spPr>
                <a:xfrm>
                  <a:off x="4776656" y="4240685"/>
                  <a:ext cx="1508309" cy="358909"/>
                </a:xfrm>
                <a:custGeom>
                  <a:avLst/>
                  <a:gdLst/>
                  <a:ahLst/>
                  <a:cxnLst/>
                  <a:rect l="0" t="0" r="0" b="0"/>
                  <a:pathLst>
                    <a:path>
                      <a:moveTo>
                        <a:pt x="0" y="0"/>
                      </a:moveTo>
                      <a:lnTo>
                        <a:pt x="0" y="244586"/>
                      </a:lnTo>
                      <a:lnTo>
                        <a:pt x="1508309" y="244586"/>
                      </a:lnTo>
                      <a:lnTo>
                        <a:pt x="1508309"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a:extLst>
                    <a:ext uri="{FF2B5EF4-FFF2-40B4-BE49-F238E27FC236}">
                      <a16:creationId xmlns:a16="http://schemas.microsoft.com/office/drawing/2014/main" id="{5DCC3190-4BEE-4DA3-570E-8A9498F73CD5}"/>
                    </a:ext>
                  </a:extLst>
                </p:cNvPr>
                <p:cNvSpPr/>
                <p:nvPr/>
              </p:nvSpPr>
              <p:spPr>
                <a:xfrm>
                  <a:off x="3268346" y="4240685"/>
                  <a:ext cx="1508309" cy="358909"/>
                </a:xfrm>
                <a:custGeom>
                  <a:avLst/>
                  <a:gdLst/>
                  <a:ahLst/>
                  <a:cxnLst/>
                  <a:rect l="0" t="0" r="0" b="0"/>
                  <a:pathLst>
                    <a:path>
                      <a:moveTo>
                        <a:pt x="1508309" y="0"/>
                      </a:moveTo>
                      <a:lnTo>
                        <a:pt x="1508309" y="244586"/>
                      </a:lnTo>
                      <a:lnTo>
                        <a:pt x="0" y="244586"/>
                      </a:lnTo>
                      <a:lnTo>
                        <a:pt x="0"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Rectangle: Rounded Corners 8">
                  <a:extLst>
                    <a:ext uri="{FF2B5EF4-FFF2-40B4-BE49-F238E27FC236}">
                      <a16:creationId xmlns:a16="http://schemas.microsoft.com/office/drawing/2014/main" id="{6FE74D3C-E111-8703-EDDE-5F65349119CD}"/>
                    </a:ext>
                  </a:extLst>
                </p:cNvPr>
                <p:cNvSpPr/>
                <p:nvPr/>
              </p:nvSpPr>
              <p:spPr>
                <a:xfrm>
                  <a:off x="4159620" y="3457049"/>
                  <a:ext cx="1234071" cy="783635"/>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471504CB-F7F3-8815-E333-B93CD298D8E4}"/>
                    </a:ext>
                  </a:extLst>
                </p:cNvPr>
                <p:cNvGrpSpPr/>
                <p:nvPr/>
              </p:nvGrpSpPr>
              <p:grpSpPr>
                <a:xfrm>
                  <a:off x="2830072" y="4775761"/>
                  <a:ext cx="1295400" cy="786839"/>
                  <a:chOff x="3204556" y="3615121"/>
                  <a:chExt cx="1295400" cy="786839"/>
                </a:xfrm>
              </p:grpSpPr>
              <p:sp>
                <p:nvSpPr>
                  <p:cNvPr id="17" name="Rectangle: Rounded Corners 16">
                    <a:extLst>
                      <a:ext uri="{FF2B5EF4-FFF2-40B4-BE49-F238E27FC236}">
                        <a16:creationId xmlns:a16="http://schemas.microsoft.com/office/drawing/2014/main" id="{947C7506-CFCE-8810-BCB7-03B5BAE3EB62}"/>
                      </a:ext>
                    </a:extLst>
                  </p:cNvPr>
                  <p:cNvSpPr/>
                  <p:nvPr/>
                </p:nvSpPr>
                <p:spPr>
                  <a:xfrm>
                    <a:off x="3265885"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Rounded Corners 8">
                    <a:extLst>
                      <a:ext uri="{FF2B5EF4-FFF2-40B4-BE49-F238E27FC236}">
                        <a16:creationId xmlns:a16="http://schemas.microsoft.com/office/drawing/2014/main" id="{561791A4-03F9-A4E0-B98A-2A0C221C9546}"/>
                      </a:ext>
                    </a:extLst>
                  </p:cNvPr>
                  <p:cNvSpPr txBox="1"/>
                  <p:nvPr/>
                </p:nvSpPr>
                <p:spPr>
                  <a:xfrm>
                    <a:off x="3204556" y="3615121"/>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1600" b="1" kern="1200" dirty="0"/>
                      <a:t>Positive Practices Workshops</a:t>
                    </a:r>
                  </a:p>
                  <a:p>
                    <a:pPr marL="0" lvl="0" indent="0" algn="ctr" defTabSz="400050">
                      <a:lnSpc>
                        <a:spcPct val="90000"/>
                      </a:lnSpc>
                      <a:spcBef>
                        <a:spcPct val="0"/>
                      </a:spcBef>
                      <a:spcAft>
                        <a:spcPct val="35000"/>
                      </a:spcAft>
                      <a:buNone/>
                    </a:pPr>
                    <a:r>
                      <a:rPr lang="en-US" sz="900" kern="1200" dirty="0"/>
                      <a:t>	</a:t>
                    </a:r>
                  </a:p>
                </p:txBody>
              </p:sp>
            </p:grpSp>
            <p:sp>
              <p:nvSpPr>
                <p:cNvPr id="12" name="Rectangle: Rounded Corners 11">
                  <a:extLst>
                    <a:ext uri="{FF2B5EF4-FFF2-40B4-BE49-F238E27FC236}">
                      <a16:creationId xmlns:a16="http://schemas.microsoft.com/office/drawing/2014/main" id="{47FAA434-FE26-B3FA-F5E8-B70CC67196F8}"/>
                    </a:ext>
                  </a:extLst>
                </p:cNvPr>
                <p:cNvSpPr/>
                <p:nvPr/>
              </p:nvSpPr>
              <p:spPr>
                <a:xfrm>
                  <a:off x="4159620" y="4599092"/>
                  <a:ext cx="1234071" cy="783635"/>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12">
                  <a:extLst>
                    <a:ext uri="{FF2B5EF4-FFF2-40B4-BE49-F238E27FC236}">
                      <a16:creationId xmlns:a16="http://schemas.microsoft.com/office/drawing/2014/main" id="{2E51CFA7-2EAB-621C-708B-FA1950701D08}"/>
                    </a:ext>
                  </a:extLst>
                </p:cNvPr>
                <p:cNvSpPr/>
                <p:nvPr/>
              </p:nvSpPr>
              <p:spPr>
                <a:xfrm>
                  <a:off x="5667930" y="4599092"/>
                  <a:ext cx="1234071" cy="783635"/>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4" name="Group 13">
                  <a:extLst>
                    <a:ext uri="{FF2B5EF4-FFF2-40B4-BE49-F238E27FC236}">
                      <a16:creationId xmlns:a16="http://schemas.microsoft.com/office/drawing/2014/main" id="{3DD876A0-0DBE-4DA8-BD26-84967CD6EB52}"/>
                    </a:ext>
                  </a:extLst>
                </p:cNvPr>
                <p:cNvGrpSpPr/>
                <p:nvPr/>
              </p:nvGrpSpPr>
              <p:grpSpPr>
                <a:xfrm>
                  <a:off x="5775510" y="4729857"/>
                  <a:ext cx="1234071" cy="783635"/>
                  <a:chOff x="6179533" y="3618325"/>
                  <a:chExt cx="1234071" cy="783635"/>
                </a:xfrm>
              </p:grpSpPr>
              <p:sp>
                <p:nvSpPr>
                  <p:cNvPr id="15" name="Rectangle: Rounded Corners 14">
                    <a:extLst>
                      <a:ext uri="{FF2B5EF4-FFF2-40B4-BE49-F238E27FC236}">
                        <a16:creationId xmlns:a16="http://schemas.microsoft.com/office/drawing/2014/main" id="{E51CB41F-6480-123A-7975-9AF4A86E095A}"/>
                      </a:ext>
                    </a:extLst>
                  </p:cNvPr>
                  <p:cNvSpPr/>
                  <p:nvPr/>
                </p:nvSpPr>
                <p:spPr>
                  <a:xfrm>
                    <a:off x="6179533"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Rounded Corners 12">
                    <a:extLst>
                      <a:ext uri="{FF2B5EF4-FFF2-40B4-BE49-F238E27FC236}">
                        <a16:creationId xmlns:a16="http://schemas.microsoft.com/office/drawing/2014/main" id="{EF7C1C36-C251-706E-2122-3701E71CFDC5}"/>
                      </a:ext>
                    </a:extLst>
                  </p:cNvPr>
                  <p:cNvSpPr txBox="1"/>
                  <p:nvPr/>
                </p:nvSpPr>
                <p:spPr>
                  <a:xfrm>
                    <a:off x="6202485" y="3639960"/>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400" b="1" kern="1200" dirty="0"/>
                      <a:t>Team Development</a:t>
                    </a:r>
                  </a:p>
                </p:txBody>
              </p:sp>
            </p:grpSp>
            <p:grpSp>
              <p:nvGrpSpPr>
                <p:cNvPr id="20" name="Group 19">
                  <a:extLst>
                    <a:ext uri="{FF2B5EF4-FFF2-40B4-BE49-F238E27FC236}">
                      <a16:creationId xmlns:a16="http://schemas.microsoft.com/office/drawing/2014/main" id="{173E2592-C281-1E7A-50A6-361C663221E5}"/>
                    </a:ext>
                  </a:extLst>
                </p:cNvPr>
                <p:cNvGrpSpPr/>
                <p:nvPr/>
              </p:nvGrpSpPr>
              <p:grpSpPr>
                <a:xfrm>
                  <a:off x="4263001" y="3587312"/>
                  <a:ext cx="1234071" cy="783635"/>
                  <a:chOff x="4758914" y="2475780"/>
                  <a:chExt cx="1234071" cy="783635"/>
                </a:xfrm>
              </p:grpSpPr>
              <p:sp>
                <p:nvSpPr>
                  <p:cNvPr id="24" name="Rectangle: Rounded Corners 23">
                    <a:extLst>
                      <a:ext uri="{FF2B5EF4-FFF2-40B4-BE49-F238E27FC236}">
                        <a16:creationId xmlns:a16="http://schemas.microsoft.com/office/drawing/2014/main" id="{C880C2BC-3A53-4C1B-F488-0D7ED9949D38}"/>
                      </a:ext>
                    </a:extLst>
                  </p:cNvPr>
                  <p:cNvSpPr/>
                  <p:nvPr/>
                </p:nvSpPr>
                <p:spPr>
                  <a:xfrm>
                    <a:off x="4758914" y="2475780"/>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Rounded Corners 5">
                    <a:extLst>
                      <a:ext uri="{FF2B5EF4-FFF2-40B4-BE49-F238E27FC236}">
                        <a16:creationId xmlns:a16="http://schemas.microsoft.com/office/drawing/2014/main" id="{BFE036D6-0856-260D-70FA-3EEFC9109DD4}"/>
                      </a:ext>
                    </a:extLst>
                  </p:cNvPr>
                  <p:cNvSpPr txBox="1"/>
                  <p:nvPr/>
                </p:nvSpPr>
                <p:spPr>
                  <a:xfrm>
                    <a:off x="4773785" y="2507181"/>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600" b="1" kern="1200" dirty="0"/>
                      <a:t>Enhance Resilience</a:t>
                    </a:r>
                  </a:p>
                </p:txBody>
              </p:sp>
            </p:grpSp>
            <p:grpSp>
              <p:nvGrpSpPr>
                <p:cNvPr id="21" name="Group 20">
                  <a:extLst>
                    <a:ext uri="{FF2B5EF4-FFF2-40B4-BE49-F238E27FC236}">
                      <a16:creationId xmlns:a16="http://schemas.microsoft.com/office/drawing/2014/main" id="{7DC35F17-29FE-8244-A5B1-0D72E10D9E61}"/>
                    </a:ext>
                  </a:extLst>
                </p:cNvPr>
                <p:cNvGrpSpPr/>
                <p:nvPr/>
              </p:nvGrpSpPr>
              <p:grpSpPr>
                <a:xfrm>
                  <a:off x="4308905" y="4778965"/>
                  <a:ext cx="1238005" cy="783635"/>
                  <a:chOff x="4667289" y="3618325"/>
                  <a:chExt cx="1238005" cy="783635"/>
                </a:xfrm>
              </p:grpSpPr>
              <p:sp>
                <p:nvSpPr>
                  <p:cNvPr id="22" name="Rectangle: Rounded Corners 21">
                    <a:extLst>
                      <a:ext uri="{FF2B5EF4-FFF2-40B4-BE49-F238E27FC236}">
                        <a16:creationId xmlns:a16="http://schemas.microsoft.com/office/drawing/2014/main" id="{917CBCB0-8EA1-D70C-EBAE-AF9092E7A9ED}"/>
                      </a:ext>
                    </a:extLst>
                  </p:cNvPr>
                  <p:cNvSpPr/>
                  <p:nvPr/>
                </p:nvSpPr>
                <p:spPr>
                  <a:xfrm>
                    <a:off x="4671223"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ctangle: Rounded Corners 7">
                    <a:extLst>
                      <a:ext uri="{FF2B5EF4-FFF2-40B4-BE49-F238E27FC236}">
                        <a16:creationId xmlns:a16="http://schemas.microsoft.com/office/drawing/2014/main" id="{C066EBC9-137B-94C9-C217-0DCD7BBFDD5A}"/>
                      </a:ext>
                    </a:extLst>
                  </p:cNvPr>
                  <p:cNvSpPr txBox="1"/>
                  <p:nvPr/>
                </p:nvSpPr>
                <p:spPr>
                  <a:xfrm>
                    <a:off x="4667289" y="3641277"/>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600" b="1" kern="1200" dirty="0"/>
                      <a:t>Comm. Skills</a:t>
                    </a:r>
                  </a:p>
                  <a:p>
                    <a:pPr marL="0" lvl="0" indent="0" algn="ctr" defTabSz="400050">
                      <a:lnSpc>
                        <a:spcPct val="90000"/>
                      </a:lnSpc>
                      <a:spcBef>
                        <a:spcPct val="0"/>
                      </a:spcBef>
                      <a:spcAft>
                        <a:spcPct val="35000"/>
                      </a:spcAft>
                      <a:buNone/>
                    </a:pPr>
                    <a:r>
                      <a:rPr lang="en-US" sz="1600" b="1" kern="1200" dirty="0"/>
                      <a:t>SFA 7 Cs</a:t>
                    </a:r>
                  </a:p>
                </p:txBody>
              </p:sp>
            </p:grpSp>
          </p:grpSp>
        </p:grpSp>
        <p:sp>
          <p:nvSpPr>
            <p:cNvPr id="53" name="Straight Connector 3">
              <a:extLst>
                <a:ext uri="{FF2B5EF4-FFF2-40B4-BE49-F238E27FC236}">
                  <a16:creationId xmlns:a16="http://schemas.microsoft.com/office/drawing/2014/main" id="{06F66CD4-99AD-7E7B-7D27-25FEB42EB84E}"/>
                </a:ext>
              </a:extLst>
            </p:cNvPr>
            <p:cNvSpPr/>
            <p:nvPr/>
          </p:nvSpPr>
          <p:spPr>
            <a:xfrm>
              <a:off x="3990653" y="3429000"/>
              <a:ext cx="91440" cy="358909"/>
            </a:xfrm>
            <a:custGeom>
              <a:avLst/>
              <a:gdLst/>
              <a:ahLst/>
              <a:cxnLst/>
              <a:rect l="0" t="0" r="0" b="0"/>
              <a:pathLst>
                <a:path>
                  <a:moveTo>
                    <a:pt x="45720" y="0"/>
                  </a:moveTo>
                  <a:lnTo>
                    <a:pt x="45720"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272459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17417"/>
            <a:ext cx="9296400" cy="1007533"/>
          </a:xfrm>
        </p:spPr>
        <p:txBody>
          <a:bodyPr>
            <a:normAutofit/>
          </a:bodyPr>
          <a:lstStyle/>
          <a:p>
            <a:pPr algn="ctr"/>
            <a:r>
              <a:rPr lang="en-US" b="1" dirty="0"/>
              <a:t>Making the Case for SFA</a:t>
            </a:r>
          </a:p>
        </p:txBody>
      </p:sp>
      <p:sp>
        <p:nvSpPr>
          <p:cNvPr id="5" name="TextBox 4"/>
          <p:cNvSpPr txBox="1"/>
          <p:nvPr/>
        </p:nvSpPr>
        <p:spPr>
          <a:xfrm>
            <a:off x="838200" y="1524000"/>
            <a:ext cx="10820400" cy="4401205"/>
          </a:xfrm>
          <a:prstGeom prst="rect">
            <a:avLst/>
          </a:prstGeom>
          <a:noFill/>
        </p:spPr>
        <p:txBody>
          <a:bodyPr wrap="square" rtlCol="0">
            <a:spAutoFit/>
          </a:bodyPr>
          <a:lstStyle/>
          <a:p>
            <a:r>
              <a:rPr lang="en-US" sz="2800" b="1" dirty="0"/>
              <a:t>Step 1: </a:t>
            </a:r>
            <a:r>
              <a:rPr lang="en-US" sz="2800" dirty="0"/>
              <a:t>Know the resiliency resources in your organization and their </a:t>
            </a:r>
          </a:p>
          <a:p>
            <a:r>
              <a:rPr lang="en-US" sz="2800" dirty="0"/>
              <a:t>             effectiveness</a:t>
            </a:r>
          </a:p>
          <a:p>
            <a:endParaRPr lang="en-US" sz="2800" dirty="0"/>
          </a:p>
          <a:p>
            <a:r>
              <a:rPr lang="en-US" sz="2800" b="1" dirty="0"/>
              <a:t>Step 2: </a:t>
            </a:r>
            <a:r>
              <a:rPr lang="en-US" sz="2800" dirty="0"/>
              <a:t>Explore how SFA can be used as another resource and how it can</a:t>
            </a:r>
          </a:p>
          <a:p>
            <a:r>
              <a:rPr lang="en-US" sz="2800" dirty="0"/>
              <a:t>             be integrated with other programs</a:t>
            </a:r>
          </a:p>
          <a:p>
            <a:endParaRPr lang="en-US" sz="2800" dirty="0"/>
          </a:p>
          <a:p>
            <a:r>
              <a:rPr lang="en-US" sz="2800" b="1" dirty="0"/>
              <a:t>Step 3: </a:t>
            </a:r>
            <a:r>
              <a:rPr lang="en-US" sz="2800" dirty="0"/>
              <a:t>Articulate the need for SFA in your organization to key</a:t>
            </a:r>
          </a:p>
          <a:p>
            <a:r>
              <a:rPr lang="en-US" sz="2800" dirty="0"/>
              <a:t>             stakeholders</a:t>
            </a:r>
          </a:p>
          <a:p>
            <a:endParaRPr lang="en-US" sz="2800" dirty="0"/>
          </a:p>
          <a:p>
            <a:r>
              <a:rPr lang="en-US" sz="2800" b="1" dirty="0"/>
              <a:t>Step 4: </a:t>
            </a:r>
            <a:r>
              <a:rPr lang="en-US" sz="2800" dirty="0"/>
              <a:t>Read SFA resources, Become comfortable with the material</a:t>
            </a:r>
          </a:p>
        </p:txBody>
      </p:sp>
    </p:spTree>
    <p:extLst>
      <p:ext uri="{BB962C8B-B14F-4D97-AF65-F5344CB8AC3E}">
        <p14:creationId xmlns:p14="http://schemas.microsoft.com/office/powerpoint/2010/main" val="347063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9296400" cy="1007533"/>
          </a:xfrm>
        </p:spPr>
        <p:txBody>
          <a:bodyPr/>
          <a:lstStyle/>
          <a:p>
            <a:pPr algn="ctr"/>
            <a:r>
              <a:rPr lang="en-US" b="1" dirty="0"/>
              <a:t>SFA Team Leaders</a:t>
            </a:r>
          </a:p>
        </p:txBody>
      </p:sp>
      <p:sp>
        <p:nvSpPr>
          <p:cNvPr id="3" name="TextBox 2"/>
          <p:cNvSpPr txBox="1"/>
          <p:nvPr/>
        </p:nvSpPr>
        <p:spPr>
          <a:xfrm>
            <a:off x="838200" y="1752600"/>
            <a:ext cx="10668000" cy="4370427"/>
          </a:xfrm>
          <a:prstGeom prst="rect">
            <a:avLst/>
          </a:prstGeom>
          <a:noFill/>
        </p:spPr>
        <p:txBody>
          <a:bodyPr wrap="square" rtlCol="0">
            <a:spAutoFit/>
          </a:bodyPr>
          <a:lstStyle/>
          <a:p>
            <a:pPr marL="285750" indent="-285750">
              <a:buFont typeface="Wingdings" panose="05000000000000000000" pitchFamily="2" charset="2"/>
              <a:buChar char="v"/>
            </a:pPr>
            <a:r>
              <a:rPr lang="en-US" sz="2800" dirty="0"/>
              <a:t>Two leaders to coordinate the roll out of SFA in the organization (training and implementation)</a:t>
            </a:r>
          </a:p>
          <a:p>
            <a:pPr marL="800100" lvl="1" indent="-342900">
              <a:spcBef>
                <a:spcPts val="600"/>
              </a:spcBef>
              <a:spcAft>
                <a:spcPts val="600"/>
              </a:spcAft>
              <a:buFont typeface="Wingdings" panose="05000000000000000000" pitchFamily="2" charset="2"/>
              <a:buChar char="§"/>
            </a:pPr>
            <a:r>
              <a:rPr lang="en-US" sz="2400" dirty="0"/>
              <a:t>Professional Background</a:t>
            </a:r>
          </a:p>
          <a:p>
            <a:pPr marL="800100" lvl="1" indent="-342900">
              <a:spcBef>
                <a:spcPts val="600"/>
              </a:spcBef>
              <a:spcAft>
                <a:spcPts val="600"/>
              </a:spcAft>
              <a:buFont typeface="Wingdings" panose="05000000000000000000" pitchFamily="2" charset="2"/>
              <a:buChar char="§"/>
            </a:pPr>
            <a:r>
              <a:rPr lang="en-US" sz="2400" dirty="0"/>
              <a:t>Awareness of organizational/unit stressors</a:t>
            </a:r>
          </a:p>
          <a:p>
            <a:pPr marL="800100" lvl="1" indent="-342900">
              <a:spcBef>
                <a:spcPts val="600"/>
              </a:spcBef>
              <a:spcAft>
                <a:spcPts val="600"/>
              </a:spcAft>
              <a:buFont typeface="Wingdings" panose="05000000000000000000" pitchFamily="2" charset="2"/>
              <a:buChar char="§"/>
            </a:pPr>
            <a:r>
              <a:rPr lang="en-US" sz="2400" dirty="0"/>
              <a:t>Passionate about SFA as an approach</a:t>
            </a:r>
          </a:p>
          <a:p>
            <a:pPr marL="800100" lvl="1" indent="-342900">
              <a:spcBef>
                <a:spcPts val="600"/>
              </a:spcBef>
              <a:spcAft>
                <a:spcPts val="600"/>
              </a:spcAft>
              <a:buFont typeface="Wingdings" panose="05000000000000000000" pitchFamily="2" charset="2"/>
              <a:buChar char="§"/>
            </a:pPr>
            <a:r>
              <a:rPr lang="en-US" sz="2400" dirty="0"/>
              <a:t>Team Leader Attributes</a:t>
            </a:r>
          </a:p>
          <a:p>
            <a:pPr marL="800100" lvl="1" indent="-342900">
              <a:spcBef>
                <a:spcPts val="600"/>
              </a:spcBef>
              <a:spcAft>
                <a:spcPts val="600"/>
              </a:spcAft>
              <a:buFont typeface="Wingdings" panose="05000000000000000000" pitchFamily="2" charset="2"/>
              <a:buChar char="§"/>
            </a:pPr>
            <a:r>
              <a:rPr lang="en-US" sz="2400" dirty="0"/>
              <a:t>Team Leader Roll Out Plan</a:t>
            </a:r>
          </a:p>
          <a:p>
            <a:pPr marL="800100" lvl="1" indent="-342900">
              <a:spcBef>
                <a:spcPts val="600"/>
              </a:spcBef>
              <a:spcAft>
                <a:spcPts val="600"/>
              </a:spcAft>
              <a:buFont typeface="Wingdings" panose="05000000000000000000" pitchFamily="2" charset="2"/>
              <a:buChar char="§"/>
            </a:pPr>
            <a:r>
              <a:rPr lang="en-US" sz="2400" dirty="0"/>
              <a:t>Protected Time</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53938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494" algn="ctr">
              <a:spcBef>
                <a:spcPts val="102"/>
              </a:spcBef>
            </a:pPr>
            <a:r>
              <a:rPr lang="en-US" sz="2200" b="1" spc="-5" dirty="0">
                <a:latin typeface="Arial" panose="020B0604020202020204" pitchFamily="34" charset="0"/>
                <a:cs typeface="Arial" panose="020B0604020202020204" pitchFamily="34" charset="0"/>
              </a:rPr>
              <a:t>Stress First Aid Train the Trainer</a:t>
            </a:r>
            <a:br>
              <a:rPr lang="en-US" sz="2200" dirty="0">
                <a:latin typeface="Arial" panose="020B0604020202020204" pitchFamily="34" charset="0"/>
                <a:cs typeface="Arial" panose="020B0604020202020204" pitchFamily="34" charset="0"/>
              </a:rPr>
            </a:br>
            <a:r>
              <a:rPr lang="en-US" sz="2200" b="1" spc="-5" dirty="0">
                <a:latin typeface="Arial" panose="020B0604020202020204" pitchFamily="34" charset="0"/>
                <a:cs typeface="Arial" panose="020B0604020202020204" pitchFamily="34" charset="0"/>
              </a:rPr>
              <a:t>November 16, 2022</a:t>
            </a:r>
            <a:br>
              <a:rPr lang="en-US" b="1" dirty="0">
                <a:latin typeface="Arial" panose="020B0604020202020204" pitchFamily="34" charset="0"/>
                <a:cs typeface="Arial" panose="020B0604020202020204" pitchFamily="34" charset="0"/>
              </a:rPr>
            </a:br>
            <a:endParaRPr lang="en-US" dirty="0"/>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716369"/>
            <a:ext cx="1440873" cy="990600"/>
          </a:xfrm>
          <a:prstGeom prst="rect">
            <a:avLst/>
          </a:prstGeom>
        </p:spPr>
      </p:pic>
      <p:sp>
        <p:nvSpPr>
          <p:cNvPr id="8" name="TextBox 7">
            <a:extLst>
              <a:ext uri="{FF2B5EF4-FFF2-40B4-BE49-F238E27FC236}">
                <a16:creationId xmlns:a16="http://schemas.microsoft.com/office/drawing/2014/main" id="{0633B7E5-A989-4222-A91E-BF1175156B1C}"/>
              </a:ext>
            </a:extLst>
          </p:cNvPr>
          <p:cNvSpPr txBox="1"/>
          <p:nvPr/>
        </p:nvSpPr>
        <p:spPr>
          <a:xfrm>
            <a:off x="457201" y="1374729"/>
            <a:ext cx="11201399" cy="4469429"/>
          </a:xfrm>
          <a:prstGeom prst="rect">
            <a:avLst/>
          </a:prstGeom>
          <a:noFill/>
        </p:spPr>
        <p:txBody>
          <a:bodyPr wrap="square" lIns="91440" tIns="45720" rIns="91440" bIns="45720" anchor="t">
            <a:spAutoFit/>
          </a:bodyPr>
          <a:lstStyle/>
          <a:p>
            <a:pPr marL="12700">
              <a:lnSpc>
                <a:spcPts val="1452"/>
              </a:lnSpc>
              <a:spcBef>
                <a:spcPts val="102"/>
              </a:spcBef>
            </a:pPr>
            <a:r>
              <a:rPr lang="en-US" sz="1000" b="1" u="sng" dirty="0">
                <a:uFill>
                  <a:solidFill>
                    <a:schemeClr val="accent4">
                      <a:lumMod val="40000"/>
                      <a:lumOff val="60000"/>
                    </a:schemeClr>
                  </a:solidFill>
                </a:uFill>
                <a:cs typeface="Cambria"/>
              </a:rPr>
              <a:t>Method</a:t>
            </a:r>
            <a:r>
              <a:rPr lang="en-US" sz="1000" b="1" u="sng" spc="-36" dirty="0">
                <a:uFill>
                  <a:solidFill>
                    <a:schemeClr val="accent4">
                      <a:lumMod val="40000"/>
                      <a:lumOff val="60000"/>
                    </a:schemeClr>
                  </a:solidFill>
                </a:uFill>
                <a:cs typeface="Cambria"/>
              </a:rPr>
              <a:t> </a:t>
            </a:r>
            <a:r>
              <a:rPr lang="en-US" sz="1000" b="1" u="sng" spc="-10" dirty="0">
                <a:uFill>
                  <a:solidFill>
                    <a:schemeClr val="accent4">
                      <a:lumMod val="40000"/>
                      <a:lumOff val="60000"/>
                    </a:schemeClr>
                  </a:solidFill>
                </a:uFill>
                <a:cs typeface="Cambria"/>
              </a:rPr>
              <a:t>of</a:t>
            </a:r>
            <a:r>
              <a:rPr lang="en-US" sz="1000" b="1" u="sng" spc="-3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Participation</a:t>
            </a:r>
            <a:endParaRPr lang="en-US" sz="1000" u="sng" dirty="0">
              <a:uFill>
                <a:solidFill>
                  <a:srgbClr val="FFC000">
                    <a:lumMod val="40000"/>
                    <a:lumOff val="60000"/>
                  </a:srgbClr>
                </a:solidFill>
              </a:uFill>
              <a:cs typeface="Cambria"/>
            </a:endParaRPr>
          </a:p>
          <a:p>
            <a:pPr marL="12700" marR="181610">
              <a:lnSpc>
                <a:spcPct val="97700"/>
              </a:lnSpc>
              <a:spcBef>
                <a:spcPts val="15"/>
              </a:spcBef>
            </a:pPr>
            <a:r>
              <a:rPr lang="en-US" sz="1000" spc="-5" dirty="0">
                <a:cs typeface="Cambria"/>
              </a:rPr>
              <a:t>In</a:t>
            </a:r>
            <a:r>
              <a:rPr lang="en-US" sz="1000" dirty="0">
                <a:cs typeface="Cambria"/>
              </a:rPr>
              <a:t> </a:t>
            </a:r>
            <a:r>
              <a:rPr lang="en-US" sz="1000" spc="-5" dirty="0">
                <a:cs typeface="Cambria"/>
              </a:rPr>
              <a:t>order </a:t>
            </a:r>
            <a:r>
              <a:rPr lang="en-US" sz="1000" dirty="0">
                <a:cs typeface="Cambria"/>
              </a:rPr>
              <a:t>to </a:t>
            </a:r>
            <a:r>
              <a:rPr lang="en-US" sz="1000" spc="-5" dirty="0">
                <a:cs typeface="Cambria"/>
              </a:rPr>
              <a:t>meet</a:t>
            </a:r>
            <a:r>
              <a:rPr lang="en-US" sz="1000" dirty="0">
                <a:cs typeface="Cambria"/>
              </a:rPr>
              <a:t> </a:t>
            </a:r>
            <a:r>
              <a:rPr lang="en-US" sz="1000" spc="-5" dirty="0">
                <a:cs typeface="Cambria"/>
              </a:rPr>
              <a:t>the</a:t>
            </a:r>
            <a:r>
              <a:rPr lang="en-US" sz="1000" spc="5" dirty="0">
                <a:cs typeface="Cambria"/>
              </a:rPr>
              <a:t> </a:t>
            </a:r>
            <a:r>
              <a:rPr lang="en-US" sz="1000" dirty="0">
                <a:cs typeface="Cambria"/>
              </a:rPr>
              <a:t>learning</a:t>
            </a:r>
            <a:r>
              <a:rPr lang="en-US" sz="1000" spc="-10" dirty="0">
                <a:cs typeface="Cambria"/>
              </a:rPr>
              <a:t> </a:t>
            </a:r>
            <a:r>
              <a:rPr lang="en-US" sz="1000" spc="-5" dirty="0">
                <a:cs typeface="Cambria"/>
              </a:rPr>
              <a:t>objectives</a:t>
            </a:r>
            <a:r>
              <a:rPr lang="en-US" sz="1000" dirty="0">
                <a:cs typeface="Cambria"/>
              </a:rPr>
              <a:t> and</a:t>
            </a:r>
            <a:r>
              <a:rPr lang="en-US" sz="1000" spc="-5" dirty="0">
                <a:cs typeface="Cambria"/>
              </a:rPr>
              <a:t> receive</a:t>
            </a:r>
            <a:r>
              <a:rPr lang="en-US" sz="1000" dirty="0">
                <a:cs typeface="Cambria"/>
              </a:rPr>
              <a:t> </a:t>
            </a:r>
            <a:r>
              <a:rPr lang="en-US" sz="1000" spc="-5" dirty="0">
                <a:cs typeface="Cambria"/>
              </a:rPr>
              <a:t>continuing</a:t>
            </a:r>
            <a:r>
              <a:rPr lang="en-US" sz="1000" dirty="0">
                <a:cs typeface="Cambria"/>
              </a:rPr>
              <a:t> </a:t>
            </a:r>
            <a:r>
              <a:rPr lang="en-US" sz="1000" spc="-5" dirty="0">
                <a:cs typeface="Cambria"/>
              </a:rPr>
              <a:t>education</a:t>
            </a:r>
            <a:r>
              <a:rPr lang="en-US" sz="1000" dirty="0">
                <a:cs typeface="Cambria"/>
              </a:rPr>
              <a:t> </a:t>
            </a:r>
            <a:r>
              <a:rPr lang="en-US" sz="1000" spc="-5" dirty="0">
                <a:cs typeface="Cambria"/>
              </a:rPr>
              <a:t>credits, </a:t>
            </a:r>
            <a:r>
              <a:rPr lang="en-US" sz="1000" dirty="0">
                <a:cs typeface="Cambria"/>
              </a:rPr>
              <a:t> </a:t>
            </a:r>
            <a:r>
              <a:rPr lang="en-US" sz="1000" spc="-5" dirty="0">
                <a:cs typeface="Cambria"/>
              </a:rPr>
              <a:t>participants are</a:t>
            </a:r>
            <a:r>
              <a:rPr lang="en-US" sz="1000" dirty="0">
                <a:cs typeface="Cambria"/>
              </a:rPr>
              <a:t> </a:t>
            </a:r>
            <a:r>
              <a:rPr lang="en-US" sz="1000" spc="-5" dirty="0">
                <a:cs typeface="Cambria"/>
              </a:rPr>
              <a:t>expected</a:t>
            </a:r>
            <a:r>
              <a:rPr lang="en-US" sz="1000" spc="-10" dirty="0">
                <a:cs typeface="Cambria"/>
              </a:rPr>
              <a:t> </a:t>
            </a:r>
            <a:r>
              <a:rPr lang="en-US" sz="1000" dirty="0">
                <a:cs typeface="Cambria"/>
              </a:rPr>
              <a:t>to</a:t>
            </a:r>
            <a:r>
              <a:rPr lang="en-US" sz="1000" spc="-5" dirty="0">
                <a:cs typeface="Cambria"/>
              </a:rPr>
              <a:t> </a:t>
            </a:r>
            <a:r>
              <a:rPr lang="en-US" sz="1000" dirty="0">
                <a:cs typeface="Cambria"/>
              </a:rPr>
              <a:t>attend</a:t>
            </a:r>
            <a:r>
              <a:rPr lang="en-US" sz="1000" spc="-5" dirty="0">
                <a:cs typeface="Cambria"/>
              </a:rPr>
              <a:t> 100%</a:t>
            </a:r>
            <a:r>
              <a:rPr lang="en-US" sz="1000" dirty="0">
                <a:cs typeface="Cambria"/>
              </a:rPr>
              <a:t> </a:t>
            </a:r>
            <a:r>
              <a:rPr lang="en-US" sz="1000" spc="-5" dirty="0">
                <a:cs typeface="Cambria"/>
              </a:rPr>
              <a:t>of </a:t>
            </a:r>
            <a:r>
              <a:rPr lang="en-US" sz="1000" dirty="0">
                <a:cs typeface="Cambria"/>
              </a:rPr>
              <a:t>the </a:t>
            </a:r>
            <a:r>
              <a:rPr lang="en-US" sz="1000" spc="-5" dirty="0">
                <a:cs typeface="Cambria"/>
              </a:rPr>
              <a:t>program,</a:t>
            </a:r>
            <a:r>
              <a:rPr lang="en-US" sz="1000" spc="10" dirty="0">
                <a:cs typeface="Cambria"/>
              </a:rPr>
              <a:t> </a:t>
            </a:r>
            <a:r>
              <a:rPr lang="en-US" sz="1000" dirty="0">
                <a:cs typeface="Cambria"/>
              </a:rPr>
              <a:t>and</a:t>
            </a:r>
            <a:r>
              <a:rPr lang="en-US" sz="1000" spc="-10" dirty="0">
                <a:cs typeface="Cambria"/>
              </a:rPr>
              <a:t> </a:t>
            </a:r>
            <a:r>
              <a:rPr lang="en-US" sz="1000" spc="-5" dirty="0">
                <a:cs typeface="Cambria"/>
              </a:rPr>
              <a:t>complete</a:t>
            </a:r>
            <a:r>
              <a:rPr lang="en-US" sz="1000" dirty="0">
                <a:cs typeface="Cambria"/>
              </a:rPr>
              <a:t> an </a:t>
            </a:r>
            <a:r>
              <a:rPr lang="en-US" sz="1000" spc="-5" dirty="0">
                <a:cs typeface="Cambria"/>
              </a:rPr>
              <a:t>online </a:t>
            </a:r>
            <a:r>
              <a:rPr lang="en-US" sz="1000" dirty="0">
                <a:cs typeface="Cambria"/>
              </a:rPr>
              <a:t> </a:t>
            </a:r>
            <a:r>
              <a:rPr lang="en-US" sz="1000" spc="-5" dirty="0">
                <a:cs typeface="Cambria"/>
              </a:rPr>
              <a:t>evaluation</a:t>
            </a:r>
            <a:r>
              <a:rPr lang="en-US" sz="1000" spc="5" dirty="0">
                <a:cs typeface="Cambria"/>
              </a:rPr>
              <a:t> </a:t>
            </a:r>
            <a:r>
              <a:rPr lang="en-US" sz="1000" spc="-5" dirty="0">
                <a:cs typeface="Cambria"/>
              </a:rPr>
              <a:t>form</a:t>
            </a:r>
            <a:r>
              <a:rPr lang="en-US" sz="1000" spc="5" dirty="0">
                <a:cs typeface="Cambria"/>
              </a:rPr>
              <a:t> </a:t>
            </a:r>
            <a:r>
              <a:rPr lang="en-US" sz="1000" dirty="0">
                <a:cs typeface="Cambria"/>
              </a:rPr>
              <a:t>at</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conclusion</a:t>
            </a:r>
            <a:r>
              <a:rPr lang="en-US" sz="1000" spc="5" dirty="0">
                <a:cs typeface="Cambria"/>
              </a:rPr>
              <a:t> </a:t>
            </a:r>
            <a:r>
              <a:rPr lang="en-US" sz="1000" spc="-5" dirty="0">
                <a:cs typeface="Cambria"/>
              </a:rPr>
              <a:t>of</a:t>
            </a:r>
            <a:r>
              <a:rPr lang="en-US" sz="1000" spc="5" dirty="0">
                <a:cs typeface="Cambria"/>
              </a:rPr>
              <a:t> </a:t>
            </a:r>
            <a:r>
              <a:rPr lang="en-US" sz="1000" spc="-5" dirty="0">
                <a:cs typeface="Cambria"/>
              </a:rPr>
              <a:t>the</a:t>
            </a:r>
            <a:r>
              <a:rPr lang="en-US" sz="1000" spc="5" dirty="0">
                <a:cs typeface="Cambria"/>
              </a:rPr>
              <a:t> </a:t>
            </a:r>
            <a:r>
              <a:rPr lang="en-US" sz="1000" spc="-5" dirty="0">
                <a:cs typeface="Cambria"/>
              </a:rPr>
              <a:t>activity.</a:t>
            </a:r>
            <a:r>
              <a:rPr lang="en-US" sz="1000" spc="15" dirty="0">
                <a:cs typeface="Cambria"/>
              </a:rPr>
              <a:t> </a:t>
            </a:r>
            <a:r>
              <a:rPr lang="en-US" sz="1000" dirty="0">
                <a:cs typeface="Cambria"/>
              </a:rPr>
              <a:t>A </a:t>
            </a:r>
            <a:r>
              <a:rPr lang="en-US" sz="1000" spc="-5" dirty="0">
                <a:cs typeface="Cambria"/>
              </a:rPr>
              <a:t>letter</a:t>
            </a:r>
            <a:r>
              <a:rPr lang="en-US" sz="1000" spc="5" dirty="0">
                <a:cs typeface="Cambria"/>
              </a:rPr>
              <a:t> </a:t>
            </a:r>
            <a:r>
              <a:rPr lang="en-US" sz="1000" spc="-5" dirty="0">
                <a:cs typeface="Cambria"/>
              </a:rPr>
              <a:t>certifying</a:t>
            </a:r>
            <a:r>
              <a:rPr lang="en-US" sz="1000" dirty="0">
                <a:cs typeface="Cambria"/>
              </a:rPr>
              <a:t> </a:t>
            </a:r>
            <a:r>
              <a:rPr lang="en-US" sz="1000" spc="-5" dirty="0">
                <a:cs typeface="Cambria"/>
              </a:rPr>
              <a:t>attendance</a:t>
            </a:r>
            <a:r>
              <a:rPr lang="en-US" sz="1000" spc="10" dirty="0">
                <a:cs typeface="Cambria"/>
              </a:rPr>
              <a:t> </a:t>
            </a:r>
            <a:r>
              <a:rPr lang="en-US" sz="1000" dirty="0">
                <a:cs typeface="Cambria"/>
              </a:rPr>
              <a:t>and</a:t>
            </a:r>
            <a:r>
              <a:rPr lang="en-US" sz="1000" spc="-5" dirty="0">
                <a:cs typeface="Cambria"/>
              </a:rPr>
              <a:t> credit </a:t>
            </a:r>
            <a:r>
              <a:rPr lang="en-US" sz="1000" spc="-251" dirty="0">
                <a:cs typeface="Cambria"/>
              </a:rPr>
              <a:t> </a:t>
            </a:r>
            <a:r>
              <a:rPr lang="en-US" sz="1000" spc="-5" dirty="0">
                <a:cs typeface="Cambria"/>
              </a:rPr>
              <a:t>verification</a:t>
            </a:r>
            <a:r>
              <a:rPr lang="en-US" sz="1000" dirty="0">
                <a:cs typeface="Cambria"/>
              </a:rPr>
              <a:t> </a:t>
            </a:r>
            <a:r>
              <a:rPr lang="en-US" sz="1000" spc="-5" dirty="0">
                <a:cs typeface="Cambria"/>
              </a:rPr>
              <a:t>will</a:t>
            </a:r>
            <a:r>
              <a:rPr lang="en-US" sz="1000" dirty="0">
                <a:cs typeface="Cambria"/>
              </a:rPr>
              <a:t> be</a:t>
            </a:r>
            <a:r>
              <a:rPr lang="en-US" sz="1000" spc="5" dirty="0">
                <a:cs typeface="Cambria"/>
              </a:rPr>
              <a:t> </a:t>
            </a:r>
            <a:r>
              <a:rPr lang="en-US" sz="1000" spc="-5" dirty="0">
                <a:cs typeface="Cambria"/>
              </a:rPr>
              <a:t>emailed </a:t>
            </a:r>
            <a:r>
              <a:rPr lang="en-US" sz="1000" dirty="0">
                <a:cs typeface="Cambria"/>
              </a:rPr>
              <a:t>to </a:t>
            </a:r>
            <a:r>
              <a:rPr lang="en-US" sz="1000" spc="-5" dirty="0">
                <a:cs typeface="Cambria"/>
              </a:rPr>
              <a:t>participants</a:t>
            </a:r>
            <a:r>
              <a:rPr lang="en-US" sz="1000" dirty="0">
                <a:cs typeface="Cambria"/>
              </a:rPr>
              <a:t> </a:t>
            </a:r>
            <a:r>
              <a:rPr lang="en-US" sz="1000" spc="-5" dirty="0">
                <a:cs typeface="Cambria"/>
              </a:rPr>
              <a:t>upon</a:t>
            </a:r>
            <a:r>
              <a:rPr lang="en-US" sz="1000" spc="5" dirty="0">
                <a:cs typeface="Cambria"/>
              </a:rPr>
              <a:t> </a:t>
            </a:r>
            <a:r>
              <a:rPr lang="en-US" sz="1000" spc="-5" dirty="0">
                <a:cs typeface="Cambria"/>
              </a:rPr>
              <a:t>completion</a:t>
            </a:r>
            <a:r>
              <a:rPr lang="en-US" sz="1000" spc="5" dirty="0">
                <a:cs typeface="Cambria"/>
              </a:rPr>
              <a:t> </a:t>
            </a:r>
            <a:r>
              <a:rPr lang="en-US" sz="1000" spc="-5" dirty="0">
                <a:cs typeface="Cambria"/>
              </a:rPr>
              <a:t>of</a:t>
            </a:r>
            <a:r>
              <a:rPr lang="en-US" sz="1000" dirty="0">
                <a:cs typeface="Cambria"/>
              </a:rPr>
              <a:t> </a:t>
            </a:r>
            <a:r>
              <a:rPr lang="en-US" sz="1000" spc="-5" dirty="0">
                <a:cs typeface="Cambria"/>
              </a:rPr>
              <a:t>the</a:t>
            </a:r>
            <a:r>
              <a:rPr lang="en-US" sz="1000" spc="5" dirty="0">
                <a:cs typeface="Cambria"/>
              </a:rPr>
              <a:t> </a:t>
            </a:r>
            <a:r>
              <a:rPr lang="en-US" sz="1000" spc="-5" dirty="0">
                <a:cs typeface="Cambria"/>
              </a:rPr>
              <a:t>online</a:t>
            </a:r>
            <a:r>
              <a:rPr lang="en-US" sz="1000" spc="5" dirty="0">
                <a:cs typeface="Cambria"/>
              </a:rPr>
              <a:t> </a:t>
            </a:r>
            <a:r>
              <a:rPr lang="en-US" sz="1000" spc="-5" dirty="0">
                <a:cs typeface="Cambria"/>
              </a:rPr>
              <a:t>evaluation </a:t>
            </a:r>
            <a:r>
              <a:rPr lang="en-US" sz="1000" dirty="0">
                <a:cs typeface="Cambria"/>
              </a:rPr>
              <a:t> </a:t>
            </a:r>
            <a:r>
              <a:rPr lang="en-US" sz="1000" spc="-5" dirty="0">
                <a:cs typeface="Cambria"/>
              </a:rPr>
              <a:t>survey.</a:t>
            </a:r>
            <a:endParaRPr lang="en-US" sz="1000" dirty="0">
              <a:cs typeface="Cambria"/>
            </a:endParaRPr>
          </a:p>
          <a:p>
            <a:pPr>
              <a:spcBef>
                <a:spcPts val="31"/>
              </a:spcBef>
            </a:pPr>
            <a:endParaRPr lang="en-US" sz="1000" dirty="0">
              <a:cs typeface="Cambria"/>
            </a:endParaRPr>
          </a:p>
          <a:p>
            <a:pPr marL="12700">
              <a:lnSpc>
                <a:spcPts val="1452"/>
              </a:lnSpc>
            </a:pPr>
            <a:r>
              <a:rPr lang="en-US" sz="1000" b="1" u="sng" spc="-5" dirty="0">
                <a:uFill>
                  <a:solidFill>
                    <a:schemeClr val="accent4">
                      <a:lumMod val="40000"/>
                      <a:lumOff val="60000"/>
                    </a:schemeClr>
                  </a:solidFill>
                </a:uFill>
                <a:cs typeface="Cambria"/>
              </a:rPr>
              <a:t>A</a:t>
            </a:r>
            <a:r>
              <a:rPr lang="en-US" sz="1000" b="1" u="sng" dirty="0">
                <a:uFill>
                  <a:solidFill>
                    <a:schemeClr val="accent4">
                      <a:lumMod val="40000"/>
                      <a:lumOff val="60000"/>
                    </a:schemeClr>
                  </a:solidFill>
                </a:uFill>
                <a:cs typeface="Cambria"/>
              </a:rPr>
              <a:t>c</a:t>
            </a:r>
            <a:r>
              <a:rPr lang="en-US" sz="1000" b="1" u="sng" spc="5" dirty="0">
                <a:uFill>
                  <a:solidFill>
                    <a:schemeClr val="accent4">
                      <a:lumMod val="40000"/>
                      <a:lumOff val="60000"/>
                    </a:schemeClr>
                  </a:solidFill>
                </a:uFill>
                <a:cs typeface="Cambria"/>
              </a:rPr>
              <a:t>t</a:t>
            </a:r>
            <a:r>
              <a:rPr lang="en-US" sz="1000" b="1" u="sng" spc="-10" dirty="0">
                <a:uFill>
                  <a:solidFill>
                    <a:schemeClr val="accent4">
                      <a:lumMod val="40000"/>
                      <a:lumOff val="60000"/>
                    </a:schemeClr>
                  </a:solidFill>
                </a:uFill>
                <a:cs typeface="Cambria"/>
              </a:rPr>
              <a:t>i</a:t>
            </a:r>
            <a:r>
              <a:rPr lang="en-US" sz="1000" b="1" u="sng" spc="-5" dirty="0">
                <a:uFill>
                  <a:solidFill>
                    <a:schemeClr val="accent4">
                      <a:lumMod val="40000"/>
                      <a:lumOff val="60000"/>
                    </a:schemeClr>
                  </a:solidFill>
                </a:uFill>
                <a:cs typeface="Cambria"/>
              </a:rPr>
              <a:t>vi</a:t>
            </a:r>
            <a:r>
              <a:rPr lang="en-US" sz="1000" b="1" u="sng" spc="5" dirty="0">
                <a:uFill>
                  <a:solidFill>
                    <a:schemeClr val="accent4">
                      <a:lumMod val="40000"/>
                      <a:lumOff val="60000"/>
                    </a:schemeClr>
                  </a:solidFill>
                </a:uFill>
                <a:cs typeface="Cambria"/>
              </a:rPr>
              <a:t>t</a:t>
            </a:r>
            <a:r>
              <a:rPr lang="en-US" sz="1000" b="1" u="sng" dirty="0">
                <a:uFill>
                  <a:solidFill>
                    <a:schemeClr val="accent4">
                      <a:lumMod val="40000"/>
                      <a:lumOff val="60000"/>
                    </a:schemeClr>
                  </a:solidFill>
                </a:uFill>
                <a:cs typeface="Cambria"/>
              </a:rPr>
              <a:t>y</a:t>
            </a:r>
            <a:r>
              <a:rPr lang="en-US" sz="1000" b="1" u="sng" spc="-5" dirty="0">
                <a:uFill>
                  <a:solidFill>
                    <a:schemeClr val="accent4">
                      <a:lumMod val="40000"/>
                      <a:lumOff val="60000"/>
                    </a:schemeClr>
                  </a:solidFill>
                </a:uFill>
                <a:cs typeface="Cambria"/>
              </a:rPr>
              <a:t> </a:t>
            </a:r>
            <a:r>
              <a:rPr lang="en-US" sz="1000" b="1" u="sng" spc="-10" dirty="0">
                <a:uFill>
                  <a:solidFill>
                    <a:schemeClr val="accent4">
                      <a:lumMod val="40000"/>
                      <a:lumOff val="60000"/>
                    </a:schemeClr>
                  </a:solidFill>
                </a:uFill>
                <a:cs typeface="Cambria"/>
              </a:rPr>
              <a:t>Di</a:t>
            </a:r>
            <a:r>
              <a:rPr lang="en-US" sz="1000" b="1" u="sng" spc="-5" dirty="0">
                <a:uFill>
                  <a:solidFill>
                    <a:schemeClr val="accent4">
                      <a:lumMod val="40000"/>
                      <a:lumOff val="60000"/>
                    </a:schemeClr>
                  </a:solidFill>
                </a:uFill>
                <a:cs typeface="Cambria"/>
              </a:rPr>
              <a:t>re</a:t>
            </a:r>
            <a:r>
              <a:rPr lang="en-US" sz="1000" b="1" u="sng" dirty="0">
                <a:uFill>
                  <a:solidFill>
                    <a:schemeClr val="accent4">
                      <a:lumMod val="40000"/>
                      <a:lumOff val="60000"/>
                    </a:schemeClr>
                  </a:solidFill>
                </a:uFill>
                <a:cs typeface="Cambria"/>
              </a:rPr>
              <a:t>c</a:t>
            </a:r>
            <a:r>
              <a:rPr lang="en-US" sz="1000" b="1" u="sng" spc="5" dirty="0">
                <a:uFill>
                  <a:solidFill>
                    <a:schemeClr val="accent4">
                      <a:lumMod val="40000"/>
                      <a:lumOff val="60000"/>
                    </a:schemeClr>
                  </a:solidFill>
                </a:uFill>
                <a:cs typeface="Cambria"/>
              </a:rPr>
              <a:t>t</a:t>
            </a:r>
            <a:r>
              <a:rPr lang="en-US" sz="1000" b="1" u="sng" dirty="0">
                <a:uFill>
                  <a:solidFill>
                    <a:schemeClr val="accent4">
                      <a:lumMod val="40000"/>
                      <a:lumOff val="60000"/>
                    </a:schemeClr>
                  </a:solidFill>
                </a:uFill>
                <a:cs typeface="Cambria"/>
              </a:rPr>
              <a:t>or </a:t>
            </a:r>
            <a:r>
              <a:rPr lang="en-US" sz="1000" b="1" dirty="0">
                <a:uFill>
                  <a:solidFill>
                    <a:schemeClr val="accent4">
                      <a:lumMod val="40000"/>
                      <a:lumOff val="60000"/>
                    </a:schemeClr>
                  </a:solidFill>
                </a:uFill>
                <a:cs typeface="Cambria"/>
              </a:rPr>
              <a:t>-</a:t>
            </a:r>
            <a:r>
              <a:rPr lang="en-US" sz="1000" spc="-5" dirty="0">
                <a:cs typeface="Cambria"/>
              </a:rPr>
              <a:t>Susan Salmond,</a:t>
            </a:r>
            <a:r>
              <a:rPr lang="en-US" sz="1000" spc="5" dirty="0">
                <a:cs typeface="Cambria"/>
              </a:rPr>
              <a:t> </a:t>
            </a:r>
            <a:r>
              <a:rPr lang="en-US" sz="1000" spc="-5" dirty="0">
                <a:cs typeface="Cambria"/>
              </a:rPr>
              <a:t>EdD,</a:t>
            </a:r>
            <a:r>
              <a:rPr lang="en-US" sz="1000" dirty="0">
                <a:cs typeface="Cambria"/>
              </a:rPr>
              <a:t> </a:t>
            </a:r>
            <a:r>
              <a:rPr lang="en-US" sz="1000" spc="-10" dirty="0">
                <a:cs typeface="Cambria"/>
              </a:rPr>
              <a:t>RN,</a:t>
            </a:r>
            <a:r>
              <a:rPr lang="en-US" sz="1000" spc="5" dirty="0">
                <a:cs typeface="Cambria"/>
              </a:rPr>
              <a:t> </a:t>
            </a:r>
            <a:r>
              <a:rPr lang="en-US" sz="1000" spc="-5" dirty="0">
                <a:cs typeface="Cambria"/>
              </a:rPr>
              <a:t>ANEF,</a:t>
            </a:r>
            <a:r>
              <a:rPr lang="en-US" sz="1000" spc="-10" dirty="0">
                <a:cs typeface="Cambria"/>
              </a:rPr>
              <a:t> </a:t>
            </a:r>
            <a:r>
              <a:rPr lang="en-US" sz="1000" spc="-5" dirty="0">
                <a:cs typeface="Cambria"/>
              </a:rPr>
              <a:t>FAAN</a:t>
            </a:r>
            <a:r>
              <a:rPr lang="en-US" sz="1000" dirty="0">
                <a:cs typeface="Cambria"/>
              </a:rPr>
              <a:t>         </a:t>
            </a:r>
            <a:r>
              <a:rPr lang="en-US" sz="1000" b="1" u="sng" spc="-5" dirty="0">
                <a:uFill>
                  <a:solidFill>
                    <a:schemeClr val="accent4">
                      <a:lumMod val="40000"/>
                      <a:lumOff val="60000"/>
                    </a:schemeClr>
                  </a:solidFill>
                </a:uFill>
                <a:cs typeface="Cambria"/>
              </a:rPr>
              <a:t>Planning</a:t>
            </a:r>
            <a:r>
              <a:rPr lang="en-US" sz="1000" b="1" u="sng" spc="-5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Committee</a:t>
            </a:r>
            <a:r>
              <a:rPr lang="en-US" sz="1000" b="1" u="sng" dirty="0">
                <a:uFill>
                  <a:solidFill>
                    <a:schemeClr val="accent4">
                      <a:lumMod val="40000"/>
                      <a:lumOff val="60000"/>
                    </a:schemeClr>
                  </a:solidFill>
                </a:uFill>
                <a:cs typeface="Cambria"/>
              </a:rPr>
              <a:t> </a:t>
            </a:r>
            <a:r>
              <a:rPr lang="en-US" sz="1000" b="1" dirty="0">
                <a:uFill>
                  <a:solidFill>
                    <a:schemeClr val="accent4">
                      <a:lumMod val="40000"/>
                      <a:lumOff val="60000"/>
                    </a:schemeClr>
                  </a:solidFill>
                </a:uFill>
                <a:cs typeface="Cambria"/>
              </a:rPr>
              <a:t> -</a:t>
            </a:r>
            <a:r>
              <a:rPr lang="en-US" sz="1000" spc="-5" dirty="0">
                <a:cs typeface="Cambria"/>
              </a:rPr>
              <a:t>Edna</a:t>
            </a:r>
            <a:r>
              <a:rPr lang="en-US" sz="1000" spc="-10" dirty="0">
                <a:cs typeface="Cambria"/>
              </a:rPr>
              <a:t> </a:t>
            </a:r>
            <a:r>
              <a:rPr lang="en-US" sz="1000" spc="-5" dirty="0">
                <a:cs typeface="Cambria"/>
              </a:rPr>
              <a:t>Cadmus,</a:t>
            </a:r>
            <a:r>
              <a:rPr lang="en-US" sz="1000" dirty="0">
                <a:cs typeface="Cambria"/>
              </a:rPr>
              <a:t> </a:t>
            </a:r>
            <a:r>
              <a:rPr lang="en-US" sz="1000" spc="-5" dirty="0">
                <a:cs typeface="Cambria"/>
              </a:rPr>
              <a:t>PhD, RN, NEA-BC,</a:t>
            </a:r>
            <a:r>
              <a:rPr lang="en-US" sz="1000" dirty="0">
                <a:cs typeface="Cambria"/>
              </a:rPr>
              <a:t> </a:t>
            </a:r>
            <a:r>
              <a:rPr lang="en-US" sz="1000" spc="-5" dirty="0">
                <a:cs typeface="Cambria"/>
              </a:rPr>
              <a:t>FAAN &amp; </a:t>
            </a:r>
            <a:r>
              <a:rPr lang="en-US" sz="1000" spc="-256" dirty="0">
                <a:cs typeface="Cambria"/>
              </a:rPr>
              <a:t> </a:t>
            </a:r>
            <a:r>
              <a:rPr lang="en-US" sz="1000" spc="-5" dirty="0">
                <a:cs typeface="Cambria"/>
              </a:rPr>
              <a:t>Jennifer</a:t>
            </a:r>
            <a:r>
              <a:rPr lang="en-US" sz="1000" spc="-10" dirty="0">
                <a:cs typeface="Cambria"/>
              </a:rPr>
              <a:t> </a:t>
            </a:r>
            <a:r>
              <a:rPr lang="en-US" sz="1000" spc="-5" dirty="0">
                <a:cs typeface="Cambria"/>
              </a:rPr>
              <a:t>Polakowski, MPA</a:t>
            </a:r>
            <a:endParaRPr lang="en-US" sz="1000" dirty="0">
              <a:cs typeface="Cambria"/>
            </a:endParaRPr>
          </a:p>
          <a:p>
            <a:pPr>
              <a:spcBef>
                <a:spcPts val="56"/>
              </a:spcBef>
            </a:pPr>
            <a:endParaRPr lang="en-US" sz="1000" dirty="0">
              <a:cs typeface="Cambria"/>
            </a:endParaRPr>
          </a:p>
          <a:p>
            <a:pPr marL="12700">
              <a:lnSpc>
                <a:spcPts val="1452"/>
              </a:lnSpc>
            </a:pPr>
            <a:r>
              <a:rPr lang="en-US" sz="1000" b="1" u="sng" spc="-5" dirty="0">
                <a:uFill>
                  <a:solidFill>
                    <a:schemeClr val="accent4">
                      <a:lumMod val="40000"/>
                      <a:lumOff val="60000"/>
                    </a:schemeClr>
                  </a:solidFill>
                </a:uFill>
                <a:cs typeface="Cambria"/>
              </a:rPr>
              <a:t>Guest</a:t>
            </a:r>
            <a:r>
              <a:rPr lang="en-US" sz="1000" b="1" u="sng" spc="-6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Faculty</a:t>
            </a:r>
            <a:endParaRPr lang="en-US" sz="1000" b="1" u="sng" spc="-5" dirty="0">
              <a:uFill>
                <a:solidFill>
                  <a:srgbClr val="FFC000">
                    <a:lumMod val="40000"/>
                    <a:lumOff val="60000"/>
                  </a:srgbClr>
                </a:solidFill>
              </a:uFill>
              <a:cs typeface="Cambria"/>
            </a:endParaRPr>
          </a:p>
          <a:p>
            <a:pPr marL="12700">
              <a:lnSpc>
                <a:spcPts val="1452"/>
              </a:lnSpc>
            </a:pPr>
            <a:r>
              <a:rPr lang="en-US" sz="1000" dirty="0"/>
              <a:t>Susan Salmond, EdD, RN, ANEF, FAAN</a:t>
            </a:r>
            <a:endParaRPr lang="en-US" sz="1000" dirty="0">
              <a:cs typeface="Calibri" panose="020F0502020204030204"/>
            </a:endParaRPr>
          </a:p>
          <a:p>
            <a:pPr marL="12700">
              <a:lnSpc>
                <a:spcPts val="1452"/>
              </a:lnSpc>
            </a:pPr>
            <a:endParaRPr lang="en-US" sz="1000" dirty="0">
              <a:cs typeface="Calibri" panose="020F0502020204030204"/>
            </a:endParaRPr>
          </a:p>
          <a:p>
            <a:pPr marL="12700">
              <a:lnSpc>
                <a:spcPts val="1462"/>
              </a:lnSpc>
              <a:spcBef>
                <a:spcPts val="5"/>
              </a:spcBef>
            </a:pPr>
            <a:r>
              <a:rPr lang="en-US" sz="1000" b="1" u="sng" spc="-5" dirty="0">
                <a:uFill>
                  <a:solidFill>
                    <a:schemeClr val="accent4">
                      <a:lumMod val="40000"/>
                      <a:lumOff val="60000"/>
                    </a:schemeClr>
                  </a:solidFill>
                </a:uFill>
                <a:cs typeface="Cambria"/>
              </a:rPr>
              <a:t>Disclosure</a:t>
            </a:r>
            <a:r>
              <a:rPr lang="en-US" sz="1000" b="1" u="sng" spc="-46"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Declarations</a:t>
            </a:r>
            <a:endParaRPr lang="en-US" sz="1000" dirty="0">
              <a:uFill>
                <a:solidFill>
                  <a:srgbClr val="FFC000">
                    <a:lumMod val="40000"/>
                    <a:lumOff val="60000"/>
                  </a:srgbClr>
                </a:solidFill>
              </a:uFill>
              <a:cs typeface="Cambria"/>
            </a:endParaRPr>
          </a:p>
          <a:p>
            <a:pPr marL="12700" marR="39370">
              <a:lnSpc>
                <a:spcPct val="97700"/>
              </a:lnSpc>
              <a:spcBef>
                <a:spcPts val="20"/>
              </a:spcBef>
            </a:pPr>
            <a:r>
              <a:rPr lang="en-US" sz="1000" spc="-5" dirty="0">
                <a:cs typeface="Cambria"/>
              </a:rPr>
              <a:t>In</a:t>
            </a:r>
            <a:r>
              <a:rPr lang="en-US" sz="1000" dirty="0">
                <a:cs typeface="Cambria"/>
              </a:rPr>
              <a:t> </a:t>
            </a:r>
            <a:r>
              <a:rPr lang="en-US" sz="1000" spc="-5" dirty="0">
                <a:cs typeface="Cambria"/>
              </a:rPr>
              <a:t>accordance</a:t>
            </a:r>
            <a:r>
              <a:rPr lang="en-US" sz="1000" spc="5" dirty="0">
                <a:cs typeface="Cambria"/>
              </a:rPr>
              <a:t> </a:t>
            </a:r>
            <a:r>
              <a:rPr lang="en-US" sz="1000" spc="-5" dirty="0">
                <a:cs typeface="Cambria"/>
              </a:rPr>
              <a:t>with the</a:t>
            </a:r>
            <a:r>
              <a:rPr lang="en-US" sz="1000" spc="15" dirty="0">
                <a:cs typeface="Cambria"/>
              </a:rPr>
              <a:t> </a:t>
            </a:r>
            <a:r>
              <a:rPr lang="en-US" sz="1000" spc="-5" dirty="0">
                <a:cs typeface="Cambria"/>
              </a:rPr>
              <a:t>disclosure</a:t>
            </a:r>
            <a:r>
              <a:rPr lang="en-US" sz="1000" spc="5" dirty="0">
                <a:cs typeface="Cambria"/>
              </a:rPr>
              <a:t> </a:t>
            </a:r>
            <a:r>
              <a:rPr lang="en-US" sz="1000" spc="-5" dirty="0">
                <a:cs typeface="Cambria"/>
              </a:rPr>
              <a:t>policies of</a:t>
            </a:r>
            <a:r>
              <a:rPr lang="en-US" sz="1000" dirty="0">
                <a:cs typeface="Cambria"/>
              </a:rPr>
              <a:t> RBHS</a:t>
            </a:r>
            <a:r>
              <a:rPr lang="en-US" sz="1000" spc="5" dirty="0">
                <a:cs typeface="Cambria"/>
              </a:rPr>
              <a:t> </a:t>
            </a:r>
            <a:r>
              <a:rPr lang="en-US" sz="1000" dirty="0">
                <a:cs typeface="Cambria"/>
              </a:rPr>
              <a:t>and</a:t>
            </a:r>
            <a:r>
              <a:rPr lang="en-US" sz="1000" spc="-10" dirty="0">
                <a:cs typeface="Cambria"/>
              </a:rPr>
              <a:t> </a:t>
            </a:r>
            <a:r>
              <a:rPr lang="en-US" sz="1000" dirty="0">
                <a:cs typeface="Cambria"/>
              </a:rPr>
              <a:t>to </a:t>
            </a:r>
            <a:r>
              <a:rPr lang="en-US" sz="1000" spc="-5" dirty="0">
                <a:cs typeface="Cambria"/>
              </a:rPr>
              <a:t>conform</a:t>
            </a:r>
            <a:r>
              <a:rPr lang="en-US" sz="1000" dirty="0">
                <a:cs typeface="Cambria"/>
              </a:rPr>
              <a:t> with</a:t>
            </a:r>
            <a:r>
              <a:rPr lang="en-US" sz="1000" spc="-5" dirty="0">
                <a:cs typeface="Cambria"/>
              </a:rPr>
              <a:t> Joint</a:t>
            </a:r>
            <a:r>
              <a:rPr lang="en-US" sz="1000" spc="5" dirty="0">
                <a:cs typeface="Cambria"/>
              </a:rPr>
              <a:t> </a:t>
            </a:r>
            <a:r>
              <a:rPr lang="en-US" sz="1000" spc="-5" dirty="0">
                <a:cs typeface="Cambria"/>
              </a:rPr>
              <a:t>Accreditation </a:t>
            </a:r>
            <a:r>
              <a:rPr lang="en-US" sz="1000" spc="-256" dirty="0">
                <a:cs typeface="Cambria"/>
              </a:rPr>
              <a:t> </a:t>
            </a:r>
            <a:r>
              <a:rPr lang="en-US" sz="1000" spc="-5" dirty="0">
                <a:cs typeface="Cambria"/>
              </a:rPr>
              <a:t>requirements</a:t>
            </a:r>
            <a:r>
              <a:rPr lang="en-US" sz="1000" dirty="0">
                <a:cs typeface="Cambria"/>
              </a:rPr>
              <a:t> and</a:t>
            </a:r>
            <a:r>
              <a:rPr lang="en-US" sz="1000" spc="-5" dirty="0">
                <a:cs typeface="Cambria"/>
              </a:rPr>
              <a:t> FDA</a:t>
            </a:r>
            <a:r>
              <a:rPr lang="en-US" sz="1000" dirty="0">
                <a:cs typeface="Cambria"/>
              </a:rPr>
              <a:t> </a:t>
            </a:r>
            <a:r>
              <a:rPr lang="en-US" sz="1000" spc="-5" dirty="0">
                <a:cs typeface="Cambria"/>
              </a:rPr>
              <a:t>guidelines,</a:t>
            </a:r>
            <a:r>
              <a:rPr lang="en-US" sz="1000" spc="10" dirty="0">
                <a:cs typeface="Cambria"/>
              </a:rPr>
              <a:t> </a:t>
            </a:r>
            <a:r>
              <a:rPr lang="en-US" sz="1000" spc="-5" dirty="0">
                <a:cs typeface="Cambria"/>
              </a:rPr>
              <a:t>individuals</a:t>
            </a:r>
            <a:r>
              <a:rPr lang="en-US" sz="1000" spc="5" dirty="0">
                <a:cs typeface="Cambria"/>
              </a:rPr>
              <a:t> </a:t>
            </a:r>
            <a:r>
              <a:rPr lang="en-US" sz="1000" dirty="0">
                <a:cs typeface="Cambria"/>
              </a:rPr>
              <a:t>in</a:t>
            </a:r>
            <a:r>
              <a:rPr lang="en-US" sz="1000" spc="5" dirty="0">
                <a:cs typeface="Cambria"/>
              </a:rPr>
              <a:t> </a:t>
            </a:r>
            <a:r>
              <a:rPr lang="en-US" sz="1000" dirty="0">
                <a:cs typeface="Cambria"/>
              </a:rPr>
              <a:t>a</a:t>
            </a:r>
            <a:r>
              <a:rPr lang="en-US" sz="1000" spc="5" dirty="0">
                <a:cs typeface="Cambria"/>
              </a:rPr>
              <a:t> </a:t>
            </a:r>
            <a:r>
              <a:rPr lang="en-US" sz="1000" spc="-5" dirty="0">
                <a:cs typeface="Cambria"/>
              </a:rPr>
              <a:t>position</a:t>
            </a:r>
            <a:r>
              <a:rPr lang="en-US" sz="1000" dirty="0">
                <a:cs typeface="Cambria"/>
              </a:rPr>
              <a:t> to </a:t>
            </a:r>
            <a:r>
              <a:rPr lang="en-US" sz="1000" spc="-5" dirty="0">
                <a:cs typeface="Cambria"/>
              </a:rPr>
              <a:t>control</a:t>
            </a:r>
            <a:r>
              <a:rPr lang="en-US" sz="1000" dirty="0">
                <a:cs typeface="Cambria"/>
              </a:rPr>
              <a:t> t</a:t>
            </a:r>
            <a:r>
              <a:rPr lang="en-US" sz="1000" spc="-5" dirty="0">
                <a:cs typeface="Cambria"/>
              </a:rPr>
              <a:t>he</a:t>
            </a:r>
            <a:r>
              <a:rPr lang="en-US" sz="1000" spc="5" dirty="0">
                <a:cs typeface="Cambria"/>
              </a:rPr>
              <a:t> </a:t>
            </a:r>
            <a:r>
              <a:rPr lang="en-US" sz="1000" spc="-5" dirty="0">
                <a:cs typeface="Cambria"/>
              </a:rPr>
              <a:t>content</a:t>
            </a:r>
            <a:r>
              <a:rPr lang="en-US" sz="1000" spc="5" dirty="0">
                <a:cs typeface="Cambria"/>
              </a:rPr>
              <a:t> </a:t>
            </a:r>
            <a:r>
              <a:rPr lang="en-US" sz="1000" spc="-5" dirty="0">
                <a:cs typeface="Cambria"/>
              </a:rPr>
              <a:t>of</a:t>
            </a:r>
            <a:r>
              <a:rPr lang="en-US" sz="1000" dirty="0">
                <a:cs typeface="Cambria"/>
              </a:rPr>
              <a:t> </a:t>
            </a:r>
            <a:r>
              <a:rPr lang="en-US" sz="1000" spc="-5" dirty="0">
                <a:cs typeface="Cambria"/>
              </a:rPr>
              <a:t>this </a:t>
            </a:r>
            <a:r>
              <a:rPr lang="en-US" sz="1000" dirty="0">
                <a:cs typeface="Cambria"/>
              </a:rPr>
              <a:t> </a:t>
            </a:r>
            <a:r>
              <a:rPr lang="en-US" sz="1000" spc="-5" dirty="0">
                <a:cs typeface="Cambria"/>
              </a:rPr>
              <a:t>educational</a:t>
            </a:r>
            <a:r>
              <a:rPr lang="en-US" sz="1000" dirty="0">
                <a:cs typeface="Cambria"/>
              </a:rPr>
              <a:t> </a:t>
            </a:r>
            <a:r>
              <a:rPr lang="en-US" sz="1000" spc="-5" dirty="0">
                <a:cs typeface="Cambria"/>
              </a:rPr>
              <a:t>activity</a:t>
            </a:r>
            <a:r>
              <a:rPr lang="en-US" sz="1000" spc="5" dirty="0">
                <a:cs typeface="Cambria"/>
              </a:rPr>
              <a:t> </a:t>
            </a:r>
            <a:r>
              <a:rPr lang="en-US" sz="1000" spc="-5" dirty="0">
                <a:cs typeface="Cambria"/>
              </a:rPr>
              <a:t>are</a:t>
            </a:r>
            <a:r>
              <a:rPr lang="en-US" sz="1000" spc="10" dirty="0">
                <a:cs typeface="Cambria"/>
              </a:rPr>
              <a:t> </a:t>
            </a:r>
            <a:r>
              <a:rPr lang="en-US" sz="1000" spc="-5" dirty="0">
                <a:cs typeface="Cambria"/>
              </a:rPr>
              <a:t>required </a:t>
            </a:r>
            <a:r>
              <a:rPr lang="en-US" sz="1000" dirty="0">
                <a:cs typeface="Cambria"/>
              </a:rPr>
              <a:t>to</a:t>
            </a:r>
            <a:r>
              <a:rPr lang="en-US" sz="1000" spc="5" dirty="0">
                <a:cs typeface="Cambria"/>
              </a:rPr>
              <a:t> </a:t>
            </a:r>
            <a:r>
              <a:rPr lang="en-US" sz="1000" spc="-5" dirty="0">
                <a:cs typeface="Cambria"/>
              </a:rPr>
              <a:t>disclose</a:t>
            </a:r>
            <a:r>
              <a:rPr lang="en-US" sz="1000" spc="10" dirty="0">
                <a:cs typeface="Cambria"/>
              </a:rPr>
              <a:t> </a:t>
            </a:r>
            <a:r>
              <a:rPr lang="en-US" sz="1000" dirty="0">
                <a:cs typeface="Cambria"/>
              </a:rPr>
              <a:t>to the</a:t>
            </a:r>
            <a:r>
              <a:rPr lang="en-US" sz="1000" spc="10" dirty="0">
                <a:cs typeface="Cambria"/>
              </a:rPr>
              <a:t> </a:t>
            </a:r>
            <a:r>
              <a:rPr lang="en-US" sz="1000" spc="-5" dirty="0">
                <a:cs typeface="Cambria"/>
              </a:rPr>
              <a:t>activity</a:t>
            </a:r>
            <a:r>
              <a:rPr lang="en-US" sz="1000" spc="5" dirty="0">
                <a:cs typeface="Cambria"/>
              </a:rPr>
              <a:t> </a:t>
            </a:r>
            <a:r>
              <a:rPr lang="en-US" sz="1000" spc="-5" dirty="0">
                <a:cs typeface="Cambria"/>
              </a:rPr>
              <a:t>participants:</a:t>
            </a:r>
            <a:r>
              <a:rPr lang="en-US" sz="1000" dirty="0">
                <a:cs typeface="Cambria"/>
              </a:rPr>
              <a:t> </a:t>
            </a:r>
            <a:r>
              <a:rPr lang="en-US" sz="1000" spc="-5" dirty="0">
                <a:cs typeface="Cambria"/>
              </a:rPr>
              <a:t>1)</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existence</a:t>
            </a:r>
            <a:r>
              <a:rPr lang="en-US" sz="1000" spc="5" dirty="0">
                <a:cs typeface="Cambria"/>
              </a:rPr>
              <a:t> </a:t>
            </a:r>
            <a:r>
              <a:rPr lang="en-US" sz="1000" spc="-5" dirty="0">
                <a:cs typeface="Cambria"/>
              </a:rPr>
              <a:t>of </a:t>
            </a:r>
            <a:r>
              <a:rPr lang="en-US" sz="1000" dirty="0">
                <a:cs typeface="Cambria"/>
              </a:rPr>
              <a:t> any</a:t>
            </a:r>
            <a:r>
              <a:rPr lang="en-US" sz="1000" spc="-10" dirty="0">
                <a:cs typeface="Cambria"/>
              </a:rPr>
              <a:t>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relationship</a:t>
            </a:r>
            <a:r>
              <a:rPr lang="en-US" sz="1000" spc="5" dirty="0">
                <a:cs typeface="Cambria"/>
              </a:rPr>
              <a:t> </a:t>
            </a:r>
            <a:r>
              <a:rPr lang="en-US" sz="1000" spc="-5" dirty="0">
                <a:cs typeface="Cambria"/>
              </a:rPr>
              <a:t>with</a:t>
            </a:r>
            <a:r>
              <a:rPr lang="en-US" sz="1000" dirty="0">
                <a:cs typeface="Cambria"/>
              </a:rPr>
              <a:t> any</a:t>
            </a:r>
            <a:r>
              <a:rPr lang="en-US" sz="1000" spc="-5" dirty="0">
                <a:cs typeface="Cambria"/>
              </a:rPr>
              <a:t> entity producing,</a:t>
            </a:r>
            <a:r>
              <a:rPr lang="en-US" sz="1000" spc="10" dirty="0">
                <a:cs typeface="Cambria"/>
              </a:rPr>
              <a:t> </a:t>
            </a:r>
            <a:r>
              <a:rPr lang="en-US" sz="1000" spc="-5" dirty="0">
                <a:cs typeface="Cambria"/>
              </a:rPr>
              <a:t>marketing,</a:t>
            </a:r>
            <a:r>
              <a:rPr lang="en-US" sz="1000" spc="10" dirty="0">
                <a:cs typeface="Cambria"/>
              </a:rPr>
              <a:t> </a:t>
            </a:r>
            <a:r>
              <a:rPr lang="en-US" sz="1000" spc="-5" dirty="0">
                <a:cs typeface="Cambria"/>
              </a:rPr>
              <a:t>re-selling,</a:t>
            </a:r>
            <a:r>
              <a:rPr lang="en-US" sz="1000" spc="10" dirty="0">
                <a:cs typeface="Cambria"/>
              </a:rPr>
              <a:t> </a:t>
            </a:r>
            <a:r>
              <a:rPr lang="en-US" sz="1000" spc="-5" dirty="0">
                <a:cs typeface="Cambria"/>
              </a:rPr>
              <a:t>or </a:t>
            </a:r>
            <a:r>
              <a:rPr lang="en-US" sz="1000" dirty="0">
                <a:cs typeface="Cambria"/>
              </a:rPr>
              <a:t> </a:t>
            </a:r>
            <a:r>
              <a:rPr lang="en-US" sz="1000" spc="-5" dirty="0">
                <a:cs typeface="Cambria"/>
              </a:rPr>
              <a:t>distributing</a:t>
            </a:r>
            <a:r>
              <a:rPr lang="en-US" sz="1000" spc="-10" dirty="0">
                <a:cs typeface="Cambria"/>
              </a:rPr>
              <a:t> </a:t>
            </a:r>
            <a:r>
              <a:rPr lang="en-US" sz="1000" spc="-5" dirty="0">
                <a:cs typeface="Cambria"/>
              </a:rPr>
              <a:t>health</a:t>
            </a:r>
            <a:r>
              <a:rPr lang="en-US" sz="1000" dirty="0">
                <a:cs typeface="Cambria"/>
              </a:rPr>
              <a:t> </a:t>
            </a:r>
            <a:r>
              <a:rPr lang="en-US" sz="1000" spc="-5" dirty="0">
                <a:cs typeface="Cambria"/>
              </a:rPr>
              <a:t>care</a:t>
            </a:r>
            <a:r>
              <a:rPr lang="en-US" sz="1000" spc="5" dirty="0">
                <a:cs typeface="Cambria"/>
              </a:rPr>
              <a:t> </a:t>
            </a:r>
            <a:r>
              <a:rPr lang="en-US" sz="1000" spc="-5" dirty="0">
                <a:cs typeface="Cambria"/>
              </a:rPr>
              <a:t>goods</a:t>
            </a:r>
            <a:r>
              <a:rPr lang="en-US" sz="1000" spc="5" dirty="0">
                <a:cs typeface="Cambria"/>
              </a:rPr>
              <a:t> or</a:t>
            </a:r>
            <a:r>
              <a:rPr lang="en-US" sz="1000" dirty="0">
                <a:cs typeface="Cambria"/>
              </a:rPr>
              <a:t> </a:t>
            </a:r>
            <a:r>
              <a:rPr lang="en-US" sz="1000" spc="-5" dirty="0">
                <a:cs typeface="Cambria"/>
              </a:rPr>
              <a:t>services</a:t>
            </a:r>
            <a:r>
              <a:rPr lang="en-US" sz="1000" spc="5" dirty="0">
                <a:cs typeface="Cambria"/>
              </a:rPr>
              <a:t> </a:t>
            </a:r>
            <a:r>
              <a:rPr lang="en-US" sz="1000" spc="-5" dirty="0">
                <a:cs typeface="Cambria"/>
              </a:rPr>
              <a:t>consumed by,</a:t>
            </a:r>
            <a:r>
              <a:rPr lang="en-US" sz="1000" spc="10" dirty="0">
                <a:cs typeface="Cambria"/>
              </a:rPr>
              <a:t> </a:t>
            </a:r>
            <a:r>
              <a:rPr lang="en-US" sz="1000" spc="-5" dirty="0">
                <a:cs typeface="Cambria"/>
              </a:rPr>
              <a:t>or</a:t>
            </a:r>
            <a:r>
              <a:rPr lang="en-US" sz="1000" dirty="0">
                <a:cs typeface="Cambria"/>
              </a:rPr>
              <a:t> </a:t>
            </a:r>
            <a:r>
              <a:rPr lang="en-US" sz="1000" spc="-5" dirty="0">
                <a:cs typeface="Cambria"/>
              </a:rPr>
              <a:t>used on,</a:t>
            </a:r>
            <a:r>
              <a:rPr lang="en-US" sz="1000" spc="10" dirty="0">
                <a:cs typeface="Cambria"/>
              </a:rPr>
              <a:t> </a:t>
            </a:r>
            <a:r>
              <a:rPr lang="en-US" sz="1000" spc="-5" dirty="0">
                <a:cs typeface="Cambria"/>
              </a:rPr>
              <a:t>patients,</a:t>
            </a:r>
            <a:r>
              <a:rPr lang="en-US" sz="1000" spc="10" dirty="0">
                <a:cs typeface="Cambria"/>
              </a:rPr>
              <a:t> </a:t>
            </a:r>
            <a:r>
              <a:rPr lang="en-US" sz="1000" spc="-5" dirty="0">
                <a:cs typeface="Cambria"/>
              </a:rPr>
              <a:t>with</a:t>
            </a:r>
            <a:r>
              <a:rPr lang="en-US" sz="1000" dirty="0">
                <a:cs typeface="Cambria"/>
              </a:rPr>
              <a:t> </a:t>
            </a:r>
            <a:r>
              <a:rPr lang="en-US" sz="1000" spc="-5" dirty="0">
                <a:cs typeface="Cambria"/>
              </a:rPr>
              <a:t>the </a:t>
            </a:r>
            <a:r>
              <a:rPr lang="en-US" sz="1000" dirty="0">
                <a:cs typeface="Cambria"/>
              </a:rPr>
              <a:t> </a:t>
            </a:r>
            <a:r>
              <a:rPr lang="en-US" sz="1000" spc="-5" dirty="0">
                <a:cs typeface="Cambria"/>
              </a:rPr>
              <a:t>exemption</a:t>
            </a:r>
            <a:r>
              <a:rPr lang="en-US" sz="1000" dirty="0">
                <a:cs typeface="Cambria"/>
              </a:rPr>
              <a:t> </a:t>
            </a:r>
            <a:r>
              <a:rPr lang="en-US" sz="1000" spc="-5" dirty="0">
                <a:cs typeface="Cambria"/>
              </a:rPr>
              <a:t>of</a:t>
            </a:r>
            <a:r>
              <a:rPr lang="en-US" sz="1000" dirty="0">
                <a:cs typeface="Cambria"/>
              </a:rPr>
              <a:t> </a:t>
            </a:r>
            <a:r>
              <a:rPr lang="en-US" sz="1000" spc="-5" dirty="0">
                <a:cs typeface="Cambria"/>
              </a:rPr>
              <a:t>non-profit</a:t>
            </a:r>
            <a:r>
              <a:rPr lang="en-US" sz="1000" spc="5" dirty="0">
                <a:cs typeface="Cambria"/>
              </a:rPr>
              <a:t> </a:t>
            </a:r>
            <a:r>
              <a:rPr lang="en-US" sz="1000" spc="-5" dirty="0">
                <a:cs typeface="Cambria"/>
              </a:rPr>
              <a:t>or</a:t>
            </a:r>
            <a:r>
              <a:rPr lang="en-US" sz="1000" dirty="0">
                <a:cs typeface="Cambria"/>
              </a:rPr>
              <a:t> </a:t>
            </a:r>
            <a:r>
              <a:rPr lang="en-US" sz="1000" spc="-5" dirty="0">
                <a:cs typeface="Cambria"/>
              </a:rPr>
              <a:t>government</a:t>
            </a:r>
            <a:r>
              <a:rPr lang="en-US" sz="1000" spc="5" dirty="0">
                <a:cs typeface="Cambria"/>
              </a:rPr>
              <a:t> </a:t>
            </a:r>
            <a:r>
              <a:rPr lang="en-US" sz="1000" spc="-5" dirty="0">
                <a:cs typeface="Cambria"/>
              </a:rPr>
              <a:t>organizations</a:t>
            </a:r>
            <a:r>
              <a:rPr lang="en-US" sz="1000" dirty="0">
                <a:cs typeface="Cambria"/>
              </a:rPr>
              <a:t> and</a:t>
            </a:r>
            <a:r>
              <a:rPr lang="en-US" sz="1000" spc="-5" dirty="0">
                <a:cs typeface="Cambria"/>
              </a:rPr>
              <a:t> non-health</a:t>
            </a:r>
            <a:r>
              <a:rPr lang="en-US" sz="1000" dirty="0">
                <a:cs typeface="Cambria"/>
              </a:rPr>
              <a:t> </a:t>
            </a:r>
            <a:r>
              <a:rPr lang="en-US" sz="1000" spc="-10" dirty="0">
                <a:cs typeface="Cambria"/>
              </a:rPr>
              <a:t>care</a:t>
            </a:r>
            <a:r>
              <a:rPr lang="en-US" sz="1000" spc="5" dirty="0">
                <a:cs typeface="Cambria"/>
              </a:rPr>
              <a:t> </a:t>
            </a:r>
            <a:r>
              <a:rPr lang="en-US" sz="1000" spc="-5" dirty="0">
                <a:cs typeface="Cambria"/>
              </a:rPr>
              <a:t>related </a:t>
            </a:r>
            <a:r>
              <a:rPr lang="en-US" sz="1000" dirty="0">
                <a:cs typeface="Cambria"/>
              </a:rPr>
              <a:t> </a:t>
            </a:r>
            <a:r>
              <a:rPr lang="en-US" sz="1000" spc="-5" dirty="0">
                <a:cs typeface="Cambria"/>
              </a:rPr>
              <a:t>companies,</a:t>
            </a:r>
            <a:r>
              <a:rPr lang="en-US" sz="1000" spc="5" dirty="0">
                <a:cs typeface="Cambria"/>
              </a:rPr>
              <a:t> </a:t>
            </a:r>
            <a:r>
              <a:rPr lang="en-US" sz="1000" spc="-5" dirty="0">
                <a:cs typeface="Cambria"/>
              </a:rPr>
              <a:t>within</a:t>
            </a:r>
            <a:r>
              <a:rPr lang="en-US" sz="1000" spc="-10" dirty="0">
                <a:cs typeface="Cambria"/>
              </a:rPr>
              <a:t> </a:t>
            </a:r>
            <a:r>
              <a:rPr lang="en-US" sz="1000" spc="-5" dirty="0">
                <a:cs typeface="Cambria"/>
              </a:rPr>
              <a:t>the</a:t>
            </a:r>
            <a:r>
              <a:rPr lang="en-US" sz="1000" dirty="0">
                <a:cs typeface="Cambria"/>
              </a:rPr>
              <a:t> </a:t>
            </a:r>
            <a:r>
              <a:rPr lang="en-US" sz="1000" spc="-5" dirty="0">
                <a:cs typeface="Cambria"/>
              </a:rPr>
              <a:t>past</a:t>
            </a:r>
            <a:r>
              <a:rPr lang="en-US" sz="1000" spc="5" dirty="0">
                <a:cs typeface="Cambria"/>
              </a:rPr>
              <a:t> </a:t>
            </a:r>
            <a:r>
              <a:rPr lang="en-US" sz="1000" spc="-5" dirty="0">
                <a:cs typeface="Cambria"/>
              </a:rPr>
              <a:t>12 months; </a:t>
            </a:r>
            <a:r>
              <a:rPr lang="en-US" sz="1000" dirty="0">
                <a:cs typeface="Cambria"/>
              </a:rPr>
              <a:t>and</a:t>
            </a:r>
            <a:r>
              <a:rPr lang="en-US" sz="1000" spc="-5" dirty="0">
                <a:cs typeface="Cambria"/>
              </a:rPr>
              <a:t> </a:t>
            </a:r>
            <a:r>
              <a:rPr lang="en-US" sz="1000" dirty="0">
                <a:cs typeface="Cambria"/>
              </a:rPr>
              <a:t>2)</a:t>
            </a:r>
            <a:r>
              <a:rPr lang="en-US" sz="1000" spc="-5" dirty="0">
                <a:cs typeface="Cambria"/>
              </a:rPr>
              <a:t> </a:t>
            </a:r>
            <a:r>
              <a:rPr lang="en-US" sz="1000" dirty="0">
                <a:cs typeface="Cambria"/>
              </a:rPr>
              <a:t>the </a:t>
            </a:r>
            <a:r>
              <a:rPr lang="en-US" sz="1000" spc="-5" dirty="0">
                <a:cs typeface="Cambria"/>
              </a:rPr>
              <a:t>identification</a:t>
            </a:r>
            <a:r>
              <a:rPr lang="en-US" sz="1000" spc="5" dirty="0">
                <a:cs typeface="Cambria"/>
              </a:rPr>
              <a:t> </a:t>
            </a:r>
            <a:r>
              <a:rPr lang="en-US" sz="1000" spc="-5" dirty="0">
                <a:cs typeface="Cambria"/>
              </a:rPr>
              <a:t>of </a:t>
            </a:r>
            <a:r>
              <a:rPr lang="en-US" sz="1000" dirty="0">
                <a:cs typeface="Cambria"/>
              </a:rPr>
              <a:t>a </a:t>
            </a:r>
            <a:r>
              <a:rPr lang="en-US" sz="1000" spc="-5" dirty="0">
                <a:cs typeface="Cambria"/>
              </a:rPr>
              <a:t>commercial </a:t>
            </a:r>
            <a:r>
              <a:rPr lang="en-US" sz="1000" dirty="0">
                <a:cs typeface="Cambria"/>
              </a:rPr>
              <a:t> </a:t>
            </a:r>
            <a:r>
              <a:rPr lang="en-US" sz="1000" spc="-5" dirty="0">
                <a:cs typeface="Cambria"/>
              </a:rPr>
              <a:t>product/device</a:t>
            </a:r>
            <a:r>
              <a:rPr lang="en-US" sz="1000" dirty="0">
                <a:cs typeface="Cambria"/>
              </a:rPr>
              <a:t> </a:t>
            </a:r>
            <a:r>
              <a:rPr lang="en-US" sz="1000" spc="-5" dirty="0">
                <a:cs typeface="Cambria"/>
              </a:rPr>
              <a:t>that</a:t>
            </a:r>
            <a:r>
              <a:rPr lang="en-US" sz="1000" spc="5" dirty="0">
                <a:cs typeface="Cambria"/>
              </a:rPr>
              <a:t> </a:t>
            </a:r>
            <a:r>
              <a:rPr lang="en-US" sz="1000" dirty="0">
                <a:cs typeface="Cambria"/>
              </a:rPr>
              <a:t>is</a:t>
            </a:r>
            <a:r>
              <a:rPr lang="en-US" sz="1000" spc="15" dirty="0">
                <a:cs typeface="Cambria"/>
              </a:rPr>
              <a:t> </a:t>
            </a:r>
            <a:r>
              <a:rPr lang="en-US" sz="1000" spc="-5" dirty="0">
                <a:cs typeface="Cambria"/>
              </a:rPr>
              <a:t>unlabeled for use</a:t>
            </a:r>
            <a:r>
              <a:rPr lang="en-US" sz="1000" spc="5" dirty="0">
                <a:cs typeface="Cambria"/>
              </a:rPr>
              <a:t> </a:t>
            </a:r>
            <a:r>
              <a:rPr lang="en-US" sz="1000" spc="-5" dirty="0">
                <a:cs typeface="Cambria"/>
              </a:rPr>
              <a:t>or</a:t>
            </a:r>
            <a:r>
              <a:rPr lang="en-US" sz="1000" dirty="0">
                <a:cs typeface="Cambria"/>
              </a:rPr>
              <a:t> an</a:t>
            </a:r>
            <a:r>
              <a:rPr lang="en-US" sz="1000" spc="15" dirty="0">
                <a:cs typeface="Cambria"/>
              </a:rPr>
              <a:t> </a:t>
            </a:r>
            <a:r>
              <a:rPr lang="en-US" sz="1000" spc="-5" dirty="0">
                <a:cs typeface="Cambria"/>
              </a:rPr>
              <a:t>investigational</a:t>
            </a:r>
            <a:r>
              <a:rPr lang="en-US" sz="1000" dirty="0">
                <a:cs typeface="Cambria"/>
              </a:rPr>
              <a:t> </a:t>
            </a:r>
            <a:r>
              <a:rPr lang="en-US" sz="1000" spc="-5" dirty="0">
                <a:cs typeface="Cambria"/>
              </a:rPr>
              <a:t>use</a:t>
            </a:r>
            <a:r>
              <a:rPr lang="en-US" sz="1000" spc="5" dirty="0">
                <a:cs typeface="Cambria"/>
              </a:rPr>
              <a:t> </a:t>
            </a:r>
            <a:r>
              <a:rPr lang="en-US" sz="1000" spc="-5" dirty="0">
                <a:cs typeface="Cambria"/>
              </a:rPr>
              <a:t>of </a:t>
            </a:r>
            <a:r>
              <a:rPr lang="en-US" sz="1000" dirty="0">
                <a:cs typeface="Cambria"/>
              </a:rPr>
              <a:t>a</a:t>
            </a:r>
            <a:r>
              <a:rPr lang="en-US" sz="1000" spc="-10" dirty="0">
                <a:cs typeface="Cambria"/>
              </a:rPr>
              <a:t> </a:t>
            </a:r>
            <a:r>
              <a:rPr lang="en-US" sz="1000" spc="-5" dirty="0">
                <a:cs typeface="Cambria"/>
              </a:rPr>
              <a:t>product/device</a:t>
            </a:r>
            <a:r>
              <a:rPr lang="en-US" sz="1000" spc="5" dirty="0">
                <a:cs typeface="Cambria"/>
              </a:rPr>
              <a:t> </a:t>
            </a:r>
            <a:r>
              <a:rPr lang="en-US" sz="1000" spc="-5" dirty="0">
                <a:cs typeface="Cambria"/>
              </a:rPr>
              <a:t>not </a:t>
            </a:r>
            <a:r>
              <a:rPr lang="en-US" sz="1000" dirty="0">
                <a:cs typeface="Cambria"/>
              </a:rPr>
              <a:t> </a:t>
            </a:r>
            <a:r>
              <a:rPr lang="en-US" sz="1000" spc="-5" dirty="0">
                <a:cs typeface="Cambria"/>
              </a:rPr>
              <a:t>yet approved.</a:t>
            </a:r>
          </a:p>
          <a:p>
            <a:pPr marL="12700" marR="39370">
              <a:lnSpc>
                <a:spcPct val="97700"/>
              </a:lnSpc>
              <a:spcBef>
                <a:spcPts val="20"/>
              </a:spcBef>
            </a:pPr>
            <a:endParaRPr lang="en-US" sz="1000" dirty="0">
              <a:uFill>
                <a:solidFill>
                  <a:srgbClr val="FFC000">
                    <a:lumMod val="40000"/>
                    <a:lumOff val="60000"/>
                  </a:srgbClr>
                </a:solidFill>
              </a:uFill>
              <a:cs typeface="Cambria"/>
            </a:endParaRPr>
          </a:p>
          <a:p>
            <a:pPr marL="12700">
              <a:lnSpc>
                <a:spcPts val="1452"/>
              </a:lnSpc>
            </a:pPr>
            <a:r>
              <a:rPr lang="en-US" sz="1000" b="1" u="sng" dirty="0">
                <a:uFill>
                  <a:solidFill>
                    <a:schemeClr val="accent4">
                      <a:lumMod val="40000"/>
                      <a:lumOff val="60000"/>
                    </a:schemeClr>
                  </a:solidFill>
                </a:uFill>
                <a:cs typeface="Cambria"/>
              </a:rPr>
              <a:t>Faculty</a:t>
            </a:r>
            <a:r>
              <a:rPr lang="en-US" sz="1000" b="1" u="sng" spc="-3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Financial</a:t>
            </a:r>
            <a:r>
              <a:rPr lang="en-US" sz="1000" b="1" u="sng" spc="-20"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Disclosures</a:t>
            </a:r>
            <a:endParaRPr lang="en-US" sz="1000" dirty="0">
              <a:uFill>
                <a:solidFill>
                  <a:srgbClr val="FFC000">
                    <a:lumMod val="40000"/>
                    <a:lumOff val="60000"/>
                  </a:srgbClr>
                </a:solidFill>
              </a:uFill>
              <a:cs typeface="Cambria"/>
            </a:endParaRPr>
          </a:p>
          <a:p>
            <a:pPr marL="480060" indent="-233680">
              <a:buAutoNum type="alphaLcParenR"/>
              <a:tabLst>
                <a:tab pos="480567" algn="l"/>
              </a:tabLst>
            </a:pPr>
            <a:r>
              <a:rPr lang="en-US" sz="1000" spc="-5" dirty="0">
                <a:cs typeface="Cambria"/>
              </a:rPr>
              <a:t>The</a:t>
            </a:r>
            <a:r>
              <a:rPr lang="en-US" sz="1000" dirty="0">
                <a:cs typeface="Cambria"/>
              </a:rPr>
              <a:t> </a:t>
            </a:r>
            <a:r>
              <a:rPr lang="en-US" sz="1000" spc="-5" dirty="0">
                <a:cs typeface="Cambria"/>
              </a:rPr>
              <a:t>following</a:t>
            </a:r>
            <a:r>
              <a:rPr lang="en-US" sz="1000" spc="10" dirty="0">
                <a:cs typeface="Cambria"/>
              </a:rPr>
              <a:t> </a:t>
            </a:r>
            <a:r>
              <a:rPr lang="en-US" sz="1000" spc="-5" dirty="0">
                <a:cs typeface="Cambria"/>
              </a:rPr>
              <a:t>faculty</a:t>
            </a:r>
            <a:r>
              <a:rPr lang="en-US" sz="1000" spc="10" dirty="0">
                <a:cs typeface="Cambria"/>
              </a:rPr>
              <a:t> </a:t>
            </a:r>
            <a:r>
              <a:rPr lang="en-US" sz="1000" spc="-5" dirty="0">
                <a:cs typeface="Cambria"/>
              </a:rPr>
              <a:t>have</a:t>
            </a:r>
            <a:r>
              <a:rPr lang="en-US" sz="1000" spc="5" dirty="0">
                <a:cs typeface="Cambria"/>
              </a:rPr>
              <a:t> </a:t>
            </a:r>
            <a:r>
              <a:rPr lang="en-US" sz="1000" dirty="0">
                <a:cs typeface="Cambria"/>
              </a:rPr>
              <a:t>no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 </a:t>
            </a:r>
            <a:r>
              <a:rPr lang="en-US" sz="1000" dirty="0">
                <a:cs typeface="Cambria"/>
              </a:rPr>
              <a:t>to </a:t>
            </a:r>
            <a:r>
              <a:rPr lang="en-US" sz="1000" spc="-5" dirty="0">
                <a:cs typeface="Cambria"/>
              </a:rPr>
              <a:t>disclose</a:t>
            </a:r>
            <a:r>
              <a:rPr lang="en-US" sz="1000" b="1" spc="-5" dirty="0">
                <a:cs typeface="Cambria"/>
              </a:rPr>
              <a:t>:</a:t>
            </a:r>
            <a:endParaRPr lang="en-US" sz="1000" dirty="0">
              <a:cs typeface="Cambria"/>
            </a:endParaRPr>
          </a:p>
          <a:p>
            <a:pPr marL="641350" lvl="1" indent="-171450">
              <a:lnSpc>
                <a:spcPts val="1452"/>
              </a:lnSpc>
              <a:buFont typeface="Arial" panose="020B0604020202020204" pitchFamily="34" charset="0"/>
              <a:buChar char="•"/>
            </a:pPr>
            <a:r>
              <a:rPr lang="en-US" sz="1000" dirty="0"/>
              <a:t>Susan Salmond, EdD, RN, ANEF, FAAN</a:t>
            </a:r>
            <a:endParaRPr lang="en-US" sz="1000" dirty="0">
              <a:ea typeface="Calibri" panose="020F0502020204030204" pitchFamily="34" charset="0"/>
              <a:cs typeface="Calibri" panose="020F0502020204030204"/>
            </a:endParaRPr>
          </a:p>
          <a:p>
            <a:pPr marL="641350" lvl="1" indent="-171450">
              <a:lnSpc>
                <a:spcPts val="1452"/>
              </a:lnSpc>
              <a:buFont typeface="Arial" panose="020B0604020202020204" pitchFamily="34" charset="0"/>
              <a:buChar char="•"/>
            </a:pPr>
            <a:r>
              <a:rPr lang="en-US" sz="1000" dirty="0"/>
              <a:t>Shannon Patel, DNP, APN-C, NEA-BC, CPHQ</a:t>
            </a:r>
            <a:endParaRPr lang="en-US" sz="1000" dirty="0">
              <a:cs typeface="Calibri" panose="020F0502020204030204"/>
            </a:endParaRPr>
          </a:p>
          <a:p>
            <a:pPr marL="713740" lvl="1">
              <a:spcBef>
                <a:spcPts val="36"/>
              </a:spcBef>
              <a:tabLst>
                <a:tab pos="947496" algn="l"/>
                <a:tab pos="948145" algn="l"/>
              </a:tabLst>
            </a:pPr>
            <a:endParaRPr lang="en-US" sz="1000" dirty="0">
              <a:cs typeface="Cambria"/>
            </a:endParaRPr>
          </a:p>
          <a:p>
            <a:pPr marL="480060" indent="-233680">
              <a:buAutoNum type="alphaLcParenR"/>
              <a:tabLst>
                <a:tab pos="480567" algn="l"/>
              </a:tabLst>
            </a:pPr>
            <a:r>
              <a:rPr lang="en-US" sz="1000" spc="-5" dirty="0">
                <a:cs typeface="Cambria"/>
              </a:rPr>
              <a:t>The</a:t>
            </a:r>
            <a:r>
              <a:rPr lang="en-US" sz="1000" spc="5" dirty="0">
                <a:cs typeface="Cambria"/>
              </a:rPr>
              <a:t> </a:t>
            </a:r>
            <a:r>
              <a:rPr lang="en-US" sz="1000" spc="-5" dirty="0">
                <a:cs typeface="Cambria"/>
              </a:rPr>
              <a:t>following</a:t>
            </a:r>
            <a:r>
              <a:rPr lang="en-US" sz="1000" spc="10" dirty="0">
                <a:cs typeface="Cambria"/>
              </a:rPr>
              <a:t> </a:t>
            </a:r>
            <a:r>
              <a:rPr lang="en-US" sz="1000" spc="-5" dirty="0">
                <a:cs typeface="Cambria"/>
              </a:rPr>
              <a:t>faculty</a:t>
            </a:r>
            <a:r>
              <a:rPr lang="en-US" sz="1000" spc="10" dirty="0">
                <a:cs typeface="Cambria"/>
              </a:rPr>
              <a:t> </a:t>
            </a:r>
            <a:r>
              <a:rPr lang="en-US" sz="1000" spc="-5" dirty="0">
                <a:cs typeface="Cambria"/>
              </a:rPr>
              <a:t>have</a:t>
            </a:r>
            <a:r>
              <a:rPr lang="en-US" sz="1000" spc="10" dirty="0">
                <a:cs typeface="Cambria"/>
              </a:rPr>
              <a:t>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a:t>
            </a:r>
            <a:r>
              <a:rPr lang="en-US" sz="1000" dirty="0">
                <a:cs typeface="Cambria"/>
              </a:rPr>
              <a:t> to </a:t>
            </a:r>
            <a:r>
              <a:rPr lang="en-US" sz="1000" spc="-5" dirty="0">
                <a:cs typeface="Cambria"/>
              </a:rPr>
              <a:t>disclose:</a:t>
            </a:r>
            <a:r>
              <a:rPr lang="en-US" sz="1000" dirty="0">
                <a:cs typeface="Cambria"/>
              </a:rPr>
              <a:t> </a:t>
            </a:r>
            <a:r>
              <a:rPr lang="en-US" sz="1000" spc="-5" dirty="0">
                <a:cs typeface="Cambria"/>
              </a:rPr>
              <a:t>N/A</a:t>
            </a:r>
            <a:endParaRPr lang="en-US" sz="1000" dirty="0">
              <a:cs typeface="Cambria"/>
            </a:endParaRPr>
          </a:p>
          <a:p>
            <a:pPr>
              <a:spcBef>
                <a:spcPts val="31"/>
              </a:spcBef>
            </a:pPr>
            <a:endParaRPr lang="en-US" sz="1000" dirty="0">
              <a:uFill>
                <a:solidFill>
                  <a:schemeClr val="accent4">
                    <a:lumMod val="40000"/>
                    <a:lumOff val="60000"/>
                  </a:schemeClr>
                </a:solidFill>
              </a:uFill>
              <a:cs typeface="Cambria"/>
            </a:endParaRPr>
          </a:p>
          <a:p>
            <a:pPr marL="12700">
              <a:lnSpc>
                <a:spcPts val="1452"/>
              </a:lnSpc>
              <a:spcBef>
                <a:spcPts val="5"/>
              </a:spcBef>
            </a:pPr>
            <a:r>
              <a:rPr lang="en-US" sz="1000" b="1" u="sng" spc="-5" dirty="0">
                <a:uFill>
                  <a:solidFill>
                    <a:schemeClr val="accent4">
                      <a:lumMod val="40000"/>
                      <a:lumOff val="60000"/>
                    </a:schemeClr>
                  </a:solidFill>
                </a:uFill>
                <a:cs typeface="Cambria"/>
              </a:rPr>
              <a:t>CE</a:t>
            </a:r>
            <a:r>
              <a:rPr lang="en-US" sz="1000" b="1" u="sng" spc="-15"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Content</a:t>
            </a:r>
            <a:r>
              <a:rPr lang="en-US" sz="1000" b="1" u="sng" spc="-10"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Peer</a:t>
            </a:r>
            <a:r>
              <a:rPr lang="en-US" sz="1000" b="1" u="sng" spc="-15"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Reviewers</a:t>
            </a:r>
            <a:endParaRPr lang="en-US" sz="1000" dirty="0">
              <a:uFill>
                <a:solidFill>
                  <a:srgbClr val="FFC000">
                    <a:lumMod val="40000"/>
                    <a:lumOff val="60000"/>
                  </a:srgbClr>
                </a:solidFill>
              </a:uFill>
              <a:cs typeface="Cambria"/>
            </a:endParaRPr>
          </a:p>
          <a:p>
            <a:pPr marR="5080"/>
            <a:r>
              <a:rPr lang="en-US" sz="1000" spc="-5" dirty="0">
                <a:cs typeface="Cambria"/>
              </a:rPr>
              <a:t>In</a:t>
            </a:r>
            <a:r>
              <a:rPr lang="en-US" sz="1000" dirty="0">
                <a:cs typeface="Cambria"/>
              </a:rPr>
              <a:t> </a:t>
            </a:r>
            <a:r>
              <a:rPr lang="en-US" sz="1000" spc="-5" dirty="0">
                <a:cs typeface="Cambria"/>
              </a:rPr>
              <a:t>order</a:t>
            </a:r>
            <a:r>
              <a:rPr lang="en-US" sz="1000" dirty="0">
                <a:cs typeface="Cambria"/>
              </a:rPr>
              <a:t> to </a:t>
            </a:r>
            <a:r>
              <a:rPr lang="en-US" sz="1000" spc="-5" dirty="0">
                <a:cs typeface="Cambria"/>
              </a:rPr>
              <a:t>help</a:t>
            </a:r>
            <a:r>
              <a:rPr lang="en-US" sz="1000" spc="5" dirty="0">
                <a:cs typeface="Cambria"/>
              </a:rPr>
              <a:t> </a:t>
            </a:r>
            <a:r>
              <a:rPr lang="en-US" sz="1000" spc="-5" dirty="0">
                <a:cs typeface="Cambria"/>
              </a:rPr>
              <a:t>ensure</a:t>
            </a:r>
            <a:r>
              <a:rPr lang="en-US" sz="1000" spc="15" dirty="0">
                <a:cs typeface="Cambria"/>
              </a:rPr>
              <a:t> </a:t>
            </a:r>
            <a:r>
              <a:rPr lang="en-US" sz="1000" spc="-5" dirty="0">
                <a:cs typeface="Cambria"/>
              </a:rPr>
              <a:t>content</a:t>
            </a:r>
            <a:r>
              <a:rPr lang="en-US" sz="1000" spc="5" dirty="0">
                <a:cs typeface="Cambria"/>
              </a:rPr>
              <a:t> </a:t>
            </a:r>
            <a:r>
              <a:rPr lang="en-US" sz="1000" spc="-5" dirty="0">
                <a:cs typeface="Cambria"/>
              </a:rPr>
              <a:t>objectivity,</a:t>
            </a:r>
            <a:r>
              <a:rPr lang="en-US" sz="1000" spc="5" dirty="0">
                <a:cs typeface="Cambria"/>
              </a:rPr>
              <a:t> </a:t>
            </a:r>
            <a:r>
              <a:rPr lang="en-US" sz="1000" spc="-5" dirty="0">
                <a:cs typeface="Cambria"/>
              </a:rPr>
              <a:t>independence,</a:t>
            </a:r>
            <a:r>
              <a:rPr lang="en-US" sz="1000" spc="10" dirty="0">
                <a:cs typeface="Cambria"/>
              </a:rPr>
              <a:t> </a:t>
            </a:r>
            <a:r>
              <a:rPr lang="en-US" sz="1000" dirty="0">
                <a:cs typeface="Cambria"/>
              </a:rPr>
              <a:t>and</a:t>
            </a:r>
            <a:r>
              <a:rPr lang="en-US" sz="1000" spc="-5" dirty="0">
                <a:cs typeface="Cambria"/>
              </a:rPr>
              <a:t> fair</a:t>
            </a:r>
            <a:r>
              <a:rPr lang="en-US" sz="1000" dirty="0">
                <a:cs typeface="Cambria"/>
              </a:rPr>
              <a:t> </a:t>
            </a:r>
            <a:r>
              <a:rPr lang="en-US" sz="1000" spc="-5" dirty="0">
                <a:cs typeface="Cambria"/>
              </a:rPr>
              <a:t>balance,</a:t>
            </a:r>
            <a:r>
              <a:rPr lang="en-US" sz="1000" spc="10" dirty="0">
                <a:cs typeface="Cambria"/>
              </a:rPr>
              <a:t> </a:t>
            </a:r>
            <a:r>
              <a:rPr lang="en-US" sz="1000" dirty="0">
                <a:cs typeface="Cambria"/>
              </a:rPr>
              <a:t>and</a:t>
            </a:r>
            <a:r>
              <a:rPr lang="en-US" sz="1000" spc="-5" dirty="0">
                <a:cs typeface="Cambria"/>
              </a:rPr>
              <a:t> </a:t>
            </a:r>
            <a:r>
              <a:rPr lang="en-US" sz="1000" dirty="0">
                <a:cs typeface="Cambria"/>
              </a:rPr>
              <a:t>to</a:t>
            </a:r>
            <a:r>
              <a:rPr lang="en-US" sz="1000" spc="-5" dirty="0">
                <a:cs typeface="Cambria"/>
              </a:rPr>
              <a:t> ensure </a:t>
            </a:r>
            <a:r>
              <a:rPr lang="en-US" sz="1000" dirty="0">
                <a:cs typeface="Cambria"/>
              </a:rPr>
              <a:t> </a:t>
            </a:r>
            <a:r>
              <a:rPr lang="en-US" sz="1000" spc="-5" dirty="0">
                <a:cs typeface="Cambria"/>
              </a:rPr>
              <a:t>that</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content</a:t>
            </a:r>
            <a:r>
              <a:rPr lang="en-US" sz="1000" spc="10" dirty="0">
                <a:cs typeface="Cambria"/>
              </a:rPr>
              <a:t> </a:t>
            </a:r>
            <a:r>
              <a:rPr lang="en-US" sz="1000" dirty="0">
                <a:cs typeface="Cambria"/>
              </a:rPr>
              <a:t>is</a:t>
            </a:r>
            <a:r>
              <a:rPr lang="en-US" sz="1000" spc="-5" dirty="0">
                <a:cs typeface="Cambria"/>
              </a:rPr>
              <a:t> aligned</a:t>
            </a:r>
            <a:r>
              <a:rPr lang="en-US" sz="1000" dirty="0">
                <a:cs typeface="Cambria"/>
              </a:rPr>
              <a:t> </a:t>
            </a:r>
            <a:r>
              <a:rPr lang="en-US" sz="1000" spc="-5" dirty="0">
                <a:cs typeface="Cambria"/>
              </a:rPr>
              <a:t>with</a:t>
            </a:r>
            <a:r>
              <a:rPr lang="en-US" sz="1000" spc="5" dirty="0">
                <a:cs typeface="Cambria"/>
              </a:rPr>
              <a:t> </a:t>
            </a:r>
            <a:r>
              <a:rPr lang="en-US" sz="1000" spc="-5" dirty="0">
                <a:cs typeface="Cambria"/>
              </a:rPr>
              <a:t>the</a:t>
            </a:r>
            <a:r>
              <a:rPr lang="en-US" sz="1000" spc="5" dirty="0">
                <a:cs typeface="Cambria"/>
              </a:rPr>
              <a:t> </a:t>
            </a:r>
            <a:r>
              <a:rPr lang="en-US" sz="1000" spc="-5" dirty="0">
                <a:cs typeface="Cambria"/>
              </a:rPr>
              <a:t>interest of</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public,</a:t>
            </a:r>
            <a:r>
              <a:rPr lang="en-US" sz="1000" spc="15" dirty="0">
                <a:cs typeface="Cambria"/>
              </a:rPr>
              <a:t> </a:t>
            </a:r>
            <a:r>
              <a:rPr lang="en-US" sz="1000" spc="-5" dirty="0">
                <a:cs typeface="Cambria"/>
              </a:rPr>
              <a:t>CPD</a:t>
            </a:r>
            <a:r>
              <a:rPr lang="en-US" sz="1000" spc="5" dirty="0">
                <a:cs typeface="Cambria"/>
              </a:rPr>
              <a:t> </a:t>
            </a:r>
            <a:r>
              <a:rPr lang="en-US" sz="1000" spc="-5" dirty="0">
                <a:cs typeface="Cambria"/>
              </a:rPr>
              <a:t>has</a:t>
            </a:r>
            <a:r>
              <a:rPr lang="en-US" sz="1000" spc="5" dirty="0">
                <a:cs typeface="Cambria"/>
              </a:rPr>
              <a:t> </a:t>
            </a:r>
            <a:r>
              <a:rPr lang="en-US" sz="1000" spc="-5" dirty="0">
                <a:cs typeface="Cambria"/>
              </a:rPr>
              <a:t>resolved all</a:t>
            </a:r>
            <a:r>
              <a:rPr lang="en-US" sz="1000" spc="5" dirty="0">
                <a:cs typeface="Cambria"/>
              </a:rPr>
              <a:t> </a:t>
            </a:r>
            <a:r>
              <a:rPr lang="en-US" sz="1000" spc="-5" dirty="0">
                <a:cs typeface="Cambria"/>
              </a:rPr>
              <a:t>potential</a:t>
            </a:r>
            <a:r>
              <a:rPr lang="en-US" sz="1000" spc="5" dirty="0">
                <a:cs typeface="Cambria"/>
              </a:rPr>
              <a:t> </a:t>
            </a:r>
            <a:r>
              <a:rPr lang="en-US" sz="1000" dirty="0">
                <a:cs typeface="Cambria"/>
              </a:rPr>
              <a:t>and</a:t>
            </a:r>
          </a:p>
          <a:p>
            <a:pPr marR="5080"/>
            <a:r>
              <a:rPr lang="en-US" sz="1000" spc="-256" dirty="0">
                <a:cs typeface="Cambria"/>
              </a:rPr>
              <a:t> </a:t>
            </a:r>
            <a:r>
              <a:rPr lang="en-US" sz="1000" spc="-5" dirty="0">
                <a:cs typeface="Cambria"/>
              </a:rPr>
              <a:t>real</a:t>
            </a:r>
            <a:r>
              <a:rPr lang="en-US" sz="1000" dirty="0">
                <a:cs typeface="Cambria"/>
              </a:rPr>
              <a:t> </a:t>
            </a:r>
            <a:r>
              <a:rPr lang="en-US" sz="1000" spc="-5" dirty="0">
                <a:cs typeface="Cambria"/>
              </a:rPr>
              <a:t>conflicts</a:t>
            </a:r>
            <a:r>
              <a:rPr lang="en-US" sz="1000" dirty="0">
                <a:cs typeface="Cambria"/>
              </a:rPr>
              <a:t> </a:t>
            </a:r>
            <a:r>
              <a:rPr lang="en-US" sz="1000" spc="-5" dirty="0">
                <a:cs typeface="Cambria"/>
              </a:rPr>
              <a:t>of</a:t>
            </a:r>
            <a:r>
              <a:rPr lang="en-US" sz="1000" dirty="0">
                <a:cs typeface="Cambria"/>
              </a:rPr>
              <a:t> </a:t>
            </a:r>
            <a:r>
              <a:rPr lang="en-US" sz="1000" spc="-5" dirty="0">
                <a:cs typeface="Cambria"/>
              </a:rPr>
              <a:t>interest</a:t>
            </a:r>
            <a:r>
              <a:rPr lang="en-US" sz="1000" spc="5" dirty="0">
                <a:cs typeface="Cambria"/>
              </a:rPr>
              <a:t> </a:t>
            </a:r>
            <a:r>
              <a:rPr lang="en-US" sz="1000" spc="-5" dirty="0">
                <a:cs typeface="Cambria"/>
              </a:rPr>
              <a:t>through</a:t>
            </a:r>
            <a:r>
              <a:rPr lang="en-US" sz="1000" dirty="0">
                <a:cs typeface="Cambria"/>
              </a:rPr>
              <a:t> content</a:t>
            </a:r>
            <a:r>
              <a:rPr lang="en-US" sz="1000" spc="5" dirty="0">
                <a:cs typeface="Cambria"/>
              </a:rPr>
              <a:t> </a:t>
            </a:r>
            <a:r>
              <a:rPr lang="en-US" sz="1000" spc="-5" dirty="0">
                <a:cs typeface="Cambria"/>
              </a:rPr>
              <a:t>review</a:t>
            </a:r>
            <a:r>
              <a:rPr lang="en-US" sz="1000" dirty="0">
                <a:cs typeface="Cambria"/>
              </a:rPr>
              <a:t> by </a:t>
            </a:r>
            <a:r>
              <a:rPr lang="en-US" sz="1000" spc="-5" dirty="0">
                <a:cs typeface="Cambria"/>
              </a:rPr>
              <a:t>non-conflicted,</a:t>
            </a:r>
            <a:r>
              <a:rPr lang="en-US" sz="1000" spc="10" dirty="0">
                <a:cs typeface="Cambria"/>
              </a:rPr>
              <a:t> </a:t>
            </a:r>
            <a:r>
              <a:rPr lang="en-US" sz="1000" spc="-5" dirty="0">
                <a:cs typeface="Cambria"/>
              </a:rPr>
              <a:t>qualified reviewers. This activity</a:t>
            </a:r>
            <a:r>
              <a:rPr lang="en-US" sz="1000" dirty="0">
                <a:cs typeface="Cambria"/>
              </a:rPr>
              <a:t> </a:t>
            </a:r>
            <a:r>
              <a:rPr lang="en-US" sz="1000" spc="-5" dirty="0">
                <a:cs typeface="Cambria"/>
              </a:rPr>
              <a:t>was</a:t>
            </a:r>
            <a:r>
              <a:rPr lang="en-US" sz="1000" spc="5" dirty="0">
                <a:cs typeface="Cambria"/>
              </a:rPr>
              <a:t> </a:t>
            </a:r>
            <a:r>
              <a:rPr lang="en-US" sz="1000" spc="-5" dirty="0">
                <a:cs typeface="Cambria"/>
              </a:rPr>
              <a:t>peer-reviewed for</a:t>
            </a:r>
            <a:r>
              <a:rPr lang="en-US" sz="1000" spc="10" dirty="0">
                <a:cs typeface="Cambria"/>
              </a:rPr>
              <a:t> </a:t>
            </a:r>
            <a:r>
              <a:rPr lang="en-US" sz="1000" spc="-5" dirty="0">
                <a:cs typeface="Cambria"/>
              </a:rPr>
              <a:t>relevance,</a:t>
            </a:r>
            <a:r>
              <a:rPr lang="en-US" sz="1000" spc="15" dirty="0">
                <a:cs typeface="Cambria"/>
              </a:rPr>
              <a:t> </a:t>
            </a:r>
            <a:r>
              <a:rPr lang="en-US" sz="1000" spc="-5" dirty="0">
                <a:cs typeface="Cambria"/>
              </a:rPr>
              <a:t>accuracy</a:t>
            </a:r>
            <a:r>
              <a:rPr lang="en-US" sz="1000" dirty="0">
                <a:cs typeface="Cambria"/>
              </a:rPr>
              <a:t> </a:t>
            </a:r>
            <a:r>
              <a:rPr lang="en-US" sz="1000" spc="-5" dirty="0">
                <a:cs typeface="Cambria"/>
              </a:rPr>
              <a:t>of</a:t>
            </a:r>
            <a:r>
              <a:rPr lang="en-US" sz="1000" dirty="0">
                <a:cs typeface="Cambria"/>
              </a:rPr>
              <a:t> content,</a:t>
            </a:r>
            <a:r>
              <a:rPr lang="en-US" sz="1000" spc="15" dirty="0">
                <a:cs typeface="Cambria"/>
              </a:rPr>
              <a:t> </a:t>
            </a:r>
            <a:r>
              <a:rPr lang="en-US" sz="1000" spc="-5" dirty="0">
                <a:cs typeface="Cambria"/>
              </a:rPr>
              <a:t>and balance</a:t>
            </a:r>
            <a:r>
              <a:rPr lang="en-US" sz="1000" spc="5" dirty="0">
                <a:cs typeface="Cambria"/>
              </a:rPr>
              <a:t> </a:t>
            </a:r>
            <a:r>
              <a:rPr lang="en-US" sz="1000" spc="-5" dirty="0">
                <a:cs typeface="Cambria"/>
              </a:rPr>
              <a:t>of</a:t>
            </a:r>
            <a:r>
              <a:rPr lang="en-US" sz="1000" dirty="0">
                <a:cs typeface="Cambria"/>
              </a:rPr>
              <a:t> </a:t>
            </a:r>
            <a:r>
              <a:rPr lang="en-US" sz="1000" spc="-5" dirty="0">
                <a:cs typeface="Cambria"/>
              </a:rPr>
              <a:t>presentation</a:t>
            </a:r>
            <a:r>
              <a:rPr lang="en-US" sz="1000" spc="-10" dirty="0">
                <a:cs typeface="Cambria"/>
              </a:rPr>
              <a:t> </a:t>
            </a:r>
          </a:p>
          <a:p>
            <a:pPr marR="5080"/>
            <a:r>
              <a:rPr lang="en-US" sz="1000" dirty="0"/>
              <a:t>by: Jeannette Manchester, DNP, MBA,RN, who has no financial relevant  relationships to disclose.</a:t>
            </a:r>
            <a:endParaRPr lang="en-US" sz="1000" dirty="0">
              <a:cs typeface="Calibri" panose="020F0502020204030204"/>
            </a:endParaRPr>
          </a:p>
        </p:txBody>
      </p:sp>
    </p:spTree>
    <p:extLst>
      <p:ext uri="{BB962C8B-B14F-4D97-AF65-F5344CB8AC3E}">
        <p14:creationId xmlns:p14="http://schemas.microsoft.com/office/powerpoint/2010/main" val="271908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9296400" cy="1007533"/>
          </a:xfrm>
        </p:spPr>
        <p:txBody>
          <a:bodyPr/>
          <a:lstStyle/>
          <a:p>
            <a:pPr algn="ctr"/>
            <a:r>
              <a:rPr lang="en-US" b="1" dirty="0"/>
              <a:t>SFA Leadership/Advisory Team </a:t>
            </a:r>
          </a:p>
        </p:txBody>
      </p:sp>
      <p:sp>
        <p:nvSpPr>
          <p:cNvPr id="3" name="TextBox 2"/>
          <p:cNvSpPr txBox="1"/>
          <p:nvPr/>
        </p:nvSpPr>
        <p:spPr>
          <a:xfrm>
            <a:off x="1219200" y="1458754"/>
            <a:ext cx="10515600" cy="5170646"/>
          </a:xfrm>
          <a:prstGeom prst="rect">
            <a:avLst/>
          </a:prstGeom>
          <a:noFill/>
        </p:spPr>
        <p:txBody>
          <a:bodyPr wrap="square" rtlCol="0">
            <a:spAutoFit/>
          </a:bodyPr>
          <a:lstStyle/>
          <a:p>
            <a:pPr marL="285750" indent="-285750">
              <a:buFont typeface="Wingdings" panose="05000000000000000000" pitchFamily="2" charset="2"/>
              <a:buChar char="v"/>
            </a:pPr>
            <a:r>
              <a:rPr lang="en-US" sz="2200" dirty="0"/>
              <a:t>Recognizes Emotional Well-Being as a Pillar</a:t>
            </a:r>
          </a:p>
          <a:p>
            <a:pPr marL="285750" indent="-285750">
              <a:buFont typeface="Wingdings" panose="05000000000000000000" pitchFamily="2" charset="2"/>
              <a:buChar char="v"/>
            </a:pPr>
            <a:r>
              <a:rPr lang="en-US" sz="2200" dirty="0"/>
              <a:t>Guides the rollout and support of the program within the organization</a:t>
            </a:r>
          </a:p>
          <a:p>
            <a:pPr marL="285750" indent="-285750">
              <a:buFont typeface="Wingdings" panose="05000000000000000000" pitchFamily="2" charset="2"/>
              <a:buChar char="v"/>
            </a:pPr>
            <a:r>
              <a:rPr lang="en-US" sz="2200" dirty="0"/>
              <a:t>Participants</a:t>
            </a:r>
          </a:p>
          <a:p>
            <a:pPr marL="742950" lvl="1" indent="-285750">
              <a:buFont typeface="Wingdings" panose="05000000000000000000" pitchFamily="2" charset="2"/>
              <a:buChar char="§"/>
            </a:pPr>
            <a:r>
              <a:rPr lang="en-US" sz="2000" dirty="0"/>
              <a:t>Influential</a:t>
            </a:r>
          </a:p>
          <a:p>
            <a:pPr marL="742950" lvl="1" indent="-285750">
              <a:buFont typeface="Wingdings" panose="05000000000000000000" pitchFamily="2" charset="2"/>
              <a:buChar char="§"/>
            </a:pPr>
            <a:r>
              <a:rPr lang="en-US" sz="2000" dirty="0"/>
              <a:t>Across Disciplines</a:t>
            </a:r>
          </a:p>
          <a:p>
            <a:pPr marL="285750" indent="-285750">
              <a:buFont typeface="Wingdings" panose="05000000000000000000" pitchFamily="2" charset="2"/>
              <a:buChar char="v"/>
            </a:pPr>
            <a:r>
              <a:rPr lang="en-US" sz="2200" dirty="0"/>
              <a:t>Roles</a:t>
            </a:r>
          </a:p>
          <a:p>
            <a:pPr marL="742950" lvl="1" indent="-285750">
              <a:buFont typeface="Wingdings" panose="05000000000000000000" pitchFamily="2" charset="2"/>
              <a:buChar char="§"/>
            </a:pPr>
            <a:r>
              <a:rPr lang="en-US" sz="2000" dirty="0"/>
              <a:t>Build enthusiasm</a:t>
            </a:r>
          </a:p>
          <a:p>
            <a:pPr marL="742950" lvl="1" indent="-285750">
              <a:buFont typeface="Wingdings" panose="05000000000000000000" pitchFamily="2" charset="2"/>
              <a:buChar char="§"/>
            </a:pPr>
            <a:r>
              <a:rPr lang="en-US" sz="2000" dirty="0"/>
              <a:t>Plan rollout strategy (have a written plan)</a:t>
            </a:r>
          </a:p>
          <a:p>
            <a:pPr marL="742950" lvl="1" indent="-285750">
              <a:buFont typeface="Wingdings" panose="05000000000000000000" pitchFamily="2" charset="2"/>
              <a:buChar char="§"/>
            </a:pPr>
            <a:r>
              <a:rPr lang="en-US" sz="2000" dirty="0"/>
              <a:t>Elevator speech and communication plan</a:t>
            </a:r>
          </a:p>
          <a:p>
            <a:pPr marL="742950" lvl="1" indent="-285750">
              <a:buFont typeface="Wingdings" panose="05000000000000000000" pitchFamily="2" charset="2"/>
              <a:buChar char="§"/>
            </a:pPr>
            <a:r>
              <a:rPr lang="en-US" sz="2000" dirty="0"/>
              <a:t>Collaborate with other well-being programs/resources</a:t>
            </a:r>
          </a:p>
          <a:p>
            <a:pPr marL="742950" lvl="1" indent="-285750">
              <a:buFont typeface="Wingdings" panose="05000000000000000000" pitchFamily="2" charset="2"/>
              <a:buChar char="§"/>
            </a:pPr>
            <a:r>
              <a:rPr lang="en-US" sz="2000" dirty="0"/>
              <a:t>Decide on evaluation metrics</a:t>
            </a:r>
          </a:p>
          <a:p>
            <a:pPr marL="742950" lvl="1" indent="-285750">
              <a:buFont typeface="Wingdings" panose="05000000000000000000" pitchFamily="2" charset="2"/>
              <a:buChar char="§"/>
            </a:pPr>
            <a:r>
              <a:rPr lang="en-US" sz="2000" dirty="0"/>
              <a:t>Oversee implementation and evaluation plan</a:t>
            </a:r>
          </a:p>
          <a:p>
            <a:pPr marL="742950" lvl="1" indent="-285750">
              <a:buFont typeface="Wingdings" panose="05000000000000000000" pitchFamily="2" charset="2"/>
              <a:buChar char="§"/>
            </a:pPr>
            <a:r>
              <a:rPr lang="en-US" sz="2000" dirty="0"/>
              <a:t>Creating a central online repository of SFA materials</a:t>
            </a:r>
          </a:p>
          <a:p>
            <a:pPr marL="285750" indent="-285750">
              <a:buFont typeface="Wingdings" panose="05000000000000000000" pitchFamily="2" charset="2"/>
              <a:buChar char="v"/>
            </a:pPr>
            <a:r>
              <a:rPr lang="en-US" sz="2200" dirty="0"/>
              <a:t>Requirements</a:t>
            </a:r>
          </a:p>
          <a:p>
            <a:pPr marL="742950" lvl="1" indent="-285750">
              <a:buFont typeface="Wingdings" panose="05000000000000000000" pitchFamily="2" charset="2"/>
              <a:buChar char="§"/>
            </a:pPr>
            <a:r>
              <a:rPr lang="en-US" sz="2000" dirty="0"/>
              <a:t>Participate in 90-minute training provided by Team Leaders</a:t>
            </a:r>
          </a:p>
          <a:p>
            <a:pPr marL="742950" lvl="1" indent="-285750">
              <a:buFont typeface="Wingdings" panose="05000000000000000000" pitchFamily="2" charset="2"/>
              <a:buChar char="§"/>
            </a:pPr>
            <a:r>
              <a:rPr lang="en-US" sz="2000" dirty="0"/>
              <a:t>Monthly meetings and then quarterly</a:t>
            </a:r>
          </a:p>
        </p:txBody>
      </p:sp>
    </p:spTree>
    <p:extLst>
      <p:ext uri="{BB962C8B-B14F-4D97-AF65-F5344CB8AC3E}">
        <p14:creationId xmlns:p14="http://schemas.microsoft.com/office/powerpoint/2010/main" val="137823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D804-E440-154B-BC20-6EABEA9B62FA}"/>
              </a:ext>
            </a:extLst>
          </p:cNvPr>
          <p:cNvSpPr>
            <a:spLocks noGrp="1"/>
          </p:cNvSpPr>
          <p:nvPr>
            <p:ph type="title"/>
          </p:nvPr>
        </p:nvSpPr>
        <p:spPr>
          <a:xfrm>
            <a:off x="1600200" y="76201"/>
            <a:ext cx="9753600" cy="1007533"/>
          </a:xfrm>
        </p:spPr>
        <p:txBody>
          <a:bodyPr>
            <a:normAutofit/>
          </a:bodyPr>
          <a:lstStyle/>
          <a:p>
            <a:r>
              <a:rPr lang="en-US" b="1" dirty="0"/>
              <a:t>Organizational Roll Out: Baseline Metrics</a:t>
            </a:r>
          </a:p>
        </p:txBody>
      </p:sp>
      <p:sp>
        <p:nvSpPr>
          <p:cNvPr id="3" name="Content Placeholder 2">
            <a:extLst>
              <a:ext uri="{FF2B5EF4-FFF2-40B4-BE49-F238E27FC236}">
                <a16:creationId xmlns:a16="http://schemas.microsoft.com/office/drawing/2014/main" id="{EFE928AC-3414-0443-8ACB-94D1E59D4412}"/>
              </a:ext>
            </a:extLst>
          </p:cNvPr>
          <p:cNvSpPr>
            <a:spLocks noGrp="1"/>
          </p:cNvSpPr>
          <p:nvPr>
            <p:ph idx="4294967295"/>
          </p:nvPr>
        </p:nvSpPr>
        <p:spPr>
          <a:xfrm>
            <a:off x="685800" y="1524000"/>
            <a:ext cx="10515600" cy="4911725"/>
          </a:xfrm>
        </p:spPr>
        <p:txBody>
          <a:bodyPr>
            <a:normAutofit/>
          </a:bodyPr>
          <a:lstStyle/>
          <a:p>
            <a:pPr marL="0" indent="0">
              <a:buNone/>
            </a:pPr>
            <a:r>
              <a:rPr lang="en-US" dirty="0"/>
              <a:t>Existing Data Sources</a:t>
            </a:r>
          </a:p>
          <a:p>
            <a:pPr lvl="1">
              <a:buFont typeface="Wingdings" panose="05000000000000000000" pitchFamily="2" charset="2"/>
              <a:buChar char="v"/>
            </a:pPr>
            <a:r>
              <a:rPr lang="en-US" dirty="0"/>
              <a:t>Turnover Rate</a:t>
            </a:r>
          </a:p>
          <a:p>
            <a:pPr lvl="2">
              <a:buFont typeface="Wingdings" panose="05000000000000000000" pitchFamily="2" charset="2"/>
              <a:buChar char="§"/>
            </a:pPr>
            <a:r>
              <a:rPr lang="en-US" dirty="0"/>
              <a:t>Stress Turnover/Growth Turnover</a:t>
            </a:r>
          </a:p>
          <a:p>
            <a:pPr lvl="2">
              <a:buFont typeface="Wingdings" panose="05000000000000000000" pitchFamily="2" charset="2"/>
              <a:buChar char="§"/>
            </a:pPr>
            <a:r>
              <a:rPr lang="en-US" dirty="0"/>
              <a:t>3 times the annual salary (+ fringe) to replace one nurse</a:t>
            </a:r>
          </a:p>
          <a:p>
            <a:pPr lvl="1">
              <a:buFont typeface="Wingdings" panose="05000000000000000000" pitchFamily="2" charset="2"/>
              <a:buChar char="v"/>
            </a:pPr>
            <a:r>
              <a:rPr lang="en-US" dirty="0"/>
              <a:t>Absenteeism/Call outs</a:t>
            </a:r>
          </a:p>
          <a:p>
            <a:pPr lvl="2">
              <a:buFont typeface="Wingdings" panose="05000000000000000000" pitchFamily="2" charset="2"/>
              <a:buChar char="§"/>
            </a:pPr>
            <a:r>
              <a:rPr lang="en-US" dirty="0"/>
              <a:t>Consider costs related to travelers, shift incentives, burnout burden</a:t>
            </a:r>
          </a:p>
          <a:p>
            <a:pPr lvl="1">
              <a:buFont typeface="Wingdings" panose="05000000000000000000" pitchFamily="2" charset="2"/>
              <a:buChar char="v"/>
            </a:pPr>
            <a:r>
              <a:rPr lang="en-US" dirty="0"/>
              <a:t>Engagement Surveys</a:t>
            </a:r>
          </a:p>
          <a:p>
            <a:pPr lvl="2">
              <a:buFont typeface="Wingdings" panose="05000000000000000000" pitchFamily="2" charset="2"/>
              <a:buChar char="§"/>
            </a:pPr>
            <a:r>
              <a:rPr lang="en-US" dirty="0"/>
              <a:t>Sufficient unit staffing</a:t>
            </a:r>
          </a:p>
          <a:p>
            <a:pPr lvl="2">
              <a:buFont typeface="Wingdings" panose="05000000000000000000" pitchFamily="2" charset="2"/>
              <a:buChar char="§"/>
            </a:pPr>
            <a:r>
              <a:rPr lang="en-US" dirty="0"/>
              <a:t>Few sleep disturbances related to work</a:t>
            </a:r>
          </a:p>
          <a:p>
            <a:pPr lvl="2">
              <a:buFont typeface="Wingdings" panose="05000000000000000000" pitchFamily="2" charset="2"/>
              <a:buChar char="§"/>
            </a:pPr>
            <a:r>
              <a:rPr lang="en-US" dirty="0"/>
              <a:t>Staff satisfaction</a:t>
            </a:r>
          </a:p>
          <a:p>
            <a:pPr lvl="2">
              <a:buFont typeface="Wingdings" panose="05000000000000000000" pitchFamily="2" charset="2"/>
              <a:buChar char="§"/>
            </a:pPr>
            <a:r>
              <a:rPr lang="en-US" dirty="0"/>
              <a:t>Intent to stay with the organization</a:t>
            </a:r>
          </a:p>
          <a:p>
            <a:pPr lvl="2">
              <a:buFont typeface="Wingdings" panose="05000000000000000000" pitchFamily="2" charset="2"/>
              <a:buChar char="§"/>
            </a:pPr>
            <a:r>
              <a:rPr lang="en-US" dirty="0"/>
              <a:t>Interdisciplinary collaboration</a:t>
            </a:r>
          </a:p>
        </p:txBody>
      </p:sp>
      <p:pic>
        <p:nvPicPr>
          <p:cNvPr id="4" name="Picture 3"/>
          <p:cNvPicPr>
            <a:picLocks noChangeAspect="1"/>
          </p:cNvPicPr>
          <p:nvPr/>
        </p:nvPicPr>
        <p:blipFill>
          <a:blip r:embed="rId3"/>
          <a:stretch>
            <a:fillRect/>
          </a:stretch>
        </p:blipFill>
        <p:spPr>
          <a:xfrm>
            <a:off x="8839200" y="3886200"/>
            <a:ext cx="2790825" cy="1971675"/>
          </a:xfrm>
          <a:prstGeom prst="rect">
            <a:avLst/>
          </a:prstGeom>
        </p:spPr>
      </p:pic>
    </p:spTree>
    <p:extLst>
      <p:ext uri="{BB962C8B-B14F-4D97-AF65-F5344CB8AC3E}">
        <p14:creationId xmlns:p14="http://schemas.microsoft.com/office/powerpoint/2010/main" val="153700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9296400" cy="1007533"/>
          </a:xfrm>
        </p:spPr>
        <p:txBody>
          <a:bodyPr/>
          <a:lstStyle/>
          <a:p>
            <a:r>
              <a:rPr lang="en-US" b="1" dirty="0"/>
              <a:t>Organizational Roll Out: Baseline Metrics</a:t>
            </a:r>
            <a:endParaRPr lang="en-US" dirty="0"/>
          </a:p>
        </p:txBody>
      </p:sp>
      <p:sp>
        <p:nvSpPr>
          <p:cNvPr id="3" name="TextBox 2"/>
          <p:cNvSpPr txBox="1"/>
          <p:nvPr/>
        </p:nvSpPr>
        <p:spPr>
          <a:xfrm>
            <a:off x="914400" y="1524000"/>
            <a:ext cx="10668000" cy="4575612"/>
          </a:xfrm>
          <a:prstGeom prst="rect">
            <a:avLst/>
          </a:prstGeom>
          <a:noFill/>
        </p:spPr>
        <p:txBody>
          <a:bodyPr wrap="square" rtlCol="0">
            <a:spAutoFit/>
          </a:bodyPr>
          <a:lstStyle/>
          <a:p>
            <a:r>
              <a:rPr lang="en-US" sz="2800" dirty="0"/>
              <a:t>Focused Assessment</a:t>
            </a:r>
          </a:p>
          <a:p>
            <a:pPr marL="800100" lvl="1" indent="-342900">
              <a:spcBef>
                <a:spcPts val="400"/>
              </a:spcBef>
              <a:spcAft>
                <a:spcPts val="400"/>
              </a:spcAft>
              <a:buFont typeface="Wingdings" panose="05000000000000000000" pitchFamily="2" charset="2"/>
              <a:buChar char="v"/>
            </a:pPr>
            <a:r>
              <a:rPr lang="en-US" sz="2400" dirty="0"/>
              <a:t>Burnout Scales: </a:t>
            </a:r>
            <a:r>
              <a:rPr lang="en-US" sz="2400" dirty="0" err="1"/>
              <a:t>ProQOL</a:t>
            </a:r>
            <a:r>
              <a:rPr lang="en-US" sz="2400" dirty="0"/>
              <a:t>, </a:t>
            </a:r>
            <a:r>
              <a:rPr lang="en-US" sz="2400" dirty="0" err="1"/>
              <a:t>Maslach</a:t>
            </a:r>
            <a:endParaRPr lang="en-US" sz="2400" dirty="0"/>
          </a:p>
          <a:p>
            <a:pPr marL="800100" lvl="1" indent="-342900">
              <a:spcBef>
                <a:spcPts val="400"/>
              </a:spcBef>
              <a:spcAft>
                <a:spcPts val="400"/>
              </a:spcAft>
              <a:buFont typeface="Wingdings" panose="05000000000000000000" pitchFamily="2" charset="2"/>
              <a:buChar char="v"/>
            </a:pPr>
            <a:r>
              <a:rPr lang="en-US" sz="2400" dirty="0"/>
              <a:t>AMA Covid-19 Coping Survey</a:t>
            </a:r>
          </a:p>
          <a:p>
            <a:pPr marL="800100" lvl="1" indent="-342900">
              <a:spcBef>
                <a:spcPts val="400"/>
              </a:spcBef>
              <a:spcAft>
                <a:spcPts val="400"/>
              </a:spcAft>
              <a:buFont typeface="Wingdings" panose="05000000000000000000" pitchFamily="2" charset="2"/>
              <a:buChar char="v"/>
            </a:pPr>
            <a:r>
              <a:rPr lang="en-US" sz="2400" dirty="0"/>
              <a:t>Cohen’s Perceived Stress Scale</a:t>
            </a:r>
          </a:p>
          <a:p>
            <a:pPr marL="800100" lvl="1" indent="-342900">
              <a:spcBef>
                <a:spcPts val="400"/>
              </a:spcBef>
              <a:spcAft>
                <a:spcPts val="400"/>
              </a:spcAft>
              <a:buFont typeface="Wingdings" panose="05000000000000000000" pitchFamily="2" charset="2"/>
              <a:buChar char="v"/>
            </a:pPr>
            <a:r>
              <a:rPr lang="en-US" sz="2400" dirty="0"/>
              <a:t>Connor-Davidson Resilience Scale</a:t>
            </a:r>
          </a:p>
          <a:p>
            <a:pPr marL="800100" lvl="1" indent="-342900">
              <a:spcBef>
                <a:spcPts val="400"/>
              </a:spcBef>
              <a:spcAft>
                <a:spcPts val="400"/>
              </a:spcAft>
              <a:buFont typeface="Wingdings" panose="05000000000000000000" pitchFamily="2" charset="2"/>
              <a:buChar char="v"/>
            </a:pPr>
            <a:r>
              <a:rPr lang="en-US" sz="2400" dirty="0"/>
              <a:t>Emotional Well-Being</a:t>
            </a:r>
          </a:p>
          <a:p>
            <a:pPr marL="800100" lvl="1" indent="-342900">
              <a:spcBef>
                <a:spcPts val="400"/>
              </a:spcBef>
              <a:spcAft>
                <a:spcPts val="400"/>
              </a:spcAft>
              <a:buFont typeface="Wingdings" panose="05000000000000000000" pitchFamily="2" charset="2"/>
              <a:buChar char="v"/>
            </a:pPr>
            <a:r>
              <a:rPr lang="en-US" sz="2400" dirty="0"/>
              <a:t>PTSD Checklist-Civilian (PCL-C)</a:t>
            </a:r>
          </a:p>
          <a:p>
            <a:pPr marL="800100" lvl="1" indent="-342900">
              <a:spcBef>
                <a:spcPts val="400"/>
              </a:spcBef>
              <a:spcAft>
                <a:spcPts val="400"/>
              </a:spcAft>
              <a:buFont typeface="Wingdings" panose="05000000000000000000" pitchFamily="2" charset="2"/>
              <a:buChar char="v"/>
            </a:pPr>
            <a:r>
              <a:rPr lang="en-US" sz="2400" dirty="0"/>
              <a:t>PHQ-9</a:t>
            </a:r>
          </a:p>
          <a:p>
            <a:pPr marL="800100" lvl="1" indent="-342900">
              <a:spcBef>
                <a:spcPts val="400"/>
              </a:spcBef>
              <a:spcAft>
                <a:spcPts val="400"/>
              </a:spcAft>
              <a:buFont typeface="Wingdings" panose="05000000000000000000" pitchFamily="2" charset="2"/>
              <a:buChar char="v"/>
            </a:pPr>
            <a:r>
              <a:rPr lang="en-US" sz="2400" dirty="0"/>
              <a:t>Focus Group: The 3 Questions and 2 Values Check questions for example</a:t>
            </a:r>
          </a:p>
          <a:p>
            <a:endParaRPr lang="en-US" dirty="0"/>
          </a:p>
        </p:txBody>
      </p:sp>
    </p:spTree>
    <p:extLst>
      <p:ext uri="{BB962C8B-B14F-4D97-AF65-F5344CB8AC3E}">
        <p14:creationId xmlns:p14="http://schemas.microsoft.com/office/powerpoint/2010/main" val="409327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1"/>
            <a:ext cx="9906000" cy="1007533"/>
          </a:xfrm>
        </p:spPr>
        <p:txBody>
          <a:bodyPr>
            <a:normAutofit/>
          </a:bodyPr>
          <a:lstStyle/>
          <a:p>
            <a:r>
              <a:rPr lang="en-US" dirty="0"/>
              <a:t>Prepare Marketing &amp; Educational Materials</a:t>
            </a:r>
          </a:p>
        </p:txBody>
      </p:sp>
      <p:sp>
        <p:nvSpPr>
          <p:cNvPr id="4" name="TextBox 3"/>
          <p:cNvSpPr txBox="1"/>
          <p:nvPr/>
        </p:nvSpPr>
        <p:spPr>
          <a:xfrm>
            <a:off x="990600" y="1524000"/>
            <a:ext cx="10820400" cy="5093702"/>
          </a:xfrm>
          <a:prstGeom prst="rect">
            <a:avLst/>
          </a:prstGeom>
          <a:noFill/>
        </p:spPr>
        <p:txBody>
          <a:bodyPr wrap="square" rtlCol="0">
            <a:spAutoFit/>
          </a:bodyPr>
          <a:lstStyle/>
          <a:p>
            <a:pPr marL="342900" indent="-342900">
              <a:buFont typeface="Wingdings" panose="05000000000000000000" pitchFamily="2" charset="2"/>
              <a:buChar char="v"/>
            </a:pPr>
            <a:r>
              <a:rPr lang="en-US" sz="2200" dirty="0"/>
              <a:t>Develop unit-based tools and reminders about Stress Continuum, 7 Cs</a:t>
            </a:r>
          </a:p>
          <a:p>
            <a:pPr marL="800100" lvl="1" indent="-342900">
              <a:buFont typeface="Wingdings" panose="05000000000000000000" pitchFamily="2" charset="2"/>
              <a:buChar char="§"/>
            </a:pPr>
            <a:r>
              <a:rPr lang="en-US" sz="2000" dirty="0"/>
              <a:t>One Page Handout</a:t>
            </a:r>
          </a:p>
          <a:p>
            <a:pPr marL="800100" lvl="1" indent="-342900">
              <a:buFont typeface="Wingdings" panose="05000000000000000000" pitchFamily="2" charset="2"/>
              <a:buChar char="§"/>
            </a:pPr>
            <a:r>
              <a:rPr lang="en-US" sz="2000" dirty="0"/>
              <a:t>Three Page Handout</a:t>
            </a:r>
          </a:p>
          <a:p>
            <a:pPr marL="342900" indent="-342900">
              <a:buFont typeface="Wingdings" panose="05000000000000000000" pitchFamily="2" charset="2"/>
              <a:buChar char="v"/>
            </a:pPr>
            <a:r>
              <a:rPr lang="en-US" sz="2200" dirty="0"/>
              <a:t>Develop educational calendar</a:t>
            </a:r>
          </a:p>
          <a:p>
            <a:pPr marL="800100" lvl="1" indent="-342900">
              <a:buFont typeface="Wingdings" panose="05000000000000000000" pitchFamily="2" charset="2"/>
              <a:buChar char="§"/>
            </a:pPr>
            <a:r>
              <a:rPr lang="en-US" sz="2000" dirty="0"/>
              <a:t>You Tube Awareness Sessions</a:t>
            </a:r>
          </a:p>
          <a:p>
            <a:pPr marL="800100" lvl="1" indent="-342900">
              <a:buFont typeface="Wingdings" panose="05000000000000000000" pitchFamily="2" charset="2"/>
              <a:buChar char="§"/>
            </a:pPr>
            <a:r>
              <a:rPr lang="en-US" sz="2000" dirty="0"/>
              <a:t>In person Awareness Sessions</a:t>
            </a:r>
          </a:p>
          <a:p>
            <a:pPr marL="342900" indent="-342900">
              <a:buFont typeface="Wingdings" panose="05000000000000000000" pitchFamily="2" charset="2"/>
              <a:buChar char="v"/>
            </a:pPr>
            <a:r>
              <a:rPr lang="en-US" sz="2200" dirty="0"/>
              <a:t>Marketing messages with display screens</a:t>
            </a:r>
          </a:p>
          <a:p>
            <a:pPr marL="342900" indent="-342900">
              <a:buFont typeface="Wingdings" panose="05000000000000000000" pitchFamily="2" charset="2"/>
              <a:buChar char="v"/>
            </a:pPr>
            <a:r>
              <a:rPr lang="en-US" sz="2200" dirty="0"/>
              <a:t>Stress continuum dashboards</a:t>
            </a:r>
          </a:p>
          <a:p>
            <a:pPr marL="342900" indent="-342900">
              <a:buFont typeface="Wingdings" panose="05000000000000000000" pitchFamily="2" charset="2"/>
              <a:buChar char="v"/>
            </a:pPr>
            <a:r>
              <a:rPr lang="en-US" sz="2200" dirty="0"/>
              <a:t>Organizational repository of education programs and other resources</a:t>
            </a:r>
          </a:p>
          <a:p>
            <a:pPr marL="800100" lvl="1" indent="-342900">
              <a:buFont typeface="Wingdings" panose="05000000000000000000" pitchFamily="2" charset="2"/>
              <a:buChar char="§"/>
            </a:pPr>
            <a:r>
              <a:rPr lang="en-US" sz="2000" dirty="0"/>
              <a:t>NJ NEW</a:t>
            </a:r>
          </a:p>
          <a:p>
            <a:pPr marL="800100" lvl="1" indent="-342900">
              <a:buFont typeface="Wingdings" panose="05000000000000000000" pitchFamily="2" charset="2"/>
              <a:buChar char="§"/>
            </a:pPr>
            <a:r>
              <a:rPr lang="en-US" sz="2000" dirty="0"/>
              <a:t>Schwartz Center (</a:t>
            </a:r>
            <a:r>
              <a:rPr lang="en-US" sz="2000" dirty="0">
                <a:hlinkClick r:id="rId3"/>
              </a:rPr>
              <a:t>https://www.theschwartzcenter.org/stress-first-aid-private/</a:t>
            </a:r>
            <a:r>
              <a:rPr lang="en-US" sz="2000" dirty="0"/>
              <a:t>)</a:t>
            </a:r>
          </a:p>
          <a:p>
            <a:pPr marL="800100" lvl="1" indent="-342900">
              <a:buFont typeface="Wingdings" panose="05000000000000000000" pitchFamily="2" charset="2"/>
              <a:buChar char="§"/>
            </a:pPr>
            <a:r>
              <a:rPr lang="en-US" sz="2000" dirty="0"/>
              <a:t>National Center for PTSD (</a:t>
            </a:r>
            <a:r>
              <a:rPr lang="en-US" sz="2000" dirty="0">
                <a:hlinkClick r:id="rId4"/>
              </a:rPr>
              <a:t>https://www.ptsd.va.gov/professional/treat/type/stress_first_aid.asp</a:t>
            </a:r>
            <a:r>
              <a:rPr lang="en-US" sz="2000" dirty="0"/>
              <a:t>)</a:t>
            </a:r>
          </a:p>
          <a:p>
            <a:pPr lvl="1"/>
            <a:endParaRPr lang="en-US" sz="2000" dirty="0"/>
          </a:p>
          <a:p>
            <a:endParaRPr lang="en-US" sz="1700" dirty="0"/>
          </a:p>
          <a:p>
            <a:endParaRPr lang="en-US" dirty="0"/>
          </a:p>
        </p:txBody>
      </p:sp>
    </p:spTree>
    <p:extLst>
      <p:ext uri="{BB962C8B-B14F-4D97-AF65-F5344CB8AC3E}">
        <p14:creationId xmlns:p14="http://schemas.microsoft.com/office/powerpoint/2010/main" val="63848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82CE-39EA-4ABC-5129-FD96B7E2FC62}"/>
              </a:ext>
            </a:extLst>
          </p:cNvPr>
          <p:cNvSpPr>
            <a:spLocks noGrp="1"/>
          </p:cNvSpPr>
          <p:nvPr>
            <p:ph type="title"/>
          </p:nvPr>
        </p:nvSpPr>
        <p:spPr>
          <a:xfrm>
            <a:off x="3429000" y="76201"/>
            <a:ext cx="5943600" cy="1007533"/>
          </a:xfrm>
        </p:spPr>
        <p:txBody>
          <a:bodyPr/>
          <a:lstStyle/>
          <a:p>
            <a:r>
              <a:rPr lang="en-US" dirty="0"/>
              <a:t>Examples of Materials</a:t>
            </a:r>
          </a:p>
        </p:txBody>
      </p:sp>
      <p:pic>
        <p:nvPicPr>
          <p:cNvPr id="1026" name="Picture 2">
            <a:extLst>
              <a:ext uri="{FF2B5EF4-FFF2-40B4-BE49-F238E27FC236}">
                <a16:creationId xmlns:a16="http://schemas.microsoft.com/office/drawing/2014/main" id="{35C38751-A615-1626-FC6D-06DD0480CF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2" t="4536" r="5579" b="6448"/>
          <a:stretch/>
        </p:blipFill>
        <p:spPr bwMode="auto">
          <a:xfrm>
            <a:off x="4063206" y="3416300"/>
            <a:ext cx="3906181" cy="304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91E2F38C-BE86-2F20-21B7-3BCA67E88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0" y="1785308"/>
            <a:ext cx="3906181" cy="284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4044B19F-95BC-F0FD-A35D-700C20BDA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702" y="1579878"/>
            <a:ext cx="4052888" cy="304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84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581C-F738-EFDF-EEF7-23AFD42A41FB}"/>
              </a:ext>
            </a:extLst>
          </p:cNvPr>
          <p:cNvSpPr>
            <a:spLocks noGrp="1"/>
          </p:cNvSpPr>
          <p:nvPr>
            <p:ph type="title"/>
          </p:nvPr>
        </p:nvSpPr>
        <p:spPr>
          <a:xfrm>
            <a:off x="1143000" y="152400"/>
            <a:ext cx="10515600" cy="1007533"/>
          </a:xfrm>
        </p:spPr>
        <p:txBody>
          <a:bodyPr>
            <a:normAutofit/>
          </a:bodyPr>
          <a:lstStyle/>
          <a:p>
            <a:r>
              <a:rPr lang="en-US" dirty="0"/>
              <a:t>Cooper University Health Care SFA Dashboard</a:t>
            </a:r>
          </a:p>
        </p:txBody>
      </p:sp>
      <p:pic>
        <p:nvPicPr>
          <p:cNvPr id="3" name="Picture 4">
            <a:extLst>
              <a:ext uri="{FF2B5EF4-FFF2-40B4-BE49-F238E27FC236}">
                <a16:creationId xmlns:a16="http://schemas.microsoft.com/office/drawing/2014/main" id="{BB0091D2-D523-17F7-102F-753EF7F9F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7598654" cy="51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254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9296400" cy="1007533"/>
          </a:xfrm>
        </p:spPr>
        <p:txBody>
          <a:bodyPr/>
          <a:lstStyle/>
          <a:p>
            <a:pPr algn="ctr"/>
            <a:r>
              <a:rPr lang="en-US" dirty="0"/>
              <a:t>Organizational Roll Out</a:t>
            </a:r>
          </a:p>
        </p:txBody>
      </p:sp>
      <p:sp>
        <p:nvSpPr>
          <p:cNvPr id="4" name="TextBox 3"/>
          <p:cNvSpPr txBox="1"/>
          <p:nvPr/>
        </p:nvSpPr>
        <p:spPr>
          <a:xfrm>
            <a:off x="987972" y="1447800"/>
            <a:ext cx="11201400" cy="4662815"/>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a:t>Conduct Awareness Briefs</a:t>
            </a:r>
          </a:p>
          <a:p>
            <a:pPr marL="800100" lvl="1" indent="-342900">
              <a:buFont typeface="Wingdings" panose="05000000000000000000" pitchFamily="2" charset="2"/>
              <a:buChar char="§"/>
            </a:pPr>
            <a:r>
              <a:rPr lang="en-US" sz="2200" dirty="0"/>
              <a:t>100% of Organization (1 Year)</a:t>
            </a:r>
          </a:p>
          <a:p>
            <a:pPr marL="800100" lvl="1" indent="-342900">
              <a:buFont typeface="Wingdings" panose="05000000000000000000" pitchFamily="2" charset="2"/>
              <a:buChar char="§"/>
            </a:pPr>
            <a:r>
              <a:rPr lang="en-US" sz="2200" dirty="0"/>
              <a:t>Mini-Briefings</a:t>
            </a:r>
          </a:p>
          <a:p>
            <a:pPr marL="1257300" lvl="2" indent="-342900">
              <a:buFont typeface="Wingdings" panose="05000000000000000000" pitchFamily="2" charset="2"/>
              <a:buChar char="§"/>
            </a:pPr>
            <a:r>
              <a:rPr lang="en-US" sz="2200" dirty="0"/>
              <a:t>Need for peer support and use of stress continuum</a:t>
            </a:r>
          </a:p>
          <a:p>
            <a:pPr marL="800100" lvl="1" indent="-342900">
              <a:buFont typeface="Wingdings" panose="05000000000000000000" pitchFamily="2" charset="2"/>
              <a:buChar char="§"/>
            </a:pPr>
            <a:r>
              <a:rPr lang="en-US" sz="2200" dirty="0"/>
              <a:t>Awareness Briefings</a:t>
            </a:r>
          </a:p>
          <a:p>
            <a:pPr marL="1257300" lvl="2" indent="-342900">
              <a:spcAft>
                <a:spcPts val="600"/>
              </a:spcAft>
              <a:buFont typeface="Wingdings" panose="05000000000000000000" pitchFamily="2" charset="2"/>
              <a:buChar char="§"/>
            </a:pPr>
            <a:r>
              <a:rPr lang="en-US" sz="2200" dirty="0"/>
              <a:t>In-person and/or computer based</a:t>
            </a:r>
          </a:p>
          <a:p>
            <a:pPr marL="342900" indent="-342900">
              <a:buFont typeface="Wingdings" panose="05000000000000000000" pitchFamily="2" charset="2"/>
              <a:buChar char="v"/>
            </a:pPr>
            <a:r>
              <a:rPr lang="en-US" sz="2400" b="1" dirty="0"/>
              <a:t>Select units with High Interest for Initial Rollout</a:t>
            </a:r>
          </a:p>
          <a:p>
            <a:pPr marL="800100" lvl="1" indent="-342900">
              <a:buFont typeface="Wingdings" panose="05000000000000000000" pitchFamily="2" charset="2"/>
              <a:buChar char="§"/>
            </a:pPr>
            <a:r>
              <a:rPr lang="en-US" sz="2200" dirty="0"/>
              <a:t>Awareness Brief to Councils or Units</a:t>
            </a:r>
          </a:p>
          <a:p>
            <a:pPr marL="800100" lvl="1" indent="-342900">
              <a:buFont typeface="Wingdings" panose="05000000000000000000" pitchFamily="2" charset="2"/>
              <a:buChar char="§"/>
            </a:pPr>
            <a:r>
              <a:rPr lang="en-US" sz="2200" dirty="0"/>
              <a:t>Interest and commitment: Train with 90 Minute program</a:t>
            </a:r>
          </a:p>
          <a:p>
            <a:pPr marL="800100" lvl="1" indent="-342900">
              <a:buFont typeface="Wingdings" panose="05000000000000000000" pitchFamily="2" charset="2"/>
              <a:buChar char="§"/>
            </a:pPr>
            <a:r>
              <a:rPr lang="en-US" sz="2200" dirty="0"/>
              <a:t>Avoid caustic units</a:t>
            </a:r>
          </a:p>
          <a:p>
            <a:pPr marL="800100" lvl="1" indent="-342900">
              <a:buFont typeface="Wingdings" panose="05000000000000000000" pitchFamily="2" charset="2"/>
              <a:buChar char="§"/>
            </a:pPr>
            <a:r>
              <a:rPr lang="en-US" sz="2200" dirty="0"/>
              <a:t>Select Units Interested in Roll Out to Start—and Have Staff Interested in Being SFA Champions</a:t>
            </a:r>
          </a:p>
          <a:p>
            <a:pPr lvl="1"/>
            <a:endParaRPr lang="en-US" sz="2400" dirty="0"/>
          </a:p>
        </p:txBody>
      </p:sp>
    </p:spTree>
    <p:extLst>
      <p:ext uri="{BB962C8B-B14F-4D97-AF65-F5344CB8AC3E}">
        <p14:creationId xmlns:p14="http://schemas.microsoft.com/office/powerpoint/2010/main" val="81620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1"/>
            <a:ext cx="10287000" cy="1007533"/>
          </a:xfrm>
        </p:spPr>
        <p:txBody>
          <a:bodyPr>
            <a:normAutofit/>
          </a:bodyPr>
          <a:lstStyle/>
          <a:p>
            <a:r>
              <a:rPr lang="en-US" dirty="0"/>
              <a:t>Unit/Department Roll Out Using Champions</a:t>
            </a:r>
          </a:p>
        </p:txBody>
      </p:sp>
      <p:sp>
        <p:nvSpPr>
          <p:cNvPr id="3" name="TextBox 2"/>
          <p:cNvSpPr txBox="1"/>
          <p:nvPr/>
        </p:nvSpPr>
        <p:spPr>
          <a:xfrm>
            <a:off x="533400" y="1371600"/>
            <a:ext cx="10668000" cy="5278368"/>
          </a:xfrm>
          <a:prstGeom prst="rect">
            <a:avLst/>
          </a:prstGeom>
          <a:noFill/>
        </p:spPr>
        <p:txBody>
          <a:bodyPr wrap="square" rtlCol="0">
            <a:spAutoFit/>
          </a:bodyPr>
          <a:lstStyle/>
          <a:p>
            <a:r>
              <a:rPr lang="en-US" sz="2400" b="1" dirty="0"/>
              <a:t>Unit Based SFA Champions </a:t>
            </a:r>
          </a:p>
          <a:p>
            <a:pPr marL="285750" indent="-285750">
              <a:buFont typeface="Wingdings" panose="05000000000000000000" pitchFamily="2" charset="2"/>
              <a:buChar char="v"/>
            </a:pPr>
            <a:r>
              <a:rPr lang="en-US" sz="2200" dirty="0"/>
              <a:t>At least 2 peers support champions per unit</a:t>
            </a:r>
          </a:p>
          <a:p>
            <a:pPr marL="1257300" lvl="2" indent="-342900">
              <a:spcBef>
                <a:spcPts val="200"/>
              </a:spcBef>
              <a:spcAft>
                <a:spcPts val="200"/>
              </a:spcAft>
              <a:buFont typeface="Wingdings" panose="05000000000000000000" pitchFamily="2" charset="2"/>
              <a:buChar char="§"/>
            </a:pPr>
            <a:r>
              <a:rPr lang="en-US" sz="2200" dirty="0"/>
              <a:t>Some referent authority of being looked up to by team</a:t>
            </a:r>
          </a:p>
          <a:p>
            <a:pPr marL="1257300" lvl="2" indent="-342900">
              <a:spcBef>
                <a:spcPts val="200"/>
              </a:spcBef>
              <a:spcAft>
                <a:spcPts val="200"/>
              </a:spcAft>
              <a:buFont typeface="Wingdings" panose="05000000000000000000" pitchFamily="2" charset="2"/>
              <a:buChar char="§"/>
            </a:pPr>
            <a:r>
              <a:rPr lang="en-US" sz="2200" dirty="0"/>
              <a:t>Has an appreciation of system thinking and how to effect change</a:t>
            </a:r>
          </a:p>
          <a:p>
            <a:pPr marL="342900" indent="-342900">
              <a:spcBef>
                <a:spcPts val="200"/>
              </a:spcBef>
              <a:spcAft>
                <a:spcPts val="200"/>
              </a:spcAft>
              <a:buFont typeface="Wingdings" panose="05000000000000000000" pitchFamily="2" charset="2"/>
              <a:buChar char="v"/>
            </a:pPr>
            <a:r>
              <a:rPr lang="en-US" sz="2200" dirty="0"/>
              <a:t>Leader buy in</a:t>
            </a:r>
          </a:p>
          <a:p>
            <a:pPr marL="342900" indent="-342900">
              <a:spcBef>
                <a:spcPts val="200"/>
              </a:spcBef>
              <a:spcAft>
                <a:spcPts val="200"/>
              </a:spcAft>
              <a:buFont typeface="Wingdings" panose="05000000000000000000" pitchFamily="2" charset="2"/>
              <a:buChar char="v"/>
            </a:pPr>
            <a:r>
              <a:rPr lang="en-US" sz="2200" dirty="0"/>
              <a:t> 4 hour Training for peer champions &amp; leaders</a:t>
            </a:r>
          </a:p>
          <a:p>
            <a:pPr>
              <a:spcBef>
                <a:spcPts val="200"/>
              </a:spcBef>
              <a:spcAft>
                <a:spcPts val="200"/>
              </a:spcAft>
            </a:pPr>
            <a:r>
              <a:rPr lang="en-US" sz="2400" b="1" dirty="0"/>
              <a:t>Champion Support</a:t>
            </a:r>
          </a:p>
          <a:p>
            <a:pPr marL="342900" indent="-342900">
              <a:spcBef>
                <a:spcPts val="200"/>
              </a:spcBef>
              <a:spcAft>
                <a:spcPts val="200"/>
              </a:spcAft>
              <a:buFont typeface="Wingdings" panose="05000000000000000000" pitchFamily="2" charset="2"/>
              <a:buChar char="v"/>
            </a:pPr>
            <a:r>
              <a:rPr lang="en-US" sz="2200" dirty="0"/>
              <a:t>Biweekly call/check in, discuss successes, challenges, concerns, and questions that the team leads may have about implementation of the model</a:t>
            </a:r>
          </a:p>
          <a:p>
            <a:pPr marL="1200150" lvl="2" indent="-285750">
              <a:spcBef>
                <a:spcPts val="200"/>
              </a:spcBef>
              <a:spcAft>
                <a:spcPts val="200"/>
              </a:spcAft>
              <a:buFont typeface="Wingdings" panose="05000000000000000000" pitchFamily="2" charset="2"/>
              <a:buChar char="§"/>
            </a:pPr>
            <a:r>
              <a:rPr lang="en-US" sz="2200" dirty="0"/>
              <a:t>Listen empathically and help the team problem solve. You do not have to---and likely cannot---solve their problems, but you can help them brainstorm solutions and consider alternatives</a:t>
            </a:r>
          </a:p>
          <a:p>
            <a:pPr marL="342900" indent="-342900">
              <a:spcBef>
                <a:spcPts val="200"/>
              </a:spcBef>
              <a:spcAft>
                <a:spcPts val="200"/>
              </a:spcAft>
              <a:buFont typeface="Wingdings" panose="05000000000000000000" pitchFamily="2" charset="2"/>
              <a:buChar char="v"/>
            </a:pPr>
            <a:r>
              <a:rPr lang="en-US" sz="2200" dirty="0"/>
              <a:t>Additional training sessions for Champions re: growing the green, problem-solving recurring stressors</a:t>
            </a:r>
          </a:p>
        </p:txBody>
      </p:sp>
    </p:spTree>
    <p:extLst>
      <p:ext uri="{BB962C8B-B14F-4D97-AF65-F5344CB8AC3E}">
        <p14:creationId xmlns:p14="http://schemas.microsoft.com/office/powerpoint/2010/main" val="481304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1"/>
            <a:ext cx="10210800" cy="1007533"/>
          </a:xfrm>
        </p:spPr>
        <p:txBody>
          <a:bodyPr/>
          <a:lstStyle/>
          <a:p>
            <a:r>
              <a:rPr lang="en-US" dirty="0"/>
              <a:t>Unit/Department Roll Out of SFA Education</a:t>
            </a:r>
          </a:p>
        </p:txBody>
      </p:sp>
      <p:sp>
        <p:nvSpPr>
          <p:cNvPr id="3" name="TextBox 2"/>
          <p:cNvSpPr txBox="1"/>
          <p:nvPr/>
        </p:nvSpPr>
        <p:spPr>
          <a:xfrm>
            <a:off x="838200" y="1905000"/>
            <a:ext cx="9525000" cy="2286000"/>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t>SFA Champions Implement Training</a:t>
            </a:r>
          </a:p>
          <a:p>
            <a:pPr marL="742950" lvl="1" indent="-285750">
              <a:spcBef>
                <a:spcPts val="200"/>
              </a:spcBef>
              <a:spcAft>
                <a:spcPts val="200"/>
              </a:spcAft>
              <a:buFont typeface="Wingdings" panose="05000000000000000000" pitchFamily="2" charset="2"/>
              <a:buChar char="§"/>
            </a:pPr>
            <a:r>
              <a:rPr lang="en-US" sz="2200" dirty="0"/>
              <a:t>Awareness Briefs</a:t>
            </a:r>
          </a:p>
          <a:p>
            <a:pPr marL="742950" lvl="1" indent="-285750">
              <a:spcBef>
                <a:spcPts val="200"/>
              </a:spcBef>
              <a:spcAft>
                <a:spcPts val="200"/>
              </a:spcAft>
              <a:buFont typeface="Wingdings" panose="05000000000000000000" pitchFamily="2" charset="2"/>
              <a:buChar char="§"/>
            </a:pPr>
            <a:r>
              <a:rPr lang="en-US" sz="2200" dirty="0"/>
              <a:t>Monthly peer support training (SFA, Unit Stress and Resiliency)</a:t>
            </a:r>
          </a:p>
          <a:p>
            <a:pPr marL="742950" lvl="1" indent="-285750">
              <a:spcBef>
                <a:spcPts val="200"/>
              </a:spcBef>
              <a:spcAft>
                <a:spcPts val="200"/>
              </a:spcAft>
              <a:buFont typeface="Wingdings" panose="05000000000000000000" pitchFamily="2" charset="2"/>
              <a:buChar char="§"/>
            </a:pPr>
            <a:r>
              <a:rPr lang="en-US" sz="2200" dirty="0"/>
              <a:t>Service line level activities with other unit champions</a:t>
            </a:r>
          </a:p>
          <a:p>
            <a:pPr marL="742950" lvl="1" indent="-285750">
              <a:spcBef>
                <a:spcPts val="200"/>
              </a:spcBef>
              <a:spcAft>
                <a:spcPts val="200"/>
              </a:spcAft>
              <a:buFont typeface="Wingdings" panose="05000000000000000000" pitchFamily="2" charset="2"/>
              <a:buChar char="§"/>
            </a:pPr>
            <a:r>
              <a:rPr lang="en-US" sz="2200" dirty="0"/>
              <a:t>Dedicated time</a:t>
            </a:r>
          </a:p>
          <a:p>
            <a:endParaRPr lang="en-US" dirty="0"/>
          </a:p>
        </p:txBody>
      </p:sp>
    </p:spTree>
    <p:extLst>
      <p:ext uri="{BB962C8B-B14F-4D97-AF65-F5344CB8AC3E}">
        <p14:creationId xmlns:p14="http://schemas.microsoft.com/office/powerpoint/2010/main" val="325736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9296400" cy="1007533"/>
          </a:xfrm>
        </p:spPr>
        <p:txBody>
          <a:bodyPr/>
          <a:lstStyle/>
          <a:p>
            <a:pPr algn="ctr"/>
            <a:r>
              <a:rPr lang="en-US" dirty="0"/>
              <a:t>Unit/Department SFA Operationalization</a:t>
            </a:r>
          </a:p>
        </p:txBody>
      </p:sp>
      <p:sp>
        <p:nvSpPr>
          <p:cNvPr id="3" name="TextBox 2"/>
          <p:cNvSpPr txBox="1"/>
          <p:nvPr/>
        </p:nvSpPr>
        <p:spPr>
          <a:xfrm>
            <a:off x="990600" y="1447800"/>
            <a:ext cx="10058400" cy="5170646"/>
          </a:xfrm>
          <a:prstGeom prst="rect">
            <a:avLst/>
          </a:prstGeom>
          <a:noFill/>
        </p:spPr>
        <p:txBody>
          <a:bodyPr wrap="square" rtlCol="0">
            <a:spAutoFit/>
          </a:bodyPr>
          <a:lstStyle/>
          <a:p>
            <a:r>
              <a:rPr lang="en-US" sz="2400" b="1" dirty="0"/>
              <a:t>Use of Stress Continuum</a:t>
            </a:r>
          </a:p>
          <a:p>
            <a:pPr marL="285750" indent="-285750">
              <a:buFont typeface="Wingdings" panose="05000000000000000000" pitchFamily="2" charset="2"/>
              <a:buChar char="v"/>
            </a:pPr>
            <a:r>
              <a:rPr lang="en-US" sz="2200" dirty="0"/>
              <a:t>Daily Checks</a:t>
            </a:r>
          </a:p>
          <a:p>
            <a:pPr marL="285750" indent="-285750">
              <a:buFont typeface="Wingdings" panose="05000000000000000000" pitchFamily="2" charset="2"/>
              <a:buChar char="v"/>
            </a:pPr>
            <a:r>
              <a:rPr lang="en-US" sz="2200" dirty="0"/>
              <a:t>Huddles</a:t>
            </a:r>
          </a:p>
          <a:p>
            <a:pPr marL="285750" indent="-285750">
              <a:buFont typeface="Wingdings" panose="05000000000000000000" pitchFamily="2" charset="2"/>
              <a:buChar char="v"/>
            </a:pPr>
            <a:r>
              <a:rPr lang="en-US" sz="2200" dirty="0"/>
              <a:t>Unit poster/board/team meetings</a:t>
            </a:r>
          </a:p>
          <a:p>
            <a:pPr marL="285750" indent="-285750">
              <a:buFont typeface="Wingdings" panose="05000000000000000000" pitchFamily="2" charset="2"/>
              <a:buChar char="v"/>
            </a:pPr>
            <a:r>
              <a:rPr lang="en-US" sz="2200" dirty="0"/>
              <a:t>Stress Continuum Dialog</a:t>
            </a:r>
          </a:p>
          <a:p>
            <a:pPr marL="800100" lvl="1" indent="-342900">
              <a:buFont typeface="Wingdings" panose="05000000000000000000" pitchFamily="2" charset="2"/>
              <a:buChar char="§"/>
            </a:pPr>
            <a:r>
              <a:rPr lang="en-US" sz="2000" dirty="0"/>
              <a:t>Focusing on the Yellow and Orange Zones:</a:t>
            </a:r>
          </a:p>
          <a:p>
            <a:pPr marL="1200150" lvl="2" indent="-285750">
              <a:buFont typeface="Wingdings" panose="05000000000000000000" pitchFamily="2" charset="2"/>
              <a:buChar char="v"/>
            </a:pPr>
            <a:r>
              <a:rPr lang="en-US" sz="2000" dirty="0"/>
              <a:t>What does a yellow zone shift look like here?</a:t>
            </a:r>
          </a:p>
          <a:p>
            <a:pPr marL="1714500" lvl="3" indent="-342900">
              <a:buFont typeface="Wingdings" panose="05000000000000000000" pitchFamily="2" charset="2"/>
              <a:buChar char="§"/>
            </a:pPr>
            <a:r>
              <a:rPr lang="en-US" sz="2000" dirty="0"/>
              <a:t>Behaviors, senses, feelings</a:t>
            </a:r>
          </a:p>
          <a:p>
            <a:pPr marL="1714500" lvl="3" indent="-342900">
              <a:buFont typeface="Wingdings" panose="05000000000000000000" pitchFamily="2" charset="2"/>
              <a:buChar char="§"/>
            </a:pPr>
            <a:r>
              <a:rPr lang="en-US" sz="2000" dirty="0"/>
              <a:t>How do you know when it is increasing</a:t>
            </a:r>
          </a:p>
          <a:p>
            <a:pPr marL="1714500" lvl="3" indent="-342900">
              <a:buFont typeface="Wingdings" panose="05000000000000000000" pitchFamily="2" charset="2"/>
              <a:buChar char="§"/>
            </a:pPr>
            <a:r>
              <a:rPr lang="en-US" sz="2000" dirty="0"/>
              <a:t>Is this a normal and desired space for the team</a:t>
            </a:r>
          </a:p>
          <a:p>
            <a:pPr marL="1200150" lvl="2" indent="-285750">
              <a:buFont typeface="Wingdings" panose="05000000000000000000" pitchFamily="2" charset="2"/>
              <a:buChar char="v"/>
            </a:pPr>
            <a:r>
              <a:rPr lang="en-US" sz="2000" dirty="0"/>
              <a:t>What does an orange zone shift look like here?</a:t>
            </a:r>
          </a:p>
          <a:p>
            <a:pPr marL="1714500" lvl="3" indent="-342900">
              <a:buFont typeface="Wingdings" panose="05000000000000000000" pitchFamily="2" charset="2"/>
              <a:buChar char="§"/>
            </a:pPr>
            <a:r>
              <a:rPr lang="en-US" sz="2000" dirty="0"/>
              <a:t>Behaviors, senses, feelings</a:t>
            </a:r>
          </a:p>
          <a:p>
            <a:pPr marL="1714500" lvl="3" indent="-342900">
              <a:buFont typeface="Wingdings" panose="05000000000000000000" pitchFamily="2" charset="2"/>
              <a:buChar char="§"/>
            </a:pPr>
            <a:r>
              <a:rPr lang="en-US" sz="2000" dirty="0"/>
              <a:t>How do you know when it is increasing</a:t>
            </a:r>
          </a:p>
          <a:p>
            <a:pPr marL="1714500" lvl="3" indent="-342900">
              <a:buFont typeface="Wingdings" panose="05000000000000000000" pitchFamily="2" charset="2"/>
              <a:buChar char="§"/>
            </a:pPr>
            <a:r>
              <a:rPr lang="en-US" sz="2000" dirty="0"/>
              <a:t>What are your concerns when you see orange zone behaviors/activity</a:t>
            </a:r>
          </a:p>
          <a:p>
            <a:pPr marL="1200150" lvl="2" indent="-285750">
              <a:buFont typeface="Wingdings" panose="05000000000000000000" pitchFamily="2" charset="2"/>
              <a:buChar char="v"/>
            </a:pPr>
            <a:r>
              <a:rPr lang="en-US" sz="2000" dirty="0"/>
              <a:t>What helps to get back to the yellow zone</a:t>
            </a:r>
          </a:p>
          <a:p>
            <a:endParaRPr lang="en-US" dirty="0"/>
          </a:p>
        </p:txBody>
      </p:sp>
    </p:spTree>
    <p:extLst>
      <p:ext uri="{BB962C8B-B14F-4D97-AF65-F5344CB8AC3E}">
        <p14:creationId xmlns:p14="http://schemas.microsoft.com/office/powerpoint/2010/main" val="426742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494" algn="ctr">
              <a:spcBef>
                <a:spcPts val="102"/>
              </a:spcBef>
            </a:pPr>
            <a:r>
              <a:rPr lang="en-US" sz="2200" b="1" spc="-5" dirty="0">
                <a:latin typeface="Arial" panose="020B0604020202020204" pitchFamily="34" charset="0"/>
                <a:cs typeface="Arial" panose="020B0604020202020204" pitchFamily="34" charset="0"/>
              </a:rPr>
              <a:t>Stress First Aid Train the Trainer</a:t>
            </a:r>
            <a:br>
              <a:rPr lang="en-US" sz="2200" b="1" spc="-5" dirty="0">
                <a:latin typeface="Arial" panose="020B0604020202020204" pitchFamily="34" charset="0"/>
                <a:cs typeface="Arial" panose="020B0604020202020204" pitchFamily="34" charset="0"/>
              </a:rPr>
            </a:br>
            <a:r>
              <a:rPr lang="en-US" sz="2200" b="1" spc="-5" dirty="0">
                <a:latin typeface="Arial" panose="020B0604020202020204" pitchFamily="34" charset="0"/>
                <a:cs typeface="Arial" panose="020B0604020202020204" pitchFamily="34" charset="0"/>
              </a:rPr>
              <a:t>November 16, 2022</a:t>
            </a:r>
            <a:br>
              <a:rPr lang="en-US" b="1" dirty="0">
                <a:latin typeface="Arial" panose="020B0604020202020204" pitchFamily="34" charset="0"/>
                <a:cs typeface="Arial" panose="020B0604020202020204" pitchFamily="34" charset="0"/>
              </a:rPr>
            </a:br>
            <a:endParaRPr lang="en-US" dirty="0"/>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716369"/>
            <a:ext cx="1440873" cy="990600"/>
          </a:xfrm>
          <a:prstGeom prst="rect">
            <a:avLst/>
          </a:prstGeom>
        </p:spPr>
      </p:pic>
      <p:sp>
        <p:nvSpPr>
          <p:cNvPr id="8" name="TextBox 7">
            <a:extLst>
              <a:ext uri="{FF2B5EF4-FFF2-40B4-BE49-F238E27FC236}">
                <a16:creationId xmlns:a16="http://schemas.microsoft.com/office/drawing/2014/main" id="{0633B7E5-A989-4222-A91E-BF1175156B1C}"/>
              </a:ext>
            </a:extLst>
          </p:cNvPr>
          <p:cNvSpPr txBox="1"/>
          <p:nvPr/>
        </p:nvSpPr>
        <p:spPr>
          <a:xfrm>
            <a:off x="230190" y="1531327"/>
            <a:ext cx="11428410" cy="4701352"/>
          </a:xfrm>
          <a:prstGeom prst="rect">
            <a:avLst/>
          </a:prstGeom>
          <a:noFill/>
        </p:spPr>
        <p:txBody>
          <a:bodyPr wrap="square">
            <a:spAutoFit/>
          </a:bodyPr>
          <a:lstStyle/>
          <a:p>
            <a:pPr marL="12988" marR="169497">
              <a:lnSpc>
                <a:spcPct val="97900"/>
              </a:lnSpc>
            </a:pPr>
            <a:r>
              <a:rPr lang="en-US" sz="1100" b="1" u="sng" spc="-5" dirty="0">
                <a:uFill>
                  <a:solidFill>
                    <a:schemeClr val="accent4">
                      <a:lumMod val="40000"/>
                      <a:lumOff val="60000"/>
                    </a:schemeClr>
                  </a:solidFill>
                </a:uFill>
                <a:latin typeface="+mj-lt"/>
                <a:cs typeface="Cambria"/>
              </a:rPr>
              <a:t>Rutgers</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Biomedical</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and</a:t>
            </a:r>
            <a:r>
              <a:rPr lang="en-US" sz="1100" b="1" u="sng" dirty="0">
                <a:uFill>
                  <a:solidFill>
                    <a:schemeClr val="accent4">
                      <a:lumMod val="40000"/>
                      <a:lumOff val="60000"/>
                    </a:schemeClr>
                  </a:solidFill>
                </a:uFill>
                <a:latin typeface="+mj-lt"/>
                <a:cs typeface="Cambria"/>
              </a:rPr>
              <a:t> Health </a:t>
            </a:r>
            <a:r>
              <a:rPr lang="en-US" sz="1100" b="1" u="sng" spc="-5" dirty="0">
                <a:uFill>
                  <a:solidFill>
                    <a:schemeClr val="accent4">
                      <a:lumMod val="40000"/>
                      <a:lumOff val="60000"/>
                    </a:schemeClr>
                  </a:solidFill>
                </a:uFill>
                <a:latin typeface="+mj-lt"/>
                <a:cs typeface="Cambria"/>
              </a:rPr>
              <a:t>Sciences</a:t>
            </a:r>
            <a:r>
              <a:rPr lang="en-US" sz="1100" b="1" u="sng" spc="5"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Center </a:t>
            </a:r>
            <a:r>
              <a:rPr lang="en-US" sz="1100" b="1" u="sng" dirty="0">
                <a:uFill>
                  <a:solidFill>
                    <a:schemeClr val="accent4">
                      <a:lumMod val="40000"/>
                      <a:lumOff val="60000"/>
                    </a:schemeClr>
                  </a:solidFill>
                </a:uFill>
                <a:latin typeface="+mj-lt"/>
                <a:cs typeface="Cambria"/>
              </a:rPr>
              <a:t>for</a:t>
            </a:r>
            <a:r>
              <a:rPr lang="en-US" sz="1100" b="1" u="sng" spc="-5" dirty="0">
                <a:uFill>
                  <a:solidFill>
                    <a:schemeClr val="accent4">
                      <a:lumMod val="40000"/>
                      <a:lumOff val="60000"/>
                    </a:schemeClr>
                  </a:solidFill>
                </a:uFill>
                <a:latin typeface="+mj-lt"/>
                <a:cs typeface="Cambria"/>
              </a:rPr>
              <a:t> Professional</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Development </a:t>
            </a:r>
            <a:r>
              <a:rPr lang="en-US" sz="1100" b="1" dirty="0">
                <a:uFill>
                  <a:solidFill>
                    <a:schemeClr val="accent4">
                      <a:lumMod val="40000"/>
                      <a:lumOff val="60000"/>
                    </a:schemeClr>
                  </a:solidFill>
                </a:uFill>
                <a:latin typeface="+mj-lt"/>
                <a:cs typeface="Cambria"/>
              </a:rPr>
              <a:t> </a:t>
            </a:r>
          </a:p>
          <a:p>
            <a:pPr marL="12988" marR="169497">
              <a:lnSpc>
                <a:spcPct val="97900"/>
              </a:lnSpc>
            </a:pPr>
            <a:r>
              <a:rPr lang="en-US" sz="1100" spc="-5" dirty="0">
                <a:latin typeface="+mj-lt"/>
                <a:cs typeface="Cambria"/>
              </a:rPr>
              <a:t>Jeannette</a:t>
            </a:r>
            <a:r>
              <a:rPr lang="en-US" sz="1100" spc="5" dirty="0">
                <a:latin typeface="+mj-lt"/>
                <a:cs typeface="Cambria"/>
              </a:rPr>
              <a:t> </a:t>
            </a:r>
            <a:r>
              <a:rPr lang="en-US" sz="1100" spc="-5" dirty="0">
                <a:latin typeface="+mj-lt"/>
                <a:cs typeface="Cambria"/>
              </a:rPr>
              <a:t>Manchester, DNP,</a:t>
            </a:r>
            <a:r>
              <a:rPr lang="en-US" sz="1100" spc="10" dirty="0">
                <a:latin typeface="+mj-lt"/>
                <a:cs typeface="Cambria"/>
              </a:rPr>
              <a:t> </a:t>
            </a:r>
            <a:r>
              <a:rPr lang="en-US" sz="1100" spc="-5" dirty="0">
                <a:latin typeface="+mj-lt"/>
                <a:cs typeface="Cambria"/>
              </a:rPr>
              <a:t>MBA,</a:t>
            </a:r>
            <a:r>
              <a:rPr lang="en-US" sz="1100" spc="10" dirty="0">
                <a:latin typeface="+mj-lt"/>
                <a:cs typeface="Cambria"/>
              </a:rPr>
              <a:t> </a:t>
            </a:r>
            <a:r>
              <a:rPr lang="en-US" sz="1100" spc="-5" dirty="0">
                <a:latin typeface="+mj-lt"/>
                <a:cs typeface="Cambria"/>
              </a:rPr>
              <a:t>RN,</a:t>
            </a:r>
            <a:r>
              <a:rPr lang="en-US" sz="1100" spc="15" dirty="0">
                <a:latin typeface="+mj-lt"/>
                <a:cs typeface="Cambria"/>
              </a:rPr>
              <a:t> </a:t>
            </a:r>
            <a:r>
              <a:rPr lang="en-US" sz="1100" spc="-5" dirty="0">
                <a:latin typeface="+mj-lt"/>
                <a:cs typeface="Cambria"/>
              </a:rPr>
              <a:t>Assistant</a:t>
            </a:r>
            <a:r>
              <a:rPr lang="en-US" sz="1100" spc="5" dirty="0">
                <a:latin typeface="+mj-lt"/>
                <a:cs typeface="Cambria"/>
              </a:rPr>
              <a:t> </a:t>
            </a:r>
            <a:r>
              <a:rPr lang="en-US" sz="1100" spc="-5" dirty="0">
                <a:latin typeface="+mj-lt"/>
                <a:cs typeface="Cambria"/>
              </a:rPr>
              <a:t>Professor,</a:t>
            </a:r>
            <a:r>
              <a:rPr lang="en-US" sz="1100" spc="10" dirty="0">
                <a:latin typeface="+mj-lt"/>
                <a:cs typeface="Cambria"/>
              </a:rPr>
              <a:t> </a:t>
            </a:r>
            <a:r>
              <a:rPr lang="en-US" sz="1100" spc="-5" dirty="0">
                <a:latin typeface="+mj-lt"/>
                <a:cs typeface="Cambria"/>
              </a:rPr>
              <a:t>Assistant</a:t>
            </a:r>
            <a:r>
              <a:rPr lang="en-US" sz="1100" spc="5" dirty="0">
                <a:latin typeface="+mj-lt"/>
                <a:cs typeface="Cambria"/>
              </a:rPr>
              <a:t> </a:t>
            </a:r>
            <a:r>
              <a:rPr lang="en-US" sz="1100" spc="-5" dirty="0">
                <a:latin typeface="+mj-lt"/>
                <a:cs typeface="Cambria"/>
              </a:rPr>
              <a:t>Dean,</a:t>
            </a:r>
            <a:r>
              <a:rPr lang="en-US" sz="1100" spc="15" dirty="0">
                <a:latin typeface="+mj-lt"/>
                <a:cs typeface="Cambria"/>
              </a:rPr>
              <a:t> </a:t>
            </a:r>
            <a:r>
              <a:rPr lang="en-US" sz="1100" spc="-5" dirty="0">
                <a:latin typeface="+mj-lt"/>
                <a:cs typeface="Cambria"/>
              </a:rPr>
              <a:t>Center</a:t>
            </a:r>
            <a:r>
              <a:rPr lang="en-US" sz="1100" dirty="0">
                <a:latin typeface="+mj-lt"/>
                <a:cs typeface="Cambria"/>
              </a:rPr>
              <a:t> </a:t>
            </a:r>
            <a:r>
              <a:rPr lang="en-US" sz="1100" spc="-5" dirty="0">
                <a:latin typeface="+mj-lt"/>
                <a:cs typeface="Cambria"/>
              </a:rPr>
              <a:t>for </a:t>
            </a:r>
            <a:r>
              <a:rPr lang="en-US" sz="1100" dirty="0">
                <a:latin typeface="+mj-lt"/>
                <a:cs typeface="Cambria"/>
              </a:rPr>
              <a:t> </a:t>
            </a:r>
            <a:r>
              <a:rPr lang="en-US" sz="1100" spc="-5" dirty="0">
                <a:latin typeface="+mj-lt"/>
                <a:cs typeface="Cambria"/>
              </a:rPr>
              <a:t>Professional</a:t>
            </a:r>
            <a:r>
              <a:rPr lang="en-US" sz="1100" spc="5" dirty="0">
                <a:latin typeface="+mj-lt"/>
                <a:cs typeface="Cambria"/>
              </a:rPr>
              <a:t> </a:t>
            </a:r>
            <a:r>
              <a:rPr lang="en-US" sz="1100" spc="-5" dirty="0">
                <a:latin typeface="+mj-lt"/>
                <a:cs typeface="Cambria"/>
              </a:rPr>
              <a:t>Development,</a:t>
            </a:r>
            <a:r>
              <a:rPr lang="en-US" sz="1100" spc="15" dirty="0">
                <a:latin typeface="+mj-lt"/>
                <a:cs typeface="Cambria"/>
              </a:rPr>
              <a:t> </a:t>
            </a:r>
            <a:r>
              <a:rPr lang="en-US" sz="1100" spc="-5" dirty="0">
                <a:latin typeface="+mj-lt"/>
                <a:cs typeface="Cambria"/>
              </a:rPr>
              <a:t>Rutgers,</a:t>
            </a:r>
            <a:r>
              <a:rPr lang="en-US" sz="1100" spc="15" dirty="0">
                <a:latin typeface="+mj-lt"/>
                <a:cs typeface="Cambria"/>
              </a:rPr>
              <a:t> </a:t>
            </a:r>
            <a:r>
              <a:rPr lang="en-US" sz="1100" spc="-5" dirty="0">
                <a:latin typeface="+mj-lt"/>
                <a:cs typeface="Cambria"/>
              </a:rPr>
              <a:t>the</a:t>
            </a:r>
            <a:r>
              <a:rPr lang="en-US" sz="1100" spc="10" dirty="0">
                <a:latin typeface="+mj-lt"/>
                <a:cs typeface="Cambria"/>
              </a:rPr>
              <a:t> </a:t>
            </a:r>
            <a:r>
              <a:rPr lang="en-US" sz="1100" spc="-5" dirty="0">
                <a:latin typeface="+mj-lt"/>
                <a:cs typeface="Cambria"/>
              </a:rPr>
              <a:t>State</a:t>
            </a:r>
            <a:r>
              <a:rPr lang="en-US" sz="1100" spc="10" dirty="0">
                <a:latin typeface="+mj-lt"/>
                <a:cs typeface="Cambria"/>
              </a:rPr>
              <a:t> </a:t>
            </a:r>
            <a:r>
              <a:rPr lang="en-US" sz="1100" spc="-5" dirty="0">
                <a:latin typeface="+mj-lt"/>
                <a:cs typeface="Cambria"/>
              </a:rPr>
              <a:t>University</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New</a:t>
            </a:r>
            <a:r>
              <a:rPr lang="en-US" sz="1100" spc="5" dirty="0">
                <a:latin typeface="+mj-lt"/>
                <a:cs typeface="Cambria"/>
              </a:rPr>
              <a:t> </a:t>
            </a:r>
            <a:r>
              <a:rPr lang="en-US" sz="1100" spc="-5" dirty="0">
                <a:latin typeface="+mj-lt"/>
                <a:cs typeface="Cambria"/>
              </a:rPr>
              <a:t>Jersey</a:t>
            </a:r>
            <a:r>
              <a:rPr lang="en-US" sz="1100" spc="15" dirty="0">
                <a:latin typeface="+mj-lt"/>
                <a:cs typeface="Cambria"/>
              </a:rPr>
              <a:t> </a:t>
            </a:r>
            <a:r>
              <a:rPr lang="en-US" sz="1100" spc="-5" dirty="0">
                <a:latin typeface="+mj-lt"/>
                <a:cs typeface="Cambria"/>
              </a:rPr>
              <a:t>School</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Nursing.</a:t>
            </a:r>
            <a:r>
              <a:rPr lang="en-US" sz="1100" dirty="0">
                <a:latin typeface="+mj-lt"/>
                <a:cs typeface="Cambria"/>
              </a:rPr>
              <a:t> </a:t>
            </a:r>
            <a:r>
              <a:rPr lang="en-US" sz="1100" spc="-5" dirty="0">
                <a:latin typeface="+mj-lt"/>
                <a:cs typeface="Cambria"/>
              </a:rPr>
              <a:t>Mariely</a:t>
            </a:r>
            <a:r>
              <a:rPr lang="en-US" sz="1100" dirty="0">
                <a:latin typeface="+mj-lt"/>
                <a:cs typeface="Cambria"/>
              </a:rPr>
              <a:t> </a:t>
            </a:r>
            <a:r>
              <a:rPr lang="en-US" sz="1100" spc="-5" dirty="0">
                <a:latin typeface="+mj-lt"/>
                <a:cs typeface="Cambria"/>
              </a:rPr>
              <a:t>Rosario,</a:t>
            </a:r>
            <a:r>
              <a:rPr lang="en-US" sz="1100" spc="15" dirty="0">
                <a:latin typeface="+mj-lt"/>
                <a:cs typeface="Cambria"/>
              </a:rPr>
              <a:t> </a:t>
            </a:r>
            <a:r>
              <a:rPr lang="en-US" sz="1100" dirty="0">
                <a:latin typeface="+mj-lt"/>
                <a:cs typeface="Cambria"/>
              </a:rPr>
              <a:t>BS,</a:t>
            </a:r>
            <a:r>
              <a:rPr lang="en-US" sz="1100" spc="20" dirty="0">
                <a:latin typeface="+mj-lt"/>
                <a:cs typeface="Cambria"/>
              </a:rPr>
              <a:t> </a:t>
            </a:r>
            <a:r>
              <a:rPr lang="en-US" sz="1100" spc="-5" dirty="0">
                <a:latin typeface="+mj-lt"/>
                <a:cs typeface="Cambria"/>
              </a:rPr>
              <a:t>Program</a:t>
            </a:r>
            <a:r>
              <a:rPr lang="en-US" sz="1100" spc="5" dirty="0">
                <a:latin typeface="+mj-lt"/>
                <a:cs typeface="Cambria"/>
              </a:rPr>
              <a:t> </a:t>
            </a:r>
            <a:r>
              <a:rPr lang="en-US" sz="1100" spc="-5" dirty="0">
                <a:latin typeface="+mj-lt"/>
                <a:cs typeface="Cambria"/>
              </a:rPr>
              <a:t>Assistant,</a:t>
            </a:r>
            <a:r>
              <a:rPr lang="en-US" sz="1100" spc="20" dirty="0">
                <a:latin typeface="+mj-lt"/>
                <a:cs typeface="Cambria"/>
              </a:rPr>
              <a:t> </a:t>
            </a:r>
            <a:r>
              <a:rPr lang="en-US" sz="1100" spc="-5" dirty="0">
                <a:latin typeface="+mj-lt"/>
                <a:cs typeface="Cambria"/>
              </a:rPr>
              <a:t>Center</a:t>
            </a:r>
            <a:r>
              <a:rPr lang="en-US" sz="1100" spc="5" dirty="0">
                <a:latin typeface="+mj-lt"/>
                <a:cs typeface="Cambria"/>
              </a:rPr>
              <a:t> </a:t>
            </a:r>
            <a:r>
              <a:rPr lang="en-US" sz="1100" spc="-5" dirty="0">
                <a:latin typeface="+mj-lt"/>
                <a:cs typeface="Cambria"/>
              </a:rPr>
              <a:t>for</a:t>
            </a:r>
            <a:r>
              <a:rPr lang="en-US" sz="1100" spc="10" dirty="0">
                <a:latin typeface="+mj-lt"/>
                <a:cs typeface="Cambria"/>
              </a:rPr>
              <a:t> </a:t>
            </a:r>
            <a:r>
              <a:rPr lang="en-US" sz="1100" spc="-5" dirty="0">
                <a:latin typeface="+mj-lt"/>
                <a:cs typeface="Cambria"/>
              </a:rPr>
              <a:t>Professional</a:t>
            </a:r>
            <a:r>
              <a:rPr lang="en-US" sz="1100" spc="5" dirty="0">
                <a:latin typeface="+mj-lt"/>
                <a:cs typeface="Cambria"/>
              </a:rPr>
              <a:t> </a:t>
            </a:r>
            <a:r>
              <a:rPr lang="en-US" sz="1100" spc="-5" dirty="0">
                <a:latin typeface="+mj-lt"/>
                <a:cs typeface="Cambria"/>
              </a:rPr>
              <a:t>Development</a:t>
            </a:r>
            <a:r>
              <a:rPr lang="en-US" sz="1100" spc="10" dirty="0">
                <a:latin typeface="+mj-lt"/>
                <a:cs typeface="Cambria"/>
              </a:rPr>
              <a:t> </a:t>
            </a:r>
            <a:r>
              <a:rPr lang="en-US" sz="1100" spc="-5" dirty="0">
                <a:latin typeface="+mj-lt"/>
                <a:cs typeface="Cambria"/>
              </a:rPr>
              <a:t>Rutgers,</a:t>
            </a:r>
            <a:r>
              <a:rPr lang="en-US" sz="1100" spc="20" dirty="0">
                <a:latin typeface="+mj-lt"/>
                <a:cs typeface="Cambria"/>
              </a:rPr>
              <a:t> </a:t>
            </a:r>
            <a:r>
              <a:rPr lang="en-US" sz="1100" spc="-5" dirty="0">
                <a:latin typeface="+mj-lt"/>
                <a:cs typeface="Cambria"/>
              </a:rPr>
              <a:t>the </a:t>
            </a:r>
            <a:r>
              <a:rPr lang="en-US" sz="1100" spc="-256" dirty="0">
                <a:latin typeface="+mj-lt"/>
                <a:cs typeface="Cambria"/>
              </a:rPr>
              <a:t> </a:t>
            </a:r>
            <a:r>
              <a:rPr lang="en-US" sz="1100" dirty="0">
                <a:latin typeface="+mj-lt"/>
                <a:cs typeface="Cambria"/>
              </a:rPr>
              <a:t>State </a:t>
            </a:r>
            <a:r>
              <a:rPr lang="en-US" sz="1100" spc="-5" dirty="0">
                <a:latin typeface="+mj-lt"/>
                <a:cs typeface="Cambria"/>
              </a:rPr>
              <a:t>University of New</a:t>
            </a:r>
            <a:r>
              <a:rPr lang="en-US" sz="1100" spc="5" dirty="0">
                <a:latin typeface="+mj-lt"/>
                <a:cs typeface="Cambria"/>
              </a:rPr>
              <a:t> </a:t>
            </a:r>
            <a:r>
              <a:rPr lang="en-US" sz="1100" spc="-5" dirty="0">
                <a:latin typeface="+mj-lt"/>
                <a:cs typeface="Cambria"/>
              </a:rPr>
              <a:t>Jersey School of Nursing.</a:t>
            </a:r>
            <a:endParaRPr lang="en-US" sz="1100" dirty="0">
              <a:latin typeface="+mj-lt"/>
              <a:cs typeface="Cambria"/>
            </a:endParaRPr>
          </a:p>
          <a:p>
            <a:pPr>
              <a:spcBef>
                <a:spcPts val="51"/>
              </a:spcBef>
            </a:pPr>
            <a:endParaRPr lang="en-US" sz="1100" dirty="0">
              <a:latin typeface="+mj-lt"/>
              <a:cs typeface="Cambria"/>
            </a:endParaRPr>
          </a:p>
          <a:p>
            <a:pPr marL="12988">
              <a:spcBef>
                <a:spcPts val="5"/>
              </a:spcBef>
            </a:pPr>
            <a:r>
              <a:rPr lang="en-US" sz="1100" b="1" u="sng" spc="-5" dirty="0">
                <a:latin typeface="+mj-lt"/>
                <a:cs typeface="Cambria"/>
              </a:rPr>
              <a:t>Off-Label/Investigational</a:t>
            </a:r>
            <a:r>
              <a:rPr lang="en-US" sz="1100" b="1" u="sng" spc="-36" dirty="0">
                <a:latin typeface="+mj-lt"/>
                <a:cs typeface="Cambria"/>
              </a:rPr>
              <a:t> </a:t>
            </a:r>
            <a:r>
              <a:rPr lang="en-US" sz="1100" b="1" u="sng" dirty="0">
                <a:latin typeface="+mj-lt"/>
                <a:cs typeface="Cambria"/>
              </a:rPr>
              <a:t>Use</a:t>
            </a:r>
            <a:endParaRPr lang="en-US" sz="1100" u="sng" dirty="0">
              <a:latin typeface="+mj-lt"/>
              <a:cs typeface="Cambria"/>
            </a:endParaRPr>
          </a:p>
          <a:p>
            <a:pPr marL="12988" marR="529273">
              <a:spcBef>
                <a:spcPts val="61"/>
              </a:spcBef>
            </a:pPr>
            <a:r>
              <a:rPr lang="en-US" sz="1100" spc="-5" dirty="0">
                <a:latin typeface="+mj-lt"/>
                <a:cs typeface="Cambria"/>
              </a:rPr>
              <a:t>This</a:t>
            </a:r>
            <a:r>
              <a:rPr lang="en-US" sz="1100" dirty="0">
                <a:latin typeface="+mj-lt"/>
                <a:cs typeface="Cambria"/>
              </a:rPr>
              <a:t> </a:t>
            </a:r>
            <a:r>
              <a:rPr lang="en-US" sz="1100" spc="-5" dirty="0">
                <a:latin typeface="+mj-lt"/>
                <a:cs typeface="Cambria"/>
              </a:rPr>
              <a:t>activity</a:t>
            </a:r>
            <a:r>
              <a:rPr lang="en-US" sz="1100" dirty="0">
                <a:latin typeface="+mj-lt"/>
                <a:cs typeface="Cambria"/>
              </a:rPr>
              <a:t> </a:t>
            </a:r>
            <a:r>
              <a:rPr lang="en-US" sz="1100" spc="-5" dirty="0">
                <a:latin typeface="+mj-lt"/>
                <a:cs typeface="Cambria"/>
              </a:rPr>
              <a:t>does</a:t>
            </a:r>
            <a:r>
              <a:rPr lang="en-US" sz="1100" spc="10" dirty="0">
                <a:latin typeface="+mj-lt"/>
                <a:cs typeface="Cambria"/>
              </a:rPr>
              <a:t> </a:t>
            </a:r>
            <a:r>
              <a:rPr lang="en-US" sz="1100" spc="-5" dirty="0">
                <a:latin typeface="+mj-lt"/>
                <a:cs typeface="Cambria"/>
              </a:rPr>
              <a:t>not</a:t>
            </a:r>
            <a:r>
              <a:rPr lang="en-US" sz="1100" spc="5" dirty="0">
                <a:latin typeface="+mj-lt"/>
                <a:cs typeface="Cambria"/>
              </a:rPr>
              <a:t> </a:t>
            </a:r>
            <a:r>
              <a:rPr lang="en-US" sz="1100" spc="-5" dirty="0">
                <a:latin typeface="+mj-lt"/>
                <a:cs typeface="Cambria"/>
              </a:rPr>
              <a:t>contain</a:t>
            </a:r>
            <a:r>
              <a:rPr lang="en-US" sz="1100" spc="5" dirty="0">
                <a:latin typeface="+mj-lt"/>
                <a:cs typeface="Cambria"/>
              </a:rPr>
              <a:t> </a:t>
            </a:r>
            <a:r>
              <a:rPr lang="en-US" sz="1100" spc="-5" dirty="0">
                <a:latin typeface="+mj-lt"/>
                <a:cs typeface="Cambria"/>
              </a:rPr>
              <a:t>information</a:t>
            </a:r>
            <a:r>
              <a:rPr lang="en-US" sz="1100" spc="10" dirty="0">
                <a:latin typeface="+mj-lt"/>
                <a:cs typeface="Cambria"/>
              </a:rPr>
              <a:t> </a:t>
            </a:r>
            <a:r>
              <a:rPr lang="en-US" sz="1100" spc="-5" dirty="0">
                <a:latin typeface="+mj-lt"/>
                <a:cs typeface="Cambria"/>
              </a:rPr>
              <a:t>on</a:t>
            </a:r>
            <a:r>
              <a:rPr lang="en-US" sz="1100" spc="5" dirty="0">
                <a:latin typeface="+mj-lt"/>
                <a:cs typeface="Cambria"/>
              </a:rPr>
              <a:t> </a:t>
            </a:r>
            <a:r>
              <a:rPr lang="en-US" sz="1100" spc="-5" dirty="0">
                <a:latin typeface="+mj-lt"/>
                <a:cs typeface="Cambria"/>
              </a:rPr>
              <a:t>commercial</a:t>
            </a:r>
            <a:r>
              <a:rPr lang="en-US" sz="1100" spc="5" dirty="0">
                <a:latin typeface="+mj-lt"/>
                <a:cs typeface="Cambria"/>
              </a:rPr>
              <a:t> </a:t>
            </a:r>
            <a:r>
              <a:rPr lang="en-US" sz="1100" spc="-5" dirty="0">
                <a:latin typeface="+mj-lt"/>
                <a:cs typeface="Cambria"/>
              </a:rPr>
              <a:t>products/devices</a:t>
            </a:r>
            <a:r>
              <a:rPr lang="en-US" sz="1100" spc="5" dirty="0">
                <a:latin typeface="+mj-lt"/>
                <a:cs typeface="Cambria"/>
              </a:rPr>
              <a:t> </a:t>
            </a:r>
            <a:r>
              <a:rPr lang="en-US" sz="1100" spc="-5" dirty="0">
                <a:latin typeface="+mj-lt"/>
                <a:cs typeface="Cambria"/>
              </a:rPr>
              <a:t>that</a:t>
            </a:r>
            <a:r>
              <a:rPr lang="en-US" sz="1100" spc="5" dirty="0">
                <a:latin typeface="+mj-lt"/>
                <a:cs typeface="Cambria"/>
              </a:rPr>
              <a:t> </a:t>
            </a:r>
            <a:r>
              <a:rPr lang="en-US" sz="1100" spc="-5" dirty="0">
                <a:latin typeface="+mj-lt"/>
                <a:cs typeface="Cambria"/>
              </a:rPr>
              <a:t>are </a:t>
            </a:r>
            <a:r>
              <a:rPr lang="en-US" sz="1100" spc="-251" dirty="0">
                <a:latin typeface="+mj-lt"/>
                <a:cs typeface="Cambria"/>
              </a:rPr>
              <a:t> </a:t>
            </a:r>
            <a:r>
              <a:rPr lang="en-US" sz="1100" spc="-5" dirty="0">
                <a:latin typeface="+mj-lt"/>
                <a:cs typeface="Cambria"/>
              </a:rPr>
              <a:t>unlabeled</a:t>
            </a:r>
            <a:r>
              <a:rPr lang="en-US" sz="1100" spc="-10" dirty="0">
                <a:latin typeface="+mj-lt"/>
                <a:cs typeface="Cambria"/>
              </a:rPr>
              <a:t> </a:t>
            </a:r>
            <a:r>
              <a:rPr lang="en-US" sz="1100" spc="-5" dirty="0">
                <a:latin typeface="+mj-lt"/>
                <a:cs typeface="Cambria"/>
              </a:rPr>
              <a:t>for use</a:t>
            </a:r>
            <a:r>
              <a:rPr lang="en-US" sz="1100" spc="5" dirty="0">
                <a:latin typeface="+mj-lt"/>
                <a:cs typeface="Cambria"/>
              </a:rPr>
              <a:t> </a:t>
            </a:r>
            <a:r>
              <a:rPr lang="en-US" sz="1100" spc="-5" dirty="0">
                <a:latin typeface="+mj-lt"/>
                <a:cs typeface="Cambria"/>
              </a:rPr>
              <a:t>or investigational</a:t>
            </a:r>
            <a:r>
              <a:rPr lang="en-US" sz="1100" dirty="0">
                <a:latin typeface="+mj-lt"/>
                <a:cs typeface="Cambria"/>
              </a:rPr>
              <a:t> </a:t>
            </a:r>
            <a:r>
              <a:rPr lang="en-US" sz="1100" spc="-5" dirty="0">
                <a:latin typeface="+mj-lt"/>
                <a:cs typeface="Cambria"/>
              </a:rPr>
              <a:t>uses</a:t>
            </a:r>
            <a:r>
              <a:rPr lang="en-US" sz="1100"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products not</a:t>
            </a:r>
            <a:r>
              <a:rPr lang="en-US" sz="1100" spc="5" dirty="0">
                <a:latin typeface="+mj-lt"/>
                <a:cs typeface="Cambria"/>
              </a:rPr>
              <a:t> </a:t>
            </a:r>
            <a:r>
              <a:rPr lang="en-US" sz="1100" spc="-5" dirty="0">
                <a:latin typeface="+mj-lt"/>
                <a:cs typeface="Cambria"/>
              </a:rPr>
              <a:t>yet</a:t>
            </a:r>
            <a:r>
              <a:rPr lang="en-US" sz="1100" dirty="0">
                <a:latin typeface="+mj-lt"/>
                <a:cs typeface="Cambria"/>
              </a:rPr>
              <a:t> </a:t>
            </a:r>
            <a:r>
              <a:rPr lang="en-US" sz="1100" spc="-5" dirty="0">
                <a:latin typeface="+mj-lt"/>
                <a:cs typeface="Cambria"/>
              </a:rPr>
              <a:t>approved.</a:t>
            </a:r>
            <a:endParaRPr lang="en-US" sz="1100" dirty="0">
              <a:latin typeface="+mj-lt"/>
              <a:cs typeface="Cambria"/>
            </a:endParaRPr>
          </a:p>
          <a:p>
            <a:pPr>
              <a:spcBef>
                <a:spcPts val="56"/>
              </a:spcBef>
            </a:pPr>
            <a:endParaRPr lang="en-US" sz="1100" dirty="0">
              <a:latin typeface="+mj-lt"/>
              <a:cs typeface="Cambria"/>
            </a:endParaRPr>
          </a:p>
          <a:p>
            <a:pPr marL="12988"/>
            <a:r>
              <a:rPr lang="en-US" sz="1100" b="1" u="sng" spc="-5" dirty="0">
                <a:uFill>
                  <a:solidFill>
                    <a:schemeClr val="accent4">
                      <a:lumMod val="40000"/>
                      <a:lumOff val="60000"/>
                    </a:schemeClr>
                  </a:solidFill>
                </a:uFill>
                <a:latin typeface="+mj-lt"/>
                <a:cs typeface="Cambria"/>
              </a:rPr>
              <a:t>Disclaimer</a:t>
            </a:r>
            <a:endParaRPr lang="en-US" sz="1100" dirty="0">
              <a:uFill>
                <a:solidFill>
                  <a:schemeClr val="accent4">
                    <a:lumMod val="40000"/>
                    <a:lumOff val="60000"/>
                  </a:schemeClr>
                </a:solidFill>
              </a:uFill>
              <a:latin typeface="+mj-lt"/>
              <a:cs typeface="Cambria"/>
            </a:endParaRPr>
          </a:p>
          <a:p>
            <a:pPr marL="12988" marR="275352">
              <a:spcBef>
                <a:spcPts val="10"/>
              </a:spcBef>
            </a:pPr>
            <a:r>
              <a:rPr lang="en-US" sz="1100" spc="-5" dirty="0">
                <a:latin typeface="+mj-lt"/>
                <a:cs typeface="Cambria"/>
              </a:rPr>
              <a:t>The</a:t>
            </a:r>
            <a:r>
              <a:rPr lang="en-US" sz="1100" spc="5" dirty="0">
                <a:latin typeface="+mj-lt"/>
                <a:cs typeface="Cambria"/>
              </a:rPr>
              <a:t> </a:t>
            </a:r>
            <a:r>
              <a:rPr lang="en-US" sz="1100" spc="-5" dirty="0">
                <a:latin typeface="+mj-lt"/>
                <a:cs typeface="Cambria"/>
              </a:rPr>
              <a:t>views</a:t>
            </a:r>
            <a:r>
              <a:rPr lang="en-US" sz="1100" spc="5" dirty="0">
                <a:latin typeface="+mj-lt"/>
                <a:cs typeface="Cambria"/>
              </a:rPr>
              <a:t> </a:t>
            </a:r>
            <a:r>
              <a:rPr lang="en-US" sz="1100" spc="-5" dirty="0">
                <a:latin typeface="+mj-lt"/>
                <a:cs typeface="Cambria"/>
              </a:rPr>
              <a:t>expressed </a:t>
            </a:r>
            <a:r>
              <a:rPr lang="en-US" sz="1100" dirty="0">
                <a:latin typeface="+mj-lt"/>
                <a:cs typeface="Cambria"/>
              </a:rPr>
              <a:t>in</a:t>
            </a:r>
            <a:r>
              <a:rPr lang="en-US" sz="1100" spc="5" dirty="0">
                <a:latin typeface="+mj-lt"/>
                <a:cs typeface="Cambria"/>
              </a:rPr>
              <a:t> </a:t>
            </a:r>
            <a:r>
              <a:rPr lang="en-US" sz="1100" spc="-5" dirty="0">
                <a:latin typeface="+mj-lt"/>
                <a:cs typeface="Cambria"/>
              </a:rPr>
              <a:t>this</a:t>
            </a:r>
            <a:r>
              <a:rPr lang="en-US" sz="1100" dirty="0">
                <a:latin typeface="+mj-lt"/>
                <a:cs typeface="Cambria"/>
              </a:rPr>
              <a:t> </a:t>
            </a:r>
            <a:r>
              <a:rPr lang="en-US" sz="1100" spc="-5" dirty="0">
                <a:latin typeface="+mj-lt"/>
                <a:cs typeface="Cambria"/>
              </a:rPr>
              <a:t>activity</a:t>
            </a:r>
            <a:r>
              <a:rPr lang="en-US" sz="1100" spc="5" dirty="0">
                <a:latin typeface="+mj-lt"/>
                <a:cs typeface="Cambria"/>
              </a:rPr>
              <a:t> </a:t>
            </a:r>
            <a:r>
              <a:rPr lang="en-US" sz="1100" spc="-5" dirty="0">
                <a:latin typeface="+mj-lt"/>
                <a:cs typeface="Cambria"/>
              </a:rPr>
              <a:t>are</a:t>
            </a:r>
            <a:r>
              <a:rPr lang="en-US" sz="1100" spc="5" dirty="0">
                <a:latin typeface="+mj-lt"/>
                <a:cs typeface="Cambria"/>
              </a:rPr>
              <a:t> </a:t>
            </a:r>
            <a:r>
              <a:rPr lang="en-US" sz="1100" spc="-5" dirty="0">
                <a:latin typeface="+mj-lt"/>
                <a:cs typeface="Cambria"/>
              </a:rPr>
              <a:t>those</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faculty.</a:t>
            </a:r>
            <a:r>
              <a:rPr lang="en-US" sz="1100" spc="31" dirty="0">
                <a:latin typeface="+mj-lt"/>
                <a:cs typeface="Cambria"/>
              </a:rPr>
              <a:t> </a:t>
            </a:r>
            <a:r>
              <a:rPr lang="en-US" sz="1100" spc="-5" dirty="0">
                <a:latin typeface="+mj-lt"/>
                <a:cs typeface="Cambria"/>
              </a:rPr>
              <a:t>It</a:t>
            </a:r>
            <a:r>
              <a:rPr lang="en-US" sz="1100" spc="10" dirty="0">
                <a:latin typeface="+mj-lt"/>
                <a:cs typeface="Cambria"/>
              </a:rPr>
              <a:t> </a:t>
            </a:r>
            <a:r>
              <a:rPr lang="en-US" sz="1100" spc="-5" dirty="0">
                <a:latin typeface="+mj-lt"/>
                <a:cs typeface="Cambria"/>
              </a:rPr>
              <a:t>should not</a:t>
            </a:r>
            <a:r>
              <a:rPr lang="en-US" sz="1100" spc="5" dirty="0">
                <a:latin typeface="+mj-lt"/>
                <a:cs typeface="Cambria"/>
              </a:rPr>
              <a:t> </a:t>
            </a:r>
            <a:r>
              <a:rPr lang="en-US" sz="1100" dirty="0">
                <a:latin typeface="+mj-lt"/>
                <a:cs typeface="Cambria"/>
              </a:rPr>
              <a:t>be</a:t>
            </a:r>
            <a:r>
              <a:rPr lang="en-US" sz="1100" spc="5" dirty="0">
                <a:latin typeface="+mj-lt"/>
                <a:cs typeface="Cambria"/>
              </a:rPr>
              <a:t> </a:t>
            </a:r>
            <a:r>
              <a:rPr lang="en-US" sz="1100" spc="-5" dirty="0">
                <a:latin typeface="+mj-lt"/>
                <a:cs typeface="Cambria"/>
              </a:rPr>
              <a:t>inferred or </a:t>
            </a:r>
            <a:r>
              <a:rPr lang="en-US" sz="1100" spc="-256" dirty="0">
                <a:latin typeface="+mj-lt"/>
                <a:cs typeface="Cambria"/>
              </a:rPr>
              <a:t> </a:t>
            </a:r>
            <a:r>
              <a:rPr lang="en-US" sz="1100" spc="-5" dirty="0">
                <a:latin typeface="+mj-lt"/>
                <a:cs typeface="Cambria"/>
              </a:rPr>
              <a:t>assumed that</a:t>
            </a:r>
            <a:r>
              <a:rPr lang="en-US" sz="1100" spc="5" dirty="0">
                <a:latin typeface="+mj-lt"/>
                <a:cs typeface="Cambria"/>
              </a:rPr>
              <a:t> </a:t>
            </a:r>
            <a:r>
              <a:rPr lang="en-US" sz="1100" spc="-5" dirty="0">
                <a:latin typeface="+mj-lt"/>
                <a:cs typeface="Cambria"/>
              </a:rPr>
              <a:t>they</a:t>
            </a:r>
            <a:r>
              <a:rPr lang="en-US" sz="1100" dirty="0">
                <a:latin typeface="+mj-lt"/>
                <a:cs typeface="Cambria"/>
              </a:rPr>
              <a:t> </a:t>
            </a:r>
            <a:r>
              <a:rPr lang="en-US" sz="1100" spc="-5" dirty="0">
                <a:latin typeface="+mj-lt"/>
                <a:cs typeface="Cambria"/>
              </a:rPr>
              <a:t>are</a:t>
            </a:r>
            <a:r>
              <a:rPr lang="en-US" sz="1100" spc="10" dirty="0">
                <a:latin typeface="+mj-lt"/>
                <a:cs typeface="Cambria"/>
              </a:rPr>
              <a:t> </a:t>
            </a:r>
            <a:r>
              <a:rPr lang="en-US" sz="1100" spc="-5" dirty="0">
                <a:latin typeface="+mj-lt"/>
                <a:cs typeface="Cambria"/>
              </a:rPr>
              <a:t>expressing</a:t>
            </a:r>
            <a:r>
              <a:rPr lang="en-US" sz="110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views</a:t>
            </a:r>
            <a:r>
              <a:rPr lang="en-US" sz="1100" spc="10" dirty="0">
                <a:latin typeface="+mj-lt"/>
                <a:cs typeface="Cambria"/>
              </a:rPr>
              <a:t> </a:t>
            </a:r>
            <a:r>
              <a:rPr lang="en-US" sz="1100" spc="-5" dirty="0">
                <a:latin typeface="+mj-lt"/>
                <a:cs typeface="Cambria"/>
              </a:rPr>
              <a:t>of</a:t>
            </a:r>
            <a:r>
              <a:rPr lang="en-US" sz="1100" dirty="0">
                <a:latin typeface="+mj-lt"/>
                <a:cs typeface="Cambria"/>
              </a:rPr>
              <a:t> any</a:t>
            </a:r>
            <a:r>
              <a:rPr lang="en-US" sz="1100" spc="-5" dirty="0">
                <a:latin typeface="+mj-lt"/>
                <a:cs typeface="Cambria"/>
              </a:rPr>
              <a:t> manufacturer</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pharmaceuticals </a:t>
            </a:r>
            <a:r>
              <a:rPr lang="en-US" sz="1100" dirty="0">
                <a:latin typeface="+mj-lt"/>
                <a:cs typeface="Cambria"/>
              </a:rPr>
              <a:t> </a:t>
            </a:r>
            <a:r>
              <a:rPr lang="en-US" sz="1100" spc="-5" dirty="0">
                <a:latin typeface="+mj-lt"/>
                <a:cs typeface="Cambria"/>
              </a:rPr>
              <a:t>and/or</a:t>
            </a:r>
            <a:r>
              <a:rPr lang="en-US" sz="1100" spc="-10" dirty="0">
                <a:latin typeface="+mj-lt"/>
                <a:cs typeface="Cambria"/>
              </a:rPr>
              <a:t> </a:t>
            </a:r>
            <a:r>
              <a:rPr lang="en-US" sz="1100" spc="-5" dirty="0">
                <a:latin typeface="+mj-lt"/>
                <a:cs typeface="Cambria"/>
              </a:rPr>
              <a:t>medical devices</a:t>
            </a:r>
            <a:r>
              <a:rPr lang="en-US" sz="1100" dirty="0">
                <a:latin typeface="+mj-lt"/>
                <a:cs typeface="Cambria"/>
              </a:rPr>
              <a:t> </a:t>
            </a:r>
            <a:r>
              <a:rPr lang="en-US" sz="1100" spc="-5" dirty="0">
                <a:latin typeface="+mj-lt"/>
                <a:cs typeface="Cambria"/>
              </a:rPr>
              <a:t>or Rutgers.</a:t>
            </a:r>
            <a:endParaRPr lang="en-US" sz="1100" dirty="0">
              <a:latin typeface="+mj-lt"/>
              <a:cs typeface="Cambria"/>
            </a:endParaRPr>
          </a:p>
          <a:p>
            <a:pPr>
              <a:spcBef>
                <a:spcPts val="56"/>
              </a:spcBef>
            </a:pPr>
            <a:endParaRPr lang="en-US" sz="1100" dirty="0">
              <a:latin typeface="+mj-lt"/>
              <a:cs typeface="Cambria"/>
            </a:endParaRPr>
          </a:p>
          <a:p>
            <a:pPr marL="12988" marR="90269"/>
            <a:r>
              <a:rPr lang="en-US" sz="1100" spc="-5" dirty="0">
                <a:latin typeface="+mj-lt"/>
                <a:cs typeface="Cambria"/>
              </a:rPr>
              <a:t>It</a:t>
            </a:r>
            <a:r>
              <a:rPr lang="en-US" sz="1100" dirty="0">
                <a:latin typeface="+mj-lt"/>
                <a:cs typeface="Cambria"/>
              </a:rPr>
              <a:t> </a:t>
            </a:r>
            <a:r>
              <a:rPr lang="en-US" sz="1100" spc="-5" dirty="0">
                <a:latin typeface="+mj-lt"/>
                <a:cs typeface="Cambria"/>
              </a:rPr>
              <a:t>should</a:t>
            </a:r>
            <a:r>
              <a:rPr lang="en-US" sz="1100" spc="-10" dirty="0">
                <a:latin typeface="+mj-lt"/>
                <a:cs typeface="Cambria"/>
              </a:rPr>
              <a:t> </a:t>
            </a:r>
            <a:r>
              <a:rPr lang="en-US" sz="1100" dirty="0">
                <a:latin typeface="+mj-lt"/>
                <a:cs typeface="Cambria"/>
              </a:rPr>
              <a:t>be</a:t>
            </a:r>
            <a:r>
              <a:rPr lang="en-US" sz="1100" spc="5" dirty="0">
                <a:latin typeface="+mj-lt"/>
                <a:cs typeface="Cambria"/>
              </a:rPr>
              <a:t> </a:t>
            </a:r>
            <a:r>
              <a:rPr lang="en-US" sz="1100" spc="-5" dirty="0">
                <a:latin typeface="+mj-lt"/>
                <a:cs typeface="Cambria"/>
              </a:rPr>
              <a:t>noted</a:t>
            </a:r>
            <a:r>
              <a:rPr lang="en-US" sz="1100" spc="-10" dirty="0">
                <a:latin typeface="+mj-lt"/>
                <a:cs typeface="Cambria"/>
              </a:rPr>
              <a:t> </a:t>
            </a:r>
            <a:r>
              <a:rPr lang="en-US" sz="1100" spc="-5" dirty="0">
                <a:latin typeface="+mj-lt"/>
                <a:cs typeface="Cambria"/>
              </a:rPr>
              <a:t>that</a:t>
            </a:r>
            <a:r>
              <a:rPr lang="en-US" sz="1100" dirty="0">
                <a:latin typeface="+mj-lt"/>
                <a:cs typeface="Cambria"/>
              </a:rPr>
              <a:t> the</a:t>
            </a:r>
            <a:r>
              <a:rPr lang="en-US" sz="1100" spc="5" dirty="0">
                <a:latin typeface="+mj-lt"/>
                <a:cs typeface="Cambria"/>
              </a:rPr>
              <a:t> </a:t>
            </a:r>
            <a:r>
              <a:rPr lang="en-US" sz="1100" spc="-5" dirty="0">
                <a:latin typeface="+mj-lt"/>
                <a:cs typeface="Cambria"/>
              </a:rPr>
              <a:t>recommendations made</a:t>
            </a:r>
            <a:r>
              <a:rPr lang="en-US" sz="1100" spc="5" dirty="0">
                <a:latin typeface="+mj-lt"/>
                <a:cs typeface="Cambria"/>
              </a:rPr>
              <a:t> </a:t>
            </a:r>
            <a:r>
              <a:rPr lang="en-US" sz="1100" spc="-5" dirty="0">
                <a:latin typeface="+mj-lt"/>
                <a:cs typeface="Cambria"/>
              </a:rPr>
              <a:t>herein</a:t>
            </a:r>
            <a:r>
              <a:rPr lang="en-US" sz="1100" dirty="0">
                <a:latin typeface="+mj-lt"/>
                <a:cs typeface="Cambria"/>
              </a:rPr>
              <a:t> </a:t>
            </a:r>
            <a:r>
              <a:rPr lang="en-US" sz="1100" spc="-5" dirty="0">
                <a:latin typeface="+mj-lt"/>
                <a:cs typeface="Cambria"/>
              </a:rPr>
              <a:t>with regard</a:t>
            </a:r>
            <a:r>
              <a:rPr lang="en-US" sz="1100" spc="10" dirty="0">
                <a:latin typeface="+mj-lt"/>
                <a:cs typeface="Cambria"/>
              </a:rPr>
              <a:t> </a:t>
            </a:r>
            <a:r>
              <a:rPr lang="en-US" sz="1100" dirty="0">
                <a:latin typeface="+mj-lt"/>
                <a:cs typeface="Cambria"/>
              </a:rPr>
              <a:t>to</a:t>
            </a:r>
            <a:r>
              <a:rPr lang="en-US" sz="1100" spc="-5" dirty="0">
                <a:latin typeface="+mj-lt"/>
                <a:cs typeface="Cambria"/>
              </a:rPr>
              <a:t> the</a:t>
            </a:r>
            <a:r>
              <a:rPr lang="en-US" sz="1100" spc="5" dirty="0">
                <a:latin typeface="+mj-lt"/>
                <a:cs typeface="Cambria"/>
              </a:rPr>
              <a:t> </a:t>
            </a:r>
            <a:r>
              <a:rPr lang="en-US" sz="1100" spc="-5" dirty="0">
                <a:latin typeface="+mj-lt"/>
                <a:cs typeface="Cambria"/>
              </a:rPr>
              <a:t>use</a:t>
            </a:r>
            <a:r>
              <a:rPr lang="en-US" sz="1100" dirty="0">
                <a:latin typeface="+mj-lt"/>
                <a:cs typeface="Cambria"/>
              </a:rPr>
              <a:t> </a:t>
            </a:r>
            <a:r>
              <a:rPr lang="en-US" sz="1100" spc="-5" dirty="0">
                <a:latin typeface="+mj-lt"/>
                <a:cs typeface="Cambria"/>
              </a:rPr>
              <a:t>of </a:t>
            </a:r>
            <a:r>
              <a:rPr lang="en-US" sz="1100" dirty="0">
                <a:latin typeface="+mj-lt"/>
                <a:cs typeface="Cambria"/>
              </a:rPr>
              <a:t> </a:t>
            </a:r>
            <a:r>
              <a:rPr lang="en-US" sz="1100" spc="-5" dirty="0">
                <a:latin typeface="+mj-lt"/>
                <a:cs typeface="Cambria"/>
              </a:rPr>
              <a:t>therapeutic</a:t>
            </a:r>
            <a:r>
              <a:rPr lang="en-US" sz="1100" dirty="0">
                <a:latin typeface="+mj-lt"/>
                <a:cs typeface="Cambria"/>
              </a:rPr>
              <a:t> </a:t>
            </a:r>
            <a:r>
              <a:rPr lang="en-US" sz="1100" spc="-5" dirty="0">
                <a:latin typeface="+mj-lt"/>
                <a:cs typeface="Cambria"/>
              </a:rPr>
              <a:t>agents,</a:t>
            </a:r>
            <a:r>
              <a:rPr lang="en-US" sz="1100" spc="10" dirty="0">
                <a:latin typeface="+mj-lt"/>
                <a:cs typeface="Cambria"/>
              </a:rPr>
              <a:t> </a:t>
            </a:r>
            <a:r>
              <a:rPr lang="en-US" sz="1100" spc="-5" dirty="0">
                <a:latin typeface="+mj-lt"/>
                <a:cs typeface="Cambria"/>
              </a:rPr>
              <a:t>varying</a:t>
            </a:r>
            <a:r>
              <a:rPr lang="en-US" sz="1100" dirty="0">
                <a:latin typeface="+mj-lt"/>
                <a:cs typeface="Cambria"/>
              </a:rPr>
              <a:t> </a:t>
            </a:r>
            <a:r>
              <a:rPr lang="en-US" sz="1100" spc="-5" dirty="0">
                <a:latin typeface="+mj-lt"/>
                <a:cs typeface="Cambria"/>
              </a:rPr>
              <a:t>disease</a:t>
            </a:r>
            <a:r>
              <a:rPr lang="en-US" sz="1100" spc="5" dirty="0">
                <a:latin typeface="+mj-lt"/>
                <a:cs typeface="Cambria"/>
              </a:rPr>
              <a:t> </a:t>
            </a:r>
            <a:r>
              <a:rPr lang="en-US" sz="1100" spc="-5" dirty="0">
                <a:latin typeface="+mj-lt"/>
                <a:cs typeface="Cambria"/>
              </a:rPr>
              <a:t>states,</a:t>
            </a:r>
            <a:r>
              <a:rPr lang="en-US" sz="1100" spc="10" dirty="0">
                <a:latin typeface="+mj-lt"/>
                <a:cs typeface="Cambria"/>
              </a:rPr>
              <a:t> </a:t>
            </a:r>
            <a:r>
              <a:rPr lang="en-US" sz="1100" spc="-5" dirty="0">
                <a:latin typeface="+mj-lt"/>
                <a:cs typeface="Cambria"/>
              </a:rPr>
              <a:t>and assessments</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risk,</a:t>
            </a:r>
            <a:r>
              <a:rPr lang="en-US" sz="1100" spc="10" dirty="0">
                <a:latin typeface="+mj-lt"/>
                <a:cs typeface="Cambria"/>
              </a:rPr>
              <a:t> </a:t>
            </a:r>
            <a:r>
              <a:rPr lang="en-US" sz="1100" spc="-5" dirty="0">
                <a:latin typeface="+mj-lt"/>
                <a:cs typeface="Cambria"/>
              </a:rPr>
              <a:t>are</a:t>
            </a:r>
            <a:r>
              <a:rPr lang="en-US" sz="1100" spc="5" dirty="0">
                <a:latin typeface="+mj-lt"/>
                <a:cs typeface="Cambria"/>
              </a:rPr>
              <a:t> </a:t>
            </a:r>
            <a:r>
              <a:rPr lang="en-US" sz="1100" spc="-5" dirty="0">
                <a:latin typeface="+mj-lt"/>
                <a:cs typeface="Cambria"/>
              </a:rPr>
              <a:t>based upon</a:t>
            </a:r>
            <a:r>
              <a:rPr lang="en-US" sz="1100" spc="5" dirty="0">
                <a:latin typeface="+mj-lt"/>
                <a:cs typeface="Cambria"/>
              </a:rPr>
              <a:t> </a:t>
            </a:r>
            <a:r>
              <a:rPr lang="en-US" sz="1100" dirty="0">
                <a:latin typeface="+mj-lt"/>
                <a:cs typeface="Cambria"/>
              </a:rPr>
              <a:t>a </a:t>
            </a:r>
            <a:r>
              <a:rPr lang="en-US" sz="1100" spc="5" dirty="0">
                <a:latin typeface="+mj-lt"/>
                <a:cs typeface="Cambria"/>
              </a:rPr>
              <a:t> </a:t>
            </a:r>
            <a:r>
              <a:rPr lang="en-US" sz="1100" spc="-5" dirty="0">
                <a:latin typeface="+mj-lt"/>
                <a:cs typeface="Cambria"/>
              </a:rPr>
              <a:t>combination</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clinical trials,</a:t>
            </a:r>
            <a:r>
              <a:rPr lang="en-US" sz="1100" spc="15" dirty="0">
                <a:latin typeface="+mj-lt"/>
                <a:cs typeface="Cambria"/>
              </a:rPr>
              <a:t> </a:t>
            </a:r>
            <a:r>
              <a:rPr lang="en-US" sz="1100" spc="-5" dirty="0">
                <a:latin typeface="+mj-lt"/>
                <a:cs typeface="Cambria"/>
              </a:rPr>
              <a:t>current</a:t>
            </a:r>
            <a:r>
              <a:rPr lang="en-US" sz="1100" spc="10" dirty="0">
                <a:latin typeface="+mj-lt"/>
                <a:cs typeface="Cambria"/>
              </a:rPr>
              <a:t> </a:t>
            </a:r>
            <a:r>
              <a:rPr lang="en-US" sz="1100" spc="-5" dirty="0">
                <a:latin typeface="+mj-lt"/>
                <a:cs typeface="Cambria"/>
              </a:rPr>
              <a:t>guidelines,</a:t>
            </a:r>
            <a:r>
              <a:rPr lang="en-US" sz="1100" spc="15" dirty="0">
                <a:latin typeface="+mj-lt"/>
                <a:cs typeface="Cambria"/>
              </a:rPr>
              <a:t> </a:t>
            </a:r>
            <a:r>
              <a:rPr lang="en-US" sz="1100" dirty="0">
                <a:latin typeface="+mj-lt"/>
                <a:cs typeface="Cambria"/>
              </a:rPr>
              <a:t>and </a:t>
            </a:r>
            <a:r>
              <a:rPr lang="en-US" sz="1100" spc="-5" dirty="0">
                <a:latin typeface="+mj-lt"/>
                <a:cs typeface="Cambria"/>
              </a:rPr>
              <a:t>the</a:t>
            </a:r>
            <a:r>
              <a:rPr lang="en-US" sz="1100" spc="10" dirty="0">
                <a:latin typeface="+mj-lt"/>
                <a:cs typeface="Cambria"/>
              </a:rPr>
              <a:t> </a:t>
            </a:r>
            <a:r>
              <a:rPr lang="en-US" sz="1100" spc="-5" dirty="0">
                <a:latin typeface="+mj-lt"/>
                <a:cs typeface="Cambria"/>
              </a:rPr>
              <a:t>clinical</a:t>
            </a:r>
            <a:r>
              <a:rPr lang="en-US" sz="1100" spc="5" dirty="0">
                <a:latin typeface="+mj-lt"/>
                <a:cs typeface="Cambria"/>
              </a:rPr>
              <a:t> </a:t>
            </a:r>
            <a:r>
              <a:rPr lang="en-US" sz="1100" spc="-5" dirty="0">
                <a:latin typeface="+mj-lt"/>
                <a:cs typeface="Cambria"/>
              </a:rPr>
              <a:t>practice</a:t>
            </a:r>
            <a:r>
              <a:rPr lang="en-US" sz="1100" spc="10" dirty="0">
                <a:latin typeface="+mj-lt"/>
                <a:cs typeface="Cambria"/>
              </a:rPr>
              <a:t> </a:t>
            </a:r>
            <a:r>
              <a:rPr lang="en-US" sz="1100" spc="-5" dirty="0">
                <a:latin typeface="+mj-lt"/>
                <a:cs typeface="Cambria"/>
              </a:rPr>
              <a:t>experience</a:t>
            </a:r>
            <a:r>
              <a:rPr lang="en-US" sz="1100" spc="10"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the </a:t>
            </a:r>
            <a:r>
              <a:rPr lang="en-US" sz="1100" spc="-256" dirty="0">
                <a:latin typeface="+mj-lt"/>
                <a:cs typeface="Cambria"/>
              </a:rPr>
              <a:t> </a:t>
            </a:r>
            <a:r>
              <a:rPr lang="en-US" sz="1100" spc="-5" dirty="0">
                <a:latin typeface="+mj-lt"/>
                <a:cs typeface="Cambria"/>
              </a:rPr>
              <a:t>participating</a:t>
            </a:r>
            <a:r>
              <a:rPr lang="en-US" sz="1100" dirty="0">
                <a:latin typeface="+mj-lt"/>
                <a:cs typeface="Cambria"/>
              </a:rPr>
              <a:t> </a:t>
            </a:r>
            <a:r>
              <a:rPr lang="en-US" sz="1100" spc="-5" dirty="0">
                <a:latin typeface="+mj-lt"/>
                <a:cs typeface="Cambria"/>
              </a:rPr>
              <a:t>presenters.</a:t>
            </a:r>
            <a:r>
              <a:rPr lang="en-US" sz="1100" spc="1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drug selection</a:t>
            </a:r>
            <a:r>
              <a:rPr lang="en-US" sz="1100" spc="5" dirty="0">
                <a:latin typeface="+mj-lt"/>
                <a:cs typeface="Cambria"/>
              </a:rPr>
              <a:t> </a:t>
            </a:r>
            <a:r>
              <a:rPr lang="en-US" sz="1100" dirty="0">
                <a:latin typeface="+mj-lt"/>
                <a:cs typeface="Cambria"/>
              </a:rPr>
              <a:t>and</a:t>
            </a:r>
            <a:r>
              <a:rPr lang="en-US" sz="1100" spc="-5" dirty="0">
                <a:latin typeface="+mj-lt"/>
                <a:cs typeface="Cambria"/>
              </a:rPr>
              <a:t> dosage</a:t>
            </a:r>
            <a:r>
              <a:rPr lang="en-US" sz="1100" spc="10" dirty="0">
                <a:latin typeface="+mj-lt"/>
                <a:cs typeface="Cambria"/>
              </a:rPr>
              <a:t> </a:t>
            </a:r>
            <a:r>
              <a:rPr lang="en-US" sz="1100" spc="-5" dirty="0">
                <a:latin typeface="+mj-lt"/>
                <a:cs typeface="Cambria"/>
              </a:rPr>
              <a:t>information</a:t>
            </a:r>
            <a:r>
              <a:rPr lang="en-US" sz="1100" spc="5" dirty="0">
                <a:latin typeface="+mj-lt"/>
                <a:cs typeface="Cambria"/>
              </a:rPr>
              <a:t> </a:t>
            </a:r>
            <a:r>
              <a:rPr lang="en-US" sz="1100" spc="-5" dirty="0">
                <a:latin typeface="+mj-lt"/>
                <a:cs typeface="Cambria"/>
              </a:rPr>
              <a:t>presented </a:t>
            </a:r>
            <a:r>
              <a:rPr lang="en-US" sz="1100" dirty="0">
                <a:latin typeface="+mj-lt"/>
                <a:cs typeface="Cambria"/>
              </a:rPr>
              <a:t>in</a:t>
            </a:r>
            <a:r>
              <a:rPr lang="en-US" sz="1100" spc="5" dirty="0">
                <a:latin typeface="+mj-lt"/>
                <a:cs typeface="Cambria"/>
              </a:rPr>
              <a:t> </a:t>
            </a:r>
            <a:r>
              <a:rPr lang="en-US" sz="1100" spc="-5" dirty="0">
                <a:latin typeface="+mj-lt"/>
                <a:cs typeface="Cambria"/>
              </a:rPr>
              <a:t>this </a:t>
            </a:r>
            <a:r>
              <a:rPr lang="en-US" sz="1100" dirty="0">
                <a:latin typeface="+mj-lt"/>
                <a:cs typeface="Cambria"/>
              </a:rPr>
              <a:t> </a:t>
            </a:r>
            <a:r>
              <a:rPr lang="en-US" sz="1100" spc="-5" dirty="0">
                <a:latin typeface="+mj-lt"/>
                <a:cs typeface="Cambria"/>
              </a:rPr>
              <a:t>activity are</a:t>
            </a:r>
            <a:r>
              <a:rPr lang="en-US" sz="1100" spc="5" dirty="0">
                <a:latin typeface="+mj-lt"/>
                <a:cs typeface="Cambria"/>
              </a:rPr>
              <a:t> </a:t>
            </a:r>
            <a:r>
              <a:rPr lang="en-US" sz="1100" spc="-5" dirty="0">
                <a:latin typeface="+mj-lt"/>
                <a:cs typeface="Cambria"/>
              </a:rPr>
              <a:t>believed</a:t>
            </a:r>
            <a:r>
              <a:rPr lang="en-US" sz="1100" spc="-10" dirty="0">
                <a:latin typeface="+mj-lt"/>
                <a:cs typeface="Cambria"/>
              </a:rPr>
              <a:t> </a:t>
            </a:r>
            <a:r>
              <a:rPr lang="en-US" sz="1100" dirty="0">
                <a:latin typeface="+mj-lt"/>
                <a:cs typeface="Cambria"/>
              </a:rPr>
              <a:t>to be </a:t>
            </a:r>
            <a:r>
              <a:rPr lang="en-US" sz="1100" spc="-5" dirty="0">
                <a:latin typeface="+mj-lt"/>
                <a:cs typeface="Cambria"/>
              </a:rPr>
              <a:t>accurate.</a:t>
            </a:r>
            <a:r>
              <a:rPr lang="en-US" sz="1100" spc="281" dirty="0">
                <a:latin typeface="+mj-lt"/>
                <a:cs typeface="Cambria"/>
              </a:rPr>
              <a:t> </a:t>
            </a:r>
            <a:r>
              <a:rPr lang="en-US" sz="1100" spc="-5" dirty="0">
                <a:latin typeface="+mj-lt"/>
                <a:cs typeface="Cambria"/>
              </a:rPr>
              <a:t>However, participants are</a:t>
            </a:r>
            <a:r>
              <a:rPr lang="en-US" sz="1100" spc="5" dirty="0">
                <a:latin typeface="+mj-lt"/>
                <a:cs typeface="Cambria"/>
              </a:rPr>
              <a:t> </a:t>
            </a:r>
            <a:r>
              <a:rPr lang="en-US" sz="1100" spc="-5" dirty="0">
                <a:latin typeface="+mj-lt"/>
                <a:cs typeface="Cambria"/>
              </a:rPr>
              <a:t>urged</a:t>
            </a:r>
            <a:r>
              <a:rPr lang="en-US" sz="1100" spc="-10" dirty="0">
                <a:latin typeface="+mj-lt"/>
                <a:cs typeface="Cambria"/>
              </a:rPr>
              <a:t> </a:t>
            </a:r>
            <a:r>
              <a:rPr lang="en-US" sz="1100" spc="5" dirty="0">
                <a:latin typeface="+mj-lt"/>
                <a:cs typeface="Cambria"/>
              </a:rPr>
              <a:t>to</a:t>
            </a:r>
            <a:r>
              <a:rPr lang="en-US" sz="1100" dirty="0">
                <a:latin typeface="+mj-lt"/>
                <a:cs typeface="Cambria"/>
              </a:rPr>
              <a:t> </a:t>
            </a:r>
            <a:r>
              <a:rPr lang="en-US" sz="1100" spc="-5" dirty="0">
                <a:latin typeface="+mj-lt"/>
                <a:cs typeface="Cambria"/>
              </a:rPr>
              <a:t>consult</a:t>
            </a:r>
            <a:r>
              <a:rPr lang="en-US" sz="1100" dirty="0">
                <a:latin typeface="+mj-lt"/>
                <a:cs typeface="Cambria"/>
              </a:rPr>
              <a:t> </a:t>
            </a:r>
            <a:r>
              <a:rPr lang="en-US" sz="1100" spc="-5" dirty="0">
                <a:latin typeface="+mj-lt"/>
                <a:cs typeface="Cambria"/>
              </a:rPr>
              <a:t>all </a:t>
            </a:r>
            <a:r>
              <a:rPr lang="en-US" sz="1100" dirty="0">
                <a:latin typeface="+mj-lt"/>
                <a:cs typeface="Cambria"/>
              </a:rPr>
              <a:t> </a:t>
            </a:r>
            <a:r>
              <a:rPr lang="en-US" sz="1100" spc="-5" dirty="0">
                <a:latin typeface="+mj-lt"/>
                <a:cs typeface="Cambria"/>
              </a:rPr>
              <a:t>available</a:t>
            </a:r>
            <a:r>
              <a:rPr lang="en-US" sz="1100" spc="5" dirty="0">
                <a:latin typeface="+mj-lt"/>
                <a:cs typeface="Cambria"/>
              </a:rPr>
              <a:t> </a:t>
            </a:r>
            <a:r>
              <a:rPr lang="en-US" sz="1100" spc="-5" dirty="0">
                <a:latin typeface="+mj-lt"/>
                <a:cs typeface="Cambria"/>
              </a:rPr>
              <a:t>data</a:t>
            </a:r>
            <a:r>
              <a:rPr lang="en-US" sz="1100" spc="5" dirty="0">
                <a:latin typeface="+mj-lt"/>
                <a:cs typeface="Cambria"/>
              </a:rPr>
              <a:t> </a:t>
            </a:r>
            <a:r>
              <a:rPr lang="en-US" sz="1100" spc="-5" dirty="0">
                <a:latin typeface="+mj-lt"/>
                <a:cs typeface="Cambria"/>
              </a:rPr>
              <a:t>on</a:t>
            </a:r>
            <a:r>
              <a:rPr lang="en-US" sz="1100" spc="5" dirty="0">
                <a:latin typeface="+mj-lt"/>
                <a:cs typeface="Cambria"/>
              </a:rPr>
              <a:t> </a:t>
            </a:r>
            <a:r>
              <a:rPr lang="en-US" sz="1100" spc="-5" dirty="0">
                <a:latin typeface="+mj-lt"/>
                <a:cs typeface="Cambria"/>
              </a:rPr>
              <a:t>products</a:t>
            </a:r>
            <a:r>
              <a:rPr lang="en-US" sz="1100" dirty="0">
                <a:latin typeface="+mj-lt"/>
                <a:cs typeface="Cambria"/>
              </a:rPr>
              <a:t> </a:t>
            </a:r>
            <a:r>
              <a:rPr lang="en-US" sz="1100" spc="-5" dirty="0">
                <a:latin typeface="+mj-lt"/>
                <a:cs typeface="Cambria"/>
              </a:rPr>
              <a:t>or</a:t>
            </a:r>
            <a:r>
              <a:rPr lang="en-US" sz="1100" dirty="0">
                <a:latin typeface="+mj-lt"/>
                <a:cs typeface="Cambria"/>
              </a:rPr>
              <a:t> </a:t>
            </a:r>
            <a:r>
              <a:rPr lang="en-US" sz="1100" spc="-5" dirty="0">
                <a:latin typeface="+mj-lt"/>
                <a:cs typeface="Cambria"/>
              </a:rPr>
              <a:t>procedures</a:t>
            </a:r>
            <a:r>
              <a:rPr lang="en-US" sz="1100" spc="5" dirty="0">
                <a:latin typeface="+mj-lt"/>
                <a:cs typeface="Cambria"/>
              </a:rPr>
              <a:t> </a:t>
            </a:r>
            <a:r>
              <a:rPr lang="en-US" sz="1100" spc="-5" dirty="0">
                <a:latin typeface="+mj-lt"/>
                <a:cs typeface="Cambria"/>
              </a:rPr>
              <a:t>before</a:t>
            </a:r>
            <a:r>
              <a:rPr lang="en-US" sz="1100" spc="5" dirty="0">
                <a:latin typeface="+mj-lt"/>
                <a:cs typeface="Cambria"/>
              </a:rPr>
              <a:t> </a:t>
            </a:r>
            <a:r>
              <a:rPr lang="en-US" sz="1100" spc="-5" dirty="0">
                <a:latin typeface="+mj-lt"/>
                <a:cs typeface="Cambria"/>
              </a:rPr>
              <a:t>using</a:t>
            </a:r>
            <a:r>
              <a:rPr lang="en-US" sz="1100" dirty="0">
                <a:latin typeface="+mj-lt"/>
                <a:cs typeface="Cambria"/>
              </a:rPr>
              <a:t> </a:t>
            </a:r>
            <a:r>
              <a:rPr lang="en-US" sz="1100" spc="-5" dirty="0">
                <a:latin typeface="+mj-lt"/>
                <a:cs typeface="Cambria"/>
              </a:rPr>
              <a:t>them</a:t>
            </a:r>
            <a:r>
              <a:rPr lang="en-US" sz="1100" dirty="0">
                <a:latin typeface="+mj-lt"/>
                <a:cs typeface="Cambria"/>
              </a:rPr>
              <a:t> in</a:t>
            </a:r>
            <a:r>
              <a:rPr lang="en-US" sz="1100" spc="5" dirty="0">
                <a:latin typeface="+mj-lt"/>
                <a:cs typeface="Cambria"/>
              </a:rPr>
              <a:t> </a:t>
            </a:r>
            <a:r>
              <a:rPr lang="en-US" sz="1100" spc="-5" dirty="0">
                <a:latin typeface="+mj-lt"/>
                <a:cs typeface="Cambria"/>
              </a:rPr>
              <a:t>clinical</a:t>
            </a:r>
            <a:r>
              <a:rPr lang="en-US" sz="1100" spc="-10" dirty="0">
                <a:latin typeface="+mj-lt"/>
                <a:cs typeface="Cambria"/>
              </a:rPr>
              <a:t> </a:t>
            </a:r>
            <a:r>
              <a:rPr lang="en-US" sz="1100" spc="-5" dirty="0">
                <a:latin typeface="+mj-lt"/>
                <a:cs typeface="Cambria"/>
              </a:rPr>
              <a:t>practice.</a:t>
            </a:r>
            <a:r>
              <a:rPr lang="en-US" sz="1100" spc="10" dirty="0">
                <a:latin typeface="+mj-lt"/>
                <a:cs typeface="Cambria"/>
              </a:rPr>
              <a:t> </a:t>
            </a:r>
            <a:r>
              <a:rPr lang="en-US" sz="1100" spc="-5" dirty="0">
                <a:latin typeface="+mj-lt"/>
                <a:cs typeface="Cambria"/>
              </a:rPr>
              <a:t>Rutgers </a:t>
            </a:r>
            <a:r>
              <a:rPr lang="en-US" sz="1100" dirty="0">
                <a:latin typeface="+mj-lt"/>
                <a:cs typeface="Cambria"/>
              </a:rPr>
              <a:t> </a:t>
            </a:r>
            <a:r>
              <a:rPr lang="en-US" sz="1100" spc="-5" dirty="0">
                <a:latin typeface="+mj-lt"/>
                <a:cs typeface="Cambria"/>
              </a:rPr>
              <a:t>reserves</a:t>
            </a:r>
            <a:r>
              <a:rPr lang="en-US" sz="1100" dirty="0">
                <a:latin typeface="+mj-lt"/>
                <a:cs typeface="Cambria"/>
              </a:rPr>
              <a:t> </a:t>
            </a:r>
            <a:r>
              <a:rPr lang="en-US" sz="1100" spc="-5" dirty="0">
                <a:latin typeface="+mj-lt"/>
                <a:cs typeface="Cambria"/>
              </a:rPr>
              <a:t>the</a:t>
            </a:r>
            <a:r>
              <a:rPr lang="en-US" sz="1100" dirty="0">
                <a:latin typeface="+mj-lt"/>
                <a:cs typeface="Cambria"/>
              </a:rPr>
              <a:t> </a:t>
            </a:r>
            <a:r>
              <a:rPr lang="en-US" sz="1100" spc="-5" dirty="0">
                <a:latin typeface="+mj-lt"/>
                <a:cs typeface="Cambria"/>
              </a:rPr>
              <a:t>right</a:t>
            </a:r>
            <a:r>
              <a:rPr lang="en-US" sz="1100" spc="5" dirty="0">
                <a:latin typeface="+mj-lt"/>
                <a:cs typeface="Cambria"/>
              </a:rPr>
              <a:t> </a:t>
            </a:r>
            <a:r>
              <a:rPr lang="en-US" sz="1100" dirty="0">
                <a:latin typeface="+mj-lt"/>
                <a:cs typeface="Cambria"/>
              </a:rPr>
              <a:t>to</a:t>
            </a:r>
            <a:r>
              <a:rPr lang="en-US" sz="1100" spc="-5" dirty="0">
                <a:latin typeface="+mj-lt"/>
                <a:cs typeface="Cambria"/>
              </a:rPr>
              <a:t> modify the</a:t>
            </a:r>
            <a:r>
              <a:rPr lang="en-US" sz="1100" spc="5" dirty="0">
                <a:latin typeface="+mj-lt"/>
                <a:cs typeface="Cambria"/>
              </a:rPr>
              <a:t> </a:t>
            </a:r>
            <a:r>
              <a:rPr lang="en-US" sz="1100" spc="-5" dirty="0">
                <a:latin typeface="+mj-lt"/>
                <a:cs typeface="Cambria"/>
              </a:rPr>
              <a:t>program contents </a:t>
            </a:r>
            <a:r>
              <a:rPr lang="en-US" sz="1100" dirty="0">
                <a:latin typeface="+mj-lt"/>
                <a:cs typeface="Cambria"/>
              </a:rPr>
              <a:t>and</a:t>
            </a:r>
            <a:r>
              <a:rPr lang="en-US" sz="1100" spc="-5" dirty="0">
                <a:latin typeface="+mj-lt"/>
                <a:cs typeface="Cambria"/>
              </a:rPr>
              <a:t> faculty</a:t>
            </a:r>
            <a:r>
              <a:rPr lang="en-US" sz="1100" spc="-10" dirty="0">
                <a:latin typeface="+mj-lt"/>
                <a:cs typeface="Cambria"/>
              </a:rPr>
              <a:t> </a:t>
            </a:r>
            <a:r>
              <a:rPr lang="en-US" sz="1100" dirty="0">
                <a:latin typeface="+mj-lt"/>
                <a:cs typeface="Cambria"/>
              </a:rPr>
              <a:t>if</a:t>
            </a:r>
            <a:r>
              <a:rPr lang="en-US" sz="1100" spc="-5" dirty="0">
                <a:latin typeface="+mj-lt"/>
                <a:cs typeface="Cambria"/>
              </a:rPr>
              <a:t> necessary.</a:t>
            </a:r>
            <a:endParaRPr lang="en-US" sz="1100" dirty="0">
              <a:latin typeface="+mj-lt"/>
              <a:cs typeface="Cambria"/>
            </a:endParaRPr>
          </a:p>
          <a:p>
            <a:pPr>
              <a:spcBef>
                <a:spcPts val="31"/>
              </a:spcBef>
            </a:pPr>
            <a:endParaRPr lang="en-US" sz="1100" dirty="0">
              <a:latin typeface="+mj-lt"/>
              <a:cs typeface="Cambria"/>
            </a:endParaRPr>
          </a:p>
          <a:p>
            <a:pPr marL="12988">
              <a:spcBef>
                <a:spcPts val="5"/>
              </a:spcBef>
            </a:pPr>
            <a:r>
              <a:rPr lang="en-US" sz="1100" b="1" u="sng" spc="-5" dirty="0">
                <a:uFill>
                  <a:solidFill>
                    <a:schemeClr val="accent4">
                      <a:lumMod val="40000"/>
                      <a:lumOff val="60000"/>
                    </a:schemeClr>
                  </a:solidFill>
                </a:uFill>
                <a:latin typeface="+mj-lt"/>
                <a:cs typeface="Cambria"/>
              </a:rPr>
              <a:t>Questions</a:t>
            </a:r>
            <a:endParaRPr lang="en-US" sz="1100" dirty="0">
              <a:uFill>
                <a:solidFill>
                  <a:schemeClr val="accent4">
                    <a:lumMod val="40000"/>
                    <a:lumOff val="60000"/>
                  </a:schemeClr>
                </a:solidFill>
              </a:uFill>
              <a:latin typeface="+mj-lt"/>
              <a:cs typeface="Cambria"/>
            </a:endParaRPr>
          </a:p>
          <a:p>
            <a:pPr marL="12988" marR="134429">
              <a:spcBef>
                <a:spcPts val="61"/>
              </a:spcBef>
            </a:pPr>
            <a:r>
              <a:rPr lang="en-US" sz="1100" spc="-5" dirty="0">
                <a:latin typeface="+mj-lt"/>
                <a:cs typeface="Cambria"/>
              </a:rPr>
              <a:t>For</a:t>
            </a:r>
            <a:r>
              <a:rPr lang="en-US" sz="1100" dirty="0">
                <a:latin typeface="+mj-lt"/>
                <a:cs typeface="Cambria"/>
              </a:rPr>
              <a:t> </a:t>
            </a:r>
            <a:r>
              <a:rPr lang="en-US" sz="1100" spc="-5" dirty="0">
                <a:latin typeface="+mj-lt"/>
                <a:cs typeface="Cambria"/>
              </a:rPr>
              <a:t>questions</a:t>
            </a:r>
            <a:r>
              <a:rPr lang="en-US" sz="1100" spc="5" dirty="0">
                <a:latin typeface="+mj-lt"/>
                <a:cs typeface="Cambria"/>
              </a:rPr>
              <a:t> </a:t>
            </a:r>
            <a:r>
              <a:rPr lang="en-US" sz="1100" spc="-5" dirty="0">
                <a:latin typeface="+mj-lt"/>
                <a:cs typeface="Cambria"/>
              </a:rPr>
              <a:t>or</a:t>
            </a:r>
            <a:r>
              <a:rPr lang="en-US" sz="1100" dirty="0">
                <a:latin typeface="+mj-lt"/>
                <a:cs typeface="Cambria"/>
              </a:rPr>
              <a:t> </a:t>
            </a:r>
            <a:r>
              <a:rPr lang="en-US" sz="1100" spc="-5" dirty="0">
                <a:latin typeface="+mj-lt"/>
                <a:cs typeface="Cambria"/>
              </a:rPr>
              <a:t>concerns</a:t>
            </a:r>
            <a:r>
              <a:rPr lang="en-US" sz="1100" spc="5" dirty="0">
                <a:latin typeface="+mj-lt"/>
                <a:cs typeface="Cambria"/>
              </a:rPr>
              <a:t> </a:t>
            </a:r>
            <a:r>
              <a:rPr lang="en-US" sz="1100" spc="-5" dirty="0">
                <a:latin typeface="+mj-lt"/>
                <a:cs typeface="Cambria"/>
              </a:rPr>
              <a:t>regarding</a:t>
            </a:r>
            <a:r>
              <a:rPr lang="en-US" sz="1100" dirty="0">
                <a:latin typeface="+mj-lt"/>
                <a:cs typeface="Cambria"/>
              </a:rPr>
              <a:t> </a:t>
            </a:r>
            <a:r>
              <a:rPr lang="en-US" sz="1100" spc="-5" dirty="0">
                <a:latin typeface="+mj-lt"/>
                <a:cs typeface="Cambria"/>
              </a:rPr>
              <a:t>nursing</a:t>
            </a:r>
            <a:r>
              <a:rPr lang="en-US" sz="1100" spc="15" dirty="0">
                <a:latin typeface="+mj-lt"/>
                <a:cs typeface="Cambria"/>
              </a:rPr>
              <a:t> </a:t>
            </a:r>
            <a:r>
              <a:rPr lang="en-US" sz="1100" dirty="0">
                <a:latin typeface="+mj-lt"/>
                <a:cs typeface="Cambria"/>
              </a:rPr>
              <a:t>contact</a:t>
            </a:r>
            <a:r>
              <a:rPr lang="en-US" sz="1100" spc="5" dirty="0">
                <a:latin typeface="+mj-lt"/>
                <a:cs typeface="Cambria"/>
              </a:rPr>
              <a:t> </a:t>
            </a:r>
            <a:r>
              <a:rPr lang="en-US" sz="1100" spc="-5" dirty="0">
                <a:latin typeface="+mj-lt"/>
                <a:cs typeface="Cambria"/>
              </a:rPr>
              <a:t>hours</a:t>
            </a:r>
            <a:r>
              <a:rPr lang="en-US" sz="1100" spc="10" dirty="0">
                <a:latin typeface="+mj-lt"/>
                <a:cs typeface="Cambria"/>
              </a:rPr>
              <a:t> </a:t>
            </a:r>
            <a:r>
              <a:rPr lang="en-US" sz="1100" spc="-5" dirty="0">
                <a:latin typeface="+mj-lt"/>
                <a:cs typeface="Cambria"/>
              </a:rPr>
              <a:t>for</a:t>
            </a:r>
            <a:r>
              <a:rPr lang="en-US" sz="1100" dirty="0">
                <a:latin typeface="+mj-lt"/>
                <a:cs typeface="Cambria"/>
              </a:rPr>
              <a:t> </a:t>
            </a:r>
            <a:r>
              <a:rPr lang="en-US" sz="1100" spc="-5" dirty="0">
                <a:latin typeface="+mj-lt"/>
                <a:cs typeface="Cambria"/>
              </a:rPr>
              <a:t>this</a:t>
            </a:r>
            <a:r>
              <a:rPr lang="en-US" sz="1100" spc="5" dirty="0">
                <a:latin typeface="+mj-lt"/>
                <a:cs typeface="Cambria"/>
              </a:rPr>
              <a:t> </a:t>
            </a:r>
            <a:r>
              <a:rPr lang="en-US" sz="1100" spc="-5" dirty="0">
                <a:latin typeface="+mj-lt"/>
                <a:cs typeface="Cambria"/>
              </a:rPr>
              <a:t>activity,</a:t>
            </a:r>
            <a:r>
              <a:rPr lang="en-US" sz="1100" spc="10" dirty="0">
                <a:latin typeface="+mj-lt"/>
                <a:cs typeface="Cambria"/>
              </a:rPr>
              <a:t> </a:t>
            </a:r>
            <a:r>
              <a:rPr lang="en-US" sz="1100" spc="-5" dirty="0">
                <a:latin typeface="+mj-lt"/>
                <a:cs typeface="Cambria"/>
              </a:rPr>
              <a:t>please</a:t>
            </a:r>
            <a:r>
              <a:rPr lang="en-US" sz="1100" spc="10" dirty="0">
                <a:latin typeface="+mj-lt"/>
                <a:cs typeface="Cambria"/>
              </a:rPr>
              <a:t> </a:t>
            </a:r>
            <a:r>
              <a:rPr lang="en-US" sz="1100" spc="-5" dirty="0">
                <a:latin typeface="+mj-lt"/>
                <a:cs typeface="Cambria"/>
              </a:rPr>
              <a:t>call</a:t>
            </a:r>
            <a:r>
              <a:rPr lang="en-US" sz="1100" dirty="0">
                <a:latin typeface="+mj-lt"/>
                <a:cs typeface="Cambria"/>
              </a:rPr>
              <a:t> </a:t>
            </a:r>
            <a:r>
              <a:rPr lang="en-US" sz="1100" spc="-5" dirty="0">
                <a:latin typeface="+mj-lt"/>
                <a:cs typeface="Cambria"/>
              </a:rPr>
              <a:t>the </a:t>
            </a:r>
            <a:r>
              <a:rPr lang="en-US" sz="1100" spc="-256" dirty="0">
                <a:latin typeface="+mj-lt"/>
                <a:cs typeface="Cambria"/>
              </a:rPr>
              <a:t> </a:t>
            </a:r>
            <a:r>
              <a:rPr lang="en-US" sz="1100" spc="-5" dirty="0">
                <a:latin typeface="+mj-lt"/>
                <a:cs typeface="Cambria"/>
              </a:rPr>
              <a:t>Center for</a:t>
            </a:r>
            <a:r>
              <a:rPr lang="en-US" sz="1100" dirty="0">
                <a:latin typeface="+mj-lt"/>
                <a:cs typeface="Cambria"/>
              </a:rPr>
              <a:t> </a:t>
            </a:r>
            <a:r>
              <a:rPr lang="en-US" sz="1100" spc="-5" dirty="0">
                <a:latin typeface="+mj-lt"/>
                <a:cs typeface="Cambria"/>
              </a:rPr>
              <a:t>Professional</a:t>
            </a:r>
            <a:r>
              <a:rPr lang="en-US" sz="1100" spc="10" dirty="0">
                <a:latin typeface="+mj-lt"/>
                <a:cs typeface="Cambria"/>
              </a:rPr>
              <a:t> </a:t>
            </a:r>
            <a:r>
              <a:rPr lang="en-US" sz="1100" spc="-5" dirty="0">
                <a:latin typeface="+mj-lt"/>
                <a:cs typeface="Cambria"/>
              </a:rPr>
              <a:t>Development</a:t>
            </a:r>
            <a:r>
              <a:rPr lang="en-US" sz="1100" dirty="0">
                <a:latin typeface="+mj-lt"/>
                <a:cs typeface="Cambria"/>
              </a:rPr>
              <a:t> at</a:t>
            </a:r>
            <a:r>
              <a:rPr lang="en-US" sz="1100" spc="5" dirty="0">
                <a:latin typeface="+mj-lt"/>
                <a:cs typeface="Cambria"/>
              </a:rPr>
              <a:t> </a:t>
            </a:r>
            <a:r>
              <a:rPr lang="en-US" sz="1100" spc="-5" dirty="0">
                <a:latin typeface="+mj-lt"/>
                <a:cs typeface="Cambria"/>
              </a:rPr>
              <a:t>973-972-6655</a:t>
            </a:r>
            <a:r>
              <a:rPr lang="en-US" sz="1100" dirty="0">
                <a:latin typeface="+mj-lt"/>
                <a:cs typeface="Cambria"/>
              </a:rPr>
              <a:t> </a:t>
            </a:r>
            <a:r>
              <a:rPr lang="en-US" sz="1100" spc="5" dirty="0">
                <a:latin typeface="+mj-lt"/>
                <a:cs typeface="Cambria"/>
              </a:rPr>
              <a:t>or</a:t>
            </a:r>
            <a:r>
              <a:rPr lang="en-US" sz="1100" spc="-5" dirty="0">
                <a:latin typeface="+mj-lt"/>
                <a:cs typeface="Cambria"/>
              </a:rPr>
              <a:t> email</a:t>
            </a:r>
            <a:r>
              <a:rPr lang="en-US" sz="1100" dirty="0">
                <a:latin typeface="+mj-lt"/>
                <a:cs typeface="Cambria"/>
              </a:rPr>
              <a:t> </a:t>
            </a:r>
            <a:r>
              <a:rPr lang="en-US" sz="1100" u="sng" spc="-5" dirty="0">
                <a:uFill>
                  <a:solidFill>
                    <a:srgbClr val="0000FF"/>
                  </a:solidFill>
                </a:uFill>
                <a:latin typeface="+mj-lt"/>
                <a:cs typeface="Cambria"/>
                <a:hlinkClick r:id="rId4">
                  <a:extLst>
                    <a:ext uri="{A12FA001-AC4F-418D-AE19-62706E023703}">
                      <ahyp:hlinkClr xmlns:ahyp="http://schemas.microsoft.com/office/drawing/2018/hyperlinkcolor" val="tx"/>
                    </a:ext>
                  </a:extLst>
                </a:hlinkClick>
              </a:rPr>
              <a:t>cpdn@rutgers.edu</a:t>
            </a:r>
            <a:endParaRPr lang="en-US" sz="1100" dirty="0">
              <a:latin typeface="+mj-lt"/>
              <a:cs typeface="Cambria"/>
            </a:endParaRPr>
          </a:p>
          <a:p>
            <a:endParaRPr lang="en-US" sz="1100" dirty="0">
              <a:latin typeface="+mj-lt"/>
              <a:cs typeface="Cambria"/>
            </a:endParaRPr>
          </a:p>
          <a:p>
            <a:pPr>
              <a:spcBef>
                <a:spcPts val="1130"/>
              </a:spcBef>
            </a:pPr>
            <a:r>
              <a:rPr lang="en-US" sz="1100" b="1" u="sng" spc="-5" dirty="0">
                <a:uFill>
                  <a:solidFill>
                    <a:schemeClr val="accent4">
                      <a:lumMod val="40000"/>
                      <a:lumOff val="60000"/>
                    </a:schemeClr>
                  </a:solidFill>
                </a:uFill>
                <a:latin typeface="+mj-lt"/>
                <a:cs typeface="Cambria"/>
              </a:rPr>
              <a:t>INSTRUCTIONS</a:t>
            </a:r>
            <a:r>
              <a:rPr lang="en-US" sz="1100" b="1" u="sng" spc="-10" dirty="0">
                <a:uFill>
                  <a:solidFill>
                    <a:schemeClr val="accent4">
                      <a:lumMod val="40000"/>
                      <a:lumOff val="60000"/>
                    </a:schemeClr>
                  </a:solidFill>
                </a:uFill>
                <a:latin typeface="+mj-lt"/>
                <a:cs typeface="Cambria"/>
              </a:rPr>
              <a:t> </a:t>
            </a:r>
            <a:r>
              <a:rPr lang="en-US" sz="1100" b="1" u="sng" dirty="0">
                <a:uFill>
                  <a:solidFill>
                    <a:schemeClr val="accent4">
                      <a:lumMod val="40000"/>
                      <a:lumOff val="60000"/>
                    </a:schemeClr>
                  </a:solidFill>
                </a:uFill>
                <a:latin typeface="+mj-lt"/>
                <a:cs typeface="Cambria"/>
              </a:rPr>
              <a:t>FOR</a:t>
            </a:r>
            <a:r>
              <a:rPr lang="en-US" sz="1100" b="1" u="sng" spc="-10"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EVALUATION AND</a:t>
            </a:r>
            <a:endParaRPr lang="en-US" sz="1100" dirty="0">
              <a:uFill>
                <a:solidFill>
                  <a:schemeClr val="accent4">
                    <a:lumMod val="40000"/>
                    <a:lumOff val="60000"/>
                  </a:schemeClr>
                </a:solidFill>
              </a:uFill>
              <a:latin typeface="+mj-lt"/>
              <a:cs typeface="Cambria"/>
            </a:endParaRPr>
          </a:p>
          <a:p>
            <a:r>
              <a:rPr lang="en-US" sz="1100" b="1" u="sng" spc="-5" dirty="0">
                <a:uFill>
                  <a:solidFill>
                    <a:schemeClr val="accent4">
                      <a:lumMod val="40000"/>
                      <a:lumOff val="60000"/>
                    </a:schemeClr>
                  </a:solidFill>
                </a:uFill>
                <a:latin typeface="+mj-lt"/>
                <a:cs typeface="Cambria"/>
              </a:rPr>
              <a:t>CE</a:t>
            </a:r>
            <a:r>
              <a:rPr lang="en-US" sz="1100" b="1" u="sng" spc="-10"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CERTIFICATES</a:t>
            </a:r>
            <a:r>
              <a:rPr lang="en-US" sz="1100" b="1" u="sng" spc="-10" dirty="0">
                <a:uFill>
                  <a:solidFill>
                    <a:schemeClr val="accent4">
                      <a:lumMod val="40000"/>
                      <a:lumOff val="60000"/>
                    </a:schemeClr>
                  </a:solidFill>
                </a:uFill>
                <a:latin typeface="+mj-lt"/>
                <a:cs typeface="Cambria"/>
              </a:rPr>
              <a:t> </a:t>
            </a:r>
            <a:r>
              <a:rPr lang="en-US" sz="1100" b="1" u="sng" dirty="0">
                <a:uFill>
                  <a:solidFill>
                    <a:schemeClr val="accent4">
                      <a:lumMod val="40000"/>
                      <a:lumOff val="60000"/>
                    </a:schemeClr>
                  </a:solidFill>
                </a:uFill>
                <a:latin typeface="+mj-lt"/>
                <a:cs typeface="Cambria"/>
              </a:rPr>
              <a:t>AND</a:t>
            </a:r>
            <a:r>
              <a:rPr lang="en-US" sz="1100" b="1" u="sng" spc="-15"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ATTENDANCE </a:t>
            </a:r>
            <a:r>
              <a:rPr lang="en-US" sz="1100" b="1" u="sng" dirty="0">
                <a:uFill>
                  <a:solidFill>
                    <a:schemeClr val="accent4">
                      <a:lumMod val="40000"/>
                      <a:lumOff val="60000"/>
                    </a:schemeClr>
                  </a:solidFill>
                </a:uFill>
                <a:latin typeface="+mj-lt"/>
                <a:cs typeface="Cambria"/>
              </a:rPr>
              <a:t>LETTERS</a:t>
            </a:r>
            <a:endParaRPr lang="en-US" sz="1100" dirty="0">
              <a:uFill>
                <a:solidFill>
                  <a:schemeClr val="accent4">
                    <a:lumMod val="40000"/>
                    <a:lumOff val="60000"/>
                  </a:schemeClr>
                </a:solidFill>
              </a:uFill>
              <a:latin typeface="+mj-lt"/>
              <a:cs typeface="Cambria"/>
            </a:endParaRPr>
          </a:p>
          <a:p>
            <a:pPr>
              <a:spcBef>
                <a:spcPts val="5"/>
              </a:spcBef>
            </a:pPr>
            <a:endParaRPr lang="en-US" sz="1100" dirty="0">
              <a:latin typeface="+mj-lt"/>
              <a:cs typeface="Cambria"/>
            </a:endParaRPr>
          </a:p>
          <a:p>
            <a:pPr marL="12988" marR="5195" algn="just"/>
            <a:r>
              <a:rPr lang="en-US" sz="1100" spc="-5" dirty="0">
                <a:latin typeface="+mj-lt"/>
                <a:cs typeface="Cambria"/>
              </a:rPr>
              <a:t>Following</a:t>
            </a:r>
            <a:r>
              <a:rPr lang="en-US" sz="1100" spc="-31" dirty="0">
                <a:latin typeface="+mj-lt"/>
                <a:cs typeface="Cambria"/>
              </a:rPr>
              <a:t> </a:t>
            </a:r>
            <a:r>
              <a:rPr lang="en-US" sz="1100" spc="-5" dirty="0">
                <a:latin typeface="+mj-lt"/>
                <a:cs typeface="Cambria"/>
              </a:rPr>
              <a:t>the</a:t>
            </a:r>
            <a:r>
              <a:rPr lang="en-US" sz="1100" spc="-20" dirty="0">
                <a:latin typeface="+mj-lt"/>
                <a:cs typeface="Cambria"/>
              </a:rPr>
              <a:t> </a:t>
            </a:r>
            <a:r>
              <a:rPr lang="en-US" sz="1100" spc="-5" dirty="0">
                <a:latin typeface="+mj-lt"/>
                <a:cs typeface="Cambria"/>
              </a:rPr>
              <a:t>program,</a:t>
            </a:r>
            <a:r>
              <a:rPr lang="en-US" sz="1100" spc="-15" dirty="0">
                <a:latin typeface="+mj-lt"/>
                <a:cs typeface="Cambria"/>
              </a:rPr>
              <a:t> </a:t>
            </a:r>
            <a:r>
              <a:rPr lang="en-US" sz="1100" spc="-5" dirty="0">
                <a:latin typeface="+mj-lt"/>
                <a:cs typeface="Cambria"/>
              </a:rPr>
              <a:t>please</a:t>
            </a:r>
            <a:r>
              <a:rPr lang="en-US" sz="1100" spc="-26" dirty="0">
                <a:latin typeface="+mj-lt"/>
                <a:cs typeface="Cambria"/>
              </a:rPr>
              <a:t> </a:t>
            </a:r>
            <a:r>
              <a:rPr lang="en-US" sz="1100" spc="-5" dirty="0">
                <a:latin typeface="+mj-lt"/>
                <a:cs typeface="Cambria"/>
              </a:rPr>
              <a:t>take</a:t>
            </a:r>
            <a:r>
              <a:rPr lang="en-US" sz="1100" spc="-20" dirty="0">
                <a:latin typeface="+mj-lt"/>
                <a:cs typeface="Cambria"/>
              </a:rPr>
              <a:t> </a:t>
            </a:r>
            <a:r>
              <a:rPr lang="en-US" sz="1100" dirty="0">
                <a:latin typeface="+mj-lt"/>
                <a:cs typeface="Cambria"/>
              </a:rPr>
              <a:t>a</a:t>
            </a:r>
            <a:r>
              <a:rPr lang="en-US" sz="1100" spc="-20" dirty="0">
                <a:latin typeface="+mj-lt"/>
                <a:cs typeface="Cambria"/>
              </a:rPr>
              <a:t> </a:t>
            </a:r>
            <a:r>
              <a:rPr lang="en-US" sz="1100" spc="-5" dirty="0">
                <a:latin typeface="+mj-lt"/>
                <a:cs typeface="Cambria"/>
              </a:rPr>
              <a:t>few</a:t>
            </a:r>
            <a:r>
              <a:rPr lang="en-US" sz="1100" spc="-26" dirty="0">
                <a:latin typeface="+mj-lt"/>
                <a:cs typeface="Cambria"/>
              </a:rPr>
              <a:t> </a:t>
            </a:r>
            <a:r>
              <a:rPr lang="en-US" sz="1100" spc="-5" dirty="0">
                <a:latin typeface="+mj-lt"/>
                <a:cs typeface="Cambria"/>
              </a:rPr>
              <a:t>moments</a:t>
            </a:r>
            <a:r>
              <a:rPr lang="en-US" sz="1100" spc="-26" dirty="0">
                <a:latin typeface="+mj-lt"/>
                <a:cs typeface="Cambria"/>
              </a:rPr>
              <a:t> </a:t>
            </a:r>
            <a:r>
              <a:rPr lang="en-US" sz="1100" dirty="0">
                <a:latin typeface="+mj-lt"/>
                <a:cs typeface="Cambria"/>
              </a:rPr>
              <a:t>to</a:t>
            </a:r>
            <a:r>
              <a:rPr lang="en-US" sz="1100" spc="-26" dirty="0">
                <a:latin typeface="+mj-lt"/>
                <a:cs typeface="Cambria"/>
              </a:rPr>
              <a:t> </a:t>
            </a:r>
            <a:r>
              <a:rPr lang="en-US" sz="1100" spc="-5" dirty="0">
                <a:latin typeface="+mj-lt"/>
                <a:cs typeface="Cambria"/>
              </a:rPr>
              <a:t>complete</a:t>
            </a:r>
            <a:r>
              <a:rPr lang="en-US" sz="1100" spc="-20" dirty="0">
                <a:latin typeface="+mj-lt"/>
                <a:cs typeface="Cambria"/>
              </a:rPr>
              <a:t> </a:t>
            </a:r>
            <a:r>
              <a:rPr lang="en-US" sz="1100" spc="-5" dirty="0">
                <a:latin typeface="+mj-lt"/>
                <a:cs typeface="Cambria"/>
              </a:rPr>
              <a:t>the</a:t>
            </a:r>
            <a:r>
              <a:rPr lang="en-US" sz="1100" spc="-26" dirty="0">
                <a:latin typeface="+mj-lt"/>
                <a:cs typeface="Cambria"/>
              </a:rPr>
              <a:t> </a:t>
            </a:r>
            <a:r>
              <a:rPr lang="en-US" sz="1100" spc="-5" dirty="0">
                <a:latin typeface="+mj-lt"/>
                <a:cs typeface="Cambria"/>
              </a:rPr>
              <a:t>online</a:t>
            </a:r>
            <a:r>
              <a:rPr lang="en-US" sz="1100" spc="-20" dirty="0">
                <a:latin typeface="+mj-lt"/>
                <a:cs typeface="Cambria"/>
              </a:rPr>
              <a:t> </a:t>
            </a:r>
            <a:r>
              <a:rPr lang="en-US" sz="1100" spc="-5" dirty="0">
                <a:latin typeface="+mj-lt"/>
                <a:cs typeface="Cambria"/>
              </a:rPr>
              <a:t>evaluation</a:t>
            </a:r>
            <a:r>
              <a:rPr lang="en-US" sz="1100" spc="-20" dirty="0">
                <a:latin typeface="+mj-lt"/>
                <a:cs typeface="Cambria"/>
              </a:rPr>
              <a:t> </a:t>
            </a:r>
            <a:r>
              <a:rPr lang="en-US" sz="1100" spc="-5" dirty="0">
                <a:latin typeface="+mj-lt"/>
                <a:cs typeface="Cambria"/>
              </a:rPr>
              <a:t>survey that will be provided in the zoom chat and emailed. Completion will</a:t>
            </a:r>
            <a:r>
              <a:rPr lang="en-US" sz="1100" dirty="0">
                <a:latin typeface="+mj-lt"/>
                <a:cs typeface="Cambria"/>
              </a:rPr>
              <a:t> </a:t>
            </a:r>
            <a:r>
              <a:rPr lang="en-US" sz="1100" spc="-5" dirty="0">
                <a:latin typeface="+mj-lt"/>
                <a:cs typeface="Cambria"/>
              </a:rPr>
              <a:t>assist us </a:t>
            </a:r>
            <a:r>
              <a:rPr lang="en-US" sz="1100" dirty="0">
                <a:latin typeface="+mj-lt"/>
                <a:cs typeface="Cambria"/>
              </a:rPr>
              <a:t>in</a:t>
            </a:r>
          </a:p>
          <a:p>
            <a:pPr marL="12988" marR="5195" algn="just"/>
            <a:r>
              <a:rPr lang="en-US" sz="1100" spc="-5" dirty="0">
                <a:latin typeface="+mj-lt"/>
                <a:cs typeface="Cambria"/>
              </a:rPr>
              <a:t>assessing the effectiveness of this activity </a:t>
            </a:r>
            <a:r>
              <a:rPr lang="en-US" sz="1100" dirty="0">
                <a:latin typeface="+mj-lt"/>
                <a:cs typeface="Cambria"/>
              </a:rPr>
              <a:t>and to </a:t>
            </a:r>
            <a:r>
              <a:rPr lang="en-US" sz="1100" spc="5" dirty="0">
                <a:latin typeface="+mj-lt"/>
                <a:cs typeface="Cambria"/>
              </a:rPr>
              <a:t> </a:t>
            </a:r>
            <a:r>
              <a:rPr lang="en-US" sz="1100" spc="-5" dirty="0">
                <a:latin typeface="+mj-lt"/>
                <a:cs typeface="Cambria"/>
              </a:rPr>
              <a:t>make recommendations for future educational offerings.</a:t>
            </a:r>
            <a:r>
              <a:rPr lang="en-US" sz="1100" spc="260" dirty="0">
                <a:latin typeface="+mj-lt"/>
                <a:cs typeface="Cambria"/>
              </a:rPr>
              <a:t> </a:t>
            </a:r>
            <a:r>
              <a:rPr lang="en-US" sz="1100" spc="-5" dirty="0">
                <a:latin typeface="+mj-lt"/>
                <a:cs typeface="Cambria"/>
              </a:rPr>
              <a:t>Your response will help ensure that future programs </a:t>
            </a:r>
            <a:r>
              <a:rPr lang="en-US" sz="1100" spc="5" dirty="0">
                <a:latin typeface="+mj-lt"/>
                <a:cs typeface="Cambria"/>
              </a:rPr>
              <a:t>are </a:t>
            </a:r>
            <a:r>
              <a:rPr lang="en-US" sz="1100" spc="-5" dirty="0">
                <a:latin typeface="+mj-lt"/>
                <a:cs typeface="Cambria"/>
              </a:rPr>
              <a:t>informative </a:t>
            </a:r>
          </a:p>
          <a:p>
            <a:pPr marL="12988" marR="5195" algn="just"/>
            <a:r>
              <a:rPr lang="en-US" sz="1100" dirty="0">
                <a:latin typeface="+mj-lt"/>
                <a:cs typeface="Cambria"/>
              </a:rPr>
              <a:t>and </a:t>
            </a:r>
            <a:r>
              <a:rPr lang="en-US" sz="1100" spc="-5" dirty="0">
                <a:latin typeface="+mj-lt"/>
                <a:cs typeface="Cambria"/>
              </a:rPr>
              <a:t>meet the educational needs of all participants.</a:t>
            </a:r>
            <a:r>
              <a:rPr lang="en-US" sz="1100" dirty="0">
                <a:latin typeface="+mj-lt"/>
                <a:cs typeface="Cambria"/>
              </a:rPr>
              <a:t> </a:t>
            </a:r>
            <a:r>
              <a:rPr lang="en-US" sz="1100" b="1" spc="-10" dirty="0">
                <a:latin typeface="+mj-lt"/>
                <a:cs typeface="Cambria"/>
              </a:rPr>
              <a:t>All </a:t>
            </a:r>
            <a:r>
              <a:rPr lang="en-US" sz="1100" b="1" spc="-5" dirty="0">
                <a:latin typeface="+mj-lt"/>
                <a:cs typeface="Cambria"/>
              </a:rPr>
              <a:t>surveys</a:t>
            </a:r>
            <a:r>
              <a:rPr lang="en-US" sz="1100" b="1" dirty="0">
                <a:latin typeface="+mj-lt"/>
                <a:cs typeface="Cambria"/>
              </a:rPr>
              <a:t> </a:t>
            </a:r>
            <a:r>
              <a:rPr lang="en-US" sz="1100" b="1" spc="-5" dirty="0">
                <a:latin typeface="+mj-lt"/>
                <a:cs typeface="Cambria"/>
              </a:rPr>
              <a:t>must</a:t>
            </a:r>
            <a:r>
              <a:rPr lang="en-US" sz="1100" b="1" spc="5" dirty="0">
                <a:latin typeface="+mj-lt"/>
                <a:cs typeface="Cambria"/>
              </a:rPr>
              <a:t> </a:t>
            </a:r>
            <a:r>
              <a:rPr lang="en-US" sz="1100" b="1" spc="-5" dirty="0">
                <a:latin typeface="+mj-lt"/>
                <a:cs typeface="Cambria"/>
              </a:rPr>
              <a:t>be completed</a:t>
            </a:r>
            <a:r>
              <a:rPr lang="en-US" sz="1100" b="1" dirty="0">
                <a:latin typeface="+mj-lt"/>
                <a:cs typeface="Cambria"/>
              </a:rPr>
              <a:t> 4</a:t>
            </a:r>
            <a:r>
              <a:rPr lang="en-US" sz="1100" b="1" spc="-5" dirty="0">
                <a:latin typeface="+mj-lt"/>
                <a:cs typeface="Cambria"/>
              </a:rPr>
              <a:t> weeks</a:t>
            </a:r>
            <a:r>
              <a:rPr lang="en-US" sz="1100" b="1" dirty="0">
                <a:latin typeface="+mj-lt"/>
                <a:cs typeface="Cambria"/>
              </a:rPr>
              <a:t> </a:t>
            </a:r>
            <a:r>
              <a:rPr lang="en-US" sz="1100" b="1" spc="-5" dirty="0">
                <a:latin typeface="+mj-lt"/>
                <a:cs typeface="Cambria"/>
              </a:rPr>
              <a:t>after the course.</a:t>
            </a:r>
            <a:endParaRPr lang="en-US" sz="1100" dirty="0">
              <a:latin typeface="+mj-lt"/>
              <a:cs typeface="Cambria"/>
            </a:endParaRPr>
          </a:p>
          <a:p>
            <a:pPr>
              <a:spcBef>
                <a:spcPts val="51"/>
              </a:spcBef>
            </a:pPr>
            <a:endParaRPr lang="en-US" sz="1100" dirty="0">
              <a:latin typeface="+mj-lt"/>
              <a:cs typeface="Cambria"/>
            </a:endParaRPr>
          </a:p>
          <a:p>
            <a:pPr marL="12988" marR="5195" algn="just"/>
            <a:r>
              <a:rPr lang="en-US" sz="1100" spc="-5" dirty="0">
                <a:latin typeface="+mj-lt"/>
                <a:cs typeface="Cambria"/>
              </a:rPr>
              <a:t>In order </a:t>
            </a:r>
            <a:r>
              <a:rPr lang="en-US" sz="1100" dirty="0">
                <a:latin typeface="+mj-lt"/>
                <a:cs typeface="Cambria"/>
              </a:rPr>
              <a:t>to </a:t>
            </a:r>
            <a:r>
              <a:rPr lang="en-US" sz="1100" spc="-5" dirty="0">
                <a:latin typeface="+mj-lt"/>
                <a:cs typeface="Cambria"/>
              </a:rPr>
              <a:t>obtain </a:t>
            </a:r>
            <a:r>
              <a:rPr lang="en-US" sz="1100" dirty="0">
                <a:latin typeface="+mj-lt"/>
                <a:cs typeface="Cambria"/>
              </a:rPr>
              <a:t>a </a:t>
            </a:r>
            <a:r>
              <a:rPr lang="en-US" sz="1100" spc="-5" dirty="0">
                <a:latin typeface="+mj-lt"/>
                <a:cs typeface="Cambria"/>
              </a:rPr>
              <a:t>CE certificate/attendance letter for this activity, </a:t>
            </a:r>
            <a:r>
              <a:rPr lang="en-US" sz="1100" spc="-10" dirty="0">
                <a:latin typeface="+mj-lt"/>
                <a:cs typeface="Cambria"/>
              </a:rPr>
              <a:t>you </a:t>
            </a:r>
            <a:r>
              <a:rPr lang="en-US" sz="1100" spc="-5" dirty="0">
                <a:latin typeface="+mj-lt"/>
                <a:cs typeface="Cambria"/>
              </a:rPr>
              <a:t>must complete the </a:t>
            </a:r>
            <a:r>
              <a:rPr lang="en-US" sz="1100" dirty="0">
                <a:latin typeface="+mj-lt"/>
                <a:cs typeface="Cambria"/>
              </a:rPr>
              <a:t> </a:t>
            </a:r>
            <a:r>
              <a:rPr lang="en-US" sz="1100" spc="-5" dirty="0">
                <a:latin typeface="+mj-lt"/>
                <a:cs typeface="Cambria"/>
              </a:rPr>
              <a:t>online</a:t>
            </a:r>
            <a:r>
              <a:rPr lang="en-US" sz="1100" dirty="0">
                <a:latin typeface="+mj-lt"/>
                <a:cs typeface="Cambria"/>
              </a:rPr>
              <a:t> </a:t>
            </a:r>
            <a:r>
              <a:rPr lang="en-US" sz="1100" spc="-5" dirty="0">
                <a:latin typeface="+mj-lt"/>
                <a:cs typeface="Cambria"/>
              </a:rPr>
              <a:t>evaluation</a:t>
            </a:r>
            <a:r>
              <a:rPr lang="en-US" sz="1100" dirty="0">
                <a:latin typeface="+mj-lt"/>
                <a:cs typeface="Cambria"/>
              </a:rPr>
              <a:t> </a:t>
            </a:r>
            <a:r>
              <a:rPr lang="en-US" sz="1100" spc="-5" dirty="0">
                <a:latin typeface="+mj-lt"/>
                <a:cs typeface="Cambria"/>
              </a:rPr>
              <a:t>survey</a:t>
            </a:r>
            <a:r>
              <a:rPr lang="en-US" sz="1100" dirty="0">
                <a:latin typeface="+mj-lt"/>
                <a:cs typeface="Cambria"/>
              </a:rPr>
              <a:t> </a:t>
            </a:r>
            <a:r>
              <a:rPr lang="en-US" sz="1100" spc="-5" dirty="0">
                <a:latin typeface="+mj-lt"/>
                <a:cs typeface="Cambria"/>
              </a:rPr>
              <a:t>after</a:t>
            </a:r>
            <a:r>
              <a:rPr lang="en-US" sz="1100" dirty="0">
                <a:latin typeface="+mj-lt"/>
                <a:cs typeface="Cambria"/>
              </a:rPr>
              <a:t> t</a:t>
            </a:r>
            <a:r>
              <a:rPr lang="en-US" sz="1100" spc="-5" dirty="0">
                <a:latin typeface="+mj-lt"/>
                <a:cs typeface="Cambria"/>
              </a:rPr>
              <a:t>he</a:t>
            </a:r>
            <a:r>
              <a:rPr lang="en-US" sz="1100" dirty="0">
                <a:latin typeface="+mj-lt"/>
                <a:cs typeface="Cambria"/>
              </a:rPr>
              <a:t> </a:t>
            </a:r>
            <a:r>
              <a:rPr lang="en-US" sz="1100" spc="-5" dirty="0">
                <a:latin typeface="+mj-lt"/>
                <a:cs typeface="Cambria"/>
              </a:rPr>
              <a:t>activity</a:t>
            </a:r>
            <a:r>
              <a:rPr lang="en-US" sz="1100" dirty="0">
                <a:latin typeface="+mj-lt"/>
                <a:cs typeface="Cambria"/>
              </a:rPr>
              <a:t> has</a:t>
            </a:r>
            <a:r>
              <a:rPr lang="en-US" sz="1100" spc="5" dirty="0">
                <a:latin typeface="+mj-lt"/>
                <a:cs typeface="Cambria"/>
              </a:rPr>
              <a:t> </a:t>
            </a:r>
            <a:r>
              <a:rPr lang="en-US" sz="1100" spc="-5" dirty="0">
                <a:latin typeface="+mj-lt"/>
                <a:cs typeface="Cambria"/>
              </a:rPr>
              <a:t>concluded</a:t>
            </a:r>
            <a:r>
              <a:rPr lang="en-US" sz="1000" spc="-5" dirty="0">
                <a:latin typeface="+mj-lt"/>
                <a:cs typeface="Cambria"/>
              </a:rPr>
              <a:t>.</a:t>
            </a:r>
            <a:endParaRPr lang="en-US" sz="1000" dirty="0">
              <a:latin typeface="+mj-lt"/>
            </a:endParaRPr>
          </a:p>
        </p:txBody>
      </p:sp>
    </p:spTree>
    <p:extLst>
      <p:ext uri="{BB962C8B-B14F-4D97-AF65-F5344CB8AC3E}">
        <p14:creationId xmlns:p14="http://schemas.microsoft.com/office/powerpoint/2010/main" val="67124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0"/>
            <a:ext cx="9296400" cy="1007533"/>
          </a:xfrm>
        </p:spPr>
        <p:txBody>
          <a:bodyPr>
            <a:normAutofit fontScale="90000"/>
          </a:bodyPr>
          <a:lstStyle/>
          <a:p>
            <a:pPr algn="ctr"/>
            <a:r>
              <a:rPr lang="en-US" dirty="0"/>
              <a:t>Unit Level Check Approaches Beyond Colors</a:t>
            </a:r>
          </a:p>
        </p:txBody>
      </p:sp>
      <p:sp>
        <p:nvSpPr>
          <p:cNvPr id="3" name="TextBox 2"/>
          <p:cNvSpPr txBox="1"/>
          <p:nvPr/>
        </p:nvSpPr>
        <p:spPr>
          <a:xfrm>
            <a:off x="685800" y="2133600"/>
            <a:ext cx="11201400" cy="3600986"/>
          </a:xfrm>
          <a:prstGeom prst="rect">
            <a:avLst/>
          </a:prstGeom>
          <a:noFill/>
        </p:spPr>
        <p:txBody>
          <a:bodyPr wrap="square" rtlCol="0">
            <a:spAutoFit/>
          </a:bodyPr>
          <a:lstStyle/>
          <a:p>
            <a:r>
              <a:rPr lang="en-US" sz="2400" b="1" dirty="0"/>
              <a:t>The 3 question assessment</a:t>
            </a:r>
          </a:p>
          <a:p>
            <a:pPr marL="742950" lvl="1" indent="-285750">
              <a:buFont typeface="Wingdings" panose="05000000000000000000" pitchFamily="2" charset="2"/>
              <a:buChar char="v"/>
            </a:pPr>
            <a:r>
              <a:rPr lang="en-US" sz="2200" dirty="0"/>
              <a:t>Over the past (time frame)</a:t>
            </a:r>
          </a:p>
          <a:p>
            <a:pPr marL="1257300" lvl="2" indent="-342900">
              <a:buFont typeface="Wingdings" panose="05000000000000000000" pitchFamily="2" charset="2"/>
              <a:buChar char="§"/>
            </a:pPr>
            <a:r>
              <a:rPr lang="en-US" sz="2200" dirty="0"/>
              <a:t>What has been your greatest challenges, hassles, or frustrations?</a:t>
            </a:r>
          </a:p>
          <a:p>
            <a:pPr marL="1257300" lvl="2" indent="-342900">
              <a:buFont typeface="Wingdings" panose="05000000000000000000" pitchFamily="2" charset="2"/>
              <a:buChar char="§"/>
            </a:pPr>
            <a:r>
              <a:rPr lang="en-US" sz="2200" dirty="0"/>
              <a:t>What has been your greatest reward, success, or positive experience?</a:t>
            </a:r>
          </a:p>
          <a:p>
            <a:pPr marL="1257300" lvl="2" indent="-342900">
              <a:buFont typeface="Wingdings" panose="05000000000000000000" pitchFamily="2" charset="2"/>
              <a:buChar char="§"/>
            </a:pPr>
            <a:r>
              <a:rPr lang="en-US" sz="2200" dirty="0"/>
              <a:t>What does it meant to be a (name role) in this unit?</a:t>
            </a:r>
          </a:p>
          <a:p>
            <a:pPr marL="742950" lvl="1" indent="-285750">
              <a:buFont typeface="Wingdings" panose="05000000000000000000" pitchFamily="2" charset="2"/>
              <a:buChar char="v"/>
            </a:pPr>
            <a:r>
              <a:rPr lang="en-US" sz="2200" dirty="0"/>
              <a:t>Follow-up assessment determines next set of actions. Offer support, provide coping information, refer for next level of service</a:t>
            </a:r>
          </a:p>
          <a:p>
            <a:pPr lvl="3"/>
            <a:endParaRPr lang="en-US" dirty="0"/>
          </a:p>
          <a:p>
            <a:endParaRPr lang="en-US" dirty="0"/>
          </a:p>
          <a:p>
            <a:pPr marL="285750" indent="-285750">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367328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0"/>
            <a:ext cx="9296400" cy="1007533"/>
          </a:xfrm>
        </p:spPr>
        <p:txBody>
          <a:bodyPr>
            <a:normAutofit fontScale="90000"/>
          </a:bodyPr>
          <a:lstStyle/>
          <a:p>
            <a:pPr algn="ctr"/>
            <a:r>
              <a:rPr lang="en-US" dirty="0"/>
              <a:t>Unit Level Check Approaches Beyond Colors</a:t>
            </a:r>
          </a:p>
        </p:txBody>
      </p:sp>
      <p:sp>
        <p:nvSpPr>
          <p:cNvPr id="3" name="TextBox 2"/>
          <p:cNvSpPr txBox="1"/>
          <p:nvPr/>
        </p:nvSpPr>
        <p:spPr>
          <a:xfrm>
            <a:off x="533400" y="1981200"/>
            <a:ext cx="11201400" cy="3662541"/>
          </a:xfrm>
          <a:prstGeom prst="rect">
            <a:avLst/>
          </a:prstGeom>
          <a:noFill/>
        </p:spPr>
        <p:txBody>
          <a:bodyPr wrap="square" rtlCol="0">
            <a:spAutoFit/>
          </a:bodyPr>
          <a:lstStyle/>
          <a:p>
            <a:r>
              <a:rPr lang="en-US" sz="2400" b="1" dirty="0"/>
              <a:t>The 2 question Check in: Provides quick insight into top frustrations and top values</a:t>
            </a:r>
          </a:p>
          <a:p>
            <a:pPr marL="742950" lvl="1" indent="-285750">
              <a:buFont typeface="Wingdings" panose="05000000000000000000" pitchFamily="2" charset="2"/>
              <a:buChar char="v"/>
            </a:pPr>
            <a:r>
              <a:rPr lang="en-US" sz="2200" dirty="0"/>
              <a:t>Is an interactive qualitative quick assessment</a:t>
            </a:r>
          </a:p>
          <a:p>
            <a:pPr marL="742950" lvl="1" indent="-285750">
              <a:buFont typeface="Wingdings" panose="05000000000000000000" pitchFamily="2" charset="2"/>
              <a:buChar char="v"/>
            </a:pPr>
            <a:r>
              <a:rPr lang="en-US" sz="2200" dirty="0"/>
              <a:t>First ask about the unit then the individual</a:t>
            </a:r>
          </a:p>
          <a:p>
            <a:pPr marL="742950" lvl="1" indent="-285750">
              <a:buFont typeface="Wingdings" panose="05000000000000000000" pitchFamily="2" charset="2"/>
              <a:buChar char="v"/>
            </a:pPr>
            <a:r>
              <a:rPr lang="en-US" sz="2200" dirty="0"/>
              <a:t>2 core questions</a:t>
            </a:r>
          </a:p>
          <a:p>
            <a:pPr marL="1257300" lvl="2" indent="-342900">
              <a:buFont typeface="Wingdings" panose="05000000000000000000" pitchFamily="2" charset="2"/>
              <a:buChar char="§"/>
            </a:pPr>
            <a:r>
              <a:rPr lang="en-US" sz="2200" dirty="0"/>
              <a:t>What 3 things need to change immediately to make this a better work place?</a:t>
            </a:r>
          </a:p>
          <a:p>
            <a:pPr marL="1714500" lvl="3" indent="-342900">
              <a:buFont typeface="Courier New" panose="02070309020205020404" pitchFamily="49" charset="0"/>
              <a:buChar char="o"/>
            </a:pPr>
            <a:r>
              <a:rPr lang="en-US" sz="2200" dirty="0"/>
              <a:t>Would you add anything to specifically meet your needs</a:t>
            </a:r>
          </a:p>
          <a:p>
            <a:pPr marL="1257300" lvl="2" indent="-342900">
              <a:buFont typeface="Wingdings" panose="05000000000000000000" pitchFamily="2" charset="2"/>
              <a:buChar char="§"/>
            </a:pPr>
            <a:r>
              <a:rPr lang="en-US" sz="2200" dirty="0"/>
              <a:t>What 3 things should never change on this unit</a:t>
            </a:r>
          </a:p>
          <a:p>
            <a:pPr marL="1714500" lvl="3" indent="-342900">
              <a:buFont typeface="Courier New" panose="02070309020205020404" pitchFamily="49" charset="0"/>
              <a:buChar char="o"/>
            </a:pPr>
            <a:r>
              <a:rPr lang="en-US" sz="2200" dirty="0"/>
              <a:t>Would you add anything to specifically meet your needs</a:t>
            </a:r>
          </a:p>
          <a:p>
            <a:pPr marL="1657350" lvl="3" indent="-285750">
              <a:buFont typeface="Wingdings" panose="05000000000000000000" pitchFamily="2" charset="2"/>
              <a:buChar char="v"/>
            </a:pPr>
            <a:endParaRPr lang="en-US" dirty="0"/>
          </a:p>
          <a:p>
            <a:endParaRPr lang="en-US" dirty="0"/>
          </a:p>
          <a:p>
            <a:endParaRPr lang="en-US" dirty="0"/>
          </a:p>
        </p:txBody>
      </p:sp>
    </p:spTree>
    <p:extLst>
      <p:ext uri="{BB962C8B-B14F-4D97-AF65-F5344CB8AC3E}">
        <p14:creationId xmlns:p14="http://schemas.microsoft.com/office/powerpoint/2010/main" val="3063887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1"/>
            <a:ext cx="10287000" cy="1007533"/>
          </a:xfrm>
        </p:spPr>
        <p:txBody>
          <a:bodyPr/>
          <a:lstStyle/>
          <a:p>
            <a:r>
              <a:rPr lang="en-US" dirty="0"/>
              <a:t>Unit/Department SFA Operationalization</a:t>
            </a:r>
          </a:p>
        </p:txBody>
      </p:sp>
      <p:sp>
        <p:nvSpPr>
          <p:cNvPr id="4" name="TextBox 3"/>
          <p:cNvSpPr txBox="1"/>
          <p:nvPr/>
        </p:nvSpPr>
        <p:spPr>
          <a:xfrm>
            <a:off x="914400" y="1828800"/>
            <a:ext cx="9829800" cy="3872855"/>
          </a:xfrm>
          <a:prstGeom prst="rect">
            <a:avLst/>
          </a:prstGeom>
          <a:noFill/>
        </p:spPr>
        <p:txBody>
          <a:bodyPr wrap="square" rtlCol="0">
            <a:spAutoFit/>
          </a:bodyPr>
          <a:lstStyle/>
          <a:p>
            <a:r>
              <a:rPr lang="en-US" sz="2400" b="1" dirty="0"/>
              <a:t>Use of 7 Cs</a:t>
            </a:r>
          </a:p>
          <a:p>
            <a:pPr marL="285750" indent="-285750">
              <a:spcBef>
                <a:spcPts val="200"/>
              </a:spcBef>
              <a:spcAft>
                <a:spcPts val="200"/>
              </a:spcAft>
              <a:buFont typeface="Wingdings" panose="05000000000000000000" pitchFamily="2" charset="2"/>
              <a:buChar char="v"/>
            </a:pPr>
            <a:r>
              <a:rPr lang="en-US" sz="2200" dirty="0"/>
              <a:t>Focused Training</a:t>
            </a:r>
          </a:p>
          <a:p>
            <a:pPr marL="285750" indent="-285750">
              <a:spcBef>
                <a:spcPts val="200"/>
              </a:spcBef>
              <a:spcAft>
                <a:spcPts val="200"/>
              </a:spcAft>
              <a:buFont typeface="Wingdings" panose="05000000000000000000" pitchFamily="2" charset="2"/>
              <a:buChar char="v"/>
            </a:pPr>
            <a:r>
              <a:rPr lang="en-US" sz="2200" dirty="0"/>
              <a:t>Case Studies</a:t>
            </a:r>
          </a:p>
          <a:p>
            <a:pPr marL="285750" indent="-285750">
              <a:spcBef>
                <a:spcPts val="200"/>
              </a:spcBef>
              <a:spcAft>
                <a:spcPts val="200"/>
              </a:spcAft>
              <a:buFont typeface="Wingdings" panose="05000000000000000000" pitchFamily="2" charset="2"/>
              <a:buChar char="v"/>
            </a:pPr>
            <a:r>
              <a:rPr lang="en-US" sz="2200" dirty="0"/>
              <a:t>Debriefings</a:t>
            </a:r>
          </a:p>
          <a:p>
            <a:pPr marL="285750" indent="-285750">
              <a:spcBef>
                <a:spcPts val="200"/>
              </a:spcBef>
              <a:spcAft>
                <a:spcPts val="200"/>
              </a:spcAft>
              <a:buFont typeface="Wingdings" panose="05000000000000000000" pitchFamily="2" charset="2"/>
              <a:buChar char="v"/>
            </a:pPr>
            <a:r>
              <a:rPr lang="en-US" sz="2200" dirty="0"/>
              <a:t>Role model using the Language</a:t>
            </a:r>
          </a:p>
          <a:p>
            <a:pPr marL="285750" indent="-285750">
              <a:buFont typeface="Wingdings" panose="05000000000000000000" pitchFamily="2" charset="2"/>
              <a:buChar char="v"/>
            </a:pPr>
            <a:endParaRPr lang="en-US" sz="2200" dirty="0"/>
          </a:p>
          <a:p>
            <a:r>
              <a:rPr lang="en-US" sz="2400" b="1" dirty="0"/>
              <a:t>Development to Grow the Green and Manage the Yellow</a:t>
            </a:r>
          </a:p>
          <a:p>
            <a:pPr marL="342900" indent="-342900">
              <a:spcBef>
                <a:spcPts val="200"/>
              </a:spcBef>
              <a:spcAft>
                <a:spcPts val="200"/>
              </a:spcAft>
              <a:buFont typeface="Wingdings" panose="05000000000000000000" pitchFamily="2" charset="2"/>
              <a:buChar char="v"/>
            </a:pPr>
            <a:r>
              <a:rPr lang="en-US" sz="2200" dirty="0"/>
              <a:t>Positive Practices</a:t>
            </a:r>
          </a:p>
          <a:p>
            <a:pPr marL="342900" indent="-342900">
              <a:spcBef>
                <a:spcPts val="200"/>
              </a:spcBef>
              <a:spcAft>
                <a:spcPts val="200"/>
              </a:spcAft>
              <a:buFont typeface="Wingdings" panose="05000000000000000000" pitchFamily="2" charset="2"/>
              <a:buChar char="v"/>
            </a:pPr>
            <a:r>
              <a:rPr lang="en-US" sz="2200" dirty="0"/>
              <a:t>Problem Solving based on Unit Level Check</a:t>
            </a:r>
          </a:p>
          <a:p>
            <a:pPr marL="342900" indent="-342900">
              <a:spcBef>
                <a:spcPts val="200"/>
              </a:spcBef>
              <a:spcAft>
                <a:spcPts val="200"/>
              </a:spcAft>
              <a:buFont typeface="Wingdings" panose="05000000000000000000" pitchFamily="2" charset="2"/>
              <a:buChar char="v"/>
            </a:pPr>
            <a:endParaRPr lang="en-US" sz="2200" dirty="0"/>
          </a:p>
        </p:txBody>
      </p:sp>
    </p:spTree>
    <p:extLst>
      <p:ext uri="{BB962C8B-B14F-4D97-AF65-F5344CB8AC3E}">
        <p14:creationId xmlns:p14="http://schemas.microsoft.com/office/powerpoint/2010/main" val="304586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1"/>
            <a:ext cx="9677400" cy="1007533"/>
          </a:xfrm>
        </p:spPr>
        <p:txBody>
          <a:bodyPr/>
          <a:lstStyle/>
          <a:p>
            <a:r>
              <a:rPr lang="en-US" dirty="0"/>
              <a:t>Remove Obstacles, Build on the Change</a:t>
            </a:r>
          </a:p>
        </p:txBody>
      </p:sp>
      <p:sp>
        <p:nvSpPr>
          <p:cNvPr id="3" name="TextBox 2"/>
          <p:cNvSpPr txBox="1"/>
          <p:nvPr/>
        </p:nvSpPr>
        <p:spPr>
          <a:xfrm>
            <a:off x="838200" y="1752600"/>
            <a:ext cx="10515600" cy="4555093"/>
          </a:xfrm>
          <a:prstGeom prst="rect">
            <a:avLst/>
          </a:prstGeom>
          <a:noFill/>
        </p:spPr>
        <p:txBody>
          <a:bodyPr wrap="square" rtlCol="0">
            <a:spAutoFit/>
          </a:bodyPr>
          <a:lstStyle/>
          <a:p>
            <a:r>
              <a:rPr lang="en-US" sz="2400" b="1" dirty="0"/>
              <a:t>Address Barriers to Implementation</a:t>
            </a:r>
          </a:p>
          <a:p>
            <a:pPr marL="342900" indent="-342900">
              <a:buFont typeface="Wingdings" panose="05000000000000000000" pitchFamily="2" charset="2"/>
              <a:buChar char="v"/>
            </a:pPr>
            <a:r>
              <a:rPr lang="en-US" sz="2200" dirty="0"/>
              <a:t>Unit Based</a:t>
            </a:r>
          </a:p>
          <a:p>
            <a:pPr marL="342900" indent="-342900">
              <a:buFont typeface="Wingdings" panose="05000000000000000000" pitchFamily="2" charset="2"/>
              <a:buChar char="v"/>
            </a:pPr>
            <a:r>
              <a:rPr lang="en-US" sz="2200" dirty="0"/>
              <a:t>System-Wide</a:t>
            </a:r>
          </a:p>
          <a:p>
            <a:pPr marL="342900" indent="-342900">
              <a:buFont typeface="Wingdings" panose="05000000000000000000" pitchFamily="2" charset="2"/>
              <a:buChar char="v"/>
            </a:pPr>
            <a:r>
              <a:rPr lang="en-US" sz="2200" dirty="0"/>
              <a:t>Action Planning to Navigate Barriers</a:t>
            </a:r>
          </a:p>
          <a:p>
            <a:endParaRPr lang="en-US" sz="2200" dirty="0"/>
          </a:p>
          <a:p>
            <a:r>
              <a:rPr lang="en-US" sz="2400" b="1" dirty="0"/>
              <a:t>Ongoing Support to Team Leaders and Coaches</a:t>
            </a:r>
            <a:endParaRPr lang="en-US" sz="2400" dirty="0"/>
          </a:p>
          <a:p>
            <a:pPr marL="342900" indent="-342900">
              <a:buFont typeface="Wingdings" panose="05000000000000000000" pitchFamily="2" charset="2"/>
              <a:buChar char="v"/>
            </a:pPr>
            <a:r>
              <a:rPr lang="en-US" sz="2200" dirty="0"/>
              <a:t>Bi-Weekly check ins of Champions and Team Leaders</a:t>
            </a:r>
          </a:p>
          <a:p>
            <a:pPr marL="342900" indent="-342900">
              <a:buFont typeface="Wingdings" panose="05000000000000000000" pitchFamily="2" charset="2"/>
              <a:buChar char="v"/>
            </a:pPr>
            <a:r>
              <a:rPr lang="en-US" sz="2200" dirty="0"/>
              <a:t>Quarterly reporting to Leadership Team</a:t>
            </a:r>
          </a:p>
          <a:p>
            <a:pPr marL="342900" indent="-342900">
              <a:buFont typeface="Wingdings" panose="05000000000000000000" pitchFamily="2" charset="2"/>
              <a:buChar char="v"/>
            </a:pPr>
            <a:r>
              <a:rPr lang="en-US" sz="2200" dirty="0"/>
              <a:t>Organizational Support</a:t>
            </a:r>
          </a:p>
          <a:p>
            <a:pPr marL="342900" indent="-342900">
              <a:buFont typeface="Wingdings" panose="05000000000000000000" pitchFamily="2" charset="2"/>
              <a:buChar char="v"/>
            </a:pPr>
            <a:r>
              <a:rPr lang="en-US" sz="2200" dirty="0"/>
              <a:t>Contingency Plans</a:t>
            </a:r>
          </a:p>
          <a:p>
            <a:pPr marL="342900" indent="-342900">
              <a:buFont typeface="Wingdings" panose="05000000000000000000" pitchFamily="2" charset="2"/>
              <a:buChar char="v"/>
            </a:pPr>
            <a:r>
              <a:rPr lang="en-US" sz="2200" dirty="0"/>
              <a:t>Additional Roll Out</a:t>
            </a:r>
          </a:p>
          <a:p>
            <a:pPr marL="342900" indent="-342900">
              <a:buFont typeface="Wingdings" panose="05000000000000000000" pitchFamily="2" charset="2"/>
              <a:buChar char="v"/>
            </a:pPr>
            <a:r>
              <a:rPr lang="en-US" sz="2200" dirty="0"/>
              <a:t>Public recognition of champions, leaders, progress</a:t>
            </a:r>
          </a:p>
          <a:p>
            <a:pPr marL="342900" indent="-342900">
              <a:buFont typeface="Wingdings" panose="05000000000000000000" pitchFamily="2" charset="2"/>
              <a:buChar char="v"/>
            </a:pPr>
            <a:r>
              <a:rPr lang="en-US" sz="2200" dirty="0"/>
              <a:t>NJ NEW Support</a:t>
            </a:r>
          </a:p>
        </p:txBody>
      </p:sp>
    </p:spTree>
    <p:extLst>
      <p:ext uri="{BB962C8B-B14F-4D97-AF65-F5344CB8AC3E}">
        <p14:creationId xmlns:p14="http://schemas.microsoft.com/office/powerpoint/2010/main" val="2635864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9296400" cy="1007533"/>
          </a:xfrm>
        </p:spPr>
        <p:txBody>
          <a:bodyPr/>
          <a:lstStyle/>
          <a:p>
            <a:pPr algn="ctr"/>
            <a:r>
              <a:rPr lang="en-US" dirty="0"/>
              <a:t>Tracking Roll Out</a:t>
            </a:r>
          </a:p>
        </p:txBody>
      </p:sp>
      <p:sp>
        <p:nvSpPr>
          <p:cNvPr id="4" name="TextBox 3"/>
          <p:cNvSpPr txBox="1"/>
          <p:nvPr/>
        </p:nvSpPr>
        <p:spPr>
          <a:xfrm>
            <a:off x="762000" y="1676400"/>
            <a:ext cx="10820400" cy="4462760"/>
          </a:xfrm>
          <a:prstGeom prst="rect">
            <a:avLst/>
          </a:prstGeom>
          <a:noFill/>
        </p:spPr>
        <p:txBody>
          <a:bodyPr wrap="square" rtlCol="0">
            <a:spAutoFit/>
          </a:bodyPr>
          <a:lstStyle/>
          <a:p>
            <a:r>
              <a:rPr lang="en-US" sz="2400" b="1" dirty="0"/>
              <a:t>Process Evaluation</a:t>
            </a:r>
          </a:p>
          <a:p>
            <a:pPr marL="285750" indent="-285750">
              <a:spcBef>
                <a:spcPts val="300"/>
              </a:spcBef>
              <a:spcAft>
                <a:spcPts val="300"/>
              </a:spcAft>
              <a:buFont typeface="Wingdings" panose="05000000000000000000" pitchFamily="2" charset="2"/>
              <a:buChar char="v"/>
            </a:pPr>
            <a:r>
              <a:rPr lang="en-US" sz="2200" dirty="0"/>
              <a:t>Comparison to Strategic Roll Out Plan</a:t>
            </a:r>
          </a:p>
          <a:p>
            <a:pPr marL="800100" lvl="1" indent="-342900">
              <a:spcBef>
                <a:spcPts val="300"/>
              </a:spcBef>
              <a:spcAft>
                <a:spcPts val="300"/>
              </a:spcAft>
              <a:buFont typeface="Wingdings" panose="05000000000000000000" pitchFamily="2" charset="2"/>
              <a:buChar char="§"/>
            </a:pPr>
            <a:r>
              <a:rPr lang="en-US" sz="2200" dirty="0"/>
              <a:t>Numbers Trained (Departments, % from Department, % from Shift)</a:t>
            </a:r>
          </a:p>
          <a:p>
            <a:pPr marL="800100" lvl="1" indent="-342900">
              <a:spcBef>
                <a:spcPts val="300"/>
              </a:spcBef>
              <a:spcAft>
                <a:spcPts val="300"/>
              </a:spcAft>
              <a:buFont typeface="Wingdings" panose="05000000000000000000" pitchFamily="2" charset="2"/>
              <a:buChar char="§"/>
            </a:pPr>
            <a:r>
              <a:rPr lang="en-US" sz="2200" dirty="0"/>
              <a:t>Tracking/Stories of How Used*</a:t>
            </a:r>
          </a:p>
          <a:p>
            <a:pPr marL="1257300" lvl="2" indent="-342900">
              <a:spcBef>
                <a:spcPts val="300"/>
              </a:spcBef>
              <a:spcAft>
                <a:spcPts val="300"/>
              </a:spcAft>
              <a:buFont typeface="Wingdings" panose="05000000000000000000" pitchFamily="2" charset="2"/>
              <a:buChar char="§"/>
            </a:pPr>
            <a:r>
              <a:rPr lang="en-US" sz="2200" dirty="0"/>
              <a:t>Continuum</a:t>
            </a:r>
          </a:p>
          <a:p>
            <a:pPr marL="1257300" lvl="2" indent="-342900">
              <a:spcBef>
                <a:spcPts val="300"/>
              </a:spcBef>
              <a:spcAft>
                <a:spcPts val="300"/>
              </a:spcAft>
              <a:buFont typeface="Wingdings" panose="05000000000000000000" pitchFamily="2" charset="2"/>
              <a:buChar char="§"/>
            </a:pPr>
            <a:r>
              <a:rPr lang="en-US" sz="2200" dirty="0"/>
              <a:t>7 Cs</a:t>
            </a:r>
          </a:p>
          <a:p>
            <a:pPr marL="1257300" lvl="2" indent="-342900">
              <a:spcBef>
                <a:spcPts val="300"/>
              </a:spcBef>
              <a:spcAft>
                <a:spcPts val="300"/>
              </a:spcAft>
              <a:buFont typeface="Wingdings" panose="05000000000000000000" pitchFamily="2" charset="2"/>
              <a:buChar char="§"/>
            </a:pPr>
            <a:r>
              <a:rPr lang="en-US" sz="2200" dirty="0"/>
              <a:t>Growing the Green/Managing the Yellow</a:t>
            </a:r>
          </a:p>
          <a:p>
            <a:pPr marL="342900" indent="-342900">
              <a:spcBef>
                <a:spcPts val="300"/>
              </a:spcBef>
              <a:spcAft>
                <a:spcPts val="300"/>
              </a:spcAft>
              <a:buFont typeface="Wingdings" panose="05000000000000000000" pitchFamily="2" charset="2"/>
              <a:buChar char="v"/>
            </a:pPr>
            <a:r>
              <a:rPr lang="en-US" sz="2200" dirty="0"/>
              <a:t>Evaluations after Training</a:t>
            </a:r>
          </a:p>
          <a:p>
            <a:pPr marL="342900" indent="-342900">
              <a:spcBef>
                <a:spcPts val="300"/>
              </a:spcBef>
              <a:spcAft>
                <a:spcPts val="300"/>
              </a:spcAft>
              <a:buFont typeface="Wingdings" panose="05000000000000000000" pitchFamily="2" charset="2"/>
              <a:buChar char="v"/>
            </a:pPr>
            <a:r>
              <a:rPr lang="en-US" sz="2200" dirty="0"/>
              <a:t>Impact Evaluation</a:t>
            </a:r>
          </a:p>
          <a:p>
            <a:endParaRPr lang="en-US" sz="2200" dirty="0"/>
          </a:p>
          <a:p>
            <a:pPr marL="800100" lvl="1" indent="-342900">
              <a:buFont typeface="Wingdings" panose="05000000000000000000" pitchFamily="2" charset="2"/>
              <a:buChar char="§"/>
            </a:pPr>
            <a:endParaRPr lang="en-US" sz="2200" dirty="0"/>
          </a:p>
        </p:txBody>
      </p:sp>
    </p:spTree>
    <p:extLst>
      <p:ext uri="{BB962C8B-B14F-4D97-AF65-F5344CB8AC3E}">
        <p14:creationId xmlns:p14="http://schemas.microsoft.com/office/powerpoint/2010/main" val="1013592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a:extLst>
              <a:ext uri="{FF2B5EF4-FFF2-40B4-BE49-F238E27FC236}">
                <a16:creationId xmlns:a16="http://schemas.microsoft.com/office/drawing/2014/main" id="{F0D24285-D3C7-AA43-88E6-2416D5E1493D}"/>
              </a:ext>
            </a:extLst>
          </p:cNvPr>
          <p:cNvSpPr/>
          <p:nvPr/>
        </p:nvSpPr>
        <p:spPr>
          <a:xfrm>
            <a:off x="763980" y="3860012"/>
            <a:ext cx="2667000" cy="1655761"/>
          </a:xfrm>
          <a:prstGeom prst="wedgeEllipseCallout">
            <a:avLst>
              <a:gd name="adj1" fmla="val 74797"/>
              <a:gd name="adj2" fmla="val 4763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glow rad="228600">
                    <a:schemeClr val="tx1">
                      <a:alpha val="40000"/>
                    </a:schemeClr>
                  </a:glow>
                </a:effectLst>
                <a:latin typeface="Arial" panose="020B0604020202020204" pitchFamily="34" charset="0"/>
                <a:cs typeface="Arial" panose="020B0604020202020204" pitchFamily="34" charset="0"/>
              </a:rPr>
              <a:t>Questions</a:t>
            </a:r>
          </a:p>
        </p:txBody>
      </p:sp>
      <p:sp>
        <p:nvSpPr>
          <p:cNvPr id="5" name="Cloud Callout 4">
            <a:extLst>
              <a:ext uri="{FF2B5EF4-FFF2-40B4-BE49-F238E27FC236}">
                <a16:creationId xmlns:a16="http://schemas.microsoft.com/office/drawing/2014/main" id="{42053EE9-4D90-6F43-986D-A57D1BE59667}"/>
              </a:ext>
            </a:extLst>
          </p:cNvPr>
          <p:cNvSpPr/>
          <p:nvPr/>
        </p:nvSpPr>
        <p:spPr>
          <a:xfrm>
            <a:off x="3126179" y="2605644"/>
            <a:ext cx="2743200" cy="1664039"/>
          </a:xfrm>
          <a:prstGeom prst="cloudCallout">
            <a:avLst>
              <a:gd name="adj1" fmla="val 29649"/>
              <a:gd name="adj2" fmla="val 83549"/>
            </a:avLst>
          </a:prstGeom>
          <a:solidFill>
            <a:srgbClr val="FF2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glow rad="228600">
                    <a:schemeClr val="tx1">
                      <a:alpha val="40000"/>
                    </a:schemeClr>
                  </a:glow>
                </a:effectLst>
                <a:latin typeface="Arial" panose="020B0604020202020204" pitchFamily="34" charset="0"/>
                <a:cs typeface="Arial" panose="020B0604020202020204" pitchFamily="34" charset="0"/>
              </a:rPr>
              <a:t>Thoughts</a:t>
            </a:r>
          </a:p>
        </p:txBody>
      </p:sp>
      <p:sp>
        <p:nvSpPr>
          <p:cNvPr id="6" name="Rounded Rectangular Callout 5">
            <a:extLst>
              <a:ext uri="{FF2B5EF4-FFF2-40B4-BE49-F238E27FC236}">
                <a16:creationId xmlns:a16="http://schemas.microsoft.com/office/drawing/2014/main" id="{8E2E912F-C1B7-8047-84D9-7CD06826954E}"/>
              </a:ext>
            </a:extLst>
          </p:cNvPr>
          <p:cNvSpPr/>
          <p:nvPr/>
        </p:nvSpPr>
        <p:spPr>
          <a:xfrm>
            <a:off x="6400800" y="2590800"/>
            <a:ext cx="2209800" cy="1403519"/>
          </a:xfrm>
          <a:prstGeom prst="wedgeRoundRectCallout">
            <a:avLst>
              <a:gd name="adj1" fmla="val -44919"/>
              <a:gd name="adj2" fmla="val 109523"/>
              <a:gd name="adj3" fmla="val 16667"/>
            </a:avLst>
          </a:prstGeom>
          <a:solidFill>
            <a:srgbClr val="75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glow rad="228600">
                    <a:schemeClr val="tx1">
                      <a:alpha val="40000"/>
                    </a:schemeClr>
                  </a:glow>
                </a:effectLst>
                <a:latin typeface="Arial" panose="020B0604020202020204" pitchFamily="34" charset="0"/>
                <a:cs typeface="Arial" panose="020B0604020202020204" pitchFamily="34" charset="0"/>
              </a:rPr>
              <a:t>Comments</a:t>
            </a:r>
          </a:p>
        </p:txBody>
      </p:sp>
      <p:sp>
        <p:nvSpPr>
          <p:cNvPr id="7" name="Oval Callout 6">
            <a:extLst>
              <a:ext uri="{FF2B5EF4-FFF2-40B4-BE49-F238E27FC236}">
                <a16:creationId xmlns:a16="http://schemas.microsoft.com/office/drawing/2014/main" id="{DA0B927E-E661-BE42-BB7A-39CBF6703EE9}"/>
              </a:ext>
            </a:extLst>
          </p:cNvPr>
          <p:cNvSpPr/>
          <p:nvPr/>
        </p:nvSpPr>
        <p:spPr>
          <a:xfrm>
            <a:off x="8764979" y="3507058"/>
            <a:ext cx="2743200" cy="1831828"/>
          </a:xfrm>
          <a:prstGeom prst="wedgeEllipseCallout">
            <a:avLst>
              <a:gd name="adj1" fmla="val -75842"/>
              <a:gd name="adj2" fmla="val 590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glow rad="228600">
                    <a:schemeClr val="tx1">
                      <a:alpha val="40000"/>
                    </a:schemeClr>
                  </a:glow>
                </a:effectLst>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2362884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F1DE58-DE58-66F1-3293-93976F837B91}"/>
              </a:ext>
            </a:extLst>
          </p:cNvPr>
          <p:cNvPicPr>
            <a:picLocks noChangeAspect="1"/>
          </p:cNvPicPr>
          <p:nvPr/>
        </p:nvPicPr>
        <p:blipFill>
          <a:blip r:embed="rId2"/>
          <a:stretch>
            <a:fillRect/>
          </a:stretch>
        </p:blipFill>
        <p:spPr>
          <a:xfrm>
            <a:off x="2057400" y="2286000"/>
            <a:ext cx="7315200" cy="2623930"/>
          </a:xfrm>
          <a:prstGeom prst="rect">
            <a:avLst/>
          </a:prstGeom>
        </p:spPr>
      </p:pic>
    </p:spTree>
    <p:extLst>
      <p:ext uri="{BB962C8B-B14F-4D97-AF65-F5344CB8AC3E}">
        <p14:creationId xmlns:p14="http://schemas.microsoft.com/office/powerpoint/2010/main" val="3549386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3CEA-B8C6-8D39-9532-14B621ACA8E6}"/>
              </a:ext>
            </a:extLst>
          </p:cNvPr>
          <p:cNvSpPr>
            <a:spLocks noGrp="1"/>
          </p:cNvSpPr>
          <p:nvPr>
            <p:ph type="title"/>
          </p:nvPr>
        </p:nvSpPr>
        <p:spPr>
          <a:xfrm>
            <a:off x="3429000" y="76200"/>
            <a:ext cx="4495800" cy="1007533"/>
          </a:xfrm>
        </p:spPr>
        <p:txBody>
          <a:bodyPr/>
          <a:lstStyle/>
          <a:p>
            <a:r>
              <a:rPr lang="en-US" dirty="0"/>
              <a:t>Breakout Session II</a:t>
            </a:r>
          </a:p>
        </p:txBody>
      </p:sp>
      <p:sp>
        <p:nvSpPr>
          <p:cNvPr id="3" name="TextBox 2">
            <a:extLst>
              <a:ext uri="{FF2B5EF4-FFF2-40B4-BE49-F238E27FC236}">
                <a16:creationId xmlns:a16="http://schemas.microsoft.com/office/drawing/2014/main" id="{93C8F2C4-8C81-513A-3A8A-DDDFECDABD39}"/>
              </a:ext>
            </a:extLst>
          </p:cNvPr>
          <p:cNvSpPr txBox="1"/>
          <p:nvPr/>
        </p:nvSpPr>
        <p:spPr>
          <a:xfrm>
            <a:off x="1752600" y="2743200"/>
            <a:ext cx="9067800" cy="1942198"/>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3200" dirty="0"/>
              <a:t>Use SFA Workbook to begin an implementation plan</a:t>
            </a:r>
          </a:p>
          <a:p>
            <a:pPr>
              <a:lnSpc>
                <a:spcPct val="150000"/>
              </a:lnSpc>
            </a:pPr>
            <a:endParaRPr lang="en-US" dirty="0"/>
          </a:p>
        </p:txBody>
      </p:sp>
    </p:spTree>
    <p:extLst>
      <p:ext uri="{BB962C8B-B14F-4D97-AF65-F5344CB8AC3E}">
        <p14:creationId xmlns:p14="http://schemas.microsoft.com/office/powerpoint/2010/main" val="1375461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25DE-AB70-87B5-AAFC-29C9FAE7C97F}"/>
              </a:ext>
            </a:extLst>
          </p:cNvPr>
          <p:cNvSpPr>
            <a:spLocks noGrp="1"/>
          </p:cNvSpPr>
          <p:nvPr>
            <p:ph type="title"/>
          </p:nvPr>
        </p:nvSpPr>
        <p:spPr>
          <a:xfrm>
            <a:off x="3505200" y="152400"/>
            <a:ext cx="5791200" cy="1007533"/>
          </a:xfrm>
        </p:spPr>
        <p:txBody>
          <a:bodyPr/>
          <a:lstStyle/>
          <a:p>
            <a:r>
              <a:rPr lang="en-US" dirty="0"/>
              <a:t>Facilitator Summaries</a:t>
            </a:r>
          </a:p>
        </p:txBody>
      </p:sp>
      <p:pic>
        <p:nvPicPr>
          <p:cNvPr id="4" name="Picture 3">
            <a:extLst>
              <a:ext uri="{FF2B5EF4-FFF2-40B4-BE49-F238E27FC236}">
                <a16:creationId xmlns:a16="http://schemas.microsoft.com/office/drawing/2014/main" id="{90DEDE70-EC52-D02D-DB9C-2F7652F6E7B9}"/>
              </a:ext>
            </a:extLst>
          </p:cNvPr>
          <p:cNvPicPr>
            <a:picLocks noChangeAspect="1"/>
          </p:cNvPicPr>
          <p:nvPr/>
        </p:nvPicPr>
        <p:blipFill>
          <a:blip r:embed="rId2"/>
          <a:stretch>
            <a:fillRect/>
          </a:stretch>
        </p:blipFill>
        <p:spPr>
          <a:xfrm>
            <a:off x="1740053" y="2238375"/>
            <a:ext cx="8927947" cy="3248025"/>
          </a:xfrm>
          <a:prstGeom prst="rect">
            <a:avLst/>
          </a:prstGeom>
        </p:spPr>
      </p:pic>
    </p:spTree>
    <p:extLst>
      <p:ext uri="{BB962C8B-B14F-4D97-AF65-F5344CB8AC3E}">
        <p14:creationId xmlns:p14="http://schemas.microsoft.com/office/powerpoint/2010/main" val="2308656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C946-21BD-0332-5187-BB375EF58502}"/>
              </a:ext>
            </a:extLst>
          </p:cNvPr>
          <p:cNvSpPr>
            <a:spLocks noGrp="1"/>
          </p:cNvSpPr>
          <p:nvPr>
            <p:ph type="title"/>
          </p:nvPr>
        </p:nvSpPr>
        <p:spPr>
          <a:xfrm>
            <a:off x="3581400" y="0"/>
            <a:ext cx="5715000" cy="1007533"/>
          </a:xfrm>
        </p:spPr>
        <p:txBody>
          <a:bodyPr/>
          <a:lstStyle/>
          <a:p>
            <a:r>
              <a:rPr lang="en-US" dirty="0"/>
              <a:t>Wrap- Up/ Questions</a:t>
            </a:r>
          </a:p>
        </p:txBody>
      </p:sp>
      <p:grpSp>
        <p:nvGrpSpPr>
          <p:cNvPr id="13" name="Group 12">
            <a:extLst>
              <a:ext uri="{FF2B5EF4-FFF2-40B4-BE49-F238E27FC236}">
                <a16:creationId xmlns:a16="http://schemas.microsoft.com/office/drawing/2014/main" id="{C54698CF-B2EF-84DB-3787-E4F5297277CA}"/>
              </a:ext>
            </a:extLst>
          </p:cNvPr>
          <p:cNvGrpSpPr/>
          <p:nvPr/>
        </p:nvGrpSpPr>
        <p:grpSpPr>
          <a:xfrm>
            <a:off x="2438400" y="1676400"/>
            <a:ext cx="6858000" cy="4669882"/>
            <a:chOff x="2438400" y="1676400"/>
            <a:chExt cx="6858000" cy="4669882"/>
          </a:xfrm>
        </p:grpSpPr>
        <p:grpSp>
          <p:nvGrpSpPr>
            <p:cNvPr id="11" name="Group 10">
              <a:extLst>
                <a:ext uri="{FF2B5EF4-FFF2-40B4-BE49-F238E27FC236}">
                  <a16:creationId xmlns:a16="http://schemas.microsoft.com/office/drawing/2014/main" id="{51B28B64-A126-4737-1A34-8C553EC60EA4}"/>
                </a:ext>
              </a:extLst>
            </p:cNvPr>
            <p:cNvGrpSpPr/>
            <p:nvPr/>
          </p:nvGrpSpPr>
          <p:grpSpPr>
            <a:xfrm>
              <a:off x="2438400" y="1676400"/>
              <a:ext cx="6858000" cy="4669882"/>
              <a:chOff x="2667000" y="1828800"/>
              <a:chExt cx="6858000" cy="4669882"/>
            </a:xfrm>
          </p:grpSpPr>
          <p:pic>
            <p:nvPicPr>
              <p:cNvPr id="4" name="Picture 3">
                <a:extLst>
                  <a:ext uri="{FF2B5EF4-FFF2-40B4-BE49-F238E27FC236}">
                    <a16:creationId xmlns:a16="http://schemas.microsoft.com/office/drawing/2014/main" id="{9417EAB4-C0E7-42AB-0D84-68936044C3D3}"/>
                  </a:ext>
                </a:extLst>
              </p:cNvPr>
              <p:cNvPicPr>
                <a:picLocks noChangeAspect="1"/>
              </p:cNvPicPr>
              <p:nvPr/>
            </p:nvPicPr>
            <p:blipFill>
              <a:blip r:embed="rId2"/>
              <a:stretch>
                <a:fillRect/>
              </a:stretch>
            </p:blipFill>
            <p:spPr>
              <a:xfrm>
                <a:off x="2667000" y="1828800"/>
                <a:ext cx="6858000" cy="4669882"/>
              </a:xfrm>
              <a:prstGeom prst="rect">
                <a:avLst/>
              </a:prstGeom>
            </p:spPr>
          </p:pic>
          <p:grpSp>
            <p:nvGrpSpPr>
              <p:cNvPr id="10" name="Group 9">
                <a:extLst>
                  <a:ext uri="{FF2B5EF4-FFF2-40B4-BE49-F238E27FC236}">
                    <a16:creationId xmlns:a16="http://schemas.microsoft.com/office/drawing/2014/main" id="{67380359-37C0-5C43-AB03-B01403205F1A}"/>
                  </a:ext>
                </a:extLst>
              </p:cNvPr>
              <p:cNvGrpSpPr/>
              <p:nvPr/>
            </p:nvGrpSpPr>
            <p:grpSpPr>
              <a:xfrm>
                <a:off x="2895600" y="2370588"/>
                <a:ext cx="6400800" cy="2412507"/>
                <a:chOff x="2895600" y="2370588"/>
                <a:chExt cx="6400800" cy="2412507"/>
              </a:xfrm>
            </p:grpSpPr>
            <p:sp>
              <p:nvSpPr>
                <p:cNvPr id="5" name="TextBox 4">
                  <a:extLst>
                    <a:ext uri="{FF2B5EF4-FFF2-40B4-BE49-F238E27FC236}">
                      <a16:creationId xmlns:a16="http://schemas.microsoft.com/office/drawing/2014/main" id="{FF4C80BA-52EC-CE45-ED1F-2BB07815706F}"/>
                    </a:ext>
                  </a:extLst>
                </p:cNvPr>
                <p:cNvSpPr txBox="1"/>
                <p:nvPr/>
              </p:nvSpPr>
              <p:spPr>
                <a:xfrm>
                  <a:off x="5821682" y="2370588"/>
                  <a:ext cx="1219200" cy="369332"/>
                </a:xfrm>
                <a:prstGeom prst="rect">
                  <a:avLst/>
                </a:prstGeom>
                <a:noFill/>
              </p:spPr>
              <p:txBody>
                <a:bodyPr wrap="square" rtlCol="0">
                  <a:spAutoFit/>
                </a:bodyPr>
                <a:lstStyle/>
                <a:p>
                  <a:r>
                    <a:rPr lang="en-US" b="1" dirty="0"/>
                    <a:t>Questions</a:t>
                  </a:r>
                </a:p>
              </p:txBody>
            </p:sp>
            <p:sp>
              <p:nvSpPr>
                <p:cNvPr id="6" name="TextBox 5">
                  <a:extLst>
                    <a:ext uri="{FF2B5EF4-FFF2-40B4-BE49-F238E27FC236}">
                      <a16:creationId xmlns:a16="http://schemas.microsoft.com/office/drawing/2014/main" id="{989AC2AA-0DD6-C6D7-0B5B-2700100D7847}"/>
                    </a:ext>
                  </a:extLst>
                </p:cNvPr>
                <p:cNvSpPr txBox="1"/>
                <p:nvPr/>
              </p:nvSpPr>
              <p:spPr>
                <a:xfrm>
                  <a:off x="3581400" y="2590367"/>
                  <a:ext cx="1524000" cy="923330"/>
                </a:xfrm>
                <a:prstGeom prst="rect">
                  <a:avLst/>
                </a:prstGeom>
                <a:noFill/>
              </p:spPr>
              <p:txBody>
                <a:bodyPr wrap="square" rtlCol="0">
                  <a:spAutoFit/>
                </a:bodyPr>
                <a:lstStyle/>
                <a:p>
                  <a:r>
                    <a:rPr lang="en-US" b="1" dirty="0"/>
                    <a:t>Additional Information Needed?</a:t>
                  </a:r>
                </a:p>
              </p:txBody>
            </p:sp>
            <p:sp>
              <p:nvSpPr>
                <p:cNvPr id="7" name="TextBox 6">
                  <a:extLst>
                    <a:ext uri="{FF2B5EF4-FFF2-40B4-BE49-F238E27FC236}">
                      <a16:creationId xmlns:a16="http://schemas.microsoft.com/office/drawing/2014/main" id="{79D3296D-0756-91B0-A4D4-DFF774F01553}"/>
                    </a:ext>
                  </a:extLst>
                </p:cNvPr>
                <p:cNvSpPr txBox="1"/>
                <p:nvPr/>
              </p:nvSpPr>
              <p:spPr>
                <a:xfrm>
                  <a:off x="7696200" y="3966865"/>
                  <a:ext cx="1600200" cy="369332"/>
                </a:xfrm>
                <a:prstGeom prst="rect">
                  <a:avLst/>
                </a:prstGeom>
                <a:noFill/>
              </p:spPr>
              <p:txBody>
                <a:bodyPr wrap="square" rtlCol="0">
                  <a:spAutoFit/>
                </a:bodyPr>
                <a:lstStyle/>
                <a:p>
                  <a:r>
                    <a:rPr lang="en-US" b="1" dirty="0"/>
                    <a:t>Final Thoughts</a:t>
                  </a:r>
                </a:p>
              </p:txBody>
            </p:sp>
            <p:sp>
              <p:nvSpPr>
                <p:cNvPr id="8" name="TextBox 7">
                  <a:extLst>
                    <a:ext uri="{FF2B5EF4-FFF2-40B4-BE49-F238E27FC236}">
                      <a16:creationId xmlns:a16="http://schemas.microsoft.com/office/drawing/2014/main" id="{1211D27E-27EF-90A2-3A0A-44225CFCD457}"/>
                    </a:ext>
                  </a:extLst>
                </p:cNvPr>
                <p:cNvSpPr txBox="1"/>
                <p:nvPr/>
              </p:nvSpPr>
              <p:spPr>
                <a:xfrm>
                  <a:off x="2895600" y="3767432"/>
                  <a:ext cx="1371600" cy="1015663"/>
                </a:xfrm>
                <a:prstGeom prst="rect">
                  <a:avLst/>
                </a:prstGeom>
                <a:noFill/>
              </p:spPr>
              <p:txBody>
                <a:bodyPr wrap="square" rtlCol="0">
                  <a:spAutoFit/>
                </a:bodyPr>
                <a:lstStyle/>
                <a:p>
                  <a:r>
                    <a:rPr lang="en-US" sz="1500" b="1" dirty="0"/>
                    <a:t>What other Support or Development Needed?</a:t>
                  </a:r>
                </a:p>
              </p:txBody>
            </p:sp>
            <p:sp>
              <p:nvSpPr>
                <p:cNvPr id="9" name="TextBox 8">
                  <a:extLst>
                    <a:ext uri="{FF2B5EF4-FFF2-40B4-BE49-F238E27FC236}">
                      <a16:creationId xmlns:a16="http://schemas.microsoft.com/office/drawing/2014/main" id="{5BACB607-223C-8CCB-21FE-3BAFE19A79B0}"/>
                    </a:ext>
                  </a:extLst>
                </p:cNvPr>
                <p:cNvSpPr txBox="1"/>
                <p:nvPr/>
              </p:nvSpPr>
              <p:spPr>
                <a:xfrm>
                  <a:off x="7239000" y="2662935"/>
                  <a:ext cx="1828800" cy="646331"/>
                </a:xfrm>
                <a:prstGeom prst="rect">
                  <a:avLst/>
                </a:prstGeom>
                <a:noFill/>
              </p:spPr>
              <p:txBody>
                <a:bodyPr wrap="square" rtlCol="0">
                  <a:spAutoFit/>
                </a:bodyPr>
                <a:lstStyle/>
                <a:p>
                  <a:pPr algn="ctr"/>
                  <a:r>
                    <a:rPr lang="en-US" b="1" dirty="0"/>
                    <a:t>Webinars: </a:t>
                  </a:r>
                </a:p>
                <a:p>
                  <a:pPr algn="ctr"/>
                  <a:r>
                    <a:rPr lang="en-US" b="1" dirty="0"/>
                    <a:t>Topics / Themes</a:t>
                  </a:r>
                </a:p>
              </p:txBody>
            </p:sp>
          </p:grpSp>
        </p:grpSp>
        <p:sp>
          <p:nvSpPr>
            <p:cNvPr id="12" name="TextBox 11">
              <a:extLst>
                <a:ext uri="{FF2B5EF4-FFF2-40B4-BE49-F238E27FC236}">
                  <a16:creationId xmlns:a16="http://schemas.microsoft.com/office/drawing/2014/main" id="{E2786CFC-19BA-443D-63B3-A6A69B1EDF53}"/>
                </a:ext>
              </a:extLst>
            </p:cNvPr>
            <p:cNvSpPr txBox="1"/>
            <p:nvPr/>
          </p:nvSpPr>
          <p:spPr>
            <a:xfrm>
              <a:off x="4495800" y="3710680"/>
              <a:ext cx="1371600" cy="369332"/>
            </a:xfrm>
            <a:prstGeom prst="rect">
              <a:avLst/>
            </a:prstGeom>
            <a:noFill/>
          </p:spPr>
          <p:txBody>
            <a:bodyPr wrap="square" rtlCol="0">
              <a:spAutoFit/>
            </a:bodyPr>
            <a:lstStyle/>
            <a:p>
              <a:r>
                <a:rPr lang="en-US" b="1" dirty="0"/>
                <a:t>THANK YOU</a:t>
              </a:r>
            </a:p>
          </p:txBody>
        </p:sp>
      </p:grpSp>
    </p:spTree>
    <p:extLst>
      <p:ext uri="{BB962C8B-B14F-4D97-AF65-F5344CB8AC3E}">
        <p14:creationId xmlns:p14="http://schemas.microsoft.com/office/powerpoint/2010/main" val="220790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1"/>
            <a:ext cx="7772400" cy="1007271"/>
          </a:xfrm>
        </p:spPr>
        <p:txBody>
          <a:bodyPr>
            <a:normAutofit/>
          </a:bodyPr>
          <a:lstStyle/>
          <a:p>
            <a:r>
              <a:rPr lang="en-US" dirty="0"/>
              <a:t>Stress First Aid Train the Trainer</a:t>
            </a:r>
          </a:p>
        </p:txBody>
      </p:sp>
      <p:sp>
        <p:nvSpPr>
          <p:cNvPr id="6" name="TextBox 5">
            <a:extLst>
              <a:ext uri="{FF2B5EF4-FFF2-40B4-BE49-F238E27FC236}">
                <a16:creationId xmlns:a16="http://schemas.microsoft.com/office/drawing/2014/main" id="{4DCDE691-6ABB-4315-B655-3DC8E92BB5AD}"/>
              </a:ext>
            </a:extLst>
          </p:cNvPr>
          <p:cNvSpPr txBox="1"/>
          <p:nvPr/>
        </p:nvSpPr>
        <p:spPr>
          <a:xfrm>
            <a:off x="1296651" y="1295957"/>
            <a:ext cx="9446339" cy="1815409"/>
          </a:xfrm>
          <a:prstGeom prst="rect">
            <a:avLst/>
          </a:prstGeom>
          <a:noFill/>
        </p:spPr>
        <p:txBody>
          <a:bodyPr wrap="square" lIns="91440" tIns="45720" rIns="91440" bIns="45720" rtlCol="0" anchor="t">
            <a:spAutoFit/>
          </a:bodyPr>
          <a:lstStyle/>
          <a:p>
            <a:pPr algn="ctr"/>
            <a:r>
              <a:rPr lang="en-US" sz="5550" dirty="0">
                <a:solidFill>
                  <a:srgbClr val="232D4B"/>
                </a:solidFill>
              </a:rPr>
              <a:t>Session II – November 16, 2022</a:t>
            </a:r>
            <a:endParaRPr lang="en-US" sz="5598" dirty="0">
              <a:solidFill>
                <a:srgbClr val="232D4B"/>
              </a:solidFill>
            </a:endParaRPr>
          </a:p>
          <a:p>
            <a:pPr algn="ctr"/>
            <a:r>
              <a:rPr lang="en-US" sz="5598" dirty="0">
                <a:solidFill>
                  <a:srgbClr val="232D4B"/>
                </a:solidFill>
              </a:rPr>
              <a:t>Presenters</a:t>
            </a:r>
          </a:p>
        </p:txBody>
      </p:sp>
      <p:sp>
        <p:nvSpPr>
          <p:cNvPr id="7" name="TextBox 6">
            <a:extLst>
              <a:ext uri="{FF2B5EF4-FFF2-40B4-BE49-F238E27FC236}">
                <a16:creationId xmlns:a16="http://schemas.microsoft.com/office/drawing/2014/main" id="{90B75077-622A-4CE7-ABD6-660294E75878}"/>
              </a:ext>
            </a:extLst>
          </p:cNvPr>
          <p:cNvSpPr txBox="1"/>
          <p:nvPr/>
        </p:nvSpPr>
        <p:spPr>
          <a:xfrm>
            <a:off x="2820254" y="3657540"/>
            <a:ext cx="7465655" cy="369236"/>
          </a:xfrm>
          <a:prstGeom prst="rect">
            <a:avLst/>
          </a:prstGeom>
          <a:noFill/>
        </p:spPr>
        <p:txBody>
          <a:bodyPr wrap="square" rtlCol="0">
            <a:spAutoFit/>
          </a:bodyPr>
          <a:lstStyle/>
          <a:p>
            <a:r>
              <a:rPr lang="en-US" dirty="0"/>
              <a:t> </a:t>
            </a:r>
          </a:p>
        </p:txBody>
      </p:sp>
      <p:pic>
        <p:nvPicPr>
          <p:cNvPr id="9" name="Picture 8">
            <a:extLst>
              <a:ext uri="{FF2B5EF4-FFF2-40B4-BE49-F238E27FC236}">
                <a16:creationId xmlns:a16="http://schemas.microsoft.com/office/drawing/2014/main" id="{EEE9EE4E-C620-4386-982E-955E5C1E6305}"/>
              </a:ext>
            </a:extLst>
          </p:cNvPr>
          <p:cNvPicPr>
            <a:picLocks noChangeAspect="1"/>
          </p:cNvPicPr>
          <p:nvPr/>
        </p:nvPicPr>
        <p:blipFill>
          <a:blip r:embed="rId3"/>
          <a:stretch>
            <a:fillRect/>
          </a:stretch>
        </p:blipFill>
        <p:spPr>
          <a:xfrm>
            <a:off x="3829317" y="3523638"/>
            <a:ext cx="1680725" cy="1782058"/>
          </a:xfrm>
          <a:prstGeom prst="rect">
            <a:avLst/>
          </a:prstGeom>
        </p:spPr>
      </p:pic>
      <p:sp>
        <p:nvSpPr>
          <p:cNvPr id="10" name="TextBox 9">
            <a:extLst>
              <a:ext uri="{FF2B5EF4-FFF2-40B4-BE49-F238E27FC236}">
                <a16:creationId xmlns:a16="http://schemas.microsoft.com/office/drawing/2014/main" id="{4ACC58C5-94B8-49EF-9A72-A651EE8241F5}"/>
              </a:ext>
            </a:extLst>
          </p:cNvPr>
          <p:cNvSpPr txBox="1"/>
          <p:nvPr/>
        </p:nvSpPr>
        <p:spPr>
          <a:xfrm>
            <a:off x="3411117" y="5451181"/>
            <a:ext cx="2513945" cy="923090"/>
          </a:xfrm>
          <a:prstGeom prst="rect">
            <a:avLst/>
          </a:prstGeom>
          <a:noFill/>
        </p:spPr>
        <p:txBody>
          <a:bodyPr wrap="square" rtlCol="0">
            <a:spAutoFit/>
          </a:bodyPr>
          <a:lstStyle/>
          <a:p>
            <a:pPr algn="ctr"/>
            <a:r>
              <a:rPr lang="en-US" dirty="0"/>
              <a:t>Susan Salmond</a:t>
            </a:r>
          </a:p>
          <a:p>
            <a:pPr algn="ctr"/>
            <a:r>
              <a:rPr lang="en-US" dirty="0"/>
              <a:t>EdD, RN, ANEF, FAAN</a:t>
            </a:r>
          </a:p>
          <a:p>
            <a:endParaRPr lang="en-US" dirty="0"/>
          </a:p>
        </p:txBody>
      </p:sp>
      <p:pic>
        <p:nvPicPr>
          <p:cNvPr id="3" name="Picture 2">
            <a:extLst>
              <a:ext uri="{FF2B5EF4-FFF2-40B4-BE49-F238E27FC236}">
                <a16:creationId xmlns:a16="http://schemas.microsoft.com/office/drawing/2014/main" id="{6D6EA7CB-3312-4163-AB12-7D4D6C4E2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44" y="5638800"/>
            <a:ext cx="2132012" cy="1107006"/>
          </a:xfrm>
          <a:prstGeom prst="rect">
            <a:avLst/>
          </a:prstGeom>
        </p:spPr>
      </p:pic>
      <p:sp>
        <p:nvSpPr>
          <p:cNvPr id="2" name="TextBox 1">
            <a:extLst>
              <a:ext uri="{FF2B5EF4-FFF2-40B4-BE49-F238E27FC236}">
                <a16:creationId xmlns:a16="http://schemas.microsoft.com/office/drawing/2014/main" id="{B45461A7-5FBE-4916-B380-B4A5A5B5A3FB}"/>
              </a:ext>
            </a:extLst>
          </p:cNvPr>
          <p:cNvSpPr txBox="1"/>
          <p:nvPr/>
        </p:nvSpPr>
        <p:spPr>
          <a:xfrm>
            <a:off x="2819400" y="6425433"/>
            <a:ext cx="7315200" cy="369332"/>
          </a:xfrm>
          <a:prstGeom prst="rect">
            <a:avLst/>
          </a:prstGeom>
          <a:noFill/>
        </p:spPr>
        <p:txBody>
          <a:bodyPr wrap="square" rtlCol="0">
            <a:spAutoFit/>
          </a:bodyPr>
          <a:lstStyle/>
          <a:p>
            <a:r>
              <a:rPr lang="en-US" dirty="0">
                <a:solidFill>
                  <a:srgbClr val="232D4B"/>
                </a:solidFill>
              </a:rPr>
              <a:t>Funding for this program provided by the Healthcare Foundation of NJ</a:t>
            </a:r>
          </a:p>
        </p:txBody>
      </p:sp>
      <p:pic>
        <p:nvPicPr>
          <p:cNvPr id="8" name="Picture 7">
            <a:extLst>
              <a:ext uri="{FF2B5EF4-FFF2-40B4-BE49-F238E27FC236}">
                <a16:creationId xmlns:a16="http://schemas.microsoft.com/office/drawing/2014/main" id="{987BEC51-79D2-9B88-30E4-E9B79B69EC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24892" y="3654946"/>
            <a:ext cx="1680725" cy="1646921"/>
          </a:xfrm>
          <a:prstGeom prst="rect">
            <a:avLst/>
          </a:prstGeom>
        </p:spPr>
      </p:pic>
      <p:sp>
        <p:nvSpPr>
          <p:cNvPr id="15" name="TextBox 14">
            <a:extLst>
              <a:ext uri="{FF2B5EF4-FFF2-40B4-BE49-F238E27FC236}">
                <a16:creationId xmlns:a16="http://schemas.microsoft.com/office/drawing/2014/main" id="{465EA13D-966C-9795-41F3-7F804B518462}"/>
              </a:ext>
            </a:extLst>
          </p:cNvPr>
          <p:cNvSpPr txBox="1"/>
          <p:nvPr/>
        </p:nvSpPr>
        <p:spPr>
          <a:xfrm>
            <a:off x="5908281" y="5501206"/>
            <a:ext cx="2513945" cy="923090"/>
          </a:xfrm>
          <a:prstGeom prst="rect">
            <a:avLst/>
          </a:prstGeom>
          <a:noFill/>
        </p:spPr>
        <p:txBody>
          <a:bodyPr wrap="square" rtlCol="0">
            <a:spAutoFit/>
          </a:bodyPr>
          <a:lstStyle/>
          <a:p>
            <a:pPr algn="ctr"/>
            <a:r>
              <a:rPr lang="en-US" dirty="0"/>
              <a:t>Jennifer Polakowski</a:t>
            </a:r>
          </a:p>
          <a:p>
            <a:pPr algn="ctr"/>
            <a:r>
              <a:rPr lang="en-US" dirty="0"/>
              <a:t>MPA</a:t>
            </a:r>
          </a:p>
          <a:p>
            <a:endParaRPr lang="en-US" dirty="0"/>
          </a:p>
        </p:txBody>
      </p:sp>
    </p:spTree>
    <p:extLst>
      <p:ext uri="{BB962C8B-B14F-4D97-AF65-F5344CB8AC3E}">
        <p14:creationId xmlns:p14="http://schemas.microsoft.com/office/powerpoint/2010/main" val="309769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E506-6379-A290-6882-7897BB9893AC}"/>
              </a:ext>
            </a:extLst>
          </p:cNvPr>
          <p:cNvSpPr>
            <a:spLocks noGrp="1"/>
          </p:cNvSpPr>
          <p:nvPr>
            <p:ph type="title"/>
          </p:nvPr>
        </p:nvSpPr>
        <p:spPr>
          <a:xfrm>
            <a:off x="3276600" y="152400"/>
            <a:ext cx="5638800" cy="1007533"/>
          </a:xfrm>
        </p:spPr>
        <p:txBody>
          <a:bodyPr>
            <a:normAutofit fontScale="90000"/>
          </a:bodyPr>
          <a:lstStyle/>
          <a:p>
            <a:r>
              <a:rPr lang="en-US" dirty="0"/>
              <a:t>Welcome / Brief Overview</a:t>
            </a:r>
          </a:p>
        </p:txBody>
      </p:sp>
      <p:pic>
        <p:nvPicPr>
          <p:cNvPr id="4" name="Picture 3">
            <a:extLst>
              <a:ext uri="{FF2B5EF4-FFF2-40B4-BE49-F238E27FC236}">
                <a16:creationId xmlns:a16="http://schemas.microsoft.com/office/drawing/2014/main" id="{1B83F728-C56B-815B-F5D7-924991FCC001}"/>
              </a:ext>
            </a:extLst>
          </p:cNvPr>
          <p:cNvPicPr>
            <a:picLocks noChangeAspect="1"/>
          </p:cNvPicPr>
          <p:nvPr/>
        </p:nvPicPr>
        <p:blipFill>
          <a:blip r:embed="rId2"/>
          <a:stretch>
            <a:fillRect/>
          </a:stretch>
        </p:blipFill>
        <p:spPr>
          <a:xfrm>
            <a:off x="1676400" y="2667000"/>
            <a:ext cx="9483811" cy="1890712"/>
          </a:xfrm>
          <a:prstGeom prst="rect">
            <a:avLst/>
          </a:prstGeom>
        </p:spPr>
      </p:pic>
    </p:spTree>
    <p:extLst>
      <p:ext uri="{BB962C8B-B14F-4D97-AF65-F5344CB8AC3E}">
        <p14:creationId xmlns:p14="http://schemas.microsoft.com/office/powerpoint/2010/main" val="11408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A90F-4C41-7728-18EE-35A3639BB479}"/>
              </a:ext>
            </a:extLst>
          </p:cNvPr>
          <p:cNvSpPr>
            <a:spLocks noGrp="1"/>
          </p:cNvSpPr>
          <p:nvPr>
            <p:ph type="title"/>
          </p:nvPr>
        </p:nvSpPr>
        <p:spPr>
          <a:xfrm>
            <a:off x="1524000" y="76201"/>
            <a:ext cx="9296400" cy="1007533"/>
          </a:xfrm>
        </p:spPr>
        <p:txBody>
          <a:bodyPr/>
          <a:lstStyle/>
          <a:p>
            <a:pPr algn="ctr"/>
            <a:r>
              <a:rPr lang="en-US" dirty="0"/>
              <a:t>Feedback Form</a:t>
            </a:r>
          </a:p>
        </p:txBody>
      </p:sp>
      <p:graphicFrame>
        <p:nvGraphicFramePr>
          <p:cNvPr id="3" name="Diagram 2">
            <a:extLst>
              <a:ext uri="{FF2B5EF4-FFF2-40B4-BE49-F238E27FC236}">
                <a16:creationId xmlns:a16="http://schemas.microsoft.com/office/drawing/2014/main" id="{212C3103-2FAD-D76F-D37B-415786033EE2}"/>
              </a:ext>
            </a:extLst>
          </p:cNvPr>
          <p:cNvGraphicFramePr/>
          <p:nvPr>
            <p:extLst>
              <p:ext uri="{D42A27DB-BD31-4B8C-83A1-F6EECF244321}">
                <p14:modId xmlns:p14="http://schemas.microsoft.com/office/powerpoint/2010/main" val="3275929223"/>
              </p:ext>
            </p:extLst>
          </p:nvPr>
        </p:nvGraphicFramePr>
        <p:xfrm>
          <a:off x="304800" y="2133600"/>
          <a:ext cx="5257800" cy="3437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6E8051C4-3DED-4320-A384-A0654DB6951C}"/>
              </a:ext>
            </a:extLst>
          </p:cNvPr>
          <p:cNvGraphicFramePr/>
          <p:nvPr>
            <p:extLst>
              <p:ext uri="{D42A27DB-BD31-4B8C-83A1-F6EECF244321}">
                <p14:modId xmlns:p14="http://schemas.microsoft.com/office/powerpoint/2010/main" val="1046998580"/>
              </p:ext>
            </p:extLst>
          </p:nvPr>
        </p:nvGraphicFramePr>
        <p:xfrm>
          <a:off x="5867400" y="2057400"/>
          <a:ext cx="6172200" cy="34374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4834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3BE7-A551-9690-38B9-C5EF52A39FAE}"/>
              </a:ext>
            </a:extLst>
          </p:cNvPr>
          <p:cNvSpPr>
            <a:spLocks noGrp="1"/>
          </p:cNvSpPr>
          <p:nvPr>
            <p:ph type="title"/>
          </p:nvPr>
        </p:nvSpPr>
        <p:spPr>
          <a:xfrm>
            <a:off x="2971800" y="59267"/>
            <a:ext cx="6172200" cy="1007533"/>
          </a:xfrm>
        </p:spPr>
        <p:txBody>
          <a:bodyPr>
            <a:normAutofit/>
          </a:bodyPr>
          <a:lstStyle/>
          <a:p>
            <a:r>
              <a:rPr lang="en-US" dirty="0"/>
              <a:t>Breakout Groups Session I</a:t>
            </a:r>
          </a:p>
        </p:txBody>
      </p:sp>
      <p:sp>
        <p:nvSpPr>
          <p:cNvPr id="3" name="TextBox 2">
            <a:extLst>
              <a:ext uri="{FF2B5EF4-FFF2-40B4-BE49-F238E27FC236}">
                <a16:creationId xmlns:a16="http://schemas.microsoft.com/office/drawing/2014/main" id="{71D1E9AD-0F78-1C4A-D47E-0791E3391A57}"/>
              </a:ext>
            </a:extLst>
          </p:cNvPr>
          <p:cNvSpPr txBox="1"/>
          <p:nvPr/>
        </p:nvSpPr>
        <p:spPr>
          <a:xfrm>
            <a:off x="2057400" y="1309300"/>
            <a:ext cx="3429000" cy="6186309"/>
          </a:xfrm>
          <a:prstGeom prst="rect">
            <a:avLst/>
          </a:prstGeom>
          <a:noFill/>
        </p:spPr>
        <p:txBody>
          <a:bodyPr wrap="square" rtlCol="0">
            <a:spAutoFit/>
          </a:bodyPr>
          <a:lstStyle/>
          <a:p>
            <a:r>
              <a:rPr lang="en-US" b="1" u="sng" dirty="0"/>
              <a:t>Group I / Facilitator – Shannon </a:t>
            </a:r>
          </a:p>
          <a:p>
            <a:pPr marL="342900" indent="-342900">
              <a:buFontTx/>
              <a:buAutoNum type="arabicPeriod"/>
            </a:pPr>
            <a:r>
              <a:rPr lang="en-US" dirty="0"/>
              <a:t>Lynda Bern</a:t>
            </a:r>
          </a:p>
          <a:p>
            <a:pPr marL="342900" indent="-342900">
              <a:buFontTx/>
              <a:buAutoNum type="arabicPeriod"/>
            </a:pPr>
            <a:r>
              <a:rPr lang="en-US" dirty="0"/>
              <a:t>Geraldine Cebedo</a:t>
            </a:r>
          </a:p>
          <a:p>
            <a:pPr marL="342900" indent="-342900">
              <a:buFontTx/>
              <a:buAutoNum type="arabicPeriod"/>
            </a:pPr>
            <a:r>
              <a:rPr lang="en-US" dirty="0"/>
              <a:t>Angela Daly</a:t>
            </a:r>
          </a:p>
          <a:p>
            <a:pPr marL="342900" indent="-342900">
              <a:buFontTx/>
              <a:buAutoNum type="arabicPeriod"/>
            </a:pPr>
            <a:r>
              <a:rPr lang="en-US" dirty="0"/>
              <a:t>Sapna </a:t>
            </a:r>
            <a:r>
              <a:rPr lang="en-US" dirty="0" err="1"/>
              <a:t>Dhaliwala</a:t>
            </a:r>
            <a:endParaRPr lang="en-US" dirty="0"/>
          </a:p>
          <a:p>
            <a:pPr marL="342900" indent="-342900">
              <a:buFontTx/>
              <a:buAutoNum type="arabicPeriod"/>
            </a:pPr>
            <a:r>
              <a:rPr lang="en-US" dirty="0"/>
              <a:t>Ruth Dileo</a:t>
            </a:r>
          </a:p>
          <a:p>
            <a:pPr marL="342900" indent="-342900">
              <a:buFontTx/>
              <a:buAutoNum type="arabicPeriod"/>
            </a:pPr>
            <a:r>
              <a:rPr lang="en-US" dirty="0"/>
              <a:t>Stephanie Dove-</a:t>
            </a:r>
            <a:r>
              <a:rPr lang="en-US" dirty="0" err="1"/>
              <a:t>Tieku</a:t>
            </a:r>
            <a:endParaRPr lang="en-US" dirty="0"/>
          </a:p>
          <a:p>
            <a:pPr marL="342900" indent="-342900">
              <a:buFontTx/>
              <a:buAutoNum type="arabicPeriod"/>
            </a:pPr>
            <a:r>
              <a:rPr lang="en-US" dirty="0"/>
              <a:t>Megan Flynn</a:t>
            </a:r>
          </a:p>
          <a:p>
            <a:pPr marL="342900" indent="-342900">
              <a:buFontTx/>
              <a:buAutoNum type="arabicPeriod"/>
            </a:pPr>
            <a:r>
              <a:rPr lang="en-US" dirty="0"/>
              <a:t>Lois Greene</a:t>
            </a:r>
          </a:p>
          <a:p>
            <a:pPr marL="342900" indent="-342900">
              <a:buFontTx/>
              <a:buAutoNum type="arabicPeriod"/>
            </a:pPr>
            <a:r>
              <a:rPr lang="en-US" dirty="0"/>
              <a:t>Beth Henderson</a:t>
            </a:r>
          </a:p>
          <a:p>
            <a:pPr marL="342900" indent="-342900">
              <a:buFontTx/>
              <a:buAutoNum type="arabicPeriod"/>
            </a:pPr>
            <a:r>
              <a:rPr lang="en-US" dirty="0"/>
              <a:t>Stacy Horowitz</a:t>
            </a:r>
          </a:p>
          <a:p>
            <a:pPr marL="342900" indent="-342900">
              <a:buFontTx/>
              <a:buAutoNum type="arabicPeriod"/>
            </a:pPr>
            <a:r>
              <a:rPr lang="en-US" dirty="0"/>
              <a:t>Ashley </a:t>
            </a:r>
            <a:r>
              <a:rPr lang="en-US" dirty="0" err="1"/>
              <a:t>Mickel</a:t>
            </a:r>
            <a:endParaRPr lang="en-US" dirty="0"/>
          </a:p>
          <a:p>
            <a:pPr marL="342900" indent="-342900">
              <a:buFontTx/>
              <a:buAutoNum type="arabicPeriod"/>
            </a:pPr>
            <a:r>
              <a:rPr lang="en-US" dirty="0"/>
              <a:t>Alison Norberg</a:t>
            </a:r>
          </a:p>
          <a:p>
            <a:pPr marL="342900" indent="-342900">
              <a:buFontTx/>
              <a:buAutoNum type="arabicPeriod"/>
            </a:pPr>
            <a:r>
              <a:rPr lang="en-US" dirty="0"/>
              <a:t>Karen Nunn</a:t>
            </a:r>
          </a:p>
          <a:p>
            <a:pPr marL="342900" indent="-342900">
              <a:buFontTx/>
              <a:buAutoNum type="arabicPeriod"/>
            </a:pPr>
            <a:r>
              <a:rPr lang="en-US" dirty="0"/>
              <a:t>Marcella </a:t>
            </a:r>
            <a:r>
              <a:rPr lang="en-US" dirty="0" err="1"/>
              <a:t>O’Herlihy</a:t>
            </a:r>
            <a:endParaRPr lang="en-US" dirty="0"/>
          </a:p>
          <a:p>
            <a:pPr marL="342900" indent="-342900">
              <a:buFontTx/>
              <a:buAutoNum type="arabicPeriod"/>
            </a:pPr>
            <a:r>
              <a:rPr lang="en-US" dirty="0"/>
              <a:t>Rose Polasky</a:t>
            </a:r>
          </a:p>
          <a:p>
            <a:pPr marL="342900" indent="-342900">
              <a:buFontTx/>
              <a:buAutoNum type="arabicPeriod"/>
            </a:pPr>
            <a:r>
              <a:rPr lang="en-US" dirty="0"/>
              <a:t>Cathlyn Robinson</a:t>
            </a:r>
          </a:p>
          <a:p>
            <a:pPr marL="342900" indent="-342900">
              <a:buFontTx/>
              <a:buAutoNum type="arabicPeriod"/>
            </a:pPr>
            <a:r>
              <a:rPr lang="en-US" dirty="0"/>
              <a:t>Krystle </a:t>
            </a:r>
            <a:r>
              <a:rPr lang="en-US" dirty="0" err="1"/>
              <a:t>Sica</a:t>
            </a:r>
            <a:endParaRPr lang="en-US" dirty="0"/>
          </a:p>
          <a:p>
            <a:pPr marL="342900" indent="-342900">
              <a:buFontTx/>
              <a:buAutoNum type="arabicPeriod"/>
            </a:pPr>
            <a:r>
              <a:rPr lang="en-US" dirty="0"/>
              <a:t>Leila Tiles-</a:t>
            </a:r>
            <a:r>
              <a:rPr lang="en-US" dirty="0" err="1"/>
              <a:t>Lasanta</a:t>
            </a:r>
            <a:endParaRPr lang="en-US" dirty="0"/>
          </a:p>
          <a:p>
            <a:pPr marL="342900" indent="-342900">
              <a:buFontTx/>
              <a:buAutoNum type="arabicPeriod"/>
            </a:pPr>
            <a:r>
              <a:rPr lang="en-US" dirty="0"/>
              <a:t>Jonathan Yaung</a:t>
            </a:r>
          </a:p>
          <a:p>
            <a:pPr marL="342900" indent="-342900">
              <a:buFontTx/>
              <a:buAutoNum type="arabicPeriod"/>
            </a:pPr>
            <a:endParaRPr lang="en-US" dirty="0"/>
          </a:p>
          <a:p>
            <a:endParaRPr lang="en-US" dirty="0"/>
          </a:p>
        </p:txBody>
      </p:sp>
      <p:sp>
        <p:nvSpPr>
          <p:cNvPr id="5" name="TextBox 4">
            <a:extLst>
              <a:ext uri="{FF2B5EF4-FFF2-40B4-BE49-F238E27FC236}">
                <a16:creationId xmlns:a16="http://schemas.microsoft.com/office/drawing/2014/main" id="{31FF0F75-9E85-A26E-8BC2-1A1EF90FEF67}"/>
              </a:ext>
            </a:extLst>
          </p:cNvPr>
          <p:cNvSpPr txBox="1"/>
          <p:nvPr/>
        </p:nvSpPr>
        <p:spPr>
          <a:xfrm>
            <a:off x="7010400" y="1347400"/>
            <a:ext cx="2895600" cy="5909310"/>
          </a:xfrm>
          <a:prstGeom prst="rect">
            <a:avLst/>
          </a:prstGeom>
          <a:noFill/>
        </p:spPr>
        <p:txBody>
          <a:bodyPr wrap="square" rtlCol="0">
            <a:spAutoFit/>
          </a:bodyPr>
          <a:lstStyle/>
          <a:p>
            <a:r>
              <a:rPr lang="en-US" b="1" u="sng" dirty="0"/>
              <a:t>Group II / Facilitator – Susan</a:t>
            </a:r>
            <a:endParaRPr lang="en-US" dirty="0"/>
          </a:p>
          <a:p>
            <a:pPr marL="342900" indent="-342900">
              <a:buAutoNum type="arabicPeriod"/>
            </a:pPr>
            <a:r>
              <a:rPr lang="en-US" dirty="0"/>
              <a:t>Sandra Baker</a:t>
            </a:r>
          </a:p>
          <a:p>
            <a:pPr marL="342900" indent="-342900">
              <a:buAutoNum type="arabicPeriod"/>
            </a:pPr>
            <a:r>
              <a:rPr lang="en-US" dirty="0" err="1"/>
              <a:t>Nawatti</a:t>
            </a:r>
            <a:r>
              <a:rPr lang="en-US" dirty="0"/>
              <a:t> </a:t>
            </a:r>
            <a:r>
              <a:rPr lang="en-US" dirty="0" err="1"/>
              <a:t>Bhagwandat</a:t>
            </a:r>
            <a:r>
              <a:rPr lang="en-US" dirty="0"/>
              <a:t> </a:t>
            </a:r>
          </a:p>
          <a:p>
            <a:pPr marL="342900" indent="-342900">
              <a:buAutoNum type="arabicPeriod"/>
            </a:pPr>
            <a:r>
              <a:rPr lang="en-US" dirty="0"/>
              <a:t>Margaret Daingerfield</a:t>
            </a:r>
          </a:p>
          <a:p>
            <a:pPr marL="342900" indent="-342900">
              <a:buFontTx/>
              <a:buAutoNum type="arabicPeriod"/>
            </a:pPr>
            <a:r>
              <a:rPr lang="en-US" dirty="0"/>
              <a:t>Donna Gaffney</a:t>
            </a:r>
          </a:p>
          <a:p>
            <a:pPr marL="342900" indent="-342900">
              <a:buFontTx/>
              <a:buAutoNum type="arabicPeriod"/>
            </a:pPr>
            <a:r>
              <a:rPr lang="en-US" dirty="0"/>
              <a:t>Ellen </a:t>
            </a:r>
            <a:r>
              <a:rPr lang="en-US" dirty="0" err="1"/>
              <a:t>Giarellli</a:t>
            </a:r>
            <a:endParaRPr lang="en-US" dirty="0"/>
          </a:p>
          <a:p>
            <a:pPr marL="342900" indent="-342900">
              <a:buFontTx/>
              <a:buAutoNum type="arabicPeriod"/>
            </a:pPr>
            <a:r>
              <a:rPr lang="en-US" dirty="0"/>
              <a:t>Tassoni Ginn</a:t>
            </a:r>
          </a:p>
          <a:p>
            <a:pPr marL="342900" indent="-342900">
              <a:buAutoNum type="arabicPeriod"/>
            </a:pPr>
            <a:r>
              <a:rPr lang="en-US" dirty="0"/>
              <a:t>Kathleen Horan</a:t>
            </a:r>
          </a:p>
          <a:p>
            <a:pPr marL="342900" indent="-342900">
              <a:buAutoNum type="arabicPeriod"/>
            </a:pPr>
            <a:r>
              <a:rPr lang="en-US" dirty="0"/>
              <a:t>Cynthia Samuels</a:t>
            </a:r>
          </a:p>
          <a:p>
            <a:pPr marL="342900" indent="-342900">
              <a:buAutoNum type="arabicPeriod"/>
            </a:pPr>
            <a:r>
              <a:rPr lang="en-US" dirty="0"/>
              <a:t>Marcia Lewis</a:t>
            </a:r>
          </a:p>
          <a:p>
            <a:pPr marL="342900" indent="-342900">
              <a:buFontTx/>
              <a:buAutoNum type="arabicPeriod"/>
            </a:pPr>
            <a:r>
              <a:rPr lang="en-US" dirty="0"/>
              <a:t>Jeannette Manchester</a:t>
            </a:r>
          </a:p>
          <a:p>
            <a:pPr marL="342900" indent="-342900">
              <a:buAutoNum type="arabicPeriod"/>
            </a:pPr>
            <a:r>
              <a:rPr lang="en-US" dirty="0"/>
              <a:t>Lucia </a:t>
            </a:r>
            <a:r>
              <a:rPr lang="en-US" dirty="0" err="1"/>
              <a:t>Otti</a:t>
            </a:r>
            <a:endParaRPr lang="en-US" dirty="0"/>
          </a:p>
          <a:p>
            <a:pPr marL="342900" indent="-342900">
              <a:buAutoNum type="arabicPeriod"/>
            </a:pPr>
            <a:r>
              <a:rPr lang="en-US" dirty="0"/>
              <a:t>Elizabeth Rata</a:t>
            </a:r>
          </a:p>
          <a:p>
            <a:pPr marL="342900" indent="-342900">
              <a:buAutoNum type="arabicPeriod"/>
            </a:pPr>
            <a:r>
              <a:rPr lang="en-US" dirty="0"/>
              <a:t>Stephanie Simone</a:t>
            </a:r>
          </a:p>
          <a:p>
            <a:pPr marL="342900" indent="-342900">
              <a:buAutoNum type="arabicPeriod"/>
            </a:pPr>
            <a:r>
              <a:rPr lang="en-US" dirty="0"/>
              <a:t>Lauren Stroh</a:t>
            </a:r>
          </a:p>
          <a:p>
            <a:pPr marL="342900" indent="-342900">
              <a:buAutoNum type="arabicPeriod"/>
            </a:pPr>
            <a:r>
              <a:rPr lang="en-US" dirty="0"/>
              <a:t>Andrea Webb</a:t>
            </a:r>
          </a:p>
          <a:p>
            <a:pPr marL="342900" indent="-342900">
              <a:buFontTx/>
              <a:buAutoNum type="arabicPeriod"/>
            </a:pPr>
            <a:r>
              <a:rPr lang="en-US" dirty="0"/>
              <a:t>Mary Velardi-Stoffel</a:t>
            </a:r>
          </a:p>
          <a:p>
            <a:endParaRPr lang="en-US" dirty="0"/>
          </a:p>
          <a:p>
            <a:pPr marL="342900" indent="-342900">
              <a:buAutoNum type="arabicPeriod"/>
            </a:pPr>
            <a:endParaRPr lang="en-US" dirty="0"/>
          </a:p>
          <a:p>
            <a:pPr marL="342900" indent="-342900">
              <a:buAutoNum type="arabicPeriod"/>
            </a:pPr>
            <a:endParaRPr lang="en-US" dirty="0"/>
          </a:p>
          <a:p>
            <a:endParaRPr lang="en-US" dirty="0"/>
          </a:p>
        </p:txBody>
      </p:sp>
      <p:sp>
        <p:nvSpPr>
          <p:cNvPr id="6" name="TextBox 5">
            <a:extLst>
              <a:ext uri="{FF2B5EF4-FFF2-40B4-BE49-F238E27FC236}">
                <a16:creationId xmlns:a16="http://schemas.microsoft.com/office/drawing/2014/main" id="{62B69539-D860-3476-CEE2-FDF1250E605A}"/>
              </a:ext>
            </a:extLst>
          </p:cNvPr>
          <p:cNvSpPr txBox="1"/>
          <p:nvPr/>
        </p:nvSpPr>
        <p:spPr>
          <a:xfrm>
            <a:off x="8610600" y="1848683"/>
            <a:ext cx="3581400" cy="1199317"/>
          </a:xfrm>
          <a:prstGeom prst="rect">
            <a:avLst/>
          </a:prstGeom>
          <a:noFill/>
        </p:spPr>
        <p:txBody>
          <a:bodyPr wrap="square" rtlCol="0">
            <a:spAutoFit/>
          </a:bodyPr>
          <a:lstStyle/>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p:txBody>
      </p:sp>
    </p:spTree>
    <p:extLst>
      <p:ext uri="{BB962C8B-B14F-4D97-AF65-F5344CB8AC3E}">
        <p14:creationId xmlns:p14="http://schemas.microsoft.com/office/powerpoint/2010/main" val="87375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186F-177D-579D-0D30-D2DFA4A0268F}"/>
              </a:ext>
            </a:extLst>
          </p:cNvPr>
          <p:cNvSpPr>
            <a:spLocks noGrp="1"/>
          </p:cNvSpPr>
          <p:nvPr>
            <p:ph type="title"/>
          </p:nvPr>
        </p:nvSpPr>
        <p:spPr>
          <a:xfrm>
            <a:off x="3505200" y="76200"/>
            <a:ext cx="5715000" cy="1007533"/>
          </a:xfrm>
        </p:spPr>
        <p:txBody>
          <a:bodyPr>
            <a:normAutofit fontScale="90000"/>
          </a:bodyPr>
          <a:lstStyle/>
          <a:p>
            <a:r>
              <a:rPr lang="en-US" dirty="0"/>
              <a:t>Breakout Group Questions</a:t>
            </a:r>
          </a:p>
        </p:txBody>
      </p:sp>
      <p:sp>
        <p:nvSpPr>
          <p:cNvPr id="3" name="TextBox 2">
            <a:extLst>
              <a:ext uri="{FF2B5EF4-FFF2-40B4-BE49-F238E27FC236}">
                <a16:creationId xmlns:a16="http://schemas.microsoft.com/office/drawing/2014/main" id="{A61CC36C-BF16-36A1-A4BF-2D86C112AA0C}"/>
              </a:ext>
            </a:extLst>
          </p:cNvPr>
          <p:cNvSpPr txBox="1"/>
          <p:nvPr/>
        </p:nvSpPr>
        <p:spPr>
          <a:xfrm>
            <a:off x="1676400" y="1752600"/>
            <a:ext cx="9220200" cy="2251065"/>
          </a:xfrm>
          <a:prstGeom prst="rect">
            <a:avLst/>
          </a:prstGeom>
          <a:noFill/>
        </p:spPr>
        <p:txBody>
          <a:bodyPr wrap="square" rtlCol="0">
            <a:spAutoFit/>
          </a:bodyPr>
          <a:lstStyle/>
          <a:p>
            <a:pPr marL="342900" indent="-342900">
              <a:lnSpc>
                <a:spcPct val="150000"/>
              </a:lnSpc>
              <a:buAutoNum type="arabicPeriod"/>
            </a:pPr>
            <a:r>
              <a:rPr lang="en-US" sz="2400" dirty="0"/>
              <a:t>How comfortable were you presenting the material?</a:t>
            </a:r>
          </a:p>
          <a:p>
            <a:pPr marL="342900" indent="-342900">
              <a:lnSpc>
                <a:spcPct val="150000"/>
              </a:lnSpc>
              <a:buAutoNum type="arabicPeriod"/>
            </a:pPr>
            <a:r>
              <a:rPr lang="en-US" sz="2400" dirty="0"/>
              <a:t>What other resources do you need to increase comfort?</a:t>
            </a:r>
          </a:p>
          <a:p>
            <a:pPr marL="342900" indent="-342900">
              <a:lnSpc>
                <a:spcPct val="150000"/>
              </a:lnSpc>
              <a:buAutoNum type="arabicPeriod"/>
            </a:pPr>
            <a:r>
              <a:rPr lang="en-US" sz="2400" dirty="0"/>
              <a:t>What was the general feedback from the participants and their interest in learning more?</a:t>
            </a:r>
          </a:p>
        </p:txBody>
      </p:sp>
    </p:spTree>
    <p:extLst>
      <p:ext uri="{BB962C8B-B14F-4D97-AF65-F5344CB8AC3E}">
        <p14:creationId xmlns:p14="http://schemas.microsoft.com/office/powerpoint/2010/main" val="63406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25DE-AB70-87B5-AAFC-29C9FAE7C97F}"/>
              </a:ext>
            </a:extLst>
          </p:cNvPr>
          <p:cNvSpPr>
            <a:spLocks noGrp="1"/>
          </p:cNvSpPr>
          <p:nvPr>
            <p:ph type="title"/>
          </p:nvPr>
        </p:nvSpPr>
        <p:spPr>
          <a:xfrm>
            <a:off x="3505200" y="152400"/>
            <a:ext cx="5791200" cy="1007533"/>
          </a:xfrm>
        </p:spPr>
        <p:txBody>
          <a:bodyPr/>
          <a:lstStyle/>
          <a:p>
            <a:r>
              <a:rPr lang="en-US" dirty="0"/>
              <a:t>Facilitator Summaries</a:t>
            </a:r>
          </a:p>
        </p:txBody>
      </p:sp>
      <p:pic>
        <p:nvPicPr>
          <p:cNvPr id="4" name="Picture 3">
            <a:extLst>
              <a:ext uri="{FF2B5EF4-FFF2-40B4-BE49-F238E27FC236}">
                <a16:creationId xmlns:a16="http://schemas.microsoft.com/office/drawing/2014/main" id="{90DEDE70-EC52-D02D-DB9C-2F7652F6E7B9}"/>
              </a:ext>
            </a:extLst>
          </p:cNvPr>
          <p:cNvPicPr>
            <a:picLocks noChangeAspect="1"/>
          </p:cNvPicPr>
          <p:nvPr/>
        </p:nvPicPr>
        <p:blipFill>
          <a:blip r:embed="rId2"/>
          <a:stretch>
            <a:fillRect/>
          </a:stretch>
        </p:blipFill>
        <p:spPr>
          <a:xfrm>
            <a:off x="1740053" y="2238375"/>
            <a:ext cx="8927947" cy="3248025"/>
          </a:xfrm>
          <a:prstGeom prst="rect">
            <a:avLst/>
          </a:prstGeom>
        </p:spPr>
      </p:pic>
    </p:spTree>
    <p:extLst>
      <p:ext uri="{BB962C8B-B14F-4D97-AF65-F5344CB8AC3E}">
        <p14:creationId xmlns:p14="http://schemas.microsoft.com/office/powerpoint/2010/main" val="2475883460"/>
      </p:ext>
    </p:extLst>
  </p:cSld>
  <p:clrMapOvr>
    <a:masterClrMapping/>
  </p:clrMapOvr>
</p:sld>
</file>

<file path=ppt/theme/theme1.xml><?xml version="1.0" encoding="utf-8"?>
<a:theme xmlns:a="http://schemas.openxmlformats.org/drawingml/2006/main" name="Deployment Health">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325F5E48C0E447AE1B0B8A8D463D25" ma:contentTypeVersion="12" ma:contentTypeDescription="Create a new document." ma:contentTypeScope="" ma:versionID="3b914f26ee3d2af0c9dee054dcd7e52b">
  <xsd:schema xmlns:xsd="http://www.w3.org/2001/XMLSchema" xmlns:xs="http://www.w3.org/2001/XMLSchema" xmlns:p="http://schemas.microsoft.com/office/2006/metadata/properties" xmlns:ns3="b9faedf0-3c3b-4af6-966e-4131970423c3" xmlns:ns4="8e5597a1-4833-4dab-9dc5-23ac57190133" targetNamespace="http://schemas.microsoft.com/office/2006/metadata/properties" ma:root="true" ma:fieldsID="9571a38de0d707e189d3bcc4e46a66d9" ns3:_="" ns4:_="">
    <xsd:import namespace="b9faedf0-3c3b-4af6-966e-4131970423c3"/>
    <xsd:import namespace="8e5597a1-4833-4dab-9dc5-23ac571901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aedf0-3c3b-4af6-966e-4131970423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597a1-4833-4dab-9dc5-23ac571901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4C85A1-B9F6-4FA1-825A-DB2F471D09B4}">
  <ds:schemaRefs>
    <ds:schemaRef ds:uri="http://purl.org/dc/elements/1.1/"/>
    <ds:schemaRef ds:uri="http://purl.org/dc/terms/"/>
    <ds:schemaRef ds:uri="http://schemas.openxmlformats.org/package/2006/metadata/core-properties"/>
    <ds:schemaRef ds:uri="http://schemas.microsoft.com/office/2006/documentManagement/types"/>
    <ds:schemaRef ds:uri="b9faedf0-3c3b-4af6-966e-4131970423c3"/>
    <ds:schemaRef ds:uri="http://purl.org/dc/dcmitype/"/>
    <ds:schemaRef ds:uri="http://schemas.microsoft.com/office/2006/metadata/properties"/>
    <ds:schemaRef ds:uri="http://www.w3.org/XML/1998/namespace"/>
    <ds:schemaRef ds:uri="http://schemas.microsoft.com/office/infopath/2007/PartnerControls"/>
    <ds:schemaRef ds:uri="8e5597a1-4833-4dab-9dc5-23ac57190133"/>
  </ds:schemaRefs>
</ds:datastoreItem>
</file>

<file path=customXml/itemProps2.xml><?xml version="1.0" encoding="utf-8"?>
<ds:datastoreItem xmlns:ds="http://schemas.openxmlformats.org/officeDocument/2006/customXml" ds:itemID="{70787896-21DE-4A77-B8C0-23019A5F9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aedf0-3c3b-4af6-966e-4131970423c3"/>
    <ds:schemaRef ds:uri="8e5597a1-4833-4dab-9dc5-23ac57190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F8C97C-FE62-4340-B43C-80961A22E4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10713</TotalTime>
  <Words>6165</Words>
  <Application>Microsoft Office PowerPoint</Application>
  <PresentationFormat>Widescreen</PresentationFormat>
  <Paragraphs>643</Paragraphs>
  <Slides>39</Slides>
  <Notes>28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Deployment Health</vt:lpstr>
      <vt:lpstr>Stress First Aid Train the Trainer November 16, 2022 </vt:lpstr>
      <vt:lpstr>Stress First Aid Train the Trainer November 16, 2022 </vt:lpstr>
      <vt:lpstr>Stress First Aid Train the Trainer November 16, 2022 </vt:lpstr>
      <vt:lpstr>Stress First Aid Train the Trainer</vt:lpstr>
      <vt:lpstr>Welcome / Brief Overview</vt:lpstr>
      <vt:lpstr>Feedback Form</vt:lpstr>
      <vt:lpstr>Breakout Groups Session I</vt:lpstr>
      <vt:lpstr>Breakout Group Questions</vt:lpstr>
      <vt:lpstr>Facilitator Summaries</vt:lpstr>
      <vt:lpstr>PowerPoint Presentation</vt:lpstr>
      <vt:lpstr>Implementation Strategies</vt:lpstr>
      <vt:lpstr>Learning Objectives</vt:lpstr>
      <vt:lpstr>SFA Implementation: Expected Goals and Outcomes</vt:lpstr>
      <vt:lpstr>SFA Focus</vt:lpstr>
      <vt:lpstr>SFA Activities</vt:lpstr>
      <vt:lpstr>Assessment</vt:lpstr>
      <vt:lpstr>Take Action on Assessment</vt:lpstr>
      <vt:lpstr>Making the Case for SFA</vt:lpstr>
      <vt:lpstr>SFA Team Leaders</vt:lpstr>
      <vt:lpstr>SFA Leadership/Advisory Team </vt:lpstr>
      <vt:lpstr>Organizational Roll Out: Baseline Metrics</vt:lpstr>
      <vt:lpstr>Organizational Roll Out: Baseline Metrics</vt:lpstr>
      <vt:lpstr>Prepare Marketing &amp; Educational Materials</vt:lpstr>
      <vt:lpstr>Examples of Materials</vt:lpstr>
      <vt:lpstr>Cooper University Health Care SFA Dashboard</vt:lpstr>
      <vt:lpstr>Organizational Roll Out</vt:lpstr>
      <vt:lpstr>Unit/Department Roll Out Using Champions</vt:lpstr>
      <vt:lpstr>Unit/Department Roll Out of SFA Education</vt:lpstr>
      <vt:lpstr>Unit/Department SFA Operationalization</vt:lpstr>
      <vt:lpstr>Unit Level Check Approaches Beyond Colors</vt:lpstr>
      <vt:lpstr>Unit Level Check Approaches Beyond Colors</vt:lpstr>
      <vt:lpstr>Unit/Department SFA Operationalization</vt:lpstr>
      <vt:lpstr>Remove Obstacles, Build on the Change</vt:lpstr>
      <vt:lpstr>Tracking Roll Out</vt:lpstr>
      <vt:lpstr>PowerPoint Presentation</vt:lpstr>
      <vt:lpstr>PowerPoint Presentation</vt:lpstr>
      <vt:lpstr>Breakout Session II</vt:lpstr>
      <vt:lpstr>Facilitator Summaries</vt:lpstr>
      <vt:lpstr>Wrap- Up/ Questions</vt:lpstr>
    </vt:vector>
  </TitlesOfParts>
  <Manager/>
  <Company>UVA 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Wise Leader Brief</dc:title>
  <dc:subject/>
  <dc:creator>Richard Westphal</dc:creator>
  <cp:keywords/>
  <dc:description/>
  <cp:lastModifiedBy>Jennifer Polakowski</cp:lastModifiedBy>
  <cp:revision>475</cp:revision>
  <cp:lastPrinted>2022-05-16T17:45:05Z</cp:lastPrinted>
  <dcterms:created xsi:type="dcterms:W3CDTF">2007-11-29T20:36:17Z</dcterms:created>
  <dcterms:modified xsi:type="dcterms:W3CDTF">2022-10-24T19:28:14Z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0x010100BA325F5E48C0E447AE1B0B8A8D463D25</vt:lpwstr>
  </property>
</Properties>
</file>