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750" r:id="rId2"/>
    <p:sldId id="2751" r:id="rId3"/>
    <p:sldId id="2752" r:id="rId4"/>
    <p:sldId id="2565" r:id="rId5"/>
    <p:sldId id="2668" r:id="rId6"/>
    <p:sldId id="2669" r:id="rId7"/>
    <p:sldId id="2568" r:id="rId8"/>
    <p:sldId id="2661" r:id="rId9"/>
    <p:sldId id="2762" r:id="rId10"/>
    <p:sldId id="2667" r:id="rId11"/>
    <p:sldId id="2666" r:id="rId12"/>
    <p:sldId id="2675" r:id="rId13"/>
    <p:sldId id="2664" r:id="rId14"/>
    <p:sldId id="2665" r:id="rId15"/>
    <p:sldId id="2676" r:id="rId16"/>
    <p:sldId id="2648" r:id="rId17"/>
    <p:sldId id="257" r:id="rId18"/>
    <p:sldId id="2570" r:id="rId19"/>
    <p:sldId id="2571" r:id="rId20"/>
    <p:sldId id="2572" r:id="rId21"/>
    <p:sldId id="2573" r:id="rId22"/>
    <p:sldId id="2576" r:id="rId23"/>
    <p:sldId id="2574" r:id="rId24"/>
    <p:sldId id="2578" r:id="rId25"/>
    <p:sldId id="2547" r:id="rId26"/>
    <p:sldId id="2577" r:id="rId27"/>
    <p:sldId id="2763" r:id="rId28"/>
    <p:sldId id="2764" r:id="rId29"/>
    <p:sldId id="2569" r:id="rId30"/>
    <p:sldId id="2759" r:id="rId31"/>
    <p:sldId id="2581" r:id="rId32"/>
    <p:sldId id="2583" r:id="rId33"/>
    <p:sldId id="2586" r:id="rId34"/>
    <p:sldId id="2589" r:id="rId35"/>
    <p:sldId id="2588" r:id="rId36"/>
    <p:sldId id="2592" r:id="rId37"/>
    <p:sldId id="2591" r:id="rId38"/>
    <p:sldId id="2546" r:id="rId39"/>
    <p:sldId id="2548" r:id="rId40"/>
    <p:sldId id="2593" r:id="rId41"/>
    <p:sldId id="2596" r:id="rId42"/>
    <p:sldId id="2595" r:id="rId43"/>
    <p:sldId id="2678" r:id="rId44"/>
    <p:sldId id="2650" r:id="rId45"/>
    <p:sldId id="2597" r:id="rId46"/>
    <p:sldId id="2598" r:id="rId47"/>
    <p:sldId id="2679" r:id="rId48"/>
    <p:sldId id="2600" r:id="rId49"/>
    <p:sldId id="2656" r:id="rId50"/>
    <p:sldId id="2601" r:id="rId51"/>
    <p:sldId id="2604" r:id="rId52"/>
    <p:sldId id="2603" r:id="rId53"/>
    <p:sldId id="2681" r:id="rId54"/>
    <p:sldId id="2682" r:id="rId55"/>
    <p:sldId id="2112" r:id="rId56"/>
    <p:sldId id="2551" r:id="rId57"/>
    <p:sldId id="2473" r:id="rId58"/>
    <p:sldId id="2476" r:id="rId59"/>
    <p:sldId id="2602" r:id="rId60"/>
    <p:sldId id="2737" r:id="rId61"/>
    <p:sldId id="2615" r:id="rId62"/>
    <p:sldId id="2608" r:id="rId63"/>
    <p:sldId id="2686" r:id="rId64"/>
    <p:sldId id="2687" r:id="rId65"/>
    <p:sldId id="2688" r:id="rId66"/>
    <p:sldId id="2689" r:id="rId67"/>
    <p:sldId id="2693" r:id="rId68"/>
    <p:sldId id="2692" r:id="rId69"/>
    <p:sldId id="2690" r:id="rId70"/>
    <p:sldId id="2694" r:id="rId71"/>
    <p:sldId id="2691" r:id="rId72"/>
    <p:sldId id="2695" r:id="rId73"/>
    <p:sldId id="2290" r:id="rId74"/>
    <p:sldId id="2700" r:id="rId75"/>
    <p:sldId id="2761" r:id="rId76"/>
    <p:sldId id="2696" r:id="rId77"/>
    <p:sldId id="2612" r:id="rId78"/>
    <p:sldId id="2702" r:id="rId79"/>
    <p:sldId id="2765" r:id="rId80"/>
    <p:sldId id="2614" r:id="rId81"/>
    <p:sldId id="2617" r:id="rId82"/>
    <p:sldId id="2453" r:id="rId83"/>
    <p:sldId id="2703" r:id="rId84"/>
    <p:sldId id="2704" r:id="rId85"/>
    <p:sldId id="2416" r:id="rId86"/>
    <p:sldId id="2707" r:id="rId87"/>
    <p:sldId id="2619" r:id="rId88"/>
    <p:sldId id="2654" r:id="rId89"/>
    <p:sldId id="2623" r:id="rId90"/>
    <p:sldId id="2706" r:id="rId91"/>
    <p:sldId id="2622" r:id="rId92"/>
    <p:sldId id="2653" r:id="rId93"/>
    <p:sldId id="2552" r:id="rId94"/>
    <p:sldId id="2562" r:id="rId95"/>
    <p:sldId id="2494" r:id="rId96"/>
    <p:sldId id="2496" r:id="rId97"/>
    <p:sldId id="2709" r:id="rId98"/>
    <p:sldId id="2710" r:id="rId99"/>
    <p:sldId id="2758" r:id="rId100"/>
    <p:sldId id="2766" r:id="rId101"/>
    <p:sldId id="2760"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olakowski" initials="JP" lastIdx="29" clrIdx="0">
    <p:extLst>
      <p:ext uri="{19B8F6BF-5375-455C-9EA6-DF929625EA0E}">
        <p15:presenceInfo xmlns:p15="http://schemas.microsoft.com/office/powerpoint/2012/main" userId="S::jap518@sn.rutgers.edu::a0514e00-2a50-4fc7-88f4-8959626a32df" providerId="AD"/>
      </p:ext>
    </p:extLst>
  </p:cmAuthor>
  <p:cmAuthor id="2" name="Salmond, Susan" initials="SS" lastIdx="9" clrIdx="1">
    <p:extLst>
      <p:ext uri="{19B8F6BF-5375-455C-9EA6-DF929625EA0E}">
        <p15:presenceInfo xmlns:p15="http://schemas.microsoft.com/office/powerpoint/2012/main" userId="S-1-5-21-789336058-1965331169-725345543-26975" providerId="AD"/>
      </p:ext>
    </p:extLst>
  </p:cmAuthor>
  <p:cmAuthor id="3" name="Susan Salmond" initials="SS" lastIdx="23" clrIdx="2">
    <p:extLst>
      <p:ext uri="{19B8F6BF-5375-455C-9EA6-DF929625EA0E}">
        <p15:presenceInfo xmlns:p15="http://schemas.microsoft.com/office/powerpoint/2012/main" userId="Susan Salmo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D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7105" autoAdjust="0"/>
  </p:normalViewPr>
  <p:slideViewPr>
    <p:cSldViewPr snapToGrid="0">
      <p:cViewPr>
        <p:scale>
          <a:sx n="73" d="100"/>
          <a:sy n="73" d="100"/>
        </p:scale>
        <p:origin x="998" y="-19"/>
      </p:cViewPr>
      <p:guideLst/>
    </p:cSldViewPr>
  </p:slideViewPr>
  <p:notesTextViewPr>
    <p:cViewPr>
      <p:scale>
        <a:sx n="1" d="1"/>
        <a:sy n="1" d="1"/>
      </p:scale>
      <p:origin x="0" y="0"/>
    </p:cViewPr>
  </p:notesTextViewPr>
  <p:sorterViewPr>
    <p:cViewPr>
      <p:scale>
        <a:sx n="100" d="100"/>
        <a:sy n="100" d="100"/>
      </p:scale>
      <p:origin x="0" y="-5405"/>
    </p:cViewPr>
  </p:sorterViewPr>
  <p:notesViewPr>
    <p:cSldViewPr snapToGrid="0">
      <p:cViewPr>
        <p:scale>
          <a:sx n="125" d="100"/>
          <a:sy n="125" d="100"/>
        </p:scale>
        <p:origin x="3012" y="-3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637501-DC9B-4B2A-8A61-8FD1B91596C5}"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CF7B1D01-8307-4360-9A27-00B4CDA1EDF6}">
      <dgm:prSet phldrT="[Text]" custT="1"/>
      <dgm:spPr>
        <a:solidFill>
          <a:srgbClr val="232D4B"/>
        </a:solidFill>
      </dgm:spPr>
      <dgm:t>
        <a:bodyPr/>
        <a:lstStyle/>
        <a:p>
          <a:r>
            <a:rPr lang="en-US" sz="3600" dirty="0"/>
            <a:t>Acute Stress</a:t>
          </a:r>
        </a:p>
      </dgm:t>
    </dgm:pt>
    <dgm:pt modelId="{5F2CAE84-9BB3-4801-B7CD-24F8E091A998}" type="parTrans" cxnId="{FEEB9854-3071-4248-9C06-0C5B86D47594}">
      <dgm:prSet/>
      <dgm:spPr/>
      <dgm:t>
        <a:bodyPr/>
        <a:lstStyle/>
        <a:p>
          <a:endParaRPr lang="en-US"/>
        </a:p>
      </dgm:t>
    </dgm:pt>
    <dgm:pt modelId="{5C3C03C9-A38C-4CC2-94A4-53C3777E838A}" type="sibTrans" cxnId="{FEEB9854-3071-4248-9C06-0C5B86D47594}">
      <dgm:prSet/>
      <dgm:spPr/>
      <dgm:t>
        <a:bodyPr/>
        <a:lstStyle/>
        <a:p>
          <a:endParaRPr lang="en-US"/>
        </a:p>
      </dgm:t>
    </dgm:pt>
    <dgm:pt modelId="{A97578CC-BD09-4E1F-90D3-AC66E7CAFEC2}">
      <dgm:prSet phldrT="[Text]" custT="1"/>
      <dgm:spPr>
        <a:solidFill>
          <a:schemeClr val="bg1">
            <a:lumMod val="85000"/>
            <a:alpha val="90000"/>
          </a:schemeClr>
        </a:solidFill>
      </dgm:spPr>
      <dgm:t>
        <a:bodyPr/>
        <a:lstStyle/>
        <a:p>
          <a:pPr>
            <a:buFont typeface="Wingdings" panose="05000000000000000000" pitchFamily="2" charset="2"/>
            <a:buChar char="§"/>
          </a:pPr>
          <a:r>
            <a:rPr lang="en-US" sz="1800" dirty="0"/>
            <a:t>Short-lived</a:t>
          </a:r>
        </a:p>
      </dgm:t>
    </dgm:pt>
    <dgm:pt modelId="{89334048-CFA5-4FAB-A4FD-0564675412E3}" type="parTrans" cxnId="{F048642F-1AFC-490A-B863-39F58F5F06BD}">
      <dgm:prSet/>
      <dgm:spPr/>
      <dgm:t>
        <a:bodyPr/>
        <a:lstStyle/>
        <a:p>
          <a:endParaRPr lang="en-US"/>
        </a:p>
      </dgm:t>
    </dgm:pt>
    <dgm:pt modelId="{435354E2-1774-434B-A5BF-52160780A7CC}" type="sibTrans" cxnId="{F048642F-1AFC-490A-B863-39F58F5F06BD}">
      <dgm:prSet/>
      <dgm:spPr/>
      <dgm:t>
        <a:bodyPr/>
        <a:lstStyle/>
        <a:p>
          <a:endParaRPr lang="en-US"/>
        </a:p>
      </dgm:t>
    </dgm:pt>
    <dgm:pt modelId="{167FDD88-E6ED-4328-8C19-C153D6DC2EA9}">
      <dgm:prSet phldrT="[Text]" custT="1"/>
      <dgm:spPr>
        <a:solidFill>
          <a:srgbClr val="232D4B"/>
        </a:solidFill>
      </dgm:spPr>
      <dgm:t>
        <a:bodyPr/>
        <a:lstStyle/>
        <a:p>
          <a:r>
            <a:rPr lang="en-US" sz="3600" dirty="0"/>
            <a:t>Chronic Stress</a:t>
          </a:r>
        </a:p>
      </dgm:t>
    </dgm:pt>
    <dgm:pt modelId="{B50B9F51-E6EC-4D5F-A5A3-3D37B665A7C8}" type="parTrans" cxnId="{02C902E8-568E-4260-8BB5-1E657B12502E}">
      <dgm:prSet/>
      <dgm:spPr/>
      <dgm:t>
        <a:bodyPr/>
        <a:lstStyle/>
        <a:p>
          <a:endParaRPr lang="en-US"/>
        </a:p>
      </dgm:t>
    </dgm:pt>
    <dgm:pt modelId="{2F4464D5-4868-4EBB-A859-22DBB1647157}" type="sibTrans" cxnId="{02C902E8-568E-4260-8BB5-1E657B12502E}">
      <dgm:prSet/>
      <dgm:spPr/>
      <dgm:t>
        <a:bodyPr/>
        <a:lstStyle/>
        <a:p>
          <a:endParaRPr lang="en-US"/>
        </a:p>
      </dgm:t>
    </dgm:pt>
    <dgm:pt modelId="{A82379E3-CB30-4984-B7F5-7402BBDC9A10}">
      <dgm:prSet phldrT="[Text]" custT="1"/>
      <dgm:spPr>
        <a:solidFill>
          <a:schemeClr val="bg1">
            <a:lumMod val="85000"/>
            <a:alpha val="90000"/>
          </a:schemeClr>
        </a:solidFill>
      </dgm:spPr>
      <dgm:t>
        <a:bodyPr/>
        <a:lstStyle/>
        <a:p>
          <a:pPr>
            <a:buFont typeface="Wingdings" panose="05000000000000000000" pitchFamily="2" charset="2"/>
            <a:buChar char="§"/>
          </a:pPr>
          <a:r>
            <a:rPr lang="en-US" sz="1800" dirty="0"/>
            <a:t>Long-term burnout</a:t>
          </a:r>
        </a:p>
      </dgm:t>
    </dgm:pt>
    <dgm:pt modelId="{4BC18B13-CB54-4D1D-9908-E0C8DB49273F}" type="parTrans" cxnId="{413949C2-7018-444D-8819-4DDBDF1CB7E0}">
      <dgm:prSet/>
      <dgm:spPr/>
      <dgm:t>
        <a:bodyPr/>
        <a:lstStyle/>
        <a:p>
          <a:endParaRPr lang="en-US"/>
        </a:p>
      </dgm:t>
    </dgm:pt>
    <dgm:pt modelId="{22529E30-B0B6-4A1C-9370-56EC4DD341EF}" type="sibTrans" cxnId="{413949C2-7018-444D-8819-4DDBDF1CB7E0}">
      <dgm:prSet/>
      <dgm:spPr/>
      <dgm:t>
        <a:bodyPr/>
        <a:lstStyle/>
        <a:p>
          <a:endParaRPr lang="en-US"/>
        </a:p>
      </dgm:t>
    </dgm:pt>
    <dgm:pt modelId="{84C248C2-E994-4CC4-91A5-87292E33CE83}">
      <dgm:prSet phldrT="[Text]" custT="1"/>
      <dgm:spPr>
        <a:solidFill>
          <a:srgbClr val="232D4B"/>
        </a:solidFill>
      </dgm:spPr>
      <dgm:t>
        <a:bodyPr/>
        <a:lstStyle/>
        <a:p>
          <a:r>
            <a:rPr lang="en-US" sz="3600" dirty="0"/>
            <a:t>Cost / Longevity</a:t>
          </a:r>
        </a:p>
      </dgm:t>
    </dgm:pt>
    <dgm:pt modelId="{F9E56687-46A0-4CE6-AECA-D67C8A7105FD}" type="parTrans" cxnId="{32EF51AA-3A14-42CC-92B5-1251B0006D7F}">
      <dgm:prSet/>
      <dgm:spPr/>
      <dgm:t>
        <a:bodyPr/>
        <a:lstStyle/>
        <a:p>
          <a:endParaRPr lang="en-US"/>
        </a:p>
      </dgm:t>
    </dgm:pt>
    <dgm:pt modelId="{CB85284F-8E9F-439D-ABD4-BB52ADEA1CD1}" type="sibTrans" cxnId="{32EF51AA-3A14-42CC-92B5-1251B0006D7F}">
      <dgm:prSet/>
      <dgm:spPr/>
      <dgm:t>
        <a:bodyPr/>
        <a:lstStyle/>
        <a:p>
          <a:endParaRPr lang="en-US"/>
        </a:p>
      </dgm:t>
    </dgm:pt>
    <dgm:pt modelId="{68EF9C91-4357-465F-BB56-4942BA9C522D}">
      <dgm:prSet phldrT="[Text]"/>
      <dgm:spPr>
        <a:solidFill>
          <a:schemeClr val="bg1">
            <a:lumMod val="85000"/>
            <a:alpha val="90000"/>
          </a:schemeClr>
        </a:solidFill>
      </dgm:spPr>
      <dgm:t>
        <a:bodyPr/>
        <a:lstStyle/>
        <a:p>
          <a:pPr>
            <a:buFont typeface="Wingdings" panose="05000000000000000000" pitchFamily="2" charset="2"/>
            <a:buChar char="§"/>
          </a:pPr>
          <a:r>
            <a:rPr lang="en-US" dirty="0"/>
            <a:t>Lowered morale or absenteeism/presenteeism </a:t>
          </a:r>
        </a:p>
      </dgm:t>
    </dgm:pt>
    <dgm:pt modelId="{108CE523-D6DA-43EB-894E-CD898E1530C3}" type="parTrans" cxnId="{1C8DA790-8673-4D08-A16F-59A9FA1BA6DF}">
      <dgm:prSet/>
      <dgm:spPr/>
      <dgm:t>
        <a:bodyPr/>
        <a:lstStyle/>
        <a:p>
          <a:endParaRPr lang="en-US"/>
        </a:p>
      </dgm:t>
    </dgm:pt>
    <dgm:pt modelId="{33AF4898-AF31-4B3A-8414-8CAFC184D0CD}" type="sibTrans" cxnId="{1C8DA790-8673-4D08-A16F-59A9FA1BA6DF}">
      <dgm:prSet/>
      <dgm:spPr/>
      <dgm:t>
        <a:bodyPr/>
        <a:lstStyle/>
        <a:p>
          <a:endParaRPr lang="en-US"/>
        </a:p>
      </dgm:t>
    </dgm:pt>
    <dgm:pt modelId="{7E97730C-16EF-48CF-8F5D-6EC73ABC397A}">
      <dgm:prSet custT="1"/>
      <dgm:spPr>
        <a:solidFill>
          <a:schemeClr val="bg1">
            <a:lumMod val="85000"/>
            <a:alpha val="90000"/>
          </a:schemeClr>
        </a:solidFill>
      </dgm:spPr>
      <dgm:t>
        <a:bodyPr/>
        <a:lstStyle/>
        <a:p>
          <a:pPr>
            <a:buFont typeface="Wingdings" panose="05000000000000000000" pitchFamily="2" charset="2"/>
            <a:buChar char="§"/>
          </a:pPr>
          <a:r>
            <a:rPr lang="en-US" sz="1800" dirty="0"/>
            <a:t>Might interfere with safety or functioning in the moment</a:t>
          </a:r>
        </a:p>
      </dgm:t>
    </dgm:pt>
    <dgm:pt modelId="{5D57C0B4-D248-478F-9266-BE4F0669EF29}" type="parTrans" cxnId="{BB1547AE-F8BD-4CE3-BED5-55BFF90B3788}">
      <dgm:prSet/>
      <dgm:spPr/>
      <dgm:t>
        <a:bodyPr/>
        <a:lstStyle/>
        <a:p>
          <a:endParaRPr lang="en-US"/>
        </a:p>
      </dgm:t>
    </dgm:pt>
    <dgm:pt modelId="{C41CCF1B-BB3B-4AEB-861F-86B0449456B7}" type="sibTrans" cxnId="{BB1547AE-F8BD-4CE3-BED5-55BFF90B3788}">
      <dgm:prSet/>
      <dgm:spPr/>
      <dgm:t>
        <a:bodyPr/>
        <a:lstStyle/>
        <a:p>
          <a:endParaRPr lang="en-US"/>
        </a:p>
      </dgm:t>
    </dgm:pt>
    <dgm:pt modelId="{6EC0CB5A-19D0-42E3-82B8-43F427D08A7B}">
      <dgm:prSet custT="1"/>
      <dgm:spPr>
        <a:solidFill>
          <a:schemeClr val="bg1">
            <a:lumMod val="85000"/>
            <a:alpha val="90000"/>
          </a:schemeClr>
        </a:solidFill>
      </dgm:spPr>
      <dgm:t>
        <a:bodyPr/>
        <a:lstStyle/>
        <a:p>
          <a:pPr>
            <a:buFont typeface="Wingdings" panose="05000000000000000000" pitchFamily="2" charset="2"/>
            <a:buChar char="§"/>
          </a:pPr>
          <a:r>
            <a:rPr lang="en-US" sz="1800" dirty="0"/>
            <a:t>What you feel after a fatal or other difficult case</a:t>
          </a:r>
        </a:p>
      </dgm:t>
    </dgm:pt>
    <dgm:pt modelId="{8D8EF786-1F45-4E6F-8C23-405E52A34C4C}" type="parTrans" cxnId="{871CA190-ED2D-4C0F-875E-314BF723B042}">
      <dgm:prSet/>
      <dgm:spPr/>
      <dgm:t>
        <a:bodyPr/>
        <a:lstStyle/>
        <a:p>
          <a:endParaRPr lang="en-US"/>
        </a:p>
      </dgm:t>
    </dgm:pt>
    <dgm:pt modelId="{A5DB5F63-A2FF-4A98-80EB-886CF6016CCF}" type="sibTrans" cxnId="{871CA190-ED2D-4C0F-875E-314BF723B042}">
      <dgm:prSet/>
      <dgm:spPr/>
      <dgm:t>
        <a:bodyPr/>
        <a:lstStyle/>
        <a:p>
          <a:endParaRPr lang="en-US"/>
        </a:p>
      </dgm:t>
    </dgm:pt>
    <dgm:pt modelId="{C06E1058-2802-408E-9CE4-8629E860FFBC}">
      <dgm:prSet custT="1"/>
      <dgm:spPr>
        <a:solidFill>
          <a:schemeClr val="bg1">
            <a:lumMod val="85000"/>
            <a:alpha val="90000"/>
          </a:schemeClr>
        </a:solidFill>
      </dgm:spPr>
      <dgm:t>
        <a:bodyPr/>
        <a:lstStyle/>
        <a:p>
          <a:pPr>
            <a:buFont typeface="Wingdings" panose="05000000000000000000" pitchFamily="2" charset="2"/>
            <a:buChar char="§"/>
          </a:pPr>
          <a:r>
            <a:rPr lang="en-US" sz="1800" dirty="0"/>
            <a:t>Once the situation is resolved, it diminishes</a:t>
          </a:r>
        </a:p>
      </dgm:t>
    </dgm:pt>
    <dgm:pt modelId="{E61DD010-A735-4961-8A75-B5908A526810}" type="parTrans" cxnId="{1C704091-E1B8-4CC5-8D1F-55134941C0EB}">
      <dgm:prSet/>
      <dgm:spPr/>
      <dgm:t>
        <a:bodyPr/>
        <a:lstStyle/>
        <a:p>
          <a:endParaRPr lang="en-US"/>
        </a:p>
      </dgm:t>
    </dgm:pt>
    <dgm:pt modelId="{ABEBDED7-39F9-4C06-8FA0-C32E3A86CF4E}" type="sibTrans" cxnId="{1C704091-E1B8-4CC5-8D1F-55134941C0EB}">
      <dgm:prSet/>
      <dgm:spPr/>
      <dgm:t>
        <a:bodyPr/>
        <a:lstStyle/>
        <a:p>
          <a:endParaRPr lang="en-US"/>
        </a:p>
      </dgm:t>
    </dgm:pt>
    <dgm:pt modelId="{E3ED342F-4705-4727-8943-E2E89DA1E67E}">
      <dgm:prSet custT="1"/>
      <dgm:spPr>
        <a:solidFill>
          <a:schemeClr val="bg1">
            <a:lumMod val="85000"/>
            <a:alpha val="90000"/>
          </a:schemeClr>
        </a:solidFill>
      </dgm:spPr>
      <dgm:t>
        <a:bodyPr/>
        <a:lstStyle/>
        <a:p>
          <a:pPr>
            <a:buFont typeface="Wingdings" panose="05000000000000000000" pitchFamily="2" charset="2"/>
            <a:buChar char="§"/>
          </a:pPr>
          <a:r>
            <a:rPr lang="en-US" sz="1800" dirty="0"/>
            <a:t>Might be the result of trauma or loss events or other ongoing situations</a:t>
          </a:r>
        </a:p>
      </dgm:t>
    </dgm:pt>
    <dgm:pt modelId="{54AD5C17-2FC2-4471-9AA8-AA9A689C608C}" type="parTrans" cxnId="{0AA48128-8586-4A9D-AEA9-0E99B66A9AD9}">
      <dgm:prSet/>
      <dgm:spPr/>
      <dgm:t>
        <a:bodyPr/>
        <a:lstStyle/>
        <a:p>
          <a:endParaRPr lang="en-US"/>
        </a:p>
      </dgm:t>
    </dgm:pt>
    <dgm:pt modelId="{384B4B48-0175-4150-A374-B5235CE08B9C}" type="sibTrans" cxnId="{0AA48128-8586-4A9D-AEA9-0E99B66A9AD9}">
      <dgm:prSet/>
      <dgm:spPr/>
      <dgm:t>
        <a:bodyPr/>
        <a:lstStyle/>
        <a:p>
          <a:endParaRPr lang="en-US"/>
        </a:p>
      </dgm:t>
    </dgm:pt>
    <dgm:pt modelId="{C6F24699-ADFF-4229-A22B-29B4A185999D}">
      <dgm:prSet custT="1"/>
      <dgm:spPr>
        <a:solidFill>
          <a:schemeClr val="bg1">
            <a:lumMod val="85000"/>
            <a:alpha val="90000"/>
          </a:schemeClr>
        </a:solidFill>
      </dgm:spPr>
      <dgm:t>
        <a:bodyPr/>
        <a:lstStyle/>
        <a:p>
          <a:pPr>
            <a:buFont typeface="Wingdings" panose="05000000000000000000" pitchFamily="2" charset="2"/>
            <a:buChar char="§"/>
          </a:pPr>
          <a:r>
            <a:rPr lang="en-US" sz="1800" dirty="0"/>
            <a:t>Feelings may not have been dealt with and chronic stress remains</a:t>
          </a:r>
        </a:p>
      </dgm:t>
    </dgm:pt>
    <dgm:pt modelId="{1D151203-4E6E-4EDB-8ADF-AFDB5FC96288}" type="parTrans" cxnId="{D5E2285D-4333-462B-8809-DD62CF177CE0}">
      <dgm:prSet/>
      <dgm:spPr/>
      <dgm:t>
        <a:bodyPr/>
        <a:lstStyle/>
        <a:p>
          <a:endParaRPr lang="en-US"/>
        </a:p>
      </dgm:t>
    </dgm:pt>
    <dgm:pt modelId="{83F2A1F5-A197-42AE-A289-46E7251770F3}" type="sibTrans" cxnId="{D5E2285D-4333-462B-8809-DD62CF177CE0}">
      <dgm:prSet/>
      <dgm:spPr/>
      <dgm:t>
        <a:bodyPr/>
        <a:lstStyle/>
        <a:p>
          <a:endParaRPr lang="en-US"/>
        </a:p>
      </dgm:t>
    </dgm:pt>
    <dgm:pt modelId="{C229A381-6E08-4257-8B8E-7207992ECB5B}">
      <dgm:prSet custT="1"/>
      <dgm:spPr>
        <a:solidFill>
          <a:schemeClr val="bg1">
            <a:lumMod val="85000"/>
            <a:alpha val="90000"/>
          </a:schemeClr>
        </a:solidFill>
      </dgm:spPr>
      <dgm:t>
        <a:bodyPr/>
        <a:lstStyle/>
        <a:p>
          <a:pPr>
            <a:buFont typeface="Wingdings" panose="05000000000000000000" pitchFamily="2" charset="2"/>
            <a:buChar char="§"/>
          </a:pPr>
          <a:r>
            <a:rPr lang="en-US" sz="1800" dirty="0"/>
            <a:t>Chronic physical health conditions linked to stress</a:t>
          </a:r>
        </a:p>
      </dgm:t>
    </dgm:pt>
    <dgm:pt modelId="{FBE23ED7-08EA-4146-B073-B7FBF86AB6A3}" type="parTrans" cxnId="{E286D45A-7370-4B61-9A37-58211D188EA5}">
      <dgm:prSet/>
      <dgm:spPr/>
      <dgm:t>
        <a:bodyPr/>
        <a:lstStyle/>
        <a:p>
          <a:endParaRPr lang="en-US"/>
        </a:p>
      </dgm:t>
    </dgm:pt>
    <dgm:pt modelId="{E1A818CD-25E3-43A0-A9D1-6A1BF88DA2EE}" type="sibTrans" cxnId="{E286D45A-7370-4B61-9A37-58211D188EA5}">
      <dgm:prSet/>
      <dgm:spPr/>
      <dgm:t>
        <a:bodyPr/>
        <a:lstStyle/>
        <a:p>
          <a:endParaRPr lang="en-US"/>
        </a:p>
      </dgm:t>
    </dgm:pt>
    <dgm:pt modelId="{DAB3646C-9171-43C8-ACA5-7232F854414C}">
      <dgm:prSet/>
      <dgm:spPr>
        <a:solidFill>
          <a:schemeClr val="bg1">
            <a:lumMod val="85000"/>
            <a:alpha val="90000"/>
          </a:schemeClr>
        </a:solidFill>
      </dgm:spPr>
      <dgm:t>
        <a:bodyPr/>
        <a:lstStyle/>
        <a:p>
          <a:pPr>
            <a:buFont typeface="Wingdings" panose="05000000000000000000" pitchFamily="2" charset="2"/>
            <a:buChar char="§"/>
          </a:pPr>
          <a:r>
            <a:rPr lang="en-US" dirty="0"/>
            <a:t>Increased turnover of employees due to burn out</a:t>
          </a:r>
        </a:p>
      </dgm:t>
    </dgm:pt>
    <dgm:pt modelId="{B0E5A6AF-A490-4038-B9D7-A8108943A30E}" type="parTrans" cxnId="{CB16D18B-F434-4888-BB71-B403907117CA}">
      <dgm:prSet/>
      <dgm:spPr/>
      <dgm:t>
        <a:bodyPr/>
        <a:lstStyle/>
        <a:p>
          <a:endParaRPr lang="en-US"/>
        </a:p>
      </dgm:t>
    </dgm:pt>
    <dgm:pt modelId="{B1F09293-B795-493C-81A4-49C632C1E711}" type="sibTrans" cxnId="{CB16D18B-F434-4888-BB71-B403907117CA}">
      <dgm:prSet/>
      <dgm:spPr/>
      <dgm:t>
        <a:bodyPr/>
        <a:lstStyle/>
        <a:p>
          <a:endParaRPr lang="en-US"/>
        </a:p>
      </dgm:t>
    </dgm:pt>
    <dgm:pt modelId="{1725F383-909A-4167-913E-4F7827F48FC8}">
      <dgm:prSet/>
      <dgm:spPr>
        <a:solidFill>
          <a:schemeClr val="bg1">
            <a:lumMod val="85000"/>
            <a:alpha val="90000"/>
          </a:schemeClr>
        </a:solidFill>
      </dgm:spPr>
      <dgm:t>
        <a:bodyPr/>
        <a:lstStyle/>
        <a:p>
          <a:pPr>
            <a:buFont typeface="Wingdings" panose="05000000000000000000" pitchFamily="2" charset="2"/>
            <a:buChar char="§"/>
          </a:pPr>
          <a:r>
            <a:rPr lang="en-US" dirty="0"/>
            <a:t>Increased costs associated with hiring and training new employees due to turnover</a:t>
          </a:r>
        </a:p>
      </dgm:t>
    </dgm:pt>
    <dgm:pt modelId="{EDAE8E80-9486-4BBF-99D1-AF2179ACA35C}" type="parTrans" cxnId="{D8E98027-8DA0-43EC-AF6E-6AA9A945C570}">
      <dgm:prSet/>
      <dgm:spPr/>
      <dgm:t>
        <a:bodyPr/>
        <a:lstStyle/>
        <a:p>
          <a:endParaRPr lang="en-US"/>
        </a:p>
      </dgm:t>
    </dgm:pt>
    <dgm:pt modelId="{A288CD2F-4310-40D8-A123-CB36259D1B99}" type="sibTrans" cxnId="{D8E98027-8DA0-43EC-AF6E-6AA9A945C570}">
      <dgm:prSet/>
      <dgm:spPr/>
      <dgm:t>
        <a:bodyPr/>
        <a:lstStyle/>
        <a:p>
          <a:endParaRPr lang="en-US"/>
        </a:p>
      </dgm:t>
    </dgm:pt>
    <dgm:pt modelId="{D9F802E5-8C00-46BD-A2E9-953A3532625A}" type="pres">
      <dgm:prSet presAssocID="{ED637501-DC9B-4B2A-8A61-8FD1B91596C5}" presName="Name0" presStyleCnt="0">
        <dgm:presLayoutVars>
          <dgm:dir/>
          <dgm:animLvl val="lvl"/>
          <dgm:resizeHandles val="exact"/>
        </dgm:presLayoutVars>
      </dgm:prSet>
      <dgm:spPr/>
    </dgm:pt>
    <dgm:pt modelId="{B6A01C21-DF3C-44EC-A4A1-4B33E737C2EF}" type="pres">
      <dgm:prSet presAssocID="{CF7B1D01-8307-4360-9A27-00B4CDA1EDF6}" presName="linNode" presStyleCnt="0"/>
      <dgm:spPr/>
    </dgm:pt>
    <dgm:pt modelId="{07130B0F-4134-4BFD-9AE4-68AB67E8D38C}" type="pres">
      <dgm:prSet presAssocID="{CF7B1D01-8307-4360-9A27-00B4CDA1EDF6}" presName="parentText" presStyleLbl="node1" presStyleIdx="0" presStyleCnt="3">
        <dgm:presLayoutVars>
          <dgm:chMax val="1"/>
          <dgm:bulletEnabled val="1"/>
        </dgm:presLayoutVars>
      </dgm:prSet>
      <dgm:spPr/>
    </dgm:pt>
    <dgm:pt modelId="{3FF18068-181F-4D28-A7A7-2091E1F039AA}" type="pres">
      <dgm:prSet presAssocID="{CF7B1D01-8307-4360-9A27-00B4CDA1EDF6}" presName="descendantText" presStyleLbl="alignAccFollowNode1" presStyleIdx="0" presStyleCnt="3">
        <dgm:presLayoutVars>
          <dgm:bulletEnabled val="1"/>
        </dgm:presLayoutVars>
      </dgm:prSet>
      <dgm:spPr/>
    </dgm:pt>
    <dgm:pt modelId="{B9E4EC2A-D543-4497-ABBF-E6FCC9762F7E}" type="pres">
      <dgm:prSet presAssocID="{5C3C03C9-A38C-4CC2-94A4-53C3777E838A}" presName="sp" presStyleCnt="0"/>
      <dgm:spPr/>
    </dgm:pt>
    <dgm:pt modelId="{F6A25502-F340-4F0E-AE11-84100411E007}" type="pres">
      <dgm:prSet presAssocID="{167FDD88-E6ED-4328-8C19-C153D6DC2EA9}" presName="linNode" presStyleCnt="0"/>
      <dgm:spPr/>
    </dgm:pt>
    <dgm:pt modelId="{52C7FB15-F618-45E0-AF41-F5C713B3BD33}" type="pres">
      <dgm:prSet presAssocID="{167FDD88-E6ED-4328-8C19-C153D6DC2EA9}" presName="parentText" presStyleLbl="node1" presStyleIdx="1" presStyleCnt="3" custScaleX="100101" custScaleY="108089">
        <dgm:presLayoutVars>
          <dgm:chMax val="1"/>
          <dgm:bulletEnabled val="1"/>
        </dgm:presLayoutVars>
      </dgm:prSet>
      <dgm:spPr/>
    </dgm:pt>
    <dgm:pt modelId="{AAAE4E85-4B61-4362-ADA6-5D3957A88A4F}" type="pres">
      <dgm:prSet presAssocID="{167FDD88-E6ED-4328-8C19-C153D6DC2EA9}" presName="descendantText" presStyleLbl="alignAccFollowNode1" presStyleIdx="1" presStyleCnt="3" custScaleY="155116">
        <dgm:presLayoutVars>
          <dgm:bulletEnabled val="1"/>
        </dgm:presLayoutVars>
      </dgm:prSet>
      <dgm:spPr/>
    </dgm:pt>
    <dgm:pt modelId="{C7F75F79-612D-4678-80E8-B48CEAC6BF1A}" type="pres">
      <dgm:prSet presAssocID="{2F4464D5-4868-4EBB-A859-22DBB1647157}" presName="sp" presStyleCnt="0"/>
      <dgm:spPr/>
    </dgm:pt>
    <dgm:pt modelId="{198F8B4F-2950-4C9D-86A4-E7A093F08BBE}" type="pres">
      <dgm:prSet presAssocID="{84C248C2-E994-4CC4-91A5-87292E33CE83}" presName="linNode" presStyleCnt="0"/>
      <dgm:spPr/>
    </dgm:pt>
    <dgm:pt modelId="{CBD4151E-B3FE-47D2-B8C4-F9A56CDD989D}" type="pres">
      <dgm:prSet presAssocID="{84C248C2-E994-4CC4-91A5-87292E33CE83}" presName="parentText" presStyleLbl="node1" presStyleIdx="2" presStyleCnt="3">
        <dgm:presLayoutVars>
          <dgm:chMax val="1"/>
          <dgm:bulletEnabled val="1"/>
        </dgm:presLayoutVars>
      </dgm:prSet>
      <dgm:spPr/>
    </dgm:pt>
    <dgm:pt modelId="{31F2BF6C-C285-452E-BAB3-BB127BEB2CD2}" type="pres">
      <dgm:prSet presAssocID="{84C248C2-E994-4CC4-91A5-87292E33CE83}" presName="descendantText" presStyleLbl="alignAccFollowNode1" presStyleIdx="2" presStyleCnt="3">
        <dgm:presLayoutVars>
          <dgm:bulletEnabled val="1"/>
        </dgm:presLayoutVars>
      </dgm:prSet>
      <dgm:spPr/>
    </dgm:pt>
  </dgm:ptLst>
  <dgm:cxnLst>
    <dgm:cxn modelId="{D8E98027-8DA0-43EC-AF6E-6AA9A945C570}" srcId="{84C248C2-E994-4CC4-91A5-87292E33CE83}" destId="{1725F383-909A-4167-913E-4F7827F48FC8}" srcOrd="2" destOrd="0" parTransId="{EDAE8E80-9486-4BBF-99D1-AF2179ACA35C}" sibTransId="{A288CD2F-4310-40D8-A123-CB36259D1B99}"/>
    <dgm:cxn modelId="{0AA48128-8586-4A9D-AEA9-0E99B66A9AD9}" srcId="{167FDD88-E6ED-4328-8C19-C153D6DC2EA9}" destId="{E3ED342F-4705-4727-8943-E2E89DA1E67E}" srcOrd="1" destOrd="0" parTransId="{54AD5C17-2FC2-4471-9AA8-AA9A689C608C}" sibTransId="{384B4B48-0175-4150-A374-B5235CE08B9C}"/>
    <dgm:cxn modelId="{F048642F-1AFC-490A-B863-39F58F5F06BD}" srcId="{CF7B1D01-8307-4360-9A27-00B4CDA1EDF6}" destId="{A97578CC-BD09-4E1F-90D3-AC66E7CAFEC2}" srcOrd="0" destOrd="0" parTransId="{89334048-CFA5-4FAB-A4FD-0564675412E3}" sibTransId="{435354E2-1774-434B-A5BF-52160780A7CC}"/>
    <dgm:cxn modelId="{D5E2285D-4333-462B-8809-DD62CF177CE0}" srcId="{167FDD88-E6ED-4328-8C19-C153D6DC2EA9}" destId="{C6F24699-ADFF-4229-A22B-29B4A185999D}" srcOrd="2" destOrd="0" parTransId="{1D151203-4E6E-4EDB-8ADF-AFDB5FC96288}" sibTransId="{83F2A1F5-A197-42AE-A289-46E7251770F3}"/>
    <dgm:cxn modelId="{D61B6C64-EB5F-4114-B711-F7965C0691E3}" type="presOf" srcId="{C229A381-6E08-4257-8B8E-7207992ECB5B}" destId="{AAAE4E85-4B61-4362-ADA6-5D3957A88A4F}" srcOrd="0" destOrd="3" presId="urn:microsoft.com/office/officeart/2005/8/layout/vList5"/>
    <dgm:cxn modelId="{440DA264-5142-4789-92A3-5214E1AF6A84}" type="presOf" srcId="{ED637501-DC9B-4B2A-8A61-8FD1B91596C5}" destId="{D9F802E5-8C00-46BD-A2E9-953A3532625A}" srcOrd="0" destOrd="0" presId="urn:microsoft.com/office/officeart/2005/8/layout/vList5"/>
    <dgm:cxn modelId="{BCDF2B71-4CA0-4C07-8BB8-5E91E3FAFB29}" type="presOf" srcId="{DAB3646C-9171-43C8-ACA5-7232F854414C}" destId="{31F2BF6C-C285-452E-BAB3-BB127BEB2CD2}" srcOrd="0" destOrd="1" presId="urn:microsoft.com/office/officeart/2005/8/layout/vList5"/>
    <dgm:cxn modelId="{0E263773-DBDB-448B-923A-B7D66CD34D23}" type="presOf" srcId="{84C248C2-E994-4CC4-91A5-87292E33CE83}" destId="{CBD4151E-B3FE-47D2-B8C4-F9A56CDD989D}" srcOrd="0" destOrd="0" presId="urn:microsoft.com/office/officeart/2005/8/layout/vList5"/>
    <dgm:cxn modelId="{FEEB9854-3071-4248-9C06-0C5B86D47594}" srcId="{ED637501-DC9B-4B2A-8A61-8FD1B91596C5}" destId="{CF7B1D01-8307-4360-9A27-00B4CDA1EDF6}" srcOrd="0" destOrd="0" parTransId="{5F2CAE84-9BB3-4801-B7CD-24F8E091A998}" sibTransId="{5C3C03C9-A38C-4CC2-94A4-53C3777E838A}"/>
    <dgm:cxn modelId="{05667575-D686-4312-B853-70DAF3FFF26B}" type="presOf" srcId="{1725F383-909A-4167-913E-4F7827F48FC8}" destId="{31F2BF6C-C285-452E-BAB3-BB127BEB2CD2}" srcOrd="0" destOrd="2" presId="urn:microsoft.com/office/officeart/2005/8/layout/vList5"/>
    <dgm:cxn modelId="{C3DCF756-FFCB-4BEA-9A63-4860CBA26B7F}" type="presOf" srcId="{C6F24699-ADFF-4229-A22B-29B4A185999D}" destId="{AAAE4E85-4B61-4362-ADA6-5D3957A88A4F}" srcOrd="0" destOrd="2" presId="urn:microsoft.com/office/officeart/2005/8/layout/vList5"/>
    <dgm:cxn modelId="{1E1F1058-EFFB-4901-B7FD-CB8CC598DE7E}" type="presOf" srcId="{CF7B1D01-8307-4360-9A27-00B4CDA1EDF6}" destId="{07130B0F-4134-4BFD-9AE4-68AB67E8D38C}" srcOrd="0" destOrd="0" presId="urn:microsoft.com/office/officeart/2005/8/layout/vList5"/>
    <dgm:cxn modelId="{E286D45A-7370-4B61-9A37-58211D188EA5}" srcId="{167FDD88-E6ED-4328-8C19-C153D6DC2EA9}" destId="{C229A381-6E08-4257-8B8E-7207992ECB5B}" srcOrd="3" destOrd="0" parTransId="{FBE23ED7-08EA-4146-B073-B7FBF86AB6A3}" sibTransId="{E1A818CD-25E3-43A0-A9D1-6A1BF88DA2EE}"/>
    <dgm:cxn modelId="{16A13185-976F-426A-B51B-3B90A0F606F3}" type="presOf" srcId="{68EF9C91-4357-465F-BB56-4942BA9C522D}" destId="{31F2BF6C-C285-452E-BAB3-BB127BEB2CD2}" srcOrd="0" destOrd="0" presId="urn:microsoft.com/office/officeart/2005/8/layout/vList5"/>
    <dgm:cxn modelId="{CB16D18B-F434-4888-BB71-B403907117CA}" srcId="{84C248C2-E994-4CC4-91A5-87292E33CE83}" destId="{DAB3646C-9171-43C8-ACA5-7232F854414C}" srcOrd="1" destOrd="0" parTransId="{B0E5A6AF-A490-4038-B9D7-A8108943A30E}" sibTransId="{B1F09293-B795-493C-81A4-49C632C1E711}"/>
    <dgm:cxn modelId="{871CA190-ED2D-4C0F-875E-314BF723B042}" srcId="{CF7B1D01-8307-4360-9A27-00B4CDA1EDF6}" destId="{6EC0CB5A-19D0-42E3-82B8-43F427D08A7B}" srcOrd="2" destOrd="0" parTransId="{8D8EF786-1F45-4E6F-8C23-405E52A34C4C}" sibTransId="{A5DB5F63-A2FF-4A98-80EB-886CF6016CCF}"/>
    <dgm:cxn modelId="{1C8DA790-8673-4D08-A16F-59A9FA1BA6DF}" srcId="{84C248C2-E994-4CC4-91A5-87292E33CE83}" destId="{68EF9C91-4357-465F-BB56-4942BA9C522D}" srcOrd="0" destOrd="0" parTransId="{108CE523-D6DA-43EB-894E-CD898E1530C3}" sibTransId="{33AF4898-AF31-4B3A-8414-8CAFC184D0CD}"/>
    <dgm:cxn modelId="{1C704091-E1B8-4CC5-8D1F-55134941C0EB}" srcId="{CF7B1D01-8307-4360-9A27-00B4CDA1EDF6}" destId="{C06E1058-2802-408E-9CE4-8629E860FFBC}" srcOrd="3" destOrd="0" parTransId="{E61DD010-A735-4961-8A75-B5908A526810}" sibTransId="{ABEBDED7-39F9-4C06-8FA0-C32E3A86CF4E}"/>
    <dgm:cxn modelId="{4BF30AA4-344A-4BA8-8605-23BFEE0E578E}" type="presOf" srcId="{C06E1058-2802-408E-9CE4-8629E860FFBC}" destId="{3FF18068-181F-4D28-A7A7-2091E1F039AA}" srcOrd="0" destOrd="3" presId="urn:microsoft.com/office/officeart/2005/8/layout/vList5"/>
    <dgm:cxn modelId="{32EF51AA-3A14-42CC-92B5-1251B0006D7F}" srcId="{ED637501-DC9B-4B2A-8A61-8FD1B91596C5}" destId="{84C248C2-E994-4CC4-91A5-87292E33CE83}" srcOrd="2" destOrd="0" parTransId="{F9E56687-46A0-4CE6-AECA-D67C8A7105FD}" sibTransId="{CB85284F-8E9F-439D-ABD4-BB52ADEA1CD1}"/>
    <dgm:cxn modelId="{BB1547AE-F8BD-4CE3-BED5-55BFF90B3788}" srcId="{CF7B1D01-8307-4360-9A27-00B4CDA1EDF6}" destId="{7E97730C-16EF-48CF-8F5D-6EC73ABC397A}" srcOrd="1" destOrd="0" parTransId="{5D57C0B4-D248-478F-9266-BE4F0669EF29}" sibTransId="{C41CCF1B-BB3B-4AEB-861F-86B0449456B7}"/>
    <dgm:cxn modelId="{9091C0BF-1B5F-4806-99AC-D519F74DF920}" type="presOf" srcId="{6EC0CB5A-19D0-42E3-82B8-43F427D08A7B}" destId="{3FF18068-181F-4D28-A7A7-2091E1F039AA}" srcOrd="0" destOrd="2" presId="urn:microsoft.com/office/officeart/2005/8/layout/vList5"/>
    <dgm:cxn modelId="{860D8FC1-97B4-44F7-8F3B-1E53612F21E3}" type="presOf" srcId="{E3ED342F-4705-4727-8943-E2E89DA1E67E}" destId="{AAAE4E85-4B61-4362-ADA6-5D3957A88A4F}" srcOrd="0" destOrd="1" presId="urn:microsoft.com/office/officeart/2005/8/layout/vList5"/>
    <dgm:cxn modelId="{EAD25EC2-BB63-4F81-8E7F-A5D8FB761110}" type="presOf" srcId="{A82379E3-CB30-4984-B7F5-7402BBDC9A10}" destId="{AAAE4E85-4B61-4362-ADA6-5D3957A88A4F}" srcOrd="0" destOrd="0" presId="urn:microsoft.com/office/officeart/2005/8/layout/vList5"/>
    <dgm:cxn modelId="{413949C2-7018-444D-8819-4DDBDF1CB7E0}" srcId="{167FDD88-E6ED-4328-8C19-C153D6DC2EA9}" destId="{A82379E3-CB30-4984-B7F5-7402BBDC9A10}" srcOrd="0" destOrd="0" parTransId="{4BC18B13-CB54-4D1D-9908-E0C8DB49273F}" sibTransId="{22529E30-B0B6-4A1C-9370-56EC4DD341EF}"/>
    <dgm:cxn modelId="{25E614C4-1903-4207-8AFE-143A1CFBCE2F}" type="presOf" srcId="{A97578CC-BD09-4E1F-90D3-AC66E7CAFEC2}" destId="{3FF18068-181F-4D28-A7A7-2091E1F039AA}" srcOrd="0" destOrd="0" presId="urn:microsoft.com/office/officeart/2005/8/layout/vList5"/>
    <dgm:cxn modelId="{6B6436DF-DDE9-436C-9A78-D40CA7DF52CA}" type="presOf" srcId="{7E97730C-16EF-48CF-8F5D-6EC73ABC397A}" destId="{3FF18068-181F-4D28-A7A7-2091E1F039AA}" srcOrd="0" destOrd="1" presId="urn:microsoft.com/office/officeart/2005/8/layout/vList5"/>
    <dgm:cxn modelId="{02C902E8-568E-4260-8BB5-1E657B12502E}" srcId="{ED637501-DC9B-4B2A-8A61-8FD1B91596C5}" destId="{167FDD88-E6ED-4328-8C19-C153D6DC2EA9}" srcOrd="1" destOrd="0" parTransId="{B50B9F51-E6EC-4D5F-A5A3-3D37B665A7C8}" sibTransId="{2F4464D5-4868-4EBB-A859-22DBB1647157}"/>
    <dgm:cxn modelId="{24A0F7EA-01EE-4949-A511-40963FE336A9}" type="presOf" srcId="{167FDD88-E6ED-4328-8C19-C153D6DC2EA9}" destId="{52C7FB15-F618-45E0-AF41-F5C713B3BD33}" srcOrd="0" destOrd="0" presId="urn:microsoft.com/office/officeart/2005/8/layout/vList5"/>
    <dgm:cxn modelId="{C5D8F4DD-31EE-4A75-8391-5BD46A7FFF10}" type="presParOf" srcId="{D9F802E5-8C00-46BD-A2E9-953A3532625A}" destId="{B6A01C21-DF3C-44EC-A4A1-4B33E737C2EF}" srcOrd="0" destOrd="0" presId="urn:microsoft.com/office/officeart/2005/8/layout/vList5"/>
    <dgm:cxn modelId="{05478A0D-BE5C-41D9-B55C-2A14AA2A9A8C}" type="presParOf" srcId="{B6A01C21-DF3C-44EC-A4A1-4B33E737C2EF}" destId="{07130B0F-4134-4BFD-9AE4-68AB67E8D38C}" srcOrd="0" destOrd="0" presId="urn:microsoft.com/office/officeart/2005/8/layout/vList5"/>
    <dgm:cxn modelId="{E3A4E261-170C-4485-9E86-1CBB2FB6292F}" type="presParOf" srcId="{B6A01C21-DF3C-44EC-A4A1-4B33E737C2EF}" destId="{3FF18068-181F-4D28-A7A7-2091E1F039AA}" srcOrd="1" destOrd="0" presId="urn:microsoft.com/office/officeart/2005/8/layout/vList5"/>
    <dgm:cxn modelId="{2F21E2D7-A89F-4498-A161-6BE18D28B2A0}" type="presParOf" srcId="{D9F802E5-8C00-46BD-A2E9-953A3532625A}" destId="{B9E4EC2A-D543-4497-ABBF-E6FCC9762F7E}" srcOrd="1" destOrd="0" presId="urn:microsoft.com/office/officeart/2005/8/layout/vList5"/>
    <dgm:cxn modelId="{BFA48C90-27B3-4695-8182-60B1B2B6E7FE}" type="presParOf" srcId="{D9F802E5-8C00-46BD-A2E9-953A3532625A}" destId="{F6A25502-F340-4F0E-AE11-84100411E007}" srcOrd="2" destOrd="0" presId="urn:microsoft.com/office/officeart/2005/8/layout/vList5"/>
    <dgm:cxn modelId="{47DF2E0E-2604-48EE-8DCB-F94883DDE33A}" type="presParOf" srcId="{F6A25502-F340-4F0E-AE11-84100411E007}" destId="{52C7FB15-F618-45E0-AF41-F5C713B3BD33}" srcOrd="0" destOrd="0" presId="urn:microsoft.com/office/officeart/2005/8/layout/vList5"/>
    <dgm:cxn modelId="{EC6AB187-FB02-4AB6-8F99-3F5CCDBA680F}" type="presParOf" srcId="{F6A25502-F340-4F0E-AE11-84100411E007}" destId="{AAAE4E85-4B61-4362-ADA6-5D3957A88A4F}" srcOrd="1" destOrd="0" presId="urn:microsoft.com/office/officeart/2005/8/layout/vList5"/>
    <dgm:cxn modelId="{373F72CA-26A0-4680-9A70-AEC68BFAD74A}" type="presParOf" srcId="{D9F802E5-8C00-46BD-A2E9-953A3532625A}" destId="{C7F75F79-612D-4678-80E8-B48CEAC6BF1A}" srcOrd="3" destOrd="0" presId="urn:microsoft.com/office/officeart/2005/8/layout/vList5"/>
    <dgm:cxn modelId="{F58E7C9D-028D-42EC-B24E-48D82186DCC7}" type="presParOf" srcId="{D9F802E5-8C00-46BD-A2E9-953A3532625A}" destId="{198F8B4F-2950-4C9D-86A4-E7A093F08BBE}" srcOrd="4" destOrd="0" presId="urn:microsoft.com/office/officeart/2005/8/layout/vList5"/>
    <dgm:cxn modelId="{CA25541E-CE9B-4ABC-917D-04D2B07A1347}" type="presParOf" srcId="{198F8B4F-2950-4C9D-86A4-E7A093F08BBE}" destId="{CBD4151E-B3FE-47D2-B8C4-F9A56CDD989D}" srcOrd="0" destOrd="0" presId="urn:microsoft.com/office/officeart/2005/8/layout/vList5"/>
    <dgm:cxn modelId="{9948D7C5-F1F3-4EE6-A4F0-549367723D40}" type="presParOf" srcId="{198F8B4F-2950-4C9D-86A4-E7A093F08BBE}" destId="{31F2BF6C-C285-452E-BAB3-BB127BEB2C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Collaborate</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313A55"/>
        </a:solidFill>
      </dgm:spPr>
      <dgm:t>
        <a:bodyPr/>
        <a:lstStyle/>
        <a:p>
          <a:r>
            <a:rPr lang="en-US" dirty="0">
              <a:solidFill>
                <a:schemeClr val="bg1"/>
              </a:solidFill>
            </a:rPr>
            <a:t>To promote recovery</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Inform</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dirty="0">
              <a:solidFill>
                <a:schemeClr val="bg1"/>
              </a:solidFill>
            </a:rPr>
            <a:t>Supervisor(s)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Refer</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dirty="0">
              <a:solidFill>
                <a:schemeClr val="bg1"/>
              </a:solidFill>
            </a:rPr>
            <a:t>Recommend resources</a:t>
          </a: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85204FDD-8FC5-5D4D-AFB4-29A3C28AD81E}">
      <dgm:prSet/>
      <dgm:spPr>
        <a:solidFill>
          <a:srgbClr val="232D4B">
            <a:alpha val="90000"/>
          </a:srgbClr>
        </a:solidFill>
      </dgm:spPr>
      <dgm:t>
        <a:bodyPr/>
        <a:lstStyle/>
        <a:p>
          <a:endParaRPr lang="en-US" dirty="0">
            <a:solidFill>
              <a:schemeClr val="bg1"/>
            </a:solidFill>
            <a:latin typeface="Calibri" pitchFamily="127" charset="0"/>
          </a:endParaRP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504D4588-A1A9-4949-A28B-BFE4AF588A1B}">
      <dgm:prSet/>
      <dgm:spPr/>
      <dgm:t>
        <a:bodyPr/>
        <a:lstStyle/>
        <a:p>
          <a:endParaRPr lang="en-US"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228B700E-7DE6-41D3-B9B5-4C32EE92C90F}">
      <dgm:prSet/>
      <dgm:spPr/>
      <dgm:t>
        <a:bodyPr/>
        <a:lstStyle/>
        <a:p>
          <a:r>
            <a:rPr lang="en-US" dirty="0">
              <a:solidFill>
                <a:schemeClr val="bg1"/>
              </a:solidFill>
            </a:rPr>
            <a:t>To ensure safety</a:t>
          </a:r>
        </a:p>
      </dgm:t>
    </dgm:pt>
    <dgm:pt modelId="{60B9F167-25B6-49E9-A5C5-B19EB63BDBB3}" type="parTrans" cxnId="{EE6B499B-8A88-435C-BDD8-7E85AD0F9E40}">
      <dgm:prSet/>
      <dgm:spPr/>
      <dgm:t>
        <a:bodyPr/>
        <a:lstStyle/>
        <a:p>
          <a:endParaRPr lang="en-US"/>
        </a:p>
      </dgm:t>
    </dgm:pt>
    <dgm:pt modelId="{DD0D6B86-F472-4435-BB75-18B48729876B}" type="sibTrans" cxnId="{EE6B499B-8A88-435C-BDD8-7E85AD0F9E40}">
      <dgm:prSet/>
      <dgm:spPr/>
      <dgm:t>
        <a:bodyPr/>
        <a:lstStyle/>
        <a:p>
          <a:endParaRPr lang="en-US"/>
        </a:p>
      </dgm:t>
    </dgm:pt>
    <dgm:pt modelId="{BB6E7492-D0A6-441C-9494-EF7D8633B3DD}">
      <dgm:prSet/>
      <dgm:spPr/>
      <dgm:t>
        <a:bodyPr/>
        <a:lstStyle/>
        <a:p>
          <a:r>
            <a:rPr lang="en-US" dirty="0">
              <a:solidFill>
                <a:schemeClr val="bg1"/>
              </a:solidFill>
            </a:rPr>
            <a:t>To get more information</a:t>
          </a:r>
        </a:p>
      </dgm:t>
    </dgm:pt>
    <dgm:pt modelId="{2C611942-9282-4D39-A733-26FAF9850F43}" type="parTrans" cxnId="{A6237439-5E5C-4228-9368-CA85E22C51E1}">
      <dgm:prSet/>
      <dgm:spPr/>
      <dgm:t>
        <a:bodyPr/>
        <a:lstStyle/>
        <a:p>
          <a:endParaRPr lang="en-US"/>
        </a:p>
      </dgm:t>
    </dgm:pt>
    <dgm:pt modelId="{E0964299-8072-45D1-B5BB-FA7EF0FC481D}" type="sibTrans" cxnId="{A6237439-5E5C-4228-9368-CA85E22C51E1}">
      <dgm:prSet/>
      <dgm:spPr/>
      <dgm:t>
        <a:bodyPr/>
        <a:lstStyle/>
        <a:p>
          <a:endParaRPr lang="en-US"/>
        </a:p>
      </dgm:t>
    </dgm:pt>
    <dgm:pt modelId="{3D7F4475-70E8-47BF-9EFB-774CD41F3E41}">
      <dgm:prSet/>
      <dgm:spPr/>
      <dgm:t>
        <a:bodyPr/>
        <a:lstStyle/>
        <a:p>
          <a:pPr>
            <a:buClr>
              <a:srgbClr val="FF0000"/>
            </a:buClr>
            <a:buSzPct val="90000"/>
          </a:pPr>
          <a:r>
            <a:rPr lang="en-US" dirty="0">
              <a:solidFill>
                <a:schemeClr val="bg1"/>
              </a:solidFill>
            </a:rPr>
            <a:t>Peers</a:t>
          </a:r>
        </a:p>
      </dgm:t>
    </dgm:pt>
    <dgm:pt modelId="{7B332E1E-5E48-4127-9710-9A0A29545F17}" type="parTrans" cxnId="{6AC763F2-B8A7-475A-BEB3-881ADFE5A312}">
      <dgm:prSet/>
      <dgm:spPr/>
      <dgm:t>
        <a:bodyPr/>
        <a:lstStyle/>
        <a:p>
          <a:endParaRPr lang="en-US"/>
        </a:p>
      </dgm:t>
    </dgm:pt>
    <dgm:pt modelId="{F4329E8F-AE51-4D79-B516-09174261D069}" type="sibTrans" cxnId="{6AC763F2-B8A7-475A-BEB3-881ADFE5A312}">
      <dgm:prSet/>
      <dgm:spPr/>
      <dgm:t>
        <a:bodyPr/>
        <a:lstStyle/>
        <a:p>
          <a:endParaRPr lang="en-US"/>
        </a:p>
      </dgm:t>
    </dgm:pt>
    <dgm:pt modelId="{2F5613C0-8312-41E1-B1F5-8C6693E0F3D3}">
      <dgm:prSet/>
      <dgm:spPr/>
      <dgm:t>
        <a:bodyPr/>
        <a:lstStyle/>
        <a:p>
          <a:pPr>
            <a:buClr>
              <a:srgbClr val="FF0000"/>
            </a:buClr>
            <a:buSzPct val="90000"/>
          </a:pPr>
          <a:r>
            <a:rPr lang="en-US" dirty="0">
              <a:solidFill>
                <a:schemeClr val="bg1"/>
              </a:solidFill>
            </a:rPr>
            <a:t>Family</a:t>
          </a:r>
        </a:p>
      </dgm:t>
    </dgm:pt>
    <dgm:pt modelId="{4EEDAD35-1BDD-44B3-B71E-37A9D0FF6B04}" type="parTrans" cxnId="{E2D935A4-C6DF-4AAA-A1D1-1821BC30E238}">
      <dgm:prSet/>
      <dgm:spPr/>
      <dgm:t>
        <a:bodyPr/>
        <a:lstStyle/>
        <a:p>
          <a:endParaRPr lang="en-US"/>
        </a:p>
      </dgm:t>
    </dgm:pt>
    <dgm:pt modelId="{210E81B9-3E59-4DD1-9453-39E54829A1DD}" type="sibTrans" cxnId="{E2D935A4-C6DF-4AAA-A1D1-1821BC30E238}">
      <dgm:prSet/>
      <dgm:spPr/>
      <dgm:t>
        <a:bodyPr/>
        <a:lstStyle/>
        <a:p>
          <a:endParaRPr lang="en-US"/>
        </a:p>
      </dgm:t>
    </dgm:pt>
    <dgm:pt modelId="{CA00D53D-5788-4E10-9E24-816573D73C52}">
      <dgm:prSet/>
      <dgm:spPr/>
      <dgm:t>
        <a:bodyPr/>
        <a:lstStyle/>
        <a:p>
          <a:r>
            <a:rPr lang="en-US" dirty="0">
              <a:solidFill>
                <a:schemeClr val="bg1"/>
              </a:solidFill>
            </a:rPr>
            <a:t>Consultation</a:t>
          </a:r>
        </a:p>
      </dgm:t>
    </dgm:pt>
    <dgm:pt modelId="{40F8799F-379E-48F0-ABFB-A3ECB5BF83AC}" type="parTrans" cxnId="{117ADA2F-2A97-4E84-A29D-8A23DB926C23}">
      <dgm:prSet/>
      <dgm:spPr/>
      <dgm:t>
        <a:bodyPr/>
        <a:lstStyle/>
        <a:p>
          <a:endParaRPr lang="en-US"/>
        </a:p>
      </dgm:t>
    </dgm:pt>
    <dgm:pt modelId="{4E620BDC-6AA3-45DB-BEC4-0BAAD0523119}" type="sibTrans" cxnId="{117ADA2F-2A97-4E84-A29D-8A23DB926C23}">
      <dgm:prSet/>
      <dgm:spPr/>
      <dgm:t>
        <a:bodyPr/>
        <a:lstStyle/>
        <a:p>
          <a:endParaRPr lang="en-US"/>
        </a:p>
      </dgm:t>
    </dgm:pt>
    <dgm:pt modelId="{881C9091-7E82-4C90-A2FB-323F991CE46E}">
      <dgm:prSet/>
      <dgm:spPr/>
      <dgm:t>
        <a:bodyPr/>
        <a:lstStyle/>
        <a:p>
          <a:r>
            <a:rPr lang="en-US" dirty="0">
              <a:solidFill>
                <a:schemeClr val="bg1"/>
              </a:solidFill>
            </a:rPr>
            <a:t>Direct hand-off</a:t>
          </a:r>
        </a:p>
      </dgm:t>
    </dgm:pt>
    <dgm:pt modelId="{2CCC7397-9EB0-4B78-9FA3-72C2301F4ED5}" type="parTrans" cxnId="{A889C395-18F0-496C-A8F4-80AB690A61BB}">
      <dgm:prSet/>
      <dgm:spPr/>
      <dgm:t>
        <a:bodyPr/>
        <a:lstStyle/>
        <a:p>
          <a:endParaRPr lang="en-US"/>
        </a:p>
      </dgm:t>
    </dgm:pt>
    <dgm:pt modelId="{896877CA-E67A-4E00-BB9D-E1E4A366E149}" type="sibTrans" cxnId="{A889C395-18F0-496C-A8F4-80AB690A61BB}">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3" custLinFactNeighborX="2192">
        <dgm:presLayoutVars>
          <dgm:chMax val="0"/>
          <dgm:chPref val="0"/>
        </dgm:presLayoutVars>
      </dgm:prSet>
      <dgm:spPr/>
    </dgm:pt>
    <dgm:pt modelId="{C96B89ED-9947-4A4F-BA7C-A258F83E62C8}" type="pres">
      <dgm:prSet presAssocID="{1AE1BEAB-1BBA-4481-9097-9AC393720E97}" presName="desTx" presStyleLbl="alignAccFollowNode1" presStyleIdx="0" presStyleCnt="3" custLinFactNeighborX="1832">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3" custLinFactNeighborX="189">
        <dgm:presLayoutVars>
          <dgm:chMax val="0"/>
          <dgm:chPref val="0"/>
        </dgm:presLayoutVars>
      </dgm:prSet>
      <dgm:spPr/>
    </dgm:pt>
    <dgm:pt modelId="{663A4983-E385-3A4C-9A2E-20E14778FCC8}" type="pres">
      <dgm:prSet presAssocID="{4DE3A34C-F15C-4D2B-9294-D4FE07B2ACE4}" presName="desTx" presStyleLbl="alignAccFollowNode1" presStyleIdx="1" presStyleCnt="3" custLinFactNeighborX="189">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3" custLinFactNeighborX="654">
        <dgm:presLayoutVars>
          <dgm:chMax val="0"/>
          <dgm:chPref val="0"/>
        </dgm:presLayoutVars>
      </dgm:prSet>
      <dgm:spPr/>
    </dgm:pt>
    <dgm:pt modelId="{F4B04CBB-6230-B043-955E-84D5A2BA66F1}" type="pres">
      <dgm:prSet presAssocID="{C5490CA0-4E63-4EB1-8FED-E5811A953720}" presName="desTx" presStyleLbl="alignAccFollowNode1" presStyleIdx="2" presStyleCnt="3" custLinFactNeighborX="654">
        <dgm:presLayoutVars/>
      </dgm:prSet>
      <dgm:spPr/>
    </dgm:pt>
  </dgm:ptLst>
  <dgm:cxnLst>
    <dgm:cxn modelId="{659CEE12-76D1-F74D-A942-4E1D777AD4E0}" type="presOf" srcId="{1AE1BEAB-1BBA-4481-9097-9AC393720E97}" destId="{3DE734A7-0752-1B48-BC15-4700B9E0B624}" srcOrd="0" destOrd="0" presId="urn:microsoft.com/office/officeart/2016/7/layout/HorizontalActionList"/>
    <dgm:cxn modelId="{657B9F1F-42F5-4CE0-8B24-984718C78FE5}" type="presOf" srcId="{3D7F4475-70E8-47BF-9EFB-774CD41F3E41}" destId="{663A4983-E385-3A4C-9A2E-20E14778FCC8}" srcOrd="0" destOrd="1"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117ADA2F-2A97-4E84-A29D-8A23DB926C23}" srcId="{C5490CA0-4E63-4EB1-8FED-E5811A953720}" destId="{CA00D53D-5788-4E10-9E24-816573D73C52}" srcOrd="1" destOrd="0" parTransId="{40F8799F-379E-48F0-ABFB-A3ECB5BF83AC}" sibTransId="{4E620BDC-6AA3-45DB-BEC4-0BAAD0523119}"/>
    <dgm:cxn modelId="{078B2F38-19F9-436A-BEEC-7F26AFB417B0}" srcId="{9DA7232C-BB98-4B8B-A193-03696B722C94}" destId="{C5490CA0-4E63-4EB1-8FED-E5811A953720}" srcOrd="2" destOrd="0" parTransId="{4F15E8BF-C96F-4573-B40D-3F072DEAB214}" sibTransId="{006F3E9A-AFE7-4735-9677-D9FFCCA3CDE9}"/>
    <dgm:cxn modelId="{A6237439-5E5C-4228-9368-CA85E22C51E1}" srcId="{1AE1BEAB-1BBA-4481-9097-9AC393720E97}" destId="{BB6E7492-D0A6-441C-9494-EF7D8633B3DD}" srcOrd="2" destOrd="0" parTransId="{2C611942-9282-4D39-A733-26FAF9850F43}" sibTransId="{E0964299-8072-45D1-B5BB-FA7EF0FC481D}"/>
    <dgm:cxn modelId="{4B066943-9623-874D-B86C-80780D94D6A6}" srcId="{C5490CA0-4E63-4EB1-8FED-E5811A953720}" destId="{85204FDD-8FC5-5D4D-AFB4-29A3C28AD81E}" srcOrd="3" destOrd="0" parTransId="{D424DC16-13FA-6348-9477-9DFC36A067C2}" sibTransId="{B1F55F3D-DDAC-7C47-A996-53B5C91DA486}"/>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5F9A064C-A4ED-4072-8B82-42665D15AA46}" type="presOf" srcId="{2F5613C0-8312-41E1-B1F5-8C6693E0F3D3}" destId="{663A4983-E385-3A4C-9A2E-20E14778FCC8}" srcOrd="0" destOrd="2" presId="urn:microsoft.com/office/officeart/2016/7/layout/HorizontalActionList"/>
    <dgm:cxn modelId="{EFCF5274-18BF-4B9E-AA8F-D32D126D507E}" type="presOf" srcId="{228B700E-7DE6-41D3-B9B5-4C32EE92C90F}" destId="{C96B89ED-9947-4A4F-BA7C-A258F83E62C8}" srcOrd="0" destOrd="1" presId="urn:microsoft.com/office/officeart/2016/7/layout/HorizontalActionList"/>
    <dgm:cxn modelId="{FEB6207A-A546-2348-BEBC-C24786071925}" type="presOf" srcId="{C5490CA0-4E63-4EB1-8FED-E5811A953720}" destId="{0FD8E0E6-B678-DD4E-A868-521155CD4A3D}" srcOrd="0" destOrd="0" presId="urn:microsoft.com/office/officeart/2016/7/layout/HorizontalActionList"/>
    <dgm:cxn modelId="{1C778D87-D8B4-4C54-A768-45442C1F5712}" type="presOf" srcId="{CA00D53D-5788-4E10-9E24-816573D73C52}" destId="{F4B04CBB-6230-B043-955E-84D5A2BA66F1}" srcOrd="0" destOrd="1" presId="urn:microsoft.com/office/officeart/2016/7/layout/HorizontalActionList"/>
    <dgm:cxn modelId="{17965895-4AC1-4766-9D08-193EF6DE463B}" srcId="{9DA7232C-BB98-4B8B-A193-03696B722C94}" destId="{4DE3A34C-F15C-4D2B-9294-D4FE07B2ACE4}" srcOrd="1" destOrd="0" parTransId="{7213B9C2-E776-4E90-BA68-ACF6A7A2D63C}" sibTransId="{C282D352-514F-4F61-BA97-0D0F0522E030}"/>
    <dgm:cxn modelId="{A889C395-18F0-496C-A8F4-80AB690A61BB}" srcId="{C5490CA0-4E63-4EB1-8FED-E5811A953720}" destId="{881C9091-7E82-4C90-A2FB-323F991CE46E}" srcOrd="2" destOrd="0" parTransId="{2CCC7397-9EB0-4B78-9FA3-72C2301F4ED5}" sibTransId="{896877CA-E67A-4E00-BB9D-E1E4A366E149}"/>
    <dgm:cxn modelId="{EE6B499B-8A88-435C-BDD8-7E85AD0F9E40}" srcId="{1AE1BEAB-1BBA-4481-9097-9AC393720E97}" destId="{228B700E-7DE6-41D3-B9B5-4C32EE92C90F}" srcOrd="1" destOrd="0" parTransId="{60B9F167-25B6-49E9-A5C5-B19EB63BDBB3}" sibTransId="{DD0D6B86-F472-4435-BB75-18B48729876B}"/>
    <dgm:cxn modelId="{E2F4839B-9482-41B9-925F-55107CE2A62E}" type="presOf" srcId="{504D4588-A1A9-4949-A28B-BFE4AF588A1B}" destId="{F4B04CBB-6230-B043-955E-84D5A2BA66F1}" srcOrd="0" destOrd="4" presId="urn:microsoft.com/office/officeart/2016/7/layout/HorizontalActionList"/>
    <dgm:cxn modelId="{E2D935A4-C6DF-4AAA-A1D1-1821BC30E238}" srcId="{4DE3A34C-F15C-4D2B-9294-D4FE07B2ACE4}" destId="{2F5613C0-8312-41E1-B1F5-8C6693E0F3D3}" srcOrd="2" destOrd="0" parTransId="{4EEDAD35-1BDD-44B3-B71E-37A9D0FF6B04}" sibTransId="{210E81B9-3E59-4DD1-9453-39E54829A1DD}"/>
    <dgm:cxn modelId="{2CBBBFA6-5A49-014B-979D-7FF9FBBE5F5B}" type="presOf" srcId="{87802234-BD83-42AB-90AC-8D5391DCC3A5}" destId="{F4B04CBB-6230-B043-955E-84D5A2BA66F1}" srcOrd="0" destOrd="0" presId="urn:microsoft.com/office/officeart/2016/7/layout/HorizontalActionList"/>
    <dgm:cxn modelId="{6FEF19AA-74E2-4379-963C-ADB5E5474E61}" type="presOf" srcId="{881C9091-7E82-4C90-A2FB-323F991CE46E}" destId="{F4B04CBB-6230-B043-955E-84D5A2BA66F1}" srcOrd="0" destOrd="2" presId="urn:microsoft.com/office/officeart/2016/7/layout/HorizontalActionList"/>
    <dgm:cxn modelId="{29EC50AD-6C42-4967-95FA-0BED16C23FD0}" srcId="{C5490CA0-4E63-4EB1-8FED-E5811A953720}" destId="{504D4588-A1A9-4949-A28B-BFE4AF588A1B}" srcOrd="4" destOrd="0" parTransId="{F9ED587D-68BA-431F-84F6-8FC2EBA34E6B}" sibTransId="{1223AC74-AD7C-40B7-9149-ED5E3081D824}"/>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3" presId="urn:microsoft.com/office/officeart/2016/7/layout/HorizontalActionList"/>
    <dgm:cxn modelId="{DCFF47EE-25E8-477C-AA0D-DD9E049D3DDA}" type="presOf" srcId="{BB6E7492-D0A6-441C-9494-EF7D8633B3DD}" destId="{C96B89ED-9947-4A4F-BA7C-A258F83E62C8}" srcOrd="0" destOrd="2" presId="urn:microsoft.com/office/officeart/2016/7/layout/HorizontalActionList"/>
    <dgm:cxn modelId="{6AC763F2-B8A7-475A-BEB3-881ADFE5A312}" srcId="{4DE3A34C-F15C-4D2B-9294-D4FE07B2ACE4}" destId="{3D7F4475-70E8-47BF-9EFB-774CD41F3E41}" srcOrd="1" destOrd="0" parTransId="{7B332E1E-5E48-4127-9710-9A0A29545F17}" sibTransId="{F4329E8F-AE51-4D79-B516-09174261D069}"/>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dgm:spPr>
        <a:solidFill>
          <a:srgbClr val="54BF37"/>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COORDINATE: Building Resilience, Growing the Green</a:t>
          </a:r>
          <a:endParaRPr lang="en-US"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dgm:spPr>
        <a:solidFill>
          <a:srgbClr val="FFFF00"/>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COORDINATE: Proactively Manage Stress</a:t>
          </a:r>
          <a:endParaRPr lang="en-US"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Narrating actions that will be taken to manage the stressors</a:t>
          </a: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114F9005-8F27-439B-BA72-B1EF1854A46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Debriefing</a:t>
          </a:r>
        </a:p>
      </dgm:t>
    </dgm:pt>
    <dgm:pt modelId="{5E455F5F-AE68-4CEC-8FF5-34CBAD601C0A}" type="parTrans" cxnId="{67D2A9C4-233B-4548-A5D2-BA9D4CE6BD23}">
      <dgm:prSet/>
      <dgm:spPr/>
      <dgm:t>
        <a:bodyPr/>
        <a:lstStyle/>
        <a:p>
          <a:endParaRPr lang="en-US"/>
        </a:p>
      </dgm:t>
    </dgm:pt>
    <dgm:pt modelId="{A2BDC296-4C25-4821-8A89-C1BF9DFDCD37}" type="sibTrans" cxnId="{67D2A9C4-233B-4548-A5D2-BA9D4CE6BD23}">
      <dgm:prSet/>
      <dgm:spPr/>
      <dgm:t>
        <a:bodyPr/>
        <a:lstStyle/>
        <a:p>
          <a:endParaRPr lang="en-US"/>
        </a:p>
      </dgm:t>
    </dgm:pt>
    <dgm:pt modelId="{E7BDD0EB-7B08-473F-8BAF-9317EC96EA3C}">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Plan a recheck</a:t>
          </a:r>
        </a:p>
      </dgm:t>
    </dgm:pt>
    <dgm:pt modelId="{8F205737-30B0-4B3E-A296-B7F29F5831CC}" type="parTrans" cxnId="{9E07DC69-C25A-41F5-A98F-5AF4233E82FC}">
      <dgm:prSet/>
      <dgm:spPr/>
      <dgm:t>
        <a:bodyPr/>
        <a:lstStyle/>
        <a:p>
          <a:endParaRPr lang="en-US"/>
        </a:p>
      </dgm:t>
    </dgm:pt>
    <dgm:pt modelId="{FA121737-1FEE-45BC-BBC3-7FFB058E2678}" type="sibTrans" cxnId="{9E07DC69-C25A-41F5-A98F-5AF4233E82FC}">
      <dgm:prSet/>
      <dgm:spPr/>
      <dgm:t>
        <a:bodyPr/>
        <a:lstStyle/>
        <a:p>
          <a:endParaRPr lang="en-US"/>
        </a:p>
      </dgm:t>
    </dgm:pt>
    <dgm:pt modelId="{08E72BC4-BD12-4182-A56F-EF4FB94FADF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Asking for help</a:t>
          </a:r>
        </a:p>
      </dgm:t>
    </dgm:pt>
    <dgm:pt modelId="{D21A9647-F222-4683-A067-D7F77D7815E4}" type="parTrans" cxnId="{5A30264C-A33E-4FB1-9C49-AC5995BE4A0F}">
      <dgm:prSet/>
      <dgm:spPr/>
      <dgm:t>
        <a:bodyPr/>
        <a:lstStyle/>
        <a:p>
          <a:endParaRPr lang="en-US"/>
        </a:p>
      </dgm:t>
    </dgm:pt>
    <dgm:pt modelId="{97383F53-9525-4528-8AD0-6F59DCA31DA1}" type="sibTrans" cxnId="{5A30264C-A33E-4FB1-9C49-AC5995BE4A0F}">
      <dgm:prSet/>
      <dgm:spPr/>
      <dgm:t>
        <a:bodyPr/>
        <a:lstStyle/>
        <a:p>
          <a:endParaRPr lang="en-US"/>
        </a:p>
      </dgm:t>
    </dgm:pt>
    <dgm:pt modelId="{F40517C8-D86E-4D01-ACF2-572991246E4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Uncertainty regarding stress level, dangerousness or level of impairment</a:t>
          </a:r>
        </a:p>
      </dgm:t>
    </dgm:pt>
    <dgm:pt modelId="{9784BE34-7E8C-42CB-89CE-4590EC57687C}" type="parTrans" cxnId="{D4AF3C35-5372-4DA8-8424-CCFB71B22BE2}">
      <dgm:prSet/>
      <dgm:spPr/>
      <dgm:t>
        <a:bodyPr/>
        <a:lstStyle/>
        <a:p>
          <a:endParaRPr lang="en-US"/>
        </a:p>
      </dgm:t>
    </dgm:pt>
    <dgm:pt modelId="{4B6FD509-4C4C-449A-A683-2D0A0C157FEB}" type="sibTrans" cxnId="{D4AF3C35-5372-4DA8-8424-CCFB71B22BE2}">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No immediate need for coordination</a:t>
          </a: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B4A5541C-A6C4-40B3-87B0-82D5A1EC3C02}">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Think proactively: what other approaches, services can build resiliency</a:t>
          </a:r>
        </a:p>
      </dgm:t>
    </dgm:pt>
    <dgm:pt modelId="{24F9B63A-C8B6-4874-A4B5-2D6BE52A62CF}" type="parTrans" cxnId="{6C2265DE-6E2A-4625-92B8-DD9F1A16C69E}">
      <dgm:prSet/>
      <dgm:spPr/>
      <dgm:t>
        <a:bodyPr/>
        <a:lstStyle/>
        <a:p>
          <a:endParaRPr lang="en-US"/>
        </a:p>
      </dgm:t>
    </dgm:pt>
    <dgm:pt modelId="{8FCE4091-A31A-485D-9221-9147A983C180}" type="sibTrans" cxnId="{6C2265DE-6E2A-4625-92B8-DD9F1A16C69E}">
      <dgm:prSet/>
      <dgm:spPr/>
      <dgm:t>
        <a:bodyPr/>
        <a:lstStyle/>
        <a:p>
          <a:endParaRPr lang="en-US"/>
        </a:p>
      </dgm:t>
    </dgm:pt>
    <dgm:pt modelId="{E15446B6-D7FF-4E50-AE65-F4444EC5B7D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Coordinate to advance prevention and resilience efforts– the goal is you are making it part of the culture…gratitude sharing, self-care coaching, mindfulness, proactive resourcing to prevent stress injury</a:t>
          </a:r>
        </a:p>
      </dgm:t>
    </dgm:pt>
    <dgm:pt modelId="{76C6D2E1-1DC0-4624-AD5C-0C4403BFDA41}" type="parTrans" cxnId="{AB2FB5D8-DA65-490E-B67E-CC73281587D6}">
      <dgm:prSet/>
      <dgm:spPr/>
      <dgm:t>
        <a:bodyPr/>
        <a:lstStyle/>
        <a:p>
          <a:endParaRPr lang="en-US"/>
        </a:p>
      </dgm:t>
    </dgm:pt>
    <dgm:pt modelId="{EF3E8B0D-CC8A-410C-86DB-A4E4CBD12D2C}" type="sibTrans" cxnId="{AB2FB5D8-DA65-490E-B67E-CC73281587D6}">
      <dgm:prSet/>
      <dgm:spPr/>
      <dgm:t>
        <a:bodyPr/>
        <a:lstStyle/>
        <a:p>
          <a:endParaRPr lang="en-US"/>
        </a:p>
      </dgm:t>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dgm:presLayoutVars>
          <dgm:bulletEnabled val="1"/>
        </dgm:presLayoutVars>
      </dgm:prSet>
      <dgm:spPr/>
    </dgm:pt>
  </dgm:ptLst>
  <dgm:cxnLst>
    <dgm:cxn modelId="{637C7E03-56FA-4AD6-960D-8B1F31AAFF70}" type="presOf" srcId="{E15446B6-D7FF-4E50-AE65-F4444EC5B7DF}" destId="{C6D5A7CD-EA16-4DE2-A557-2B652E68730D}" srcOrd="0" destOrd="2" presId="urn:microsoft.com/office/officeart/2005/8/layout/list1"/>
    <dgm:cxn modelId="{989EFD1C-6545-4C9C-B439-ABCE62594421}" type="presOf" srcId="{A8A1BEBE-E2EF-49C8-9892-4C8C44B01C28}" destId="{C6D5A7CD-EA16-4DE2-A557-2B652E68730D}" srcOrd="0" destOrd="0" presId="urn:microsoft.com/office/officeart/2005/8/layout/list1"/>
    <dgm:cxn modelId="{131DCC30-713C-41F7-9DE8-2368311A093E}" type="presOf" srcId="{0B566622-FAB5-48BA-A77C-D197453A0FB4}" destId="{F5325153-A435-490C-9789-DFA96D6106A5}" srcOrd="1" destOrd="0" presId="urn:microsoft.com/office/officeart/2005/8/layout/list1"/>
    <dgm:cxn modelId="{D4AF3C35-5372-4DA8-8424-CCFB71B22BE2}" srcId="{2148E375-B6A8-4AFF-BE82-72F834E6CE35}" destId="{F40517C8-D86E-4D01-ACF2-572991246E45}" srcOrd="4" destOrd="0" parTransId="{9784BE34-7E8C-42CB-89CE-4590EC57687C}" sibTransId="{4B6FD509-4C4C-449A-A683-2D0A0C157FEB}"/>
    <dgm:cxn modelId="{00666538-6A26-4C20-9B4A-9BEC50841ACA}" srcId="{006A68CC-068C-402A-971D-0BA933967F7E}" destId="{2148E375-B6A8-4AFF-BE82-72F834E6CE35}" srcOrd="1" destOrd="0" parTransId="{F13DB35C-576C-4A72-AEBE-D087EA2E0C44}" sibTransId="{DDD5C748-56CD-4FDD-BE5E-58DFD357C573}"/>
    <dgm:cxn modelId="{11419B5C-9A96-49CD-8836-11D31D6120CC}" srcId="{006A68CC-068C-402A-971D-0BA933967F7E}" destId="{0B566622-FAB5-48BA-A77C-D197453A0FB4}" srcOrd="0" destOrd="0" parTransId="{FB962DED-295C-46B5-9A66-48700E09DDB2}" sibTransId="{DDC61275-3A31-4CF1-8F64-5EDE14FDB133}"/>
    <dgm:cxn modelId="{9E07DC69-C25A-41F5-A98F-5AF4233E82FC}" srcId="{2148E375-B6A8-4AFF-BE82-72F834E6CE35}" destId="{E7BDD0EB-7B08-473F-8BAF-9317EC96EA3C}" srcOrd="2" destOrd="0" parTransId="{8F205737-30B0-4B3E-A296-B7F29F5831CC}" sibTransId="{FA121737-1FEE-45BC-BBC3-7FFB058E2678}"/>
    <dgm:cxn modelId="{5A30264C-A33E-4FB1-9C49-AC5995BE4A0F}" srcId="{2148E375-B6A8-4AFF-BE82-72F834E6CE35}" destId="{08E72BC4-BD12-4182-A56F-EF4FB94FADFF}" srcOrd="3" destOrd="0" parTransId="{D21A9647-F222-4683-A067-D7F77D7815E4}" sibTransId="{97383F53-9525-4528-8AD0-6F59DCA31DA1}"/>
    <dgm:cxn modelId="{784B0C6F-AE92-4C7C-83D9-2B97EF15D603}" type="presOf" srcId="{2148E375-B6A8-4AFF-BE82-72F834E6CE35}" destId="{78B94A50-066B-4AFB-BD22-26F104D2131D}" srcOrd="0" destOrd="0" presId="urn:microsoft.com/office/officeart/2005/8/layout/list1"/>
    <dgm:cxn modelId="{1CF23E89-1716-491E-A05B-197559654295}" type="presOf" srcId="{006A68CC-068C-402A-971D-0BA933967F7E}" destId="{3E86D05F-16E7-4C2F-9CE5-D91AA5F7084D}" srcOrd="0" destOrd="0" presId="urn:microsoft.com/office/officeart/2005/8/layout/list1"/>
    <dgm:cxn modelId="{E17BCD8F-4194-4475-83ED-9AF0599C5C17}" type="presOf" srcId="{F40517C8-D86E-4D01-ACF2-572991246E45}" destId="{E51BA28A-4500-4CD7-BA8B-ED8D61348AE9}" srcOrd="0" destOrd="4" presId="urn:microsoft.com/office/officeart/2005/8/layout/list1"/>
    <dgm:cxn modelId="{3A502A90-41EB-4E32-B0AA-240396DD34DE}" type="presOf" srcId="{08E72BC4-BD12-4182-A56F-EF4FB94FADFF}" destId="{E51BA28A-4500-4CD7-BA8B-ED8D61348AE9}" srcOrd="0" destOrd="3"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20C21AC3-C602-4872-B8FA-BCE1D73A9ACC}" type="presOf" srcId="{B4A5541C-A6C4-40B3-87B0-82D5A1EC3C02}" destId="{C6D5A7CD-EA16-4DE2-A557-2B652E68730D}" srcOrd="0" destOrd="1" presId="urn:microsoft.com/office/officeart/2005/8/layout/list1"/>
    <dgm:cxn modelId="{67D2A9C4-233B-4548-A5D2-BA9D4CE6BD23}" srcId="{2148E375-B6A8-4AFF-BE82-72F834E6CE35}" destId="{114F9005-8F27-439B-BA72-B1EF1854A46D}" srcOrd="1" destOrd="0" parTransId="{5E455F5F-AE68-4CEC-8FF5-34CBAD601C0A}" sibTransId="{A2BDC296-4C25-4821-8A89-C1BF9DFDCD37}"/>
    <dgm:cxn modelId="{156B50CB-F5E8-4318-87BE-CC25A1BDAF54}" type="presOf" srcId="{0B566622-FAB5-48BA-A77C-D197453A0FB4}" destId="{E410C74F-53C2-4C6D-9553-5E2506FC7C74}" srcOrd="0" destOrd="0" presId="urn:microsoft.com/office/officeart/2005/8/layout/list1"/>
    <dgm:cxn modelId="{91BC19CD-27E3-46A0-BBBE-4F5CF75C53C5}" type="presOf" srcId="{2148E375-B6A8-4AFF-BE82-72F834E6CE35}" destId="{9C78B716-C8F5-48E9-853F-DE63F4DF435E}" srcOrd="1" destOrd="0" presId="urn:microsoft.com/office/officeart/2005/8/layout/list1"/>
    <dgm:cxn modelId="{AB2FB5D8-DA65-490E-B67E-CC73281587D6}" srcId="{0B566622-FAB5-48BA-A77C-D197453A0FB4}" destId="{E15446B6-D7FF-4E50-AE65-F4444EC5B7DF}" srcOrd="2" destOrd="0" parTransId="{76C6D2E1-1DC0-4624-AD5C-0C4403BFDA41}" sibTransId="{EF3E8B0D-CC8A-410C-86DB-A4E4CBD12D2C}"/>
    <dgm:cxn modelId="{641ACDDD-BE82-4C4F-9312-BF2D68959AAC}" type="presOf" srcId="{03FED0F4-9A35-42E0-978B-9F721F6AD3F6}" destId="{E51BA28A-4500-4CD7-BA8B-ED8D61348AE9}" srcOrd="0" destOrd="0" presId="urn:microsoft.com/office/officeart/2005/8/layout/list1"/>
    <dgm:cxn modelId="{6C2265DE-6E2A-4625-92B8-DD9F1A16C69E}" srcId="{0B566622-FAB5-48BA-A77C-D197453A0FB4}" destId="{B4A5541C-A6C4-40B3-87B0-82D5A1EC3C02}" srcOrd="1" destOrd="0" parTransId="{24F9B63A-C8B6-4874-A4B5-2D6BE52A62CF}" sibTransId="{8FCE4091-A31A-485D-9221-9147A983C180}"/>
    <dgm:cxn modelId="{69B074DE-94C7-4797-A1CD-85C2948C16F4}" type="presOf" srcId="{E7BDD0EB-7B08-473F-8BAF-9317EC96EA3C}" destId="{E51BA28A-4500-4CD7-BA8B-ED8D61348AE9}" srcOrd="0" destOrd="2" presId="urn:microsoft.com/office/officeart/2005/8/layout/list1"/>
    <dgm:cxn modelId="{C6C7B2E9-9C93-49DF-A643-357B18591BFC}" type="presOf" srcId="{114F9005-8F27-439B-BA72-B1EF1854A46D}" destId="{E51BA28A-4500-4CD7-BA8B-ED8D61348AE9}" srcOrd="0" destOrd="1"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COORDINATE: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COORDINATE: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Know resources available for referral</a:t>
          </a: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Poses a threat to self or others</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FE379447-4A96-4B59-A230-71503CAC0D0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OSCAR. Refer based on SMART goals</a:t>
          </a:r>
        </a:p>
      </dgm:t>
    </dgm:pt>
    <dgm:pt modelId="{9903172E-56D0-4272-8356-064921B776D9}" type="parTrans" cxnId="{7071920F-AF9D-470F-9B73-3E4608DA26D9}">
      <dgm:prSet/>
      <dgm:spPr/>
      <dgm:t>
        <a:bodyPr/>
        <a:lstStyle/>
        <a:p>
          <a:endParaRPr lang="en-US"/>
        </a:p>
      </dgm:t>
    </dgm:pt>
    <dgm:pt modelId="{AFBC1DC6-6BA6-47FD-917A-3880B674D9C8}" type="sibTrans" cxnId="{7071920F-AF9D-470F-9B73-3E4608DA26D9}">
      <dgm:prSet/>
      <dgm:spPr/>
      <dgm:t>
        <a:bodyPr/>
        <a:lstStyle/>
        <a:p>
          <a:endParaRPr lang="en-US"/>
        </a:p>
      </dgm:t>
    </dgm:pt>
    <dgm:pt modelId="{C9A1CBAA-C4D3-4DDC-B6CB-5C171E9FEF2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Trusted colleague, EAP, Family</a:t>
          </a:r>
        </a:p>
      </dgm:t>
    </dgm:pt>
    <dgm:pt modelId="{682C1F6E-3414-4EB5-94B7-833AFFD3320F}" type="parTrans" cxnId="{29F0B3F9-73F2-4AF1-B1E5-57C696FACC58}">
      <dgm:prSet/>
      <dgm:spPr/>
      <dgm:t>
        <a:bodyPr/>
        <a:lstStyle/>
        <a:p>
          <a:endParaRPr lang="en-US"/>
        </a:p>
      </dgm:t>
    </dgm:pt>
    <dgm:pt modelId="{3C32FE2A-4791-493A-B8A7-1FF0BA50B594}" type="sibTrans" cxnId="{29F0B3F9-73F2-4AF1-B1E5-57C696FACC58}">
      <dgm:prSet/>
      <dgm:spPr/>
      <dgm:t>
        <a:bodyPr/>
        <a:lstStyle/>
        <a:p>
          <a:endParaRPr lang="en-US"/>
        </a:p>
      </dgm:t>
    </dgm:pt>
    <dgm:pt modelId="{6EF0840D-8A42-4CBC-B146-7E84286FC744}">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Plan an ongoing check plan monitoring for mistakes, behavioral changes—worsening or improvement?</a:t>
          </a:r>
        </a:p>
      </dgm:t>
    </dgm:pt>
    <dgm:pt modelId="{F39EC6C1-A897-4F30-9D86-B5ED2A3EF503}" type="parTrans" cxnId="{062B4714-B6B2-42A5-ACDA-274F4B37E4C1}">
      <dgm:prSet/>
      <dgm:spPr/>
      <dgm:t>
        <a:bodyPr/>
        <a:lstStyle/>
        <a:p>
          <a:endParaRPr lang="en-US"/>
        </a:p>
      </dgm:t>
    </dgm:pt>
    <dgm:pt modelId="{96B69337-6784-40CA-803F-748B3901F78E}" type="sibTrans" cxnId="{062B4714-B6B2-42A5-ACDA-274F4B37E4C1}">
      <dgm:prSet/>
      <dgm:spPr/>
      <dgm:t>
        <a:bodyPr/>
        <a:lstStyle/>
        <a:p>
          <a:endParaRPr lang="en-US"/>
        </a:p>
      </dgm:t>
    </dgm:pt>
    <dgm:pt modelId="{4A9C857F-422C-4340-AF85-B8A596C42E3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Mentorship plan</a:t>
          </a:r>
        </a:p>
      </dgm:t>
    </dgm:pt>
    <dgm:pt modelId="{603AE9A9-F645-452A-8E19-EADD01D8F4E7}" type="parTrans" cxnId="{748A2B3A-4CD3-458D-ABB9-CB991A1C9E98}">
      <dgm:prSet/>
      <dgm:spPr/>
      <dgm:t>
        <a:bodyPr/>
        <a:lstStyle/>
        <a:p>
          <a:endParaRPr lang="en-US"/>
        </a:p>
      </dgm:t>
    </dgm:pt>
    <dgm:pt modelId="{BB99EEB0-66BF-46C8-AD1A-3171F6717926}" type="sibTrans" cxnId="{748A2B3A-4CD3-458D-ABB9-CB991A1C9E98}">
      <dgm:prSet/>
      <dgm:spPr/>
      <dgm:t>
        <a:bodyPr/>
        <a:lstStyle/>
        <a:p>
          <a:endParaRPr lang="en-US"/>
        </a:p>
      </dgm:t>
    </dgm:pt>
    <dgm:pt modelId="{BAA1F82C-7E38-4BDD-B83E-0F0A331F6392}">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Urgent intervention</a:t>
          </a:r>
        </a:p>
      </dgm:t>
    </dgm:pt>
    <dgm:pt modelId="{95C65EE8-6E78-4E5B-8AEB-435ADE44A1E2}" type="parTrans" cxnId="{EB14A457-40FF-40A4-B9DE-ADF98B10089A}">
      <dgm:prSet/>
      <dgm:spPr/>
      <dgm:t>
        <a:bodyPr/>
        <a:lstStyle/>
        <a:p>
          <a:endParaRPr lang="en-US"/>
        </a:p>
      </dgm:t>
    </dgm:pt>
    <dgm:pt modelId="{02B2CA1D-3D2B-400B-8BCE-FAC3E792ECC3}" type="sibTrans" cxnId="{EB14A457-40FF-40A4-B9DE-ADF98B10089A}">
      <dgm:prSet/>
      <dgm:spPr/>
      <dgm:t>
        <a:bodyPr/>
        <a:lstStyle/>
        <a:p>
          <a:endParaRPr lang="en-US"/>
        </a:p>
      </dgm:t>
    </dgm:pt>
    <dgm:pt modelId="{9BBA46ED-33D1-4BDA-8056-054CD619454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Escalation to leadership</a:t>
          </a:r>
        </a:p>
      </dgm:t>
    </dgm:pt>
    <dgm:pt modelId="{246094A8-9381-4B4C-A0F8-9C84E700D0AA}" type="parTrans" cxnId="{E9F6FB07-9DE2-4C2F-B574-7F78BB262B0E}">
      <dgm:prSet/>
      <dgm:spPr/>
      <dgm:t>
        <a:bodyPr/>
        <a:lstStyle/>
        <a:p>
          <a:endParaRPr lang="en-US"/>
        </a:p>
      </dgm:t>
    </dgm:pt>
    <dgm:pt modelId="{EF08DCBC-5E68-4363-9E12-5F78B51C4816}" type="sibTrans" cxnId="{E9F6FB07-9DE2-4C2F-B574-7F78BB262B0E}">
      <dgm:prSet/>
      <dgm:spPr/>
      <dgm:t>
        <a:bodyPr/>
        <a:lstStyle/>
        <a:p>
          <a:endParaRPr lang="en-US"/>
        </a:p>
      </dgm:t>
    </dgm:pt>
    <dgm:pt modelId="{541620BD-F746-4106-9692-45B82A3855AC}">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Navigate and escort to resources</a:t>
          </a:r>
        </a:p>
      </dgm:t>
    </dgm:pt>
    <dgm:pt modelId="{B62E0B9E-0BA4-4BFA-B9D6-0A979DC63021}" type="parTrans" cxnId="{960C1D8D-4E14-4566-9ABD-4A1FC879E074}">
      <dgm:prSet/>
      <dgm:spPr/>
      <dgm:t>
        <a:bodyPr/>
        <a:lstStyle/>
        <a:p>
          <a:endParaRPr lang="en-US"/>
        </a:p>
      </dgm:t>
    </dgm:pt>
    <dgm:pt modelId="{CAEFBD14-7100-460A-B91E-0EB5FAC0DA80}" type="sibTrans" cxnId="{960C1D8D-4E14-4566-9ABD-4A1FC879E074}">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E9F6FB07-9DE2-4C2F-B574-7F78BB262B0E}" srcId="{5485316C-148C-4E5A-B07A-2E6831D20A69}" destId="{9BBA46ED-33D1-4BDA-8056-054CD6194540}" srcOrd="2" destOrd="0" parTransId="{246094A8-9381-4B4C-A0F8-9C84E700D0AA}" sibTransId="{EF08DCBC-5E68-4363-9E12-5F78B51C4816}"/>
    <dgm:cxn modelId="{E489040A-BD75-4116-B580-F60E61689FED}" type="presOf" srcId="{541620BD-F746-4106-9692-45B82A3855AC}" destId="{1FA530E9-9D2D-441A-B954-52B42EF494C3}" srcOrd="0" destOrd="3" presId="urn:microsoft.com/office/officeart/2005/8/layout/list1"/>
    <dgm:cxn modelId="{7071920F-AF9D-470F-9B73-3E4608DA26D9}" srcId="{A12366A8-B23D-44DF-B443-D63E0A966E66}" destId="{FE379447-4A96-4B59-A230-71503CAC0D0B}" srcOrd="1" destOrd="0" parTransId="{9903172E-56D0-4272-8356-064921B776D9}" sibTransId="{AFBC1DC6-6BA6-47FD-917A-3880B674D9C8}"/>
    <dgm:cxn modelId="{79D77113-126C-443E-BC85-2A7880C0F4D1}" type="presOf" srcId="{9BBA46ED-33D1-4BDA-8056-054CD6194540}" destId="{1FA530E9-9D2D-441A-B954-52B42EF494C3}" srcOrd="0" destOrd="2" presId="urn:microsoft.com/office/officeart/2005/8/layout/list1"/>
    <dgm:cxn modelId="{062B4714-B6B2-42A5-ACDA-274F4B37E4C1}" srcId="{A12366A8-B23D-44DF-B443-D63E0A966E66}" destId="{6EF0840D-8A42-4CBC-B146-7E84286FC744}" srcOrd="2" destOrd="0" parTransId="{F39EC6C1-A897-4F30-9D86-B5ED2A3EF503}" sibTransId="{96B69337-6784-40CA-803F-748B3901F78E}"/>
    <dgm:cxn modelId="{AB8E801A-949A-4836-9935-1009A8013BC1}" type="presOf" srcId="{6EF0840D-8A42-4CBC-B146-7E84286FC744}" destId="{F9F44514-E319-4460-960B-A4D2EF04B974}" srcOrd="0" destOrd="3"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748A2B3A-4CD3-458D-ABB9-CB991A1C9E98}" srcId="{A12366A8-B23D-44DF-B443-D63E0A966E66}" destId="{4A9C857F-422C-4340-AF85-B8A596C42E36}" srcOrd="3" destOrd="0" parTransId="{603AE9A9-F645-452A-8E19-EADD01D8F4E7}" sibTransId="{BB99EEB0-66BF-46C8-AD1A-3171F6717926}"/>
    <dgm:cxn modelId="{AE67B13C-675B-4567-9F5B-655410714A77}" type="presOf" srcId="{4A9C857F-422C-4340-AF85-B8A596C42E36}" destId="{F9F44514-E319-4460-960B-A4D2EF04B974}" srcOrd="0" destOrd="4" presId="urn:microsoft.com/office/officeart/2005/8/layout/list1"/>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3A5F016F-78F3-4505-ABBF-741B7980CC20}" type="presOf" srcId="{A12366A8-B23D-44DF-B443-D63E0A966E66}" destId="{8AB44CF7-613E-4AE2-A198-257C497F1BAA}" srcOrd="0" destOrd="0" presId="urn:microsoft.com/office/officeart/2005/8/layout/list1"/>
    <dgm:cxn modelId="{D1346A77-60FF-439E-A249-84CCDD5B2FED}" srcId="{A12366A8-B23D-44DF-B443-D63E0A966E66}" destId="{70EEC57B-B39B-485F-9948-B1C7BC28AB2D}" srcOrd="0" destOrd="0" parTransId="{35783494-9BBB-4724-8571-420BCB2C4315}" sibTransId="{80B24708-472C-4C9A-B0CB-0C3A3F42B533}"/>
    <dgm:cxn modelId="{EB14A457-40FF-40A4-B9DE-ADF98B10089A}" srcId="{5485316C-148C-4E5A-B07A-2E6831D20A69}" destId="{BAA1F82C-7E38-4BDD-B83E-0F0A331F6392}" srcOrd="1" destOrd="0" parTransId="{95C65EE8-6E78-4E5B-8AEB-435ADE44A1E2}" sibTransId="{02B2CA1D-3D2B-400B-8BCE-FAC3E792ECC3}"/>
    <dgm:cxn modelId="{7109E87A-ECF2-4665-AA36-BF4B8144190C}" type="presOf" srcId="{70EEC57B-B39B-485F-9948-B1C7BC28AB2D}" destId="{F9F44514-E319-4460-960B-A4D2EF04B974}" srcOrd="0" destOrd="0" presId="urn:microsoft.com/office/officeart/2005/8/layout/list1"/>
    <dgm:cxn modelId="{8D653686-FEB4-4100-807A-945721896375}" type="presOf" srcId="{BAA1F82C-7E38-4BDD-B83E-0F0A331F6392}" destId="{1FA530E9-9D2D-441A-B954-52B42EF494C3}" srcOrd="0" destOrd="1" presId="urn:microsoft.com/office/officeart/2005/8/layout/list1"/>
    <dgm:cxn modelId="{960C1D8D-4E14-4566-9ABD-4A1FC879E074}" srcId="{5485316C-148C-4E5A-B07A-2E6831D20A69}" destId="{541620BD-F746-4106-9692-45B82A3855AC}" srcOrd="3" destOrd="0" parTransId="{B62E0B9E-0BA4-4BFA-B9D6-0A979DC63021}" sibTransId="{CAEFBD14-7100-460A-B91E-0EB5FAC0DA80}"/>
    <dgm:cxn modelId="{69C68FB0-1B77-4F1C-AB79-70A0AC6515AF}" type="presOf" srcId="{C9A1CBAA-C4D3-4DDC-B6CB-5C171E9FEF26}" destId="{F9F44514-E319-4460-960B-A4D2EF04B974}" srcOrd="0" destOrd="2" presId="urn:microsoft.com/office/officeart/2005/8/layout/list1"/>
    <dgm:cxn modelId="{A1D827D4-4D60-4AAD-910F-C8F2B08E95B7}" type="presOf" srcId="{FE379447-4A96-4B59-A230-71503CAC0D0B}" destId="{F9F44514-E319-4460-960B-A4D2EF04B974}" srcOrd="0" destOrd="1" presId="urn:microsoft.com/office/officeart/2005/8/layout/list1"/>
    <dgm:cxn modelId="{512554DA-3991-47D8-9942-1E2489DE7901}" type="presOf" srcId="{3FA3B656-1AFF-4B57-8C0D-C772BD3C9227}" destId="{1FA530E9-9D2D-441A-B954-52B42EF494C3}" srcOrd="0" destOrd="0"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29F0B3F9-73F2-4AF1-B1E5-57C696FACC58}" srcId="{FE379447-4A96-4B59-A230-71503CAC0D0B}" destId="{C9A1CBAA-C4D3-4DDC-B6CB-5C171E9FEF26}" srcOrd="0" destOrd="0" parTransId="{682C1F6E-3414-4EB5-94B7-833AFFD3320F}" sibTransId="{3C32FE2A-4791-493A-B8A7-1FF0BA50B594}"/>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2B407E-8CB7-4083-81E7-4D7026DD8BA0}"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5EFA464C-44CC-4371-BB06-529CA630A9C5}">
      <dgm:prSet phldrT="[Text]"/>
      <dgm:spPr>
        <a:solidFill>
          <a:srgbClr val="232D4B"/>
        </a:solidFill>
      </dgm:spPr>
      <dgm:t>
        <a:bodyPr/>
        <a:lstStyle/>
        <a:p>
          <a:r>
            <a:rPr lang="en-US" dirty="0"/>
            <a:t>Stand By</a:t>
          </a:r>
        </a:p>
      </dgm:t>
    </dgm:pt>
    <dgm:pt modelId="{D5429932-F634-4E86-B3FC-6B5DFC35D13F}" type="parTrans" cxnId="{176966E0-9555-4EC2-BEEE-ED0C4809C2A2}">
      <dgm:prSet/>
      <dgm:spPr/>
      <dgm:t>
        <a:bodyPr/>
        <a:lstStyle/>
        <a:p>
          <a:endParaRPr lang="en-US"/>
        </a:p>
      </dgm:t>
    </dgm:pt>
    <dgm:pt modelId="{6CAA5A8F-486E-40CA-95ED-50FBBEE7A01D}" type="sibTrans" cxnId="{176966E0-9555-4EC2-BEEE-ED0C4809C2A2}">
      <dgm:prSet/>
      <dgm:spPr/>
      <dgm:t>
        <a:bodyPr/>
        <a:lstStyle/>
        <a:p>
          <a:endParaRPr lang="en-US"/>
        </a:p>
      </dgm:t>
    </dgm:pt>
    <dgm:pt modelId="{CB021982-B8A6-4C61-8F73-3D550F75424F}">
      <dgm:prSet phldrT="[Text]"/>
      <dgm:spPr>
        <a:solidFill>
          <a:srgbClr val="232D4B"/>
        </a:solidFill>
      </dgm:spPr>
      <dgm:t>
        <a:bodyPr/>
        <a:lstStyle/>
        <a:p>
          <a:r>
            <a:rPr lang="en-US" dirty="0">
              <a:solidFill>
                <a:schemeClr val="bg1"/>
              </a:solidFill>
            </a:rPr>
            <a:t>Ready to assist</a:t>
          </a:r>
        </a:p>
      </dgm:t>
    </dgm:pt>
    <dgm:pt modelId="{DB260646-A49D-4D00-8BDE-D11E90861E04}" type="parTrans" cxnId="{9691BEFA-78DA-48DC-92DD-CED3F82146CA}">
      <dgm:prSet/>
      <dgm:spPr/>
      <dgm:t>
        <a:bodyPr/>
        <a:lstStyle/>
        <a:p>
          <a:endParaRPr lang="en-US"/>
        </a:p>
      </dgm:t>
    </dgm:pt>
    <dgm:pt modelId="{160B8D42-7D81-4C8F-AEA6-6523E72D15D9}" type="sibTrans" cxnId="{9691BEFA-78DA-48DC-92DD-CED3F82146CA}">
      <dgm:prSet/>
      <dgm:spPr/>
      <dgm:t>
        <a:bodyPr/>
        <a:lstStyle/>
        <a:p>
          <a:endParaRPr lang="en-US"/>
        </a:p>
      </dgm:t>
    </dgm:pt>
    <dgm:pt modelId="{9E7B3283-3244-43C1-9AED-2305B6FE8246}">
      <dgm:prSet phldrT="[Text]"/>
      <dgm:spPr>
        <a:solidFill>
          <a:srgbClr val="232D4B"/>
        </a:solidFill>
      </dgm:spPr>
      <dgm:t>
        <a:bodyPr/>
        <a:lstStyle/>
        <a:p>
          <a:r>
            <a:rPr lang="en-US" dirty="0">
              <a:solidFill>
                <a:schemeClr val="bg1"/>
              </a:solidFill>
            </a:rPr>
            <a:t>Make / Others Safe</a:t>
          </a:r>
        </a:p>
      </dgm:t>
    </dgm:pt>
    <dgm:pt modelId="{8EA7CD50-5C02-44F5-9DED-7288B3202BBF}" type="parTrans" cxnId="{E6F318ED-A4BE-41E1-9F09-08F196C35180}">
      <dgm:prSet/>
      <dgm:spPr/>
      <dgm:t>
        <a:bodyPr/>
        <a:lstStyle/>
        <a:p>
          <a:endParaRPr lang="en-US"/>
        </a:p>
      </dgm:t>
    </dgm:pt>
    <dgm:pt modelId="{A0EFC75F-44AD-4A76-9588-8DE5B23965EA}" type="sibTrans" cxnId="{E6F318ED-A4BE-41E1-9F09-08F196C35180}">
      <dgm:prSet/>
      <dgm:spPr/>
      <dgm:t>
        <a:bodyPr/>
        <a:lstStyle/>
        <a:p>
          <a:endParaRPr lang="en-US"/>
        </a:p>
      </dgm:t>
    </dgm:pt>
    <dgm:pt modelId="{0159AF28-D5B5-4C71-B682-8B6A2E867D59}">
      <dgm:prSet phldrT="[Text]"/>
      <dgm:spPr>
        <a:solidFill>
          <a:srgbClr val="232D4B"/>
        </a:solidFill>
      </dgm:spPr>
      <dgm:t>
        <a:bodyPr/>
        <a:lstStyle/>
        <a:p>
          <a:pPr>
            <a:buClr>
              <a:schemeClr val="bg1"/>
            </a:buClr>
            <a:buSzPct val="90000"/>
          </a:pPr>
          <a:r>
            <a:rPr lang="en-US" dirty="0">
              <a:solidFill>
                <a:prstClr val="white"/>
              </a:solidFill>
              <a:latin typeface="Calibri"/>
              <a:ea typeface="+mn-ea"/>
            </a:rPr>
            <a:t>In charge presence</a:t>
          </a:r>
          <a:endParaRPr lang="en-US" dirty="0">
            <a:solidFill>
              <a:schemeClr val="bg1"/>
            </a:solidFill>
          </a:endParaRPr>
        </a:p>
      </dgm:t>
    </dgm:pt>
    <dgm:pt modelId="{4290FC6B-36F5-4ABA-A1E4-CF883778044B}" type="parTrans" cxnId="{A8E7EF3C-99C1-4B62-A237-04C57FCB6306}">
      <dgm:prSet/>
      <dgm:spPr/>
      <dgm:t>
        <a:bodyPr/>
        <a:lstStyle/>
        <a:p>
          <a:endParaRPr lang="en-US"/>
        </a:p>
      </dgm:t>
    </dgm:pt>
    <dgm:pt modelId="{5EDE3261-B2C5-49AD-BB7A-3856405561FE}" type="sibTrans" cxnId="{A8E7EF3C-99C1-4B62-A237-04C57FCB6306}">
      <dgm:prSet/>
      <dgm:spPr/>
      <dgm:t>
        <a:bodyPr/>
        <a:lstStyle/>
        <a:p>
          <a:endParaRPr lang="en-US"/>
        </a:p>
      </dgm:t>
    </dgm:pt>
    <dgm:pt modelId="{E891A9E9-8992-4842-8D3F-A902C891110A}">
      <dgm:prSet phldrT="[Text]"/>
      <dgm:spPr>
        <a:solidFill>
          <a:srgbClr val="232D4B"/>
        </a:solidFill>
      </dgm:spPr>
      <dgm:t>
        <a:bodyPr/>
        <a:lstStyle/>
        <a:p>
          <a:r>
            <a:rPr lang="en-US" dirty="0">
              <a:solidFill>
                <a:schemeClr val="bg1"/>
              </a:solidFill>
            </a:rPr>
            <a:t>Encourage Perception of Safety</a:t>
          </a:r>
        </a:p>
      </dgm:t>
    </dgm:pt>
    <dgm:pt modelId="{CD3198A7-590D-4E2F-B201-B288170F5F2F}" type="parTrans" cxnId="{18665E11-115C-444F-8FBA-9708CC5920B7}">
      <dgm:prSet/>
      <dgm:spPr/>
      <dgm:t>
        <a:bodyPr/>
        <a:lstStyle/>
        <a:p>
          <a:endParaRPr lang="en-US"/>
        </a:p>
      </dgm:t>
    </dgm:pt>
    <dgm:pt modelId="{6075FD6D-28EB-40A7-BA4A-52BF943DFCEA}" type="sibTrans" cxnId="{18665E11-115C-444F-8FBA-9708CC5920B7}">
      <dgm:prSet/>
      <dgm:spPr/>
      <dgm:t>
        <a:bodyPr/>
        <a:lstStyle/>
        <a:p>
          <a:endParaRPr lang="en-US"/>
        </a:p>
      </dgm:t>
    </dgm:pt>
    <dgm:pt modelId="{9DE53F6A-79BD-42FC-B014-C645BC11E30A}">
      <dgm:prSet phldrT="[Text]"/>
      <dgm:spPr>
        <a:solidFill>
          <a:srgbClr val="232D4B"/>
        </a:solidFill>
      </dgm:spPr>
      <dgm:t>
        <a:bodyPr/>
        <a:lstStyle/>
        <a:p>
          <a:pPr>
            <a:buClr>
              <a:schemeClr val="bg1"/>
            </a:buClr>
            <a:buSzPct val="90000"/>
            <a:buFont typeface="Arial" panose="020B0604020202020204" pitchFamily="34" charset="0"/>
            <a:buChar char="•"/>
          </a:pPr>
          <a:r>
            <a:rPr lang="en-US" dirty="0">
              <a:solidFill>
                <a:prstClr val="white"/>
              </a:solidFill>
              <a:latin typeface="Calibri"/>
              <a:ea typeface="+mn-ea"/>
              <a:cs typeface="+mn-cs"/>
            </a:rPr>
            <a:t>Caring presence</a:t>
          </a:r>
          <a:endParaRPr lang="en-US" dirty="0">
            <a:solidFill>
              <a:schemeClr val="bg1"/>
            </a:solidFill>
          </a:endParaRPr>
        </a:p>
      </dgm:t>
    </dgm:pt>
    <dgm:pt modelId="{CDA192F0-77B5-471F-A598-B74422852002}" type="parTrans" cxnId="{A56E76C4-F8A2-4DBC-996E-1415B5A7A593}">
      <dgm:prSet/>
      <dgm:spPr/>
      <dgm:t>
        <a:bodyPr/>
        <a:lstStyle/>
        <a:p>
          <a:endParaRPr lang="en-US"/>
        </a:p>
      </dgm:t>
    </dgm:pt>
    <dgm:pt modelId="{EA889B1D-90D0-4D1B-A756-3F128E586145}" type="sibTrans" cxnId="{A56E76C4-F8A2-4DBC-996E-1415B5A7A593}">
      <dgm:prSet/>
      <dgm:spPr/>
      <dgm:t>
        <a:bodyPr/>
        <a:lstStyle/>
        <a:p>
          <a:endParaRPr lang="en-US"/>
        </a:p>
      </dgm:t>
    </dgm:pt>
    <dgm:pt modelId="{BB9B1EDA-AD57-48E3-A70B-EEF77596A46A}">
      <dgm:prSet phldrT="[Text]" phldr="1"/>
      <dgm:spPr>
        <a:solidFill>
          <a:srgbClr val="232D4B"/>
        </a:solidFill>
      </dgm:spPr>
      <dgm:t>
        <a:bodyPr/>
        <a:lstStyle/>
        <a:p>
          <a:endParaRPr lang="en-US">
            <a:solidFill>
              <a:schemeClr val="bg1"/>
            </a:solidFill>
          </a:endParaRPr>
        </a:p>
      </dgm:t>
    </dgm:pt>
    <dgm:pt modelId="{51F4CA2E-319C-4C07-89A7-96D804917E3E}" type="parTrans" cxnId="{7F6442D3-93AC-4E49-BA53-E92D88457192}">
      <dgm:prSet/>
      <dgm:spPr/>
      <dgm:t>
        <a:bodyPr/>
        <a:lstStyle/>
        <a:p>
          <a:endParaRPr lang="en-US"/>
        </a:p>
      </dgm:t>
    </dgm:pt>
    <dgm:pt modelId="{1A8B6855-F288-4052-8EF6-EED1FED8462A}" type="sibTrans" cxnId="{7F6442D3-93AC-4E49-BA53-E92D88457192}">
      <dgm:prSet/>
      <dgm:spPr/>
      <dgm:t>
        <a:bodyPr/>
        <a:lstStyle/>
        <a:p>
          <a:endParaRPr lang="en-US"/>
        </a:p>
      </dgm:t>
    </dgm:pt>
    <dgm:pt modelId="{631DA61B-DB83-49F4-B904-77291293762F}">
      <dgm:prSet/>
      <dgm:spPr/>
      <dgm:t>
        <a:bodyPr/>
        <a:lstStyle/>
        <a:p>
          <a:r>
            <a:rPr lang="en-US">
              <a:solidFill>
                <a:schemeClr val="bg1"/>
              </a:solidFill>
            </a:rPr>
            <a:t>Watch and listen</a:t>
          </a:r>
          <a:endParaRPr lang="en-US" dirty="0">
            <a:solidFill>
              <a:schemeClr val="bg1"/>
            </a:solidFill>
          </a:endParaRPr>
        </a:p>
      </dgm:t>
    </dgm:pt>
    <dgm:pt modelId="{14C21964-16F6-44D8-A741-FFBB7A0D3F84}" type="parTrans" cxnId="{025FCFB9-BB30-466E-9810-9A1CE76B4F55}">
      <dgm:prSet/>
      <dgm:spPr/>
      <dgm:t>
        <a:bodyPr/>
        <a:lstStyle/>
        <a:p>
          <a:endParaRPr lang="en-US"/>
        </a:p>
      </dgm:t>
    </dgm:pt>
    <dgm:pt modelId="{C427CE0F-FFC1-4F51-8B00-95DD3E4F8DC7}" type="sibTrans" cxnId="{025FCFB9-BB30-466E-9810-9A1CE76B4F55}">
      <dgm:prSet/>
      <dgm:spPr/>
      <dgm:t>
        <a:bodyPr/>
        <a:lstStyle/>
        <a:p>
          <a:endParaRPr lang="en-US"/>
        </a:p>
      </dgm:t>
    </dgm:pt>
    <dgm:pt modelId="{833DD9B1-3203-4832-B6B0-AC9C2DA6195A}">
      <dgm:prSet/>
      <dgm:spPr/>
      <dgm:t>
        <a:bodyPr/>
        <a:lstStyle/>
        <a:p>
          <a:r>
            <a:rPr lang="en-US" dirty="0">
              <a:solidFill>
                <a:schemeClr val="bg1"/>
              </a:solidFill>
            </a:rPr>
            <a:t>Hold attention</a:t>
          </a:r>
          <a:endParaRPr lang="en-US" dirty="0"/>
        </a:p>
      </dgm:t>
    </dgm:pt>
    <dgm:pt modelId="{7D762DA2-3D9F-42C5-9B00-03838E134E87}" type="parTrans" cxnId="{F8269D14-88C3-490B-B17A-E73DCBA60AAB}">
      <dgm:prSet/>
      <dgm:spPr/>
      <dgm:t>
        <a:bodyPr/>
        <a:lstStyle/>
        <a:p>
          <a:endParaRPr lang="en-US"/>
        </a:p>
      </dgm:t>
    </dgm:pt>
    <dgm:pt modelId="{A9208FF0-1D7B-435F-9587-D4EEDB96D83D}" type="sibTrans" cxnId="{F8269D14-88C3-490B-B17A-E73DCBA60AAB}">
      <dgm:prSet/>
      <dgm:spPr/>
      <dgm:t>
        <a:bodyPr/>
        <a:lstStyle/>
        <a:p>
          <a:endParaRPr lang="en-US"/>
        </a:p>
      </dgm:t>
    </dgm:pt>
    <dgm:pt modelId="{413E5A68-55B3-4AB8-8F38-AB7FE4B062C8}">
      <dgm:prSet/>
      <dgm:spPr/>
      <dgm:t>
        <a:bodyPr/>
        <a:lstStyle/>
        <a:p>
          <a:pPr>
            <a:buClr>
              <a:schemeClr val="bg1"/>
            </a:buClr>
          </a:pPr>
          <a:r>
            <a:rPr lang="en-US" dirty="0">
              <a:solidFill>
                <a:prstClr val="white"/>
              </a:solidFill>
              <a:latin typeface="Calibri"/>
              <a:ea typeface="+mn-ea"/>
            </a:rPr>
            <a:t>Communicate safety concerns </a:t>
          </a:r>
        </a:p>
      </dgm:t>
    </dgm:pt>
    <dgm:pt modelId="{F854F1F2-87E4-4E86-91BA-8E0310442AD5}" type="parTrans" cxnId="{1AE2CD0A-018E-4ED0-8DBC-0F03B593C5D5}">
      <dgm:prSet/>
      <dgm:spPr/>
      <dgm:t>
        <a:bodyPr/>
        <a:lstStyle/>
        <a:p>
          <a:endParaRPr lang="en-US"/>
        </a:p>
      </dgm:t>
    </dgm:pt>
    <dgm:pt modelId="{1CFB51C3-8251-48EF-9A1A-A4AC8015F337}" type="sibTrans" cxnId="{1AE2CD0A-018E-4ED0-8DBC-0F03B593C5D5}">
      <dgm:prSet/>
      <dgm:spPr/>
      <dgm:t>
        <a:bodyPr/>
        <a:lstStyle/>
        <a:p>
          <a:endParaRPr lang="en-US"/>
        </a:p>
      </dgm:t>
    </dgm:pt>
    <dgm:pt modelId="{0500FFC3-18E9-489C-948E-64093A62CB77}">
      <dgm:prSet/>
      <dgm:spPr/>
      <dgm:t>
        <a:bodyPr/>
        <a:lstStyle/>
        <a:p>
          <a:pPr>
            <a:buClr>
              <a:schemeClr val="bg1"/>
            </a:buClr>
          </a:pPr>
          <a:r>
            <a:rPr lang="en-US">
              <a:solidFill>
                <a:prstClr val="white"/>
              </a:solidFill>
              <a:latin typeface="Calibri"/>
              <a:ea typeface="+mn-ea"/>
            </a:rPr>
            <a:t>Protect</a:t>
          </a:r>
          <a:endParaRPr lang="en-US" dirty="0">
            <a:solidFill>
              <a:prstClr val="white"/>
            </a:solidFill>
            <a:latin typeface="Calibri"/>
            <a:ea typeface="+mn-ea"/>
          </a:endParaRPr>
        </a:p>
      </dgm:t>
    </dgm:pt>
    <dgm:pt modelId="{9FF3CAFC-E938-4E24-901C-874A73C9C457}" type="parTrans" cxnId="{7D270D0D-B6D7-4825-9D3B-2F17883BF00E}">
      <dgm:prSet/>
      <dgm:spPr/>
      <dgm:t>
        <a:bodyPr/>
        <a:lstStyle/>
        <a:p>
          <a:endParaRPr lang="en-US"/>
        </a:p>
      </dgm:t>
    </dgm:pt>
    <dgm:pt modelId="{0A7B5DDC-20F8-4B26-8DF9-8653238CA5C3}" type="sibTrans" cxnId="{7D270D0D-B6D7-4825-9D3B-2F17883BF00E}">
      <dgm:prSet/>
      <dgm:spPr/>
      <dgm:t>
        <a:bodyPr/>
        <a:lstStyle/>
        <a:p>
          <a:endParaRPr lang="en-US"/>
        </a:p>
      </dgm:t>
    </dgm:pt>
    <dgm:pt modelId="{E8884604-AE40-4AD4-8F6D-158B85BA03BF}">
      <dgm:prSet/>
      <dgm:spPr/>
      <dgm:t>
        <a:bodyPr/>
        <a:lstStyle/>
        <a:p>
          <a:pPr>
            <a:buClr>
              <a:schemeClr val="bg1"/>
            </a:buClr>
          </a:pPr>
          <a:r>
            <a:rPr lang="en-US">
              <a:solidFill>
                <a:prstClr val="white"/>
              </a:solidFill>
              <a:latin typeface="Calibri"/>
              <a:ea typeface="+mn-ea"/>
            </a:rPr>
            <a:t>Assist</a:t>
          </a:r>
          <a:endParaRPr lang="en-US" dirty="0">
            <a:solidFill>
              <a:prstClr val="white"/>
            </a:solidFill>
            <a:latin typeface="Calibri"/>
            <a:ea typeface="+mn-ea"/>
          </a:endParaRPr>
        </a:p>
      </dgm:t>
    </dgm:pt>
    <dgm:pt modelId="{8452B0AF-11A6-4562-8AC9-73ADB01B004C}" type="parTrans" cxnId="{F5F4B16D-C816-4BA1-916C-19FBE2EBDD99}">
      <dgm:prSet/>
      <dgm:spPr/>
      <dgm:t>
        <a:bodyPr/>
        <a:lstStyle/>
        <a:p>
          <a:endParaRPr lang="en-US"/>
        </a:p>
      </dgm:t>
    </dgm:pt>
    <dgm:pt modelId="{C6E30188-68CA-40A1-B3F6-D5D6C26E616E}" type="sibTrans" cxnId="{F5F4B16D-C816-4BA1-916C-19FBE2EBDD99}">
      <dgm:prSet/>
      <dgm:spPr/>
      <dgm:t>
        <a:bodyPr/>
        <a:lstStyle/>
        <a:p>
          <a:endParaRPr lang="en-US"/>
        </a:p>
      </dgm:t>
    </dgm:pt>
    <dgm:pt modelId="{FDA8B732-9118-44C8-A24F-D1561522FB1C}">
      <dgm:prSet/>
      <dgm:spPr/>
      <dgm:t>
        <a:bodyPr/>
        <a:lstStyle/>
        <a:p>
          <a:pPr>
            <a:buClr>
              <a:schemeClr val="bg1"/>
            </a:buClr>
          </a:pPr>
          <a:r>
            <a:rPr lang="en-US" dirty="0">
              <a:solidFill>
                <a:prstClr val="white"/>
              </a:solidFill>
              <a:latin typeface="Calibri"/>
              <a:ea typeface="+mn-ea"/>
            </a:rPr>
            <a:t>Interventional Resources</a:t>
          </a:r>
        </a:p>
      </dgm:t>
    </dgm:pt>
    <dgm:pt modelId="{7B901AAA-3749-4765-BBF6-7339CB624C56}" type="parTrans" cxnId="{E24CC5D7-0397-4EE2-A122-CD0A72DB7D81}">
      <dgm:prSet/>
      <dgm:spPr/>
      <dgm:t>
        <a:bodyPr/>
        <a:lstStyle/>
        <a:p>
          <a:endParaRPr lang="en-US"/>
        </a:p>
      </dgm:t>
    </dgm:pt>
    <dgm:pt modelId="{FC48779B-CA4C-4067-9515-C617EB186443}" type="sibTrans" cxnId="{E24CC5D7-0397-4EE2-A122-CD0A72DB7D81}">
      <dgm:prSet/>
      <dgm:spPr/>
      <dgm:t>
        <a:bodyPr/>
        <a:lstStyle/>
        <a:p>
          <a:endParaRPr lang="en-US"/>
        </a:p>
      </dgm:t>
    </dgm:pt>
    <dgm:pt modelId="{485F109D-0713-45A9-81E5-559485F7CE69}">
      <dgm:prSet/>
      <dgm:spPr/>
      <dgm:t>
        <a:bodyPr/>
        <a:lstStyle/>
        <a:p>
          <a:r>
            <a:rPr lang="en-US" dirty="0">
              <a:solidFill>
                <a:prstClr val="white"/>
              </a:solidFill>
              <a:latin typeface="Calibri"/>
              <a:ea typeface="+mn-ea"/>
            </a:rPr>
            <a:t>Initiation Safety Resources</a:t>
          </a:r>
          <a:endParaRPr lang="en-US" dirty="0"/>
        </a:p>
      </dgm:t>
    </dgm:pt>
    <dgm:pt modelId="{D94161D4-AAC1-44EE-BFAD-AEEF40003957}" type="parTrans" cxnId="{7D91DA23-009D-4CF9-B974-1E185973F800}">
      <dgm:prSet/>
      <dgm:spPr/>
      <dgm:t>
        <a:bodyPr/>
        <a:lstStyle/>
        <a:p>
          <a:endParaRPr lang="en-US"/>
        </a:p>
      </dgm:t>
    </dgm:pt>
    <dgm:pt modelId="{1D315A22-BB15-4893-AD16-97C3C188BAFE}" type="sibTrans" cxnId="{7D91DA23-009D-4CF9-B974-1E185973F800}">
      <dgm:prSet/>
      <dgm:spPr/>
      <dgm:t>
        <a:bodyPr/>
        <a:lstStyle/>
        <a:p>
          <a:endParaRPr lang="en-US"/>
        </a:p>
      </dgm:t>
    </dgm:pt>
    <dgm:pt modelId="{9359C2A1-E57F-4BC7-9B99-18B634243593}">
      <dgm:prSet/>
      <dgm:spPr/>
      <dgm:t>
        <a:bodyPr/>
        <a:lstStyle/>
        <a:p>
          <a:r>
            <a:rPr lang="en-US">
              <a:solidFill>
                <a:prstClr val="white"/>
              </a:solidFill>
              <a:latin typeface="Calibri"/>
              <a:ea typeface="+mn-ea"/>
              <a:cs typeface="+mn-cs"/>
            </a:rPr>
            <a:t>Listen and communicate</a:t>
          </a:r>
          <a:endParaRPr lang="en-US" dirty="0">
            <a:solidFill>
              <a:prstClr val="white"/>
            </a:solidFill>
            <a:latin typeface="Calibri"/>
            <a:ea typeface="+mn-ea"/>
            <a:cs typeface="+mn-cs"/>
          </a:endParaRPr>
        </a:p>
      </dgm:t>
    </dgm:pt>
    <dgm:pt modelId="{BC13C0A5-E6FD-49D2-A934-C4ECB91642B7}" type="parTrans" cxnId="{D5002B18-C0FC-484F-8006-754139CD7232}">
      <dgm:prSet/>
      <dgm:spPr/>
      <dgm:t>
        <a:bodyPr/>
        <a:lstStyle/>
        <a:p>
          <a:endParaRPr lang="en-US"/>
        </a:p>
      </dgm:t>
    </dgm:pt>
    <dgm:pt modelId="{7DD24E0C-8D54-4F28-833A-5D23F0A742FE}" type="sibTrans" cxnId="{D5002B18-C0FC-484F-8006-754139CD7232}">
      <dgm:prSet/>
      <dgm:spPr/>
      <dgm:t>
        <a:bodyPr/>
        <a:lstStyle/>
        <a:p>
          <a:endParaRPr lang="en-US"/>
        </a:p>
      </dgm:t>
    </dgm:pt>
    <dgm:pt modelId="{8BEA8DC9-5317-4411-B682-996F2D6F8BE3}">
      <dgm:prSet/>
      <dgm:spPr/>
      <dgm:t>
        <a:bodyPr/>
        <a:lstStyle/>
        <a:p>
          <a:r>
            <a:rPr lang="en-US">
              <a:solidFill>
                <a:prstClr val="white"/>
              </a:solidFill>
              <a:latin typeface="Calibri"/>
              <a:ea typeface="+mn-ea"/>
              <a:cs typeface="+mn-cs"/>
            </a:rPr>
            <a:t>Reduce chaos</a:t>
          </a:r>
          <a:endParaRPr lang="en-US" dirty="0">
            <a:solidFill>
              <a:prstClr val="white"/>
            </a:solidFill>
            <a:latin typeface="Calibri"/>
            <a:ea typeface="+mn-ea"/>
            <a:cs typeface="+mn-cs"/>
          </a:endParaRPr>
        </a:p>
      </dgm:t>
    </dgm:pt>
    <dgm:pt modelId="{7A36BEC5-6D51-41F1-AF0F-09DDEBFB5CDC}" type="parTrans" cxnId="{366A976D-07A8-4023-9FCC-5AB84191FAE4}">
      <dgm:prSet/>
      <dgm:spPr/>
      <dgm:t>
        <a:bodyPr/>
        <a:lstStyle/>
        <a:p>
          <a:endParaRPr lang="en-US"/>
        </a:p>
      </dgm:t>
    </dgm:pt>
    <dgm:pt modelId="{46113BF2-6A50-4B7E-870D-E544232FB3C2}" type="sibTrans" cxnId="{366A976D-07A8-4023-9FCC-5AB84191FAE4}">
      <dgm:prSet/>
      <dgm:spPr/>
      <dgm:t>
        <a:bodyPr/>
        <a:lstStyle/>
        <a:p>
          <a:endParaRPr lang="en-US"/>
        </a:p>
      </dgm:t>
    </dgm:pt>
    <dgm:pt modelId="{88B847BE-7095-4874-A46A-CAD8B32D2A4E}">
      <dgm:prSet/>
      <dgm:spPr/>
      <dgm:t>
        <a:bodyPr/>
        <a:lstStyle/>
        <a:p>
          <a:r>
            <a:rPr lang="en-US">
              <a:solidFill>
                <a:prstClr val="white"/>
              </a:solidFill>
              <a:latin typeface="Calibri"/>
              <a:ea typeface="+mn-ea"/>
              <a:cs typeface="+mn-cs"/>
            </a:rPr>
            <a:t>Reduce danger</a:t>
          </a:r>
          <a:endParaRPr lang="en-US" dirty="0">
            <a:solidFill>
              <a:prstClr val="white"/>
            </a:solidFill>
            <a:latin typeface="Calibri"/>
            <a:ea typeface="+mn-ea"/>
            <a:cs typeface="+mn-cs"/>
          </a:endParaRPr>
        </a:p>
      </dgm:t>
    </dgm:pt>
    <dgm:pt modelId="{3EFCC6BF-0E7A-4762-BC19-A527700575E1}" type="parTrans" cxnId="{03EC0199-C0D1-44D5-B4ED-CF6AAD0021D3}">
      <dgm:prSet/>
      <dgm:spPr/>
      <dgm:t>
        <a:bodyPr/>
        <a:lstStyle/>
        <a:p>
          <a:endParaRPr lang="en-US"/>
        </a:p>
      </dgm:t>
    </dgm:pt>
    <dgm:pt modelId="{7F675541-E46F-4552-ADB6-44C305A9965C}" type="sibTrans" cxnId="{03EC0199-C0D1-44D5-B4ED-CF6AAD0021D3}">
      <dgm:prSet/>
      <dgm:spPr/>
      <dgm:t>
        <a:bodyPr/>
        <a:lstStyle/>
        <a:p>
          <a:endParaRPr lang="en-US"/>
        </a:p>
      </dgm:t>
    </dgm:pt>
    <dgm:pt modelId="{8EE5412A-A213-473F-9880-06609EF64C35}">
      <dgm:prSet/>
      <dgm:spPr/>
      <dgm:t>
        <a:bodyPr/>
        <a:lstStyle/>
        <a:p>
          <a:r>
            <a:rPr lang="en-US" dirty="0">
              <a:solidFill>
                <a:prstClr val="white"/>
              </a:solidFill>
              <a:latin typeface="Calibri"/>
              <a:ea typeface="+mn-ea"/>
              <a:cs typeface="+mn-cs"/>
            </a:rPr>
            <a:t>Caring &amp; nurturing presence</a:t>
          </a:r>
        </a:p>
      </dgm:t>
    </dgm:pt>
    <dgm:pt modelId="{C971BA81-F03C-4BC8-83D0-89B89F532733}" type="parTrans" cxnId="{508C5C5B-5808-48D6-A01B-05DE87E03322}">
      <dgm:prSet/>
      <dgm:spPr/>
      <dgm:t>
        <a:bodyPr/>
        <a:lstStyle/>
        <a:p>
          <a:endParaRPr lang="en-US"/>
        </a:p>
      </dgm:t>
    </dgm:pt>
    <dgm:pt modelId="{E1782BF4-76FF-4643-83C1-84576B7D69EC}" type="sibTrans" cxnId="{508C5C5B-5808-48D6-A01B-05DE87E03322}">
      <dgm:prSet/>
      <dgm:spPr/>
      <dgm:t>
        <a:bodyPr/>
        <a:lstStyle/>
        <a:p>
          <a:endParaRPr lang="en-US"/>
        </a:p>
      </dgm:t>
    </dgm:pt>
    <dgm:pt modelId="{2A78097F-6692-495E-BD1E-C06C6BCF903F}" type="pres">
      <dgm:prSet presAssocID="{6C2B407E-8CB7-4083-81E7-4D7026DD8BA0}" presName="Name0" presStyleCnt="0">
        <dgm:presLayoutVars>
          <dgm:dir/>
          <dgm:animLvl val="lvl"/>
          <dgm:resizeHandles val="exact"/>
        </dgm:presLayoutVars>
      </dgm:prSet>
      <dgm:spPr/>
    </dgm:pt>
    <dgm:pt modelId="{BE88649F-4D78-4A9C-B16A-2FF819516852}" type="pres">
      <dgm:prSet presAssocID="{5EFA464C-44CC-4371-BB06-529CA630A9C5}" presName="composite" presStyleCnt="0"/>
      <dgm:spPr/>
    </dgm:pt>
    <dgm:pt modelId="{C6A3E897-2396-4954-AB25-5CE6D7B799B2}" type="pres">
      <dgm:prSet presAssocID="{5EFA464C-44CC-4371-BB06-529CA630A9C5}" presName="parTx" presStyleLbl="alignNode1" presStyleIdx="0" presStyleCnt="3">
        <dgm:presLayoutVars>
          <dgm:chMax val="0"/>
          <dgm:chPref val="0"/>
          <dgm:bulletEnabled val="1"/>
        </dgm:presLayoutVars>
      </dgm:prSet>
      <dgm:spPr/>
    </dgm:pt>
    <dgm:pt modelId="{A898D8B1-9A33-4460-80EA-8C279A1C2D2A}" type="pres">
      <dgm:prSet presAssocID="{5EFA464C-44CC-4371-BB06-529CA630A9C5}" presName="desTx" presStyleLbl="alignAccFollowNode1" presStyleIdx="0" presStyleCnt="3">
        <dgm:presLayoutVars>
          <dgm:bulletEnabled val="1"/>
        </dgm:presLayoutVars>
      </dgm:prSet>
      <dgm:spPr/>
    </dgm:pt>
    <dgm:pt modelId="{F3E7970F-02F1-4DAB-BF95-631CFF9984E5}" type="pres">
      <dgm:prSet presAssocID="{6CAA5A8F-486E-40CA-95ED-50FBBEE7A01D}" presName="space" presStyleCnt="0"/>
      <dgm:spPr/>
    </dgm:pt>
    <dgm:pt modelId="{11C95A90-7454-46DD-981E-A4054674C304}" type="pres">
      <dgm:prSet presAssocID="{9E7B3283-3244-43C1-9AED-2305B6FE8246}" presName="composite" presStyleCnt="0"/>
      <dgm:spPr/>
    </dgm:pt>
    <dgm:pt modelId="{136AB8EA-2BD8-4A7D-9AC6-F33EBD5B3B90}" type="pres">
      <dgm:prSet presAssocID="{9E7B3283-3244-43C1-9AED-2305B6FE8246}" presName="parTx" presStyleLbl="alignNode1" presStyleIdx="1" presStyleCnt="3">
        <dgm:presLayoutVars>
          <dgm:chMax val="0"/>
          <dgm:chPref val="0"/>
          <dgm:bulletEnabled val="1"/>
        </dgm:presLayoutVars>
      </dgm:prSet>
      <dgm:spPr/>
    </dgm:pt>
    <dgm:pt modelId="{FB01617E-5752-4DEC-9A6F-868E4341A36D}" type="pres">
      <dgm:prSet presAssocID="{9E7B3283-3244-43C1-9AED-2305B6FE8246}" presName="desTx" presStyleLbl="alignAccFollowNode1" presStyleIdx="1" presStyleCnt="3">
        <dgm:presLayoutVars>
          <dgm:bulletEnabled val="1"/>
        </dgm:presLayoutVars>
      </dgm:prSet>
      <dgm:spPr/>
    </dgm:pt>
    <dgm:pt modelId="{B9FDD355-E354-46CB-AA47-C649C5E405C9}" type="pres">
      <dgm:prSet presAssocID="{A0EFC75F-44AD-4A76-9588-8DE5B23965EA}" presName="space" presStyleCnt="0"/>
      <dgm:spPr/>
    </dgm:pt>
    <dgm:pt modelId="{FC876ECA-E9D2-4030-8927-F2DB0B3C505C}" type="pres">
      <dgm:prSet presAssocID="{E891A9E9-8992-4842-8D3F-A902C891110A}" presName="composite" presStyleCnt="0"/>
      <dgm:spPr/>
    </dgm:pt>
    <dgm:pt modelId="{DCEE26ED-1726-4513-8E37-1899ADA1F484}" type="pres">
      <dgm:prSet presAssocID="{E891A9E9-8992-4842-8D3F-A902C891110A}" presName="parTx" presStyleLbl="alignNode1" presStyleIdx="2" presStyleCnt="3">
        <dgm:presLayoutVars>
          <dgm:chMax val="0"/>
          <dgm:chPref val="0"/>
          <dgm:bulletEnabled val="1"/>
        </dgm:presLayoutVars>
      </dgm:prSet>
      <dgm:spPr/>
    </dgm:pt>
    <dgm:pt modelId="{C0E0D5CF-D0A5-43CE-B5E7-4201EFE981D5}" type="pres">
      <dgm:prSet presAssocID="{E891A9E9-8992-4842-8D3F-A902C891110A}" presName="desTx" presStyleLbl="alignAccFollowNode1" presStyleIdx="2" presStyleCnt="3">
        <dgm:presLayoutVars>
          <dgm:bulletEnabled val="1"/>
        </dgm:presLayoutVars>
      </dgm:prSet>
      <dgm:spPr/>
    </dgm:pt>
  </dgm:ptLst>
  <dgm:cxnLst>
    <dgm:cxn modelId="{EF2D1408-9A3B-43AC-8C1D-34331847BAA8}" type="presOf" srcId="{0159AF28-D5B5-4C71-B682-8B6A2E867D59}" destId="{FB01617E-5752-4DEC-9A6F-868E4341A36D}" srcOrd="0" destOrd="0" presId="urn:microsoft.com/office/officeart/2005/8/layout/hList1"/>
    <dgm:cxn modelId="{1AE2CD0A-018E-4ED0-8DBC-0F03B593C5D5}" srcId="{9E7B3283-3244-43C1-9AED-2305B6FE8246}" destId="{413E5A68-55B3-4AB8-8F38-AB7FE4B062C8}" srcOrd="1" destOrd="0" parTransId="{F854F1F2-87E4-4E86-91BA-8E0310442AD5}" sibTransId="{1CFB51C3-8251-48EF-9A1A-A4AC8015F337}"/>
    <dgm:cxn modelId="{7D270D0D-B6D7-4825-9D3B-2F17883BF00E}" srcId="{9E7B3283-3244-43C1-9AED-2305B6FE8246}" destId="{0500FFC3-18E9-489C-948E-64093A62CB77}" srcOrd="2" destOrd="0" parTransId="{9FF3CAFC-E938-4E24-901C-874A73C9C457}" sibTransId="{0A7B5DDC-20F8-4B26-8DF9-8653238CA5C3}"/>
    <dgm:cxn modelId="{306BE40D-7875-47D8-AA3F-2B68FC159EA2}" type="presOf" srcId="{485F109D-0713-45A9-81E5-559485F7CE69}" destId="{FB01617E-5752-4DEC-9A6F-868E4341A36D}" srcOrd="0" destOrd="5" presId="urn:microsoft.com/office/officeart/2005/8/layout/hList1"/>
    <dgm:cxn modelId="{8BCE1D10-22CF-4040-BBDB-F8EDE839DAEA}" type="presOf" srcId="{5EFA464C-44CC-4371-BB06-529CA630A9C5}" destId="{C6A3E897-2396-4954-AB25-5CE6D7B799B2}" srcOrd="0" destOrd="0" presId="urn:microsoft.com/office/officeart/2005/8/layout/hList1"/>
    <dgm:cxn modelId="{18665E11-115C-444F-8FBA-9708CC5920B7}" srcId="{6C2B407E-8CB7-4083-81E7-4D7026DD8BA0}" destId="{E891A9E9-8992-4842-8D3F-A902C891110A}" srcOrd="2" destOrd="0" parTransId="{CD3198A7-590D-4E2F-B201-B288170F5F2F}" sibTransId="{6075FD6D-28EB-40A7-BA4A-52BF943DFCEA}"/>
    <dgm:cxn modelId="{F8269D14-88C3-490B-B17A-E73DCBA60AAB}" srcId="{5EFA464C-44CC-4371-BB06-529CA630A9C5}" destId="{833DD9B1-3203-4832-B6B0-AC9C2DA6195A}" srcOrd="2" destOrd="0" parTransId="{7D762DA2-3D9F-42C5-9B00-03838E134E87}" sibTransId="{A9208FF0-1D7B-435F-9587-D4EEDB96D83D}"/>
    <dgm:cxn modelId="{D5002B18-C0FC-484F-8006-754139CD7232}" srcId="{E891A9E9-8992-4842-8D3F-A902C891110A}" destId="{9359C2A1-E57F-4BC7-9B99-18B634243593}" srcOrd="1" destOrd="0" parTransId="{BC13C0A5-E6FD-49D2-A934-C4ECB91642B7}" sibTransId="{7DD24E0C-8D54-4F28-833A-5D23F0A742FE}"/>
    <dgm:cxn modelId="{B88BA821-C515-4826-A19D-C120EF6795A7}" type="presOf" srcId="{833DD9B1-3203-4832-B6B0-AC9C2DA6195A}" destId="{A898D8B1-9A33-4460-80EA-8C279A1C2D2A}" srcOrd="0" destOrd="2" presId="urn:microsoft.com/office/officeart/2005/8/layout/hList1"/>
    <dgm:cxn modelId="{7D91DA23-009D-4CF9-B974-1E185973F800}" srcId="{9E7B3283-3244-43C1-9AED-2305B6FE8246}" destId="{485F109D-0713-45A9-81E5-559485F7CE69}" srcOrd="5" destOrd="0" parTransId="{D94161D4-AAC1-44EE-BFAD-AEEF40003957}" sibTransId="{1D315A22-BB15-4893-AD16-97C3C188BAFE}"/>
    <dgm:cxn modelId="{6AB30924-6E99-4A04-B927-F8AB6E2C0A28}" type="presOf" srcId="{FDA8B732-9118-44C8-A24F-D1561522FB1C}" destId="{FB01617E-5752-4DEC-9A6F-868E4341A36D}" srcOrd="0" destOrd="4" presId="urn:microsoft.com/office/officeart/2005/8/layout/hList1"/>
    <dgm:cxn modelId="{9616572A-4045-44F6-A5AC-90DD4987B986}" type="presOf" srcId="{BB9B1EDA-AD57-48E3-A70B-EEF77596A46A}" destId="{C0E0D5CF-D0A5-43CE-B5E7-4201EFE981D5}" srcOrd="0" destOrd="5" presId="urn:microsoft.com/office/officeart/2005/8/layout/hList1"/>
    <dgm:cxn modelId="{9277EB2A-8488-4796-80A4-CC9072EF8D37}" type="presOf" srcId="{631DA61B-DB83-49F4-B904-77291293762F}" destId="{A898D8B1-9A33-4460-80EA-8C279A1C2D2A}" srcOrd="0" destOrd="1" presId="urn:microsoft.com/office/officeart/2005/8/layout/hList1"/>
    <dgm:cxn modelId="{C204C13B-7F1C-4588-83F6-C5025FE7D93C}" type="presOf" srcId="{9E7B3283-3244-43C1-9AED-2305B6FE8246}" destId="{136AB8EA-2BD8-4A7D-9AC6-F33EBD5B3B90}" srcOrd="0" destOrd="0" presId="urn:microsoft.com/office/officeart/2005/8/layout/hList1"/>
    <dgm:cxn modelId="{A8E7EF3C-99C1-4B62-A237-04C57FCB6306}" srcId="{9E7B3283-3244-43C1-9AED-2305B6FE8246}" destId="{0159AF28-D5B5-4C71-B682-8B6A2E867D59}" srcOrd="0" destOrd="0" parTransId="{4290FC6B-36F5-4ABA-A1E4-CF883778044B}" sibTransId="{5EDE3261-B2C5-49AD-BB7A-3856405561FE}"/>
    <dgm:cxn modelId="{52F76C3F-90F3-4436-AEF8-F3315333C1AD}" type="presOf" srcId="{413E5A68-55B3-4AB8-8F38-AB7FE4B062C8}" destId="{FB01617E-5752-4DEC-9A6F-868E4341A36D}" srcOrd="0" destOrd="1" presId="urn:microsoft.com/office/officeart/2005/8/layout/hList1"/>
    <dgm:cxn modelId="{508C5C5B-5808-48D6-A01B-05DE87E03322}" srcId="{E891A9E9-8992-4842-8D3F-A902C891110A}" destId="{8EE5412A-A213-473F-9880-06609EF64C35}" srcOrd="4" destOrd="0" parTransId="{C971BA81-F03C-4BC8-83D0-89B89F532733}" sibTransId="{E1782BF4-76FF-4643-83C1-84576B7D69EC}"/>
    <dgm:cxn modelId="{920B595F-A6E1-4B5C-8E1F-8AF4A1096815}" type="presOf" srcId="{CB021982-B8A6-4C61-8F73-3D550F75424F}" destId="{A898D8B1-9A33-4460-80EA-8C279A1C2D2A}" srcOrd="0" destOrd="0" presId="urn:microsoft.com/office/officeart/2005/8/layout/hList1"/>
    <dgm:cxn modelId="{4A05B048-3273-48FA-A8C6-F2E06C14F621}" type="presOf" srcId="{8BEA8DC9-5317-4411-B682-996F2D6F8BE3}" destId="{C0E0D5CF-D0A5-43CE-B5E7-4201EFE981D5}" srcOrd="0" destOrd="2" presId="urn:microsoft.com/office/officeart/2005/8/layout/hList1"/>
    <dgm:cxn modelId="{366A976D-07A8-4023-9FCC-5AB84191FAE4}" srcId="{E891A9E9-8992-4842-8D3F-A902C891110A}" destId="{8BEA8DC9-5317-4411-B682-996F2D6F8BE3}" srcOrd="2" destOrd="0" parTransId="{7A36BEC5-6D51-41F1-AF0F-09DDEBFB5CDC}" sibTransId="{46113BF2-6A50-4B7E-870D-E544232FB3C2}"/>
    <dgm:cxn modelId="{F5F4B16D-C816-4BA1-916C-19FBE2EBDD99}" srcId="{9E7B3283-3244-43C1-9AED-2305B6FE8246}" destId="{E8884604-AE40-4AD4-8F6D-158B85BA03BF}" srcOrd="3" destOrd="0" parTransId="{8452B0AF-11A6-4562-8AC9-73ADB01B004C}" sibTransId="{C6E30188-68CA-40A1-B3F6-D5D6C26E616E}"/>
    <dgm:cxn modelId="{2BCBF357-4399-4C2D-9E64-BCD911F2B0ED}" type="presOf" srcId="{E891A9E9-8992-4842-8D3F-A902C891110A}" destId="{DCEE26ED-1726-4513-8E37-1899ADA1F484}" srcOrd="0" destOrd="0" presId="urn:microsoft.com/office/officeart/2005/8/layout/hList1"/>
    <dgm:cxn modelId="{366C808E-A68E-4DF3-9F80-9261629CC3B2}" type="presOf" srcId="{8EE5412A-A213-473F-9880-06609EF64C35}" destId="{C0E0D5CF-D0A5-43CE-B5E7-4201EFE981D5}" srcOrd="0" destOrd="4" presId="urn:microsoft.com/office/officeart/2005/8/layout/hList1"/>
    <dgm:cxn modelId="{03EC0199-C0D1-44D5-B4ED-CF6AAD0021D3}" srcId="{E891A9E9-8992-4842-8D3F-A902C891110A}" destId="{88B847BE-7095-4874-A46A-CAD8B32D2A4E}" srcOrd="3" destOrd="0" parTransId="{3EFCC6BF-0E7A-4762-BC19-A527700575E1}" sibTransId="{7F675541-E46F-4552-ADB6-44C305A9965C}"/>
    <dgm:cxn modelId="{025FCFB9-BB30-466E-9810-9A1CE76B4F55}" srcId="{5EFA464C-44CC-4371-BB06-529CA630A9C5}" destId="{631DA61B-DB83-49F4-B904-77291293762F}" srcOrd="1" destOrd="0" parTransId="{14C21964-16F6-44D8-A741-FFBB7A0D3F84}" sibTransId="{C427CE0F-FFC1-4F51-8B00-95DD3E4F8DC7}"/>
    <dgm:cxn modelId="{96185EBC-A1C9-437A-98D1-B4BCCD860746}" type="presOf" srcId="{88B847BE-7095-4874-A46A-CAD8B32D2A4E}" destId="{C0E0D5CF-D0A5-43CE-B5E7-4201EFE981D5}" srcOrd="0" destOrd="3" presId="urn:microsoft.com/office/officeart/2005/8/layout/hList1"/>
    <dgm:cxn modelId="{A56E76C4-F8A2-4DBC-996E-1415B5A7A593}" srcId="{E891A9E9-8992-4842-8D3F-A902C891110A}" destId="{9DE53F6A-79BD-42FC-B014-C645BC11E30A}" srcOrd="0" destOrd="0" parTransId="{CDA192F0-77B5-471F-A598-B74422852002}" sibTransId="{EA889B1D-90D0-4D1B-A756-3F128E586145}"/>
    <dgm:cxn modelId="{17E4C4CE-9359-4BD2-B1BC-FC465D626BF3}" type="presOf" srcId="{9DE53F6A-79BD-42FC-B014-C645BC11E30A}" destId="{C0E0D5CF-D0A5-43CE-B5E7-4201EFE981D5}" srcOrd="0" destOrd="0" presId="urn:microsoft.com/office/officeart/2005/8/layout/hList1"/>
    <dgm:cxn modelId="{7F6442D3-93AC-4E49-BA53-E92D88457192}" srcId="{E891A9E9-8992-4842-8D3F-A902C891110A}" destId="{BB9B1EDA-AD57-48E3-A70B-EEF77596A46A}" srcOrd="5" destOrd="0" parTransId="{51F4CA2E-319C-4C07-89A7-96D804917E3E}" sibTransId="{1A8B6855-F288-4052-8EF6-EED1FED8462A}"/>
    <dgm:cxn modelId="{E24CC5D7-0397-4EE2-A122-CD0A72DB7D81}" srcId="{9E7B3283-3244-43C1-9AED-2305B6FE8246}" destId="{FDA8B732-9118-44C8-A24F-D1561522FB1C}" srcOrd="4" destOrd="0" parTransId="{7B901AAA-3749-4765-BBF6-7339CB624C56}" sibTransId="{FC48779B-CA4C-4067-9515-C617EB186443}"/>
    <dgm:cxn modelId="{7DC7FEDC-1081-4AF2-AC2C-BDA59649751E}" type="presOf" srcId="{0500FFC3-18E9-489C-948E-64093A62CB77}" destId="{FB01617E-5752-4DEC-9A6F-868E4341A36D}" srcOrd="0" destOrd="2" presId="urn:microsoft.com/office/officeart/2005/8/layout/hList1"/>
    <dgm:cxn modelId="{176966E0-9555-4EC2-BEEE-ED0C4809C2A2}" srcId="{6C2B407E-8CB7-4083-81E7-4D7026DD8BA0}" destId="{5EFA464C-44CC-4371-BB06-529CA630A9C5}" srcOrd="0" destOrd="0" parTransId="{D5429932-F634-4E86-B3FC-6B5DFC35D13F}" sibTransId="{6CAA5A8F-486E-40CA-95ED-50FBBEE7A01D}"/>
    <dgm:cxn modelId="{B53753EC-8098-44AD-932E-29377F190D0E}" type="presOf" srcId="{9359C2A1-E57F-4BC7-9B99-18B634243593}" destId="{C0E0D5CF-D0A5-43CE-B5E7-4201EFE981D5}" srcOrd="0" destOrd="1" presId="urn:microsoft.com/office/officeart/2005/8/layout/hList1"/>
    <dgm:cxn modelId="{E6F318ED-A4BE-41E1-9F09-08F196C35180}" srcId="{6C2B407E-8CB7-4083-81E7-4D7026DD8BA0}" destId="{9E7B3283-3244-43C1-9AED-2305B6FE8246}" srcOrd="1" destOrd="0" parTransId="{8EA7CD50-5C02-44F5-9DED-7288B3202BBF}" sibTransId="{A0EFC75F-44AD-4A76-9588-8DE5B23965EA}"/>
    <dgm:cxn modelId="{598BC5F0-6D1D-483B-8969-09D2B1128A79}" type="presOf" srcId="{6C2B407E-8CB7-4083-81E7-4D7026DD8BA0}" destId="{2A78097F-6692-495E-BD1E-C06C6BCF903F}" srcOrd="0" destOrd="0" presId="urn:microsoft.com/office/officeart/2005/8/layout/hList1"/>
    <dgm:cxn modelId="{9691BEFA-78DA-48DC-92DD-CED3F82146CA}" srcId="{5EFA464C-44CC-4371-BB06-529CA630A9C5}" destId="{CB021982-B8A6-4C61-8F73-3D550F75424F}" srcOrd="0" destOrd="0" parTransId="{DB260646-A49D-4D00-8BDE-D11E90861E04}" sibTransId="{160B8D42-7D81-4C8F-AEA6-6523E72D15D9}"/>
    <dgm:cxn modelId="{9B4B2BFD-D332-4676-966A-D9D708CFD345}" type="presOf" srcId="{E8884604-AE40-4AD4-8F6D-158B85BA03BF}" destId="{FB01617E-5752-4DEC-9A6F-868E4341A36D}" srcOrd="0" destOrd="3" presId="urn:microsoft.com/office/officeart/2005/8/layout/hList1"/>
    <dgm:cxn modelId="{52F325E3-4828-4B67-BD0B-1238EF47CF43}" type="presParOf" srcId="{2A78097F-6692-495E-BD1E-C06C6BCF903F}" destId="{BE88649F-4D78-4A9C-B16A-2FF819516852}" srcOrd="0" destOrd="0" presId="urn:microsoft.com/office/officeart/2005/8/layout/hList1"/>
    <dgm:cxn modelId="{C944767E-DD88-4490-A0DD-B5985FD06F63}" type="presParOf" srcId="{BE88649F-4D78-4A9C-B16A-2FF819516852}" destId="{C6A3E897-2396-4954-AB25-5CE6D7B799B2}" srcOrd="0" destOrd="0" presId="urn:microsoft.com/office/officeart/2005/8/layout/hList1"/>
    <dgm:cxn modelId="{F17F2D5E-8A0F-43FC-B854-10BF0766DAF1}" type="presParOf" srcId="{BE88649F-4D78-4A9C-B16A-2FF819516852}" destId="{A898D8B1-9A33-4460-80EA-8C279A1C2D2A}" srcOrd="1" destOrd="0" presId="urn:microsoft.com/office/officeart/2005/8/layout/hList1"/>
    <dgm:cxn modelId="{3F8D79C4-DDA7-4DE6-ADE2-5B270A4CC583}" type="presParOf" srcId="{2A78097F-6692-495E-BD1E-C06C6BCF903F}" destId="{F3E7970F-02F1-4DAB-BF95-631CFF9984E5}" srcOrd="1" destOrd="0" presId="urn:microsoft.com/office/officeart/2005/8/layout/hList1"/>
    <dgm:cxn modelId="{90AE53B7-35E3-4E9F-8860-67C1949312AF}" type="presParOf" srcId="{2A78097F-6692-495E-BD1E-C06C6BCF903F}" destId="{11C95A90-7454-46DD-981E-A4054674C304}" srcOrd="2" destOrd="0" presId="urn:microsoft.com/office/officeart/2005/8/layout/hList1"/>
    <dgm:cxn modelId="{B82B7A62-1DDE-49FF-A953-09AE5C2F009B}" type="presParOf" srcId="{11C95A90-7454-46DD-981E-A4054674C304}" destId="{136AB8EA-2BD8-4A7D-9AC6-F33EBD5B3B90}" srcOrd="0" destOrd="0" presId="urn:microsoft.com/office/officeart/2005/8/layout/hList1"/>
    <dgm:cxn modelId="{46BB5FD1-00F8-4811-A892-1F5BFB2B14C0}" type="presParOf" srcId="{11C95A90-7454-46DD-981E-A4054674C304}" destId="{FB01617E-5752-4DEC-9A6F-868E4341A36D}" srcOrd="1" destOrd="0" presId="urn:microsoft.com/office/officeart/2005/8/layout/hList1"/>
    <dgm:cxn modelId="{4D5B1248-163D-4396-8E23-5E50473D8D39}" type="presParOf" srcId="{2A78097F-6692-495E-BD1E-C06C6BCF903F}" destId="{B9FDD355-E354-46CB-AA47-C649C5E405C9}" srcOrd="3" destOrd="0" presId="urn:microsoft.com/office/officeart/2005/8/layout/hList1"/>
    <dgm:cxn modelId="{3A4288EC-4972-4DF7-AF08-B4234D695993}" type="presParOf" srcId="{2A78097F-6692-495E-BD1E-C06C6BCF903F}" destId="{FC876ECA-E9D2-4030-8927-F2DB0B3C505C}" srcOrd="4" destOrd="0" presId="urn:microsoft.com/office/officeart/2005/8/layout/hList1"/>
    <dgm:cxn modelId="{114A1410-7440-4832-B8BE-23617BA939E8}" type="presParOf" srcId="{FC876ECA-E9D2-4030-8927-F2DB0B3C505C}" destId="{DCEE26ED-1726-4513-8E37-1899ADA1F484}" srcOrd="0" destOrd="0" presId="urn:microsoft.com/office/officeart/2005/8/layout/hList1"/>
    <dgm:cxn modelId="{EA3E49F3-D3F1-47CA-A4A3-37290C6FCD67}" type="presParOf" srcId="{FC876ECA-E9D2-4030-8927-F2DB0B3C505C}" destId="{C0E0D5CF-D0A5-43CE-B5E7-4201EFE981D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custT="1"/>
      <dgm:spPr>
        <a:solidFill>
          <a:srgbClr val="54BF37"/>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Building Resilience, Growing the Green</a:t>
          </a:r>
          <a:endParaRPr lang="en-US" sz="2000"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custT="1"/>
      <dgm:spPr>
        <a:solidFill>
          <a:srgbClr val="FFFF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Proactively Manage Stress</a:t>
          </a:r>
          <a:endParaRPr lang="en-US" sz="2000"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84317108-7E99-4F67-B684-5D1AB73E7B98}">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Proactively identify safety alert mechanisms– install and use</a:t>
          </a:r>
          <a:endParaRPr lang="en-US" dirty="0">
            <a:latin typeface="Arial" panose="020B0604020202020204" pitchFamily="34" charset="0"/>
            <a:cs typeface="Arial" panose="020B0604020202020204" pitchFamily="34" charset="0"/>
          </a:endParaRPr>
        </a:p>
      </dgm:t>
    </dgm:pt>
    <dgm:pt modelId="{E97D6BB0-2E8B-42EC-9BC3-692159C93C6C}" type="parTrans" cxnId="{8A5B0CBD-FEA8-48C4-A881-DBA7C0B9E01F}">
      <dgm:prSet/>
      <dgm:spPr/>
      <dgm:t>
        <a:bodyPr/>
        <a:lstStyle/>
        <a:p>
          <a:endParaRPr lang="en-US"/>
        </a:p>
      </dgm:t>
    </dgm:pt>
    <dgm:pt modelId="{9199223D-A821-4682-96D6-F2CC672FF860}" type="sibTrans" cxnId="{8A5B0CBD-FEA8-48C4-A881-DBA7C0B9E01F}">
      <dgm:prSet/>
      <dgm:spPr/>
      <dgm:t>
        <a:bodyPr/>
        <a:lstStyle/>
        <a:p>
          <a:endParaRPr lang="en-US"/>
        </a:p>
      </dgm:t>
    </dgm:pt>
    <dgm:pt modelId="{CFFDFF25-7C8F-4CCC-B17A-870563916E7F}">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Know the exit strategies</a:t>
          </a:r>
          <a:endParaRPr lang="en-US" dirty="0">
            <a:latin typeface="Arial" panose="020B0604020202020204" pitchFamily="34" charset="0"/>
            <a:cs typeface="Arial" panose="020B0604020202020204" pitchFamily="34" charset="0"/>
          </a:endParaRPr>
        </a:p>
      </dgm:t>
    </dgm:pt>
    <dgm:pt modelId="{36A425C7-D62F-41CD-A10A-C00EC0431317}" type="parTrans" cxnId="{C768793F-B0F0-4CBB-A28B-11F1ECDE16C7}">
      <dgm:prSet/>
      <dgm:spPr/>
      <dgm:t>
        <a:bodyPr/>
        <a:lstStyle/>
        <a:p>
          <a:endParaRPr lang="en-US"/>
        </a:p>
      </dgm:t>
    </dgm:pt>
    <dgm:pt modelId="{3AB5EEFC-52B5-4C1B-A524-AF64A9EAF871}" type="sibTrans" cxnId="{C768793F-B0F0-4CBB-A28B-11F1ECDE16C7}">
      <dgm:prSet/>
      <dgm:spPr/>
      <dgm:t>
        <a:bodyPr/>
        <a:lstStyle/>
        <a:p>
          <a:endParaRPr lang="en-US"/>
        </a:p>
      </dgm:t>
    </dgm:pt>
    <dgm:pt modelId="{0A844F5D-1254-4C3E-81F0-7E27C81740B8}">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De-escalation training </a:t>
          </a:r>
          <a:endParaRPr lang="en-US" dirty="0">
            <a:latin typeface="Arial" panose="020B0604020202020204" pitchFamily="34" charset="0"/>
            <a:cs typeface="Arial" panose="020B0604020202020204" pitchFamily="34" charset="0"/>
          </a:endParaRPr>
        </a:p>
      </dgm:t>
    </dgm:pt>
    <dgm:pt modelId="{24C500D9-9086-46B4-A396-E14FF50DDCA6}" type="parTrans" cxnId="{D908FD4F-102A-4186-A084-93CBA3251BD6}">
      <dgm:prSet/>
      <dgm:spPr/>
      <dgm:t>
        <a:bodyPr/>
        <a:lstStyle/>
        <a:p>
          <a:endParaRPr lang="en-US"/>
        </a:p>
      </dgm:t>
    </dgm:pt>
    <dgm:pt modelId="{3CF1BD25-2F10-4E29-8B1C-ADA2734BDA1B}" type="sibTrans" cxnId="{D908FD4F-102A-4186-A084-93CBA3251BD6}">
      <dgm:prSet/>
      <dgm:spPr/>
      <dgm:t>
        <a:bodyPr/>
        <a:lstStyle/>
        <a:p>
          <a:endParaRPr lang="en-US"/>
        </a:p>
      </dgm:t>
    </dgm:pt>
    <dgm:pt modelId="{BA7E85AC-8C78-40D0-B19C-3FDB1F751475}">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Educate about stress reactions, what to expect, how to feel safer</a:t>
          </a:r>
          <a:endParaRPr lang="en-US" dirty="0">
            <a:latin typeface="Arial" panose="020B0604020202020204" pitchFamily="34" charset="0"/>
            <a:cs typeface="Arial" panose="020B0604020202020204" pitchFamily="34" charset="0"/>
          </a:endParaRPr>
        </a:p>
      </dgm:t>
    </dgm:pt>
    <dgm:pt modelId="{8516163D-7264-4EC8-8A69-53E4AB29D9B4}" type="parTrans" cxnId="{97000DCD-1B86-4F05-A273-9EC26D64E2B4}">
      <dgm:prSet/>
      <dgm:spPr/>
      <dgm:t>
        <a:bodyPr/>
        <a:lstStyle/>
        <a:p>
          <a:endParaRPr lang="en-US"/>
        </a:p>
      </dgm:t>
    </dgm:pt>
    <dgm:pt modelId="{FDBDEE74-0EEE-4C40-A238-8CBD6C76CA08}" type="sibTrans" cxnId="{97000DCD-1B86-4F05-A273-9EC26D64E2B4}">
      <dgm:prSet/>
      <dgm:spPr/>
      <dgm:t>
        <a:bodyPr/>
        <a:lstStyle/>
        <a:p>
          <a:endParaRPr lang="en-US"/>
        </a:p>
      </dgm:t>
    </dgm:pt>
    <dgm:pt modelId="{B2BFFF9B-3D96-45D6-9BAF-6F59D5E0DC18}">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Shifting ways of thinking so culture values self-care </a:t>
          </a:r>
          <a:endParaRPr lang="en-US" dirty="0">
            <a:latin typeface="Arial" panose="020B0604020202020204" pitchFamily="34" charset="0"/>
            <a:cs typeface="Arial" panose="020B0604020202020204" pitchFamily="34" charset="0"/>
          </a:endParaRPr>
        </a:p>
      </dgm:t>
    </dgm:pt>
    <dgm:pt modelId="{146E701B-37F6-44C2-B79B-8B8EE00F441F}" type="parTrans" cxnId="{FA8106EF-3241-47BD-B03C-6C7F5CEBFC47}">
      <dgm:prSet/>
      <dgm:spPr/>
      <dgm:t>
        <a:bodyPr/>
        <a:lstStyle/>
        <a:p>
          <a:endParaRPr lang="en-US"/>
        </a:p>
      </dgm:t>
    </dgm:pt>
    <dgm:pt modelId="{885BE50B-913C-4D03-93E4-0363D7D7AB67}" type="sibTrans" cxnId="{FA8106EF-3241-47BD-B03C-6C7F5CEBFC47}">
      <dgm:prSet/>
      <dgm:spPr/>
      <dgm:t>
        <a:bodyPr/>
        <a:lstStyle/>
        <a:p>
          <a:endParaRPr lang="en-US"/>
        </a:p>
      </dgm:t>
    </dgm:pt>
    <dgm:pt modelId="{18535002-AEE6-41E2-954C-3822D761655D}">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Seeking or providing information</a:t>
          </a:r>
          <a:endParaRPr lang="en-US" dirty="0">
            <a:latin typeface="Arial" panose="020B0604020202020204" pitchFamily="34" charset="0"/>
            <a:cs typeface="Arial" panose="020B0604020202020204" pitchFamily="34" charset="0"/>
          </a:endParaRPr>
        </a:p>
      </dgm:t>
    </dgm:pt>
    <dgm:pt modelId="{22A7118A-D8B6-46A2-BCA4-68C57C7CC7F9}" type="parTrans" cxnId="{D82B677E-E873-4F22-A8CD-FBD50C8F9C91}">
      <dgm:prSet/>
      <dgm:spPr/>
      <dgm:t>
        <a:bodyPr/>
        <a:lstStyle/>
        <a:p>
          <a:endParaRPr lang="en-US"/>
        </a:p>
      </dgm:t>
    </dgm:pt>
    <dgm:pt modelId="{1FB68F43-22FC-4DAD-B892-36FE7BD915D5}" type="sibTrans" cxnId="{D82B677E-E873-4F22-A8CD-FBD50C8F9C91}">
      <dgm:prSet/>
      <dgm:spPr/>
      <dgm:t>
        <a:bodyPr/>
        <a:lstStyle/>
        <a:p>
          <a:endParaRPr lang="en-US"/>
        </a:p>
      </dgm:t>
    </dgm:pt>
    <dgm:pt modelId="{06D20E46-1333-4D35-95FC-2D37CFD9B9FC}">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Communicate concerns, request help, communicate with those who need to know</a:t>
          </a:r>
          <a:endParaRPr lang="en-US" dirty="0">
            <a:latin typeface="Arial" panose="020B0604020202020204" pitchFamily="34" charset="0"/>
            <a:cs typeface="Arial" panose="020B0604020202020204" pitchFamily="34" charset="0"/>
          </a:endParaRPr>
        </a:p>
      </dgm:t>
    </dgm:pt>
    <dgm:pt modelId="{EEA8294C-A9E5-41A7-8658-33020F3FB1A4}" type="parTrans" cxnId="{502ABEBD-D5FB-49A1-A7CC-867AAF29ECC1}">
      <dgm:prSet/>
      <dgm:spPr/>
      <dgm:t>
        <a:bodyPr/>
        <a:lstStyle/>
        <a:p>
          <a:endParaRPr lang="en-US"/>
        </a:p>
      </dgm:t>
    </dgm:pt>
    <dgm:pt modelId="{2F33F80D-F104-49D6-9D50-760D5A68E2EB}" type="sibTrans" cxnId="{502ABEBD-D5FB-49A1-A7CC-867AAF29ECC1}">
      <dgm:prSet/>
      <dgm:spPr/>
      <dgm:t>
        <a:bodyPr/>
        <a:lstStyle/>
        <a:p>
          <a:endParaRPr lang="en-US"/>
        </a:p>
      </dgm:t>
    </dgm:pt>
    <dgm:pt modelId="{759C0775-D6D2-4278-8762-6E38579C809E}">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Prioritize, Problem solve with group</a:t>
          </a:r>
          <a:endParaRPr lang="en-US" dirty="0">
            <a:latin typeface="Arial" panose="020B0604020202020204" pitchFamily="34" charset="0"/>
            <a:cs typeface="Arial" panose="020B0604020202020204" pitchFamily="34" charset="0"/>
          </a:endParaRPr>
        </a:p>
      </dgm:t>
    </dgm:pt>
    <dgm:pt modelId="{AAAAA707-3982-428E-B95B-6ACBA6C86FA2}" type="parTrans" cxnId="{70DA9012-F139-40D9-9104-FC07669E0756}">
      <dgm:prSet/>
      <dgm:spPr/>
      <dgm:t>
        <a:bodyPr/>
        <a:lstStyle/>
        <a:p>
          <a:endParaRPr lang="en-US"/>
        </a:p>
      </dgm:t>
    </dgm:pt>
    <dgm:pt modelId="{729F85E7-0254-4F24-9C7A-288BD44EA081}" type="sibTrans" cxnId="{70DA9012-F139-40D9-9104-FC07669E0756}">
      <dgm:prSet/>
      <dgm:spPr/>
      <dgm:t>
        <a:bodyPr/>
        <a:lstStyle/>
        <a:p>
          <a:endParaRPr lang="en-US"/>
        </a:p>
      </dgm:t>
    </dgm:pt>
    <dgm:pt modelId="{4807DB92-2E9C-43BF-B46B-98CB94918813}">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Set boundaries</a:t>
          </a:r>
          <a:endParaRPr lang="en-US" dirty="0">
            <a:latin typeface="Arial" panose="020B0604020202020204" pitchFamily="34" charset="0"/>
            <a:cs typeface="Arial" panose="020B0604020202020204" pitchFamily="34" charset="0"/>
          </a:endParaRPr>
        </a:p>
      </dgm:t>
    </dgm:pt>
    <dgm:pt modelId="{B448CF07-9F21-49DF-9473-271AB03B5A11}" type="parTrans" cxnId="{5890F5A1-1CFF-4388-9267-5DC1BF74379E}">
      <dgm:prSet/>
      <dgm:spPr/>
      <dgm:t>
        <a:bodyPr/>
        <a:lstStyle/>
        <a:p>
          <a:endParaRPr lang="en-US"/>
        </a:p>
      </dgm:t>
    </dgm:pt>
    <dgm:pt modelId="{0647AC3D-DA12-4554-81BC-6924C4BF1E34}" type="sibTrans" cxnId="{5890F5A1-1CFF-4388-9267-5DC1BF74379E}">
      <dgm:prSet/>
      <dgm:spPr/>
      <dgm:t>
        <a:bodyPr/>
        <a:lstStyle/>
        <a:p>
          <a:endParaRPr lang="en-US"/>
        </a:p>
      </dgm:t>
    </dgm:pt>
    <dgm:pt modelId="{4345B107-722F-4F19-94D5-D4896BC9BD01}">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Call on those people, places, or actions that feel safe to you</a:t>
          </a:r>
          <a:endParaRPr lang="en-US" dirty="0">
            <a:latin typeface="Arial" panose="020B0604020202020204" pitchFamily="34" charset="0"/>
            <a:cs typeface="Arial" panose="020B0604020202020204" pitchFamily="34" charset="0"/>
          </a:endParaRPr>
        </a:p>
      </dgm:t>
    </dgm:pt>
    <dgm:pt modelId="{ED236BEB-5632-4AEB-8C57-6DFD8B2D4A31}" type="parTrans" cxnId="{A67FD72E-1E94-4A61-BA08-13F112E6C0F2}">
      <dgm:prSet/>
      <dgm:spPr/>
      <dgm:t>
        <a:bodyPr/>
        <a:lstStyle/>
        <a:p>
          <a:endParaRPr lang="en-US"/>
        </a:p>
      </dgm:t>
    </dgm:pt>
    <dgm:pt modelId="{25CDBEC5-1EC2-4BBD-AEA5-1D5FFC53F864}" type="sibTrans" cxnId="{A67FD72E-1E94-4A61-BA08-13F112E6C0F2}">
      <dgm:prSet/>
      <dgm:spPr/>
      <dgm:t>
        <a:bodyPr/>
        <a:lstStyle/>
        <a:p>
          <a:endParaRPr lang="en-US"/>
        </a:p>
      </dgm:t>
    </dgm:pt>
    <dgm:pt modelId="{8C5640E4-B15C-4984-A014-31C92117B9C0}">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Distraction</a:t>
          </a:r>
          <a:endParaRPr lang="en-US" dirty="0">
            <a:latin typeface="Arial" panose="020B0604020202020204" pitchFamily="34" charset="0"/>
            <a:cs typeface="Arial" panose="020B0604020202020204" pitchFamily="34" charset="0"/>
          </a:endParaRPr>
        </a:p>
      </dgm:t>
    </dgm:pt>
    <dgm:pt modelId="{6E0B44CD-FE39-471D-9100-C3D81EEB1F1F}" type="parTrans" cxnId="{742E0A7C-85DE-4496-966C-7A72913763E9}">
      <dgm:prSet/>
      <dgm:spPr/>
      <dgm:t>
        <a:bodyPr/>
        <a:lstStyle/>
        <a:p>
          <a:endParaRPr lang="en-US"/>
        </a:p>
      </dgm:t>
    </dgm:pt>
    <dgm:pt modelId="{503EDED6-12A1-4A2C-9CF9-5D06B9435EF3}" type="sibTrans" cxnId="{742E0A7C-85DE-4496-966C-7A72913763E9}">
      <dgm:prSet/>
      <dgm:spPr/>
      <dgm:t>
        <a:bodyPr/>
        <a:lstStyle/>
        <a:p>
          <a:endParaRPr lang="en-US"/>
        </a:p>
      </dgm:t>
    </dgm:pt>
    <dgm:pt modelId="{FCF582C7-F13E-4369-9530-5143F2E6BA61}">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Educate about stress reactions, what to expect, how to feel safer</a:t>
          </a:r>
          <a:endParaRPr lang="en-US" dirty="0">
            <a:latin typeface="Arial" panose="020B0604020202020204" pitchFamily="34" charset="0"/>
            <a:cs typeface="Arial" panose="020B0604020202020204" pitchFamily="34" charset="0"/>
          </a:endParaRPr>
        </a:p>
      </dgm:t>
    </dgm:pt>
    <dgm:pt modelId="{C5B6AC7F-381C-4341-AAD2-A5874FCBA01C}" type="parTrans" cxnId="{4F730866-3DB8-4B2B-9101-BB3A38F2A4C9}">
      <dgm:prSet/>
      <dgm:spPr/>
      <dgm:t>
        <a:bodyPr/>
        <a:lstStyle/>
        <a:p>
          <a:endParaRPr lang="en-US"/>
        </a:p>
      </dgm:t>
    </dgm:pt>
    <dgm:pt modelId="{A29097B7-76AE-4F7A-8BF4-5C37DFEA5744}" type="sibTrans" cxnId="{4F730866-3DB8-4B2B-9101-BB3A38F2A4C9}">
      <dgm:prSet/>
      <dgm:spPr/>
      <dgm:t>
        <a:bodyPr/>
        <a:lstStyle/>
        <a:p>
          <a:endParaRPr lang="en-US"/>
        </a:p>
      </dgm:t>
    </dgm:pt>
    <dgm:pt modelId="{3761253D-7088-4D64-9A17-4D0FB84F995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Brief staff about changes in practice/strategies/resources/events</a:t>
          </a:r>
        </a:p>
      </dgm:t>
    </dgm:pt>
    <dgm:pt modelId="{D26D1F42-1564-42FA-BF93-54558E466757}" type="parTrans" cxnId="{3CF614D3-35B4-4417-8A24-D68EED263A2C}">
      <dgm:prSet/>
      <dgm:spPr/>
      <dgm:t>
        <a:bodyPr/>
        <a:lstStyle/>
        <a:p>
          <a:endParaRPr lang="en-US"/>
        </a:p>
      </dgm:t>
    </dgm:pt>
    <dgm:pt modelId="{AF9D66FF-83CA-4F27-9EEB-8346F2D730F2}" type="sibTrans" cxnId="{3CF614D3-35B4-4417-8A24-D68EED263A2C}">
      <dgm:prSet/>
      <dgm:spPr/>
      <dgm:t>
        <a:bodyPr/>
        <a:lstStyle/>
        <a:p>
          <a:endParaRPr lang="en-US"/>
        </a:p>
      </dgm:t>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custLinFactNeighborX="-748">
        <dgm:presLayoutVars>
          <dgm:bulletEnabled val="1"/>
        </dgm:presLayoutVars>
      </dgm:prSet>
      <dgm:spPr/>
    </dgm:pt>
  </dgm:ptLst>
  <dgm:cxnLst>
    <dgm:cxn modelId="{70DA9012-F139-40D9-9104-FC07669E0756}" srcId="{2148E375-B6A8-4AFF-BE82-72F834E6CE35}" destId="{759C0775-D6D2-4278-8762-6E38579C809E}" srcOrd="3" destOrd="0" parTransId="{AAAAA707-3982-428E-B95B-6ACBA6C86FA2}" sibTransId="{729F85E7-0254-4F24-9C7A-288BD44EA081}"/>
    <dgm:cxn modelId="{123CDD16-DF5D-4E6D-B425-799E900BDF8A}" type="presOf" srcId="{0A844F5D-1254-4C3E-81F0-7E27C81740B8}" destId="{C6D5A7CD-EA16-4DE2-A557-2B652E68730D}" srcOrd="0" destOrd="3" presId="urn:microsoft.com/office/officeart/2005/8/layout/list1"/>
    <dgm:cxn modelId="{989EFD1C-6545-4C9C-B439-ABCE62594421}" type="presOf" srcId="{A8A1BEBE-E2EF-49C8-9892-4C8C44B01C28}" destId="{C6D5A7CD-EA16-4DE2-A557-2B652E68730D}" srcOrd="0" destOrd="0" presId="urn:microsoft.com/office/officeart/2005/8/layout/list1"/>
    <dgm:cxn modelId="{A67FD72E-1E94-4A61-BA08-13F112E6C0F2}" srcId="{2148E375-B6A8-4AFF-BE82-72F834E6CE35}" destId="{4345B107-722F-4F19-94D5-D4896BC9BD01}" srcOrd="5" destOrd="0" parTransId="{ED236BEB-5632-4AEB-8C57-6DFD8B2D4A31}" sibTransId="{25CDBEC5-1EC2-4BBD-AEA5-1D5FFC53F864}"/>
    <dgm:cxn modelId="{131DCC30-713C-41F7-9DE8-2368311A093E}" type="presOf" srcId="{0B566622-FAB5-48BA-A77C-D197453A0FB4}" destId="{F5325153-A435-490C-9789-DFA96D6106A5}" srcOrd="1" destOrd="0" presId="urn:microsoft.com/office/officeart/2005/8/layout/list1"/>
    <dgm:cxn modelId="{00666538-6A26-4C20-9B4A-9BEC50841ACA}" srcId="{006A68CC-068C-402A-971D-0BA933967F7E}" destId="{2148E375-B6A8-4AFF-BE82-72F834E6CE35}" srcOrd="1" destOrd="0" parTransId="{F13DB35C-576C-4A72-AEBE-D087EA2E0C44}" sibTransId="{DDD5C748-56CD-4FDD-BE5E-58DFD357C573}"/>
    <dgm:cxn modelId="{4F40A83D-2B76-42F3-A61A-6150CBFA7A5A}" type="presOf" srcId="{06D20E46-1333-4D35-95FC-2D37CFD9B9FC}" destId="{E51BA28A-4500-4CD7-BA8B-ED8D61348AE9}" srcOrd="0" destOrd="2" presId="urn:microsoft.com/office/officeart/2005/8/layout/list1"/>
    <dgm:cxn modelId="{C768793F-B0F0-4CBB-A28B-11F1ECDE16C7}" srcId="{0B566622-FAB5-48BA-A77C-D197453A0FB4}" destId="{CFFDFF25-7C8F-4CCC-B17A-870563916E7F}" srcOrd="2" destOrd="0" parTransId="{36A425C7-D62F-41CD-A10A-C00EC0431317}" sibTransId="{3AB5EEFC-52B5-4C1B-A524-AF64A9EAF871}"/>
    <dgm:cxn modelId="{11419B5C-9A96-49CD-8836-11D31D6120CC}" srcId="{006A68CC-068C-402A-971D-0BA933967F7E}" destId="{0B566622-FAB5-48BA-A77C-D197453A0FB4}" srcOrd="0" destOrd="0" parTransId="{FB962DED-295C-46B5-9A66-48700E09DDB2}" sibTransId="{DDC61275-3A31-4CF1-8F64-5EDE14FDB133}"/>
    <dgm:cxn modelId="{8A69E542-ED08-47E4-ABAF-FEB77ACA0E25}" type="presOf" srcId="{759C0775-D6D2-4278-8762-6E38579C809E}" destId="{E51BA28A-4500-4CD7-BA8B-ED8D61348AE9}" srcOrd="0" destOrd="3" presId="urn:microsoft.com/office/officeart/2005/8/layout/list1"/>
    <dgm:cxn modelId="{4F730866-3DB8-4B2B-9101-BB3A38F2A4C9}" srcId="{2148E375-B6A8-4AFF-BE82-72F834E6CE35}" destId="{FCF582C7-F13E-4369-9530-5143F2E6BA61}" srcOrd="7" destOrd="0" parTransId="{C5B6AC7F-381C-4341-AAD2-A5874FCBA01C}" sibTransId="{A29097B7-76AE-4F7A-8BF4-5C37DFEA5744}"/>
    <dgm:cxn modelId="{B7689549-EC5D-4C54-96D1-EBCB58D26FB8}" type="presOf" srcId="{8C5640E4-B15C-4984-A014-31C92117B9C0}" destId="{E51BA28A-4500-4CD7-BA8B-ED8D61348AE9}" srcOrd="0" destOrd="6" presId="urn:microsoft.com/office/officeart/2005/8/layout/list1"/>
    <dgm:cxn modelId="{E4A92A4C-CDE7-4DC8-84CC-A0697BEDFE5C}" type="presOf" srcId="{3761253D-7088-4D64-9A17-4D0FB84F995E}" destId="{E51BA28A-4500-4CD7-BA8B-ED8D61348AE9}" srcOrd="0" destOrd="8" presId="urn:microsoft.com/office/officeart/2005/8/layout/list1"/>
    <dgm:cxn modelId="{784B0C6F-AE92-4C7C-83D9-2B97EF15D603}" type="presOf" srcId="{2148E375-B6A8-4AFF-BE82-72F834E6CE35}" destId="{78B94A50-066B-4AFB-BD22-26F104D2131D}" srcOrd="0" destOrd="0" presId="urn:microsoft.com/office/officeart/2005/8/layout/list1"/>
    <dgm:cxn modelId="{D908FD4F-102A-4186-A084-93CBA3251BD6}" srcId="{0B566622-FAB5-48BA-A77C-D197453A0FB4}" destId="{0A844F5D-1254-4C3E-81F0-7E27C81740B8}" srcOrd="3" destOrd="0" parTransId="{24C500D9-9086-46B4-A396-E14FF50DDCA6}" sibTransId="{3CF1BD25-2F10-4E29-8B1C-ADA2734BDA1B}"/>
    <dgm:cxn modelId="{4A123872-4692-4EA5-AAF1-9E573631EBBD}" type="presOf" srcId="{4807DB92-2E9C-43BF-B46B-98CB94918813}" destId="{E51BA28A-4500-4CD7-BA8B-ED8D61348AE9}" srcOrd="0" destOrd="4" presId="urn:microsoft.com/office/officeart/2005/8/layout/list1"/>
    <dgm:cxn modelId="{307C8B58-132C-4C7C-B096-CEFBD6388029}" type="presOf" srcId="{FCF582C7-F13E-4369-9530-5143F2E6BA61}" destId="{E51BA28A-4500-4CD7-BA8B-ED8D61348AE9}" srcOrd="0" destOrd="7" presId="urn:microsoft.com/office/officeart/2005/8/layout/list1"/>
    <dgm:cxn modelId="{742E0A7C-85DE-4496-966C-7A72913763E9}" srcId="{2148E375-B6A8-4AFF-BE82-72F834E6CE35}" destId="{8C5640E4-B15C-4984-A014-31C92117B9C0}" srcOrd="6" destOrd="0" parTransId="{6E0B44CD-FE39-471D-9100-C3D81EEB1F1F}" sibTransId="{503EDED6-12A1-4A2C-9CF9-5D06B9435EF3}"/>
    <dgm:cxn modelId="{D82B677E-E873-4F22-A8CD-FBD50C8F9C91}" srcId="{2148E375-B6A8-4AFF-BE82-72F834E6CE35}" destId="{18535002-AEE6-41E2-954C-3822D761655D}" srcOrd="1" destOrd="0" parTransId="{22A7118A-D8B6-46A2-BCA4-68C57C7CC7F9}" sibTransId="{1FB68F43-22FC-4DAD-B892-36FE7BD915D5}"/>
    <dgm:cxn modelId="{1CF23E89-1716-491E-A05B-197559654295}" type="presOf" srcId="{006A68CC-068C-402A-971D-0BA933967F7E}" destId="{3E86D05F-16E7-4C2F-9CE5-D91AA5F7084D}" srcOrd="0" destOrd="0" presId="urn:microsoft.com/office/officeart/2005/8/layout/list1"/>
    <dgm:cxn modelId="{67609793-C1FF-4415-A982-CA2689B7F00A}" type="presOf" srcId="{18535002-AEE6-41E2-954C-3822D761655D}" destId="{E51BA28A-4500-4CD7-BA8B-ED8D61348AE9}" srcOrd="0" destOrd="1" presId="urn:microsoft.com/office/officeart/2005/8/layout/list1"/>
    <dgm:cxn modelId="{FD204F9A-A6A8-4619-9084-A422A5B949BD}" type="presOf" srcId="{BA7E85AC-8C78-40D0-B19C-3FDB1F751475}" destId="{C6D5A7CD-EA16-4DE2-A557-2B652E68730D}" srcOrd="0" destOrd="4" presId="urn:microsoft.com/office/officeart/2005/8/layout/list1"/>
    <dgm:cxn modelId="{5890F5A1-1CFF-4388-9267-5DC1BF74379E}" srcId="{2148E375-B6A8-4AFF-BE82-72F834E6CE35}" destId="{4807DB92-2E9C-43BF-B46B-98CB94918813}" srcOrd="4" destOrd="0" parTransId="{B448CF07-9F21-49DF-9473-271AB03B5A11}" sibTransId="{0647AC3D-DA12-4554-81BC-6924C4BF1E34}"/>
    <dgm:cxn modelId="{48B68CA2-D10A-4B10-880F-82C395079A0C}" type="presOf" srcId="{84317108-7E99-4F67-B684-5D1AB73E7B98}" destId="{C6D5A7CD-EA16-4DE2-A557-2B652E68730D}" srcOrd="0" destOrd="1"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1EE934B9-D576-4384-B744-CBC3810E1355}" type="presOf" srcId="{B2BFFF9B-3D96-45D6-9BAF-6F59D5E0DC18}" destId="{C6D5A7CD-EA16-4DE2-A557-2B652E68730D}" srcOrd="0" destOrd="5" presId="urn:microsoft.com/office/officeart/2005/8/layout/list1"/>
    <dgm:cxn modelId="{8A5B0CBD-FEA8-48C4-A881-DBA7C0B9E01F}" srcId="{0B566622-FAB5-48BA-A77C-D197453A0FB4}" destId="{84317108-7E99-4F67-B684-5D1AB73E7B98}" srcOrd="1" destOrd="0" parTransId="{E97D6BB0-2E8B-42EC-9BC3-692159C93C6C}" sibTransId="{9199223D-A821-4682-96D6-F2CC672FF860}"/>
    <dgm:cxn modelId="{502ABEBD-D5FB-49A1-A7CC-867AAF29ECC1}" srcId="{2148E375-B6A8-4AFF-BE82-72F834E6CE35}" destId="{06D20E46-1333-4D35-95FC-2D37CFD9B9FC}" srcOrd="2" destOrd="0" parTransId="{EEA8294C-A9E5-41A7-8658-33020F3FB1A4}" sibTransId="{2F33F80D-F104-49D6-9D50-760D5A68E2EB}"/>
    <dgm:cxn modelId="{156B50CB-F5E8-4318-87BE-CC25A1BDAF54}" type="presOf" srcId="{0B566622-FAB5-48BA-A77C-D197453A0FB4}" destId="{E410C74F-53C2-4C6D-9553-5E2506FC7C74}" srcOrd="0" destOrd="0" presId="urn:microsoft.com/office/officeart/2005/8/layout/list1"/>
    <dgm:cxn modelId="{97000DCD-1B86-4F05-A273-9EC26D64E2B4}" srcId="{0B566622-FAB5-48BA-A77C-D197453A0FB4}" destId="{BA7E85AC-8C78-40D0-B19C-3FDB1F751475}" srcOrd="4" destOrd="0" parTransId="{8516163D-7264-4EC8-8A69-53E4AB29D9B4}" sibTransId="{FDBDEE74-0EEE-4C40-A238-8CBD6C76CA08}"/>
    <dgm:cxn modelId="{91BC19CD-27E3-46A0-BBBE-4F5CF75C53C5}" type="presOf" srcId="{2148E375-B6A8-4AFF-BE82-72F834E6CE35}" destId="{9C78B716-C8F5-48E9-853F-DE63F4DF435E}" srcOrd="1" destOrd="0" presId="urn:microsoft.com/office/officeart/2005/8/layout/list1"/>
    <dgm:cxn modelId="{3CF614D3-35B4-4417-8A24-D68EED263A2C}" srcId="{2148E375-B6A8-4AFF-BE82-72F834E6CE35}" destId="{3761253D-7088-4D64-9A17-4D0FB84F995E}" srcOrd="8" destOrd="0" parTransId="{D26D1F42-1564-42FA-BF93-54558E466757}" sibTransId="{AF9D66FF-83CA-4F27-9EEB-8346F2D730F2}"/>
    <dgm:cxn modelId="{0C5D05D4-640E-46B9-B09D-22DB469241EB}" type="presOf" srcId="{4345B107-722F-4F19-94D5-D4896BC9BD01}" destId="{E51BA28A-4500-4CD7-BA8B-ED8D61348AE9}" srcOrd="0" destOrd="5" presId="urn:microsoft.com/office/officeart/2005/8/layout/list1"/>
    <dgm:cxn modelId="{641ACDDD-BE82-4C4F-9312-BF2D68959AAC}" type="presOf" srcId="{03FED0F4-9A35-42E0-978B-9F721F6AD3F6}" destId="{E51BA28A-4500-4CD7-BA8B-ED8D61348AE9}" srcOrd="0" destOrd="0" presId="urn:microsoft.com/office/officeart/2005/8/layout/list1"/>
    <dgm:cxn modelId="{FA8106EF-3241-47BD-B03C-6C7F5CEBFC47}" srcId="{0B566622-FAB5-48BA-A77C-D197453A0FB4}" destId="{B2BFFF9B-3D96-45D6-9BAF-6F59D5E0DC18}" srcOrd="5" destOrd="0" parTransId="{146E701B-37F6-44C2-B79B-8B8EE00F441F}" sibTransId="{885BE50B-913C-4D03-93E4-0363D7D7AB67}"/>
    <dgm:cxn modelId="{8DFB6EF8-4665-4756-A50C-21983DA47454}" type="presOf" srcId="{CFFDFF25-7C8F-4CCC-B17A-870563916E7F}" destId="{C6D5A7CD-EA16-4DE2-A557-2B652E68730D}" srcOrd="0" destOrd="2"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t>Activating safety alert</a:t>
          </a:r>
          <a:endParaRPr lang="en-US" dirty="0">
            <a:latin typeface="Arial" panose="020B0604020202020204" pitchFamily="34" charset="0"/>
            <a:cs typeface="Arial" panose="020B0604020202020204" pitchFamily="34" charset="0"/>
          </a:endParaRP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custT="1"/>
      <dgm:spPr>
        <a:ln>
          <a:solidFill>
            <a:schemeClr val="tx1"/>
          </a:solidFill>
        </a:ln>
      </dgm:spPr>
      <dgm:t>
        <a:bodyPr/>
        <a:lstStyle/>
        <a:p>
          <a:pPr>
            <a:buFont typeface="Wingdings" panose="05000000000000000000" pitchFamily="2" charset="2"/>
            <a:buNone/>
          </a:pPr>
          <a:endParaRPr lang="en-US" sz="1000" dirty="0">
            <a:latin typeface="Arial" panose="020B0604020202020204" pitchFamily="34" charset="0"/>
            <a:cs typeface="Arial" panose="020B0604020202020204" pitchFamily="34" charset="0"/>
          </a:endParaRP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7B6A69C5-6597-4F23-8B3B-0F41C0FBC569}">
      <dgm:prSet/>
      <dgm:spPr/>
      <dgm:t>
        <a:bodyPr/>
        <a:lstStyle/>
        <a:p>
          <a:pPr>
            <a:buFont typeface="Wingdings" panose="05000000000000000000" pitchFamily="2" charset="2"/>
            <a:buChar char="§"/>
          </a:pPr>
          <a:r>
            <a:rPr lang="en-US" sz="2100" dirty="0">
              <a:latin typeface="+mn-lt"/>
            </a:rPr>
            <a:t>Urgent intervention</a:t>
          </a:r>
        </a:p>
      </dgm:t>
    </dgm:pt>
    <dgm:pt modelId="{989B1B39-DDCE-4EB3-98FB-43C517B974C8}" type="parTrans" cxnId="{B9C381AB-A99B-4942-A8D8-0E090D417516}">
      <dgm:prSet/>
      <dgm:spPr/>
      <dgm:t>
        <a:bodyPr/>
        <a:lstStyle/>
        <a:p>
          <a:endParaRPr lang="en-US"/>
        </a:p>
      </dgm:t>
    </dgm:pt>
    <dgm:pt modelId="{04D96258-F48A-49CB-AC6D-3A9CE45A8C55}" type="sibTrans" cxnId="{B9C381AB-A99B-4942-A8D8-0E090D417516}">
      <dgm:prSet/>
      <dgm:spPr/>
      <dgm:t>
        <a:bodyPr/>
        <a:lstStyle/>
        <a:p>
          <a:endParaRPr lang="en-US"/>
        </a:p>
      </dgm:t>
    </dgm:pt>
    <dgm:pt modelId="{A615387A-1F3C-4D00-9DDE-716C5D87048A}">
      <dgm:prSet/>
      <dgm:spPr/>
      <dgm:t>
        <a:bodyPr/>
        <a:lstStyle/>
        <a:p>
          <a:pPr>
            <a:buFont typeface="Wingdings" panose="05000000000000000000" pitchFamily="2" charset="2"/>
            <a:buChar char="§"/>
          </a:pPr>
          <a:r>
            <a:rPr lang="en-US" sz="2100" dirty="0">
              <a:latin typeface="+mn-lt"/>
            </a:rPr>
            <a:t>Shelter in place</a:t>
          </a:r>
        </a:p>
      </dgm:t>
    </dgm:pt>
    <dgm:pt modelId="{4D59667E-1E14-4E8F-AD7D-14B4ABBE9546}" type="parTrans" cxnId="{64BA876E-8F22-4803-A960-49AEFC9D1691}">
      <dgm:prSet/>
      <dgm:spPr/>
      <dgm:t>
        <a:bodyPr/>
        <a:lstStyle/>
        <a:p>
          <a:endParaRPr lang="en-US"/>
        </a:p>
      </dgm:t>
    </dgm:pt>
    <dgm:pt modelId="{7723DB95-8E58-4532-BBC7-6714629062EA}" type="sibTrans" cxnId="{64BA876E-8F22-4803-A960-49AEFC9D1691}">
      <dgm:prSet/>
      <dgm:spPr/>
      <dgm:t>
        <a:bodyPr/>
        <a:lstStyle/>
        <a:p>
          <a:endParaRPr lang="en-US"/>
        </a:p>
      </dgm:t>
    </dgm:pt>
    <dgm:pt modelId="{450E849C-25D0-4264-B3DB-D7E332FBBA3A}">
      <dgm:prSet/>
      <dgm:spPr/>
      <dgm:t>
        <a:bodyPr/>
        <a:lstStyle/>
        <a:p>
          <a:pPr>
            <a:buFont typeface="Wingdings" panose="05000000000000000000" pitchFamily="2" charset="2"/>
            <a:buChar char="§"/>
          </a:pPr>
          <a:r>
            <a:rPr lang="en-US" sz="2100" dirty="0">
              <a:latin typeface="+mn-lt"/>
            </a:rPr>
            <a:t>Escalation to leadership and use of outside resources</a:t>
          </a:r>
        </a:p>
      </dgm:t>
    </dgm:pt>
    <dgm:pt modelId="{42B8DAEC-B911-4E5E-891F-FADF68D3493F}" type="parTrans" cxnId="{912806C8-BC92-4247-B1A0-1BDC68049FDF}">
      <dgm:prSet/>
      <dgm:spPr/>
      <dgm:t>
        <a:bodyPr/>
        <a:lstStyle/>
        <a:p>
          <a:endParaRPr lang="en-US"/>
        </a:p>
      </dgm:t>
    </dgm:pt>
    <dgm:pt modelId="{FBECCEF4-76AB-4EF2-8564-2EAB8791520B}" type="sibTrans" cxnId="{912806C8-BC92-4247-B1A0-1BDC68049FDF}">
      <dgm:prSet/>
      <dgm:spPr/>
      <dgm:t>
        <a:bodyPr/>
        <a:lstStyle/>
        <a:p>
          <a:endParaRPr lang="en-US"/>
        </a:p>
      </dgm:t>
    </dgm:pt>
    <dgm:pt modelId="{80214393-B5B2-4906-9E17-4641AAF769E4}">
      <dgm:prSet/>
      <dgm:spPr/>
      <dgm:t>
        <a:bodyPr/>
        <a:lstStyle/>
        <a:p>
          <a:pPr>
            <a:buFont typeface="Wingdings" panose="05000000000000000000" pitchFamily="2" charset="2"/>
            <a:buChar char="§"/>
          </a:pPr>
          <a:r>
            <a:rPr lang="en-US"/>
            <a:t>Reduce anything that makes the person feel unsafe</a:t>
          </a:r>
          <a:endParaRPr lang="en-US" dirty="0"/>
        </a:p>
      </dgm:t>
    </dgm:pt>
    <dgm:pt modelId="{A41242F2-5050-40E7-BC93-309EB23D4F5E}" type="parTrans" cxnId="{558B1450-22F6-4E66-B61A-4ACDBFF9F20A}">
      <dgm:prSet/>
      <dgm:spPr/>
      <dgm:t>
        <a:bodyPr/>
        <a:lstStyle/>
        <a:p>
          <a:endParaRPr lang="en-US"/>
        </a:p>
      </dgm:t>
    </dgm:pt>
    <dgm:pt modelId="{A0903506-28AD-4BD1-8247-70D52194CCD6}" type="sibTrans" cxnId="{558B1450-22F6-4E66-B61A-4ACDBFF9F20A}">
      <dgm:prSet/>
      <dgm:spPr/>
      <dgm:t>
        <a:bodyPr/>
        <a:lstStyle/>
        <a:p>
          <a:endParaRPr lang="en-US"/>
        </a:p>
      </dgm:t>
    </dgm:pt>
    <dgm:pt modelId="{F66D46FB-2A11-4762-A7DD-12412298C5D7}">
      <dgm:prSet/>
      <dgm:spPr/>
      <dgm:t>
        <a:bodyPr/>
        <a:lstStyle/>
        <a:p>
          <a:pPr>
            <a:buFont typeface="Wingdings" panose="05000000000000000000" pitchFamily="2" charset="2"/>
            <a:buChar char="§"/>
          </a:pPr>
          <a:r>
            <a:rPr lang="en-US"/>
            <a:t>Remind them that they are safe here and now</a:t>
          </a:r>
          <a:endParaRPr lang="en-US" dirty="0"/>
        </a:p>
      </dgm:t>
    </dgm:pt>
    <dgm:pt modelId="{E4FCD641-208E-4E9D-8A36-6BF5DD0AE137}" type="parTrans" cxnId="{81C54FDF-38D2-469E-8342-6176FC582363}">
      <dgm:prSet/>
      <dgm:spPr/>
      <dgm:t>
        <a:bodyPr/>
        <a:lstStyle/>
        <a:p>
          <a:endParaRPr lang="en-US"/>
        </a:p>
      </dgm:t>
    </dgm:pt>
    <dgm:pt modelId="{A033C858-DCEF-4A79-A4A1-B802350604F4}" type="sibTrans" cxnId="{81C54FDF-38D2-469E-8342-6176FC582363}">
      <dgm:prSet/>
      <dgm:spPr/>
      <dgm:t>
        <a:bodyPr/>
        <a:lstStyle/>
        <a:p>
          <a:endParaRPr lang="en-US"/>
        </a:p>
      </dgm:t>
    </dgm:pt>
    <dgm:pt modelId="{2F75B89B-B21C-42DB-A877-F3026DD5E015}">
      <dgm:prSet/>
      <dgm:spPr/>
      <dgm:t>
        <a:bodyPr/>
        <a:lstStyle/>
        <a:p>
          <a:pPr>
            <a:buFont typeface="Wingdings" panose="05000000000000000000" pitchFamily="2" charset="2"/>
            <a:buChar char="§"/>
          </a:pPr>
          <a:r>
            <a:rPr lang="en-US" dirty="0"/>
            <a:t>Provide an authoritative, accurate voice to limit perceived threat</a:t>
          </a:r>
        </a:p>
      </dgm:t>
    </dgm:pt>
    <dgm:pt modelId="{54C608B0-A495-49B6-BEDB-EFB7491C98DE}" type="parTrans" cxnId="{E51020B2-79ED-4251-84AE-E035CC14F6D6}">
      <dgm:prSet/>
      <dgm:spPr/>
      <dgm:t>
        <a:bodyPr/>
        <a:lstStyle/>
        <a:p>
          <a:endParaRPr lang="en-US"/>
        </a:p>
      </dgm:t>
    </dgm:pt>
    <dgm:pt modelId="{BA66076F-C85D-4EEA-878E-E757587E0B16}" type="sibTrans" cxnId="{E51020B2-79ED-4251-84AE-E035CC14F6D6}">
      <dgm:prSet/>
      <dgm:spPr/>
      <dgm:t>
        <a:bodyPr/>
        <a:lstStyle/>
        <a:p>
          <a:endParaRPr lang="en-US"/>
        </a:p>
      </dgm:t>
    </dgm:pt>
    <dgm:pt modelId="{64A887A2-DEF8-4A12-AFA0-E84B46F2FD2D}">
      <dgm:prSet/>
      <dgm:spPr/>
      <dgm:t>
        <a:bodyPr/>
        <a:lstStyle/>
        <a:p>
          <a:pPr>
            <a:buFont typeface="Wingdings" panose="05000000000000000000" pitchFamily="2" charset="2"/>
            <a:buChar char="§"/>
          </a:pPr>
          <a:r>
            <a:rPr lang="en-US" dirty="0"/>
            <a:t>Brief staff about changes in practice/strategies/resources/events</a:t>
          </a:r>
        </a:p>
      </dgm:t>
    </dgm:pt>
    <dgm:pt modelId="{D250BF0F-8C69-4754-8204-99455DABDF94}" type="parTrans" cxnId="{6E4A0468-4824-447C-AC01-F2E92EB5A2DC}">
      <dgm:prSet/>
      <dgm:spPr/>
      <dgm:t>
        <a:bodyPr/>
        <a:lstStyle/>
        <a:p>
          <a:endParaRPr lang="en-US"/>
        </a:p>
      </dgm:t>
    </dgm:pt>
    <dgm:pt modelId="{B44190B1-22A1-4DBC-B444-73E36C7D8E2C}" type="sibTrans" cxnId="{6E4A0468-4824-447C-AC01-F2E92EB5A2DC}">
      <dgm:prSet/>
      <dgm:spPr/>
      <dgm:t>
        <a:bodyPr/>
        <a:lstStyle/>
        <a:p>
          <a:endParaRPr lang="en-US"/>
        </a:p>
      </dgm:t>
    </dgm:pt>
    <dgm:pt modelId="{40CCBB5A-4CD3-4BC9-B96B-82705A7C65E5}">
      <dgm:prSet/>
      <dgm:spPr/>
      <dgm:t>
        <a:bodyPr/>
        <a:lstStyle/>
        <a:p>
          <a:pPr>
            <a:buFont typeface="Wingdings" panose="05000000000000000000" pitchFamily="2" charset="2"/>
            <a:buChar char="§"/>
          </a:pPr>
          <a:r>
            <a:rPr lang="en-US" sz="2100" dirty="0">
              <a:latin typeface="+mn-lt"/>
              <a:cs typeface="Arial" panose="020B0604020202020204" pitchFamily="34" charset="0"/>
            </a:rPr>
            <a:t>Navigate and escort to resources</a:t>
          </a:r>
          <a:r>
            <a:rPr lang="en-US" sz="2100" dirty="0">
              <a:latin typeface="+mn-lt"/>
            </a:rPr>
            <a:t>  </a:t>
          </a:r>
        </a:p>
      </dgm:t>
    </dgm:pt>
    <dgm:pt modelId="{3C34998B-6834-42AD-9BF3-71EA03122A04}" type="parTrans" cxnId="{74B6184A-1171-478D-8CE2-C3AE5A0E0C80}">
      <dgm:prSet/>
      <dgm:spPr/>
    </dgm:pt>
    <dgm:pt modelId="{FBA7254C-28F6-421D-81DB-253B845C075F}" type="sibTrans" cxnId="{74B6184A-1171-478D-8CE2-C3AE5A0E0C80}">
      <dgm:prSet/>
      <dgm:spPr/>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2E1E6432-3E75-40A1-8CB1-29D7394CE1D3}" srcId="{127C7479-93BF-4CBD-8E43-64D111378F83}" destId="{5485316C-148C-4E5A-B07A-2E6831D20A69}" srcOrd="1" destOrd="0" parTransId="{45EE953E-C5D5-4ED2-ACAD-F3750C771760}" sibTransId="{41204499-CA88-4ECC-AA4B-170A25FDC5DD}"/>
    <dgm:cxn modelId="{FEE32967-BF65-47A6-B7BC-84B8940BAA10}" type="presOf" srcId="{127C7479-93BF-4CBD-8E43-64D111378F83}" destId="{967790DF-720C-4445-B191-DEB3A92EA67B}" srcOrd="0" destOrd="0" presId="urn:microsoft.com/office/officeart/2005/8/layout/list1"/>
    <dgm:cxn modelId="{6E4A0468-4824-447C-AC01-F2E92EB5A2DC}" srcId="{A12366A8-B23D-44DF-B443-D63E0A966E66}" destId="{64A887A2-DEF8-4A12-AFA0-E84B46F2FD2D}" srcOrd="4" destOrd="0" parTransId="{D250BF0F-8C69-4754-8204-99455DABDF94}" sibTransId="{B44190B1-22A1-4DBC-B444-73E36C7D8E2C}"/>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74B6184A-1171-478D-8CE2-C3AE5A0E0C80}" srcId="{5485316C-148C-4E5A-B07A-2E6831D20A69}" destId="{40CCBB5A-4CD3-4BC9-B96B-82705A7C65E5}" srcOrd="4" destOrd="0" parTransId="{3C34998B-6834-42AD-9BF3-71EA03122A04}" sibTransId="{FBA7254C-28F6-421D-81DB-253B845C075F}"/>
    <dgm:cxn modelId="{64BA876E-8F22-4803-A960-49AEFC9D1691}" srcId="{5485316C-148C-4E5A-B07A-2E6831D20A69}" destId="{A615387A-1F3C-4D00-9DDE-716C5D87048A}" srcOrd="2" destOrd="0" parTransId="{4D59667E-1E14-4E8F-AD7D-14B4ABBE9546}" sibTransId="{7723DB95-8E58-4532-BBC7-6714629062EA}"/>
    <dgm:cxn modelId="{3A5F016F-78F3-4505-ABBF-741B7980CC20}" type="presOf" srcId="{A12366A8-B23D-44DF-B443-D63E0A966E66}" destId="{8AB44CF7-613E-4AE2-A198-257C497F1BAA}" srcOrd="0" destOrd="0" presId="urn:microsoft.com/office/officeart/2005/8/layout/list1"/>
    <dgm:cxn modelId="{558B1450-22F6-4E66-B61A-4ACDBFF9F20A}" srcId="{A12366A8-B23D-44DF-B443-D63E0A966E66}" destId="{80214393-B5B2-4906-9E17-4641AAF769E4}" srcOrd="1" destOrd="0" parTransId="{A41242F2-5050-40E7-BC93-309EB23D4F5E}" sibTransId="{A0903506-28AD-4BD1-8247-70D52194CCD6}"/>
    <dgm:cxn modelId="{D1346A77-60FF-439E-A249-84CCDD5B2FED}" srcId="{A12366A8-B23D-44DF-B443-D63E0A966E66}" destId="{70EEC57B-B39B-485F-9948-B1C7BC28AB2D}" srcOrd="0" destOrd="0" parTransId="{35783494-9BBB-4724-8571-420BCB2C4315}" sibTransId="{80B24708-472C-4C9A-B0CB-0C3A3F42B533}"/>
    <dgm:cxn modelId="{7109E87A-ECF2-4665-AA36-BF4B8144190C}" type="presOf" srcId="{70EEC57B-B39B-485F-9948-B1C7BC28AB2D}" destId="{F9F44514-E319-4460-960B-A4D2EF04B974}" srcOrd="0" destOrd="0" presId="urn:microsoft.com/office/officeart/2005/8/layout/list1"/>
    <dgm:cxn modelId="{08C1C490-64E2-48C5-B87D-0B8242D727F6}" type="presOf" srcId="{64A887A2-DEF8-4A12-AFA0-E84B46F2FD2D}" destId="{F9F44514-E319-4460-960B-A4D2EF04B974}" srcOrd="0" destOrd="4" presId="urn:microsoft.com/office/officeart/2005/8/layout/list1"/>
    <dgm:cxn modelId="{72D93AA6-986E-4266-9A94-D052AB8EF444}" type="presOf" srcId="{40CCBB5A-4CD3-4BC9-B96B-82705A7C65E5}" destId="{1FA530E9-9D2D-441A-B954-52B42EF494C3}" srcOrd="0" destOrd="4" presId="urn:microsoft.com/office/officeart/2005/8/layout/list1"/>
    <dgm:cxn modelId="{B9C381AB-A99B-4942-A8D8-0E090D417516}" srcId="{5485316C-148C-4E5A-B07A-2E6831D20A69}" destId="{7B6A69C5-6597-4F23-8B3B-0F41C0FBC569}" srcOrd="1" destOrd="0" parTransId="{989B1B39-DDCE-4EB3-98FB-43C517B974C8}" sibTransId="{04D96258-F48A-49CB-AC6D-3A9CE45A8C55}"/>
    <dgm:cxn modelId="{3C07E2B1-0368-4278-B8F5-D2CA2FA7ED26}" type="presOf" srcId="{F66D46FB-2A11-4762-A7DD-12412298C5D7}" destId="{F9F44514-E319-4460-960B-A4D2EF04B974}" srcOrd="0" destOrd="2" presId="urn:microsoft.com/office/officeart/2005/8/layout/list1"/>
    <dgm:cxn modelId="{E51020B2-79ED-4251-84AE-E035CC14F6D6}" srcId="{A12366A8-B23D-44DF-B443-D63E0A966E66}" destId="{2F75B89B-B21C-42DB-A877-F3026DD5E015}" srcOrd="3" destOrd="0" parTransId="{54C608B0-A495-49B6-BEDB-EFB7491C98DE}" sibTransId="{BA66076F-C85D-4EEA-878E-E757587E0B16}"/>
    <dgm:cxn modelId="{5B2C96BB-29C5-4E09-B96E-4B38EA3D6C1D}" type="presOf" srcId="{2F75B89B-B21C-42DB-A877-F3026DD5E015}" destId="{F9F44514-E319-4460-960B-A4D2EF04B974}" srcOrd="0" destOrd="3" presId="urn:microsoft.com/office/officeart/2005/8/layout/list1"/>
    <dgm:cxn modelId="{4FBF1DC5-4048-4718-B288-E59F81EB9AF4}" type="presOf" srcId="{A615387A-1F3C-4D00-9DDE-716C5D87048A}" destId="{1FA530E9-9D2D-441A-B954-52B42EF494C3}" srcOrd="0" destOrd="2" presId="urn:microsoft.com/office/officeart/2005/8/layout/list1"/>
    <dgm:cxn modelId="{912806C8-BC92-4247-B1A0-1BDC68049FDF}" srcId="{5485316C-148C-4E5A-B07A-2E6831D20A69}" destId="{450E849C-25D0-4264-B3DB-D7E332FBBA3A}" srcOrd="3" destOrd="0" parTransId="{42B8DAEC-B911-4E5E-891F-FADF68D3493F}" sibTransId="{FBECCEF4-76AB-4EF2-8564-2EAB8791520B}"/>
    <dgm:cxn modelId="{7E36DBCE-3805-4DA9-B7A2-0001DA522B92}" type="presOf" srcId="{7B6A69C5-6597-4F23-8B3B-0F41C0FBC569}" destId="{1FA530E9-9D2D-441A-B954-52B42EF494C3}" srcOrd="0" destOrd="1" presId="urn:microsoft.com/office/officeart/2005/8/layout/list1"/>
    <dgm:cxn modelId="{512554DA-3991-47D8-9942-1E2489DE7901}" type="presOf" srcId="{3FA3B656-1AFF-4B57-8C0D-C772BD3C9227}" destId="{1FA530E9-9D2D-441A-B954-52B42EF494C3}" srcOrd="0" destOrd="0" presId="urn:microsoft.com/office/officeart/2005/8/layout/list1"/>
    <dgm:cxn modelId="{81C54FDF-38D2-469E-8342-6176FC582363}" srcId="{A12366A8-B23D-44DF-B443-D63E0A966E66}" destId="{F66D46FB-2A11-4762-A7DD-12412298C5D7}" srcOrd="2" destOrd="0" parTransId="{E4FCD641-208E-4E9D-8A36-6BF5DD0AE137}" sibTransId="{A033C858-DCEF-4A79-A4A1-B802350604F4}"/>
    <dgm:cxn modelId="{295699EF-0A34-45D5-A808-0D4EFEA761C8}" srcId="{5485316C-148C-4E5A-B07A-2E6831D20A69}" destId="{3FA3B656-1AFF-4B57-8C0D-C772BD3C9227}" srcOrd="0" destOrd="0" parTransId="{9660E88E-AE48-45A5-9BC5-2D1CBA5204DD}" sibTransId="{A57D6726-D722-4394-A9C5-71F2D7E87D29}"/>
    <dgm:cxn modelId="{50EEDBF6-D213-43D1-ADAB-1028E99FCD87}" type="presOf" srcId="{80214393-B5B2-4906-9E17-4641AAF769E4}" destId="{F9F44514-E319-4460-960B-A4D2EF04B974}" srcOrd="0" destOrd="1" presId="urn:microsoft.com/office/officeart/2005/8/layout/list1"/>
    <dgm:cxn modelId="{5255B1F7-105C-4DB0-A1AD-835504DF86F4}" type="presOf" srcId="{450E849C-25D0-4264-B3DB-D7E332FBBA3A}" destId="{1FA530E9-9D2D-441A-B954-52B42EF494C3}" srcOrd="0" destOrd="3" presId="urn:microsoft.com/office/officeart/2005/8/layout/list1"/>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Quiet</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custT="1"/>
      <dgm:spPr>
        <a:solidFill>
          <a:srgbClr val="313A55"/>
        </a:solidFill>
      </dgm:spPr>
      <dgm:t>
        <a:bodyPr/>
        <a:lstStyle/>
        <a:p>
          <a:r>
            <a:rPr lang="en-US" sz="2000" dirty="0">
              <a:solidFill>
                <a:schemeClr val="bg1"/>
              </a:solidFill>
            </a:rPr>
            <a:t>Stop physical exertion</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Compose</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custT="1"/>
      <dgm:spPr>
        <a:solidFill>
          <a:srgbClr val="232D4B">
            <a:alpha val="90000"/>
          </a:srgbClr>
        </a:solidFill>
      </dgm:spPr>
      <dgm:t>
        <a:bodyPr/>
        <a:lstStyle/>
        <a:p>
          <a:pPr>
            <a:buClr>
              <a:srgbClr val="FF0000"/>
            </a:buClr>
            <a:buSzPct val="90000"/>
          </a:pPr>
          <a:r>
            <a:rPr lang="en-US" sz="2000" dirty="0">
              <a:solidFill>
                <a:schemeClr val="bg1"/>
              </a:solidFill>
            </a:rPr>
            <a:t>Draw attention outwards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Recover</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custT="1"/>
      <dgm:spPr>
        <a:solidFill>
          <a:srgbClr val="232D4B">
            <a:alpha val="90000"/>
          </a:srgbClr>
        </a:solidFill>
      </dgm:spPr>
      <dgm:t>
        <a:bodyPr/>
        <a:lstStyle/>
        <a:p>
          <a:r>
            <a:rPr lang="en-US" sz="2000" dirty="0">
              <a:solidFill>
                <a:schemeClr val="bg1"/>
              </a:solidFill>
            </a:rPr>
            <a:t>Recuperate</a:t>
          </a: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504D4588-A1A9-4949-A28B-BFE4AF588A1B}">
      <dgm:prSet/>
      <dgm:spPr/>
      <dgm:t>
        <a:bodyPr/>
        <a:lstStyle/>
        <a:p>
          <a:endParaRPr lang="en-US" sz="1200"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A703B13B-83DC-4A5C-B532-B7D3E35AA8ED}">
      <dgm:prSet/>
      <dgm:spPr>
        <a:solidFill>
          <a:srgbClr val="232D4B"/>
        </a:solidFill>
      </dgm:spPr>
      <dgm:t>
        <a:bodyPr/>
        <a:lstStyle/>
        <a:p>
          <a:r>
            <a:rPr lang="en-US" dirty="0"/>
            <a:t>Soothe</a:t>
          </a:r>
        </a:p>
      </dgm:t>
    </dgm:pt>
    <dgm:pt modelId="{FFBDAE08-6FC5-44C7-A262-B9DC82DA6E93}" type="parTrans" cxnId="{F524AF1A-62DF-4313-8E21-BC69C7D22112}">
      <dgm:prSet/>
      <dgm:spPr/>
      <dgm:t>
        <a:bodyPr/>
        <a:lstStyle/>
        <a:p>
          <a:endParaRPr lang="en-US"/>
        </a:p>
      </dgm:t>
    </dgm:pt>
    <dgm:pt modelId="{0F782D2D-4670-4255-B9B5-334BAC98F151}" type="sibTrans" cxnId="{F524AF1A-62DF-4313-8E21-BC69C7D22112}">
      <dgm:prSet/>
      <dgm:spPr/>
      <dgm:t>
        <a:bodyPr/>
        <a:lstStyle/>
        <a:p>
          <a:endParaRPr lang="en-US"/>
        </a:p>
      </dgm:t>
    </dgm:pt>
    <dgm:pt modelId="{E37235C7-6E53-4B25-B915-16B4BF127ED4}">
      <dgm:prSet custT="1"/>
      <dgm:spPr/>
      <dgm:t>
        <a:bodyPr/>
        <a:lstStyle/>
        <a:p>
          <a:r>
            <a:rPr lang="en-US" sz="2000" dirty="0">
              <a:solidFill>
                <a:schemeClr val="bg1"/>
              </a:solidFill>
            </a:rPr>
            <a:t>Reduce hyper-alertness</a:t>
          </a:r>
        </a:p>
      </dgm:t>
    </dgm:pt>
    <dgm:pt modelId="{5C87EBCF-BD4C-4163-BF63-B6E8C79A442E}" type="parTrans" cxnId="{B5680DD8-2C9E-4001-B241-22D557D29F62}">
      <dgm:prSet/>
      <dgm:spPr/>
      <dgm:t>
        <a:bodyPr/>
        <a:lstStyle/>
        <a:p>
          <a:endParaRPr lang="en-US"/>
        </a:p>
      </dgm:t>
    </dgm:pt>
    <dgm:pt modelId="{EB6DA27A-E99C-4633-B923-45058A6D9CF3}" type="sibTrans" cxnId="{B5680DD8-2C9E-4001-B241-22D557D29F62}">
      <dgm:prSet/>
      <dgm:spPr/>
      <dgm:t>
        <a:bodyPr/>
        <a:lstStyle/>
        <a:p>
          <a:endParaRPr lang="en-US"/>
        </a:p>
      </dgm:t>
    </dgm:pt>
    <dgm:pt modelId="{8778DDA3-0EA9-4D22-9750-8BC91BE36A81}">
      <dgm:prSet custT="1"/>
      <dgm:spPr/>
      <dgm:t>
        <a:bodyPr/>
        <a:lstStyle/>
        <a:p>
          <a:r>
            <a:rPr lang="en-US" sz="2000" dirty="0">
              <a:solidFill>
                <a:schemeClr val="bg1"/>
              </a:solidFill>
            </a:rPr>
            <a:t>Slow down heart rate</a:t>
          </a:r>
        </a:p>
      </dgm:t>
    </dgm:pt>
    <dgm:pt modelId="{0FB23473-F5E5-4885-A736-5FED764C2BF2}" type="parTrans" cxnId="{9E755968-D521-459E-8581-0BAFA2CE7A11}">
      <dgm:prSet/>
      <dgm:spPr/>
      <dgm:t>
        <a:bodyPr/>
        <a:lstStyle/>
        <a:p>
          <a:endParaRPr lang="en-US"/>
        </a:p>
      </dgm:t>
    </dgm:pt>
    <dgm:pt modelId="{D22202A8-7E06-41D2-988E-1F609BFF60C1}" type="sibTrans" cxnId="{9E755968-D521-459E-8581-0BAFA2CE7A11}">
      <dgm:prSet/>
      <dgm:spPr/>
      <dgm:t>
        <a:bodyPr/>
        <a:lstStyle/>
        <a:p>
          <a:endParaRPr lang="en-US"/>
        </a:p>
      </dgm:t>
    </dgm:pt>
    <dgm:pt modelId="{78BDBEE4-60BF-4973-B7E1-33AC893EA649}">
      <dgm:prSet custT="1"/>
      <dgm:spPr/>
      <dgm:t>
        <a:bodyPr/>
        <a:lstStyle/>
        <a:p>
          <a:r>
            <a:rPr lang="en-US" sz="2000" dirty="0">
              <a:solidFill>
                <a:schemeClr val="bg1"/>
              </a:solidFill>
            </a:rPr>
            <a:t>Relax</a:t>
          </a:r>
        </a:p>
      </dgm:t>
    </dgm:pt>
    <dgm:pt modelId="{5C7150E5-70B1-40F6-B91B-AC2FF9FBAE33}" type="parTrans" cxnId="{509A53F8-0963-40E4-A524-CD17D3C39B4D}">
      <dgm:prSet/>
      <dgm:spPr/>
      <dgm:t>
        <a:bodyPr/>
        <a:lstStyle/>
        <a:p>
          <a:endParaRPr lang="en-US"/>
        </a:p>
      </dgm:t>
    </dgm:pt>
    <dgm:pt modelId="{E4EB79A3-7D6D-4BAF-87A1-48CA87A51A88}" type="sibTrans" cxnId="{509A53F8-0963-40E4-A524-CD17D3C39B4D}">
      <dgm:prSet/>
      <dgm:spPr/>
      <dgm:t>
        <a:bodyPr/>
        <a:lstStyle/>
        <a:p>
          <a:endParaRPr lang="en-US"/>
        </a:p>
      </dgm:t>
    </dgm:pt>
    <dgm:pt modelId="{5710FF03-035F-41BF-B8C3-342966F5EFEB}">
      <dgm:prSet custT="1"/>
      <dgm:spPr/>
      <dgm:t>
        <a:bodyPr/>
        <a:lstStyle/>
        <a:p>
          <a:pPr>
            <a:buClr>
              <a:srgbClr val="FF0000"/>
            </a:buClr>
            <a:buSzPct val="90000"/>
          </a:pPr>
          <a:r>
            <a:rPr lang="en-US" sz="2000" dirty="0">
              <a:solidFill>
                <a:schemeClr val="bg1"/>
              </a:solidFill>
            </a:rPr>
            <a:t>Distract</a:t>
          </a:r>
        </a:p>
      </dgm:t>
    </dgm:pt>
    <dgm:pt modelId="{8750237D-815B-4D0C-9C8E-040686BF37ED}" type="parTrans" cxnId="{C67B6E7E-89F2-4FFC-B9DE-C44C5FB4DEB0}">
      <dgm:prSet/>
      <dgm:spPr/>
      <dgm:t>
        <a:bodyPr/>
        <a:lstStyle/>
        <a:p>
          <a:endParaRPr lang="en-US"/>
        </a:p>
      </dgm:t>
    </dgm:pt>
    <dgm:pt modelId="{2F7B9361-931E-4788-A0D6-DB4ED36C0524}" type="sibTrans" cxnId="{C67B6E7E-89F2-4FFC-B9DE-C44C5FB4DEB0}">
      <dgm:prSet/>
      <dgm:spPr/>
      <dgm:t>
        <a:bodyPr/>
        <a:lstStyle/>
        <a:p>
          <a:endParaRPr lang="en-US"/>
        </a:p>
      </dgm:t>
    </dgm:pt>
    <dgm:pt modelId="{75A0B1BD-A7CC-4E82-B531-FFF9B82FE29F}">
      <dgm:prSet custT="1"/>
      <dgm:spPr/>
      <dgm:t>
        <a:bodyPr/>
        <a:lstStyle/>
        <a:p>
          <a:pPr>
            <a:buClr>
              <a:srgbClr val="FF0000"/>
            </a:buClr>
            <a:buSzPct val="90000"/>
          </a:pPr>
          <a:r>
            <a:rPr lang="en-US" sz="2000" dirty="0">
              <a:solidFill>
                <a:schemeClr val="bg1"/>
              </a:solidFill>
            </a:rPr>
            <a:t>Re-focus</a:t>
          </a:r>
        </a:p>
      </dgm:t>
    </dgm:pt>
    <dgm:pt modelId="{63DB938D-BE65-4C06-814A-79960905DE3E}" type="parTrans" cxnId="{FAA505C0-2093-456A-8F5A-982A96082203}">
      <dgm:prSet/>
      <dgm:spPr/>
      <dgm:t>
        <a:bodyPr/>
        <a:lstStyle/>
        <a:p>
          <a:endParaRPr lang="en-US"/>
        </a:p>
      </dgm:t>
    </dgm:pt>
    <dgm:pt modelId="{F1F7B6A8-CE2D-4C8B-B00A-5A9785EE23E5}" type="sibTrans" cxnId="{FAA505C0-2093-456A-8F5A-982A96082203}">
      <dgm:prSet/>
      <dgm:spPr/>
      <dgm:t>
        <a:bodyPr/>
        <a:lstStyle/>
        <a:p>
          <a:endParaRPr lang="en-US"/>
        </a:p>
      </dgm:t>
    </dgm:pt>
    <dgm:pt modelId="{CD6D6213-61CB-4086-92A9-D884ACE36C3B}">
      <dgm:prSet custT="1"/>
      <dgm:spPr/>
      <dgm:t>
        <a:bodyPr/>
        <a:lstStyle/>
        <a:p>
          <a:pPr>
            <a:buClr>
              <a:srgbClr val="FF0000"/>
            </a:buClr>
            <a:buSzPct val="90000"/>
          </a:pPr>
          <a:r>
            <a:rPr lang="en-US" sz="2000" dirty="0">
              <a:solidFill>
                <a:schemeClr val="bg1"/>
              </a:solidFill>
            </a:rPr>
            <a:t>Grounding /Reappraisal/ Centering Techniques </a:t>
          </a:r>
        </a:p>
      </dgm:t>
    </dgm:pt>
    <dgm:pt modelId="{FBAC798B-F9FF-4247-8CA2-1413B0FC814C}" type="parTrans" cxnId="{3B56BD64-A14E-463F-B2B5-B28D76068F28}">
      <dgm:prSet/>
      <dgm:spPr/>
      <dgm:t>
        <a:bodyPr/>
        <a:lstStyle/>
        <a:p>
          <a:endParaRPr lang="en-US"/>
        </a:p>
      </dgm:t>
    </dgm:pt>
    <dgm:pt modelId="{819E917B-D361-411A-928D-E29E4C8C1190}" type="sibTrans" cxnId="{3B56BD64-A14E-463F-B2B5-B28D76068F28}">
      <dgm:prSet/>
      <dgm:spPr/>
      <dgm:t>
        <a:bodyPr/>
        <a:lstStyle/>
        <a:p>
          <a:endParaRPr lang="en-US"/>
        </a:p>
      </dgm:t>
    </dgm:pt>
    <dgm:pt modelId="{1E4833F5-A937-4D72-ADC4-BD6319FFD57A}">
      <dgm:prSet custT="1"/>
      <dgm:spPr/>
      <dgm:t>
        <a:bodyPr/>
        <a:lstStyle/>
        <a:p>
          <a:r>
            <a:rPr lang="en-US" sz="2000" dirty="0">
              <a:solidFill>
                <a:schemeClr val="bg1"/>
              </a:solidFill>
            </a:rPr>
            <a:t>Sleep</a:t>
          </a:r>
        </a:p>
      </dgm:t>
    </dgm:pt>
    <dgm:pt modelId="{30B991FB-BA72-4CF8-8BC3-D71B546D3AC3}" type="parTrans" cxnId="{F4A3E44D-7C5A-4FE9-BC78-362CE3CC712F}">
      <dgm:prSet/>
      <dgm:spPr/>
      <dgm:t>
        <a:bodyPr/>
        <a:lstStyle/>
        <a:p>
          <a:endParaRPr lang="en-US"/>
        </a:p>
      </dgm:t>
    </dgm:pt>
    <dgm:pt modelId="{12D81071-46B7-4DCF-82A1-D24C361AC211}" type="sibTrans" cxnId="{F4A3E44D-7C5A-4FE9-BC78-362CE3CC712F}">
      <dgm:prSet/>
      <dgm:spPr/>
      <dgm:t>
        <a:bodyPr/>
        <a:lstStyle/>
        <a:p>
          <a:endParaRPr lang="en-US"/>
        </a:p>
      </dgm:t>
    </dgm:pt>
    <dgm:pt modelId="{D3334955-6614-4A82-ACE8-7CA0B2A4C8BF}">
      <dgm:prSet custT="1"/>
      <dgm:spPr/>
      <dgm:t>
        <a:bodyPr/>
        <a:lstStyle/>
        <a:p>
          <a:r>
            <a:rPr lang="en-US" sz="2000" dirty="0">
              <a:solidFill>
                <a:schemeClr val="bg1"/>
              </a:solidFill>
            </a:rPr>
            <a:t>Time out</a:t>
          </a:r>
        </a:p>
      </dgm:t>
    </dgm:pt>
    <dgm:pt modelId="{722B6DD7-1BAA-4804-918F-357DBA027F89}" type="parTrans" cxnId="{21C98A35-39A7-473F-950A-2D7285392B6A}">
      <dgm:prSet/>
      <dgm:spPr/>
      <dgm:t>
        <a:bodyPr/>
        <a:lstStyle/>
        <a:p>
          <a:endParaRPr lang="en-US"/>
        </a:p>
      </dgm:t>
    </dgm:pt>
    <dgm:pt modelId="{FECDE751-9C90-4D3D-AE12-2A1E818BF008}" type="sibTrans" cxnId="{21C98A35-39A7-473F-950A-2D7285392B6A}">
      <dgm:prSet/>
      <dgm:spPr/>
      <dgm:t>
        <a:bodyPr/>
        <a:lstStyle/>
        <a:p>
          <a:endParaRPr lang="en-US"/>
        </a:p>
      </dgm:t>
    </dgm:pt>
    <dgm:pt modelId="{D0F05C85-F55B-46A3-A45B-40D3E98A96EC}">
      <dgm:prSet custT="1"/>
      <dgm:spPr/>
      <dgm:t>
        <a:bodyPr/>
        <a:lstStyle/>
        <a:p>
          <a:r>
            <a:rPr lang="en-US" sz="2000" dirty="0">
              <a:solidFill>
                <a:schemeClr val="bg1"/>
              </a:solidFill>
            </a:rPr>
            <a:t>Breathing techniques</a:t>
          </a:r>
        </a:p>
      </dgm:t>
    </dgm:pt>
    <dgm:pt modelId="{BF01FC1B-DB18-4AE9-985F-2B40C98A2C99}" type="parTrans" cxnId="{D7DC87F6-0C7D-41EC-9A3B-5D45E598E878}">
      <dgm:prSet/>
      <dgm:spPr/>
      <dgm:t>
        <a:bodyPr/>
        <a:lstStyle/>
        <a:p>
          <a:endParaRPr lang="en-US"/>
        </a:p>
      </dgm:t>
    </dgm:pt>
    <dgm:pt modelId="{1EA6180B-E96E-40EB-97D5-B8A78B34ADB5}" type="sibTrans" cxnId="{D7DC87F6-0C7D-41EC-9A3B-5D45E598E878}">
      <dgm:prSet/>
      <dgm:spPr/>
      <dgm:t>
        <a:bodyPr/>
        <a:lstStyle/>
        <a:p>
          <a:endParaRPr lang="en-US"/>
        </a:p>
      </dgm:t>
    </dgm:pt>
    <dgm:pt modelId="{F011B626-46E6-404A-867D-1A1FF39C9723}">
      <dgm:prSet custT="1"/>
      <dgm:spPr/>
      <dgm:t>
        <a:bodyPr/>
        <a:lstStyle/>
        <a:p>
          <a:r>
            <a:rPr lang="en-US" sz="2000" dirty="0">
              <a:solidFill>
                <a:schemeClr val="bg1"/>
              </a:solidFill>
            </a:rPr>
            <a:t>Setting intentions</a:t>
          </a:r>
        </a:p>
      </dgm:t>
    </dgm:pt>
    <dgm:pt modelId="{679D7CBF-3FFB-433C-983E-BDB69AEB262D}" type="parTrans" cxnId="{D2800609-2BCF-40D9-9B7F-600443709CCD}">
      <dgm:prSet/>
      <dgm:spPr/>
      <dgm:t>
        <a:bodyPr/>
        <a:lstStyle/>
        <a:p>
          <a:endParaRPr lang="en-US"/>
        </a:p>
      </dgm:t>
    </dgm:pt>
    <dgm:pt modelId="{0CE239DC-ED9A-4715-9DCD-8CA50EBF3797}" type="sibTrans" cxnId="{D2800609-2BCF-40D9-9B7F-600443709CCD}">
      <dgm:prSet/>
      <dgm:spPr/>
      <dgm:t>
        <a:bodyPr/>
        <a:lstStyle/>
        <a:p>
          <a:endParaRPr lang="en-US"/>
        </a:p>
      </dgm:t>
    </dgm:pt>
    <dgm:pt modelId="{BE288CD9-D731-4CFF-905C-EFD332A68C88}">
      <dgm:prSet custT="1"/>
      <dgm:spPr/>
      <dgm:t>
        <a:bodyPr/>
        <a:lstStyle/>
        <a:p>
          <a:r>
            <a:rPr lang="en-US" sz="2000" dirty="0">
              <a:solidFill>
                <a:schemeClr val="bg1"/>
              </a:solidFill>
            </a:rPr>
            <a:t>Gratitude</a:t>
          </a:r>
        </a:p>
      </dgm:t>
    </dgm:pt>
    <dgm:pt modelId="{9C134700-C2D9-4643-ACA3-97E91C583463}" type="parTrans" cxnId="{3216DA63-17F4-4C3B-8E8E-45F21433AB6F}">
      <dgm:prSet/>
      <dgm:spPr/>
      <dgm:t>
        <a:bodyPr/>
        <a:lstStyle/>
        <a:p>
          <a:endParaRPr lang="en-US"/>
        </a:p>
      </dgm:t>
    </dgm:pt>
    <dgm:pt modelId="{B957152F-CA2C-4C8A-92C6-2C388ACE6AF9}" type="sibTrans" cxnId="{3216DA63-17F4-4C3B-8E8E-45F21433AB6F}">
      <dgm:prSet/>
      <dgm:spPr/>
      <dgm:t>
        <a:bodyPr/>
        <a:lstStyle/>
        <a:p>
          <a:endParaRPr lang="en-US"/>
        </a:p>
      </dgm:t>
    </dgm:pt>
    <dgm:pt modelId="{D618F6E7-04E3-4636-8915-7E3B0762301B}">
      <dgm:prSet custT="1"/>
      <dgm:spPr/>
      <dgm:t>
        <a:bodyPr/>
        <a:lstStyle/>
        <a:p>
          <a:r>
            <a:rPr lang="en-US" sz="2000" dirty="0">
              <a:solidFill>
                <a:schemeClr val="bg1"/>
              </a:solidFill>
            </a:rPr>
            <a:t>Exercise</a:t>
          </a:r>
        </a:p>
      </dgm:t>
    </dgm:pt>
    <dgm:pt modelId="{EFAA5883-9FCA-4706-8880-7FF1343348E3}" type="parTrans" cxnId="{A40C8393-50A5-4AAB-A35A-461458FA9B79}">
      <dgm:prSet/>
      <dgm:spPr/>
      <dgm:t>
        <a:bodyPr/>
        <a:lstStyle/>
        <a:p>
          <a:endParaRPr lang="en-US"/>
        </a:p>
      </dgm:t>
    </dgm:pt>
    <dgm:pt modelId="{3E799F6B-0C45-4FB8-9F58-B9BE595C950C}" type="sibTrans" cxnId="{A40C8393-50A5-4AAB-A35A-461458FA9B79}">
      <dgm:prSet/>
      <dgm:spPr/>
      <dgm:t>
        <a:bodyPr/>
        <a:lstStyle/>
        <a:p>
          <a:endParaRPr lang="en-US"/>
        </a:p>
      </dgm:t>
    </dgm:pt>
    <dgm:pt modelId="{BF1ED259-4620-414B-8C39-3653A3E0802A}">
      <dgm:prSet custT="1"/>
      <dgm:spPr/>
      <dgm:t>
        <a:bodyPr/>
        <a:lstStyle/>
        <a:p>
          <a:r>
            <a:rPr lang="en-US" sz="2000" dirty="0">
              <a:solidFill>
                <a:schemeClr val="bg1"/>
              </a:solidFill>
            </a:rPr>
            <a:t>Virtual Schwartz Rounds </a:t>
          </a:r>
        </a:p>
      </dgm:t>
    </dgm:pt>
    <dgm:pt modelId="{23829776-BD12-4B37-9F0C-BBFAC37F88C2}" type="parTrans" cxnId="{99C7963D-9C88-4735-9649-01FAA5CC6A8C}">
      <dgm:prSet/>
      <dgm:spPr/>
      <dgm:t>
        <a:bodyPr/>
        <a:lstStyle/>
        <a:p>
          <a:endParaRPr lang="en-US"/>
        </a:p>
      </dgm:t>
    </dgm:pt>
    <dgm:pt modelId="{2C8CCBDD-749A-4298-877B-D3C67561D927}" type="sibTrans" cxnId="{99C7963D-9C88-4735-9649-01FAA5CC6A8C}">
      <dgm:prSet/>
      <dgm:spPr/>
      <dgm:t>
        <a:bodyPr/>
        <a:lstStyle/>
        <a:p>
          <a:endParaRPr lang="en-US"/>
        </a:p>
      </dgm:t>
    </dgm:pt>
    <dgm:pt modelId="{863ECA62-F31E-4C03-BFB0-DA72595B500A}">
      <dgm:prSet custT="1"/>
      <dgm:spPr>
        <a:solidFill>
          <a:srgbClr val="232D4B">
            <a:alpha val="90000"/>
          </a:srgbClr>
        </a:solidFill>
      </dgm:spPr>
      <dgm:t>
        <a:bodyPr/>
        <a:lstStyle/>
        <a:p>
          <a:r>
            <a:rPr lang="en-US" sz="2000" dirty="0">
              <a:solidFill>
                <a:schemeClr val="bg1"/>
              </a:solidFill>
            </a:rPr>
            <a:t>Listen empathically</a:t>
          </a:r>
        </a:p>
      </dgm:t>
    </dgm:pt>
    <dgm:pt modelId="{DF85297A-6FCC-490E-BA04-EACAF38D1CCA}" type="parTrans" cxnId="{AED64AEF-343D-4CF8-9D8E-39EC52A47003}">
      <dgm:prSet/>
      <dgm:spPr/>
      <dgm:t>
        <a:bodyPr/>
        <a:lstStyle/>
        <a:p>
          <a:endParaRPr lang="en-US"/>
        </a:p>
      </dgm:t>
    </dgm:pt>
    <dgm:pt modelId="{51B61577-58EA-40B0-B93D-AD5A5D457ABB}" type="sibTrans" cxnId="{AED64AEF-343D-4CF8-9D8E-39EC52A47003}">
      <dgm:prSet/>
      <dgm:spPr/>
      <dgm:t>
        <a:bodyPr/>
        <a:lstStyle/>
        <a:p>
          <a:endParaRPr lang="en-US"/>
        </a:p>
      </dgm:t>
    </dgm:pt>
    <dgm:pt modelId="{0B2D3E6B-5592-4316-A7F3-CF6F0CA92B6A}">
      <dgm:prSet custT="1"/>
      <dgm:spPr/>
      <dgm:t>
        <a:bodyPr/>
        <a:lstStyle/>
        <a:p>
          <a:r>
            <a:rPr lang="en-US" sz="2000" dirty="0">
              <a:solidFill>
                <a:schemeClr val="bg1"/>
              </a:solidFill>
            </a:rPr>
            <a:t>Reduce emotional intensity</a:t>
          </a:r>
        </a:p>
      </dgm:t>
    </dgm:pt>
    <dgm:pt modelId="{E607089F-329A-400E-BA70-B496B576AF80}" type="parTrans" cxnId="{8BD70144-FD2B-47BC-878F-008725CAEA6C}">
      <dgm:prSet/>
      <dgm:spPr/>
      <dgm:t>
        <a:bodyPr/>
        <a:lstStyle/>
        <a:p>
          <a:endParaRPr lang="en-US"/>
        </a:p>
      </dgm:t>
    </dgm:pt>
    <dgm:pt modelId="{66EB0F20-9F05-405A-9805-1B69BF9EFB98}" type="sibTrans" cxnId="{8BD70144-FD2B-47BC-878F-008725CAEA6C}">
      <dgm:prSet/>
      <dgm:spPr/>
      <dgm:t>
        <a:bodyPr/>
        <a:lstStyle/>
        <a:p>
          <a:endParaRPr lang="en-US"/>
        </a:p>
      </dgm:t>
    </dgm:pt>
    <dgm:pt modelId="{A23F8776-A21C-450C-AC43-DE91BB89E30A}">
      <dgm:prSet custT="1"/>
      <dgm:spPr/>
      <dgm:t>
        <a:bodyPr/>
        <a:lstStyle/>
        <a:p>
          <a:r>
            <a:rPr lang="en-US" sz="2000" dirty="0">
              <a:solidFill>
                <a:schemeClr val="bg1"/>
              </a:solidFill>
            </a:rPr>
            <a:t>Aroma therapy</a:t>
          </a:r>
        </a:p>
      </dgm:t>
    </dgm:pt>
    <dgm:pt modelId="{A5B7ACFA-5693-401E-9BDF-8AB6818236C6}" type="parTrans" cxnId="{24039239-3031-4AB7-B63E-92E1BED9D137}">
      <dgm:prSet/>
      <dgm:spPr/>
      <dgm:t>
        <a:bodyPr/>
        <a:lstStyle/>
        <a:p>
          <a:endParaRPr lang="en-US"/>
        </a:p>
      </dgm:t>
    </dgm:pt>
    <dgm:pt modelId="{72E2FA96-8490-4050-B6FC-5EB12189ACB9}" type="sibTrans" cxnId="{24039239-3031-4AB7-B63E-92E1BED9D137}">
      <dgm:prSet/>
      <dgm:spPr/>
      <dgm:t>
        <a:bodyPr/>
        <a:lstStyle/>
        <a:p>
          <a:endParaRPr lang="en-US"/>
        </a:p>
      </dgm:t>
    </dgm:pt>
    <dgm:pt modelId="{0E361ED9-B8F7-4FEF-BDC2-B2E33EDFC4C3}">
      <dgm:prSet custT="1"/>
      <dgm:spPr/>
      <dgm:t>
        <a:bodyPr/>
        <a:lstStyle/>
        <a:p>
          <a:r>
            <a:rPr lang="en-US" sz="2000" dirty="0">
              <a:solidFill>
                <a:schemeClr val="bg1"/>
              </a:solidFill>
            </a:rPr>
            <a:t>Guide mediation</a:t>
          </a:r>
        </a:p>
      </dgm:t>
    </dgm:pt>
    <dgm:pt modelId="{B148C7DD-E48A-4FDD-AE41-080832FBF422}" type="parTrans" cxnId="{E2EDCC6E-EF6D-49C9-9AB5-B258CB983C9F}">
      <dgm:prSet/>
      <dgm:spPr/>
      <dgm:t>
        <a:bodyPr/>
        <a:lstStyle/>
        <a:p>
          <a:endParaRPr lang="en-US"/>
        </a:p>
      </dgm:t>
    </dgm:pt>
    <dgm:pt modelId="{4378EC8F-BB44-4A97-8B5F-3E0277D2CCA5}" type="sibTrans" cxnId="{E2EDCC6E-EF6D-49C9-9AB5-B258CB983C9F}">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8F1A5745-8C94-49CB-BB2F-8705B9A1BA95}" type="pres">
      <dgm:prSet presAssocID="{006F3E9A-AFE7-4735-9677-D9FFCCA3CDE9}" presName="space" presStyleCnt="0"/>
      <dgm:spPr/>
    </dgm:pt>
    <dgm:pt modelId="{98D02F11-3F2D-4179-9787-711796B73820}" type="pres">
      <dgm:prSet presAssocID="{A703B13B-83DC-4A5C-B532-B7D3E35AA8ED}" presName="composite" presStyleCnt="0"/>
      <dgm:spPr/>
    </dgm:pt>
    <dgm:pt modelId="{B1B8B886-7D26-470C-B0AB-D137A9F9D3B8}" type="pres">
      <dgm:prSet presAssocID="{A703B13B-83DC-4A5C-B532-B7D3E35AA8ED}" presName="parTx" presStyleLbl="alignNode1" presStyleIdx="3" presStyleCnt="4">
        <dgm:presLayoutVars>
          <dgm:chMax val="0"/>
          <dgm:chPref val="0"/>
        </dgm:presLayoutVars>
      </dgm:prSet>
      <dgm:spPr/>
    </dgm:pt>
    <dgm:pt modelId="{23CB13B2-5AF5-4CE3-B43A-F52B40012A4D}" type="pres">
      <dgm:prSet presAssocID="{A703B13B-83DC-4A5C-B532-B7D3E35AA8ED}" presName="desTx" presStyleLbl="alignAccFollowNode1" presStyleIdx="3" presStyleCnt="4">
        <dgm:presLayoutVars/>
      </dgm:prSet>
      <dgm:spPr/>
    </dgm:pt>
  </dgm:ptLst>
  <dgm:cxnLst>
    <dgm:cxn modelId="{DCF10903-6EC8-4CFC-B688-715CBE9C050D}" type="presOf" srcId="{8778DDA3-0EA9-4D22-9750-8BC91BE36A81}" destId="{C96B89ED-9947-4A4F-BA7C-A258F83E62C8}" srcOrd="0" destOrd="2" presId="urn:microsoft.com/office/officeart/2016/7/layout/HorizontalActionList"/>
    <dgm:cxn modelId="{D2800609-2BCF-40D9-9B7F-600443709CCD}" srcId="{C5490CA0-4E63-4EB1-8FED-E5811A953720}" destId="{F011B626-46E6-404A-867D-1A1FF39C9723}" srcOrd="4" destOrd="0" parTransId="{679D7CBF-3FFB-433C-983E-BDB69AEB262D}" sibTransId="{0CE239DC-ED9A-4715-9DCD-8CA50EBF3797}"/>
    <dgm:cxn modelId="{3CD4B30C-E6F0-41E4-AD77-3D33E719B563}" type="presOf" srcId="{863ECA62-F31E-4C03-BFB0-DA72595B500A}" destId="{23CB13B2-5AF5-4CE3-B43A-F52B40012A4D}" srcOrd="0" destOrd="0"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9E3C3D18-20E9-48DB-9834-4C7196BF2132}" type="presOf" srcId="{E37235C7-6E53-4B25-B915-16B4BF127ED4}" destId="{C96B89ED-9947-4A4F-BA7C-A258F83E62C8}" srcOrd="0" destOrd="1" presId="urn:microsoft.com/office/officeart/2016/7/layout/HorizontalActionList"/>
    <dgm:cxn modelId="{F524AF1A-62DF-4313-8E21-BC69C7D22112}" srcId="{9DA7232C-BB98-4B8B-A193-03696B722C94}" destId="{A703B13B-83DC-4A5C-B532-B7D3E35AA8ED}" srcOrd="3" destOrd="0" parTransId="{FFBDAE08-6FC5-44C7-A262-B9DC82DA6E93}" sibTransId="{0F782D2D-4670-4255-B9B5-334BAC98F151}"/>
    <dgm:cxn modelId="{CF14B91E-314D-4602-A7A8-372500D75E8C}" type="presOf" srcId="{1E4833F5-A937-4D72-ADC4-BD6319FFD57A}" destId="{F4B04CBB-6230-B043-955E-84D5A2BA66F1}" srcOrd="0" destOrd="1"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B1AFE72E-D97B-4932-8ED6-27D34B5121BA}" type="presOf" srcId="{D0F05C85-F55B-46A3-A45B-40D3E98A96EC}" destId="{F4B04CBB-6230-B043-955E-84D5A2BA66F1}" srcOrd="0" destOrd="3" presId="urn:microsoft.com/office/officeart/2016/7/layout/HorizontalActionList"/>
    <dgm:cxn modelId="{D5CC842F-D8F3-41D0-A1E3-F7AACC6FBD17}" type="presOf" srcId="{A23F8776-A21C-450C-AC43-DE91BB89E30A}" destId="{23CB13B2-5AF5-4CE3-B43A-F52B40012A4D}" srcOrd="0" destOrd="2" presId="urn:microsoft.com/office/officeart/2016/7/layout/HorizontalActionList"/>
    <dgm:cxn modelId="{21C98A35-39A7-473F-950A-2D7285392B6A}" srcId="{C5490CA0-4E63-4EB1-8FED-E5811A953720}" destId="{D3334955-6614-4A82-ACE8-7CA0B2A4C8BF}" srcOrd="2" destOrd="0" parTransId="{722B6DD7-1BAA-4804-918F-357DBA027F89}" sibTransId="{FECDE751-9C90-4D3D-AE12-2A1E818BF008}"/>
    <dgm:cxn modelId="{078B2F38-19F9-436A-BEEC-7F26AFB417B0}" srcId="{9DA7232C-BB98-4B8B-A193-03696B722C94}" destId="{C5490CA0-4E63-4EB1-8FED-E5811A953720}" srcOrd="2" destOrd="0" parTransId="{4F15E8BF-C96F-4573-B40D-3F072DEAB214}" sibTransId="{006F3E9A-AFE7-4735-9677-D9FFCCA3CDE9}"/>
    <dgm:cxn modelId="{24039239-3031-4AB7-B63E-92E1BED9D137}" srcId="{A703B13B-83DC-4A5C-B532-B7D3E35AA8ED}" destId="{A23F8776-A21C-450C-AC43-DE91BB89E30A}" srcOrd="2" destOrd="0" parTransId="{A5B7ACFA-5693-401E-9BDF-8AB6818236C6}" sibTransId="{72E2FA96-8490-4050-B6FC-5EB12189ACB9}"/>
    <dgm:cxn modelId="{99C7963D-9C88-4735-9649-01FAA5CC6A8C}" srcId="{C5490CA0-4E63-4EB1-8FED-E5811A953720}" destId="{BF1ED259-4620-414B-8C39-3653A3E0802A}" srcOrd="7" destOrd="0" parTransId="{23829776-BD12-4B37-9F0C-BBFAC37F88C2}" sibTransId="{2C8CCBDD-749A-4298-877B-D3C67561D927}"/>
    <dgm:cxn modelId="{FE5C555B-1D58-468F-805C-FFE595EBEC51}" type="presOf" srcId="{0E361ED9-B8F7-4FEF-BDC2-B2E33EDFC4C3}" destId="{23CB13B2-5AF5-4CE3-B43A-F52B40012A4D}" srcOrd="0" destOrd="3" presId="urn:microsoft.com/office/officeart/2016/7/layout/HorizontalActionList"/>
    <dgm:cxn modelId="{F5C9E95C-CC73-4D58-9701-58B539909AD3}" type="presOf" srcId="{5710FF03-035F-41BF-B8C3-342966F5EFEB}" destId="{663A4983-E385-3A4C-9A2E-20E14778FCC8}" srcOrd="0" destOrd="1" presId="urn:microsoft.com/office/officeart/2016/7/layout/HorizontalActionList"/>
    <dgm:cxn modelId="{3216DA63-17F4-4C3B-8E8E-45F21433AB6F}" srcId="{C5490CA0-4E63-4EB1-8FED-E5811A953720}" destId="{BE288CD9-D731-4CFF-905C-EFD332A68C88}" srcOrd="5" destOrd="0" parTransId="{9C134700-C2D9-4643-ACA3-97E91C583463}" sibTransId="{B957152F-CA2C-4C8A-92C6-2C388ACE6AF9}"/>
    <dgm:cxn modelId="{8BD70144-FD2B-47BC-878F-008725CAEA6C}" srcId="{A703B13B-83DC-4A5C-B532-B7D3E35AA8ED}" destId="{0B2D3E6B-5592-4316-A7F3-CF6F0CA92B6A}" srcOrd="1" destOrd="0" parTransId="{E607089F-329A-400E-BA70-B496B576AF80}" sibTransId="{66EB0F20-9F05-405A-9805-1B69BF9EFB98}"/>
    <dgm:cxn modelId="{3A0F5364-EC6D-462D-9BD5-92CD2997B6D2}" type="presOf" srcId="{75A0B1BD-A7CC-4E82-B531-FFF9B82FE29F}" destId="{663A4983-E385-3A4C-9A2E-20E14778FCC8}" srcOrd="0" destOrd="2" presId="urn:microsoft.com/office/officeart/2016/7/layout/HorizontalActionList"/>
    <dgm:cxn modelId="{3B56BD64-A14E-463F-B2B5-B28D76068F28}" srcId="{4DE3A34C-F15C-4D2B-9294-D4FE07B2ACE4}" destId="{CD6D6213-61CB-4086-92A9-D884ACE36C3B}" srcOrd="3" destOrd="0" parTransId="{FBAC798B-F9FF-4247-8CA2-1413B0FC814C}" sibTransId="{819E917B-D361-411A-928D-E29E4C8C1190}"/>
    <dgm:cxn modelId="{D2394967-237A-44EC-B266-931CD7C955AE}" type="presOf" srcId="{F011B626-46E6-404A-867D-1A1FF39C9723}" destId="{F4B04CBB-6230-B043-955E-84D5A2BA66F1}" srcOrd="0" destOrd="4" presId="urn:microsoft.com/office/officeart/2016/7/layout/HorizontalActionList"/>
    <dgm:cxn modelId="{515FF947-6D65-49ED-840E-8151334B6BF4}" srcId="{4DE3A34C-F15C-4D2B-9294-D4FE07B2ACE4}" destId="{3037C9D6-D4DE-42C7-BD03-A569005B5ABF}" srcOrd="0" destOrd="0" parTransId="{74B32624-EB8D-49A7-AE2F-062221346847}" sibTransId="{D83B649A-C017-40DB-BF71-1212621B6C14}"/>
    <dgm:cxn modelId="{9E755968-D521-459E-8581-0BAFA2CE7A11}" srcId="{1AE1BEAB-1BBA-4481-9097-9AC393720E97}" destId="{8778DDA3-0EA9-4D22-9750-8BC91BE36A81}" srcOrd="2" destOrd="0" parTransId="{0FB23473-F5E5-4885-A736-5FED764C2BF2}" sibTransId="{D22202A8-7E06-41D2-988E-1F609BFF60C1}"/>
    <dgm:cxn modelId="{2C63296B-1A3C-8B4C-B3F5-6F5854CC6BBE}" type="presOf" srcId="{9DA7232C-BB98-4B8B-A193-03696B722C94}" destId="{6EC623F5-BBF4-FE4B-96BA-EA0A795AC5D8}" srcOrd="0" destOrd="0" presId="urn:microsoft.com/office/officeart/2016/7/layout/HorizontalActionList"/>
    <dgm:cxn modelId="{9686AB6B-83B3-445F-A276-D9A9D42D7119}" type="presOf" srcId="{CD6D6213-61CB-4086-92A9-D884ACE36C3B}" destId="{663A4983-E385-3A4C-9A2E-20E14778FCC8}" srcOrd="0" destOrd="3" presId="urn:microsoft.com/office/officeart/2016/7/layout/HorizontalActionList"/>
    <dgm:cxn modelId="{F4A3E44D-7C5A-4FE9-BC78-362CE3CC712F}" srcId="{C5490CA0-4E63-4EB1-8FED-E5811A953720}" destId="{1E4833F5-A937-4D72-ADC4-BD6319FFD57A}" srcOrd="1" destOrd="0" parTransId="{30B991FB-BA72-4CF8-8BC3-D71B546D3AC3}" sibTransId="{12D81071-46B7-4DCF-82A1-D24C361AC211}"/>
    <dgm:cxn modelId="{E2EDCC6E-EF6D-49C9-9AB5-B258CB983C9F}" srcId="{A703B13B-83DC-4A5C-B532-B7D3E35AA8ED}" destId="{0E361ED9-B8F7-4FEF-BDC2-B2E33EDFC4C3}" srcOrd="3" destOrd="0" parTransId="{B148C7DD-E48A-4FDD-AE41-080832FBF422}" sibTransId="{4378EC8F-BB44-4A97-8B5F-3E0277D2CCA5}"/>
    <dgm:cxn modelId="{FEB6207A-A546-2348-BEBC-C24786071925}" type="presOf" srcId="{C5490CA0-4E63-4EB1-8FED-E5811A953720}" destId="{0FD8E0E6-B678-DD4E-A868-521155CD4A3D}" srcOrd="0" destOrd="0" presId="urn:microsoft.com/office/officeart/2016/7/layout/HorizontalActionList"/>
    <dgm:cxn modelId="{C67B6E7E-89F2-4FFC-B9DE-C44C5FB4DEB0}" srcId="{4DE3A34C-F15C-4D2B-9294-D4FE07B2ACE4}" destId="{5710FF03-035F-41BF-B8C3-342966F5EFEB}" srcOrd="1" destOrd="0" parTransId="{8750237D-815B-4D0C-9C8E-040686BF37ED}" sibTransId="{2F7B9361-931E-4788-A0D6-DB4ED36C0524}"/>
    <dgm:cxn modelId="{57053D84-3A6F-4456-9940-57ABB760B404}" type="presOf" srcId="{D618F6E7-04E3-4636-8915-7E3B0762301B}" destId="{F4B04CBB-6230-B043-955E-84D5A2BA66F1}" srcOrd="0" destOrd="6" presId="urn:microsoft.com/office/officeart/2016/7/layout/HorizontalActionList"/>
    <dgm:cxn modelId="{A40C8393-50A5-4AAB-A35A-461458FA9B79}" srcId="{C5490CA0-4E63-4EB1-8FED-E5811A953720}" destId="{D618F6E7-04E3-4636-8915-7E3B0762301B}" srcOrd="6" destOrd="0" parTransId="{EFAA5883-9FCA-4706-8880-7FF1343348E3}" sibTransId="{3E799F6B-0C45-4FB8-9F58-B9BE595C950C}"/>
    <dgm:cxn modelId="{17965895-4AC1-4766-9D08-193EF6DE463B}" srcId="{9DA7232C-BB98-4B8B-A193-03696B722C94}" destId="{4DE3A34C-F15C-4D2B-9294-D4FE07B2ACE4}" srcOrd="1" destOrd="0" parTransId="{7213B9C2-E776-4E90-BA68-ACF6A7A2D63C}" sibTransId="{C282D352-514F-4F61-BA97-0D0F0522E030}"/>
    <dgm:cxn modelId="{39C8B795-FB41-4653-9D70-021CC54DD8C0}" type="presOf" srcId="{D3334955-6614-4A82-ACE8-7CA0B2A4C8BF}" destId="{F4B04CBB-6230-B043-955E-84D5A2BA66F1}" srcOrd="0" destOrd="2" presId="urn:microsoft.com/office/officeart/2016/7/layout/HorizontalActionList"/>
    <dgm:cxn modelId="{E2F4839B-9482-41B9-925F-55107CE2A62E}" type="presOf" srcId="{504D4588-A1A9-4949-A28B-BFE4AF588A1B}" destId="{F4B04CBB-6230-B043-955E-84D5A2BA66F1}" srcOrd="0" destOrd="8" presId="urn:microsoft.com/office/officeart/2016/7/layout/HorizontalActionList"/>
    <dgm:cxn modelId="{E5C1139E-D965-4A35-A02C-EAB069F723A0}" type="presOf" srcId="{0B2D3E6B-5592-4316-A7F3-CF6F0CA92B6A}" destId="{23CB13B2-5AF5-4CE3-B43A-F52B40012A4D}" srcOrd="0" destOrd="1" presId="urn:microsoft.com/office/officeart/2016/7/layout/HorizontalActionList"/>
    <dgm:cxn modelId="{2CBBBFA6-5A49-014B-979D-7FF9FBBE5F5B}" type="presOf" srcId="{87802234-BD83-42AB-90AC-8D5391DCC3A5}" destId="{F4B04CBB-6230-B043-955E-84D5A2BA66F1}" srcOrd="0" destOrd="0" presId="urn:microsoft.com/office/officeart/2016/7/layout/HorizontalActionList"/>
    <dgm:cxn modelId="{29EC50AD-6C42-4967-95FA-0BED16C23FD0}" srcId="{C5490CA0-4E63-4EB1-8FED-E5811A953720}" destId="{504D4588-A1A9-4949-A28B-BFE4AF588A1B}" srcOrd="8" destOrd="0" parTransId="{F9ED587D-68BA-431F-84F6-8FC2EBA34E6B}" sibTransId="{1223AC74-AD7C-40B7-9149-ED5E3081D824}"/>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4470A5BB-AAA0-49C0-ADF6-A14F34973B89}" type="presOf" srcId="{BF1ED259-4620-414B-8C39-3653A3E0802A}" destId="{F4B04CBB-6230-B043-955E-84D5A2BA66F1}" srcOrd="0" destOrd="7" presId="urn:microsoft.com/office/officeart/2016/7/layout/HorizontalActionList"/>
    <dgm:cxn modelId="{FAA505C0-2093-456A-8F5A-982A96082203}" srcId="{4DE3A34C-F15C-4D2B-9294-D4FE07B2ACE4}" destId="{75A0B1BD-A7CC-4E82-B531-FFF9B82FE29F}" srcOrd="2" destOrd="0" parTransId="{63DB938D-BE65-4C06-814A-79960905DE3E}" sibTransId="{F1F7B6A8-CE2D-4C8B-B00A-5A9785EE23E5}"/>
    <dgm:cxn modelId="{8B736CCC-B9C2-4B27-9528-914ED069C630}" type="presOf" srcId="{A703B13B-83DC-4A5C-B532-B7D3E35AA8ED}" destId="{B1B8B886-7D26-470C-B0AB-D137A9F9D3B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B5680DD8-2C9E-4001-B241-22D557D29F62}" srcId="{1AE1BEAB-1BBA-4481-9097-9AC393720E97}" destId="{E37235C7-6E53-4B25-B915-16B4BF127ED4}" srcOrd="1" destOrd="0" parTransId="{5C87EBCF-BD4C-4163-BF63-B6E8C79A442E}" sibTransId="{EB6DA27A-E99C-4633-B923-45058A6D9CF3}"/>
    <dgm:cxn modelId="{6ECD81DD-23F5-493A-8123-3061AA724C79}" type="presOf" srcId="{BE288CD9-D731-4CFF-905C-EFD332A68C88}" destId="{F4B04CBB-6230-B043-955E-84D5A2BA66F1}" srcOrd="0" destOrd="5"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AED64AEF-343D-4CF8-9D8E-39EC52A47003}" srcId="{A703B13B-83DC-4A5C-B532-B7D3E35AA8ED}" destId="{863ECA62-F31E-4C03-BFB0-DA72595B500A}" srcOrd="0" destOrd="0" parTransId="{DF85297A-6FCC-490E-BA04-EACAF38D1CCA}" sibTransId="{51B61577-58EA-40B0-B93D-AD5A5D457ABB}"/>
    <dgm:cxn modelId="{D7DC87F6-0C7D-41EC-9A3B-5D45E598E878}" srcId="{C5490CA0-4E63-4EB1-8FED-E5811A953720}" destId="{D0F05C85-F55B-46A3-A45B-40D3E98A96EC}" srcOrd="3" destOrd="0" parTransId="{BF01FC1B-DB18-4AE9-985F-2B40C98A2C99}" sibTransId="{1EA6180B-E96E-40EB-97D5-B8A78B34ADB5}"/>
    <dgm:cxn modelId="{509A53F8-0963-40E4-A524-CD17D3C39B4D}" srcId="{1AE1BEAB-1BBA-4481-9097-9AC393720E97}" destId="{78BDBEE4-60BF-4973-B7E1-33AC893EA649}" srcOrd="3" destOrd="0" parTransId="{5C7150E5-70B1-40F6-B91B-AC2FF9FBAE33}" sibTransId="{E4EB79A3-7D6D-4BAF-87A1-48CA87A51A88}"/>
    <dgm:cxn modelId="{0E70A7FA-61D8-43A4-9ABC-0297F769798F}" type="presOf" srcId="{78BDBEE4-60BF-4973-B7E1-33AC893EA649}" destId="{C96B89ED-9947-4A4F-BA7C-A258F83E62C8}" srcOrd="0" destOrd="3"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85AE1C6B-8AD4-438E-B5EC-A7B0DCABC97F}" type="presParOf" srcId="{6EC623F5-BBF4-FE4B-96BA-EA0A795AC5D8}" destId="{8F1A5745-8C94-49CB-BB2F-8705B9A1BA95}" srcOrd="5" destOrd="0" presId="urn:microsoft.com/office/officeart/2016/7/layout/HorizontalActionList"/>
    <dgm:cxn modelId="{53A706D4-C79E-4220-9E7A-EA24BA171D2A}" type="presParOf" srcId="{6EC623F5-BBF4-FE4B-96BA-EA0A795AC5D8}" destId="{98D02F11-3F2D-4179-9787-711796B73820}" srcOrd="6" destOrd="0" presId="urn:microsoft.com/office/officeart/2016/7/layout/HorizontalActionList"/>
    <dgm:cxn modelId="{B8B96911-DFCC-4AF8-A495-981E3DB4D4AA}" type="presParOf" srcId="{98D02F11-3F2D-4179-9787-711796B73820}" destId="{B1B8B886-7D26-470C-B0AB-D137A9F9D3B8}" srcOrd="0" destOrd="0" presId="urn:microsoft.com/office/officeart/2016/7/layout/HorizontalActionList"/>
    <dgm:cxn modelId="{D825C546-4B95-497F-A0F0-202592369160}" type="presParOf" srcId="{98D02F11-3F2D-4179-9787-711796B73820}" destId="{23CB13B2-5AF5-4CE3-B43A-F52B40012A4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custT="1"/>
      <dgm:spPr>
        <a:solidFill>
          <a:srgbClr val="54BF37"/>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Building Resilience, Growing the Green</a:t>
          </a:r>
          <a:endParaRPr lang="en-US" sz="2000"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custT="1"/>
      <dgm:spPr>
        <a:solidFill>
          <a:srgbClr val="FFFF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Proactively Manage Stress</a:t>
          </a:r>
          <a:endParaRPr lang="en-US" sz="2000"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CE38D36F-3F4A-44F7-9E61-DC6B8846AD5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Implement policies and interventions to promote destressing behaviors</a:t>
          </a:r>
        </a:p>
      </dgm:t>
    </dgm:pt>
    <dgm:pt modelId="{2622235B-0385-468C-B77F-E9521806097C}" type="parTrans" cxnId="{A66844D8-1DF7-4F4B-8F3D-B37E408E2A0C}">
      <dgm:prSet/>
      <dgm:spPr/>
      <dgm:t>
        <a:bodyPr/>
        <a:lstStyle/>
        <a:p>
          <a:endParaRPr lang="en-US"/>
        </a:p>
      </dgm:t>
    </dgm:pt>
    <dgm:pt modelId="{3B53FB80-F404-4F25-B33A-E0810171D18C}" type="sibTrans" cxnId="{A66844D8-1DF7-4F4B-8F3D-B37E408E2A0C}">
      <dgm:prSet/>
      <dgm:spPr/>
      <dgm:t>
        <a:bodyPr/>
        <a:lstStyle/>
        <a:p>
          <a:endParaRPr lang="en-US"/>
        </a:p>
      </dgm:t>
    </dgm:pt>
    <dgm:pt modelId="{76BCF854-8E40-43B5-AA87-3737B436798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Promote coping and problem solving abilities</a:t>
          </a:r>
        </a:p>
      </dgm:t>
    </dgm:pt>
    <dgm:pt modelId="{383303B3-7FA0-426D-BB57-6AADAD0A04EE}" type="parTrans" cxnId="{4FEF22A6-BED2-49AE-B9E4-8785A407C231}">
      <dgm:prSet/>
      <dgm:spPr/>
      <dgm:t>
        <a:bodyPr/>
        <a:lstStyle/>
        <a:p>
          <a:endParaRPr lang="en-US"/>
        </a:p>
      </dgm:t>
    </dgm:pt>
    <dgm:pt modelId="{8F806620-D51A-4B41-A711-1BF803AE4619}" type="sibTrans" cxnId="{4FEF22A6-BED2-49AE-B9E4-8785A407C231}">
      <dgm:prSet/>
      <dgm:spPr/>
      <dgm:t>
        <a:bodyPr/>
        <a:lstStyle/>
        <a:p>
          <a:endParaRPr lang="en-US"/>
        </a:p>
      </dgm:t>
    </dgm:pt>
    <dgm:pt modelId="{D3C07133-3655-4F37-9C9F-CEE9F7F4201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Focus on gratitude</a:t>
          </a:r>
        </a:p>
      </dgm:t>
    </dgm:pt>
    <dgm:pt modelId="{F7E860A6-419E-4AB3-A5A3-048A65018ED6}" type="parTrans" cxnId="{AF1A279C-1F09-43DA-971D-46936B6623DA}">
      <dgm:prSet/>
      <dgm:spPr/>
      <dgm:t>
        <a:bodyPr/>
        <a:lstStyle/>
        <a:p>
          <a:endParaRPr lang="en-US"/>
        </a:p>
      </dgm:t>
    </dgm:pt>
    <dgm:pt modelId="{C22374CC-D1A6-4EB1-A156-AF9AB9E7674D}" type="sibTrans" cxnId="{AF1A279C-1F09-43DA-971D-46936B6623DA}">
      <dgm:prSet/>
      <dgm:spPr/>
      <dgm:t>
        <a:bodyPr/>
        <a:lstStyle/>
        <a:p>
          <a:endParaRPr lang="en-US"/>
        </a:p>
      </dgm:t>
    </dgm:pt>
    <dgm:pt modelId="{4BF89D5F-8FB4-4BD6-B8C9-2DA7769533CD}">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Teach and role model about stress responses, coping, and relaxation strategies</a:t>
          </a:r>
        </a:p>
      </dgm:t>
    </dgm:pt>
    <dgm:pt modelId="{50C51876-A672-411B-ABF5-713169D65BD5}" type="parTrans" cxnId="{AA54E177-4EB7-4B10-BE0D-47A064619A9F}">
      <dgm:prSet/>
      <dgm:spPr/>
      <dgm:t>
        <a:bodyPr/>
        <a:lstStyle/>
        <a:p>
          <a:endParaRPr lang="en-US"/>
        </a:p>
      </dgm:t>
    </dgm:pt>
    <dgm:pt modelId="{06CBA1C5-0845-4ABB-ADBF-C7A323243344}" type="sibTrans" cxnId="{AA54E177-4EB7-4B10-BE0D-47A064619A9F}">
      <dgm:prSet/>
      <dgm:spPr/>
      <dgm:t>
        <a:bodyPr/>
        <a:lstStyle/>
        <a:p>
          <a:endParaRPr lang="en-US"/>
        </a:p>
      </dgm:t>
    </dgm:pt>
    <dgm:pt modelId="{B6F88672-5B27-4A94-94A9-684EA323EB7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Promote self care strategies</a:t>
          </a:r>
        </a:p>
      </dgm:t>
    </dgm:pt>
    <dgm:pt modelId="{8B3FCDF3-D186-45D8-9EDD-A265E8A80D8E}" type="parTrans" cxnId="{33B8DBCF-C377-452F-B88D-A061618314C8}">
      <dgm:prSet/>
      <dgm:spPr/>
      <dgm:t>
        <a:bodyPr/>
        <a:lstStyle/>
        <a:p>
          <a:endParaRPr lang="en-US"/>
        </a:p>
      </dgm:t>
    </dgm:pt>
    <dgm:pt modelId="{84142EB9-9D85-40F9-B1DF-C335EA231671}" type="sibTrans" cxnId="{33B8DBCF-C377-452F-B88D-A061618314C8}">
      <dgm:prSet/>
      <dgm:spPr/>
      <dgm:t>
        <a:bodyPr/>
        <a:lstStyle/>
        <a:p>
          <a:endParaRPr lang="en-US"/>
        </a:p>
      </dgm:t>
    </dgm:pt>
    <dgm:pt modelId="{333375C4-C607-4937-87C6-954DFA8514A7}">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Take a break from stressful situations for a short time. Mandatory breaks/lunch</a:t>
          </a:r>
          <a:endParaRPr lang="en-US" dirty="0">
            <a:solidFill>
              <a:srgbClr val="232D4B"/>
            </a:solidFill>
            <a:latin typeface="Arial" panose="020B0604020202020204" pitchFamily="34" charset="0"/>
            <a:cs typeface="Arial" panose="020B0604020202020204" pitchFamily="34" charset="0"/>
          </a:endParaRPr>
        </a:p>
      </dgm:t>
    </dgm:pt>
    <dgm:pt modelId="{31D819A8-CA46-4718-997E-12E907A3EA7E}" type="parTrans" cxnId="{62217CF5-200C-4D33-9919-95B12F06AAC9}">
      <dgm:prSet/>
      <dgm:spPr/>
      <dgm:t>
        <a:bodyPr/>
        <a:lstStyle/>
        <a:p>
          <a:endParaRPr lang="en-US"/>
        </a:p>
      </dgm:t>
    </dgm:pt>
    <dgm:pt modelId="{6F4FBA6C-D379-4D0D-9F43-63F5910A2FD7}" type="sibTrans" cxnId="{62217CF5-200C-4D33-9919-95B12F06AAC9}">
      <dgm:prSet/>
      <dgm:spPr/>
      <dgm:t>
        <a:bodyPr/>
        <a:lstStyle/>
        <a:p>
          <a:endParaRPr lang="en-US"/>
        </a:p>
      </dgm:t>
    </dgm:pt>
    <dgm:pt modelId="{B1702EC0-BD8F-492F-BEDC-528715558792}">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Taking actions to reduce stress reactions</a:t>
          </a:r>
          <a:endParaRPr lang="en-US" dirty="0">
            <a:solidFill>
              <a:srgbClr val="232D4B"/>
            </a:solidFill>
            <a:latin typeface="Arial" panose="020B0604020202020204" pitchFamily="34" charset="0"/>
            <a:cs typeface="Arial" panose="020B0604020202020204" pitchFamily="34" charset="0"/>
          </a:endParaRPr>
        </a:p>
      </dgm:t>
    </dgm:pt>
    <dgm:pt modelId="{EF02D7C1-D046-4140-8B1B-AB34BA3A1915}" type="parTrans" cxnId="{93AEA4A7-B4C8-43F8-979A-6811E9054E0A}">
      <dgm:prSet/>
      <dgm:spPr/>
      <dgm:t>
        <a:bodyPr/>
        <a:lstStyle/>
        <a:p>
          <a:endParaRPr lang="en-US"/>
        </a:p>
      </dgm:t>
    </dgm:pt>
    <dgm:pt modelId="{53472EF0-8A37-4A14-A882-1467D689455B}" type="sibTrans" cxnId="{93AEA4A7-B4C8-43F8-979A-6811E9054E0A}">
      <dgm:prSet/>
      <dgm:spPr/>
      <dgm:t>
        <a:bodyPr/>
        <a:lstStyle/>
        <a:p>
          <a:endParaRPr lang="en-US"/>
        </a:p>
      </dgm:t>
    </dgm:pt>
    <dgm:pt modelId="{5846160C-514D-4308-83F8-895585E9DECA}">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Prioritize simple strategies to calm down: Breathing, mindfulness, Reflection, Prayer, Meditation. Make sure staff is aware of these self-calming strategies</a:t>
          </a:r>
          <a:endParaRPr lang="en-US" dirty="0">
            <a:solidFill>
              <a:srgbClr val="232D4B"/>
            </a:solidFill>
            <a:latin typeface="Arial" panose="020B0604020202020204" pitchFamily="34" charset="0"/>
            <a:cs typeface="Arial" panose="020B0604020202020204" pitchFamily="34" charset="0"/>
          </a:endParaRPr>
        </a:p>
      </dgm:t>
    </dgm:pt>
    <dgm:pt modelId="{3ECC5272-F6F1-49C7-9581-2F024673A1A9}" type="parTrans" cxnId="{C5E22D6E-B5D2-47EB-9074-B71B45BB46DF}">
      <dgm:prSet/>
      <dgm:spPr/>
      <dgm:t>
        <a:bodyPr/>
        <a:lstStyle/>
        <a:p>
          <a:endParaRPr lang="en-US"/>
        </a:p>
      </dgm:t>
    </dgm:pt>
    <dgm:pt modelId="{46C22484-7F1D-4B1B-B1F7-BB740002E021}" type="sibTrans" cxnId="{C5E22D6E-B5D2-47EB-9074-B71B45BB46DF}">
      <dgm:prSet/>
      <dgm:spPr/>
      <dgm:t>
        <a:bodyPr/>
        <a:lstStyle/>
        <a:p>
          <a:endParaRPr lang="en-US"/>
        </a:p>
      </dgm:t>
    </dgm:pt>
    <dgm:pt modelId="{E0C869D2-E27A-4691-AA88-3879A83B0156}">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Acknowledge possible stressors and the potential need for support in a matter of fact ahead of difficult events</a:t>
          </a:r>
          <a:endParaRPr lang="en-US" dirty="0">
            <a:solidFill>
              <a:srgbClr val="232D4B"/>
            </a:solidFill>
            <a:latin typeface="Arial" panose="020B0604020202020204" pitchFamily="34" charset="0"/>
            <a:cs typeface="Arial" panose="020B0604020202020204" pitchFamily="34" charset="0"/>
          </a:endParaRPr>
        </a:p>
      </dgm:t>
    </dgm:pt>
    <dgm:pt modelId="{951C4F62-1742-4C01-9049-2884FFD34430}" type="parTrans" cxnId="{272ED24E-C191-4346-B16C-CC94EF8C55E6}">
      <dgm:prSet/>
      <dgm:spPr/>
      <dgm:t>
        <a:bodyPr/>
        <a:lstStyle/>
        <a:p>
          <a:endParaRPr lang="en-US"/>
        </a:p>
      </dgm:t>
    </dgm:pt>
    <dgm:pt modelId="{B73D080B-42E0-4CEB-8E8F-63E6A1646FC9}" type="sibTrans" cxnId="{272ED24E-C191-4346-B16C-CC94EF8C55E6}">
      <dgm:prSet/>
      <dgm:spPr/>
      <dgm:t>
        <a:bodyPr/>
        <a:lstStyle/>
        <a:p>
          <a:endParaRPr lang="en-US"/>
        </a:p>
      </dgm:t>
    </dgm:pt>
    <dgm:pt modelId="{F9D833CA-BCF5-47D3-BB8F-DEB36A4985C1}">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Reduce gossip and negativity</a:t>
          </a:r>
          <a:endParaRPr lang="en-US" dirty="0">
            <a:solidFill>
              <a:srgbClr val="232D4B"/>
            </a:solidFill>
            <a:latin typeface="Arial" panose="020B0604020202020204" pitchFamily="34" charset="0"/>
            <a:cs typeface="Arial" panose="020B0604020202020204" pitchFamily="34" charset="0"/>
          </a:endParaRPr>
        </a:p>
      </dgm:t>
    </dgm:pt>
    <dgm:pt modelId="{524E7EF5-DECF-4995-A40F-D5FB9183F623}" type="parTrans" cxnId="{2E7A5904-A116-40E3-9A3E-C1CF6051ADF0}">
      <dgm:prSet/>
      <dgm:spPr/>
      <dgm:t>
        <a:bodyPr/>
        <a:lstStyle/>
        <a:p>
          <a:endParaRPr lang="en-US"/>
        </a:p>
      </dgm:t>
    </dgm:pt>
    <dgm:pt modelId="{518A6BFC-2CD4-47A7-91B4-4B8EEEF3D537}" type="sibTrans" cxnId="{2E7A5904-A116-40E3-9A3E-C1CF6051ADF0}">
      <dgm:prSet/>
      <dgm:spPr/>
      <dgm:t>
        <a:bodyPr/>
        <a:lstStyle/>
        <a:p>
          <a:endParaRPr lang="en-US"/>
        </a:p>
      </dgm:t>
    </dgm:pt>
    <dgm:pt modelId="{D6845D2F-2D3A-4669-97F3-681F4BEEA18F}">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Reframing</a:t>
          </a:r>
          <a:endParaRPr lang="en-US" dirty="0">
            <a:solidFill>
              <a:srgbClr val="232D4B"/>
            </a:solidFill>
            <a:latin typeface="Arial" panose="020B0604020202020204" pitchFamily="34" charset="0"/>
            <a:cs typeface="Arial" panose="020B0604020202020204" pitchFamily="34" charset="0"/>
          </a:endParaRPr>
        </a:p>
      </dgm:t>
    </dgm:pt>
    <dgm:pt modelId="{B3F4B08C-618A-4F85-B0B2-4264FA526E46}" type="parTrans" cxnId="{F75FC08C-3C03-4C81-B3D8-3E10B89F6811}">
      <dgm:prSet/>
      <dgm:spPr/>
      <dgm:t>
        <a:bodyPr/>
        <a:lstStyle/>
        <a:p>
          <a:endParaRPr lang="en-US"/>
        </a:p>
      </dgm:t>
    </dgm:pt>
    <dgm:pt modelId="{5F57DDAE-37F5-4BA6-8DA3-88DF2E531C6D}" type="sibTrans" cxnId="{F75FC08C-3C03-4C81-B3D8-3E10B89F6811}">
      <dgm:prSet/>
      <dgm:spPr/>
      <dgm:t>
        <a:bodyPr/>
        <a:lstStyle/>
        <a:p>
          <a:endParaRPr lang="en-US"/>
        </a:p>
      </dgm:t>
    </dgm:pt>
    <dgm:pt modelId="{73C60D53-5960-4594-BF9E-B315F4A7B0B7}">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VSR type of rounds</a:t>
          </a:r>
          <a:endParaRPr lang="en-US" dirty="0">
            <a:solidFill>
              <a:srgbClr val="232D4B"/>
            </a:solidFill>
            <a:latin typeface="Arial" panose="020B0604020202020204" pitchFamily="34" charset="0"/>
            <a:cs typeface="Arial" panose="020B0604020202020204" pitchFamily="34" charset="0"/>
          </a:endParaRPr>
        </a:p>
      </dgm:t>
    </dgm:pt>
    <dgm:pt modelId="{A6E8364B-EAE3-407C-8565-DEB6E09853B0}" type="parTrans" cxnId="{EBBE5EDC-F676-41B5-B80C-F3E61FE6CC83}">
      <dgm:prSet/>
      <dgm:spPr/>
      <dgm:t>
        <a:bodyPr/>
        <a:lstStyle/>
        <a:p>
          <a:endParaRPr lang="en-US"/>
        </a:p>
      </dgm:t>
    </dgm:pt>
    <dgm:pt modelId="{C95D5563-CA9C-4EAA-B42D-1EA90C4F2F8C}" type="sibTrans" cxnId="{EBBE5EDC-F676-41B5-B80C-F3E61FE6CC83}">
      <dgm:prSet/>
      <dgm:spPr/>
      <dgm:t>
        <a:bodyPr/>
        <a:lstStyle/>
        <a:p>
          <a:endParaRPr lang="en-US"/>
        </a:p>
      </dgm:t>
    </dgm:pt>
    <dgm:pt modelId="{04F7FBBE-FF5A-40CB-85C0-F6707F015C4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Provide perspective by presenting the situation from an alternative vantage point</a:t>
          </a:r>
        </a:p>
      </dgm:t>
    </dgm:pt>
    <dgm:pt modelId="{06CB8850-6342-41FB-A538-07A1795FDA2C}" type="parTrans" cxnId="{E79E11BC-ED84-4B20-8F84-50C60939DB2A}">
      <dgm:prSet/>
      <dgm:spPr/>
    </dgm:pt>
    <dgm:pt modelId="{68676129-AB72-41F2-BE1D-4087B4C7016E}" type="sibTrans" cxnId="{E79E11BC-ED84-4B20-8F84-50C60939DB2A}">
      <dgm:prSet/>
      <dgm:spPr/>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custLinFactNeighborX="-270">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custLinFactNeighborX="-748">
        <dgm:presLayoutVars>
          <dgm:bulletEnabled val="1"/>
        </dgm:presLayoutVars>
      </dgm:prSet>
      <dgm:spPr/>
    </dgm:pt>
  </dgm:ptLst>
  <dgm:cxnLst>
    <dgm:cxn modelId="{2E7A5904-A116-40E3-9A3E-C1CF6051ADF0}" srcId="{2148E375-B6A8-4AFF-BE82-72F834E6CE35}" destId="{F9D833CA-BCF5-47D3-BB8F-DEB36A4985C1}" srcOrd="5" destOrd="0" parTransId="{524E7EF5-DECF-4995-A40F-D5FB9183F623}" sibTransId="{518A6BFC-2CD4-47A7-91B4-4B8EEEF3D537}"/>
    <dgm:cxn modelId="{6601870E-28D7-492B-AB5D-C0C4256F4530}" type="presOf" srcId="{D3C07133-3655-4F37-9C9F-CEE9F7F4201F}" destId="{C6D5A7CD-EA16-4DE2-A557-2B652E68730D}" srcOrd="0" destOrd="4" presId="urn:microsoft.com/office/officeart/2005/8/layout/list1"/>
    <dgm:cxn modelId="{E3A75E13-6DB6-45A1-A533-6F74E708438C}" type="presOf" srcId="{F9D833CA-BCF5-47D3-BB8F-DEB36A4985C1}" destId="{E51BA28A-4500-4CD7-BA8B-ED8D61348AE9}" srcOrd="0" destOrd="5" presId="urn:microsoft.com/office/officeart/2005/8/layout/list1"/>
    <dgm:cxn modelId="{CEA79F15-7148-4547-BA04-B256C97D190F}" type="presOf" srcId="{4BF89D5F-8FB4-4BD6-B8C9-2DA7769533CD}" destId="{C6D5A7CD-EA16-4DE2-A557-2B652E68730D}" srcOrd="0" destOrd="5" presId="urn:microsoft.com/office/officeart/2005/8/layout/list1"/>
    <dgm:cxn modelId="{989EFD1C-6545-4C9C-B439-ABCE62594421}" type="presOf" srcId="{A8A1BEBE-E2EF-49C8-9892-4C8C44B01C28}" destId="{C6D5A7CD-EA16-4DE2-A557-2B652E68730D}" srcOrd="0" destOrd="0" presId="urn:microsoft.com/office/officeart/2005/8/layout/list1"/>
    <dgm:cxn modelId="{131DCC30-713C-41F7-9DE8-2368311A093E}" type="presOf" srcId="{0B566622-FAB5-48BA-A77C-D197453A0FB4}" destId="{F5325153-A435-490C-9789-DFA96D6106A5}" srcOrd="1" destOrd="0" presId="urn:microsoft.com/office/officeart/2005/8/layout/list1"/>
    <dgm:cxn modelId="{00666538-6A26-4C20-9B4A-9BEC50841ACA}" srcId="{006A68CC-068C-402A-971D-0BA933967F7E}" destId="{2148E375-B6A8-4AFF-BE82-72F834E6CE35}" srcOrd="1" destOrd="0" parTransId="{F13DB35C-576C-4A72-AEBE-D087EA2E0C44}" sibTransId="{DDD5C748-56CD-4FDD-BE5E-58DFD357C573}"/>
    <dgm:cxn modelId="{D336315C-0A8C-4969-BDB5-67CCE94B4B0E}" type="presOf" srcId="{04F7FBBE-FF5A-40CB-85C0-F6707F015C4B}" destId="{C6D5A7CD-EA16-4DE2-A557-2B652E68730D}" srcOrd="0" destOrd="3" presId="urn:microsoft.com/office/officeart/2005/8/layout/list1"/>
    <dgm:cxn modelId="{11419B5C-9A96-49CD-8836-11D31D6120CC}" srcId="{006A68CC-068C-402A-971D-0BA933967F7E}" destId="{0B566622-FAB5-48BA-A77C-D197453A0FB4}" srcOrd="0" destOrd="0" parTransId="{FB962DED-295C-46B5-9A66-48700E09DDB2}" sibTransId="{DDC61275-3A31-4CF1-8F64-5EDE14FDB133}"/>
    <dgm:cxn modelId="{A3A56F5D-9BC7-4E9C-9D67-172EFD09422A}" type="presOf" srcId="{333375C4-C607-4937-87C6-954DFA8514A7}" destId="{E51BA28A-4500-4CD7-BA8B-ED8D61348AE9}" srcOrd="0" destOrd="1" presId="urn:microsoft.com/office/officeart/2005/8/layout/list1"/>
    <dgm:cxn modelId="{C5E22D6E-B5D2-47EB-9074-B71B45BB46DF}" srcId="{2148E375-B6A8-4AFF-BE82-72F834E6CE35}" destId="{5846160C-514D-4308-83F8-895585E9DECA}" srcOrd="3" destOrd="0" parTransId="{3ECC5272-F6F1-49C7-9581-2F024673A1A9}" sibTransId="{46C22484-7F1D-4B1B-B1F7-BB740002E021}"/>
    <dgm:cxn modelId="{272ED24E-C191-4346-B16C-CC94EF8C55E6}" srcId="{2148E375-B6A8-4AFF-BE82-72F834E6CE35}" destId="{E0C869D2-E27A-4691-AA88-3879A83B0156}" srcOrd="4" destOrd="0" parTransId="{951C4F62-1742-4C01-9049-2884FFD34430}" sibTransId="{B73D080B-42E0-4CEB-8E8F-63E6A1646FC9}"/>
    <dgm:cxn modelId="{784B0C6F-AE92-4C7C-83D9-2B97EF15D603}" type="presOf" srcId="{2148E375-B6A8-4AFF-BE82-72F834E6CE35}" destId="{78B94A50-066B-4AFB-BD22-26F104D2131D}" srcOrd="0" destOrd="0" presId="urn:microsoft.com/office/officeart/2005/8/layout/list1"/>
    <dgm:cxn modelId="{AA54E177-4EB7-4B10-BE0D-47A064619A9F}" srcId="{0B566622-FAB5-48BA-A77C-D197453A0FB4}" destId="{4BF89D5F-8FB4-4BD6-B8C9-2DA7769533CD}" srcOrd="5" destOrd="0" parTransId="{50C51876-A672-411B-ABF5-713169D65BD5}" sibTransId="{06CBA1C5-0845-4ABB-ADBF-C7A323243344}"/>
    <dgm:cxn modelId="{98185381-E00D-4350-B30E-FB053E8F7611}" type="presOf" srcId="{CE38D36F-3F4A-44F7-9E61-DC6B8846AD50}" destId="{C6D5A7CD-EA16-4DE2-A557-2B652E68730D}" srcOrd="0" destOrd="1" presId="urn:microsoft.com/office/officeart/2005/8/layout/list1"/>
    <dgm:cxn modelId="{1A2C6886-B590-4222-969A-84B31605730D}" type="presOf" srcId="{E0C869D2-E27A-4691-AA88-3879A83B0156}" destId="{E51BA28A-4500-4CD7-BA8B-ED8D61348AE9}" srcOrd="0" destOrd="4" presId="urn:microsoft.com/office/officeart/2005/8/layout/list1"/>
    <dgm:cxn modelId="{1CF23E89-1716-491E-A05B-197559654295}" type="presOf" srcId="{006A68CC-068C-402A-971D-0BA933967F7E}" destId="{3E86D05F-16E7-4C2F-9CE5-D91AA5F7084D}" srcOrd="0" destOrd="0" presId="urn:microsoft.com/office/officeart/2005/8/layout/list1"/>
    <dgm:cxn modelId="{F75FC08C-3C03-4C81-B3D8-3E10B89F6811}" srcId="{2148E375-B6A8-4AFF-BE82-72F834E6CE35}" destId="{D6845D2F-2D3A-4669-97F3-681F4BEEA18F}" srcOrd="6" destOrd="0" parTransId="{B3F4B08C-618A-4F85-B0B2-4264FA526E46}" sibTransId="{5F57DDAE-37F5-4BA6-8DA3-88DF2E531C6D}"/>
    <dgm:cxn modelId="{AF1A279C-1F09-43DA-971D-46936B6623DA}" srcId="{0B566622-FAB5-48BA-A77C-D197453A0FB4}" destId="{D3C07133-3655-4F37-9C9F-CEE9F7F4201F}" srcOrd="4" destOrd="0" parTransId="{F7E860A6-419E-4AB3-A5A3-048A65018ED6}" sibTransId="{C22374CC-D1A6-4EB1-A156-AF9AB9E7674D}"/>
    <dgm:cxn modelId="{ECEE889C-9972-460F-B521-50F24B0950BE}" type="presOf" srcId="{73C60D53-5960-4594-BF9E-B315F4A7B0B7}" destId="{E51BA28A-4500-4CD7-BA8B-ED8D61348AE9}" srcOrd="0" destOrd="7"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4FEF22A6-BED2-49AE-B9E4-8785A407C231}" srcId="{0B566622-FAB5-48BA-A77C-D197453A0FB4}" destId="{76BCF854-8E40-43B5-AA87-3737B436798B}" srcOrd="2" destOrd="0" parTransId="{383303B3-7FA0-426D-BB57-6AADAD0A04EE}" sibTransId="{8F806620-D51A-4B41-A711-1BF803AE4619}"/>
    <dgm:cxn modelId="{93AEA4A7-B4C8-43F8-979A-6811E9054E0A}" srcId="{2148E375-B6A8-4AFF-BE82-72F834E6CE35}" destId="{B1702EC0-BD8F-492F-BEDC-528715558792}" srcOrd="2" destOrd="0" parTransId="{EF02D7C1-D046-4140-8B1B-AB34BA3A1915}" sibTransId="{53472EF0-8A37-4A14-A882-1467D689455B}"/>
    <dgm:cxn modelId="{6CBBE2A8-A628-4359-8349-A2681C3B176C}" type="presOf" srcId="{B1702EC0-BD8F-492F-BEDC-528715558792}" destId="{E51BA28A-4500-4CD7-BA8B-ED8D61348AE9}" srcOrd="0" destOrd="2" presId="urn:microsoft.com/office/officeart/2005/8/layout/list1"/>
    <dgm:cxn modelId="{249C7FAF-DE2E-44E7-91FE-DE6B69B46600}" type="presOf" srcId="{D6845D2F-2D3A-4669-97F3-681F4BEEA18F}" destId="{E51BA28A-4500-4CD7-BA8B-ED8D61348AE9}" srcOrd="0" destOrd="6" presId="urn:microsoft.com/office/officeart/2005/8/layout/list1"/>
    <dgm:cxn modelId="{E79E11BC-ED84-4B20-8F84-50C60939DB2A}" srcId="{0B566622-FAB5-48BA-A77C-D197453A0FB4}" destId="{04F7FBBE-FF5A-40CB-85C0-F6707F015C4B}" srcOrd="3" destOrd="0" parTransId="{06CB8850-6342-41FB-A538-07A1795FDA2C}" sibTransId="{68676129-AB72-41F2-BE1D-4087B4C7016E}"/>
    <dgm:cxn modelId="{6BA154BE-5FC3-498F-B999-6FC6F3F93B57}" type="presOf" srcId="{5846160C-514D-4308-83F8-895585E9DECA}" destId="{E51BA28A-4500-4CD7-BA8B-ED8D61348AE9}" srcOrd="0" destOrd="3" presId="urn:microsoft.com/office/officeart/2005/8/layout/list1"/>
    <dgm:cxn modelId="{14DE85C8-EFD7-4D5A-B018-77F56B486FB2}" type="presOf" srcId="{76BCF854-8E40-43B5-AA87-3737B436798B}" destId="{C6D5A7CD-EA16-4DE2-A557-2B652E68730D}" srcOrd="0" destOrd="2" presId="urn:microsoft.com/office/officeart/2005/8/layout/list1"/>
    <dgm:cxn modelId="{156B50CB-F5E8-4318-87BE-CC25A1BDAF54}" type="presOf" srcId="{0B566622-FAB5-48BA-A77C-D197453A0FB4}" destId="{E410C74F-53C2-4C6D-9553-5E2506FC7C74}" srcOrd="0" destOrd="0" presId="urn:microsoft.com/office/officeart/2005/8/layout/list1"/>
    <dgm:cxn modelId="{91BC19CD-27E3-46A0-BBBE-4F5CF75C53C5}" type="presOf" srcId="{2148E375-B6A8-4AFF-BE82-72F834E6CE35}" destId="{9C78B716-C8F5-48E9-853F-DE63F4DF435E}" srcOrd="1" destOrd="0" presId="urn:microsoft.com/office/officeart/2005/8/layout/list1"/>
    <dgm:cxn modelId="{33B8DBCF-C377-452F-B88D-A061618314C8}" srcId="{0B566622-FAB5-48BA-A77C-D197453A0FB4}" destId="{B6F88672-5B27-4A94-94A9-684EA323EB7E}" srcOrd="6" destOrd="0" parTransId="{8B3FCDF3-D186-45D8-9EDD-A265E8A80D8E}" sibTransId="{84142EB9-9D85-40F9-B1DF-C335EA231671}"/>
    <dgm:cxn modelId="{A66844D8-1DF7-4F4B-8F3D-B37E408E2A0C}" srcId="{0B566622-FAB5-48BA-A77C-D197453A0FB4}" destId="{CE38D36F-3F4A-44F7-9E61-DC6B8846AD50}" srcOrd="1" destOrd="0" parTransId="{2622235B-0385-468C-B77F-E9521806097C}" sibTransId="{3B53FB80-F404-4F25-B33A-E0810171D18C}"/>
    <dgm:cxn modelId="{EBBE5EDC-F676-41B5-B80C-F3E61FE6CC83}" srcId="{2148E375-B6A8-4AFF-BE82-72F834E6CE35}" destId="{73C60D53-5960-4594-BF9E-B315F4A7B0B7}" srcOrd="7" destOrd="0" parTransId="{A6E8364B-EAE3-407C-8565-DEB6E09853B0}" sibTransId="{C95D5563-CA9C-4EAA-B42D-1EA90C4F2F8C}"/>
    <dgm:cxn modelId="{641ACDDD-BE82-4C4F-9312-BF2D68959AAC}" type="presOf" srcId="{03FED0F4-9A35-42E0-978B-9F721F6AD3F6}" destId="{E51BA28A-4500-4CD7-BA8B-ED8D61348AE9}" srcOrd="0" destOrd="0" presId="urn:microsoft.com/office/officeart/2005/8/layout/list1"/>
    <dgm:cxn modelId="{62217CF5-200C-4D33-9919-95B12F06AAC9}" srcId="{2148E375-B6A8-4AFF-BE82-72F834E6CE35}" destId="{333375C4-C607-4937-87C6-954DFA8514A7}" srcOrd="1" destOrd="0" parTransId="{31D819A8-CA46-4718-997E-12E907A3EA7E}" sibTransId="{6F4FBA6C-D379-4D0D-9F43-63F5910A2FD7}"/>
    <dgm:cxn modelId="{6E67FEFA-C545-4AC7-9AB9-6B697E240D46}" type="presOf" srcId="{B6F88672-5B27-4A94-94A9-684EA323EB7E}" destId="{C6D5A7CD-EA16-4DE2-A557-2B652E68730D}" srcOrd="0" destOrd="6"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custT="1"/>
      <dgm:spPr>
        <a:ln>
          <a:solidFill>
            <a:schemeClr val="tx1"/>
          </a:solidFill>
        </a:ln>
      </dgm:spPr>
      <dgm:t>
        <a:bodyPr/>
        <a:lstStyle/>
        <a:p>
          <a:pPr>
            <a:buFont typeface="Wingdings" panose="05000000000000000000" pitchFamily="2" charset="2"/>
            <a:buChar char="§"/>
          </a:pPr>
          <a:r>
            <a:rPr lang="en-US" sz="1800" dirty="0"/>
            <a:t>Reassure by authority and presence</a:t>
          </a:r>
          <a:endParaRPr lang="en-US" sz="1800" dirty="0">
            <a:latin typeface="Arial" panose="020B0604020202020204" pitchFamily="34" charset="0"/>
            <a:cs typeface="Arial" panose="020B0604020202020204" pitchFamily="34" charset="0"/>
          </a:endParaRP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custT="1"/>
      <dgm:spPr>
        <a:ln>
          <a:solidFill>
            <a:schemeClr val="tx1"/>
          </a:solidFill>
        </a:ln>
      </dgm:spPr>
      <dgm:t>
        <a:bodyPr/>
        <a:lstStyle/>
        <a:p>
          <a:pPr>
            <a:buFont typeface="Wingdings" panose="05000000000000000000" pitchFamily="2" charset="2"/>
            <a:buChar char="§"/>
          </a:pPr>
          <a:r>
            <a:rPr lang="en-US" sz="1800" dirty="0">
              <a:latin typeface="+mn-lt"/>
              <a:cs typeface="Arial" panose="020B0604020202020204" pitchFamily="34" charset="0"/>
            </a:rPr>
            <a:t>Facilitate a break from the situation</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6F30670F-8E01-4D4E-9C7C-FD99312F427E}">
      <dgm:prSet custT="1"/>
      <dgm:spPr/>
      <dgm:t>
        <a:bodyPr/>
        <a:lstStyle/>
        <a:p>
          <a:pPr>
            <a:buFont typeface="Wingdings" panose="05000000000000000000" pitchFamily="2" charset="2"/>
            <a:buChar char="§"/>
          </a:pPr>
          <a:r>
            <a:rPr lang="en-US" sz="1800" dirty="0">
              <a:latin typeface="+mn-lt"/>
            </a:rPr>
            <a:t>Guide the person through relaxation technique i.e. box breathing, visualization, etc.</a:t>
          </a:r>
        </a:p>
      </dgm:t>
    </dgm:pt>
    <dgm:pt modelId="{77CCBD75-9F03-441F-9BAA-893B7FDE6057}" type="parTrans" cxnId="{2A0D9383-79B9-4DBD-86C7-53190E066185}">
      <dgm:prSet/>
      <dgm:spPr/>
      <dgm:t>
        <a:bodyPr/>
        <a:lstStyle/>
        <a:p>
          <a:endParaRPr lang="en-US"/>
        </a:p>
      </dgm:t>
    </dgm:pt>
    <dgm:pt modelId="{0E392232-AFCB-466F-9AA6-2B150BE808B6}" type="sibTrans" cxnId="{2A0D9383-79B9-4DBD-86C7-53190E066185}">
      <dgm:prSet/>
      <dgm:spPr/>
      <dgm:t>
        <a:bodyPr/>
        <a:lstStyle/>
        <a:p>
          <a:endParaRPr lang="en-US"/>
        </a:p>
      </dgm:t>
    </dgm:pt>
    <dgm:pt modelId="{294819C6-56DC-40CC-BA35-7224B5E73999}">
      <dgm:prSet custT="1"/>
      <dgm:spPr/>
      <dgm:t>
        <a:bodyPr/>
        <a:lstStyle/>
        <a:p>
          <a:pPr>
            <a:buFont typeface="Wingdings" panose="05000000000000000000" pitchFamily="2" charset="2"/>
            <a:buChar char="§"/>
          </a:pPr>
          <a:r>
            <a:rPr lang="en-US" sz="1800" dirty="0">
              <a:latin typeface="+mn-lt"/>
            </a:rPr>
            <a:t>Do not leave person alone</a:t>
          </a:r>
        </a:p>
      </dgm:t>
    </dgm:pt>
    <dgm:pt modelId="{B6399D00-C4B0-4968-A13A-1C87E6006588}" type="parTrans" cxnId="{56FCFC71-CF6B-4DFE-9620-7BD19152D471}">
      <dgm:prSet/>
      <dgm:spPr/>
      <dgm:t>
        <a:bodyPr/>
        <a:lstStyle/>
        <a:p>
          <a:endParaRPr lang="en-US"/>
        </a:p>
      </dgm:t>
    </dgm:pt>
    <dgm:pt modelId="{44B14914-3B4F-457D-9ACB-CC3230F95CD1}" type="sibTrans" cxnId="{56FCFC71-CF6B-4DFE-9620-7BD19152D471}">
      <dgm:prSet/>
      <dgm:spPr/>
      <dgm:t>
        <a:bodyPr/>
        <a:lstStyle/>
        <a:p>
          <a:endParaRPr lang="en-US"/>
        </a:p>
      </dgm:t>
    </dgm:pt>
    <dgm:pt modelId="{279453DF-F6A2-4047-B8CE-F81ECE875FE5}">
      <dgm:prSet custT="1"/>
      <dgm:spPr/>
      <dgm:t>
        <a:bodyPr/>
        <a:lstStyle/>
        <a:p>
          <a:pPr>
            <a:buFont typeface="Wingdings" panose="05000000000000000000" pitchFamily="2" charset="2"/>
            <a:buChar char="§"/>
          </a:pPr>
          <a:r>
            <a:rPr lang="en-US" sz="1800" dirty="0">
              <a:latin typeface="+mn-lt"/>
            </a:rPr>
            <a:t>Escalation to leadership and use of outside resources </a:t>
          </a:r>
        </a:p>
      </dgm:t>
    </dgm:pt>
    <dgm:pt modelId="{6D5481CB-7C3E-4D27-8DD5-ACAF164358CD}" type="parTrans" cxnId="{97538287-6DDA-45CC-8C25-75F4C54629C1}">
      <dgm:prSet/>
      <dgm:spPr/>
      <dgm:t>
        <a:bodyPr/>
        <a:lstStyle/>
        <a:p>
          <a:endParaRPr lang="en-US"/>
        </a:p>
      </dgm:t>
    </dgm:pt>
    <dgm:pt modelId="{07840910-DD8F-4FEF-91B0-8D4559264174}" type="sibTrans" cxnId="{97538287-6DDA-45CC-8C25-75F4C54629C1}">
      <dgm:prSet/>
      <dgm:spPr/>
      <dgm:t>
        <a:bodyPr/>
        <a:lstStyle/>
        <a:p>
          <a:endParaRPr lang="en-US"/>
        </a:p>
      </dgm:t>
    </dgm:pt>
    <dgm:pt modelId="{E6AE4FB0-854B-4466-A1A1-E40C4E5B0F72}">
      <dgm:prSet custT="1"/>
      <dgm:spPr/>
      <dgm:t>
        <a:bodyPr/>
        <a:lstStyle/>
        <a:p>
          <a:pPr>
            <a:buFont typeface="Wingdings" panose="05000000000000000000" pitchFamily="2" charset="2"/>
            <a:buChar char="§"/>
          </a:pPr>
          <a:r>
            <a:rPr lang="en-US" sz="1800" dirty="0">
              <a:latin typeface="+mn-lt"/>
            </a:rPr>
            <a:t>Navigate and escort to resources</a:t>
          </a:r>
        </a:p>
      </dgm:t>
    </dgm:pt>
    <dgm:pt modelId="{085711FA-DF16-4778-9C47-AA118650F71F}" type="parTrans" cxnId="{3D219E8B-4EBA-4C41-841B-7BAE089772E8}">
      <dgm:prSet/>
      <dgm:spPr/>
      <dgm:t>
        <a:bodyPr/>
        <a:lstStyle/>
        <a:p>
          <a:endParaRPr lang="en-US"/>
        </a:p>
      </dgm:t>
    </dgm:pt>
    <dgm:pt modelId="{64984975-5377-4AAB-9F20-6462F43000A4}" type="sibTrans" cxnId="{3D219E8B-4EBA-4C41-841B-7BAE089772E8}">
      <dgm:prSet/>
      <dgm:spPr/>
      <dgm:t>
        <a:bodyPr/>
        <a:lstStyle/>
        <a:p>
          <a:endParaRPr lang="en-US"/>
        </a:p>
      </dgm:t>
    </dgm:pt>
    <dgm:pt modelId="{0D06C559-C885-44A1-85DF-B69328516431}">
      <dgm:prSet custT="1"/>
      <dgm:spPr/>
      <dgm:t>
        <a:bodyPr/>
        <a:lstStyle/>
        <a:p>
          <a:pPr>
            <a:buFont typeface="Wingdings" panose="05000000000000000000" pitchFamily="2" charset="2"/>
            <a:buChar char="§"/>
          </a:pPr>
          <a:r>
            <a:rPr lang="en-US" sz="1800" dirty="0"/>
            <a:t>Show understanding</a:t>
          </a:r>
        </a:p>
      </dgm:t>
    </dgm:pt>
    <dgm:pt modelId="{3B9121E1-1002-404E-B7C1-8F73C7DCA6BD}" type="parTrans" cxnId="{56A73FC2-577B-4522-A8C3-A77C31DB42CE}">
      <dgm:prSet/>
      <dgm:spPr/>
      <dgm:t>
        <a:bodyPr/>
        <a:lstStyle/>
        <a:p>
          <a:endParaRPr lang="en-US"/>
        </a:p>
      </dgm:t>
    </dgm:pt>
    <dgm:pt modelId="{BACE12AC-97E0-4B02-BA41-18B92AEB389F}" type="sibTrans" cxnId="{56A73FC2-577B-4522-A8C3-A77C31DB42CE}">
      <dgm:prSet/>
      <dgm:spPr/>
      <dgm:t>
        <a:bodyPr/>
        <a:lstStyle/>
        <a:p>
          <a:endParaRPr lang="en-US"/>
        </a:p>
      </dgm:t>
    </dgm:pt>
    <dgm:pt modelId="{A26440CD-627F-49BE-9754-512FF9CB8767}">
      <dgm:prSet custT="1"/>
      <dgm:spPr/>
      <dgm:t>
        <a:bodyPr/>
        <a:lstStyle/>
        <a:p>
          <a:pPr>
            <a:buFont typeface="Wingdings" panose="05000000000000000000" pitchFamily="2" charset="2"/>
            <a:buChar char="§"/>
          </a:pPr>
          <a:r>
            <a:rPr lang="en-US" sz="1800" dirty="0"/>
            <a:t>Ask for help to empower and distract the person</a:t>
          </a:r>
        </a:p>
      </dgm:t>
    </dgm:pt>
    <dgm:pt modelId="{5F9DDF78-A151-4186-98A2-D21B4044D1C9}" type="parTrans" cxnId="{1D80BDEA-EEA9-453F-BD16-BCCDB5FB5CC3}">
      <dgm:prSet/>
      <dgm:spPr/>
      <dgm:t>
        <a:bodyPr/>
        <a:lstStyle/>
        <a:p>
          <a:endParaRPr lang="en-US"/>
        </a:p>
      </dgm:t>
    </dgm:pt>
    <dgm:pt modelId="{B92730CE-7144-4D44-88E7-9440DFB41CF1}" type="sibTrans" cxnId="{1D80BDEA-EEA9-453F-BD16-BCCDB5FB5CC3}">
      <dgm:prSet/>
      <dgm:spPr/>
      <dgm:t>
        <a:bodyPr/>
        <a:lstStyle/>
        <a:p>
          <a:endParaRPr lang="en-US"/>
        </a:p>
      </dgm:t>
    </dgm:pt>
    <dgm:pt modelId="{E9A89090-437F-4B4E-87CA-ED1673ADCF60}">
      <dgm:prSet custT="1"/>
      <dgm:spPr/>
      <dgm:t>
        <a:bodyPr/>
        <a:lstStyle/>
        <a:p>
          <a:pPr>
            <a:buFont typeface="Wingdings" panose="05000000000000000000" pitchFamily="2" charset="2"/>
            <a:buChar char="§"/>
          </a:pPr>
          <a:r>
            <a:rPr lang="en-US" sz="1800" dirty="0"/>
            <a:t>Get stressed person to look at you, then be very specific and detailed about what you want them to do</a:t>
          </a:r>
        </a:p>
      </dgm:t>
    </dgm:pt>
    <dgm:pt modelId="{91F9AB96-FC10-4C77-BFAC-E717A781455A}" type="parTrans" cxnId="{FB52454B-82FB-4F8D-BBB1-03FFE628C038}">
      <dgm:prSet/>
      <dgm:spPr/>
      <dgm:t>
        <a:bodyPr/>
        <a:lstStyle/>
        <a:p>
          <a:endParaRPr lang="en-US"/>
        </a:p>
      </dgm:t>
    </dgm:pt>
    <dgm:pt modelId="{B3A4C4AF-8C2B-4EF6-9F67-72C475AD4D68}" type="sibTrans" cxnId="{FB52454B-82FB-4F8D-BBB1-03FFE628C038}">
      <dgm:prSet/>
      <dgm:spPr/>
      <dgm:t>
        <a:bodyPr/>
        <a:lstStyle/>
        <a:p>
          <a:endParaRPr lang="en-US"/>
        </a:p>
      </dgm:t>
    </dgm:pt>
    <dgm:pt modelId="{1E900696-F368-4058-9FAE-01FC81D642B8}">
      <dgm:prSet custT="1"/>
      <dgm:spPr/>
      <dgm:t>
        <a:bodyPr/>
        <a:lstStyle/>
        <a:p>
          <a:pPr>
            <a:buFont typeface="Wingdings" panose="05000000000000000000" pitchFamily="2" charset="2"/>
            <a:buChar char="§"/>
          </a:pPr>
          <a:r>
            <a:rPr lang="en-US" sz="1800" dirty="0"/>
            <a:t>Use the person's name and communicate exactly what is needed din a calm, methodical voice</a:t>
          </a:r>
        </a:p>
      </dgm:t>
    </dgm:pt>
    <dgm:pt modelId="{07F22B70-1326-4FAF-89EE-56A4E5EF46DD}" type="parTrans" cxnId="{3E16E14F-F17B-43B9-B8BC-5B04D9CC7F84}">
      <dgm:prSet/>
      <dgm:spPr/>
      <dgm:t>
        <a:bodyPr/>
        <a:lstStyle/>
        <a:p>
          <a:endParaRPr lang="en-US"/>
        </a:p>
      </dgm:t>
    </dgm:pt>
    <dgm:pt modelId="{3776943F-EAD1-47C4-9E96-AECDDDE23F98}" type="sibTrans" cxnId="{3E16E14F-F17B-43B9-B8BC-5B04D9CC7F84}">
      <dgm:prSet/>
      <dgm:spPr/>
      <dgm:t>
        <a:bodyPr/>
        <a:lstStyle/>
        <a:p>
          <a:endParaRPr lang="en-US"/>
        </a:p>
      </dgm:t>
    </dgm:pt>
    <dgm:pt modelId="{CFB65D3C-20D8-4DB6-B31B-F14F02762DF8}">
      <dgm:prSet custT="1"/>
      <dgm:spPr/>
      <dgm:t>
        <a:bodyPr/>
        <a:lstStyle/>
        <a:p>
          <a:pPr>
            <a:buFont typeface="Wingdings" panose="05000000000000000000" pitchFamily="2" charset="2"/>
            <a:buChar char="§"/>
          </a:pPr>
          <a:r>
            <a:rPr lang="en-US" sz="1800" dirty="0"/>
            <a:t>Find ways to make meaning and memorialize together after losses</a:t>
          </a:r>
        </a:p>
      </dgm:t>
    </dgm:pt>
    <dgm:pt modelId="{8D83797B-81AC-425E-80B1-EE23FB68B199}" type="parTrans" cxnId="{78009E93-B746-4696-A062-8AA298A991B6}">
      <dgm:prSet/>
      <dgm:spPr/>
      <dgm:t>
        <a:bodyPr/>
        <a:lstStyle/>
        <a:p>
          <a:endParaRPr lang="en-US"/>
        </a:p>
      </dgm:t>
    </dgm:pt>
    <dgm:pt modelId="{92E8B907-836A-436E-9BAB-52A4E60A1E5F}" type="sibTrans" cxnId="{78009E93-B746-4696-A062-8AA298A991B6}">
      <dgm:prSet/>
      <dgm:spPr/>
      <dgm:t>
        <a:bodyPr/>
        <a:lstStyle/>
        <a:p>
          <a:endParaRPr lang="en-US"/>
        </a:p>
      </dgm:t>
    </dgm:pt>
    <dgm:pt modelId="{EE454F98-AD00-4CC8-97DC-95E1CA315F82}">
      <dgm:prSet custT="1"/>
      <dgm:spPr/>
      <dgm:t>
        <a:bodyPr/>
        <a:lstStyle/>
        <a:p>
          <a:pPr>
            <a:buFont typeface="Wingdings" panose="05000000000000000000" pitchFamily="2" charset="2"/>
            <a:buChar char="§"/>
          </a:pPr>
          <a:r>
            <a:rPr lang="en-US" sz="1800" dirty="0"/>
            <a:t>Insist on a break</a:t>
          </a:r>
        </a:p>
      </dgm:t>
    </dgm:pt>
    <dgm:pt modelId="{5C3B6911-3A69-4ACD-B9F8-627B67AE89C5}" type="parTrans" cxnId="{BE7E4536-690D-4031-A57E-D259A2C84389}">
      <dgm:prSet/>
      <dgm:spPr/>
      <dgm:t>
        <a:bodyPr/>
        <a:lstStyle/>
        <a:p>
          <a:endParaRPr lang="en-US"/>
        </a:p>
      </dgm:t>
    </dgm:pt>
    <dgm:pt modelId="{F0A6C0FE-B7E2-47DD-AA55-9595D185BC80}" type="sibTrans" cxnId="{BE7E4536-690D-4031-A57E-D259A2C84389}">
      <dgm:prSet/>
      <dgm:spPr/>
      <dgm:t>
        <a:bodyPr/>
        <a:lstStyle/>
        <a:p>
          <a:endParaRPr lang="en-US"/>
        </a:p>
      </dgm:t>
    </dgm:pt>
    <dgm:pt modelId="{0683BA31-69D8-4E79-AA3A-9D31931FC126}">
      <dgm:prSet custT="1"/>
      <dgm:spPr/>
      <dgm:t>
        <a:bodyPr/>
        <a:lstStyle/>
        <a:p>
          <a:pPr>
            <a:buFont typeface="Wingdings" panose="05000000000000000000" pitchFamily="2" charset="2"/>
            <a:buChar char="§"/>
          </a:pPr>
          <a:r>
            <a:rPr lang="en-US" sz="1800" dirty="0"/>
            <a:t>Connect with emotional support resources</a:t>
          </a:r>
        </a:p>
      </dgm:t>
    </dgm:pt>
    <dgm:pt modelId="{DD45B66A-E86A-4E57-9CA4-58252E452920}" type="parTrans" cxnId="{8A8F4A3F-1713-4BA0-90B7-EBD588508AB5}">
      <dgm:prSet/>
      <dgm:spPr/>
      <dgm:t>
        <a:bodyPr/>
        <a:lstStyle/>
        <a:p>
          <a:endParaRPr lang="en-US"/>
        </a:p>
      </dgm:t>
    </dgm:pt>
    <dgm:pt modelId="{897CCBE2-0D0A-485D-AF0B-EA923CA98E2C}" type="sibTrans" cxnId="{8A8F4A3F-1713-4BA0-90B7-EBD588508AB5}">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709"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F475890C-AAF5-4D00-AFDA-B2E47F83A76E}" type="presOf" srcId="{0D06C559-C885-44A1-85DF-B69328516431}" destId="{F9F44514-E319-4460-960B-A4D2EF04B974}" srcOrd="0" destOrd="1" presId="urn:microsoft.com/office/officeart/2005/8/layout/list1"/>
    <dgm:cxn modelId="{73B9422C-F916-46FF-878C-00DF1CEA4FFE}" type="presOf" srcId="{294819C6-56DC-40CC-BA35-7224B5E73999}" destId="{1FA530E9-9D2D-441A-B954-52B42EF494C3}" srcOrd="0" destOrd="2"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BE7E4536-690D-4031-A57E-D259A2C84389}" srcId="{A12366A8-B23D-44DF-B443-D63E0A966E66}" destId="{EE454F98-AD00-4CC8-97DC-95E1CA315F82}" srcOrd="6" destOrd="0" parTransId="{5C3B6911-3A69-4ACD-B9F8-627B67AE89C5}" sibTransId="{F0A6C0FE-B7E2-47DD-AA55-9595D185BC80}"/>
    <dgm:cxn modelId="{9B829D3C-ED91-488C-8E47-5F7911ED8425}" type="presOf" srcId="{279453DF-F6A2-4047-B8CE-F81ECE875FE5}" destId="{1FA530E9-9D2D-441A-B954-52B42EF494C3}" srcOrd="0" destOrd="3" presId="urn:microsoft.com/office/officeart/2005/8/layout/list1"/>
    <dgm:cxn modelId="{8A8F4A3F-1713-4BA0-90B7-EBD588508AB5}" srcId="{A12366A8-B23D-44DF-B443-D63E0A966E66}" destId="{0683BA31-69D8-4E79-AA3A-9D31931FC126}" srcOrd="7" destOrd="0" parTransId="{DD45B66A-E86A-4E57-9CA4-58252E452920}" sibTransId="{897CCBE2-0D0A-485D-AF0B-EA923CA98E2C}"/>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FB52454B-82FB-4F8D-BBB1-03FFE628C038}" srcId="{A12366A8-B23D-44DF-B443-D63E0A966E66}" destId="{E9A89090-437F-4B4E-87CA-ED1673ADCF60}" srcOrd="3" destOrd="0" parTransId="{91F9AB96-FC10-4C77-BFAC-E717A781455A}" sibTransId="{B3A4C4AF-8C2B-4EF6-9F67-72C475AD4D68}"/>
    <dgm:cxn modelId="{3A5F016F-78F3-4505-ABBF-741B7980CC20}" type="presOf" srcId="{A12366A8-B23D-44DF-B443-D63E0A966E66}" destId="{8AB44CF7-613E-4AE2-A198-257C497F1BAA}" srcOrd="0" destOrd="0" presId="urn:microsoft.com/office/officeart/2005/8/layout/list1"/>
    <dgm:cxn modelId="{3E16E14F-F17B-43B9-B8BC-5B04D9CC7F84}" srcId="{A12366A8-B23D-44DF-B443-D63E0A966E66}" destId="{1E900696-F368-4058-9FAE-01FC81D642B8}" srcOrd="4" destOrd="0" parTransId="{07F22B70-1326-4FAF-89EE-56A4E5EF46DD}" sibTransId="{3776943F-EAD1-47C4-9E96-AECDDDE23F98}"/>
    <dgm:cxn modelId="{56FCFC71-CF6B-4DFE-9620-7BD19152D471}" srcId="{5485316C-148C-4E5A-B07A-2E6831D20A69}" destId="{294819C6-56DC-40CC-BA35-7224B5E73999}" srcOrd="2" destOrd="0" parTransId="{B6399D00-C4B0-4968-A13A-1C87E6006588}" sibTransId="{44B14914-3B4F-457D-9ACB-CC3230F95CD1}"/>
    <dgm:cxn modelId="{B0AE7E73-5B6E-49D9-9A48-628FB63F6928}" type="presOf" srcId="{A26440CD-627F-49BE-9754-512FF9CB8767}" destId="{F9F44514-E319-4460-960B-A4D2EF04B974}" srcOrd="0" destOrd="2" presId="urn:microsoft.com/office/officeart/2005/8/layout/list1"/>
    <dgm:cxn modelId="{D1346A77-60FF-439E-A249-84CCDD5B2FED}" srcId="{A12366A8-B23D-44DF-B443-D63E0A966E66}" destId="{70EEC57B-B39B-485F-9948-B1C7BC28AB2D}" srcOrd="0" destOrd="0" parTransId="{35783494-9BBB-4724-8571-420BCB2C4315}" sibTransId="{80B24708-472C-4C9A-B0CB-0C3A3F42B533}"/>
    <dgm:cxn modelId="{CC399659-4E59-47B2-BB64-334DD009C60E}" type="presOf" srcId="{1E900696-F368-4058-9FAE-01FC81D642B8}" destId="{F9F44514-E319-4460-960B-A4D2EF04B974}" srcOrd="0" destOrd="4" presId="urn:microsoft.com/office/officeart/2005/8/layout/list1"/>
    <dgm:cxn modelId="{7109E87A-ECF2-4665-AA36-BF4B8144190C}" type="presOf" srcId="{70EEC57B-B39B-485F-9948-B1C7BC28AB2D}" destId="{F9F44514-E319-4460-960B-A4D2EF04B974}" srcOrd="0" destOrd="0" presId="urn:microsoft.com/office/officeart/2005/8/layout/list1"/>
    <dgm:cxn modelId="{2A0D9383-79B9-4DBD-86C7-53190E066185}" srcId="{5485316C-148C-4E5A-B07A-2E6831D20A69}" destId="{6F30670F-8E01-4D4E-9C7C-FD99312F427E}" srcOrd="1" destOrd="0" parTransId="{77CCBD75-9F03-441F-9BAA-893B7FDE6057}" sibTransId="{0E392232-AFCB-466F-9AA6-2B150BE808B6}"/>
    <dgm:cxn modelId="{97538287-6DDA-45CC-8C25-75F4C54629C1}" srcId="{5485316C-148C-4E5A-B07A-2E6831D20A69}" destId="{279453DF-F6A2-4047-B8CE-F81ECE875FE5}" srcOrd="3" destOrd="0" parTransId="{6D5481CB-7C3E-4D27-8DD5-ACAF164358CD}" sibTransId="{07840910-DD8F-4FEF-91B0-8D4559264174}"/>
    <dgm:cxn modelId="{3D219E8B-4EBA-4C41-841B-7BAE089772E8}" srcId="{5485316C-148C-4E5A-B07A-2E6831D20A69}" destId="{E6AE4FB0-854B-4466-A1A1-E40C4E5B0F72}" srcOrd="4" destOrd="0" parTransId="{085711FA-DF16-4778-9C47-AA118650F71F}" sibTransId="{64984975-5377-4AAB-9F20-6462F43000A4}"/>
    <dgm:cxn modelId="{78009E93-B746-4696-A062-8AA298A991B6}" srcId="{A12366A8-B23D-44DF-B443-D63E0A966E66}" destId="{CFB65D3C-20D8-4DB6-B31B-F14F02762DF8}" srcOrd="5" destOrd="0" parTransId="{8D83797B-81AC-425E-80B1-EE23FB68B199}" sibTransId="{92E8B907-836A-436E-9BAB-52A4E60A1E5F}"/>
    <dgm:cxn modelId="{BDCF45C1-4CC3-4D35-ADED-74D1EEC63B04}" type="presOf" srcId="{CFB65D3C-20D8-4DB6-B31B-F14F02762DF8}" destId="{F9F44514-E319-4460-960B-A4D2EF04B974}" srcOrd="0" destOrd="5" presId="urn:microsoft.com/office/officeart/2005/8/layout/list1"/>
    <dgm:cxn modelId="{56A73FC2-577B-4522-A8C3-A77C31DB42CE}" srcId="{A12366A8-B23D-44DF-B443-D63E0A966E66}" destId="{0D06C559-C885-44A1-85DF-B69328516431}" srcOrd="1" destOrd="0" parTransId="{3B9121E1-1002-404E-B7C1-8F73C7DCA6BD}" sibTransId="{BACE12AC-97E0-4B02-BA41-18B92AEB389F}"/>
    <dgm:cxn modelId="{E1C1B5C4-DEC5-4F4B-88D1-849D7EADDDE2}" type="presOf" srcId="{6F30670F-8E01-4D4E-9C7C-FD99312F427E}" destId="{1FA530E9-9D2D-441A-B954-52B42EF494C3}" srcOrd="0" destOrd="1" presId="urn:microsoft.com/office/officeart/2005/8/layout/list1"/>
    <dgm:cxn modelId="{97C7B5CD-0DDC-4600-A7DA-A5F4C223683B}" type="presOf" srcId="{E9A89090-437F-4B4E-87CA-ED1673ADCF60}" destId="{F9F44514-E319-4460-960B-A4D2EF04B974}" srcOrd="0" destOrd="3" presId="urn:microsoft.com/office/officeart/2005/8/layout/list1"/>
    <dgm:cxn modelId="{512554DA-3991-47D8-9942-1E2489DE7901}" type="presOf" srcId="{3FA3B656-1AFF-4B57-8C0D-C772BD3C9227}" destId="{1FA530E9-9D2D-441A-B954-52B42EF494C3}" srcOrd="0" destOrd="0" presId="urn:microsoft.com/office/officeart/2005/8/layout/list1"/>
    <dgm:cxn modelId="{1D80BDEA-EEA9-453F-BD16-BCCDB5FB5CC3}" srcId="{A12366A8-B23D-44DF-B443-D63E0A966E66}" destId="{A26440CD-627F-49BE-9754-512FF9CB8767}" srcOrd="2" destOrd="0" parTransId="{5F9DDF78-A151-4186-98A2-D21B4044D1C9}" sibTransId="{B92730CE-7144-4D44-88E7-9440DFB41CF1}"/>
    <dgm:cxn modelId="{0F9034EC-0535-4D95-9FCB-15FFB1515B3E}" type="presOf" srcId="{0683BA31-69D8-4E79-AA3A-9D31931FC126}" destId="{F9F44514-E319-4460-960B-A4D2EF04B974}" srcOrd="0" destOrd="7" presId="urn:microsoft.com/office/officeart/2005/8/layout/list1"/>
    <dgm:cxn modelId="{377C06ED-624F-4EF1-8578-BCF7D445629D}" type="presOf" srcId="{EE454F98-AD00-4CC8-97DC-95E1CA315F82}" destId="{F9F44514-E319-4460-960B-A4D2EF04B974}" srcOrd="0" destOrd="6"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2B727CFA-E769-4D13-873F-78A50750DC7F}" type="presOf" srcId="{E6AE4FB0-854B-4466-A1A1-E40C4E5B0F72}" destId="{1FA530E9-9D2D-441A-B954-52B42EF494C3}" srcOrd="0" destOrd="4" presId="urn:microsoft.com/office/officeart/2005/8/layout/list1"/>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CCE265-32D8-4AB5-B047-CC0349EA7B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15275-99F5-4C9F-BAC7-70CD3C0B3782}">
      <dgm:prSet phldrT="[Text]"/>
      <dgm:spPr>
        <a:solidFill>
          <a:srgbClr val="232D4B"/>
        </a:solidFill>
      </dgm:spPr>
      <dgm:t>
        <a:bodyPr/>
        <a:lstStyle/>
        <a:p>
          <a:pPr>
            <a:buNone/>
          </a:pPr>
          <a:r>
            <a:rPr lang="en-US" b="1" dirty="0"/>
            <a:t>Immediate Calm:</a:t>
          </a:r>
          <a:endParaRPr lang="en-US" dirty="0"/>
        </a:p>
      </dgm:t>
    </dgm:pt>
    <dgm:pt modelId="{0A63043C-5998-4E57-924A-84836C11D7FD}" type="parTrans" cxnId="{6C4548D8-88FB-49D5-812C-7B7ED16A9242}">
      <dgm:prSet/>
      <dgm:spPr/>
      <dgm:t>
        <a:bodyPr/>
        <a:lstStyle/>
        <a:p>
          <a:endParaRPr lang="en-US"/>
        </a:p>
      </dgm:t>
    </dgm:pt>
    <dgm:pt modelId="{F13B2DED-9D40-4D19-B6E8-6386D70EC780}" type="sibTrans" cxnId="{6C4548D8-88FB-49D5-812C-7B7ED16A9242}">
      <dgm:prSet/>
      <dgm:spPr/>
      <dgm:t>
        <a:bodyPr/>
        <a:lstStyle/>
        <a:p>
          <a:endParaRPr lang="en-US"/>
        </a:p>
      </dgm:t>
    </dgm:pt>
    <dgm:pt modelId="{50B7CC9C-E144-491D-A835-EB95388F550B}">
      <dgm:prSet phldrT="[Text]"/>
      <dgm:spPr/>
      <dgm:t>
        <a:bodyPr/>
        <a:lstStyle/>
        <a:p>
          <a:r>
            <a:rPr lang="en-US" dirty="0">
              <a:solidFill>
                <a:srgbClr val="232D4B"/>
              </a:solidFill>
            </a:rPr>
            <a:t>Ask for help to empower and distract the other person</a:t>
          </a:r>
        </a:p>
      </dgm:t>
    </dgm:pt>
    <dgm:pt modelId="{0335AEC4-267A-4ECC-9B0F-1AB65FBFD1B2}" type="parTrans" cxnId="{DE8CAA12-C7D9-4FC7-93F7-22F844BF9CF3}">
      <dgm:prSet/>
      <dgm:spPr/>
      <dgm:t>
        <a:bodyPr/>
        <a:lstStyle/>
        <a:p>
          <a:endParaRPr lang="en-US"/>
        </a:p>
      </dgm:t>
    </dgm:pt>
    <dgm:pt modelId="{3E67081E-5E03-4685-A1DC-6B7812D734F9}" type="sibTrans" cxnId="{DE8CAA12-C7D9-4FC7-93F7-22F844BF9CF3}">
      <dgm:prSet/>
      <dgm:spPr/>
      <dgm:t>
        <a:bodyPr/>
        <a:lstStyle/>
        <a:p>
          <a:endParaRPr lang="en-US"/>
        </a:p>
      </dgm:t>
    </dgm:pt>
    <dgm:pt modelId="{1F09FB78-18A2-40D3-8AD7-9DD1645B7BEA}">
      <dgm:prSet phldrT="[Text]"/>
      <dgm:spPr>
        <a:solidFill>
          <a:srgbClr val="232D4B"/>
        </a:solidFill>
      </dgm:spPr>
      <dgm:t>
        <a:bodyPr/>
        <a:lstStyle/>
        <a:p>
          <a:pPr>
            <a:buNone/>
          </a:pPr>
          <a:r>
            <a:rPr lang="en-US" b="1" dirty="0"/>
            <a:t>Long Term Calm:</a:t>
          </a:r>
          <a:endParaRPr lang="en-US" dirty="0"/>
        </a:p>
      </dgm:t>
    </dgm:pt>
    <dgm:pt modelId="{4D11E95A-361B-4774-ACE2-EBC6210287CD}" type="parTrans" cxnId="{B963E3B4-38F1-4C3E-A2B8-1CED862613BF}">
      <dgm:prSet/>
      <dgm:spPr/>
      <dgm:t>
        <a:bodyPr/>
        <a:lstStyle/>
        <a:p>
          <a:endParaRPr lang="en-US"/>
        </a:p>
      </dgm:t>
    </dgm:pt>
    <dgm:pt modelId="{7EBAFDDD-1966-4716-BBFF-C4A28C2AED2E}" type="sibTrans" cxnId="{B963E3B4-38F1-4C3E-A2B8-1CED862613BF}">
      <dgm:prSet/>
      <dgm:spPr/>
      <dgm:t>
        <a:bodyPr/>
        <a:lstStyle/>
        <a:p>
          <a:endParaRPr lang="en-US"/>
        </a:p>
      </dgm:t>
    </dgm:pt>
    <dgm:pt modelId="{C6A5B8E1-0DEE-4971-B47F-D3D0B4E7E8C4}">
      <dgm:prSet phldrT="[Text]"/>
      <dgm:spPr/>
      <dgm:t>
        <a:bodyPr/>
        <a:lstStyle/>
        <a:p>
          <a:r>
            <a:rPr lang="en-US" dirty="0">
              <a:solidFill>
                <a:srgbClr val="232D4B"/>
              </a:solidFill>
            </a:rPr>
            <a:t>Emphasize the importance of personalized self-calming strategies</a:t>
          </a:r>
        </a:p>
      </dgm:t>
    </dgm:pt>
    <dgm:pt modelId="{853079B5-4C62-40D9-81AE-F7A06E59C759}" type="parTrans" cxnId="{F88211D2-387F-480B-8A48-05E3B701F50A}">
      <dgm:prSet/>
      <dgm:spPr/>
      <dgm:t>
        <a:bodyPr/>
        <a:lstStyle/>
        <a:p>
          <a:endParaRPr lang="en-US"/>
        </a:p>
      </dgm:t>
    </dgm:pt>
    <dgm:pt modelId="{850CBE1F-3DA0-4032-ABEC-101A0E6ED23E}" type="sibTrans" cxnId="{F88211D2-387F-480B-8A48-05E3B701F50A}">
      <dgm:prSet/>
      <dgm:spPr/>
      <dgm:t>
        <a:bodyPr/>
        <a:lstStyle/>
        <a:p>
          <a:endParaRPr lang="en-US"/>
        </a:p>
      </dgm:t>
    </dgm:pt>
    <dgm:pt modelId="{54202151-ED2C-4FAF-A1E6-2A31EF560103}">
      <dgm:prSet/>
      <dgm:spPr/>
      <dgm:t>
        <a:bodyPr/>
        <a:lstStyle/>
        <a:p>
          <a:r>
            <a:rPr lang="en-US" dirty="0">
              <a:solidFill>
                <a:srgbClr val="232D4B"/>
              </a:solidFill>
            </a:rPr>
            <a:t>If the person can’t focus or make good decisions, calmly use their name and say exactly what is needed </a:t>
          </a:r>
        </a:p>
      </dgm:t>
    </dgm:pt>
    <dgm:pt modelId="{36EC47BB-D947-4405-93AB-E817B5C11872}" type="parTrans" cxnId="{391E1627-28C4-4B8B-913A-B576250B3762}">
      <dgm:prSet/>
      <dgm:spPr/>
      <dgm:t>
        <a:bodyPr/>
        <a:lstStyle/>
        <a:p>
          <a:endParaRPr lang="en-US"/>
        </a:p>
      </dgm:t>
    </dgm:pt>
    <dgm:pt modelId="{3DCE51FE-3451-4F60-B488-14C79826B84C}" type="sibTrans" cxnId="{391E1627-28C4-4B8B-913A-B576250B3762}">
      <dgm:prSet/>
      <dgm:spPr/>
      <dgm:t>
        <a:bodyPr/>
        <a:lstStyle/>
        <a:p>
          <a:endParaRPr lang="en-US"/>
        </a:p>
      </dgm:t>
    </dgm:pt>
    <dgm:pt modelId="{18C75221-1371-415B-B6FE-97589F242065}">
      <dgm:prSet/>
      <dgm:spPr/>
      <dgm:t>
        <a:bodyPr/>
        <a:lstStyle/>
        <a:p>
          <a:r>
            <a:rPr lang="en-US" dirty="0">
              <a:solidFill>
                <a:srgbClr val="232D4B"/>
              </a:solidFill>
            </a:rPr>
            <a:t>Check in on each other regularly</a:t>
          </a:r>
        </a:p>
      </dgm:t>
    </dgm:pt>
    <dgm:pt modelId="{6FE41D4E-C1F8-4A88-B438-5C04D321EAEB}" type="parTrans" cxnId="{370F13D3-846C-4ADF-932D-B11FE324B9A2}">
      <dgm:prSet/>
      <dgm:spPr/>
      <dgm:t>
        <a:bodyPr/>
        <a:lstStyle/>
        <a:p>
          <a:endParaRPr lang="en-US"/>
        </a:p>
      </dgm:t>
    </dgm:pt>
    <dgm:pt modelId="{01A94CB5-A6AA-4244-B804-0C7EE6FD098A}" type="sibTrans" cxnId="{370F13D3-846C-4ADF-932D-B11FE324B9A2}">
      <dgm:prSet/>
      <dgm:spPr/>
      <dgm:t>
        <a:bodyPr/>
        <a:lstStyle/>
        <a:p>
          <a:endParaRPr lang="en-US"/>
        </a:p>
      </dgm:t>
    </dgm:pt>
    <dgm:pt modelId="{FDE8A72D-1276-443D-8EDB-8D097C050B9D}">
      <dgm:prSet/>
      <dgm:spPr/>
      <dgm:t>
        <a:bodyPr/>
        <a:lstStyle/>
        <a:p>
          <a:r>
            <a:rPr lang="en-US" dirty="0">
              <a:solidFill>
                <a:srgbClr val="232D4B"/>
              </a:solidFill>
            </a:rPr>
            <a:t>Make every effort not to call attention to someone’s stress</a:t>
          </a:r>
        </a:p>
      </dgm:t>
    </dgm:pt>
    <dgm:pt modelId="{5DF73BEB-7581-4CC5-AC73-4BF0533E2EFE}" type="parTrans" cxnId="{8D34C0DB-6E7E-4F95-9503-845AF9A71D8E}">
      <dgm:prSet/>
      <dgm:spPr/>
      <dgm:t>
        <a:bodyPr/>
        <a:lstStyle/>
        <a:p>
          <a:endParaRPr lang="en-US"/>
        </a:p>
      </dgm:t>
    </dgm:pt>
    <dgm:pt modelId="{2980F9E5-6087-4D00-9FC0-E1B3CADA5F75}" type="sibTrans" cxnId="{8D34C0DB-6E7E-4F95-9503-845AF9A71D8E}">
      <dgm:prSet/>
      <dgm:spPr/>
      <dgm:t>
        <a:bodyPr/>
        <a:lstStyle/>
        <a:p>
          <a:endParaRPr lang="en-US"/>
        </a:p>
      </dgm:t>
    </dgm:pt>
    <dgm:pt modelId="{D06187B9-A4DA-4188-9AB5-E797B7AD20EA}">
      <dgm:prSet/>
      <dgm:spPr/>
      <dgm:t>
        <a:bodyPr/>
        <a:lstStyle/>
        <a:p>
          <a:r>
            <a:rPr lang="en-US" dirty="0">
              <a:solidFill>
                <a:srgbClr val="232D4B"/>
              </a:solidFill>
            </a:rPr>
            <a:t>Use light humor, positive reinforcement, validation of feelings</a:t>
          </a:r>
        </a:p>
      </dgm:t>
    </dgm:pt>
    <dgm:pt modelId="{E5063F64-89FC-432F-AE8F-ACE3851B6C2A}" type="parTrans" cxnId="{90DDE761-4C78-4917-827E-BC18F5CAE9D6}">
      <dgm:prSet/>
      <dgm:spPr/>
      <dgm:t>
        <a:bodyPr/>
        <a:lstStyle/>
        <a:p>
          <a:endParaRPr lang="en-US"/>
        </a:p>
      </dgm:t>
    </dgm:pt>
    <dgm:pt modelId="{38E9A625-C4F1-4922-A07F-6B9C579625DD}" type="sibTrans" cxnId="{90DDE761-4C78-4917-827E-BC18F5CAE9D6}">
      <dgm:prSet/>
      <dgm:spPr/>
      <dgm:t>
        <a:bodyPr/>
        <a:lstStyle/>
        <a:p>
          <a:endParaRPr lang="en-US"/>
        </a:p>
      </dgm:t>
    </dgm:pt>
    <dgm:pt modelId="{535C5F67-5652-44C6-B369-E80682E646FB}">
      <dgm:prSet/>
      <dgm:spPr/>
      <dgm:t>
        <a:bodyPr/>
        <a:lstStyle/>
        <a:p>
          <a:r>
            <a:rPr lang="en-US" dirty="0">
              <a:solidFill>
                <a:srgbClr val="232D4B"/>
              </a:solidFill>
            </a:rPr>
            <a:t>Talk to each other, vent, listen with empathy, have daily huddles</a:t>
          </a:r>
        </a:p>
      </dgm:t>
    </dgm:pt>
    <dgm:pt modelId="{4D0FA841-12CB-4109-95AF-5279304B7A68}" type="parTrans" cxnId="{59245C20-832D-419C-AD90-89CAE8163A05}">
      <dgm:prSet/>
      <dgm:spPr/>
      <dgm:t>
        <a:bodyPr/>
        <a:lstStyle/>
        <a:p>
          <a:endParaRPr lang="en-US"/>
        </a:p>
      </dgm:t>
    </dgm:pt>
    <dgm:pt modelId="{B28154DD-C8F1-4C0A-ADAC-7429045C1E67}" type="sibTrans" cxnId="{59245C20-832D-419C-AD90-89CAE8163A05}">
      <dgm:prSet/>
      <dgm:spPr/>
      <dgm:t>
        <a:bodyPr/>
        <a:lstStyle/>
        <a:p>
          <a:endParaRPr lang="en-US"/>
        </a:p>
      </dgm:t>
    </dgm:pt>
    <dgm:pt modelId="{5975868D-719C-498E-B97E-546FFF6BD64B}">
      <dgm:prSet/>
      <dgm:spPr/>
      <dgm:t>
        <a:bodyPr/>
        <a:lstStyle/>
        <a:p>
          <a:r>
            <a:rPr lang="en-US" dirty="0">
              <a:solidFill>
                <a:srgbClr val="232D4B"/>
              </a:solidFill>
            </a:rPr>
            <a:t>Set clear goals for each other, problem solve, provide alternative solutions</a:t>
          </a:r>
        </a:p>
      </dgm:t>
    </dgm:pt>
    <dgm:pt modelId="{0CA1A44B-B594-4A75-82EA-36EE7CC21F7D}" type="parTrans" cxnId="{F1F88335-9A00-4A0A-ABC7-653F16508016}">
      <dgm:prSet/>
      <dgm:spPr/>
      <dgm:t>
        <a:bodyPr/>
        <a:lstStyle/>
        <a:p>
          <a:endParaRPr lang="en-US"/>
        </a:p>
      </dgm:t>
    </dgm:pt>
    <dgm:pt modelId="{263D655A-618D-4977-A9E8-5876123382FF}" type="sibTrans" cxnId="{F1F88335-9A00-4A0A-ABC7-653F16508016}">
      <dgm:prSet/>
      <dgm:spPr/>
      <dgm:t>
        <a:bodyPr/>
        <a:lstStyle/>
        <a:p>
          <a:endParaRPr lang="en-US"/>
        </a:p>
      </dgm:t>
    </dgm:pt>
    <dgm:pt modelId="{BDC411C4-AFF3-4F9A-A7F1-31A130AD8906}">
      <dgm:prSet/>
      <dgm:spPr/>
      <dgm:t>
        <a:bodyPr/>
        <a:lstStyle/>
        <a:p>
          <a:r>
            <a:rPr lang="en-US" dirty="0">
              <a:solidFill>
                <a:srgbClr val="232D4B"/>
              </a:solidFill>
            </a:rPr>
            <a:t>Encourage mindfulness, breaks</a:t>
          </a:r>
        </a:p>
      </dgm:t>
    </dgm:pt>
    <dgm:pt modelId="{51D193D9-58CC-457C-B79E-321EEE9E6646}" type="parTrans" cxnId="{FB34DBD5-B58F-4198-8654-A130E541AB62}">
      <dgm:prSet/>
      <dgm:spPr/>
      <dgm:t>
        <a:bodyPr/>
        <a:lstStyle/>
        <a:p>
          <a:endParaRPr lang="en-US"/>
        </a:p>
      </dgm:t>
    </dgm:pt>
    <dgm:pt modelId="{4E7DFCA2-DE8D-4B2A-A97A-BC2EBA86912B}" type="sibTrans" cxnId="{FB34DBD5-B58F-4198-8654-A130E541AB62}">
      <dgm:prSet/>
      <dgm:spPr/>
      <dgm:t>
        <a:bodyPr/>
        <a:lstStyle/>
        <a:p>
          <a:endParaRPr lang="en-US"/>
        </a:p>
      </dgm:t>
    </dgm:pt>
    <dgm:pt modelId="{4AE48C41-1D05-4B4D-ABB8-731C31187E4D}">
      <dgm:prSet/>
      <dgm:spPr/>
      <dgm:t>
        <a:bodyPr/>
        <a:lstStyle/>
        <a:p>
          <a:r>
            <a:rPr lang="en-US" dirty="0">
              <a:solidFill>
                <a:srgbClr val="232D4B"/>
              </a:solidFill>
            </a:rPr>
            <a:t>Acknowledge future stressors and possible need for support in a matter-of-fact way</a:t>
          </a:r>
        </a:p>
      </dgm:t>
    </dgm:pt>
    <dgm:pt modelId="{77C027EC-62CB-4DFF-BBC2-52BF22FA3E23}" type="parTrans" cxnId="{A5514A11-2BBD-43BB-B0D1-98E340D4930D}">
      <dgm:prSet/>
      <dgm:spPr/>
      <dgm:t>
        <a:bodyPr/>
        <a:lstStyle/>
        <a:p>
          <a:endParaRPr lang="en-US"/>
        </a:p>
      </dgm:t>
    </dgm:pt>
    <dgm:pt modelId="{A1B0F003-7858-4E13-9CFF-348F23426025}" type="sibTrans" cxnId="{A5514A11-2BBD-43BB-B0D1-98E340D4930D}">
      <dgm:prSet/>
      <dgm:spPr/>
      <dgm:t>
        <a:bodyPr/>
        <a:lstStyle/>
        <a:p>
          <a:endParaRPr lang="en-US"/>
        </a:p>
      </dgm:t>
    </dgm:pt>
    <dgm:pt modelId="{8DF925BD-92F5-425D-904B-C753F48572C4}">
      <dgm:prSet/>
      <dgm:spPr/>
      <dgm:t>
        <a:bodyPr/>
        <a:lstStyle/>
        <a:p>
          <a:r>
            <a:rPr lang="en-US" dirty="0"/>
            <a:t>STOP technique</a:t>
          </a:r>
          <a:endParaRPr lang="en-US" dirty="0">
            <a:solidFill>
              <a:srgbClr val="232D4B"/>
            </a:solidFill>
          </a:endParaRPr>
        </a:p>
      </dgm:t>
    </dgm:pt>
    <dgm:pt modelId="{D4913E78-86FE-4FAA-BDA8-2BA9CCC23835}" type="parTrans" cxnId="{96A0420A-9B36-45EA-81D3-7219E23855FA}">
      <dgm:prSet/>
      <dgm:spPr/>
      <dgm:t>
        <a:bodyPr/>
        <a:lstStyle/>
        <a:p>
          <a:endParaRPr lang="en-US"/>
        </a:p>
      </dgm:t>
    </dgm:pt>
    <dgm:pt modelId="{8A7B2D25-1F2E-4FBA-8F4B-FF1C9C9D5F19}" type="sibTrans" cxnId="{96A0420A-9B36-45EA-81D3-7219E23855FA}">
      <dgm:prSet/>
      <dgm:spPr/>
      <dgm:t>
        <a:bodyPr/>
        <a:lstStyle/>
        <a:p>
          <a:endParaRPr lang="en-US"/>
        </a:p>
      </dgm:t>
    </dgm:pt>
    <dgm:pt modelId="{17627F9D-6294-44AC-851F-413956E57911}">
      <dgm:prSet/>
      <dgm:spPr/>
      <dgm:t>
        <a:bodyPr/>
        <a:lstStyle/>
        <a:p>
          <a:r>
            <a:rPr lang="en-US" dirty="0">
              <a:solidFill>
                <a:schemeClr val="tx1"/>
              </a:solidFill>
              <a:effectLst/>
              <a:latin typeface="+mn-lt"/>
              <a:ea typeface="MS PGothic" panose="020B0600070205080204" pitchFamily="34" charset="-128"/>
              <a:cs typeface="MS PGothic" charset="0"/>
            </a:rPr>
            <a:t>Ask the person for help with something unrelated, to empower and distract them</a:t>
          </a:r>
          <a:endParaRPr lang="en-US" dirty="0">
            <a:solidFill>
              <a:srgbClr val="232D4B"/>
            </a:solidFill>
          </a:endParaRPr>
        </a:p>
      </dgm:t>
    </dgm:pt>
    <dgm:pt modelId="{4F49CB37-FE0D-434C-B22A-5F0805C9F09F}" type="parTrans" cxnId="{9A220BE0-E373-43AF-873D-3B4280B1A33D}">
      <dgm:prSet/>
      <dgm:spPr/>
    </dgm:pt>
    <dgm:pt modelId="{CFEB1655-4199-4CF5-9000-BE2A11053BFF}" type="sibTrans" cxnId="{9A220BE0-E373-43AF-873D-3B4280B1A33D}">
      <dgm:prSet/>
      <dgm:spPr/>
    </dgm:pt>
    <dgm:pt modelId="{5DD470EF-88BA-4FDE-B91D-B5BCDAA59CB5}" type="pres">
      <dgm:prSet presAssocID="{12CCE265-32D8-4AB5-B047-CC0349EA7B03}" presName="linear" presStyleCnt="0">
        <dgm:presLayoutVars>
          <dgm:animLvl val="lvl"/>
          <dgm:resizeHandles val="exact"/>
        </dgm:presLayoutVars>
      </dgm:prSet>
      <dgm:spPr/>
    </dgm:pt>
    <dgm:pt modelId="{3BCF6B0F-572D-46E4-B267-7D0FE28C6BFF}" type="pres">
      <dgm:prSet presAssocID="{B0E15275-99F5-4C9F-BAC7-70CD3C0B3782}" presName="parentText" presStyleLbl="node1" presStyleIdx="0" presStyleCnt="2">
        <dgm:presLayoutVars>
          <dgm:chMax val="0"/>
          <dgm:bulletEnabled val="1"/>
        </dgm:presLayoutVars>
      </dgm:prSet>
      <dgm:spPr/>
    </dgm:pt>
    <dgm:pt modelId="{6BF8047C-C1F9-4AD2-997B-8C6CF7564A7D}" type="pres">
      <dgm:prSet presAssocID="{B0E15275-99F5-4C9F-BAC7-70CD3C0B3782}" presName="childText" presStyleLbl="revTx" presStyleIdx="0" presStyleCnt="2">
        <dgm:presLayoutVars>
          <dgm:bulletEnabled val="1"/>
        </dgm:presLayoutVars>
      </dgm:prSet>
      <dgm:spPr/>
    </dgm:pt>
    <dgm:pt modelId="{5D48BAA2-F8F4-4CD8-88B6-702E78F56EFF}" type="pres">
      <dgm:prSet presAssocID="{1F09FB78-18A2-40D3-8AD7-9DD1645B7BEA}" presName="parentText" presStyleLbl="node1" presStyleIdx="1" presStyleCnt="2">
        <dgm:presLayoutVars>
          <dgm:chMax val="0"/>
          <dgm:bulletEnabled val="1"/>
        </dgm:presLayoutVars>
      </dgm:prSet>
      <dgm:spPr/>
    </dgm:pt>
    <dgm:pt modelId="{3F880644-FB55-4239-8BAE-F43BA2E7B6DE}" type="pres">
      <dgm:prSet presAssocID="{1F09FB78-18A2-40D3-8AD7-9DD1645B7BEA}" presName="childText" presStyleLbl="revTx" presStyleIdx="1" presStyleCnt="2">
        <dgm:presLayoutVars>
          <dgm:bulletEnabled val="1"/>
        </dgm:presLayoutVars>
      </dgm:prSet>
      <dgm:spPr/>
    </dgm:pt>
  </dgm:ptLst>
  <dgm:cxnLst>
    <dgm:cxn modelId="{9627D608-8218-457F-99D5-13DE4D644D54}" type="presOf" srcId="{BDC411C4-AFF3-4F9A-A7F1-31A130AD8906}" destId="{6BF8047C-C1F9-4AD2-997B-8C6CF7564A7D}" srcOrd="0" destOrd="7" presId="urn:microsoft.com/office/officeart/2005/8/layout/vList2"/>
    <dgm:cxn modelId="{96A0420A-9B36-45EA-81D3-7219E23855FA}" srcId="{B0E15275-99F5-4C9F-BAC7-70CD3C0B3782}" destId="{8DF925BD-92F5-425D-904B-C753F48572C4}" srcOrd="9" destOrd="0" parTransId="{D4913E78-86FE-4FAA-BDA8-2BA9CCC23835}" sibTransId="{8A7B2D25-1F2E-4FBA-8F4B-FF1C9C9D5F19}"/>
    <dgm:cxn modelId="{A5514A11-2BBD-43BB-B0D1-98E340D4930D}" srcId="{1F09FB78-18A2-40D3-8AD7-9DD1645B7BEA}" destId="{4AE48C41-1D05-4B4D-ABB8-731C31187E4D}" srcOrd="1" destOrd="0" parTransId="{77C027EC-62CB-4DFF-BBC2-52BF22FA3E23}" sibTransId="{A1B0F003-7858-4E13-9CFF-348F23426025}"/>
    <dgm:cxn modelId="{DE8CAA12-C7D9-4FC7-93F7-22F844BF9CF3}" srcId="{B0E15275-99F5-4C9F-BAC7-70CD3C0B3782}" destId="{50B7CC9C-E144-491D-A835-EB95388F550B}" srcOrd="0" destOrd="0" parTransId="{0335AEC4-267A-4ECC-9B0F-1AB65FBFD1B2}" sibTransId="{3E67081E-5E03-4685-A1DC-6B7812D734F9}"/>
    <dgm:cxn modelId="{59245C20-832D-419C-AD90-89CAE8163A05}" srcId="{B0E15275-99F5-4C9F-BAC7-70CD3C0B3782}" destId="{535C5F67-5652-44C6-B369-E80682E646FB}" srcOrd="5" destOrd="0" parTransId="{4D0FA841-12CB-4109-95AF-5279304B7A68}" sibTransId="{B28154DD-C8F1-4C0A-ADAC-7429045C1E67}"/>
    <dgm:cxn modelId="{391E1627-28C4-4B8B-913A-B576250B3762}" srcId="{B0E15275-99F5-4C9F-BAC7-70CD3C0B3782}" destId="{54202151-ED2C-4FAF-A1E6-2A31EF560103}" srcOrd="1" destOrd="0" parTransId="{36EC47BB-D947-4405-93AB-E817B5C11872}" sibTransId="{3DCE51FE-3451-4F60-B488-14C79826B84C}"/>
    <dgm:cxn modelId="{DFF14B2C-DB0D-4A81-9967-A76150E6CA4F}" type="presOf" srcId="{535C5F67-5652-44C6-B369-E80682E646FB}" destId="{6BF8047C-C1F9-4AD2-997B-8C6CF7564A7D}" srcOrd="0" destOrd="5" presId="urn:microsoft.com/office/officeart/2005/8/layout/vList2"/>
    <dgm:cxn modelId="{F1F88335-9A00-4A0A-ABC7-653F16508016}" srcId="{B0E15275-99F5-4C9F-BAC7-70CD3C0B3782}" destId="{5975868D-719C-498E-B97E-546FFF6BD64B}" srcOrd="6" destOrd="0" parTransId="{0CA1A44B-B594-4A75-82EA-36EE7CC21F7D}" sibTransId="{263D655A-618D-4977-A9E8-5876123382FF}"/>
    <dgm:cxn modelId="{4FE3653F-3DF9-4054-9420-B2881C47CC62}" type="presOf" srcId="{54202151-ED2C-4FAF-A1E6-2A31EF560103}" destId="{6BF8047C-C1F9-4AD2-997B-8C6CF7564A7D}" srcOrd="0" destOrd="1" presId="urn:microsoft.com/office/officeart/2005/8/layout/vList2"/>
    <dgm:cxn modelId="{90DDE761-4C78-4917-827E-BC18F5CAE9D6}" srcId="{B0E15275-99F5-4C9F-BAC7-70CD3C0B3782}" destId="{D06187B9-A4DA-4188-9AB5-E797B7AD20EA}" srcOrd="4" destOrd="0" parTransId="{E5063F64-89FC-432F-AE8F-ACE3851B6C2A}" sibTransId="{38E9A625-C4F1-4922-A07F-6B9C579625DD}"/>
    <dgm:cxn modelId="{46AA6363-363C-4CF1-A43D-73DCFC876B32}" type="presOf" srcId="{4AE48C41-1D05-4B4D-ABB8-731C31187E4D}" destId="{3F880644-FB55-4239-8BAE-F43BA2E7B6DE}" srcOrd="0" destOrd="1" presId="urn:microsoft.com/office/officeart/2005/8/layout/vList2"/>
    <dgm:cxn modelId="{9C28A765-DEDE-4AF5-BBA6-4CD2D4690BDF}" type="presOf" srcId="{1F09FB78-18A2-40D3-8AD7-9DD1645B7BEA}" destId="{5D48BAA2-F8F4-4CD8-88B6-702E78F56EFF}" srcOrd="0" destOrd="0" presId="urn:microsoft.com/office/officeart/2005/8/layout/vList2"/>
    <dgm:cxn modelId="{0518EC47-E359-444D-820F-AB7A6E3DF2F4}" type="presOf" srcId="{18C75221-1371-415B-B6FE-97589F242065}" destId="{6BF8047C-C1F9-4AD2-997B-8C6CF7564A7D}" srcOrd="0" destOrd="2" presId="urn:microsoft.com/office/officeart/2005/8/layout/vList2"/>
    <dgm:cxn modelId="{EBD42748-424D-4DFE-948C-C8225DA27359}" type="presOf" srcId="{50B7CC9C-E144-491D-A835-EB95388F550B}" destId="{6BF8047C-C1F9-4AD2-997B-8C6CF7564A7D}" srcOrd="0" destOrd="0" presId="urn:microsoft.com/office/officeart/2005/8/layout/vList2"/>
    <dgm:cxn modelId="{998B7948-A930-4947-94DD-34DBC9B766EF}" type="presOf" srcId="{8DF925BD-92F5-425D-904B-C753F48572C4}" destId="{6BF8047C-C1F9-4AD2-997B-8C6CF7564A7D}" srcOrd="0" destOrd="9" presId="urn:microsoft.com/office/officeart/2005/8/layout/vList2"/>
    <dgm:cxn modelId="{C420304A-7F3A-4098-8008-7F734429BA40}" type="presOf" srcId="{5975868D-719C-498E-B97E-546FFF6BD64B}" destId="{6BF8047C-C1F9-4AD2-997B-8C6CF7564A7D}" srcOrd="0" destOrd="6" presId="urn:microsoft.com/office/officeart/2005/8/layout/vList2"/>
    <dgm:cxn modelId="{A776AE5A-4133-4E3C-B88F-1CCAF534950E}" type="presOf" srcId="{17627F9D-6294-44AC-851F-413956E57911}" destId="{6BF8047C-C1F9-4AD2-997B-8C6CF7564A7D}" srcOrd="0" destOrd="8" presId="urn:microsoft.com/office/officeart/2005/8/layout/vList2"/>
    <dgm:cxn modelId="{834EF099-4563-4D06-AC6A-6B8903F10598}" type="presOf" srcId="{B0E15275-99F5-4C9F-BAC7-70CD3C0B3782}" destId="{3BCF6B0F-572D-46E4-B267-7D0FE28C6BFF}" srcOrd="0" destOrd="0" presId="urn:microsoft.com/office/officeart/2005/8/layout/vList2"/>
    <dgm:cxn modelId="{FD7420AD-3224-4067-ABC6-7FE54A566D86}" type="presOf" srcId="{12CCE265-32D8-4AB5-B047-CC0349EA7B03}" destId="{5DD470EF-88BA-4FDE-B91D-B5BCDAA59CB5}" srcOrd="0" destOrd="0" presId="urn:microsoft.com/office/officeart/2005/8/layout/vList2"/>
    <dgm:cxn modelId="{B963E3B4-38F1-4C3E-A2B8-1CED862613BF}" srcId="{12CCE265-32D8-4AB5-B047-CC0349EA7B03}" destId="{1F09FB78-18A2-40D3-8AD7-9DD1645B7BEA}" srcOrd="1" destOrd="0" parTransId="{4D11E95A-361B-4774-ACE2-EBC6210287CD}" sibTransId="{7EBAFDDD-1966-4716-BBFF-C4A28C2AED2E}"/>
    <dgm:cxn modelId="{8C7360B6-4141-4FB0-AA6D-82424B5BEC42}" type="presOf" srcId="{FDE8A72D-1276-443D-8EDB-8D097C050B9D}" destId="{6BF8047C-C1F9-4AD2-997B-8C6CF7564A7D}" srcOrd="0" destOrd="3" presId="urn:microsoft.com/office/officeart/2005/8/layout/vList2"/>
    <dgm:cxn modelId="{F88211D2-387F-480B-8A48-05E3B701F50A}" srcId="{1F09FB78-18A2-40D3-8AD7-9DD1645B7BEA}" destId="{C6A5B8E1-0DEE-4971-B47F-D3D0B4E7E8C4}" srcOrd="0" destOrd="0" parTransId="{853079B5-4C62-40D9-81AE-F7A06E59C759}" sibTransId="{850CBE1F-3DA0-4032-ABEC-101A0E6ED23E}"/>
    <dgm:cxn modelId="{370F13D3-846C-4ADF-932D-B11FE324B9A2}" srcId="{B0E15275-99F5-4C9F-BAC7-70CD3C0B3782}" destId="{18C75221-1371-415B-B6FE-97589F242065}" srcOrd="2" destOrd="0" parTransId="{6FE41D4E-C1F8-4A88-B438-5C04D321EAEB}" sibTransId="{01A94CB5-A6AA-4244-B804-0C7EE6FD098A}"/>
    <dgm:cxn modelId="{FB34DBD5-B58F-4198-8654-A130E541AB62}" srcId="{B0E15275-99F5-4C9F-BAC7-70CD3C0B3782}" destId="{BDC411C4-AFF3-4F9A-A7F1-31A130AD8906}" srcOrd="7" destOrd="0" parTransId="{51D193D9-58CC-457C-B79E-321EEE9E6646}" sibTransId="{4E7DFCA2-DE8D-4B2A-A97A-BC2EBA86912B}"/>
    <dgm:cxn modelId="{6C4548D8-88FB-49D5-812C-7B7ED16A9242}" srcId="{12CCE265-32D8-4AB5-B047-CC0349EA7B03}" destId="{B0E15275-99F5-4C9F-BAC7-70CD3C0B3782}" srcOrd="0" destOrd="0" parTransId="{0A63043C-5998-4E57-924A-84836C11D7FD}" sibTransId="{F13B2DED-9D40-4D19-B6E8-6386D70EC780}"/>
    <dgm:cxn modelId="{777B4ADB-E85F-49A4-82DB-7453E2E825E2}" type="presOf" srcId="{D06187B9-A4DA-4188-9AB5-E797B7AD20EA}" destId="{6BF8047C-C1F9-4AD2-997B-8C6CF7564A7D}" srcOrd="0" destOrd="4" presId="urn:microsoft.com/office/officeart/2005/8/layout/vList2"/>
    <dgm:cxn modelId="{8D34C0DB-6E7E-4F95-9503-845AF9A71D8E}" srcId="{B0E15275-99F5-4C9F-BAC7-70CD3C0B3782}" destId="{FDE8A72D-1276-443D-8EDB-8D097C050B9D}" srcOrd="3" destOrd="0" parTransId="{5DF73BEB-7581-4CC5-AC73-4BF0533E2EFE}" sibTransId="{2980F9E5-6087-4D00-9FC0-E1B3CADA5F75}"/>
    <dgm:cxn modelId="{9A220BE0-E373-43AF-873D-3B4280B1A33D}" srcId="{B0E15275-99F5-4C9F-BAC7-70CD3C0B3782}" destId="{17627F9D-6294-44AC-851F-413956E57911}" srcOrd="8" destOrd="0" parTransId="{4F49CB37-FE0D-434C-B22A-5F0805C9F09F}" sibTransId="{CFEB1655-4199-4CF5-9000-BE2A11053BFF}"/>
    <dgm:cxn modelId="{FA42F8F1-C93E-4D5E-B2B1-0FEEC3FD7D5A}" type="presOf" srcId="{C6A5B8E1-0DEE-4971-B47F-D3D0B4E7E8C4}" destId="{3F880644-FB55-4239-8BAE-F43BA2E7B6DE}" srcOrd="0" destOrd="0" presId="urn:microsoft.com/office/officeart/2005/8/layout/vList2"/>
    <dgm:cxn modelId="{C93F798A-2783-4E15-A59F-5CD0ED4AD17B}" type="presParOf" srcId="{5DD470EF-88BA-4FDE-B91D-B5BCDAA59CB5}" destId="{3BCF6B0F-572D-46E4-B267-7D0FE28C6BFF}" srcOrd="0" destOrd="0" presId="urn:microsoft.com/office/officeart/2005/8/layout/vList2"/>
    <dgm:cxn modelId="{F95F391A-D162-4F31-AA65-4885F942BC4B}" type="presParOf" srcId="{5DD470EF-88BA-4FDE-B91D-B5BCDAA59CB5}" destId="{6BF8047C-C1F9-4AD2-997B-8C6CF7564A7D}" srcOrd="1" destOrd="0" presId="urn:microsoft.com/office/officeart/2005/8/layout/vList2"/>
    <dgm:cxn modelId="{C2216EBB-B9ED-4BD9-8EA8-7231473A9813}" type="presParOf" srcId="{5DD470EF-88BA-4FDE-B91D-B5BCDAA59CB5}" destId="{5D48BAA2-F8F4-4CD8-88B6-702E78F56EFF}" srcOrd="2" destOrd="0" presId="urn:microsoft.com/office/officeart/2005/8/layout/vList2"/>
    <dgm:cxn modelId="{BA50C1AF-4221-4C17-BC7E-4FD70AC69777}" type="presParOf" srcId="{5DD470EF-88BA-4FDE-B91D-B5BCDAA59CB5}" destId="{3F880644-FB55-4239-8BAE-F43BA2E7B6D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b="1" dirty="0">
              <a:latin typeface="+mn-lt"/>
              <a:cs typeface="Arial" charset="0"/>
            </a:rPr>
            <a:t>Trauma</a:t>
          </a:r>
          <a:endParaRPr lang="en-US" dirty="0"/>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232D4B">
            <a:alpha val="90000"/>
          </a:srgbClr>
        </a:solidFill>
      </dgm:spPr>
      <dgm:t>
        <a:bodyPr/>
        <a:lstStyle/>
        <a:p>
          <a:r>
            <a:rPr lang="en-US" b="1" dirty="0">
              <a:solidFill>
                <a:schemeClr val="bg1"/>
              </a:solidFill>
              <a:ea typeface="ＭＳ Ｐゴシック" charset="0"/>
              <a:cs typeface="ＭＳ Ｐゴシック" charset="0"/>
            </a:rPr>
            <a:t>A </a:t>
          </a:r>
          <a:r>
            <a:rPr lang="en-US" b="1" i="1" u="none" dirty="0">
              <a:solidFill>
                <a:schemeClr val="bg1"/>
              </a:solidFill>
              <a:ea typeface="ＭＳ Ｐゴシック" charset="0"/>
              <a:cs typeface="ＭＳ Ｐゴシック" charset="0"/>
            </a:rPr>
            <a:t>traumatic </a:t>
          </a:r>
          <a:r>
            <a:rPr lang="en-US" b="1" dirty="0">
              <a:solidFill>
                <a:schemeClr val="bg1"/>
              </a:solidFill>
              <a:ea typeface="ＭＳ Ｐゴシック" charset="0"/>
              <a:cs typeface="ＭＳ Ｐゴシック" charset="0"/>
            </a:rPr>
            <a:t>injury</a:t>
          </a:r>
          <a:endParaRPr lang="en-US" dirty="0">
            <a:solidFill>
              <a:schemeClr val="bg1"/>
            </a:solidFill>
          </a:endParaRP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b="1" dirty="0"/>
            <a:t>Loss</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b="1" dirty="0">
              <a:solidFill>
                <a:schemeClr val="bg1"/>
              </a:solidFill>
              <a:latin typeface="Calibri" pitchFamily="127" charset="0"/>
            </a:rPr>
            <a:t>A </a:t>
          </a:r>
          <a:r>
            <a:rPr lang="en-US" b="1" i="1" u="none" dirty="0">
              <a:solidFill>
                <a:schemeClr val="bg1"/>
              </a:solidFill>
              <a:latin typeface="Calibri" pitchFamily="127" charset="0"/>
            </a:rPr>
            <a:t>grief</a:t>
          </a:r>
          <a:r>
            <a:rPr lang="en-US" b="1" dirty="0">
              <a:solidFill>
                <a:schemeClr val="bg1"/>
              </a:solidFill>
              <a:latin typeface="Calibri" pitchFamily="127" charset="0"/>
            </a:rPr>
            <a:t> injury</a:t>
          </a:r>
          <a:endParaRPr lang="en-US" dirty="0">
            <a:solidFill>
              <a:schemeClr val="bg1"/>
            </a:solidFill>
          </a:endParaRP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b="1" dirty="0"/>
            <a:t>Inner Conflict</a:t>
          </a:r>
          <a:endParaRPr lang="en-US" dirty="0"/>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b="1" dirty="0">
              <a:solidFill>
                <a:schemeClr val="bg1"/>
              </a:solidFill>
              <a:latin typeface="Calibri" pitchFamily="127" charset="0"/>
            </a:rPr>
            <a:t>A </a:t>
          </a:r>
          <a:r>
            <a:rPr lang="en-US" b="1" i="1" u="none" dirty="0">
              <a:solidFill>
                <a:schemeClr val="bg1"/>
              </a:solidFill>
              <a:latin typeface="Calibri" pitchFamily="127" charset="0"/>
            </a:rPr>
            <a:t>moral </a:t>
          </a:r>
          <a:r>
            <a:rPr lang="en-US" b="1" dirty="0">
              <a:solidFill>
                <a:schemeClr val="bg1"/>
              </a:solidFill>
              <a:latin typeface="Calibri" pitchFamily="127" charset="0"/>
            </a:rPr>
            <a:t>injury</a:t>
          </a:r>
          <a:endParaRPr lang="en-US" dirty="0">
            <a:solidFill>
              <a:schemeClr val="bg1"/>
            </a:solidFill>
          </a:endParaRP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ACB4B9B6-FA1C-4F13-B418-5DCEC4FC0033}">
      <dgm:prSet/>
      <dgm:spPr>
        <a:solidFill>
          <a:srgbClr val="232D4B"/>
        </a:solidFill>
      </dgm:spPr>
      <dgm:t>
        <a:bodyPr/>
        <a:lstStyle/>
        <a:p>
          <a:r>
            <a:rPr lang="en-US" b="1" dirty="0"/>
            <a:t>Wear and Tear</a:t>
          </a:r>
          <a:endParaRPr lang="en-US" dirty="0"/>
        </a:p>
      </dgm:t>
    </dgm:pt>
    <dgm:pt modelId="{63ADE0E6-73AC-4EFC-B376-3B27DC2F76E8}" type="parTrans" cxnId="{909DAEB2-BF1A-4C0E-A874-0E5D8F64AEEB}">
      <dgm:prSet/>
      <dgm:spPr/>
      <dgm:t>
        <a:bodyPr/>
        <a:lstStyle/>
        <a:p>
          <a:endParaRPr lang="en-US"/>
        </a:p>
      </dgm:t>
    </dgm:pt>
    <dgm:pt modelId="{C00757B0-EAD0-49F0-93B5-9BEBB69CC8DB}" type="sibTrans" cxnId="{909DAEB2-BF1A-4C0E-A874-0E5D8F64AEEB}">
      <dgm:prSet phldrT="4" phldr="0"/>
      <dgm:spPr/>
      <dgm:t>
        <a:bodyPr/>
        <a:lstStyle/>
        <a:p>
          <a:endParaRPr lang="en-US"/>
        </a:p>
      </dgm:t>
    </dgm:pt>
    <dgm:pt modelId="{62BF2E1F-D614-4302-BF8C-25C2DA9038BA}">
      <dgm:prSet/>
      <dgm:spPr>
        <a:solidFill>
          <a:srgbClr val="232D4B">
            <a:alpha val="90000"/>
          </a:srgbClr>
        </a:solidFill>
        <a:ln>
          <a:solidFill>
            <a:srgbClr val="232D4B"/>
          </a:solidFill>
        </a:ln>
      </dgm:spPr>
      <dgm:t>
        <a:bodyPr/>
        <a:lstStyle/>
        <a:p>
          <a:r>
            <a:rPr lang="en-US" b="1" dirty="0">
              <a:solidFill>
                <a:schemeClr val="bg1"/>
              </a:solidFill>
              <a:ea typeface="ＭＳ Ｐゴシック" charset="0"/>
              <a:cs typeface="ＭＳ Ｐゴシック" charset="0"/>
            </a:rPr>
            <a:t>A </a:t>
          </a:r>
          <a:r>
            <a:rPr lang="en-US" b="1" i="1" u="none" dirty="0">
              <a:solidFill>
                <a:schemeClr val="bg1"/>
              </a:solidFill>
              <a:ea typeface="ＭＳ Ｐゴシック" charset="0"/>
              <a:cs typeface="ＭＳ Ｐゴシック" charset="0"/>
            </a:rPr>
            <a:t>fatigue </a:t>
          </a:r>
          <a:r>
            <a:rPr lang="en-US" b="1" dirty="0">
              <a:solidFill>
                <a:schemeClr val="bg1"/>
              </a:solidFill>
              <a:ea typeface="ＭＳ Ｐゴシック" charset="0"/>
              <a:cs typeface="ＭＳ Ｐゴシック" charset="0"/>
            </a:rPr>
            <a:t>injury</a:t>
          </a:r>
          <a:endParaRPr lang="en-US" dirty="0">
            <a:solidFill>
              <a:schemeClr val="bg1"/>
            </a:solidFill>
          </a:endParaRPr>
        </a:p>
      </dgm:t>
    </dgm:pt>
    <dgm:pt modelId="{BB60B1B4-7C25-4AA5-A2B2-55C86CCC4572}" type="parTrans" cxnId="{E9BF7C72-4621-42E5-B21E-1595301FFA6E}">
      <dgm:prSet/>
      <dgm:spPr/>
      <dgm:t>
        <a:bodyPr/>
        <a:lstStyle/>
        <a:p>
          <a:endParaRPr lang="en-US"/>
        </a:p>
      </dgm:t>
    </dgm:pt>
    <dgm:pt modelId="{E76A88DB-0AB2-439D-A1DF-55713955405D}" type="sibTrans" cxnId="{E9BF7C72-4621-42E5-B21E-1595301FFA6E}">
      <dgm:prSet/>
      <dgm:spPr/>
      <dgm:t>
        <a:bodyPr/>
        <a:lstStyle/>
        <a:p>
          <a:endParaRPr lang="en-US"/>
        </a:p>
      </dgm:t>
    </dgm:pt>
    <dgm:pt modelId="{41B603C7-FA52-524D-8AB8-BC929EF53777}">
      <dgm:prSet/>
      <dgm:spPr>
        <a:solidFill>
          <a:srgbClr val="232D4B">
            <a:alpha val="90000"/>
          </a:srgbClr>
        </a:solidFill>
      </dgm:spPr>
      <dgm:t>
        <a:bodyPr/>
        <a:lstStyle/>
        <a:p>
          <a:r>
            <a:rPr lang="en-US" dirty="0">
              <a:solidFill>
                <a:schemeClr val="bg1"/>
              </a:solidFill>
            </a:rPr>
            <a:t>Due to the experience of or exposure to intense injury, horrific or gruesome experiences, or death.</a:t>
          </a:r>
        </a:p>
      </dgm:t>
    </dgm:pt>
    <dgm:pt modelId="{B07AB02C-9731-7F46-959D-0C0182C19638}" type="parTrans" cxnId="{BC61203F-6710-B645-BB6F-3BDEAEFEC7BF}">
      <dgm:prSet/>
      <dgm:spPr/>
      <dgm:t>
        <a:bodyPr/>
        <a:lstStyle/>
        <a:p>
          <a:endParaRPr lang="en-US"/>
        </a:p>
      </dgm:t>
    </dgm:pt>
    <dgm:pt modelId="{9179B97A-5D6C-BF45-92C0-BA8EF6728128}" type="sibTrans" cxnId="{BC61203F-6710-B645-BB6F-3BDEAEFEC7BF}">
      <dgm:prSet/>
      <dgm:spPr/>
      <dgm:t>
        <a:bodyPr/>
        <a:lstStyle/>
        <a:p>
          <a:endParaRPr lang="en-US"/>
        </a:p>
      </dgm:t>
    </dgm:pt>
    <dgm:pt modelId="{A189ADFB-4B60-AB47-8D57-974D36E92512}">
      <dgm:prSet/>
      <dgm:spPr>
        <a:solidFill>
          <a:srgbClr val="232D4B">
            <a:alpha val="90000"/>
          </a:srgbClr>
        </a:solidFill>
      </dgm:spPr>
      <dgm:t>
        <a:bodyPr/>
        <a:lstStyle/>
        <a:p>
          <a:r>
            <a:rPr lang="en-US" dirty="0">
              <a:solidFill>
                <a:schemeClr val="bg1"/>
              </a:solidFill>
              <a:latin typeface="Calibri" pitchFamily="127" charset="0"/>
            </a:rPr>
            <a:t>Due to the loss of people, things or parts of oneself.</a:t>
          </a:r>
        </a:p>
      </dgm:t>
    </dgm:pt>
    <dgm:pt modelId="{A5B95A81-3CC5-4A42-9EC3-5F97764202D1}" type="parTrans" cxnId="{62C67788-6F41-0B45-8551-6FC483D0D7A5}">
      <dgm:prSet/>
      <dgm:spPr/>
      <dgm:t>
        <a:bodyPr/>
        <a:lstStyle/>
        <a:p>
          <a:endParaRPr lang="en-US"/>
        </a:p>
      </dgm:t>
    </dgm:pt>
    <dgm:pt modelId="{A0E71470-6F79-4944-ACFD-454C3BD737ED}" type="sibTrans" cxnId="{62C67788-6F41-0B45-8551-6FC483D0D7A5}">
      <dgm:prSet/>
      <dgm:spPr/>
      <dgm:t>
        <a:bodyPr/>
        <a:lstStyle/>
        <a:p>
          <a:endParaRPr lang="en-US"/>
        </a:p>
      </dgm:t>
    </dgm:pt>
    <dgm:pt modelId="{85204FDD-8FC5-5D4D-AFB4-29A3C28AD81E}">
      <dgm:prSet/>
      <dgm:spPr>
        <a:solidFill>
          <a:srgbClr val="232D4B">
            <a:alpha val="90000"/>
          </a:srgbClr>
        </a:solidFill>
      </dgm:spPr>
      <dgm:t>
        <a:bodyPr/>
        <a:lstStyle/>
        <a:p>
          <a:r>
            <a:rPr lang="en-US" dirty="0">
              <a:solidFill>
                <a:schemeClr val="bg1"/>
              </a:solidFill>
              <a:latin typeface="Calibri" pitchFamily="127" charset="0"/>
            </a:rPr>
            <a:t>Due to behaviors or the witnessing of behaviors that violate moral values.</a:t>
          </a: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1A6767C1-0251-1845-B88F-46CB6B873335}">
      <dgm:prSet/>
      <dgm:spPr>
        <a:solidFill>
          <a:srgbClr val="232D4B">
            <a:alpha val="90000"/>
          </a:srgbClr>
        </a:solidFill>
        <a:ln>
          <a:solidFill>
            <a:srgbClr val="232D4B"/>
          </a:solidFill>
        </a:ln>
      </dgm:spPr>
      <dgm:t>
        <a:bodyPr/>
        <a:lstStyle/>
        <a:p>
          <a:r>
            <a:rPr lang="en-US" dirty="0">
              <a:solidFill>
                <a:schemeClr val="bg1"/>
              </a:solidFill>
            </a:rPr>
            <a:t>Due to the accumulation of stress from all sources over time without sufficient rest and recovery.</a:t>
          </a:r>
        </a:p>
      </dgm:t>
    </dgm:pt>
    <dgm:pt modelId="{F61218B4-FCAE-AB4F-B318-4CFFF22CF121}" type="parTrans" cxnId="{A3283097-8560-774A-B0D6-776430623874}">
      <dgm:prSet/>
      <dgm:spPr/>
      <dgm:t>
        <a:bodyPr/>
        <a:lstStyle/>
        <a:p>
          <a:endParaRPr lang="en-US"/>
        </a:p>
      </dgm:t>
    </dgm:pt>
    <dgm:pt modelId="{A60C72A4-8F61-644C-8C7C-0AC2A98AECFC}" type="sibTrans" cxnId="{A3283097-8560-774A-B0D6-776430623874}">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9C250240-6186-4B44-87D4-0341B98FD282}" type="pres">
      <dgm:prSet presAssocID="{006F3E9A-AFE7-4735-9677-D9FFCCA3CDE9}" presName="space" presStyleCnt="0"/>
      <dgm:spPr/>
    </dgm:pt>
    <dgm:pt modelId="{D4CC2BC3-1371-A44F-8760-9A0E2941A0B4}" type="pres">
      <dgm:prSet presAssocID="{ACB4B9B6-FA1C-4F13-B418-5DCEC4FC0033}" presName="composite" presStyleCnt="0"/>
      <dgm:spPr/>
    </dgm:pt>
    <dgm:pt modelId="{14128912-80BD-EA4B-A556-9B81501FFE87}" type="pres">
      <dgm:prSet presAssocID="{ACB4B9B6-FA1C-4F13-B418-5DCEC4FC0033}" presName="parTx" presStyleLbl="alignNode1" presStyleIdx="3" presStyleCnt="4">
        <dgm:presLayoutVars>
          <dgm:chMax val="0"/>
          <dgm:chPref val="0"/>
        </dgm:presLayoutVars>
      </dgm:prSet>
      <dgm:spPr/>
    </dgm:pt>
    <dgm:pt modelId="{359F9096-7382-7349-B8E7-3046EFCA5537}" type="pres">
      <dgm:prSet presAssocID="{ACB4B9B6-FA1C-4F13-B418-5DCEC4FC0033}" presName="desTx" presStyleLbl="alignAccFollowNode1" presStyleIdx="3" presStyleCnt="4">
        <dgm:presLayoutVars/>
      </dgm:prSet>
      <dgm:spPr/>
    </dgm:pt>
  </dgm:ptLst>
  <dgm:cxnLst>
    <dgm:cxn modelId="{B5E6E611-619D-9F4C-A1AB-9D6CC2EFC392}" type="presOf" srcId="{41B603C7-FA52-524D-8AB8-BC929EF53777}" destId="{C96B89ED-9947-4A4F-BA7C-A258F83E62C8}" srcOrd="0" destOrd="1"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078B2F38-19F9-436A-BEEC-7F26AFB417B0}" srcId="{9DA7232C-BB98-4B8B-A193-03696B722C94}" destId="{C5490CA0-4E63-4EB1-8FED-E5811A953720}" srcOrd="2" destOrd="0" parTransId="{4F15E8BF-C96F-4573-B40D-3F072DEAB214}" sibTransId="{006F3E9A-AFE7-4735-9677-D9FFCCA3CDE9}"/>
    <dgm:cxn modelId="{9B68993B-47C0-1844-A96C-1F4DEC839AE9}" type="presOf" srcId="{62BF2E1F-D614-4302-BF8C-25C2DA9038BA}" destId="{359F9096-7382-7349-B8E7-3046EFCA5537}" srcOrd="0" destOrd="0" presId="urn:microsoft.com/office/officeart/2016/7/layout/HorizontalActionList"/>
    <dgm:cxn modelId="{BC61203F-6710-B645-BB6F-3BDEAEFEC7BF}" srcId="{1AE1BEAB-1BBA-4481-9097-9AC393720E97}" destId="{41B603C7-FA52-524D-8AB8-BC929EF53777}" srcOrd="1" destOrd="0" parTransId="{B07AB02C-9731-7F46-959D-0C0182C19638}" sibTransId="{9179B97A-5D6C-BF45-92C0-BA8EF6728128}"/>
    <dgm:cxn modelId="{4B066943-9623-874D-B86C-80780D94D6A6}" srcId="{C5490CA0-4E63-4EB1-8FED-E5811A953720}" destId="{85204FDD-8FC5-5D4D-AFB4-29A3C28AD81E}" srcOrd="1" destOrd="0" parTransId="{D424DC16-13FA-6348-9477-9DFC36A067C2}" sibTransId="{B1F55F3D-DDAC-7C47-A996-53B5C91DA486}"/>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E9BF7C72-4621-42E5-B21E-1595301FFA6E}" srcId="{ACB4B9B6-FA1C-4F13-B418-5DCEC4FC0033}" destId="{62BF2E1F-D614-4302-BF8C-25C2DA9038BA}" srcOrd="0" destOrd="0" parTransId="{BB60B1B4-7C25-4AA5-A2B2-55C86CCC4572}" sibTransId="{E76A88DB-0AB2-439D-A1DF-55713955405D}"/>
    <dgm:cxn modelId="{FEB6207A-A546-2348-BEBC-C24786071925}" type="presOf" srcId="{C5490CA0-4E63-4EB1-8FED-E5811A953720}" destId="{0FD8E0E6-B678-DD4E-A868-521155CD4A3D}" srcOrd="0" destOrd="0" presId="urn:microsoft.com/office/officeart/2016/7/layout/HorizontalActionList"/>
    <dgm:cxn modelId="{1FBEB25A-4C92-1040-B4CA-DB378B2805F3}" type="presOf" srcId="{ACB4B9B6-FA1C-4F13-B418-5DCEC4FC0033}" destId="{14128912-80BD-EA4B-A556-9B81501FFE87}" srcOrd="0" destOrd="0" presId="urn:microsoft.com/office/officeart/2016/7/layout/HorizontalActionList"/>
    <dgm:cxn modelId="{62C67788-6F41-0B45-8551-6FC483D0D7A5}" srcId="{4DE3A34C-F15C-4D2B-9294-D4FE07B2ACE4}" destId="{A189ADFB-4B60-AB47-8D57-974D36E92512}" srcOrd="1" destOrd="0" parTransId="{A5B95A81-3CC5-4A42-9EC3-5F97764202D1}" sibTransId="{A0E71470-6F79-4944-ACFD-454C3BD737ED}"/>
    <dgm:cxn modelId="{17965895-4AC1-4766-9D08-193EF6DE463B}" srcId="{9DA7232C-BB98-4B8B-A193-03696B722C94}" destId="{4DE3A34C-F15C-4D2B-9294-D4FE07B2ACE4}" srcOrd="1" destOrd="0" parTransId="{7213B9C2-E776-4E90-BA68-ACF6A7A2D63C}" sibTransId="{C282D352-514F-4F61-BA97-0D0F0522E030}"/>
    <dgm:cxn modelId="{A3283097-8560-774A-B0D6-776430623874}" srcId="{ACB4B9B6-FA1C-4F13-B418-5DCEC4FC0033}" destId="{1A6767C1-0251-1845-B88F-46CB6B873335}" srcOrd="1" destOrd="0" parTransId="{F61218B4-FCAE-AB4F-B318-4CFFF22CF121}" sibTransId="{A60C72A4-8F61-644C-8C7C-0AC2A98AECFC}"/>
    <dgm:cxn modelId="{2CBBBFA6-5A49-014B-979D-7FF9FBBE5F5B}" type="presOf" srcId="{87802234-BD83-42AB-90AC-8D5391DCC3A5}" destId="{F4B04CBB-6230-B043-955E-84D5A2BA66F1}" srcOrd="0" destOrd="0" presId="urn:microsoft.com/office/officeart/2016/7/layout/HorizontalActionList"/>
    <dgm:cxn modelId="{909DAEB2-BF1A-4C0E-A874-0E5D8F64AEEB}" srcId="{9DA7232C-BB98-4B8B-A193-03696B722C94}" destId="{ACB4B9B6-FA1C-4F13-B418-5DCEC4FC0033}" srcOrd="3" destOrd="0" parTransId="{63ADE0E6-73AC-4EFC-B376-3B27DC2F76E8}" sibTransId="{C00757B0-EAD0-49F0-93B5-9BEBB69CC8DB}"/>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E25EEADF-6948-9849-BAC4-1685FEE54A2D}" type="presOf" srcId="{1A6767C1-0251-1845-B88F-46CB6B873335}" destId="{359F9096-7382-7349-B8E7-3046EFCA5537}" srcOrd="0" destOrd="1" presId="urn:microsoft.com/office/officeart/2016/7/layout/HorizontalActionList"/>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1" presId="urn:microsoft.com/office/officeart/2016/7/layout/HorizontalActionList"/>
    <dgm:cxn modelId="{A63768F1-F049-4041-8528-27BEBBC6BCBE}" type="presOf" srcId="{A189ADFB-4B60-AB47-8D57-974D36E92512}" destId="{663A4983-E385-3A4C-9A2E-20E14778FCC8}" srcOrd="0" destOrd="1"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3C02CC10-8BE2-FF41-8A0D-84A4352D1BF2}" type="presParOf" srcId="{6EC623F5-BBF4-FE4B-96BA-EA0A795AC5D8}" destId="{9C250240-6186-4B44-87D4-0341B98FD282}" srcOrd="5" destOrd="0" presId="urn:microsoft.com/office/officeart/2016/7/layout/HorizontalActionList"/>
    <dgm:cxn modelId="{E9E50403-5FF3-8547-B3DB-14AFA23E3E2F}" type="presParOf" srcId="{6EC623F5-BBF4-FE4B-96BA-EA0A795AC5D8}" destId="{D4CC2BC3-1371-A44F-8760-9A0E2941A0B4}" srcOrd="6" destOrd="0" presId="urn:microsoft.com/office/officeart/2016/7/layout/HorizontalActionList"/>
    <dgm:cxn modelId="{27FC222A-F71A-0F48-BB1A-3E7ED61C7D73}" type="presParOf" srcId="{D4CC2BC3-1371-A44F-8760-9A0E2941A0B4}" destId="{14128912-80BD-EA4B-A556-9B81501FFE87}" srcOrd="0" destOrd="0" presId="urn:microsoft.com/office/officeart/2016/7/layout/HorizontalActionList"/>
    <dgm:cxn modelId="{9DF07016-DBCC-A04C-9D31-37DB868C0369}" type="presParOf" srcId="{D4CC2BC3-1371-A44F-8760-9A0E2941A0B4}" destId="{359F9096-7382-7349-B8E7-3046EFCA55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12CCE265-32D8-4AB5-B047-CC0349EA7B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15275-99F5-4C9F-BAC7-70CD3C0B3782}">
      <dgm:prSet phldrT="[Text]"/>
      <dgm:spPr>
        <a:solidFill>
          <a:srgbClr val="232D4B"/>
        </a:solidFill>
      </dgm:spPr>
      <dgm:t>
        <a:bodyPr/>
        <a:lstStyle/>
        <a:p>
          <a:pPr>
            <a:buFont typeface="Arial" panose="020B0604020202020204" pitchFamily="34" charset="0"/>
            <a:buChar char="•"/>
          </a:pPr>
          <a:r>
            <a:rPr lang="en-US" b="1" i="1" dirty="0"/>
            <a:t>Learn your own ‘uncertainty feeling’ </a:t>
          </a:r>
          <a:endParaRPr lang="en-US" dirty="0"/>
        </a:p>
      </dgm:t>
    </dgm:pt>
    <dgm:pt modelId="{0A63043C-5998-4E57-924A-84836C11D7FD}" type="parTrans" cxnId="{6C4548D8-88FB-49D5-812C-7B7ED16A9242}">
      <dgm:prSet/>
      <dgm:spPr/>
      <dgm:t>
        <a:bodyPr/>
        <a:lstStyle/>
        <a:p>
          <a:endParaRPr lang="en-US"/>
        </a:p>
      </dgm:t>
    </dgm:pt>
    <dgm:pt modelId="{F13B2DED-9D40-4D19-B6E8-6386D70EC780}" type="sibTrans" cxnId="{6C4548D8-88FB-49D5-812C-7B7ED16A9242}">
      <dgm:prSet/>
      <dgm:spPr/>
      <dgm:t>
        <a:bodyPr/>
        <a:lstStyle/>
        <a:p>
          <a:endParaRPr lang="en-US"/>
        </a:p>
      </dgm:t>
    </dgm:pt>
    <dgm:pt modelId="{50B7CC9C-E144-491D-A835-EB95388F550B}">
      <dgm:prSet phldrT="[Text]"/>
      <dgm:spPr/>
      <dgm:t>
        <a:bodyPr/>
        <a:lstStyle/>
        <a:p>
          <a:pPr>
            <a:buFont typeface="Arial" panose="020B0604020202020204" pitchFamily="34" charset="0"/>
            <a:buChar char="•"/>
          </a:pPr>
          <a:r>
            <a:rPr lang="en-US" dirty="0">
              <a:solidFill>
                <a:srgbClr val="232D4B"/>
              </a:solidFill>
            </a:rPr>
            <a:t>Experiment with uncertainty (change a routine or experiment with something new).</a:t>
          </a:r>
        </a:p>
      </dgm:t>
    </dgm:pt>
    <dgm:pt modelId="{0335AEC4-267A-4ECC-9B0F-1AB65FBFD1B2}" type="parTrans" cxnId="{DE8CAA12-C7D9-4FC7-93F7-22F844BF9CF3}">
      <dgm:prSet/>
      <dgm:spPr/>
      <dgm:t>
        <a:bodyPr/>
        <a:lstStyle/>
        <a:p>
          <a:endParaRPr lang="en-US"/>
        </a:p>
      </dgm:t>
    </dgm:pt>
    <dgm:pt modelId="{3E67081E-5E03-4685-A1DC-6B7812D734F9}" type="sibTrans" cxnId="{DE8CAA12-C7D9-4FC7-93F7-22F844BF9CF3}">
      <dgm:prSet/>
      <dgm:spPr/>
      <dgm:t>
        <a:bodyPr/>
        <a:lstStyle/>
        <a:p>
          <a:endParaRPr lang="en-US"/>
        </a:p>
      </dgm:t>
    </dgm:pt>
    <dgm:pt modelId="{1F09FB78-18A2-40D3-8AD7-9DD1645B7BEA}">
      <dgm:prSet phldrT="[Text]"/>
      <dgm:spPr>
        <a:solidFill>
          <a:srgbClr val="232D4B"/>
        </a:solidFill>
      </dgm:spPr>
      <dgm:t>
        <a:bodyPr/>
        <a:lstStyle/>
        <a:p>
          <a:pPr>
            <a:buFont typeface="Arial" panose="020B0604020202020204" pitchFamily="34" charset="0"/>
            <a:buChar char="•"/>
          </a:pPr>
          <a:r>
            <a:rPr lang="en-US" b="1" i="1" dirty="0"/>
            <a:t>Begin to find ways to distinguish ‘uncertain’ from ‘unsafe’. </a:t>
          </a:r>
          <a:endParaRPr lang="en-US" dirty="0"/>
        </a:p>
      </dgm:t>
    </dgm:pt>
    <dgm:pt modelId="{4D11E95A-361B-4774-ACE2-EBC6210287CD}" type="parTrans" cxnId="{B963E3B4-38F1-4C3E-A2B8-1CED862613BF}">
      <dgm:prSet/>
      <dgm:spPr/>
      <dgm:t>
        <a:bodyPr/>
        <a:lstStyle/>
        <a:p>
          <a:endParaRPr lang="en-US"/>
        </a:p>
      </dgm:t>
    </dgm:pt>
    <dgm:pt modelId="{7EBAFDDD-1966-4716-BBFF-C4A28C2AED2E}" type="sibTrans" cxnId="{B963E3B4-38F1-4C3E-A2B8-1CED862613BF}">
      <dgm:prSet/>
      <dgm:spPr/>
      <dgm:t>
        <a:bodyPr/>
        <a:lstStyle/>
        <a:p>
          <a:endParaRPr lang="en-US"/>
        </a:p>
      </dgm:t>
    </dgm:pt>
    <dgm:pt modelId="{C6A5B8E1-0DEE-4971-B47F-D3D0B4E7E8C4}">
      <dgm:prSet phldrT="[Text]"/>
      <dgm:spPr/>
      <dgm:t>
        <a:bodyPr/>
        <a:lstStyle/>
        <a:p>
          <a:pPr>
            <a:buFont typeface="Arial" panose="020B0604020202020204" pitchFamily="34" charset="0"/>
            <a:buChar char="•"/>
          </a:pPr>
          <a:r>
            <a:rPr lang="en-US" dirty="0">
              <a:solidFill>
                <a:srgbClr val="232D4B"/>
              </a:solidFill>
            </a:rPr>
            <a:t>Make changes to behaviors in </a:t>
          </a:r>
          <a:r>
            <a:rPr lang="en-US" b="1" i="1" dirty="0">
              <a:solidFill>
                <a:srgbClr val="232D4B"/>
              </a:solidFill>
            </a:rPr>
            <a:t>‘low stakes’ </a:t>
          </a:r>
          <a:r>
            <a:rPr lang="en-US" dirty="0">
              <a:solidFill>
                <a:srgbClr val="232D4B"/>
              </a:solidFill>
            </a:rPr>
            <a:t>life areas to show that uncertainty can be safe (e.g. taking a new route to walk the dog).</a:t>
          </a:r>
        </a:p>
      </dgm:t>
    </dgm:pt>
    <dgm:pt modelId="{853079B5-4C62-40D9-81AE-F7A06E59C759}" type="parTrans" cxnId="{F88211D2-387F-480B-8A48-05E3B701F50A}">
      <dgm:prSet/>
      <dgm:spPr/>
      <dgm:t>
        <a:bodyPr/>
        <a:lstStyle/>
        <a:p>
          <a:endParaRPr lang="en-US"/>
        </a:p>
      </dgm:t>
    </dgm:pt>
    <dgm:pt modelId="{850CBE1F-3DA0-4032-ABEC-101A0E6ED23E}" type="sibTrans" cxnId="{F88211D2-387F-480B-8A48-05E3B701F50A}">
      <dgm:prSet/>
      <dgm:spPr/>
      <dgm:t>
        <a:bodyPr/>
        <a:lstStyle/>
        <a:p>
          <a:endParaRPr lang="en-US"/>
        </a:p>
      </dgm:t>
    </dgm:pt>
    <dgm:pt modelId="{334F4F71-B941-47B9-B9FA-01A91DE063B6}">
      <dgm:prSet/>
      <dgm:spPr/>
      <dgm:t>
        <a:bodyPr/>
        <a:lstStyle/>
        <a:p>
          <a:r>
            <a:rPr lang="en-US" dirty="0">
              <a:solidFill>
                <a:srgbClr val="232D4B"/>
              </a:solidFill>
            </a:rPr>
            <a:t>Make changes to more </a:t>
          </a:r>
          <a:r>
            <a:rPr lang="en-US" b="1" i="1" dirty="0">
              <a:solidFill>
                <a:srgbClr val="232D4B"/>
              </a:solidFill>
            </a:rPr>
            <a:t>resource-intensive</a:t>
          </a:r>
          <a:r>
            <a:rPr lang="en-US" dirty="0">
              <a:solidFill>
                <a:srgbClr val="232D4B"/>
              </a:solidFill>
            </a:rPr>
            <a:t> uncertainty areas to increase ability to engage with ‘safe uncertainty’ (e.g. go on a day trip to somewhere totally new). </a:t>
          </a:r>
        </a:p>
      </dgm:t>
    </dgm:pt>
    <dgm:pt modelId="{A9C932FF-A174-4E85-B7BA-E653AB6AE422}" type="parTrans" cxnId="{0F5A917B-FDD4-4E90-B812-1E3395A5AD52}">
      <dgm:prSet/>
      <dgm:spPr/>
      <dgm:t>
        <a:bodyPr/>
        <a:lstStyle/>
        <a:p>
          <a:endParaRPr lang="en-US"/>
        </a:p>
      </dgm:t>
    </dgm:pt>
    <dgm:pt modelId="{D78C8275-7440-4DD8-8ECC-60C8207E6D7D}" type="sibTrans" cxnId="{0F5A917B-FDD4-4E90-B812-1E3395A5AD52}">
      <dgm:prSet/>
      <dgm:spPr/>
      <dgm:t>
        <a:bodyPr/>
        <a:lstStyle/>
        <a:p>
          <a:endParaRPr lang="en-US"/>
        </a:p>
      </dgm:t>
    </dgm:pt>
    <dgm:pt modelId="{6E422F0F-1BAF-4403-8186-0C82C4889ED6}">
      <dgm:prSet/>
      <dgm:spPr>
        <a:solidFill>
          <a:srgbClr val="232D4B"/>
        </a:solidFill>
      </dgm:spPr>
      <dgm:t>
        <a:bodyPr/>
        <a:lstStyle/>
        <a:p>
          <a:r>
            <a:rPr lang="en-US" b="1" i="1" dirty="0"/>
            <a:t>Experiment with behaviors linked to your area of concern</a:t>
          </a:r>
        </a:p>
      </dgm:t>
    </dgm:pt>
    <dgm:pt modelId="{4660BD87-EFA0-419C-AAB9-53A4D7335DC2}" type="parTrans" cxnId="{70C8AAFE-9C78-4BB0-BE89-B409EB45B5E6}">
      <dgm:prSet/>
      <dgm:spPr/>
      <dgm:t>
        <a:bodyPr/>
        <a:lstStyle/>
        <a:p>
          <a:endParaRPr lang="en-US"/>
        </a:p>
      </dgm:t>
    </dgm:pt>
    <dgm:pt modelId="{17092D28-4A75-4416-8D9D-6C7E1E2F6E91}" type="sibTrans" cxnId="{70C8AAFE-9C78-4BB0-BE89-B409EB45B5E6}">
      <dgm:prSet/>
      <dgm:spPr/>
      <dgm:t>
        <a:bodyPr/>
        <a:lstStyle/>
        <a:p>
          <a:endParaRPr lang="en-US"/>
        </a:p>
      </dgm:t>
    </dgm:pt>
    <dgm:pt modelId="{5DD470EF-88BA-4FDE-B91D-B5BCDAA59CB5}" type="pres">
      <dgm:prSet presAssocID="{12CCE265-32D8-4AB5-B047-CC0349EA7B03}" presName="linear" presStyleCnt="0">
        <dgm:presLayoutVars>
          <dgm:animLvl val="lvl"/>
          <dgm:resizeHandles val="exact"/>
        </dgm:presLayoutVars>
      </dgm:prSet>
      <dgm:spPr/>
    </dgm:pt>
    <dgm:pt modelId="{3BCF6B0F-572D-46E4-B267-7D0FE28C6BFF}" type="pres">
      <dgm:prSet presAssocID="{B0E15275-99F5-4C9F-BAC7-70CD3C0B3782}" presName="parentText" presStyleLbl="node1" presStyleIdx="0" presStyleCnt="3">
        <dgm:presLayoutVars>
          <dgm:chMax val="0"/>
          <dgm:bulletEnabled val="1"/>
        </dgm:presLayoutVars>
      </dgm:prSet>
      <dgm:spPr/>
    </dgm:pt>
    <dgm:pt modelId="{6BF8047C-C1F9-4AD2-997B-8C6CF7564A7D}" type="pres">
      <dgm:prSet presAssocID="{B0E15275-99F5-4C9F-BAC7-70CD3C0B3782}" presName="childText" presStyleLbl="revTx" presStyleIdx="0" presStyleCnt="2">
        <dgm:presLayoutVars>
          <dgm:bulletEnabled val="1"/>
        </dgm:presLayoutVars>
      </dgm:prSet>
      <dgm:spPr/>
    </dgm:pt>
    <dgm:pt modelId="{5D48BAA2-F8F4-4CD8-88B6-702E78F56EFF}" type="pres">
      <dgm:prSet presAssocID="{1F09FB78-18A2-40D3-8AD7-9DD1645B7BEA}" presName="parentText" presStyleLbl="node1" presStyleIdx="1" presStyleCnt="3" custLinFactNeighborX="-714" custLinFactNeighborY="-1520">
        <dgm:presLayoutVars>
          <dgm:chMax val="0"/>
          <dgm:bulletEnabled val="1"/>
        </dgm:presLayoutVars>
      </dgm:prSet>
      <dgm:spPr/>
    </dgm:pt>
    <dgm:pt modelId="{3F880644-FB55-4239-8BAE-F43BA2E7B6DE}" type="pres">
      <dgm:prSet presAssocID="{1F09FB78-18A2-40D3-8AD7-9DD1645B7BEA}" presName="childText" presStyleLbl="revTx" presStyleIdx="1" presStyleCnt="2">
        <dgm:presLayoutVars>
          <dgm:bulletEnabled val="1"/>
        </dgm:presLayoutVars>
      </dgm:prSet>
      <dgm:spPr/>
    </dgm:pt>
    <dgm:pt modelId="{8A14223F-3C3C-4D44-837B-EDDA0DA1E82C}" type="pres">
      <dgm:prSet presAssocID="{6E422F0F-1BAF-4403-8186-0C82C4889ED6}" presName="parentText" presStyleLbl="node1" presStyleIdx="2" presStyleCnt="3">
        <dgm:presLayoutVars>
          <dgm:chMax val="0"/>
          <dgm:bulletEnabled val="1"/>
        </dgm:presLayoutVars>
      </dgm:prSet>
      <dgm:spPr/>
    </dgm:pt>
  </dgm:ptLst>
  <dgm:cxnLst>
    <dgm:cxn modelId="{DE8CAA12-C7D9-4FC7-93F7-22F844BF9CF3}" srcId="{B0E15275-99F5-4C9F-BAC7-70CD3C0B3782}" destId="{50B7CC9C-E144-491D-A835-EB95388F550B}" srcOrd="0" destOrd="0" parTransId="{0335AEC4-267A-4ECC-9B0F-1AB65FBFD1B2}" sibTransId="{3E67081E-5E03-4685-A1DC-6B7812D734F9}"/>
    <dgm:cxn modelId="{9C28A765-DEDE-4AF5-BBA6-4CD2D4690BDF}" type="presOf" srcId="{1F09FB78-18A2-40D3-8AD7-9DD1645B7BEA}" destId="{5D48BAA2-F8F4-4CD8-88B6-702E78F56EFF}" srcOrd="0" destOrd="0" presId="urn:microsoft.com/office/officeart/2005/8/layout/vList2"/>
    <dgm:cxn modelId="{EBD42748-424D-4DFE-948C-C8225DA27359}" type="presOf" srcId="{50B7CC9C-E144-491D-A835-EB95388F550B}" destId="{6BF8047C-C1F9-4AD2-997B-8C6CF7564A7D}" srcOrd="0" destOrd="0" presId="urn:microsoft.com/office/officeart/2005/8/layout/vList2"/>
    <dgm:cxn modelId="{0F5A917B-FDD4-4E90-B812-1E3395A5AD52}" srcId="{1F09FB78-18A2-40D3-8AD7-9DD1645B7BEA}" destId="{334F4F71-B941-47B9-B9FA-01A91DE063B6}" srcOrd="1" destOrd="0" parTransId="{A9C932FF-A174-4E85-B7BA-E653AB6AE422}" sibTransId="{D78C8275-7440-4DD8-8ECC-60C8207E6D7D}"/>
    <dgm:cxn modelId="{834EF099-4563-4D06-AC6A-6B8903F10598}" type="presOf" srcId="{B0E15275-99F5-4C9F-BAC7-70CD3C0B3782}" destId="{3BCF6B0F-572D-46E4-B267-7D0FE28C6BFF}" srcOrd="0" destOrd="0" presId="urn:microsoft.com/office/officeart/2005/8/layout/vList2"/>
    <dgm:cxn modelId="{FD7420AD-3224-4067-ABC6-7FE54A566D86}" type="presOf" srcId="{12CCE265-32D8-4AB5-B047-CC0349EA7B03}" destId="{5DD470EF-88BA-4FDE-B91D-B5BCDAA59CB5}" srcOrd="0" destOrd="0" presId="urn:microsoft.com/office/officeart/2005/8/layout/vList2"/>
    <dgm:cxn modelId="{2B7399AD-4042-430E-9D71-326816FA57A0}" type="presOf" srcId="{6E422F0F-1BAF-4403-8186-0C82C4889ED6}" destId="{8A14223F-3C3C-4D44-837B-EDDA0DA1E82C}" srcOrd="0" destOrd="0" presId="urn:microsoft.com/office/officeart/2005/8/layout/vList2"/>
    <dgm:cxn modelId="{A94CA8AE-5887-402D-B51C-83E2E8C406D7}" type="presOf" srcId="{334F4F71-B941-47B9-B9FA-01A91DE063B6}" destId="{3F880644-FB55-4239-8BAE-F43BA2E7B6DE}" srcOrd="0" destOrd="1" presId="urn:microsoft.com/office/officeart/2005/8/layout/vList2"/>
    <dgm:cxn modelId="{B963E3B4-38F1-4C3E-A2B8-1CED862613BF}" srcId="{12CCE265-32D8-4AB5-B047-CC0349EA7B03}" destId="{1F09FB78-18A2-40D3-8AD7-9DD1645B7BEA}" srcOrd="1" destOrd="0" parTransId="{4D11E95A-361B-4774-ACE2-EBC6210287CD}" sibTransId="{7EBAFDDD-1966-4716-BBFF-C4A28C2AED2E}"/>
    <dgm:cxn modelId="{F88211D2-387F-480B-8A48-05E3B701F50A}" srcId="{1F09FB78-18A2-40D3-8AD7-9DD1645B7BEA}" destId="{C6A5B8E1-0DEE-4971-B47F-D3D0B4E7E8C4}" srcOrd="0" destOrd="0" parTransId="{853079B5-4C62-40D9-81AE-F7A06E59C759}" sibTransId="{850CBE1F-3DA0-4032-ABEC-101A0E6ED23E}"/>
    <dgm:cxn modelId="{6C4548D8-88FB-49D5-812C-7B7ED16A9242}" srcId="{12CCE265-32D8-4AB5-B047-CC0349EA7B03}" destId="{B0E15275-99F5-4C9F-BAC7-70CD3C0B3782}" srcOrd="0" destOrd="0" parTransId="{0A63043C-5998-4E57-924A-84836C11D7FD}" sibTransId="{F13B2DED-9D40-4D19-B6E8-6386D70EC780}"/>
    <dgm:cxn modelId="{FA42F8F1-C93E-4D5E-B2B1-0FEEC3FD7D5A}" type="presOf" srcId="{C6A5B8E1-0DEE-4971-B47F-D3D0B4E7E8C4}" destId="{3F880644-FB55-4239-8BAE-F43BA2E7B6DE}" srcOrd="0" destOrd="0" presId="urn:microsoft.com/office/officeart/2005/8/layout/vList2"/>
    <dgm:cxn modelId="{70C8AAFE-9C78-4BB0-BE89-B409EB45B5E6}" srcId="{12CCE265-32D8-4AB5-B047-CC0349EA7B03}" destId="{6E422F0F-1BAF-4403-8186-0C82C4889ED6}" srcOrd="2" destOrd="0" parTransId="{4660BD87-EFA0-419C-AAB9-53A4D7335DC2}" sibTransId="{17092D28-4A75-4416-8D9D-6C7E1E2F6E91}"/>
    <dgm:cxn modelId="{C93F798A-2783-4E15-A59F-5CD0ED4AD17B}" type="presParOf" srcId="{5DD470EF-88BA-4FDE-B91D-B5BCDAA59CB5}" destId="{3BCF6B0F-572D-46E4-B267-7D0FE28C6BFF}" srcOrd="0" destOrd="0" presId="urn:microsoft.com/office/officeart/2005/8/layout/vList2"/>
    <dgm:cxn modelId="{F95F391A-D162-4F31-AA65-4885F942BC4B}" type="presParOf" srcId="{5DD470EF-88BA-4FDE-B91D-B5BCDAA59CB5}" destId="{6BF8047C-C1F9-4AD2-997B-8C6CF7564A7D}" srcOrd="1" destOrd="0" presId="urn:microsoft.com/office/officeart/2005/8/layout/vList2"/>
    <dgm:cxn modelId="{C2216EBB-B9ED-4BD9-8EA8-7231473A9813}" type="presParOf" srcId="{5DD470EF-88BA-4FDE-B91D-B5BCDAA59CB5}" destId="{5D48BAA2-F8F4-4CD8-88B6-702E78F56EFF}" srcOrd="2" destOrd="0" presId="urn:microsoft.com/office/officeart/2005/8/layout/vList2"/>
    <dgm:cxn modelId="{BA50C1AF-4221-4C17-BC7E-4FD70AC69777}" type="presParOf" srcId="{5DD470EF-88BA-4FDE-B91D-B5BCDAA59CB5}" destId="{3F880644-FB55-4239-8BAE-F43BA2E7B6DE}" srcOrd="3" destOrd="0" presId="urn:microsoft.com/office/officeart/2005/8/layout/vList2"/>
    <dgm:cxn modelId="{83ADCB80-53F7-4C81-9E4E-D926427431D9}" type="presParOf" srcId="{5DD470EF-88BA-4FDE-B91D-B5BCDAA59CB5}" destId="{8A14223F-3C3C-4D44-837B-EDDA0DA1E82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E2A73C-ED25-41E5-AECC-5A002FA1BA8A}" type="doc">
      <dgm:prSet loTypeId="urn:microsoft.com/office/officeart/2005/8/layout/default" loCatId="list" qsTypeId="urn:microsoft.com/office/officeart/2005/8/quickstyle/simple4" qsCatId="simple" csTypeId="urn:microsoft.com/office/officeart/2005/8/colors/accent6_2" csCatId="accent6" phldr="1"/>
      <dgm:spPr/>
      <dgm:t>
        <a:bodyPr/>
        <a:lstStyle/>
        <a:p>
          <a:endParaRPr lang="en-US"/>
        </a:p>
      </dgm:t>
    </dgm:pt>
    <dgm:pt modelId="{1F99C0F3-EC08-424D-AD48-2679D2C44054}">
      <dgm:prSet phldrT="[Text]"/>
      <dgm:spPr/>
      <dgm:t>
        <a:bodyPr/>
        <a:lstStyle/>
        <a:p>
          <a:r>
            <a:rPr lang="en-US" dirty="0"/>
            <a:t>Visualization Exercise (Body Scan / Autogenic Training)</a:t>
          </a:r>
        </a:p>
      </dgm:t>
    </dgm:pt>
    <dgm:pt modelId="{68791C44-5724-4FBA-A4D9-43EFEF0CA76F}" type="parTrans" cxnId="{44871633-0EC0-4038-8FA6-084B7518CD61}">
      <dgm:prSet/>
      <dgm:spPr/>
      <dgm:t>
        <a:bodyPr/>
        <a:lstStyle/>
        <a:p>
          <a:endParaRPr lang="en-US"/>
        </a:p>
      </dgm:t>
    </dgm:pt>
    <dgm:pt modelId="{1886C8E5-FF5A-4C7C-8B43-2A6A681442F5}" type="sibTrans" cxnId="{44871633-0EC0-4038-8FA6-084B7518CD61}">
      <dgm:prSet/>
      <dgm:spPr/>
      <dgm:t>
        <a:bodyPr/>
        <a:lstStyle/>
        <a:p>
          <a:endParaRPr lang="en-US"/>
        </a:p>
      </dgm:t>
    </dgm:pt>
    <dgm:pt modelId="{22710708-8609-470C-ACFC-F92081BF450D}">
      <dgm:prSet phldrT="[Text]"/>
      <dgm:spPr/>
      <dgm:t>
        <a:bodyPr/>
        <a:lstStyle/>
        <a:p>
          <a:r>
            <a:rPr lang="en-US" dirty="0"/>
            <a:t>Progressive Muscle Relaxation</a:t>
          </a:r>
        </a:p>
      </dgm:t>
    </dgm:pt>
    <dgm:pt modelId="{FB217F6B-B681-48CC-BC33-E16D89368E59}" type="parTrans" cxnId="{871820B4-D5DC-44F1-8392-CD8AA7FB2A44}">
      <dgm:prSet/>
      <dgm:spPr/>
      <dgm:t>
        <a:bodyPr/>
        <a:lstStyle/>
        <a:p>
          <a:endParaRPr lang="en-US"/>
        </a:p>
      </dgm:t>
    </dgm:pt>
    <dgm:pt modelId="{B442016A-CB4B-4E80-9BD7-40B6ECCC11C2}" type="sibTrans" cxnId="{871820B4-D5DC-44F1-8392-CD8AA7FB2A44}">
      <dgm:prSet/>
      <dgm:spPr/>
      <dgm:t>
        <a:bodyPr/>
        <a:lstStyle/>
        <a:p>
          <a:endParaRPr lang="en-US"/>
        </a:p>
      </dgm:t>
    </dgm:pt>
    <dgm:pt modelId="{3E2F1731-7617-4208-BD79-515A19809664}">
      <dgm:prSet phldrT="[Text]"/>
      <dgm:spPr/>
      <dgm:t>
        <a:bodyPr/>
        <a:lstStyle/>
        <a:p>
          <a:r>
            <a:rPr lang="en-US" dirty="0"/>
            <a:t>Mindfulness Meditation</a:t>
          </a:r>
        </a:p>
      </dgm:t>
    </dgm:pt>
    <dgm:pt modelId="{46D352AE-73AE-466B-AD63-A87DF38B4533}" type="parTrans" cxnId="{E003988B-1763-4819-B1EF-7B60C094A778}">
      <dgm:prSet/>
      <dgm:spPr/>
      <dgm:t>
        <a:bodyPr/>
        <a:lstStyle/>
        <a:p>
          <a:endParaRPr lang="en-US"/>
        </a:p>
      </dgm:t>
    </dgm:pt>
    <dgm:pt modelId="{ACE59CF1-F896-48CA-97D6-FDA4FC3BEF4E}" type="sibTrans" cxnId="{E003988B-1763-4819-B1EF-7B60C094A778}">
      <dgm:prSet/>
      <dgm:spPr/>
      <dgm:t>
        <a:bodyPr/>
        <a:lstStyle/>
        <a:p>
          <a:endParaRPr lang="en-US"/>
        </a:p>
      </dgm:t>
    </dgm:pt>
    <dgm:pt modelId="{B0B71AB3-1A86-43CB-9780-AA23854B721C}">
      <dgm:prSet phldrT="[Text]"/>
      <dgm:spPr/>
      <dgm:t>
        <a:bodyPr/>
        <a:lstStyle/>
        <a:p>
          <a:r>
            <a:rPr lang="en-US" dirty="0"/>
            <a:t>Guided Imagery</a:t>
          </a:r>
        </a:p>
      </dgm:t>
    </dgm:pt>
    <dgm:pt modelId="{3FB30BCD-4DEA-473F-B7E2-13619B545808}" type="parTrans" cxnId="{C140C27E-9039-4B84-9CC7-C36F358CF8D4}">
      <dgm:prSet/>
      <dgm:spPr/>
      <dgm:t>
        <a:bodyPr/>
        <a:lstStyle/>
        <a:p>
          <a:endParaRPr lang="en-US"/>
        </a:p>
      </dgm:t>
    </dgm:pt>
    <dgm:pt modelId="{C5EABEBC-4EFA-4F4F-8470-94D464C7135E}" type="sibTrans" cxnId="{C140C27E-9039-4B84-9CC7-C36F358CF8D4}">
      <dgm:prSet/>
      <dgm:spPr/>
      <dgm:t>
        <a:bodyPr/>
        <a:lstStyle/>
        <a:p>
          <a:endParaRPr lang="en-US"/>
        </a:p>
      </dgm:t>
    </dgm:pt>
    <dgm:pt modelId="{7A1B69E7-BB74-4903-9C2A-178C3E872E01}">
      <dgm:prSet phldrT="[Text]"/>
      <dgm:spPr/>
      <dgm:t>
        <a:bodyPr/>
        <a:lstStyle/>
        <a:p>
          <a:r>
            <a:rPr lang="en-US" dirty="0"/>
            <a:t>Yoga</a:t>
          </a:r>
        </a:p>
      </dgm:t>
    </dgm:pt>
    <dgm:pt modelId="{3BEC6801-831C-4150-85E5-3D510D62C90B}" type="parTrans" cxnId="{E8FBDBFB-A499-438F-B39A-0A81AD350092}">
      <dgm:prSet/>
      <dgm:spPr/>
      <dgm:t>
        <a:bodyPr/>
        <a:lstStyle/>
        <a:p>
          <a:endParaRPr lang="en-US"/>
        </a:p>
      </dgm:t>
    </dgm:pt>
    <dgm:pt modelId="{AF67D00F-B3F3-4FD9-8178-4A5843755F33}" type="sibTrans" cxnId="{E8FBDBFB-A499-438F-B39A-0A81AD350092}">
      <dgm:prSet/>
      <dgm:spPr/>
      <dgm:t>
        <a:bodyPr/>
        <a:lstStyle/>
        <a:p>
          <a:endParaRPr lang="en-US"/>
        </a:p>
      </dgm:t>
    </dgm:pt>
    <dgm:pt modelId="{1B865B85-51A1-47C4-80A0-C274300910FD}">
      <dgm:prSet phldrT="[Text]" custT="1"/>
      <dgm:spPr/>
      <dgm:t>
        <a:bodyPr/>
        <a:lstStyle/>
        <a:p>
          <a:pPr marL="0" lvl="0" indent="0" algn="ctr" defTabSz="1111250">
            <a:lnSpc>
              <a:spcPct val="90000"/>
            </a:lnSpc>
            <a:spcBef>
              <a:spcPct val="0"/>
            </a:spcBef>
            <a:spcAft>
              <a:spcPct val="35000"/>
            </a:spcAft>
            <a:buNone/>
          </a:pPr>
          <a:r>
            <a:rPr lang="en-US" sz="2500" kern="1200">
              <a:latin typeface="Calibri" panose="020F0502020204030204"/>
              <a:ea typeface="+mn-ea"/>
              <a:cs typeface="+mn-cs"/>
            </a:rPr>
            <a:t>Repetitive Prayer</a:t>
          </a:r>
          <a:endParaRPr lang="en-US" sz="2500" kern="1200" dirty="0">
            <a:latin typeface="Calibri" panose="020F0502020204030204"/>
            <a:ea typeface="+mn-ea"/>
            <a:cs typeface="+mn-cs"/>
          </a:endParaRPr>
        </a:p>
      </dgm:t>
    </dgm:pt>
    <dgm:pt modelId="{9581D0B8-0328-4B51-B261-55831EF97C89}" type="parTrans" cxnId="{BA4C17CC-8DDE-42EC-910D-526FBAFE6663}">
      <dgm:prSet/>
      <dgm:spPr/>
      <dgm:t>
        <a:bodyPr/>
        <a:lstStyle/>
        <a:p>
          <a:endParaRPr lang="en-US"/>
        </a:p>
      </dgm:t>
    </dgm:pt>
    <dgm:pt modelId="{F8ADD7F8-AF83-40CC-9E5C-FAF519237158}" type="sibTrans" cxnId="{BA4C17CC-8DDE-42EC-910D-526FBAFE6663}">
      <dgm:prSet/>
      <dgm:spPr/>
      <dgm:t>
        <a:bodyPr/>
        <a:lstStyle/>
        <a:p>
          <a:endParaRPr lang="en-US"/>
        </a:p>
      </dgm:t>
    </dgm:pt>
    <dgm:pt modelId="{D4DD6B3F-DCB9-4A86-8E6D-C52511BCF8C1}" type="pres">
      <dgm:prSet presAssocID="{48E2A73C-ED25-41E5-AECC-5A002FA1BA8A}" presName="diagram" presStyleCnt="0">
        <dgm:presLayoutVars>
          <dgm:dir/>
          <dgm:resizeHandles val="exact"/>
        </dgm:presLayoutVars>
      </dgm:prSet>
      <dgm:spPr/>
    </dgm:pt>
    <dgm:pt modelId="{92E1FD33-905A-43DD-872E-663F68EB15A4}" type="pres">
      <dgm:prSet presAssocID="{1F99C0F3-EC08-424D-AD48-2679D2C44054}" presName="node" presStyleLbl="node1" presStyleIdx="0" presStyleCnt="6">
        <dgm:presLayoutVars>
          <dgm:bulletEnabled val="1"/>
        </dgm:presLayoutVars>
      </dgm:prSet>
      <dgm:spPr/>
    </dgm:pt>
    <dgm:pt modelId="{AAF8900C-A69A-4D4D-B1D3-F7C50875E21A}" type="pres">
      <dgm:prSet presAssocID="{1886C8E5-FF5A-4C7C-8B43-2A6A681442F5}" presName="sibTrans" presStyleCnt="0"/>
      <dgm:spPr/>
    </dgm:pt>
    <dgm:pt modelId="{08CFCC01-408C-40DF-A880-A1992F6F5CE3}" type="pres">
      <dgm:prSet presAssocID="{22710708-8609-470C-ACFC-F92081BF450D}" presName="node" presStyleLbl="node1" presStyleIdx="1" presStyleCnt="6">
        <dgm:presLayoutVars>
          <dgm:bulletEnabled val="1"/>
        </dgm:presLayoutVars>
      </dgm:prSet>
      <dgm:spPr/>
    </dgm:pt>
    <dgm:pt modelId="{DF009285-D676-4592-A7E6-EB365BEA9779}" type="pres">
      <dgm:prSet presAssocID="{B442016A-CB4B-4E80-9BD7-40B6ECCC11C2}" presName="sibTrans" presStyleCnt="0"/>
      <dgm:spPr/>
    </dgm:pt>
    <dgm:pt modelId="{6AC629FC-1FA1-4B44-AEED-37A60D7FF5B2}" type="pres">
      <dgm:prSet presAssocID="{3E2F1731-7617-4208-BD79-515A19809664}" presName="node" presStyleLbl="node1" presStyleIdx="2" presStyleCnt="6">
        <dgm:presLayoutVars>
          <dgm:bulletEnabled val="1"/>
        </dgm:presLayoutVars>
      </dgm:prSet>
      <dgm:spPr/>
    </dgm:pt>
    <dgm:pt modelId="{3691E232-FCB3-493D-81CC-4B9CF3871DEB}" type="pres">
      <dgm:prSet presAssocID="{ACE59CF1-F896-48CA-97D6-FDA4FC3BEF4E}" presName="sibTrans" presStyleCnt="0"/>
      <dgm:spPr/>
    </dgm:pt>
    <dgm:pt modelId="{1585E839-43A4-415F-AAAF-47079D5FCA43}" type="pres">
      <dgm:prSet presAssocID="{B0B71AB3-1A86-43CB-9780-AA23854B721C}" presName="node" presStyleLbl="node1" presStyleIdx="3" presStyleCnt="6">
        <dgm:presLayoutVars>
          <dgm:bulletEnabled val="1"/>
        </dgm:presLayoutVars>
      </dgm:prSet>
      <dgm:spPr/>
    </dgm:pt>
    <dgm:pt modelId="{F0EDE105-6175-49F1-B3A2-37E2C9D66D29}" type="pres">
      <dgm:prSet presAssocID="{C5EABEBC-4EFA-4F4F-8470-94D464C7135E}" presName="sibTrans" presStyleCnt="0"/>
      <dgm:spPr/>
    </dgm:pt>
    <dgm:pt modelId="{8BBDE627-AD1D-417D-ABC5-0FB8481D11CD}" type="pres">
      <dgm:prSet presAssocID="{7A1B69E7-BB74-4903-9C2A-178C3E872E01}" presName="node" presStyleLbl="node1" presStyleIdx="4" presStyleCnt="6">
        <dgm:presLayoutVars>
          <dgm:bulletEnabled val="1"/>
        </dgm:presLayoutVars>
      </dgm:prSet>
      <dgm:spPr/>
    </dgm:pt>
    <dgm:pt modelId="{7DB35A4C-CBE2-45AD-B037-98D2F662957C}" type="pres">
      <dgm:prSet presAssocID="{AF67D00F-B3F3-4FD9-8178-4A5843755F33}" presName="sibTrans" presStyleCnt="0"/>
      <dgm:spPr/>
    </dgm:pt>
    <dgm:pt modelId="{9EBC71B2-A8A8-4BA3-BE83-5C041E62A35A}" type="pres">
      <dgm:prSet presAssocID="{1B865B85-51A1-47C4-80A0-C274300910FD}" presName="node" presStyleLbl="node1" presStyleIdx="5" presStyleCnt="6">
        <dgm:presLayoutVars>
          <dgm:bulletEnabled val="1"/>
        </dgm:presLayoutVars>
      </dgm:prSet>
      <dgm:spPr/>
    </dgm:pt>
  </dgm:ptLst>
  <dgm:cxnLst>
    <dgm:cxn modelId="{3F83880F-6C01-4612-86A1-3C92AAA1385E}" type="presOf" srcId="{3E2F1731-7617-4208-BD79-515A19809664}" destId="{6AC629FC-1FA1-4B44-AEED-37A60D7FF5B2}" srcOrd="0" destOrd="0" presId="urn:microsoft.com/office/officeart/2005/8/layout/default"/>
    <dgm:cxn modelId="{44871633-0EC0-4038-8FA6-084B7518CD61}" srcId="{48E2A73C-ED25-41E5-AECC-5A002FA1BA8A}" destId="{1F99C0F3-EC08-424D-AD48-2679D2C44054}" srcOrd="0" destOrd="0" parTransId="{68791C44-5724-4FBA-A4D9-43EFEF0CA76F}" sibTransId="{1886C8E5-FF5A-4C7C-8B43-2A6A681442F5}"/>
    <dgm:cxn modelId="{54FF7E50-FF08-46B0-997F-0BCE98784FFC}" type="presOf" srcId="{48E2A73C-ED25-41E5-AECC-5A002FA1BA8A}" destId="{D4DD6B3F-DCB9-4A86-8E6D-C52511BCF8C1}" srcOrd="0" destOrd="0" presId="urn:microsoft.com/office/officeart/2005/8/layout/default"/>
    <dgm:cxn modelId="{0C655076-00FB-49DB-9FD1-24C24DEB4E00}" type="presOf" srcId="{7A1B69E7-BB74-4903-9C2A-178C3E872E01}" destId="{8BBDE627-AD1D-417D-ABC5-0FB8481D11CD}" srcOrd="0" destOrd="0" presId="urn:microsoft.com/office/officeart/2005/8/layout/default"/>
    <dgm:cxn modelId="{C140C27E-9039-4B84-9CC7-C36F358CF8D4}" srcId="{48E2A73C-ED25-41E5-AECC-5A002FA1BA8A}" destId="{B0B71AB3-1A86-43CB-9780-AA23854B721C}" srcOrd="3" destOrd="0" parTransId="{3FB30BCD-4DEA-473F-B7E2-13619B545808}" sibTransId="{C5EABEBC-4EFA-4F4F-8470-94D464C7135E}"/>
    <dgm:cxn modelId="{E003988B-1763-4819-B1EF-7B60C094A778}" srcId="{48E2A73C-ED25-41E5-AECC-5A002FA1BA8A}" destId="{3E2F1731-7617-4208-BD79-515A19809664}" srcOrd="2" destOrd="0" parTransId="{46D352AE-73AE-466B-AD63-A87DF38B4533}" sibTransId="{ACE59CF1-F896-48CA-97D6-FDA4FC3BEF4E}"/>
    <dgm:cxn modelId="{E9B79F9B-C8D1-4E3A-9C5F-2F917A41A979}" type="presOf" srcId="{1F99C0F3-EC08-424D-AD48-2679D2C44054}" destId="{92E1FD33-905A-43DD-872E-663F68EB15A4}" srcOrd="0" destOrd="0" presId="urn:microsoft.com/office/officeart/2005/8/layout/default"/>
    <dgm:cxn modelId="{871820B4-D5DC-44F1-8392-CD8AA7FB2A44}" srcId="{48E2A73C-ED25-41E5-AECC-5A002FA1BA8A}" destId="{22710708-8609-470C-ACFC-F92081BF450D}" srcOrd="1" destOrd="0" parTransId="{FB217F6B-B681-48CC-BC33-E16D89368E59}" sibTransId="{B442016A-CB4B-4E80-9BD7-40B6ECCC11C2}"/>
    <dgm:cxn modelId="{77B063BB-5190-474D-89F0-3031D9695757}" type="presOf" srcId="{22710708-8609-470C-ACFC-F92081BF450D}" destId="{08CFCC01-408C-40DF-A880-A1992F6F5CE3}" srcOrd="0" destOrd="0" presId="urn:microsoft.com/office/officeart/2005/8/layout/default"/>
    <dgm:cxn modelId="{BA4C17CC-8DDE-42EC-910D-526FBAFE6663}" srcId="{48E2A73C-ED25-41E5-AECC-5A002FA1BA8A}" destId="{1B865B85-51A1-47C4-80A0-C274300910FD}" srcOrd="5" destOrd="0" parTransId="{9581D0B8-0328-4B51-B261-55831EF97C89}" sibTransId="{F8ADD7F8-AF83-40CC-9E5C-FAF519237158}"/>
    <dgm:cxn modelId="{76C57FCE-93DB-42C1-896F-192590BC75A8}" type="presOf" srcId="{B0B71AB3-1A86-43CB-9780-AA23854B721C}" destId="{1585E839-43A4-415F-AAAF-47079D5FCA43}" srcOrd="0" destOrd="0" presId="urn:microsoft.com/office/officeart/2005/8/layout/default"/>
    <dgm:cxn modelId="{B5F1E2F9-CD68-4A18-AB59-6E06D3849766}" type="presOf" srcId="{1B865B85-51A1-47C4-80A0-C274300910FD}" destId="{9EBC71B2-A8A8-4BA3-BE83-5C041E62A35A}" srcOrd="0" destOrd="0" presId="urn:microsoft.com/office/officeart/2005/8/layout/default"/>
    <dgm:cxn modelId="{E8FBDBFB-A499-438F-B39A-0A81AD350092}" srcId="{48E2A73C-ED25-41E5-AECC-5A002FA1BA8A}" destId="{7A1B69E7-BB74-4903-9C2A-178C3E872E01}" srcOrd="4" destOrd="0" parTransId="{3BEC6801-831C-4150-85E5-3D510D62C90B}" sibTransId="{AF67D00F-B3F3-4FD9-8178-4A5843755F33}"/>
    <dgm:cxn modelId="{03892AE8-F00E-4894-BCFF-B6E7AECD5705}" type="presParOf" srcId="{D4DD6B3F-DCB9-4A86-8E6D-C52511BCF8C1}" destId="{92E1FD33-905A-43DD-872E-663F68EB15A4}" srcOrd="0" destOrd="0" presId="urn:microsoft.com/office/officeart/2005/8/layout/default"/>
    <dgm:cxn modelId="{37A4D1FD-369E-44CA-A2E5-30FA2ED48D3C}" type="presParOf" srcId="{D4DD6B3F-DCB9-4A86-8E6D-C52511BCF8C1}" destId="{AAF8900C-A69A-4D4D-B1D3-F7C50875E21A}" srcOrd="1" destOrd="0" presId="urn:microsoft.com/office/officeart/2005/8/layout/default"/>
    <dgm:cxn modelId="{B29BA751-6610-4CF3-BCE3-E14BAFDC52F9}" type="presParOf" srcId="{D4DD6B3F-DCB9-4A86-8E6D-C52511BCF8C1}" destId="{08CFCC01-408C-40DF-A880-A1992F6F5CE3}" srcOrd="2" destOrd="0" presId="urn:microsoft.com/office/officeart/2005/8/layout/default"/>
    <dgm:cxn modelId="{A4EF8420-2D6B-4BA0-A6A8-554D390CA36F}" type="presParOf" srcId="{D4DD6B3F-DCB9-4A86-8E6D-C52511BCF8C1}" destId="{DF009285-D676-4592-A7E6-EB365BEA9779}" srcOrd="3" destOrd="0" presId="urn:microsoft.com/office/officeart/2005/8/layout/default"/>
    <dgm:cxn modelId="{B6597251-BC3A-4349-9A50-CA625403C282}" type="presParOf" srcId="{D4DD6B3F-DCB9-4A86-8E6D-C52511BCF8C1}" destId="{6AC629FC-1FA1-4B44-AEED-37A60D7FF5B2}" srcOrd="4" destOrd="0" presId="urn:microsoft.com/office/officeart/2005/8/layout/default"/>
    <dgm:cxn modelId="{85212D58-9EAC-4C03-B589-2434C8E38830}" type="presParOf" srcId="{D4DD6B3F-DCB9-4A86-8E6D-C52511BCF8C1}" destId="{3691E232-FCB3-493D-81CC-4B9CF3871DEB}" srcOrd="5" destOrd="0" presId="urn:microsoft.com/office/officeart/2005/8/layout/default"/>
    <dgm:cxn modelId="{D1EACDE1-8B4F-4C1F-BE11-324F9C9CA232}" type="presParOf" srcId="{D4DD6B3F-DCB9-4A86-8E6D-C52511BCF8C1}" destId="{1585E839-43A4-415F-AAAF-47079D5FCA43}" srcOrd="6" destOrd="0" presId="urn:microsoft.com/office/officeart/2005/8/layout/default"/>
    <dgm:cxn modelId="{C8042025-34EB-48CC-9C07-88A3F644108E}" type="presParOf" srcId="{D4DD6B3F-DCB9-4A86-8E6D-C52511BCF8C1}" destId="{F0EDE105-6175-49F1-B3A2-37E2C9D66D29}" srcOrd="7" destOrd="0" presId="urn:microsoft.com/office/officeart/2005/8/layout/default"/>
    <dgm:cxn modelId="{C6312DDE-EA33-41D3-85BD-6F1C8C33E620}" type="presParOf" srcId="{D4DD6B3F-DCB9-4A86-8E6D-C52511BCF8C1}" destId="{8BBDE627-AD1D-417D-ABC5-0FB8481D11CD}" srcOrd="8" destOrd="0" presId="urn:microsoft.com/office/officeart/2005/8/layout/default"/>
    <dgm:cxn modelId="{AA905687-9FFE-4C50-9B76-CB0E632D0598}" type="presParOf" srcId="{D4DD6B3F-DCB9-4A86-8E6D-C52511BCF8C1}" destId="{7DB35A4C-CBE2-45AD-B037-98D2F662957C}" srcOrd="9" destOrd="0" presId="urn:microsoft.com/office/officeart/2005/8/layout/default"/>
    <dgm:cxn modelId="{A9408256-3B7D-44C8-83F0-C485B6EFD9F3}" type="presParOf" srcId="{D4DD6B3F-DCB9-4A86-8E6D-C52511BCF8C1}" destId="{9EBC71B2-A8A8-4BA3-BE83-5C041E62A35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36741E-EBCE-4EB6-AB75-E7613BDA4C20}" type="doc">
      <dgm:prSet loTypeId="urn:microsoft.com/office/officeart/2005/8/layout/vList3" loCatId="icon" qsTypeId="urn:microsoft.com/office/officeart/2005/8/quickstyle/simple1" qsCatId="simple" csTypeId="urn:microsoft.com/office/officeart/2005/8/colors/accent0_2" csCatId="mainScheme" phldr="1"/>
      <dgm:spPr/>
      <dgm:t>
        <a:bodyPr/>
        <a:lstStyle/>
        <a:p>
          <a:endParaRPr lang="en-US"/>
        </a:p>
      </dgm:t>
    </dgm:pt>
    <dgm:pt modelId="{82C372B1-DB62-4758-AE8D-0503F5283021}">
      <dgm:prSet custT="1"/>
      <dgm:spPr/>
      <dgm:t>
        <a:bodyPr/>
        <a:lstStyle/>
        <a:p>
          <a:r>
            <a:rPr lang="en-US" sz="2000" dirty="0">
              <a:solidFill>
                <a:srgbClr val="232D4B"/>
              </a:solidFill>
            </a:rPr>
            <a:t>SFA fosters strong peer and leadership support</a:t>
          </a:r>
        </a:p>
      </dgm:t>
    </dgm:pt>
    <dgm:pt modelId="{8E008871-EA78-467F-A428-4C17D79EA8C8}" type="parTrans" cxnId="{1B29E2D1-8A92-4DE8-80C2-67341EE7ACF2}">
      <dgm:prSet/>
      <dgm:spPr/>
      <dgm:t>
        <a:bodyPr/>
        <a:lstStyle/>
        <a:p>
          <a:endParaRPr lang="en-US">
            <a:solidFill>
              <a:srgbClr val="232D4B"/>
            </a:solidFill>
          </a:endParaRPr>
        </a:p>
      </dgm:t>
    </dgm:pt>
    <dgm:pt modelId="{A13BF7F9-8460-47AE-BA61-365214686799}" type="sibTrans" cxnId="{1B29E2D1-8A92-4DE8-80C2-67341EE7ACF2}">
      <dgm:prSet/>
      <dgm:spPr/>
      <dgm:t>
        <a:bodyPr/>
        <a:lstStyle/>
        <a:p>
          <a:endParaRPr lang="en-US">
            <a:solidFill>
              <a:srgbClr val="232D4B"/>
            </a:solidFill>
          </a:endParaRPr>
        </a:p>
      </dgm:t>
    </dgm:pt>
    <dgm:pt modelId="{E24AAB4E-F677-4901-8D11-00482F06AABD}">
      <dgm:prSet custT="1"/>
      <dgm:spPr/>
      <dgm:t>
        <a:bodyPr/>
        <a:lstStyle/>
        <a:p>
          <a:r>
            <a:rPr lang="en-US" sz="2000" dirty="0">
              <a:solidFill>
                <a:srgbClr val="232D4B"/>
              </a:solidFill>
            </a:rPr>
            <a:t>SFA is fluid, not one-size-fits all </a:t>
          </a:r>
        </a:p>
      </dgm:t>
    </dgm:pt>
    <dgm:pt modelId="{6F1D5F15-59A5-4D49-A678-E6CCEB241217}" type="parTrans" cxnId="{E80C2C4F-14CB-42F1-91AC-143C1BD46377}">
      <dgm:prSet/>
      <dgm:spPr/>
      <dgm:t>
        <a:bodyPr/>
        <a:lstStyle/>
        <a:p>
          <a:endParaRPr lang="en-US">
            <a:solidFill>
              <a:srgbClr val="232D4B"/>
            </a:solidFill>
          </a:endParaRPr>
        </a:p>
      </dgm:t>
    </dgm:pt>
    <dgm:pt modelId="{496616C7-0B81-47F6-B9D3-CDFB244E3624}" type="sibTrans" cxnId="{E80C2C4F-14CB-42F1-91AC-143C1BD46377}">
      <dgm:prSet/>
      <dgm:spPr/>
      <dgm:t>
        <a:bodyPr/>
        <a:lstStyle/>
        <a:p>
          <a:endParaRPr lang="en-US">
            <a:solidFill>
              <a:srgbClr val="232D4B"/>
            </a:solidFill>
          </a:endParaRPr>
        </a:p>
      </dgm:t>
    </dgm:pt>
    <dgm:pt modelId="{6852F796-CD0F-44F5-8802-FC7F9E61391D}">
      <dgm:prSet custT="1"/>
      <dgm:spPr/>
      <dgm:t>
        <a:bodyPr/>
        <a:lstStyle/>
        <a:p>
          <a:r>
            <a:rPr lang="en-US" sz="2000" dirty="0">
              <a:solidFill>
                <a:srgbClr val="232D4B"/>
              </a:solidFill>
            </a:rPr>
            <a:t>SFA is both preventive and reactive</a:t>
          </a:r>
        </a:p>
      </dgm:t>
    </dgm:pt>
    <dgm:pt modelId="{ACD46996-7185-48FE-A1EF-2F4F55C083FD}" type="parTrans" cxnId="{3EE14050-D18C-420B-B050-290A84BF9FC0}">
      <dgm:prSet/>
      <dgm:spPr/>
      <dgm:t>
        <a:bodyPr/>
        <a:lstStyle/>
        <a:p>
          <a:endParaRPr lang="en-US">
            <a:solidFill>
              <a:srgbClr val="232D4B"/>
            </a:solidFill>
          </a:endParaRPr>
        </a:p>
      </dgm:t>
    </dgm:pt>
    <dgm:pt modelId="{75E5B7CF-81E0-401F-81A9-BAEA0BE144AE}" type="sibTrans" cxnId="{3EE14050-D18C-420B-B050-290A84BF9FC0}">
      <dgm:prSet/>
      <dgm:spPr/>
      <dgm:t>
        <a:bodyPr/>
        <a:lstStyle/>
        <a:p>
          <a:endParaRPr lang="en-US">
            <a:solidFill>
              <a:srgbClr val="232D4B"/>
            </a:solidFill>
          </a:endParaRPr>
        </a:p>
      </dgm:t>
    </dgm:pt>
    <dgm:pt modelId="{340E5136-4DA2-4151-B15C-23F9B57CD23A}">
      <dgm:prSet custT="1"/>
      <dgm:spPr/>
      <dgm:t>
        <a:bodyPr/>
        <a:lstStyle/>
        <a:p>
          <a:r>
            <a:rPr lang="en-US" sz="2000" dirty="0">
              <a:solidFill>
                <a:srgbClr val="232D4B"/>
              </a:solidFill>
              <a:ea typeface="ＭＳ Ｐゴシック" pitchFamily="127" charset="-128"/>
              <a:cs typeface="ＭＳ Ｐゴシック" pitchFamily="127" charset="-128"/>
            </a:rPr>
            <a:t>SFA bridges individuals to higher levels of care</a:t>
          </a:r>
          <a:endParaRPr lang="en-US" sz="2000" dirty="0">
            <a:solidFill>
              <a:srgbClr val="232D4B"/>
            </a:solidFill>
          </a:endParaRPr>
        </a:p>
      </dgm:t>
    </dgm:pt>
    <dgm:pt modelId="{2F128FA6-DA17-452D-BBAE-0C86C32BA5C8}" type="parTrans" cxnId="{780CA743-ADD3-431F-ADD4-EB22276DC6DE}">
      <dgm:prSet/>
      <dgm:spPr/>
      <dgm:t>
        <a:bodyPr/>
        <a:lstStyle/>
        <a:p>
          <a:endParaRPr lang="en-US">
            <a:solidFill>
              <a:srgbClr val="232D4B"/>
            </a:solidFill>
          </a:endParaRPr>
        </a:p>
      </dgm:t>
    </dgm:pt>
    <dgm:pt modelId="{37BA9AAB-B0F2-4B85-866D-71C74007DEE4}" type="sibTrans" cxnId="{780CA743-ADD3-431F-ADD4-EB22276DC6DE}">
      <dgm:prSet/>
      <dgm:spPr/>
      <dgm:t>
        <a:bodyPr/>
        <a:lstStyle/>
        <a:p>
          <a:endParaRPr lang="en-US">
            <a:solidFill>
              <a:srgbClr val="232D4B"/>
            </a:solidFill>
          </a:endParaRPr>
        </a:p>
      </dgm:t>
    </dgm:pt>
    <dgm:pt modelId="{7E69D26C-58A5-E34D-BA84-D5E0D928C39B}">
      <dgm:prSet custT="1"/>
      <dgm:spPr/>
      <dgm:t>
        <a:bodyPr/>
        <a:lstStyle/>
        <a:p>
          <a:r>
            <a:rPr lang="en-US" sz="2000" dirty="0">
              <a:solidFill>
                <a:srgbClr val="232D4B"/>
              </a:solidFill>
            </a:rPr>
            <a:t>SFA is an ongoing process best integrated into unit culture</a:t>
          </a:r>
        </a:p>
      </dgm:t>
    </dgm:pt>
    <dgm:pt modelId="{6446129E-7642-8D49-839C-877B1BD666D3}" type="parTrans" cxnId="{60A39F39-BF06-9242-88A1-DCD0507D02D8}">
      <dgm:prSet/>
      <dgm:spPr/>
      <dgm:t>
        <a:bodyPr/>
        <a:lstStyle/>
        <a:p>
          <a:endParaRPr lang="en-US">
            <a:solidFill>
              <a:srgbClr val="232D4B"/>
            </a:solidFill>
          </a:endParaRPr>
        </a:p>
      </dgm:t>
    </dgm:pt>
    <dgm:pt modelId="{88832E6C-8021-6B45-BDD0-061B68D13AC5}" type="sibTrans" cxnId="{60A39F39-BF06-9242-88A1-DCD0507D02D8}">
      <dgm:prSet/>
      <dgm:spPr/>
      <dgm:t>
        <a:bodyPr/>
        <a:lstStyle/>
        <a:p>
          <a:endParaRPr lang="en-US">
            <a:solidFill>
              <a:srgbClr val="232D4B"/>
            </a:solidFill>
          </a:endParaRPr>
        </a:p>
      </dgm:t>
    </dgm:pt>
    <dgm:pt modelId="{86C05E44-1BD6-462E-824B-60618178FA21}">
      <dgm:prSet custT="1"/>
      <dgm:spPr/>
      <dgm:t>
        <a:bodyPr/>
        <a:lstStyle/>
        <a:p>
          <a:r>
            <a:rPr lang="en-US" sz="2000" dirty="0">
              <a:solidFill>
                <a:srgbClr val="232D4B"/>
              </a:solidFill>
            </a:rPr>
            <a:t>SFA provides a </a:t>
          </a:r>
          <a:r>
            <a:rPr lang="en-US" sz="2000" b="0" dirty="0">
              <a:solidFill>
                <a:srgbClr val="232D4B"/>
              </a:solidFill>
            </a:rPr>
            <a:t>common language </a:t>
          </a:r>
          <a:r>
            <a:rPr lang="en-US" sz="2000" dirty="0">
              <a:solidFill>
                <a:srgbClr val="232D4B"/>
              </a:solidFill>
            </a:rPr>
            <a:t>to normalize discussion of stress</a:t>
          </a:r>
        </a:p>
      </dgm:t>
    </dgm:pt>
    <dgm:pt modelId="{3A39A67A-3648-4B32-9DF4-AA51F4A98605}" type="parTrans" cxnId="{4BFA8082-D1DB-4CFA-A9CF-0D465746347A}">
      <dgm:prSet/>
      <dgm:spPr/>
      <dgm:t>
        <a:bodyPr/>
        <a:lstStyle/>
        <a:p>
          <a:endParaRPr lang="en-US">
            <a:solidFill>
              <a:srgbClr val="232D4B"/>
            </a:solidFill>
          </a:endParaRPr>
        </a:p>
      </dgm:t>
    </dgm:pt>
    <dgm:pt modelId="{56F1877B-EBE5-45E4-8E0F-AF9D8AD469E7}" type="sibTrans" cxnId="{4BFA8082-D1DB-4CFA-A9CF-0D465746347A}">
      <dgm:prSet/>
      <dgm:spPr/>
      <dgm:t>
        <a:bodyPr/>
        <a:lstStyle/>
        <a:p>
          <a:endParaRPr lang="en-US">
            <a:solidFill>
              <a:srgbClr val="232D4B"/>
            </a:solidFill>
          </a:endParaRPr>
        </a:p>
      </dgm:t>
    </dgm:pt>
    <dgm:pt modelId="{F8824200-9CAA-D442-9D45-423D97E9B65D}" type="pres">
      <dgm:prSet presAssocID="{C936741E-EBCE-4EB6-AB75-E7613BDA4C20}" presName="linearFlow" presStyleCnt="0">
        <dgm:presLayoutVars>
          <dgm:dir/>
          <dgm:resizeHandles val="exact"/>
        </dgm:presLayoutVars>
      </dgm:prSet>
      <dgm:spPr/>
    </dgm:pt>
    <dgm:pt modelId="{83C5543A-6DC4-6B48-83A2-39F7A0E6F8F9}" type="pres">
      <dgm:prSet presAssocID="{82C372B1-DB62-4758-AE8D-0503F5283021}" presName="composite" presStyleCnt="0"/>
      <dgm:spPr/>
    </dgm:pt>
    <dgm:pt modelId="{FCF527AD-E218-C64E-88B8-8BDCDC4CB0BE}" type="pres">
      <dgm:prSet presAssocID="{82C372B1-DB62-4758-AE8D-0503F5283021}" presName="imgShp" presStyleLbl="fgImgPlace1" presStyleIdx="0" presStyleCnt="6" custLinFactNeighborX="-5279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8500C65-7933-8F44-8990-49E0AAF09CF7}" type="pres">
      <dgm:prSet presAssocID="{82C372B1-DB62-4758-AE8D-0503F5283021}" presName="txShp" presStyleLbl="node1" presStyleIdx="0" presStyleCnt="6">
        <dgm:presLayoutVars>
          <dgm:bulletEnabled val="1"/>
        </dgm:presLayoutVars>
      </dgm:prSet>
      <dgm:spPr/>
    </dgm:pt>
    <dgm:pt modelId="{122045C0-8FEC-6240-A634-A869DC04AD76}" type="pres">
      <dgm:prSet presAssocID="{A13BF7F9-8460-47AE-BA61-365214686799}" presName="spacing" presStyleCnt="0"/>
      <dgm:spPr/>
    </dgm:pt>
    <dgm:pt modelId="{5DD5A626-BEDE-4C11-87B5-39429B74AD96}" type="pres">
      <dgm:prSet presAssocID="{86C05E44-1BD6-462E-824B-60618178FA21}" presName="composite" presStyleCnt="0"/>
      <dgm:spPr/>
    </dgm:pt>
    <dgm:pt modelId="{5E15DEA8-3786-4BBB-96E5-91CCDDE73BAA}" type="pres">
      <dgm:prSet presAssocID="{86C05E44-1BD6-462E-824B-60618178FA21}" presName="imgShp" presStyleLbl="fgImgPlace1" presStyleIdx="1" presStyleCnt="6" custLinFactNeighborX="-5279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B6160A3-721F-4065-95C7-ACF35E80DBDE}" type="pres">
      <dgm:prSet presAssocID="{86C05E44-1BD6-462E-824B-60618178FA21}" presName="txShp" presStyleLbl="node1" presStyleIdx="1" presStyleCnt="6">
        <dgm:presLayoutVars>
          <dgm:bulletEnabled val="1"/>
        </dgm:presLayoutVars>
      </dgm:prSet>
      <dgm:spPr/>
    </dgm:pt>
    <dgm:pt modelId="{1D1913FD-1300-4BF5-9912-9C436438AD8E}" type="pres">
      <dgm:prSet presAssocID="{56F1877B-EBE5-45E4-8E0F-AF9D8AD469E7}" presName="spacing" presStyleCnt="0"/>
      <dgm:spPr/>
    </dgm:pt>
    <dgm:pt modelId="{18FE2C4A-3581-5D48-922B-5A7AC856D0FA}" type="pres">
      <dgm:prSet presAssocID="{6852F796-CD0F-44F5-8802-FC7F9E61391D}" presName="composite" presStyleCnt="0"/>
      <dgm:spPr/>
    </dgm:pt>
    <dgm:pt modelId="{CAEFD7E1-663B-394D-8833-398ACA81EB51}" type="pres">
      <dgm:prSet presAssocID="{6852F796-CD0F-44F5-8802-FC7F9E61391D}" presName="imgShp" presStyleLbl="fgImgPlace1" presStyleIdx="2" presStyleCnt="6" custLinFactNeighborX="-52795"/>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41E22E72-BE2E-4242-A62C-75B4646E653E}" type="pres">
      <dgm:prSet presAssocID="{6852F796-CD0F-44F5-8802-FC7F9E61391D}" presName="txShp" presStyleLbl="node1" presStyleIdx="2" presStyleCnt="6">
        <dgm:presLayoutVars>
          <dgm:bulletEnabled val="1"/>
        </dgm:presLayoutVars>
      </dgm:prSet>
      <dgm:spPr/>
    </dgm:pt>
    <dgm:pt modelId="{AFE7D603-0DC3-FE44-B25E-52D968E20278}" type="pres">
      <dgm:prSet presAssocID="{75E5B7CF-81E0-401F-81A9-BAEA0BE144AE}" presName="spacing" presStyleCnt="0"/>
      <dgm:spPr/>
    </dgm:pt>
    <dgm:pt modelId="{0E7D704B-0327-7248-9694-F708A50E5982}" type="pres">
      <dgm:prSet presAssocID="{E24AAB4E-F677-4901-8D11-00482F06AABD}" presName="composite" presStyleCnt="0"/>
      <dgm:spPr/>
    </dgm:pt>
    <dgm:pt modelId="{81AF2D49-6CE6-D446-9DBB-EB93D422EA96}" type="pres">
      <dgm:prSet presAssocID="{E24AAB4E-F677-4901-8D11-00482F06AABD}" presName="imgShp" presStyleLbl="fgImgPlace1" presStyleIdx="3" presStyleCnt="6" custLinFactNeighborX="-52795"/>
      <dgm:spPr>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A31B3A66-64CF-114A-9377-A8296D0C7603}" type="pres">
      <dgm:prSet presAssocID="{E24AAB4E-F677-4901-8D11-00482F06AABD}" presName="txShp" presStyleLbl="node1" presStyleIdx="3" presStyleCnt="6">
        <dgm:presLayoutVars>
          <dgm:bulletEnabled val="1"/>
        </dgm:presLayoutVars>
      </dgm:prSet>
      <dgm:spPr/>
    </dgm:pt>
    <dgm:pt modelId="{7A5EC530-5264-E74D-A8D5-43899337578C}" type="pres">
      <dgm:prSet presAssocID="{496616C7-0B81-47F6-B9D3-CDFB244E3624}" presName="spacing" presStyleCnt="0"/>
      <dgm:spPr/>
    </dgm:pt>
    <dgm:pt modelId="{6F36BCF8-C65A-514D-BD91-AAD52378D6D8}" type="pres">
      <dgm:prSet presAssocID="{7E69D26C-58A5-E34D-BA84-D5E0D928C39B}" presName="composite" presStyleCnt="0"/>
      <dgm:spPr/>
    </dgm:pt>
    <dgm:pt modelId="{6D4D1176-34DC-5949-856B-29A62B1FEA4D}" type="pres">
      <dgm:prSet presAssocID="{7E69D26C-58A5-E34D-BA84-D5E0D928C39B}" presName="imgShp" presStyleLbl="fgImgPlace1" presStyleIdx="4" presStyleCnt="6" custLinFactNeighborX="-52795"/>
      <dgm:spPr>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35996935-4A51-0B4A-B6AA-8000C6F404D5}" type="pres">
      <dgm:prSet presAssocID="{7E69D26C-58A5-E34D-BA84-D5E0D928C39B}" presName="txShp" presStyleLbl="node1" presStyleIdx="4" presStyleCnt="6">
        <dgm:presLayoutVars>
          <dgm:bulletEnabled val="1"/>
        </dgm:presLayoutVars>
      </dgm:prSet>
      <dgm:spPr/>
    </dgm:pt>
    <dgm:pt modelId="{A7FE1D5E-A7D3-D64F-8D71-4235EDD2403E}" type="pres">
      <dgm:prSet presAssocID="{88832E6C-8021-6B45-BDD0-061B68D13AC5}" presName="spacing" presStyleCnt="0"/>
      <dgm:spPr/>
    </dgm:pt>
    <dgm:pt modelId="{98A83CE5-8147-A64F-A6D6-3BB0759B4EB3}" type="pres">
      <dgm:prSet presAssocID="{340E5136-4DA2-4151-B15C-23F9B57CD23A}" presName="composite" presStyleCnt="0"/>
      <dgm:spPr/>
    </dgm:pt>
    <dgm:pt modelId="{95EB43CD-368D-854F-B473-4BC7329EE5F7}" type="pres">
      <dgm:prSet presAssocID="{340E5136-4DA2-4151-B15C-23F9B57CD23A}" presName="imgShp" presStyleLbl="fgImgPlace1" presStyleIdx="5" presStyleCnt="6" custLinFactNeighborX="-52795"/>
      <dgm:spPr>
        <a:blipFill rotWithShape="1">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26E46550-495F-5D44-BDB7-3C9AE341A8E4}" type="pres">
      <dgm:prSet presAssocID="{340E5136-4DA2-4151-B15C-23F9B57CD23A}" presName="txShp" presStyleLbl="node1" presStyleIdx="5" presStyleCnt="6" custLinFactNeighborX="-527">
        <dgm:presLayoutVars>
          <dgm:bulletEnabled val="1"/>
        </dgm:presLayoutVars>
      </dgm:prSet>
      <dgm:spPr/>
    </dgm:pt>
  </dgm:ptLst>
  <dgm:cxnLst>
    <dgm:cxn modelId="{7D1F591C-6657-734E-892F-3FC5E8F905AF}" type="presOf" srcId="{C936741E-EBCE-4EB6-AB75-E7613BDA4C20}" destId="{F8824200-9CAA-D442-9D45-423D97E9B65D}" srcOrd="0" destOrd="0" presId="urn:microsoft.com/office/officeart/2005/8/layout/vList3"/>
    <dgm:cxn modelId="{60A39F39-BF06-9242-88A1-DCD0507D02D8}" srcId="{C936741E-EBCE-4EB6-AB75-E7613BDA4C20}" destId="{7E69D26C-58A5-E34D-BA84-D5E0D928C39B}" srcOrd="4" destOrd="0" parTransId="{6446129E-7642-8D49-839C-877B1BD666D3}" sibTransId="{88832E6C-8021-6B45-BDD0-061B68D13AC5}"/>
    <dgm:cxn modelId="{780CA743-ADD3-431F-ADD4-EB22276DC6DE}" srcId="{C936741E-EBCE-4EB6-AB75-E7613BDA4C20}" destId="{340E5136-4DA2-4151-B15C-23F9B57CD23A}" srcOrd="5" destOrd="0" parTransId="{2F128FA6-DA17-452D-BBAE-0C86C32BA5C8}" sibTransId="{37BA9AAB-B0F2-4B85-866D-71C74007DEE4}"/>
    <dgm:cxn modelId="{38E4B94E-0ED1-2543-B8BD-65FC430FEF6D}" type="presOf" srcId="{340E5136-4DA2-4151-B15C-23F9B57CD23A}" destId="{26E46550-495F-5D44-BDB7-3C9AE341A8E4}" srcOrd="0" destOrd="0" presId="urn:microsoft.com/office/officeart/2005/8/layout/vList3"/>
    <dgm:cxn modelId="{E80C2C4F-14CB-42F1-91AC-143C1BD46377}" srcId="{C936741E-EBCE-4EB6-AB75-E7613BDA4C20}" destId="{E24AAB4E-F677-4901-8D11-00482F06AABD}" srcOrd="3" destOrd="0" parTransId="{6F1D5F15-59A5-4D49-A678-E6CCEB241217}" sibTransId="{496616C7-0B81-47F6-B9D3-CDFB244E3624}"/>
    <dgm:cxn modelId="{3EE14050-D18C-420B-B050-290A84BF9FC0}" srcId="{C936741E-EBCE-4EB6-AB75-E7613BDA4C20}" destId="{6852F796-CD0F-44F5-8802-FC7F9E61391D}" srcOrd="2" destOrd="0" parTransId="{ACD46996-7185-48FE-A1EF-2F4F55C083FD}" sibTransId="{75E5B7CF-81E0-401F-81A9-BAEA0BE144AE}"/>
    <dgm:cxn modelId="{F8E9AE75-103A-5C46-BEE0-C39B0F2F42A8}" type="presOf" srcId="{7E69D26C-58A5-E34D-BA84-D5E0D928C39B}" destId="{35996935-4A51-0B4A-B6AA-8000C6F404D5}" srcOrd="0" destOrd="0" presId="urn:microsoft.com/office/officeart/2005/8/layout/vList3"/>
    <dgm:cxn modelId="{4BFA8082-D1DB-4CFA-A9CF-0D465746347A}" srcId="{C936741E-EBCE-4EB6-AB75-E7613BDA4C20}" destId="{86C05E44-1BD6-462E-824B-60618178FA21}" srcOrd="1" destOrd="0" parTransId="{3A39A67A-3648-4B32-9DF4-AA51F4A98605}" sibTransId="{56F1877B-EBE5-45E4-8E0F-AF9D8AD469E7}"/>
    <dgm:cxn modelId="{49861685-BEBF-48D4-8B61-A7190B8446C2}" type="presOf" srcId="{86C05E44-1BD6-462E-824B-60618178FA21}" destId="{3B6160A3-721F-4065-95C7-ACF35E80DBDE}" srcOrd="0" destOrd="0" presId="urn:microsoft.com/office/officeart/2005/8/layout/vList3"/>
    <dgm:cxn modelId="{C5962C8C-3FF1-7E4E-8F5B-C9CEDBE99B90}" type="presOf" srcId="{82C372B1-DB62-4758-AE8D-0503F5283021}" destId="{38500C65-7933-8F44-8990-49E0AAF09CF7}" srcOrd="0" destOrd="0" presId="urn:microsoft.com/office/officeart/2005/8/layout/vList3"/>
    <dgm:cxn modelId="{963502A2-C2BC-6E43-897C-912486CBCF03}" type="presOf" srcId="{6852F796-CD0F-44F5-8802-FC7F9E61391D}" destId="{41E22E72-BE2E-4242-A62C-75B4646E653E}" srcOrd="0" destOrd="0" presId="urn:microsoft.com/office/officeart/2005/8/layout/vList3"/>
    <dgm:cxn modelId="{E49B4FAA-AA44-5B49-B09F-86EDA393D52A}" type="presOf" srcId="{E24AAB4E-F677-4901-8D11-00482F06AABD}" destId="{A31B3A66-64CF-114A-9377-A8296D0C7603}" srcOrd="0" destOrd="0" presId="urn:microsoft.com/office/officeart/2005/8/layout/vList3"/>
    <dgm:cxn modelId="{1B29E2D1-8A92-4DE8-80C2-67341EE7ACF2}" srcId="{C936741E-EBCE-4EB6-AB75-E7613BDA4C20}" destId="{82C372B1-DB62-4758-AE8D-0503F5283021}" srcOrd="0" destOrd="0" parTransId="{8E008871-EA78-467F-A428-4C17D79EA8C8}" sibTransId="{A13BF7F9-8460-47AE-BA61-365214686799}"/>
    <dgm:cxn modelId="{BB25E9A0-B89E-B848-9C2F-8CAB3CBC02DA}" type="presParOf" srcId="{F8824200-9CAA-D442-9D45-423D97E9B65D}" destId="{83C5543A-6DC4-6B48-83A2-39F7A0E6F8F9}" srcOrd="0" destOrd="0" presId="urn:microsoft.com/office/officeart/2005/8/layout/vList3"/>
    <dgm:cxn modelId="{AAC94D68-C3D2-E242-853A-CEC000D3BD61}" type="presParOf" srcId="{83C5543A-6DC4-6B48-83A2-39F7A0E6F8F9}" destId="{FCF527AD-E218-C64E-88B8-8BDCDC4CB0BE}" srcOrd="0" destOrd="0" presId="urn:microsoft.com/office/officeart/2005/8/layout/vList3"/>
    <dgm:cxn modelId="{F829DB84-EAEE-A04A-948F-DF953B16494C}" type="presParOf" srcId="{83C5543A-6DC4-6B48-83A2-39F7A0E6F8F9}" destId="{38500C65-7933-8F44-8990-49E0AAF09CF7}" srcOrd="1" destOrd="0" presId="urn:microsoft.com/office/officeart/2005/8/layout/vList3"/>
    <dgm:cxn modelId="{1CF0D628-B39B-5A49-8A7C-277E4973945F}" type="presParOf" srcId="{F8824200-9CAA-D442-9D45-423D97E9B65D}" destId="{122045C0-8FEC-6240-A634-A869DC04AD76}" srcOrd="1" destOrd="0" presId="urn:microsoft.com/office/officeart/2005/8/layout/vList3"/>
    <dgm:cxn modelId="{C8B3B4BF-C112-45CE-9816-81F124EADDD4}" type="presParOf" srcId="{F8824200-9CAA-D442-9D45-423D97E9B65D}" destId="{5DD5A626-BEDE-4C11-87B5-39429B74AD96}" srcOrd="2" destOrd="0" presId="urn:microsoft.com/office/officeart/2005/8/layout/vList3"/>
    <dgm:cxn modelId="{683422AA-8B27-476A-9FCB-22A365C74754}" type="presParOf" srcId="{5DD5A626-BEDE-4C11-87B5-39429B74AD96}" destId="{5E15DEA8-3786-4BBB-96E5-91CCDDE73BAA}" srcOrd="0" destOrd="0" presId="urn:microsoft.com/office/officeart/2005/8/layout/vList3"/>
    <dgm:cxn modelId="{784EB764-384B-4CD8-ACCD-B49CCCD392C0}" type="presParOf" srcId="{5DD5A626-BEDE-4C11-87B5-39429B74AD96}" destId="{3B6160A3-721F-4065-95C7-ACF35E80DBDE}" srcOrd="1" destOrd="0" presId="urn:microsoft.com/office/officeart/2005/8/layout/vList3"/>
    <dgm:cxn modelId="{7A10D5E3-D88F-4758-B58B-F988A6B3BBF2}" type="presParOf" srcId="{F8824200-9CAA-D442-9D45-423D97E9B65D}" destId="{1D1913FD-1300-4BF5-9912-9C436438AD8E}" srcOrd="3" destOrd="0" presId="urn:microsoft.com/office/officeart/2005/8/layout/vList3"/>
    <dgm:cxn modelId="{A402A09C-3403-8142-83CC-3979CEA53350}" type="presParOf" srcId="{F8824200-9CAA-D442-9D45-423D97E9B65D}" destId="{18FE2C4A-3581-5D48-922B-5A7AC856D0FA}" srcOrd="4" destOrd="0" presId="urn:microsoft.com/office/officeart/2005/8/layout/vList3"/>
    <dgm:cxn modelId="{81EDD952-FEAE-D54F-9443-D787A8359F0C}" type="presParOf" srcId="{18FE2C4A-3581-5D48-922B-5A7AC856D0FA}" destId="{CAEFD7E1-663B-394D-8833-398ACA81EB51}" srcOrd="0" destOrd="0" presId="urn:microsoft.com/office/officeart/2005/8/layout/vList3"/>
    <dgm:cxn modelId="{1EFD7BC0-4F58-0240-8FA0-387FC47B0FB7}" type="presParOf" srcId="{18FE2C4A-3581-5D48-922B-5A7AC856D0FA}" destId="{41E22E72-BE2E-4242-A62C-75B4646E653E}" srcOrd="1" destOrd="0" presId="urn:microsoft.com/office/officeart/2005/8/layout/vList3"/>
    <dgm:cxn modelId="{E0C0FC72-0F05-D245-B52D-8F35BB654DDD}" type="presParOf" srcId="{F8824200-9CAA-D442-9D45-423D97E9B65D}" destId="{AFE7D603-0DC3-FE44-B25E-52D968E20278}" srcOrd="5" destOrd="0" presId="urn:microsoft.com/office/officeart/2005/8/layout/vList3"/>
    <dgm:cxn modelId="{C9E9BB95-71E2-7B4E-BA28-2F7396B54768}" type="presParOf" srcId="{F8824200-9CAA-D442-9D45-423D97E9B65D}" destId="{0E7D704B-0327-7248-9694-F708A50E5982}" srcOrd="6" destOrd="0" presId="urn:microsoft.com/office/officeart/2005/8/layout/vList3"/>
    <dgm:cxn modelId="{FF1098D1-5773-E045-974E-3880E422DB6D}" type="presParOf" srcId="{0E7D704B-0327-7248-9694-F708A50E5982}" destId="{81AF2D49-6CE6-D446-9DBB-EB93D422EA96}" srcOrd="0" destOrd="0" presId="urn:microsoft.com/office/officeart/2005/8/layout/vList3"/>
    <dgm:cxn modelId="{3402C95D-1748-FA4E-8604-97942A4F7210}" type="presParOf" srcId="{0E7D704B-0327-7248-9694-F708A50E5982}" destId="{A31B3A66-64CF-114A-9377-A8296D0C7603}" srcOrd="1" destOrd="0" presId="urn:microsoft.com/office/officeart/2005/8/layout/vList3"/>
    <dgm:cxn modelId="{ADCB8E44-96EE-5442-9E0E-01C653A56457}" type="presParOf" srcId="{F8824200-9CAA-D442-9D45-423D97E9B65D}" destId="{7A5EC530-5264-E74D-A8D5-43899337578C}" srcOrd="7" destOrd="0" presId="urn:microsoft.com/office/officeart/2005/8/layout/vList3"/>
    <dgm:cxn modelId="{F6DA9E4E-8C02-0040-B27A-69CEB8B4692D}" type="presParOf" srcId="{F8824200-9CAA-D442-9D45-423D97E9B65D}" destId="{6F36BCF8-C65A-514D-BD91-AAD52378D6D8}" srcOrd="8" destOrd="0" presId="urn:microsoft.com/office/officeart/2005/8/layout/vList3"/>
    <dgm:cxn modelId="{9C20C1CF-3C44-2148-AB58-435C4C969F7D}" type="presParOf" srcId="{6F36BCF8-C65A-514D-BD91-AAD52378D6D8}" destId="{6D4D1176-34DC-5949-856B-29A62B1FEA4D}" srcOrd="0" destOrd="0" presId="urn:microsoft.com/office/officeart/2005/8/layout/vList3"/>
    <dgm:cxn modelId="{6A2E9AB3-39A3-7649-8D05-B9FA65EDBD0A}" type="presParOf" srcId="{6F36BCF8-C65A-514D-BD91-AAD52378D6D8}" destId="{35996935-4A51-0B4A-B6AA-8000C6F404D5}" srcOrd="1" destOrd="0" presId="urn:microsoft.com/office/officeart/2005/8/layout/vList3"/>
    <dgm:cxn modelId="{98FE78C0-AC1A-884F-AE1A-726EE4D56FBB}" type="presParOf" srcId="{F8824200-9CAA-D442-9D45-423D97E9B65D}" destId="{A7FE1D5E-A7D3-D64F-8D71-4235EDD2403E}" srcOrd="9" destOrd="0" presId="urn:microsoft.com/office/officeart/2005/8/layout/vList3"/>
    <dgm:cxn modelId="{0846AE6E-A24C-6E4C-8194-502C7CF79024}" type="presParOf" srcId="{F8824200-9CAA-D442-9D45-423D97E9B65D}" destId="{98A83CE5-8147-A64F-A6D6-3BB0759B4EB3}" srcOrd="10" destOrd="0" presId="urn:microsoft.com/office/officeart/2005/8/layout/vList3"/>
    <dgm:cxn modelId="{4CA9B84E-2C08-E642-A8B3-390F886F63F8}" type="presParOf" srcId="{98A83CE5-8147-A64F-A6D6-3BB0759B4EB3}" destId="{95EB43CD-368D-854F-B473-4BC7329EE5F7}" srcOrd="0" destOrd="0" presId="urn:microsoft.com/office/officeart/2005/8/layout/vList3"/>
    <dgm:cxn modelId="{D5181C49-03D9-FB47-B6D4-AE4E6FC3BD70}" type="presParOf" srcId="{98A83CE5-8147-A64F-A6D6-3BB0759B4EB3}" destId="{26E46550-495F-5D44-BDB7-3C9AE341A8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B6AACF-7569-4D59-96B0-C535BD52E4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A16B469-18FC-434A-A37F-F78B9C03822E}">
      <dgm:prSet phldrT="[Text]"/>
      <dgm:spPr>
        <a:solidFill>
          <a:srgbClr val="232D4B"/>
        </a:solidFill>
        <a:ln>
          <a:solidFill>
            <a:srgbClr val="232D4B"/>
          </a:solidFill>
        </a:ln>
      </dgm:spPr>
      <dgm:t>
        <a:bodyPr/>
        <a:lstStyle/>
        <a:p>
          <a:r>
            <a:rPr lang="en-US" dirty="0"/>
            <a:t>Recognize</a:t>
          </a:r>
        </a:p>
      </dgm:t>
    </dgm:pt>
    <dgm:pt modelId="{7FA49B0D-3A75-4A60-9D4E-C0D9552D2945}" type="parTrans" cxnId="{8CD01A0E-3433-46CB-9319-EC43169EC89F}">
      <dgm:prSet/>
      <dgm:spPr/>
      <dgm:t>
        <a:bodyPr/>
        <a:lstStyle/>
        <a:p>
          <a:endParaRPr lang="en-US"/>
        </a:p>
      </dgm:t>
    </dgm:pt>
    <dgm:pt modelId="{74C0BACF-D1AE-464C-8AC6-752BF2F31FAB}" type="sibTrans" cxnId="{8CD01A0E-3433-46CB-9319-EC43169EC89F}">
      <dgm:prSet/>
      <dgm:spPr/>
      <dgm:t>
        <a:bodyPr/>
        <a:lstStyle/>
        <a:p>
          <a:endParaRPr lang="en-US"/>
        </a:p>
      </dgm:t>
    </dgm:pt>
    <dgm:pt modelId="{BE648406-C94F-4E3B-8000-BDB3A68768A9}">
      <dgm:prSet phldrT="[Text]"/>
      <dgm:spPr>
        <a:ln>
          <a:solidFill>
            <a:srgbClr val="232D4B"/>
          </a:solidFill>
        </a:ln>
      </dgm:spPr>
      <dgm:t>
        <a:bodyPr/>
        <a:lstStyle/>
        <a:p>
          <a:pPr>
            <a:buFont typeface="Wingdings" panose="05000000000000000000" pitchFamily="2" charset="2"/>
            <a:buChar char="§"/>
          </a:pPr>
          <a:r>
            <a:rPr lang="en-US" dirty="0"/>
            <a:t>Recognizing Stress levels as part of everyday assessment</a:t>
          </a:r>
        </a:p>
      </dgm:t>
    </dgm:pt>
    <dgm:pt modelId="{88F503BA-8CD6-44C3-AF02-151D751A2B19}" type="parTrans" cxnId="{E393F51F-2325-4590-8098-DFF766337F09}">
      <dgm:prSet/>
      <dgm:spPr/>
      <dgm:t>
        <a:bodyPr/>
        <a:lstStyle/>
        <a:p>
          <a:endParaRPr lang="en-US"/>
        </a:p>
      </dgm:t>
    </dgm:pt>
    <dgm:pt modelId="{EDB4E5FD-0C43-47CF-AD2B-FA0ABCC782B2}" type="sibTrans" cxnId="{E393F51F-2325-4590-8098-DFF766337F09}">
      <dgm:prSet/>
      <dgm:spPr/>
      <dgm:t>
        <a:bodyPr/>
        <a:lstStyle/>
        <a:p>
          <a:endParaRPr lang="en-US"/>
        </a:p>
      </dgm:t>
    </dgm:pt>
    <dgm:pt modelId="{C067DD83-EC0A-4BCD-96AE-8F2E817E914C}">
      <dgm:prSet phldrT="[Text]"/>
      <dgm:spPr>
        <a:solidFill>
          <a:srgbClr val="232D4B"/>
        </a:solidFill>
        <a:ln>
          <a:solidFill>
            <a:srgbClr val="232D4B"/>
          </a:solidFill>
        </a:ln>
      </dgm:spPr>
      <dgm:t>
        <a:bodyPr/>
        <a:lstStyle/>
        <a:p>
          <a:r>
            <a:rPr lang="en-US" dirty="0"/>
            <a:t>Act</a:t>
          </a:r>
        </a:p>
      </dgm:t>
    </dgm:pt>
    <dgm:pt modelId="{E5C78DE7-977A-4BB6-9533-FDBF45309EC5}" type="parTrans" cxnId="{BD90282F-6376-4715-A623-99A2991C2624}">
      <dgm:prSet/>
      <dgm:spPr/>
      <dgm:t>
        <a:bodyPr/>
        <a:lstStyle/>
        <a:p>
          <a:endParaRPr lang="en-US"/>
        </a:p>
      </dgm:t>
    </dgm:pt>
    <dgm:pt modelId="{5DE39E0B-2FC7-4EA4-8335-316AE2356358}" type="sibTrans" cxnId="{BD90282F-6376-4715-A623-99A2991C2624}">
      <dgm:prSet/>
      <dgm:spPr/>
      <dgm:t>
        <a:bodyPr/>
        <a:lstStyle/>
        <a:p>
          <a:endParaRPr lang="en-US"/>
        </a:p>
      </dgm:t>
    </dgm:pt>
    <dgm:pt modelId="{B4629109-D752-458B-9BB1-4D4832155933}">
      <dgm:prSet phldrT="[Text]"/>
      <dgm:spPr>
        <a:solidFill>
          <a:srgbClr val="232D4B"/>
        </a:solidFill>
        <a:ln>
          <a:solidFill>
            <a:srgbClr val="232D4B"/>
          </a:solidFill>
        </a:ln>
      </dgm:spPr>
      <dgm:t>
        <a:bodyPr/>
        <a:lstStyle/>
        <a:p>
          <a:r>
            <a:rPr lang="en-US" dirty="0"/>
            <a:t>Know</a:t>
          </a:r>
        </a:p>
      </dgm:t>
    </dgm:pt>
    <dgm:pt modelId="{96B5D2A8-323C-4CFF-B30C-4C062C0A8F69}" type="parTrans" cxnId="{34A582E9-244C-4355-8847-1178F3489EF5}">
      <dgm:prSet/>
      <dgm:spPr/>
      <dgm:t>
        <a:bodyPr/>
        <a:lstStyle/>
        <a:p>
          <a:endParaRPr lang="en-US"/>
        </a:p>
      </dgm:t>
    </dgm:pt>
    <dgm:pt modelId="{71F8958E-F288-45CE-866D-E9812254E48F}" type="sibTrans" cxnId="{34A582E9-244C-4355-8847-1178F3489EF5}">
      <dgm:prSet/>
      <dgm:spPr/>
      <dgm:t>
        <a:bodyPr/>
        <a:lstStyle/>
        <a:p>
          <a:endParaRPr lang="en-US"/>
        </a:p>
      </dgm:t>
    </dgm:pt>
    <dgm:pt modelId="{165A8ED1-13DC-4C3C-B7A9-9CDAB055FD02}">
      <dgm:prSet phldrT="[Text]"/>
      <dgm:spPr>
        <a:ln>
          <a:solidFill>
            <a:srgbClr val="232D4B"/>
          </a:solidFill>
        </a:ln>
      </dgm:spPr>
      <dgm:t>
        <a:bodyPr/>
        <a:lstStyle/>
        <a:p>
          <a:pPr>
            <a:buFont typeface="Wingdings" panose="05000000000000000000" pitchFamily="2" charset="2"/>
            <a:buChar char="§"/>
          </a:pPr>
          <a:r>
            <a:rPr lang="en-US" dirty="0"/>
            <a:t>Know at least 2 trusted resources you would offer to a stressed peer to make a connection or provide assistance</a:t>
          </a:r>
        </a:p>
      </dgm:t>
    </dgm:pt>
    <dgm:pt modelId="{1573D8C8-06A4-43C9-B8D0-0C4B01169934}" type="parTrans" cxnId="{CF73485C-B0E5-478E-B583-40F80366917F}">
      <dgm:prSet/>
      <dgm:spPr/>
      <dgm:t>
        <a:bodyPr/>
        <a:lstStyle/>
        <a:p>
          <a:endParaRPr lang="en-US"/>
        </a:p>
      </dgm:t>
    </dgm:pt>
    <dgm:pt modelId="{2B93724D-87C5-47CD-BED5-4F4E461EBC2C}" type="sibTrans" cxnId="{CF73485C-B0E5-478E-B583-40F80366917F}">
      <dgm:prSet/>
      <dgm:spPr/>
      <dgm:t>
        <a:bodyPr/>
        <a:lstStyle/>
        <a:p>
          <a:endParaRPr lang="en-US"/>
        </a:p>
      </dgm:t>
    </dgm:pt>
    <dgm:pt modelId="{B635E329-BBF4-47A0-8913-8F3C2F741911}">
      <dgm:prSet phldrT="[Text]"/>
      <dgm:spPr>
        <a:ln>
          <a:solidFill>
            <a:srgbClr val="232D4B"/>
          </a:solidFill>
        </a:ln>
      </dgm:spPr>
      <dgm:t>
        <a:bodyPr/>
        <a:lstStyle/>
        <a:p>
          <a:pPr>
            <a:buFont typeface="Wingdings" panose="05000000000000000000" pitchFamily="2" charset="2"/>
            <a:buChar char="§"/>
          </a:pPr>
          <a:r>
            <a:rPr lang="en-US" dirty="0"/>
            <a:t>Monitor ongoing stress levels so you can notice changes</a:t>
          </a:r>
        </a:p>
      </dgm:t>
    </dgm:pt>
    <dgm:pt modelId="{820AB356-0C9C-44E0-8236-FC00F07F8AA4}" type="parTrans" cxnId="{E3DB0515-F7BB-431A-8041-BE338D1C2B2F}">
      <dgm:prSet/>
      <dgm:spPr/>
      <dgm:t>
        <a:bodyPr/>
        <a:lstStyle/>
        <a:p>
          <a:endParaRPr lang="en-US"/>
        </a:p>
      </dgm:t>
    </dgm:pt>
    <dgm:pt modelId="{20EC3A4D-B289-4BCB-ADAE-EC2809DD1951}" type="sibTrans" cxnId="{E3DB0515-F7BB-431A-8041-BE338D1C2B2F}">
      <dgm:prSet/>
      <dgm:spPr/>
      <dgm:t>
        <a:bodyPr/>
        <a:lstStyle/>
        <a:p>
          <a:endParaRPr lang="en-US"/>
        </a:p>
      </dgm:t>
    </dgm:pt>
    <dgm:pt modelId="{B765AA6B-7BAB-4888-90A8-944D44718DD0}">
      <dgm:prSet phldrT="[Text]"/>
      <dgm:spPr>
        <a:ln>
          <a:solidFill>
            <a:srgbClr val="232D4B"/>
          </a:solidFill>
        </a:ln>
      </dgm:spPr>
      <dgm:t>
        <a:bodyPr/>
        <a:lstStyle/>
        <a:p>
          <a:pPr>
            <a:buFont typeface="Wingdings" panose="05000000000000000000" pitchFamily="2" charset="2"/>
            <a:buChar char="§"/>
          </a:pPr>
          <a:r>
            <a:rPr lang="en-US" dirty="0"/>
            <a:t>Be aware of signs of Stress injury</a:t>
          </a:r>
        </a:p>
      </dgm:t>
    </dgm:pt>
    <dgm:pt modelId="{7B3BD0F4-89D4-4692-8F8B-09B2137D99E8}" type="parTrans" cxnId="{E7EB9419-6933-45F0-A8A1-F7CF250E0E29}">
      <dgm:prSet/>
      <dgm:spPr/>
      <dgm:t>
        <a:bodyPr/>
        <a:lstStyle/>
        <a:p>
          <a:endParaRPr lang="en-US"/>
        </a:p>
      </dgm:t>
    </dgm:pt>
    <dgm:pt modelId="{40D34853-DD76-4079-89E0-19979A39440E}" type="sibTrans" cxnId="{E7EB9419-6933-45F0-A8A1-F7CF250E0E29}">
      <dgm:prSet/>
      <dgm:spPr/>
      <dgm:t>
        <a:bodyPr/>
        <a:lstStyle/>
        <a:p>
          <a:endParaRPr lang="en-US"/>
        </a:p>
      </dgm:t>
    </dgm:pt>
    <dgm:pt modelId="{76B792B2-B5B6-43CE-B134-E9CFBB50EC2A}">
      <dgm:prSet/>
      <dgm:spPr>
        <a:ln>
          <a:solidFill>
            <a:srgbClr val="232D4B"/>
          </a:solidFill>
        </a:ln>
      </dgm:spPr>
      <dgm:t>
        <a:bodyPr/>
        <a:lstStyle/>
        <a:p>
          <a:pPr>
            <a:buFont typeface="Wingdings" panose="05000000000000000000" pitchFamily="2" charset="2"/>
            <a:buChar char="§"/>
          </a:pPr>
          <a:r>
            <a:rPr lang="en-US" dirty="0"/>
            <a:t>Integrate resilience strategies as part on-going practice </a:t>
          </a:r>
        </a:p>
      </dgm:t>
    </dgm:pt>
    <dgm:pt modelId="{7599974D-5FED-4C15-BEC8-316166C2BECD}" type="parTrans" cxnId="{83985BEF-D2A4-4DFB-8CBF-C60D47FB2656}">
      <dgm:prSet/>
      <dgm:spPr/>
      <dgm:t>
        <a:bodyPr/>
        <a:lstStyle/>
        <a:p>
          <a:endParaRPr lang="en-US"/>
        </a:p>
      </dgm:t>
    </dgm:pt>
    <dgm:pt modelId="{F1808426-716F-4B71-B8B5-101099C9E26A}" type="sibTrans" cxnId="{83985BEF-D2A4-4DFB-8CBF-C60D47FB2656}">
      <dgm:prSet/>
      <dgm:spPr/>
      <dgm:t>
        <a:bodyPr/>
        <a:lstStyle/>
        <a:p>
          <a:endParaRPr lang="en-US"/>
        </a:p>
      </dgm:t>
    </dgm:pt>
    <dgm:pt modelId="{B19CD054-5ADF-46CA-A5AE-BD7BD740CDD8}">
      <dgm:prSet phldrT="[Text]"/>
      <dgm:spPr>
        <a:ln>
          <a:solidFill>
            <a:srgbClr val="232D4B"/>
          </a:solidFill>
        </a:ln>
      </dgm:spPr>
      <dgm:t>
        <a:bodyPr/>
        <a:lstStyle/>
        <a:p>
          <a:pPr>
            <a:buFont typeface="Wingdings" panose="05000000000000000000" pitchFamily="2" charset="2"/>
            <a:buChar char="§"/>
          </a:pPr>
          <a:r>
            <a:rPr lang="en-US" dirty="0"/>
            <a:t>All adopt empathic stance</a:t>
          </a:r>
        </a:p>
      </dgm:t>
    </dgm:pt>
    <dgm:pt modelId="{87FF6FF7-19B5-4035-A17E-3495655046F2}" type="parTrans" cxnId="{67AE1827-8E5B-456E-A8FF-79FD86FDFF4B}">
      <dgm:prSet/>
      <dgm:spPr/>
      <dgm:t>
        <a:bodyPr/>
        <a:lstStyle/>
        <a:p>
          <a:endParaRPr lang="en-US"/>
        </a:p>
      </dgm:t>
    </dgm:pt>
    <dgm:pt modelId="{1F96797F-03F9-4CFF-BAE1-9B691D843369}" type="sibTrans" cxnId="{67AE1827-8E5B-456E-A8FF-79FD86FDFF4B}">
      <dgm:prSet/>
      <dgm:spPr/>
      <dgm:t>
        <a:bodyPr/>
        <a:lstStyle/>
        <a:p>
          <a:endParaRPr lang="en-US"/>
        </a:p>
      </dgm:t>
    </dgm:pt>
    <dgm:pt modelId="{8C0FC101-E89F-4D20-9B58-129095415967}">
      <dgm:prSet phldrT="[Text]"/>
      <dgm:spPr>
        <a:ln>
          <a:solidFill>
            <a:srgbClr val="232D4B"/>
          </a:solidFill>
        </a:ln>
      </dgm:spPr>
      <dgm:t>
        <a:bodyPr/>
        <a:lstStyle/>
        <a:p>
          <a:pPr>
            <a:buFont typeface="Wingdings" panose="05000000000000000000" pitchFamily="2" charset="2"/>
            <a:buChar char="§"/>
          </a:pPr>
          <a:r>
            <a:rPr lang="en-US" dirty="0"/>
            <a:t>If you see something, say something</a:t>
          </a:r>
        </a:p>
      </dgm:t>
    </dgm:pt>
    <dgm:pt modelId="{E7DA86F6-08E8-463D-A551-98DA103084B4}" type="parTrans" cxnId="{3343E9BC-98D4-4328-938E-453758F65A1A}">
      <dgm:prSet/>
      <dgm:spPr/>
      <dgm:t>
        <a:bodyPr/>
        <a:lstStyle/>
        <a:p>
          <a:endParaRPr lang="en-US"/>
        </a:p>
      </dgm:t>
    </dgm:pt>
    <dgm:pt modelId="{4699391F-5AC9-4676-A056-E02A45FCD028}" type="sibTrans" cxnId="{3343E9BC-98D4-4328-938E-453758F65A1A}">
      <dgm:prSet/>
      <dgm:spPr/>
      <dgm:t>
        <a:bodyPr/>
        <a:lstStyle/>
        <a:p>
          <a:endParaRPr lang="en-US"/>
        </a:p>
      </dgm:t>
    </dgm:pt>
    <dgm:pt modelId="{C22390A6-2D40-4E43-9736-D564E9243750}" type="pres">
      <dgm:prSet presAssocID="{99B6AACF-7569-4D59-96B0-C535BD52E4AF}" presName="linearFlow" presStyleCnt="0">
        <dgm:presLayoutVars>
          <dgm:dir/>
          <dgm:animLvl val="lvl"/>
          <dgm:resizeHandles val="exact"/>
        </dgm:presLayoutVars>
      </dgm:prSet>
      <dgm:spPr/>
    </dgm:pt>
    <dgm:pt modelId="{AEE44334-7FD1-4BB5-B6E6-38C78A4F4C52}" type="pres">
      <dgm:prSet presAssocID="{FA16B469-18FC-434A-A37F-F78B9C03822E}" presName="composite" presStyleCnt="0"/>
      <dgm:spPr/>
    </dgm:pt>
    <dgm:pt modelId="{1B28BD46-6F72-4C7F-AEE3-77F4699C11BE}" type="pres">
      <dgm:prSet presAssocID="{FA16B469-18FC-434A-A37F-F78B9C03822E}" presName="parentText" presStyleLbl="alignNode1" presStyleIdx="0" presStyleCnt="3" custScaleY="97413">
        <dgm:presLayoutVars>
          <dgm:chMax val="1"/>
          <dgm:bulletEnabled val="1"/>
        </dgm:presLayoutVars>
      </dgm:prSet>
      <dgm:spPr/>
    </dgm:pt>
    <dgm:pt modelId="{D9589445-4CE5-4792-92AF-8C8541CBDD6B}" type="pres">
      <dgm:prSet presAssocID="{FA16B469-18FC-434A-A37F-F78B9C03822E}" presName="descendantText" presStyleLbl="alignAcc1" presStyleIdx="0" presStyleCnt="3">
        <dgm:presLayoutVars>
          <dgm:bulletEnabled val="1"/>
        </dgm:presLayoutVars>
      </dgm:prSet>
      <dgm:spPr/>
    </dgm:pt>
    <dgm:pt modelId="{751F9A57-A1BD-4217-ACE4-0C2ECF042322}" type="pres">
      <dgm:prSet presAssocID="{74C0BACF-D1AE-464C-8AC6-752BF2F31FAB}" presName="sp" presStyleCnt="0"/>
      <dgm:spPr/>
    </dgm:pt>
    <dgm:pt modelId="{6883EDFA-7CD1-43E1-9B86-4833899CA37A}" type="pres">
      <dgm:prSet presAssocID="{C067DD83-EC0A-4BCD-96AE-8F2E817E914C}" presName="composite" presStyleCnt="0"/>
      <dgm:spPr/>
    </dgm:pt>
    <dgm:pt modelId="{274AB3B0-ED36-4A0F-AC05-2D93ED498188}" type="pres">
      <dgm:prSet presAssocID="{C067DD83-EC0A-4BCD-96AE-8F2E817E914C}" presName="parentText" presStyleLbl="alignNode1" presStyleIdx="1" presStyleCnt="3">
        <dgm:presLayoutVars>
          <dgm:chMax val="1"/>
          <dgm:bulletEnabled val="1"/>
        </dgm:presLayoutVars>
      </dgm:prSet>
      <dgm:spPr/>
    </dgm:pt>
    <dgm:pt modelId="{DDADF757-CC57-411F-BDA1-1B4C7AFA910B}" type="pres">
      <dgm:prSet presAssocID="{C067DD83-EC0A-4BCD-96AE-8F2E817E914C}" presName="descendantText" presStyleLbl="alignAcc1" presStyleIdx="1" presStyleCnt="3">
        <dgm:presLayoutVars>
          <dgm:bulletEnabled val="1"/>
        </dgm:presLayoutVars>
      </dgm:prSet>
      <dgm:spPr/>
    </dgm:pt>
    <dgm:pt modelId="{A2422893-DEF1-415A-91E9-07119434A7B4}" type="pres">
      <dgm:prSet presAssocID="{5DE39E0B-2FC7-4EA4-8335-316AE2356358}" presName="sp" presStyleCnt="0"/>
      <dgm:spPr/>
    </dgm:pt>
    <dgm:pt modelId="{0B3180B7-2E06-4CF3-8153-99F1BA421FBA}" type="pres">
      <dgm:prSet presAssocID="{B4629109-D752-458B-9BB1-4D4832155933}" presName="composite" presStyleCnt="0"/>
      <dgm:spPr/>
    </dgm:pt>
    <dgm:pt modelId="{1BC2DB42-BDC0-4ECB-B834-02FB7B834BFB}" type="pres">
      <dgm:prSet presAssocID="{B4629109-D752-458B-9BB1-4D4832155933}" presName="parentText" presStyleLbl="alignNode1" presStyleIdx="2" presStyleCnt="3">
        <dgm:presLayoutVars>
          <dgm:chMax val="1"/>
          <dgm:bulletEnabled val="1"/>
        </dgm:presLayoutVars>
      </dgm:prSet>
      <dgm:spPr/>
    </dgm:pt>
    <dgm:pt modelId="{85F3EC19-84E8-4B87-A102-400FEE2FDFB3}" type="pres">
      <dgm:prSet presAssocID="{B4629109-D752-458B-9BB1-4D4832155933}" presName="descendantText" presStyleLbl="alignAcc1" presStyleIdx="2" presStyleCnt="3">
        <dgm:presLayoutVars>
          <dgm:bulletEnabled val="1"/>
        </dgm:presLayoutVars>
      </dgm:prSet>
      <dgm:spPr/>
    </dgm:pt>
  </dgm:ptLst>
  <dgm:cxnLst>
    <dgm:cxn modelId="{8CD01A0E-3433-46CB-9319-EC43169EC89F}" srcId="{99B6AACF-7569-4D59-96B0-C535BD52E4AF}" destId="{FA16B469-18FC-434A-A37F-F78B9C03822E}" srcOrd="0" destOrd="0" parTransId="{7FA49B0D-3A75-4A60-9D4E-C0D9552D2945}" sibTransId="{74C0BACF-D1AE-464C-8AC6-752BF2F31FAB}"/>
    <dgm:cxn modelId="{B2C9890F-C940-492F-9E6A-5002A903B667}" type="presOf" srcId="{B635E329-BBF4-47A0-8913-8F3C2F741911}" destId="{D9589445-4CE5-4792-92AF-8C8541CBDD6B}" srcOrd="0" destOrd="1" presId="urn:microsoft.com/office/officeart/2005/8/layout/chevron2"/>
    <dgm:cxn modelId="{E3DB0515-F7BB-431A-8041-BE338D1C2B2F}" srcId="{FA16B469-18FC-434A-A37F-F78B9C03822E}" destId="{B635E329-BBF4-47A0-8913-8F3C2F741911}" srcOrd="1" destOrd="0" parTransId="{820AB356-0C9C-44E0-8236-FC00F07F8AA4}" sibTransId="{20EC3A4D-B289-4BCB-ADAE-EC2809DD1951}"/>
    <dgm:cxn modelId="{E7EB9419-6933-45F0-A8A1-F7CF250E0E29}" srcId="{FA16B469-18FC-434A-A37F-F78B9C03822E}" destId="{B765AA6B-7BAB-4888-90A8-944D44718DD0}" srcOrd="2" destOrd="0" parTransId="{7B3BD0F4-89D4-4692-8F8B-09B2137D99E8}" sibTransId="{40D34853-DD76-4079-89E0-19979A39440E}"/>
    <dgm:cxn modelId="{E393F51F-2325-4590-8098-DFF766337F09}" srcId="{FA16B469-18FC-434A-A37F-F78B9C03822E}" destId="{BE648406-C94F-4E3B-8000-BDB3A68768A9}" srcOrd="0" destOrd="0" parTransId="{88F503BA-8CD6-44C3-AF02-151D751A2B19}" sibTransId="{EDB4E5FD-0C43-47CF-AD2B-FA0ABCC782B2}"/>
    <dgm:cxn modelId="{67AE1827-8E5B-456E-A8FF-79FD86FDFF4B}" srcId="{C067DD83-EC0A-4BCD-96AE-8F2E817E914C}" destId="{B19CD054-5ADF-46CA-A5AE-BD7BD740CDD8}" srcOrd="0" destOrd="0" parTransId="{87FF6FF7-19B5-4035-A17E-3495655046F2}" sibTransId="{1F96797F-03F9-4CFF-BAE1-9B691D843369}"/>
    <dgm:cxn modelId="{BD90282F-6376-4715-A623-99A2991C2624}" srcId="{99B6AACF-7569-4D59-96B0-C535BD52E4AF}" destId="{C067DD83-EC0A-4BCD-96AE-8F2E817E914C}" srcOrd="1" destOrd="0" parTransId="{E5C78DE7-977A-4BB6-9533-FDBF45309EC5}" sibTransId="{5DE39E0B-2FC7-4EA4-8335-316AE2356358}"/>
    <dgm:cxn modelId="{FCC9D132-E672-4C6B-89FD-89F3711B0308}" type="presOf" srcId="{76B792B2-B5B6-43CE-B134-E9CFBB50EC2A}" destId="{DDADF757-CC57-411F-BDA1-1B4C7AFA910B}" srcOrd="0" destOrd="2" presId="urn:microsoft.com/office/officeart/2005/8/layout/chevron2"/>
    <dgm:cxn modelId="{046FC234-BAF5-4D79-8D12-222ECD50C78E}" type="presOf" srcId="{B4629109-D752-458B-9BB1-4D4832155933}" destId="{1BC2DB42-BDC0-4ECB-B834-02FB7B834BFB}" srcOrd="0" destOrd="0" presId="urn:microsoft.com/office/officeart/2005/8/layout/chevron2"/>
    <dgm:cxn modelId="{196D9C36-7616-4A79-AD70-B232B811DCE8}" type="presOf" srcId="{C067DD83-EC0A-4BCD-96AE-8F2E817E914C}" destId="{274AB3B0-ED36-4A0F-AC05-2D93ED498188}" srcOrd="0" destOrd="0" presId="urn:microsoft.com/office/officeart/2005/8/layout/chevron2"/>
    <dgm:cxn modelId="{E8539640-2636-410C-84E0-399172A35687}" type="presOf" srcId="{B765AA6B-7BAB-4888-90A8-944D44718DD0}" destId="{D9589445-4CE5-4792-92AF-8C8541CBDD6B}" srcOrd="0" destOrd="2" presId="urn:microsoft.com/office/officeart/2005/8/layout/chevron2"/>
    <dgm:cxn modelId="{CF73485C-B0E5-478E-B583-40F80366917F}" srcId="{B4629109-D752-458B-9BB1-4D4832155933}" destId="{165A8ED1-13DC-4C3C-B7A9-9CDAB055FD02}" srcOrd="0" destOrd="0" parTransId="{1573D8C8-06A4-43C9-B8D0-0C4B01169934}" sibTransId="{2B93724D-87C5-47CD-BED5-4F4E461EBC2C}"/>
    <dgm:cxn modelId="{1C5B9E6A-E426-4611-9F6A-A57D0A6F505D}" type="presOf" srcId="{165A8ED1-13DC-4C3C-B7A9-9CDAB055FD02}" destId="{85F3EC19-84E8-4B87-A102-400FEE2FDFB3}" srcOrd="0" destOrd="0" presId="urn:microsoft.com/office/officeart/2005/8/layout/chevron2"/>
    <dgm:cxn modelId="{6847007F-D2D5-4CF1-BE1D-B4D1F3C60D0A}" type="presOf" srcId="{99B6AACF-7569-4D59-96B0-C535BD52E4AF}" destId="{C22390A6-2D40-4E43-9736-D564E9243750}" srcOrd="0" destOrd="0" presId="urn:microsoft.com/office/officeart/2005/8/layout/chevron2"/>
    <dgm:cxn modelId="{8DCD78A2-B8B7-44CA-98F1-2B24B2587EE6}" type="presOf" srcId="{8C0FC101-E89F-4D20-9B58-129095415967}" destId="{DDADF757-CC57-411F-BDA1-1B4C7AFA910B}" srcOrd="0" destOrd="1" presId="urn:microsoft.com/office/officeart/2005/8/layout/chevron2"/>
    <dgm:cxn modelId="{7171CCA7-3B1E-400E-A02E-72DF599CB65F}" type="presOf" srcId="{FA16B469-18FC-434A-A37F-F78B9C03822E}" destId="{1B28BD46-6F72-4C7F-AEE3-77F4699C11BE}" srcOrd="0" destOrd="0" presId="urn:microsoft.com/office/officeart/2005/8/layout/chevron2"/>
    <dgm:cxn modelId="{3343E9BC-98D4-4328-938E-453758F65A1A}" srcId="{C067DD83-EC0A-4BCD-96AE-8F2E817E914C}" destId="{8C0FC101-E89F-4D20-9B58-129095415967}" srcOrd="1" destOrd="0" parTransId="{E7DA86F6-08E8-463D-A551-98DA103084B4}" sibTransId="{4699391F-5AC9-4676-A056-E02A45FCD028}"/>
    <dgm:cxn modelId="{505916DF-BF88-4A8D-A20F-DACB89D407D2}" type="presOf" srcId="{B19CD054-5ADF-46CA-A5AE-BD7BD740CDD8}" destId="{DDADF757-CC57-411F-BDA1-1B4C7AFA910B}" srcOrd="0" destOrd="0" presId="urn:microsoft.com/office/officeart/2005/8/layout/chevron2"/>
    <dgm:cxn modelId="{0BC8B1E8-308A-4FC4-99CA-EB3A9F3F443B}" type="presOf" srcId="{BE648406-C94F-4E3B-8000-BDB3A68768A9}" destId="{D9589445-4CE5-4792-92AF-8C8541CBDD6B}" srcOrd="0" destOrd="0" presId="urn:microsoft.com/office/officeart/2005/8/layout/chevron2"/>
    <dgm:cxn modelId="{34A582E9-244C-4355-8847-1178F3489EF5}" srcId="{99B6AACF-7569-4D59-96B0-C535BD52E4AF}" destId="{B4629109-D752-458B-9BB1-4D4832155933}" srcOrd="2" destOrd="0" parTransId="{96B5D2A8-323C-4CFF-B30C-4C062C0A8F69}" sibTransId="{71F8958E-F288-45CE-866D-E9812254E48F}"/>
    <dgm:cxn modelId="{83985BEF-D2A4-4DFB-8CBF-C60D47FB2656}" srcId="{C067DD83-EC0A-4BCD-96AE-8F2E817E914C}" destId="{76B792B2-B5B6-43CE-B134-E9CFBB50EC2A}" srcOrd="2" destOrd="0" parTransId="{7599974D-5FED-4C15-BEC8-316166C2BECD}" sibTransId="{F1808426-716F-4B71-B8B5-101099C9E26A}"/>
    <dgm:cxn modelId="{F8286C1D-ABCA-4397-ACB9-ED239FEB5275}" type="presParOf" srcId="{C22390A6-2D40-4E43-9736-D564E9243750}" destId="{AEE44334-7FD1-4BB5-B6E6-38C78A4F4C52}" srcOrd="0" destOrd="0" presId="urn:microsoft.com/office/officeart/2005/8/layout/chevron2"/>
    <dgm:cxn modelId="{DED61164-AA58-4EB0-BEED-5C702E9D6E90}" type="presParOf" srcId="{AEE44334-7FD1-4BB5-B6E6-38C78A4F4C52}" destId="{1B28BD46-6F72-4C7F-AEE3-77F4699C11BE}" srcOrd="0" destOrd="0" presId="urn:microsoft.com/office/officeart/2005/8/layout/chevron2"/>
    <dgm:cxn modelId="{1E26CD02-3B69-4668-981D-6CEE0E69796E}" type="presParOf" srcId="{AEE44334-7FD1-4BB5-B6E6-38C78A4F4C52}" destId="{D9589445-4CE5-4792-92AF-8C8541CBDD6B}" srcOrd="1" destOrd="0" presId="urn:microsoft.com/office/officeart/2005/8/layout/chevron2"/>
    <dgm:cxn modelId="{3CFC9AC0-C011-4D38-A986-935F0569A09E}" type="presParOf" srcId="{C22390A6-2D40-4E43-9736-D564E9243750}" destId="{751F9A57-A1BD-4217-ACE4-0C2ECF042322}" srcOrd="1" destOrd="0" presId="urn:microsoft.com/office/officeart/2005/8/layout/chevron2"/>
    <dgm:cxn modelId="{7E041AC0-17A6-4639-BA1E-3773842D907E}" type="presParOf" srcId="{C22390A6-2D40-4E43-9736-D564E9243750}" destId="{6883EDFA-7CD1-43E1-9B86-4833899CA37A}" srcOrd="2" destOrd="0" presId="urn:microsoft.com/office/officeart/2005/8/layout/chevron2"/>
    <dgm:cxn modelId="{C3818A08-3A9E-421D-B836-AE4D8D8A9DA0}" type="presParOf" srcId="{6883EDFA-7CD1-43E1-9B86-4833899CA37A}" destId="{274AB3B0-ED36-4A0F-AC05-2D93ED498188}" srcOrd="0" destOrd="0" presId="urn:microsoft.com/office/officeart/2005/8/layout/chevron2"/>
    <dgm:cxn modelId="{1A6A3B01-DBFE-4243-B564-D0B8FA6F4A0E}" type="presParOf" srcId="{6883EDFA-7CD1-43E1-9B86-4833899CA37A}" destId="{DDADF757-CC57-411F-BDA1-1B4C7AFA910B}" srcOrd="1" destOrd="0" presId="urn:microsoft.com/office/officeart/2005/8/layout/chevron2"/>
    <dgm:cxn modelId="{2EF91178-1676-42B5-9338-BC882A31A2EC}" type="presParOf" srcId="{C22390A6-2D40-4E43-9736-D564E9243750}" destId="{A2422893-DEF1-415A-91E9-07119434A7B4}" srcOrd="3" destOrd="0" presId="urn:microsoft.com/office/officeart/2005/8/layout/chevron2"/>
    <dgm:cxn modelId="{B4279D7D-8A4F-4292-9BD2-AD9378052A12}" type="presParOf" srcId="{C22390A6-2D40-4E43-9736-D564E9243750}" destId="{0B3180B7-2E06-4CF3-8153-99F1BA421FBA}" srcOrd="4" destOrd="0" presId="urn:microsoft.com/office/officeart/2005/8/layout/chevron2"/>
    <dgm:cxn modelId="{39C731E9-88E8-4DA9-9DD5-75E4EB3D59F3}" type="presParOf" srcId="{0B3180B7-2E06-4CF3-8153-99F1BA421FBA}" destId="{1BC2DB42-BDC0-4ECB-B834-02FB7B834BFB}" srcOrd="0" destOrd="0" presId="urn:microsoft.com/office/officeart/2005/8/layout/chevron2"/>
    <dgm:cxn modelId="{EE9D611A-2EC0-4935-9D58-BAF70C922774}" type="presParOf" srcId="{0B3180B7-2E06-4CF3-8153-99F1BA421FBA}" destId="{85F3EC19-84E8-4B87-A102-400FEE2FD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Observe</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313A55"/>
        </a:solidFill>
      </dgm:spPr>
      <dgm:t>
        <a:bodyPr/>
        <a:lstStyle/>
        <a:p>
          <a:r>
            <a:rPr lang="en-US" dirty="0">
              <a:solidFill>
                <a:schemeClr val="bg1"/>
              </a:solidFill>
            </a:rPr>
            <a:t>Look</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Keep Track</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dirty="0">
              <a:solidFill>
                <a:schemeClr val="bg1"/>
              </a:solidFill>
            </a:rPr>
            <a:t>Stressors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Examine</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dirty="0">
              <a:solidFill>
                <a:schemeClr val="bg1"/>
              </a:solidFill>
            </a:rPr>
            <a:t>One-to-one interactions</a:t>
          </a:r>
          <a:endParaRPr lang="en-US" dirty="0">
            <a:solidFill>
              <a:schemeClr val="bg1"/>
            </a:solidFill>
            <a:latin typeface="Calibri" pitchFamily="127" charset="0"/>
          </a:endParaRPr>
        </a:p>
        <a:p>
          <a:r>
            <a:rPr lang="en-US" dirty="0">
              <a:solidFill>
                <a:schemeClr val="bg1"/>
              </a:solidFill>
            </a:rPr>
            <a:t>Collateral information</a:t>
          </a:r>
        </a:p>
        <a:p>
          <a:endParaRPr lang="en-US" dirty="0">
            <a:solidFill>
              <a:schemeClr val="bg1"/>
            </a:solidFill>
          </a:endParaRP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ACB4B9B6-FA1C-4F13-B418-5DCEC4FC0033}">
      <dgm:prSet/>
      <dgm:spPr>
        <a:solidFill>
          <a:srgbClr val="232D4B"/>
        </a:solidFill>
      </dgm:spPr>
      <dgm:t>
        <a:bodyPr/>
        <a:lstStyle/>
        <a:p>
          <a:r>
            <a:rPr lang="en-US" dirty="0"/>
            <a:t>Decide</a:t>
          </a:r>
        </a:p>
      </dgm:t>
    </dgm:pt>
    <dgm:pt modelId="{63ADE0E6-73AC-4EFC-B376-3B27DC2F76E8}" type="parTrans" cxnId="{909DAEB2-BF1A-4C0E-A874-0E5D8F64AEEB}">
      <dgm:prSet/>
      <dgm:spPr/>
      <dgm:t>
        <a:bodyPr/>
        <a:lstStyle/>
        <a:p>
          <a:endParaRPr lang="en-US"/>
        </a:p>
      </dgm:t>
    </dgm:pt>
    <dgm:pt modelId="{C00757B0-EAD0-49F0-93B5-9BEBB69CC8DB}" type="sibTrans" cxnId="{909DAEB2-BF1A-4C0E-A874-0E5D8F64AEEB}">
      <dgm:prSet phldrT="4" phldr="0"/>
      <dgm:spPr/>
      <dgm:t>
        <a:bodyPr/>
        <a:lstStyle/>
        <a:p>
          <a:endParaRPr lang="en-US"/>
        </a:p>
      </dgm:t>
    </dgm:pt>
    <dgm:pt modelId="{62BF2E1F-D614-4302-BF8C-25C2DA9038BA}">
      <dgm:prSet/>
      <dgm:spPr>
        <a:solidFill>
          <a:srgbClr val="232D4B">
            <a:alpha val="90000"/>
          </a:srgbClr>
        </a:solidFill>
        <a:ln>
          <a:solidFill>
            <a:srgbClr val="232D4B"/>
          </a:solidFill>
        </a:ln>
      </dgm:spPr>
      <dgm:t>
        <a:bodyPr/>
        <a:lstStyle/>
        <a:p>
          <a:r>
            <a:rPr lang="en-US" dirty="0">
              <a:solidFill>
                <a:schemeClr val="bg1"/>
              </a:solidFill>
            </a:rPr>
            <a:t>Dangerousness</a:t>
          </a:r>
        </a:p>
      </dgm:t>
    </dgm:pt>
    <dgm:pt modelId="{BB60B1B4-7C25-4AA5-A2B2-55C86CCC4572}" type="parTrans" cxnId="{E9BF7C72-4621-42E5-B21E-1595301FFA6E}">
      <dgm:prSet/>
      <dgm:spPr/>
      <dgm:t>
        <a:bodyPr/>
        <a:lstStyle/>
        <a:p>
          <a:endParaRPr lang="en-US"/>
        </a:p>
      </dgm:t>
    </dgm:pt>
    <dgm:pt modelId="{E76A88DB-0AB2-439D-A1DF-55713955405D}" type="sibTrans" cxnId="{E9BF7C72-4621-42E5-B21E-1595301FFA6E}">
      <dgm:prSet/>
      <dgm:spPr/>
      <dgm:t>
        <a:bodyPr/>
        <a:lstStyle/>
        <a:p>
          <a:endParaRPr lang="en-US"/>
        </a:p>
      </dgm:t>
    </dgm:pt>
    <dgm:pt modelId="{85204FDD-8FC5-5D4D-AFB4-29A3C28AD81E}">
      <dgm:prSet/>
      <dgm:spPr>
        <a:solidFill>
          <a:srgbClr val="232D4B">
            <a:alpha val="90000"/>
          </a:srgbClr>
        </a:solidFill>
      </dgm:spPr>
      <dgm:t>
        <a:bodyPr/>
        <a:lstStyle/>
        <a:p>
          <a:endParaRPr lang="en-US" dirty="0">
            <a:solidFill>
              <a:schemeClr val="bg1"/>
            </a:solidFill>
            <a:latin typeface="Calibri" pitchFamily="127" charset="0"/>
          </a:endParaRP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3C513AC5-D8C8-49CF-ACC5-E72CED2ECBDA}">
      <dgm:prSet/>
      <dgm:spPr>
        <a:solidFill>
          <a:srgbClr val="313A55"/>
        </a:solidFill>
      </dgm:spPr>
      <dgm:t>
        <a:bodyPr/>
        <a:lstStyle/>
        <a:p>
          <a:r>
            <a:rPr lang="en-US" dirty="0">
              <a:solidFill>
                <a:schemeClr val="bg1"/>
              </a:solidFill>
            </a:rPr>
            <a:t>Listen</a:t>
          </a:r>
        </a:p>
      </dgm:t>
    </dgm:pt>
    <dgm:pt modelId="{E616E717-AE24-4D3D-8A37-8D916F630E3D}" type="parTrans" cxnId="{F96FC042-32D3-4289-A389-604B1EDEBDC5}">
      <dgm:prSet/>
      <dgm:spPr/>
      <dgm:t>
        <a:bodyPr/>
        <a:lstStyle/>
        <a:p>
          <a:endParaRPr lang="en-US"/>
        </a:p>
      </dgm:t>
    </dgm:pt>
    <dgm:pt modelId="{D0CB1014-EC48-4F48-BC14-92199A67C8D6}" type="sibTrans" cxnId="{F96FC042-32D3-4289-A389-604B1EDEBDC5}">
      <dgm:prSet/>
      <dgm:spPr/>
      <dgm:t>
        <a:bodyPr/>
        <a:lstStyle/>
        <a:p>
          <a:endParaRPr lang="en-US"/>
        </a:p>
      </dgm:t>
    </dgm:pt>
    <dgm:pt modelId="{ADFE2206-E4C8-4051-9A8C-8DF96CBC40A5}">
      <dgm:prSet/>
      <dgm:spPr/>
      <dgm:t>
        <a:bodyPr/>
        <a:lstStyle/>
        <a:p>
          <a:pPr>
            <a:buClr>
              <a:srgbClr val="FF0000"/>
            </a:buClr>
            <a:buSzPct val="90000"/>
          </a:pPr>
          <a:r>
            <a:rPr lang="en-US" dirty="0">
              <a:solidFill>
                <a:schemeClr val="bg1"/>
              </a:solidFill>
            </a:rPr>
            <a:t>Distress</a:t>
          </a:r>
        </a:p>
      </dgm:t>
    </dgm:pt>
    <dgm:pt modelId="{35C264E4-7E13-4531-A403-7E3E33BDB0E4}" type="parTrans" cxnId="{25690658-2ADE-43D0-9091-96D176DAA110}">
      <dgm:prSet/>
      <dgm:spPr/>
      <dgm:t>
        <a:bodyPr/>
        <a:lstStyle/>
        <a:p>
          <a:endParaRPr lang="en-US"/>
        </a:p>
      </dgm:t>
    </dgm:pt>
    <dgm:pt modelId="{069F9FBD-A30A-45E1-9C28-64C56A098CC7}" type="sibTrans" cxnId="{25690658-2ADE-43D0-9091-96D176DAA110}">
      <dgm:prSet/>
      <dgm:spPr/>
      <dgm:t>
        <a:bodyPr/>
        <a:lstStyle/>
        <a:p>
          <a:endParaRPr lang="en-US"/>
        </a:p>
      </dgm:t>
    </dgm:pt>
    <dgm:pt modelId="{66F83058-4F02-4625-B2E5-2820931BD2D6}">
      <dgm:prSet/>
      <dgm:spPr/>
      <dgm:t>
        <a:bodyPr/>
        <a:lstStyle/>
        <a:p>
          <a:pPr>
            <a:buClr>
              <a:srgbClr val="FF0000"/>
            </a:buClr>
            <a:buSzPct val="90000"/>
          </a:pPr>
          <a:r>
            <a:rPr lang="en-US" dirty="0">
              <a:solidFill>
                <a:schemeClr val="bg1"/>
              </a:solidFill>
            </a:rPr>
            <a:t>Changes in functioning</a:t>
          </a:r>
        </a:p>
      </dgm:t>
    </dgm:pt>
    <dgm:pt modelId="{CD9530D9-E724-48D8-96F8-E796B9D89C54}" type="parTrans" cxnId="{AFAB2245-A0DA-44DC-8EC9-0D7FDA776562}">
      <dgm:prSet/>
      <dgm:spPr/>
      <dgm:t>
        <a:bodyPr/>
        <a:lstStyle/>
        <a:p>
          <a:endParaRPr lang="en-US"/>
        </a:p>
      </dgm:t>
    </dgm:pt>
    <dgm:pt modelId="{FA00CEE6-4C21-4673-98A1-0B5557B2F642}" type="sibTrans" cxnId="{AFAB2245-A0DA-44DC-8EC9-0D7FDA776562}">
      <dgm:prSet/>
      <dgm:spPr/>
      <dgm:t>
        <a:bodyPr/>
        <a:lstStyle/>
        <a:p>
          <a:endParaRPr lang="en-US"/>
        </a:p>
      </dgm:t>
    </dgm:pt>
    <dgm:pt modelId="{63462C21-3292-4DA8-816A-098262D6BA93}">
      <dgm:prSet/>
      <dgm:spPr/>
      <dgm:t>
        <a:bodyPr/>
        <a:lstStyle/>
        <a:p>
          <a:pPr>
            <a:buClr>
              <a:srgbClr val="FF0000"/>
            </a:buClr>
            <a:buSzPct val="90000"/>
          </a:pPr>
          <a:r>
            <a:rPr lang="en-US" dirty="0">
              <a:solidFill>
                <a:schemeClr val="bg1"/>
              </a:solidFill>
            </a:rPr>
            <a:t>Response to SFA Actions</a:t>
          </a:r>
        </a:p>
      </dgm:t>
    </dgm:pt>
    <dgm:pt modelId="{3AA62171-D04E-4DFF-B192-AC86440C9FDC}" type="parTrans" cxnId="{953876DB-8292-4DBF-AC90-FAEE361B542A}">
      <dgm:prSet/>
      <dgm:spPr/>
      <dgm:t>
        <a:bodyPr/>
        <a:lstStyle/>
        <a:p>
          <a:endParaRPr lang="en-US"/>
        </a:p>
      </dgm:t>
    </dgm:pt>
    <dgm:pt modelId="{B5868319-72FB-4B2F-B5F9-E9EF49C2F014}" type="sibTrans" cxnId="{953876DB-8292-4DBF-AC90-FAEE361B542A}">
      <dgm:prSet/>
      <dgm:spPr/>
      <dgm:t>
        <a:bodyPr/>
        <a:lstStyle/>
        <a:p>
          <a:endParaRPr lang="en-US"/>
        </a:p>
      </dgm:t>
    </dgm:pt>
    <dgm:pt modelId="{504D4588-A1A9-4949-A28B-BFE4AF588A1B}">
      <dgm:prSet/>
      <dgm:spPr/>
      <dgm:t>
        <a:bodyPr/>
        <a:lstStyle/>
        <a:p>
          <a:endParaRPr lang="en-US"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9291DBF4-FC40-4E92-B416-F4A979967EA8}">
      <dgm:prSet/>
      <dgm:spPr/>
      <dgm:t>
        <a:bodyPr/>
        <a:lstStyle/>
        <a:p>
          <a:r>
            <a:rPr lang="en-US" dirty="0">
              <a:solidFill>
                <a:schemeClr val="bg1"/>
              </a:solidFill>
            </a:rPr>
            <a:t>Stress zone</a:t>
          </a:r>
        </a:p>
      </dgm:t>
    </dgm:pt>
    <dgm:pt modelId="{8B9C8706-2353-4B82-B84A-BCAAD8A9B4D3}" type="parTrans" cxnId="{86D41F65-C423-4141-9D3F-E84CA4B02573}">
      <dgm:prSet/>
      <dgm:spPr/>
      <dgm:t>
        <a:bodyPr/>
        <a:lstStyle/>
        <a:p>
          <a:endParaRPr lang="en-US"/>
        </a:p>
      </dgm:t>
    </dgm:pt>
    <dgm:pt modelId="{E902925E-4F0A-45EF-99B7-601691E52DC1}" type="sibTrans" cxnId="{86D41F65-C423-4141-9D3F-E84CA4B02573}">
      <dgm:prSet/>
      <dgm:spPr/>
      <dgm:t>
        <a:bodyPr/>
        <a:lstStyle/>
        <a:p>
          <a:endParaRPr lang="en-US"/>
        </a:p>
      </dgm:t>
    </dgm:pt>
    <dgm:pt modelId="{1686BE7A-73F1-4CFB-8D7E-185A98884C25}">
      <dgm:prSet/>
      <dgm:spPr/>
      <dgm:t>
        <a:bodyPr/>
        <a:lstStyle/>
        <a:p>
          <a:r>
            <a:rPr lang="en-US" dirty="0">
              <a:solidFill>
                <a:schemeClr val="bg1"/>
              </a:solidFill>
            </a:rPr>
            <a:t>Needs</a:t>
          </a:r>
        </a:p>
      </dgm:t>
    </dgm:pt>
    <dgm:pt modelId="{04F93EF4-2098-4579-8349-7DD0EA95E5D5}" type="parTrans" cxnId="{94FF7D9B-D441-4263-A3E1-771FCC0B8425}">
      <dgm:prSet/>
      <dgm:spPr/>
      <dgm:t>
        <a:bodyPr/>
        <a:lstStyle/>
        <a:p>
          <a:endParaRPr lang="en-US"/>
        </a:p>
      </dgm:t>
    </dgm:pt>
    <dgm:pt modelId="{5FDDBD4E-20A0-4A8C-96AE-EC2DBA6CB7A0}" type="sibTrans" cxnId="{94FF7D9B-D441-4263-A3E1-771FCC0B8425}">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custLinFactNeighborX="-291" custLinFactNeighborY="-58">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custLinFactNeighborY="748">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9C250240-6186-4B44-87D4-0341B98FD282}" type="pres">
      <dgm:prSet presAssocID="{006F3E9A-AFE7-4735-9677-D9FFCCA3CDE9}" presName="space" presStyleCnt="0"/>
      <dgm:spPr/>
    </dgm:pt>
    <dgm:pt modelId="{D4CC2BC3-1371-A44F-8760-9A0E2941A0B4}" type="pres">
      <dgm:prSet presAssocID="{ACB4B9B6-FA1C-4F13-B418-5DCEC4FC0033}" presName="composite" presStyleCnt="0"/>
      <dgm:spPr/>
    </dgm:pt>
    <dgm:pt modelId="{14128912-80BD-EA4B-A556-9B81501FFE87}" type="pres">
      <dgm:prSet presAssocID="{ACB4B9B6-FA1C-4F13-B418-5DCEC4FC0033}" presName="parTx" presStyleLbl="alignNode1" presStyleIdx="3" presStyleCnt="4">
        <dgm:presLayoutVars>
          <dgm:chMax val="0"/>
          <dgm:chPref val="0"/>
        </dgm:presLayoutVars>
      </dgm:prSet>
      <dgm:spPr/>
    </dgm:pt>
    <dgm:pt modelId="{359F9096-7382-7349-B8E7-3046EFCA5537}" type="pres">
      <dgm:prSet presAssocID="{ACB4B9B6-FA1C-4F13-B418-5DCEC4FC0033}" presName="desTx" presStyleLbl="alignAccFollowNode1" presStyleIdx="3" presStyleCnt="4">
        <dgm:presLayoutVars/>
      </dgm:prSet>
      <dgm:spPr/>
    </dgm:pt>
  </dgm:ptLst>
  <dgm:cxnLst>
    <dgm:cxn modelId="{E4C0DB06-6060-46A2-9689-E8DEB080D4F8}" type="presOf" srcId="{3C513AC5-D8C8-49CF-ACC5-E72CED2ECBDA}" destId="{C96B89ED-9947-4A4F-BA7C-A258F83E62C8}" srcOrd="0" destOrd="1"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0E33A018-86D2-4445-B71F-0158388FC208}" type="presOf" srcId="{ADFE2206-E4C8-4051-9A8C-8DF96CBC40A5}" destId="{663A4983-E385-3A4C-9A2E-20E14778FCC8}" srcOrd="0" destOrd="1" presId="urn:microsoft.com/office/officeart/2016/7/layout/HorizontalActionList"/>
    <dgm:cxn modelId="{1C479719-3C31-4958-82EA-2F227CFDE342}" type="presOf" srcId="{9291DBF4-FC40-4E92-B416-F4A979967EA8}" destId="{359F9096-7382-7349-B8E7-3046EFCA5537}" srcOrd="0" destOrd="1" presId="urn:microsoft.com/office/officeart/2016/7/layout/HorizontalActionList"/>
    <dgm:cxn modelId="{69603C1D-64D4-4FBD-9B6E-16C97C59FB71}" type="presOf" srcId="{66F83058-4F02-4625-B2E5-2820931BD2D6}" destId="{663A4983-E385-3A4C-9A2E-20E14778FCC8}" srcOrd="0" destOrd="2"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078B2F38-19F9-436A-BEEC-7F26AFB417B0}" srcId="{9DA7232C-BB98-4B8B-A193-03696B722C94}" destId="{C5490CA0-4E63-4EB1-8FED-E5811A953720}" srcOrd="2" destOrd="0" parTransId="{4F15E8BF-C96F-4573-B40D-3F072DEAB214}" sibTransId="{006F3E9A-AFE7-4735-9677-D9FFCCA3CDE9}"/>
    <dgm:cxn modelId="{9B68993B-47C0-1844-A96C-1F4DEC839AE9}" type="presOf" srcId="{62BF2E1F-D614-4302-BF8C-25C2DA9038BA}" destId="{359F9096-7382-7349-B8E7-3046EFCA5537}" srcOrd="0" destOrd="0" presId="urn:microsoft.com/office/officeart/2016/7/layout/HorizontalActionList"/>
    <dgm:cxn modelId="{F96FC042-32D3-4289-A389-604B1EDEBDC5}" srcId="{1AE1BEAB-1BBA-4481-9097-9AC393720E97}" destId="{3C513AC5-D8C8-49CF-ACC5-E72CED2ECBDA}" srcOrd="1" destOrd="0" parTransId="{E616E717-AE24-4D3D-8A37-8D916F630E3D}" sibTransId="{D0CB1014-EC48-4F48-BC14-92199A67C8D6}"/>
    <dgm:cxn modelId="{4B066943-9623-874D-B86C-80780D94D6A6}" srcId="{C5490CA0-4E63-4EB1-8FED-E5811A953720}" destId="{85204FDD-8FC5-5D4D-AFB4-29A3C28AD81E}" srcOrd="1" destOrd="0" parTransId="{D424DC16-13FA-6348-9477-9DFC36A067C2}" sibTransId="{B1F55F3D-DDAC-7C47-A996-53B5C91DA486}"/>
    <dgm:cxn modelId="{86D41F65-C423-4141-9D3F-E84CA4B02573}" srcId="{ACB4B9B6-FA1C-4F13-B418-5DCEC4FC0033}" destId="{9291DBF4-FC40-4E92-B416-F4A979967EA8}" srcOrd="1" destOrd="0" parTransId="{8B9C8706-2353-4B82-B84A-BCAAD8A9B4D3}" sibTransId="{E902925E-4F0A-45EF-99B7-601691E52DC1}"/>
    <dgm:cxn modelId="{AFAB2245-A0DA-44DC-8EC9-0D7FDA776562}" srcId="{4DE3A34C-F15C-4D2B-9294-D4FE07B2ACE4}" destId="{66F83058-4F02-4625-B2E5-2820931BD2D6}" srcOrd="2" destOrd="0" parTransId="{CD9530D9-E724-48D8-96F8-E796B9D89C54}" sibTransId="{FA00CEE6-4C21-4673-98A1-0B5557B2F642}"/>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E9BF7C72-4621-42E5-B21E-1595301FFA6E}" srcId="{ACB4B9B6-FA1C-4F13-B418-5DCEC4FC0033}" destId="{62BF2E1F-D614-4302-BF8C-25C2DA9038BA}" srcOrd="0" destOrd="0" parTransId="{BB60B1B4-7C25-4AA5-A2B2-55C86CCC4572}" sibTransId="{E76A88DB-0AB2-439D-A1DF-55713955405D}"/>
    <dgm:cxn modelId="{25690658-2ADE-43D0-9091-96D176DAA110}" srcId="{4DE3A34C-F15C-4D2B-9294-D4FE07B2ACE4}" destId="{ADFE2206-E4C8-4051-9A8C-8DF96CBC40A5}" srcOrd="1" destOrd="0" parTransId="{35C264E4-7E13-4531-A403-7E3E33BDB0E4}" sibTransId="{069F9FBD-A30A-45E1-9C28-64C56A098CC7}"/>
    <dgm:cxn modelId="{FEB6207A-A546-2348-BEBC-C24786071925}" type="presOf" srcId="{C5490CA0-4E63-4EB1-8FED-E5811A953720}" destId="{0FD8E0E6-B678-DD4E-A868-521155CD4A3D}" srcOrd="0" destOrd="0" presId="urn:microsoft.com/office/officeart/2016/7/layout/HorizontalActionList"/>
    <dgm:cxn modelId="{1FBEB25A-4C92-1040-B4CA-DB378B2805F3}" type="presOf" srcId="{ACB4B9B6-FA1C-4F13-B418-5DCEC4FC0033}" destId="{14128912-80BD-EA4B-A556-9B81501FFE87}" srcOrd="0" destOrd="0" presId="urn:microsoft.com/office/officeart/2016/7/layout/HorizontalActionList"/>
    <dgm:cxn modelId="{07E06C7D-A4F8-4916-8E37-D41B77E8B1CC}" type="presOf" srcId="{63462C21-3292-4DA8-816A-098262D6BA93}" destId="{663A4983-E385-3A4C-9A2E-20E14778FCC8}" srcOrd="0" destOrd="3" presId="urn:microsoft.com/office/officeart/2016/7/layout/HorizontalActionList"/>
    <dgm:cxn modelId="{17965895-4AC1-4766-9D08-193EF6DE463B}" srcId="{9DA7232C-BB98-4B8B-A193-03696B722C94}" destId="{4DE3A34C-F15C-4D2B-9294-D4FE07B2ACE4}" srcOrd="1" destOrd="0" parTransId="{7213B9C2-E776-4E90-BA68-ACF6A7A2D63C}" sibTransId="{C282D352-514F-4F61-BA97-0D0F0522E030}"/>
    <dgm:cxn modelId="{94FF7D9B-D441-4263-A3E1-771FCC0B8425}" srcId="{ACB4B9B6-FA1C-4F13-B418-5DCEC4FC0033}" destId="{1686BE7A-73F1-4CFB-8D7E-185A98884C25}" srcOrd="2" destOrd="0" parTransId="{04F93EF4-2098-4579-8349-7DD0EA95E5D5}" sibTransId="{5FDDBD4E-20A0-4A8C-96AE-EC2DBA6CB7A0}"/>
    <dgm:cxn modelId="{E2F4839B-9482-41B9-925F-55107CE2A62E}" type="presOf" srcId="{504D4588-A1A9-4949-A28B-BFE4AF588A1B}" destId="{F4B04CBB-6230-B043-955E-84D5A2BA66F1}" srcOrd="0" destOrd="2" presId="urn:microsoft.com/office/officeart/2016/7/layout/HorizontalActionList"/>
    <dgm:cxn modelId="{2CBBBFA6-5A49-014B-979D-7FF9FBBE5F5B}" type="presOf" srcId="{87802234-BD83-42AB-90AC-8D5391DCC3A5}" destId="{F4B04CBB-6230-B043-955E-84D5A2BA66F1}" srcOrd="0" destOrd="0" presId="urn:microsoft.com/office/officeart/2016/7/layout/HorizontalActionList"/>
    <dgm:cxn modelId="{29EC50AD-6C42-4967-95FA-0BED16C23FD0}" srcId="{C5490CA0-4E63-4EB1-8FED-E5811A953720}" destId="{504D4588-A1A9-4949-A28B-BFE4AF588A1B}" srcOrd="2" destOrd="0" parTransId="{F9ED587D-68BA-431F-84F6-8FC2EBA34E6B}" sibTransId="{1223AC74-AD7C-40B7-9149-ED5E3081D824}"/>
    <dgm:cxn modelId="{909DAEB2-BF1A-4C0E-A874-0E5D8F64AEEB}" srcId="{9DA7232C-BB98-4B8B-A193-03696B722C94}" destId="{ACB4B9B6-FA1C-4F13-B418-5DCEC4FC0033}" srcOrd="3" destOrd="0" parTransId="{63ADE0E6-73AC-4EFC-B376-3B27DC2F76E8}" sibTransId="{C00757B0-EAD0-49F0-93B5-9BEBB69CC8DB}"/>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E0CCD9C6-94E2-42BE-AED9-6B1B4BDBEAFC}" type="presOf" srcId="{1686BE7A-73F1-4CFB-8D7E-185A98884C25}" destId="{359F9096-7382-7349-B8E7-3046EFCA5537}" srcOrd="0" destOrd="2"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953876DB-8292-4DBF-AC90-FAEE361B542A}" srcId="{4DE3A34C-F15C-4D2B-9294-D4FE07B2ACE4}" destId="{63462C21-3292-4DA8-816A-098262D6BA93}" srcOrd="3" destOrd="0" parTransId="{3AA62171-D04E-4DFF-B192-AC86440C9FDC}" sibTransId="{B5868319-72FB-4B2F-B5F9-E9EF49C2F014}"/>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1"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3C02CC10-8BE2-FF41-8A0D-84A4352D1BF2}" type="presParOf" srcId="{6EC623F5-BBF4-FE4B-96BA-EA0A795AC5D8}" destId="{9C250240-6186-4B44-87D4-0341B98FD282}" srcOrd="5" destOrd="0" presId="urn:microsoft.com/office/officeart/2016/7/layout/HorizontalActionList"/>
    <dgm:cxn modelId="{E9E50403-5FF3-8547-B3DB-14AFA23E3E2F}" type="presParOf" srcId="{6EC623F5-BBF4-FE4B-96BA-EA0A795AC5D8}" destId="{D4CC2BC3-1371-A44F-8760-9A0E2941A0B4}" srcOrd="6" destOrd="0" presId="urn:microsoft.com/office/officeart/2016/7/layout/HorizontalActionList"/>
    <dgm:cxn modelId="{27FC222A-F71A-0F48-BB1A-3E7ED61C7D73}" type="presParOf" srcId="{D4CC2BC3-1371-A44F-8760-9A0E2941A0B4}" destId="{14128912-80BD-EA4B-A556-9B81501FFE87}" srcOrd="0" destOrd="0" presId="urn:microsoft.com/office/officeart/2016/7/layout/HorizontalActionList"/>
    <dgm:cxn modelId="{9DF07016-DBCC-A04C-9D31-37DB868C0369}" type="presParOf" srcId="{D4CC2BC3-1371-A44F-8760-9A0E2941A0B4}" destId="{359F9096-7382-7349-B8E7-3046EFCA55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56C3E1C-C169-4D19-8180-B79CA96473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AA9753B-60C8-424D-8F63-E3A81EDEF464}">
      <dgm:prSet phldrT="[Text]" custT="1"/>
      <dgm:spPr>
        <a:solidFill>
          <a:srgbClr val="54BF37"/>
        </a:solidFill>
      </dgm:spPr>
      <dgm:t>
        <a:bodyPr/>
        <a:lstStyle/>
        <a:p>
          <a:r>
            <a:rPr lang="en-US" sz="2000" b="1" dirty="0">
              <a:solidFill>
                <a:schemeClr val="tx1"/>
              </a:solidFill>
              <a:ea typeface="ＭＳ Ｐゴシック" charset="0"/>
              <a:cs typeface="Calibri"/>
            </a:rPr>
            <a:t>CHECK</a:t>
          </a:r>
          <a:r>
            <a:rPr lang="en-US" sz="2000" b="0" dirty="0">
              <a:solidFill>
                <a:schemeClr val="tx1"/>
              </a:solidFill>
              <a:ea typeface="ＭＳ Ｐゴシック" charset="0"/>
              <a:cs typeface="Calibri"/>
            </a:rPr>
            <a:t>:</a:t>
          </a:r>
          <a:r>
            <a:rPr lang="en-US" sz="2000" b="1" dirty="0">
              <a:solidFill>
                <a:schemeClr val="tx1"/>
              </a:solidFill>
              <a:latin typeface="Arial" panose="020B0604020202020204" pitchFamily="34" charset="0"/>
              <a:ea typeface="ＭＳ Ｐゴシック" charset="0"/>
              <a:cs typeface="Arial" panose="020B0604020202020204" pitchFamily="34" charset="0"/>
            </a:rPr>
            <a:t> Building Resilience, Growing the Green</a:t>
          </a:r>
          <a:endParaRPr lang="en-US" sz="2000" b="1" dirty="0">
            <a:solidFill>
              <a:schemeClr val="tx1"/>
            </a:solidFill>
          </a:endParaRPr>
        </a:p>
      </dgm:t>
    </dgm:pt>
    <dgm:pt modelId="{6B84328C-986E-456E-8082-252BC5FE7FC0}" type="parTrans" cxnId="{06B9CA3A-7726-4597-B116-E478359B3C4C}">
      <dgm:prSet/>
      <dgm:spPr/>
      <dgm:t>
        <a:bodyPr/>
        <a:lstStyle/>
        <a:p>
          <a:endParaRPr lang="en-US"/>
        </a:p>
      </dgm:t>
    </dgm:pt>
    <dgm:pt modelId="{9B4FEA4A-71ED-43B1-838F-6E3DE73043EA}" type="sibTrans" cxnId="{06B9CA3A-7726-4597-B116-E478359B3C4C}">
      <dgm:prSet/>
      <dgm:spPr/>
      <dgm:t>
        <a:bodyPr/>
        <a:lstStyle/>
        <a:p>
          <a:endParaRPr lang="en-US"/>
        </a:p>
      </dgm:t>
    </dgm:pt>
    <dgm:pt modelId="{B0CAE4B9-E4EE-47E9-86FD-3385C6CAAF71}">
      <dgm:prSet phldrT="[Text]" custT="1"/>
      <dgm:spPr>
        <a:solidFill>
          <a:srgbClr val="FFFF00"/>
        </a:solidFill>
      </dgm:spPr>
      <dgm:t>
        <a:bodyPr/>
        <a:lstStyle/>
        <a:p>
          <a:r>
            <a:rPr lang="en-US" sz="2000" b="1" dirty="0">
              <a:solidFill>
                <a:schemeClr val="tx1"/>
              </a:solidFill>
              <a:ea typeface="ＭＳ Ｐゴシック" charset="0"/>
              <a:cs typeface="Calibri"/>
            </a:rPr>
            <a:t>CHECK: </a:t>
          </a:r>
          <a:r>
            <a:rPr lang="en-US" sz="2000" b="1" dirty="0">
              <a:solidFill>
                <a:schemeClr val="tx1"/>
              </a:solidFill>
              <a:latin typeface="Arial" panose="020B0604020202020204" pitchFamily="34" charset="0"/>
              <a:ea typeface="ＭＳ Ｐゴシック" charset="0"/>
              <a:cs typeface="Arial" panose="020B0604020202020204" pitchFamily="34" charset="0"/>
            </a:rPr>
            <a:t>Proactively Manage Stress</a:t>
          </a:r>
          <a:endParaRPr lang="en-US" sz="2000" b="1" dirty="0">
            <a:solidFill>
              <a:schemeClr val="tx1"/>
            </a:solidFill>
          </a:endParaRPr>
        </a:p>
      </dgm:t>
    </dgm:pt>
    <dgm:pt modelId="{C8B073E4-17C5-4228-AA60-FC200F01B648}" type="parTrans" cxnId="{85120A85-983D-47B0-9D1E-B93C145ECB19}">
      <dgm:prSet/>
      <dgm:spPr/>
      <dgm:t>
        <a:bodyPr/>
        <a:lstStyle/>
        <a:p>
          <a:endParaRPr lang="en-US"/>
        </a:p>
      </dgm:t>
    </dgm:pt>
    <dgm:pt modelId="{CDD462EC-EA0A-42CC-A250-37FE10EC6C44}" type="sibTrans" cxnId="{85120A85-983D-47B0-9D1E-B93C145ECB19}">
      <dgm:prSet/>
      <dgm:spPr/>
      <dgm:t>
        <a:bodyPr/>
        <a:lstStyle/>
        <a:p>
          <a:endParaRPr lang="en-US"/>
        </a:p>
      </dgm:t>
    </dgm:pt>
    <dgm:pt modelId="{A0C3BCAC-FF40-4235-A4B1-C4718155451C}">
      <dgm:prSet custT="1"/>
      <dgm:spPr>
        <a:ln>
          <a:solidFill>
            <a:schemeClr val="tx1"/>
          </a:solidFill>
        </a:ln>
      </dgm:spPr>
      <dgm:t>
        <a:bodyPr/>
        <a:lstStyle/>
        <a:p>
          <a:pPr>
            <a:spcAft>
              <a:spcPts val="600"/>
            </a:spcAft>
            <a:buFont typeface="Wingdings" panose="05000000000000000000" pitchFamily="2" charset="2"/>
            <a:buChar char="§"/>
          </a:pPr>
          <a:r>
            <a:rPr lang="en-US" sz="2000" dirty="0"/>
            <a:t>Calm</a:t>
          </a:r>
        </a:p>
      </dgm:t>
    </dgm:pt>
    <dgm:pt modelId="{0B48221A-7C8E-402C-B12F-7B77BCFC6A99}" type="parTrans" cxnId="{546060B2-ECEB-42AB-88D8-516F4355BA8B}">
      <dgm:prSet/>
      <dgm:spPr/>
      <dgm:t>
        <a:bodyPr/>
        <a:lstStyle/>
        <a:p>
          <a:endParaRPr lang="en-US"/>
        </a:p>
      </dgm:t>
    </dgm:pt>
    <dgm:pt modelId="{16F52577-99D9-4896-9DEF-E62D64FD4ECD}" type="sibTrans" cxnId="{546060B2-ECEB-42AB-88D8-516F4355BA8B}">
      <dgm:prSet/>
      <dgm:spPr/>
      <dgm:t>
        <a:bodyPr/>
        <a:lstStyle/>
        <a:p>
          <a:endParaRPr lang="en-US"/>
        </a:p>
      </dgm:t>
    </dgm:pt>
    <dgm:pt modelId="{F512146D-3AA4-43EA-9279-C6A99B994287}">
      <dgm:prSet custT="1"/>
      <dgm:spPr>
        <a:ln>
          <a:solidFill>
            <a:schemeClr val="tx1"/>
          </a:solidFill>
        </a:ln>
      </dgm:spPr>
      <dgm:t>
        <a:bodyPr/>
        <a:lstStyle/>
        <a:p>
          <a:pPr>
            <a:spcAft>
              <a:spcPts val="600"/>
            </a:spcAft>
            <a:buFont typeface="Wingdings" panose="05000000000000000000" pitchFamily="2" charset="2"/>
            <a:buChar char="§"/>
          </a:pPr>
          <a:r>
            <a:rPr lang="en-US" sz="2000" dirty="0"/>
            <a:t>Steady</a:t>
          </a:r>
        </a:p>
      </dgm:t>
    </dgm:pt>
    <dgm:pt modelId="{5FAB506A-7C27-4E22-AD20-9BAC8C43A11B}" type="parTrans" cxnId="{AE17C941-2C94-4C79-B956-ADB54955FCF9}">
      <dgm:prSet/>
      <dgm:spPr/>
      <dgm:t>
        <a:bodyPr/>
        <a:lstStyle/>
        <a:p>
          <a:endParaRPr lang="en-US"/>
        </a:p>
      </dgm:t>
    </dgm:pt>
    <dgm:pt modelId="{2D1DF2E8-85F8-4B13-B2CC-20C1E2FA3082}" type="sibTrans" cxnId="{AE17C941-2C94-4C79-B956-ADB54955FCF9}">
      <dgm:prSet/>
      <dgm:spPr/>
      <dgm:t>
        <a:bodyPr/>
        <a:lstStyle/>
        <a:p>
          <a:endParaRPr lang="en-US"/>
        </a:p>
      </dgm:t>
    </dgm:pt>
    <dgm:pt modelId="{9D4C55CC-EC55-41F9-B28F-8A5C9E3DEFC1}">
      <dgm:prSet custT="1"/>
      <dgm:spPr>
        <a:ln>
          <a:solidFill>
            <a:schemeClr val="tx1"/>
          </a:solidFill>
        </a:ln>
      </dgm:spPr>
      <dgm:t>
        <a:bodyPr/>
        <a:lstStyle/>
        <a:p>
          <a:pPr>
            <a:spcAft>
              <a:spcPts val="600"/>
            </a:spcAft>
            <a:buFont typeface="Wingdings" panose="05000000000000000000" pitchFamily="2" charset="2"/>
            <a:buChar char="§"/>
          </a:pPr>
          <a:r>
            <a:rPr lang="en-US" sz="2000" dirty="0"/>
            <a:t>Focus</a:t>
          </a:r>
        </a:p>
      </dgm:t>
    </dgm:pt>
    <dgm:pt modelId="{CE3AF6A3-DEA6-4DD5-B1CD-5397E78355A0}" type="parTrans" cxnId="{B72CC282-D670-4356-832E-D8B6ECA0A1A9}">
      <dgm:prSet/>
      <dgm:spPr/>
      <dgm:t>
        <a:bodyPr/>
        <a:lstStyle/>
        <a:p>
          <a:endParaRPr lang="en-US"/>
        </a:p>
      </dgm:t>
    </dgm:pt>
    <dgm:pt modelId="{0FCD71C8-6D65-45A7-A1F5-00EEEFBE3E5B}" type="sibTrans" cxnId="{B72CC282-D670-4356-832E-D8B6ECA0A1A9}">
      <dgm:prSet/>
      <dgm:spPr/>
      <dgm:t>
        <a:bodyPr/>
        <a:lstStyle/>
        <a:p>
          <a:endParaRPr lang="en-US"/>
        </a:p>
      </dgm:t>
    </dgm:pt>
    <dgm:pt modelId="{A03AE143-D588-42FE-B071-EABB818914BB}">
      <dgm:prSet custT="1"/>
      <dgm:spPr>
        <a:ln>
          <a:solidFill>
            <a:schemeClr val="tx1"/>
          </a:solidFill>
        </a:ln>
      </dgm:spPr>
      <dgm:t>
        <a:bodyPr/>
        <a:lstStyle/>
        <a:p>
          <a:pPr>
            <a:spcAft>
              <a:spcPts val="600"/>
            </a:spcAft>
            <a:buFont typeface="Wingdings" panose="05000000000000000000" pitchFamily="2" charset="2"/>
            <a:buChar char="§"/>
          </a:pPr>
          <a:r>
            <a:rPr lang="en-US" sz="2000" dirty="0"/>
            <a:t>Enjoying what you are doing</a:t>
          </a:r>
        </a:p>
      </dgm:t>
    </dgm:pt>
    <dgm:pt modelId="{4427395D-A995-4DA6-A557-4DFA51703037}" type="parTrans" cxnId="{E5FCD40A-7C46-43EC-9448-004C8814FE9D}">
      <dgm:prSet/>
      <dgm:spPr/>
      <dgm:t>
        <a:bodyPr/>
        <a:lstStyle/>
        <a:p>
          <a:endParaRPr lang="en-US"/>
        </a:p>
      </dgm:t>
    </dgm:pt>
    <dgm:pt modelId="{BE56F22D-3DEB-43D6-A1AE-26EC2D1E1859}" type="sibTrans" cxnId="{E5FCD40A-7C46-43EC-9448-004C8814FE9D}">
      <dgm:prSet/>
      <dgm:spPr/>
      <dgm:t>
        <a:bodyPr/>
        <a:lstStyle/>
        <a:p>
          <a:endParaRPr lang="en-US"/>
        </a:p>
      </dgm:t>
    </dgm:pt>
    <dgm:pt modelId="{2507D4B7-A4D3-4285-A6CB-6845AB3CC763}">
      <dgm:prSet custT="1"/>
      <dgm:spPr>
        <a:ln>
          <a:solidFill>
            <a:schemeClr val="tx1"/>
          </a:solidFill>
        </a:ln>
      </dgm:spPr>
      <dgm:t>
        <a:bodyPr/>
        <a:lstStyle/>
        <a:p>
          <a:pPr>
            <a:spcAft>
              <a:spcPts val="600"/>
            </a:spcAft>
            <a:buFont typeface="Wingdings" panose="05000000000000000000" pitchFamily="2" charset="2"/>
            <a:buChar char="§"/>
          </a:pPr>
          <a:r>
            <a:rPr lang="en-US" sz="2000" dirty="0"/>
            <a:t>Having Fun</a:t>
          </a:r>
        </a:p>
      </dgm:t>
    </dgm:pt>
    <dgm:pt modelId="{04D26F52-2364-41A4-A125-D9865DA94E8B}" type="parTrans" cxnId="{D370280C-B930-425B-B24F-845F6FAEEB69}">
      <dgm:prSet/>
      <dgm:spPr/>
      <dgm:t>
        <a:bodyPr/>
        <a:lstStyle/>
        <a:p>
          <a:endParaRPr lang="en-US"/>
        </a:p>
      </dgm:t>
    </dgm:pt>
    <dgm:pt modelId="{78D0FEDC-8B07-4A5E-9B83-077D4E1F05DD}" type="sibTrans" cxnId="{D370280C-B930-425B-B24F-845F6FAEEB69}">
      <dgm:prSet/>
      <dgm:spPr/>
      <dgm:t>
        <a:bodyPr/>
        <a:lstStyle/>
        <a:p>
          <a:endParaRPr lang="en-US"/>
        </a:p>
      </dgm:t>
    </dgm:pt>
    <dgm:pt modelId="{1EF2DBC9-BFF6-4E82-9590-A6889A0C6DB5}">
      <dgm:prSet custT="1"/>
      <dgm:spPr>
        <a:ln>
          <a:solidFill>
            <a:schemeClr val="tx1"/>
          </a:solidFill>
        </a:ln>
      </dgm:spPr>
      <dgm:t>
        <a:bodyPr/>
        <a:lstStyle/>
        <a:p>
          <a:pPr>
            <a:spcAft>
              <a:spcPts val="600"/>
            </a:spcAft>
            <a:buFont typeface="Wingdings" panose="05000000000000000000" pitchFamily="2" charset="2"/>
            <a:buChar char="§"/>
          </a:pPr>
          <a:r>
            <a:rPr lang="en-US" sz="2000" dirty="0"/>
            <a:t>Productive</a:t>
          </a:r>
        </a:p>
      </dgm:t>
    </dgm:pt>
    <dgm:pt modelId="{13EEA28D-9605-4D30-81E5-DFC39A4F0D0B}" type="parTrans" cxnId="{5004F4C6-8E10-476E-BC02-2997EF3995DB}">
      <dgm:prSet/>
      <dgm:spPr/>
      <dgm:t>
        <a:bodyPr/>
        <a:lstStyle/>
        <a:p>
          <a:endParaRPr lang="en-US"/>
        </a:p>
      </dgm:t>
    </dgm:pt>
    <dgm:pt modelId="{09D828F5-4649-4512-A111-2C74687B04BD}" type="sibTrans" cxnId="{5004F4C6-8E10-476E-BC02-2997EF3995DB}">
      <dgm:prSet/>
      <dgm:spPr/>
      <dgm:t>
        <a:bodyPr/>
        <a:lstStyle/>
        <a:p>
          <a:endParaRPr lang="en-US"/>
        </a:p>
      </dgm:t>
    </dgm:pt>
    <dgm:pt modelId="{05F6C08A-1EBC-4E86-A18E-493C437C6EF2}">
      <dgm:prSet custT="1"/>
      <dgm:spPr>
        <a:ln>
          <a:solidFill>
            <a:schemeClr val="tx1"/>
          </a:solidFill>
        </a:ln>
      </dgm:spPr>
      <dgm:t>
        <a:bodyPr/>
        <a:lstStyle/>
        <a:p>
          <a:pPr>
            <a:spcAft>
              <a:spcPts val="600"/>
            </a:spcAft>
            <a:buFont typeface="Wingdings" panose="05000000000000000000" pitchFamily="2" charset="2"/>
            <a:buChar char="§"/>
          </a:pPr>
          <a:r>
            <a:rPr lang="en-US" sz="2000" dirty="0"/>
            <a:t>Getting anxious</a:t>
          </a:r>
        </a:p>
      </dgm:t>
    </dgm:pt>
    <dgm:pt modelId="{3DB1537A-6355-44FD-AC8D-C8D694687553}" type="parTrans" cxnId="{40BA1FCE-7FF7-4406-95AA-FD9745C60EB4}">
      <dgm:prSet/>
      <dgm:spPr/>
      <dgm:t>
        <a:bodyPr/>
        <a:lstStyle/>
        <a:p>
          <a:endParaRPr lang="en-US"/>
        </a:p>
      </dgm:t>
    </dgm:pt>
    <dgm:pt modelId="{32FE82E1-8F10-4C2F-8398-0CDD9649B26D}" type="sibTrans" cxnId="{40BA1FCE-7FF7-4406-95AA-FD9745C60EB4}">
      <dgm:prSet/>
      <dgm:spPr/>
      <dgm:t>
        <a:bodyPr/>
        <a:lstStyle/>
        <a:p>
          <a:endParaRPr lang="en-US"/>
        </a:p>
      </dgm:t>
    </dgm:pt>
    <dgm:pt modelId="{1E5A6F6D-E241-44DE-A3D6-994468609E42}">
      <dgm:prSet custT="1"/>
      <dgm:spPr>
        <a:ln>
          <a:solidFill>
            <a:schemeClr val="tx1"/>
          </a:solidFill>
        </a:ln>
      </dgm:spPr>
      <dgm:t>
        <a:bodyPr/>
        <a:lstStyle/>
        <a:p>
          <a:pPr>
            <a:spcAft>
              <a:spcPts val="600"/>
            </a:spcAft>
            <a:buFont typeface="Wingdings" panose="05000000000000000000" pitchFamily="2" charset="2"/>
            <a:buChar char="§"/>
          </a:pPr>
          <a:r>
            <a:rPr lang="en-US" sz="2000" dirty="0"/>
            <a:t>Irritable</a:t>
          </a:r>
        </a:p>
      </dgm:t>
    </dgm:pt>
    <dgm:pt modelId="{76A70BC3-9948-4196-95FC-BD2AB1844BBF}" type="parTrans" cxnId="{A216D8AA-E1B8-44E8-867A-F8DB0755B112}">
      <dgm:prSet/>
      <dgm:spPr/>
      <dgm:t>
        <a:bodyPr/>
        <a:lstStyle/>
        <a:p>
          <a:endParaRPr lang="en-US"/>
        </a:p>
      </dgm:t>
    </dgm:pt>
    <dgm:pt modelId="{5DD489FB-172B-412E-ACD3-1CE5493A6683}" type="sibTrans" cxnId="{A216D8AA-E1B8-44E8-867A-F8DB0755B112}">
      <dgm:prSet/>
      <dgm:spPr/>
      <dgm:t>
        <a:bodyPr/>
        <a:lstStyle/>
        <a:p>
          <a:endParaRPr lang="en-US"/>
        </a:p>
      </dgm:t>
    </dgm:pt>
    <dgm:pt modelId="{BA6FD661-870A-4AC9-BF76-0A7EF7E05CC2}">
      <dgm:prSet custT="1"/>
      <dgm:spPr>
        <a:ln>
          <a:solidFill>
            <a:schemeClr val="tx1"/>
          </a:solidFill>
        </a:ln>
      </dgm:spPr>
      <dgm:t>
        <a:bodyPr/>
        <a:lstStyle/>
        <a:p>
          <a:pPr>
            <a:spcAft>
              <a:spcPts val="600"/>
            </a:spcAft>
            <a:buFont typeface="Wingdings" panose="05000000000000000000" pitchFamily="2" charset="2"/>
            <a:buChar char="§"/>
          </a:pPr>
          <a:r>
            <a:rPr lang="en-US" sz="2000" dirty="0"/>
            <a:t>Not having fun</a:t>
          </a:r>
        </a:p>
      </dgm:t>
    </dgm:pt>
    <dgm:pt modelId="{7B89994D-85CF-41C0-9875-02596A4FBF0E}" type="parTrans" cxnId="{2DD0F0B6-0E89-4B2D-9435-D925EF3CA1B5}">
      <dgm:prSet/>
      <dgm:spPr/>
      <dgm:t>
        <a:bodyPr/>
        <a:lstStyle/>
        <a:p>
          <a:endParaRPr lang="en-US"/>
        </a:p>
      </dgm:t>
    </dgm:pt>
    <dgm:pt modelId="{0C134A07-4B3D-4106-B3ED-42B629DA301A}" type="sibTrans" cxnId="{2DD0F0B6-0E89-4B2D-9435-D925EF3CA1B5}">
      <dgm:prSet/>
      <dgm:spPr/>
      <dgm:t>
        <a:bodyPr/>
        <a:lstStyle/>
        <a:p>
          <a:endParaRPr lang="en-US"/>
        </a:p>
      </dgm:t>
    </dgm:pt>
    <dgm:pt modelId="{9C8843E4-59A3-4A79-8F62-93727386A7D8}">
      <dgm:prSet custT="1"/>
      <dgm:spPr>
        <a:ln>
          <a:solidFill>
            <a:schemeClr val="tx1"/>
          </a:solidFill>
        </a:ln>
      </dgm:spPr>
      <dgm:t>
        <a:bodyPr/>
        <a:lstStyle/>
        <a:p>
          <a:pPr>
            <a:spcAft>
              <a:spcPts val="600"/>
            </a:spcAft>
            <a:buFont typeface="Wingdings" panose="05000000000000000000" pitchFamily="2" charset="2"/>
            <a:buChar char="§"/>
          </a:pPr>
          <a:r>
            <a:rPr lang="en-US" sz="2000" dirty="0"/>
            <a:t>Hard to focus</a:t>
          </a:r>
        </a:p>
      </dgm:t>
    </dgm:pt>
    <dgm:pt modelId="{6EACFD0A-83D3-47B0-8468-F2ECC44FCE47}" type="parTrans" cxnId="{4A3DA241-623F-4BFA-BFD8-1B03564A31E7}">
      <dgm:prSet/>
      <dgm:spPr/>
      <dgm:t>
        <a:bodyPr/>
        <a:lstStyle/>
        <a:p>
          <a:endParaRPr lang="en-US"/>
        </a:p>
      </dgm:t>
    </dgm:pt>
    <dgm:pt modelId="{9BD95CD4-11FA-47DD-A442-036C70524797}" type="sibTrans" cxnId="{4A3DA241-623F-4BFA-BFD8-1B03564A31E7}">
      <dgm:prSet/>
      <dgm:spPr/>
      <dgm:t>
        <a:bodyPr/>
        <a:lstStyle/>
        <a:p>
          <a:endParaRPr lang="en-US"/>
        </a:p>
      </dgm:t>
    </dgm:pt>
    <dgm:pt modelId="{78E7AA3D-42E0-46D2-8A9A-7C7CE74F7FCC}" type="pres">
      <dgm:prSet presAssocID="{556C3E1C-C169-4D19-8180-B79CA96473FF}" presName="linear" presStyleCnt="0">
        <dgm:presLayoutVars>
          <dgm:dir/>
          <dgm:animLvl val="lvl"/>
          <dgm:resizeHandles val="exact"/>
        </dgm:presLayoutVars>
      </dgm:prSet>
      <dgm:spPr/>
    </dgm:pt>
    <dgm:pt modelId="{19FF3541-3A94-47AA-B027-030D096C63A3}" type="pres">
      <dgm:prSet presAssocID="{7AA9753B-60C8-424D-8F63-E3A81EDEF464}" presName="parentLin" presStyleCnt="0"/>
      <dgm:spPr/>
    </dgm:pt>
    <dgm:pt modelId="{E044EB73-7585-44F8-A660-2C502EE4D79E}" type="pres">
      <dgm:prSet presAssocID="{7AA9753B-60C8-424D-8F63-E3A81EDEF464}" presName="parentLeftMargin" presStyleLbl="node1" presStyleIdx="0" presStyleCnt="2"/>
      <dgm:spPr/>
    </dgm:pt>
    <dgm:pt modelId="{E99CA382-BD87-457F-90C2-482F449EB8CE}" type="pres">
      <dgm:prSet presAssocID="{7AA9753B-60C8-424D-8F63-E3A81EDEF464}" presName="parentText" presStyleLbl="node1" presStyleIdx="0" presStyleCnt="2">
        <dgm:presLayoutVars>
          <dgm:chMax val="0"/>
          <dgm:bulletEnabled val="1"/>
        </dgm:presLayoutVars>
      </dgm:prSet>
      <dgm:spPr/>
    </dgm:pt>
    <dgm:pt modelId="{FF123AA5-6985-445B-9C8C-846C1F7FD72D}" type="pres">
      <dgm:prSet presAssocID="{7AA9753B-60C8-424D-8F63-E3A81EDEF464}" presName="negativeSpace" presStyleCnt="0"/>
      <dgm:spPr/>
    </dgm:pt>
    <dgm:pt modelId="{B517A40F-82C9-4859-911C-733915C0E5FC}" type="pres">
      <dgm:prSet presAssocID="{7AA9753B-60C8-424D-8F63-E3A81EDEF464}" presName="childText" presStyleLbl="conFgAcc1" presStyleIdx="0" presStyleCnt="2">
        <dgm:presLayoutVars>
          <dgm:bulletEnabled val="1"/>
        </dgm:presLayoutVars>
      </dgm:prSet>
      <dgm:spPr/>
    </dgm:pt>
    <dgm:pt modelId="{223B0984-587E-4BBE-9F5D-9E93CE27ECFD}" type="pres">
      <dgm:prSet presAssocID="{9B4FEA4A-71ED-43B1-838F-6E3DE73043EA}" presName="spaceBetweenRectangles" presStyleCnt="0"/>
      <dgm:spPr/>
    </dgm:pt>
    <dgm:pt modelId="{721D4EFF-8BDB-4FC3-BD79-5D0F52D68FA4}" type="pres">
      <dgm:prSet presAssocID="{B0CAE4B9-E4EE-47E9-86FD-3385C6CAAF71}" presName="parentLin" presStyleCnt="0"/>
      <dgm:spPr/>
    </dgm:pt>
    <dgm:pt modelId="{45FC597C-D0B2-40E5-BEAB-F307D8D73730}" type="pres">
      <dgm:prSet presAssocID="{B0CAE4B9-E4EE-47E9-86FD-3385C6CAAF71}" presName="parentLeftMargin" presStyleLbl="node1" presStyleIdx="0" presStyleCnt="2"/>
      <dgm:spPr/>
    </dgm:pt>
    <dgm:pt modelId="{38466A44-DEF7-4944-87C2-51DB17183231}" type="pres">
      <dgm:prSet presAssocID="{B0CAE4B9-E4EE-47E9-86FD-3385C6CAAF71}" presName="parentText" presStyleLbl="node1" presStyleIdx="1" presStyleCnt="2">
        <dgm:presLayoutVars>
          <dgm:chMax val="0"/>
          <dgm:bulletEnabled val="1"/>
        </dgm:presLayoutVars>
      </dgm:prSet>
      <dgm:spPr/>
    </dgm:pt>
    <dgm:pt modelId="{BE1CA4E8-B87A-4AA4-B488-B9EBE87530D6}" type="pres">
      <dgm:prSet presAssocID="{B0CAE4B9-E4EE-47E9-86FD-3385C6CAAF71}" presName="negativeSpace" presStyleCnt="0"/>
      <dgm:spPr/>
    </dgm:pt>
    <dgm:pt modelId="{4CCC54A3-042E-4847-9E1F-556C86243A7B}" type="pres">
      <dgm:prSet presAssocID="{B0CAE4B9-E4EE-47E9-86FD-3385C6CAAF71}" presName="childText" presStyleLbl="conFgAcc1" presStyleIdx="1" presStyleCnt="2">
        <dgm:presLayoutVars>
          <dgm:bulletEnabled val="1"/>
        </dgm:presLayoutVars>
      </dgm:prSet>
      <dgm:spPr/>
    </dgm:pt>
  </dgm:ptLst>
  <dgm:cxnLst>
    <dgm:cxn modelId="{E5FCD40A-7C46-43EC-9448-004C8814FE9D}" srcId="{7AA9753B-60C8-424D-8F63-E3A81EDEF464}" destId="{A03AE143-D588-42FE-B071-EABB818914BB}" srcOrd="3" destOrd="0" parTransId="{4427395D-A995-4DA6-A557-4DFA51703037}" sibTransId="{BE56F22D-3DEB-43D6-A1AE-26EC2D1E1859}"/>
    <dgm:cxn modelId="{D370280C-B930-425B-B24F-845F6FAEEB69}" srcId="{7AA9753B-60C8-424D-8F63-E3A81EDEF464}" destId="{2507D4B7-A4D3-4285-A6CB-6845AB3CC763}" srcOrd="4" destOrd="0" parTransId="{04D26F52-2364-41A4-A125-D9865DA94E8B}" sibTransId="{78D0FEDC-8B07-4A5E-9B83-077D4E1F05DD}"/>
    <dgm:cxn modelId="{480D910F-A012-48C2-AEAA-2091529DF143}" type="presOf" srcId="{05F6C08A-1EBC-4E86-A18E-493C437C6EF2}" destId="{4CCC54A3-042E-4847-9E1F-556C86243A7B}" srcOrd="0" destOrd="0" presId="urn:microsoft.com/office/officeart/2005/8/layout/list1"/>
    <dgm:cxn modelId="{06B9CA3A-7726-4597-B116-E478359B3C4C}" srcId="{556C3E1C-C169-4D19-8180-B79CA96473FF}" destId="{7AA9753B-60C8-424D-8F63-E3A81EDEF464}" srcOrd="0" destOrd="0" parTransId="{6B84328C-986E-456E-8082-252BC5FE7FC0}" sibTransId="{9B4FEA4A-71ED-43B1-838F-6E3DE73043EA}"/>
    <dgm:cxn modelId="{4A3DA241-623F-4BFA-BFD8-1B03564A31E7}" srcId="{B0CAE4B9-E4EE-47E9-86FD-3385C6CAAF71}" destId="{9C8843E4-59A3-4A79-8F62-93727386A7D8}" srcOrd="3" destOrd="0" parTransId="{6EACFD0A-83D3-47B0-8468-F2ECC44FCE47}" sibTransId="{9BD95CD4-11FA-47DD-A442-036C70524797}"/>
    <dgm:cxn modelId="{AE17C941-2C94-4C79-B956-ADB54955FCF9}" srcId="{7AA9753B-60C8-424D-8F63-E3A81EDEF464}" destId="{F512146D-3AA4-43EA-9279-C6A99B994287}" srcOrd="1" destOrd="0" parTransId="{5FAB506A-7C27-4E22-AD20-9BAC8C43A11B}" sibTransId="{2D1DF2E8-85F8-4B13-B2CC-20C1E2FA3082}"/>
    <dgm:cxn modelId="{6A8C684E-8D54-4898-8FE2-90FF07E472AC}" type="presOf" srcId="{A03AE143-D588-42FE-B071-EABB818914BB}" destId="{B517A40F-82C9-4859-911C-733915C0E5FC}" srcOrd="0" destOrd="3" presId="urn:microsoft.com/office/officeart/2005/8/layout/list1"/>
    <dgm:cxn modelId="{11772F76-9104-40A0-A53D-E35974D1CD8B}" type="presOf" srcId="{B0CAE4B9-E4EE-47E9-86FD-3385C6CAAF71}" destId="{45FC597C-D0B2-40E5-BEAB-F307D8D73730}" srcOrd="0" destOrd="0" presId="urn:microsoft.com/office/officeart/2005/8/layout/list1"/>
    <dgm:cxn modelId="{610A757A-9B2F-45C3-A1DA-CF11FFD2CB41}" type="presOf" srcId="{1E5A6F6D-E241-44DE-A3D6-994468609E42}" destId="{4CCC54A3-042E-4847-9E1F-556C86243A7B}" srcOrd="0" destOrd="1" presId="urn:microsoft.com/office/officeart/2005/8/layout/list1"/>
    <dgm:cxn modelId="{B72CC282-D670-4356-832E-D8B6ECA0A1A9}" srcId="{7AA9753B-60C8-424D-8F63-E3A81EDEF464}" destId="{9D4C55CC-EC55-41F9-B28F-8A5C9E3DEFC1}" srcOrd="2" destOrd="0" parTransId="{CE3AF6A3-DEA6-4DD5-B1CD-5397E78355A0}" sibTransId="{0FCD71C8-6D65-45A7-A1F5-00EEEFBE3E5B}"/>
    <dgm:cxn modelId="{85120A85-983D-47B0-9D1E-B93C145ECB19}" srcId="{556C3E1C-C169-4D19-8180-B79CA96473FF}" destId="{B0CAE4B9-E4EE-47E9-86FD-3385C6CAAF71}" srcOrd="1" destOrd="0" parTransId="{C8B073E4-17C5-4228-AA60-FC200F01B648}" sibTransId="{CDD462EC-EA0A-42CC-A250-37FE10EC6C44}"/>
    <dgm:cxn modelId="{A680898D-650C-4CC5-B509-9F898D6ABA04}" type="presOf" srcId="{2507D4B7-A4D3-4285-A6CB-6845AB3CC763}" destId="{B517A40F-82C9-4859-911C-733915C0E5FC}" srcOrd="0" destOrd="4" presId="urn:microsoft.com/office/officeart/2005/8/layout/list1"/>
    <dgm:cxn modelId="{5F5C1A9B-8043-4C93-911E-8B12DA1A2F5A}" type="presOf" srcId="{BA6FD661-870A-4AC9-BF76-0A7EF7E05CC2}" destId="{4CCC54A3-042E-4847-9E1F-556C86243A7B}" srcOrd="0" destOrd="2" presId="urn:microsoft.com/office/officeart/2005/8/layout/list1"/>
    <dgm:cxn modelId="{A216D8AA-E1B8-44E8-867A-F8DB0755B112}" srcId="{B0CAE4B9-E4EE-47E9-86FD-3385C6CAAF71}" destId="{1E5A6F6D-E241-44DE-A3D6-994468609E42}" srcOrd="1" destOrd="0" parTransId="{76A70BC3-9948-4196-95FC-BD2AB1844BBF}" sibTransId="{5DD489FB-172B-412E-ACD3-1CE5493A6683}"/>
    <dgm:cxn modelId="{546060B2-ECEB-42AB-88D8-516F4355BA8B}" srcId="{7AA9753B-60C8-424D-8F63-E3A81EDEF464}" destId="{A0C3BCAC-FF40-4235-A4B1-C4718155451C}" srcOrd="0" destOrd="0" parTransId="{0B48221A-7C8E-402C-B12F-7B77BCFC6A99}" sibTransId="{16F52577-99D9-4896-9DEF-E62D64FD4ECD}"/>
    <dgm:cxn modelId="{8B0E24B3-9AB7-4FFF-9745-F6BA79FD9776}" type="presOf" srcId="{F512146D-3AA4-43EA-9279-C6A99B994287}" destId="{B517A40F-82C9-4859-911C-733915C0E5FC}" srcOrd="0" destOrd="1" presId="urn:microsoft.com/office/officeart/2005/8/layout/list1"/>
    <dgm:cxn modelId="{6398BFB5-3CDA-4128-817C-E6D74C13312B}" type="presOf" srcId="{7AA9753B-60C8-424D-8F63-E3A81EDEF464}" destId="{E044EB73-7585-44F8-A660-2C502EE4D79E}" srcOrd="0" destOrd="0" presId="urn:microsoft.com/office/officeart/2005/8/layout/list1"/>
    <dgm:cxn modelId="{449004B6-77D7-4B89-945C-C696216BDFAD}" type="presOf" srcId="{7AA9753B-60C8-424D-8F63-E3A81EDEF464}" destId="{E99CA382-BD87-457F-90C2-482F449EB8CE}" srcOrd="1" destOrd="0" presId="urn:microsoft.com/office/officeart/2005/8/layout/list1"/>
    <dgm:cxn modelId="{2DD0F0B6-0E89-4B2D-9435-D925EF3CA1B5}" srcId="{B0CAE4B9-E4EE-47E9-86FD-3385C6CAAF71}" destId="{BA6FD661-870A-4AC9-BF76-0A7EF7E05CC2}" srcOrd="2" destOrd="0" parTransId="{7B89994D-85CF-41C0-9875-02596A4FBF0E}" sibTransId="{0C134A07-4B3D-4106-B3ED-42B629DA301A}"/>
    <dgm:cxn modelId="{176740B8-E217-4FC0-BF17-0C0C99520FA8}" type="presOf" srcId="{B0CAE4B9-E4EE-47E9-86FD-3385C6CAAF71}" destId="{38466A44-DEF7-4944-87C2-51DB17183231}" srcOrd="1" destOrd="0" presId="urn:microsoft.com/office/officeart/2005/8/layout/list1"/>
    <dgm:cxn modelId="{CC3DABB9-E8E7-4F07-8649-79AD8B8D6568}" type="presOf" srcId="{556C3E1C-C169-4D19-8180-B79CA96473FF}" destId="{78E7AA3D-42E0-46D2-8A9A-7C7CE74F7FCC}" srcOrd="0" destOrd="0" presId="urn:microsoft.com/office/officeart/2005/8/layout/list1"/>
    <dgm:cxn modelId="{5004F4C6-8E10-476E-BC02-2997EF3995DB}" srcId="{7AA9753B-60C8-424D-8F63-E3A81EDEF464}" destId="{1EF2DBC9-BFF6-4E82-9590-A6889A0C6DB5}" srcOrd="5" destOrd="0" parTransId="{13EEA28D-9605-4D30-81E5-DFC39A4F0D0B}" sibTransId="{09D828F5-4649-4512-A111-2C74687B04BD}"/>
    <dgm:cxn modelId="{40BA1FCE-7FF7-4406-95AA-FD9745C60EB4}" srcId="{B0CAE4B9-E4EE-47E9-86FD-3385C6CAAF71}" destId="{05F6C08A-1EBC-4E86-A18E-493C437C6EF2}" srcOrd="0" destOrd="0" parTransId="{3DB1537A-6355-44FD-AC8D-C8D694687553}" sibTransId="{32FE82E1-8F10-4C2F-8398-0CDD9649B26D}"/>
    <dgm:cxn modelId="{208B9DDC-1BDE-4C28-92F8-48EB68621E98}" type="presOf" srcId="{1EF2DBC9-BFF6-4E82-9590-A6889A0C6DB5}" destId="{B517A40F-82C9-4859-911C-733915C0E5FC}" srcOrd="0" destOrd="5" presId="urn:microsoft.com/office/officeart/2005/8/layout/list1"/>
    <dgm:cxn modelId="{62F705DF-FAA5-4C11-A15F-6C3AA6E32854}" type="presOf" srcId="{9D4C55CC-EC55-41F9-B28F-8A5C9E3DEFC1}" destId="{B517A40F-82C9-4859-911C-733915C0E5FC}" srcOrd="0" destOrd="2" presId="urn:microsoft.com/office/officeart/2005/8/layout/list1"/>
    <dgm:cxn modelId="{71516CE6-D96F-47CA-AA25-4CB844C453DE}" type="presOf" srcId="{A0C3BCAC-FF40-4235-A4B1-C4718155451C}" destId="{B517A40F-82C9-4859-911C-733915C0E5FC}" srcOrd="0" destOrd="0" presId="urn:microsoft.com/office/officeart/2005/8/layout/list1"/>
    <dgm:cxn modelId="{3AF5C8E7-0E5F-40DD-AEFA-B329732D1D08}" type="presOf" srcId="{9C8843E4-59A3-4A79-8F62-93727386A7D8}" destId="{4CCC54A3-042E-4847-9E1F-556C86243A7B}" srcOrd="0" destOrd="3" presId="urn:microsoft.com/office/officeart/2005/8/layout/list1"/>
    <dgm:cxn modelId="{097ABF92-A560-4D06-9152-CC0587EB8B17}" type="presParOf" srcId="{78E7AA3D-42E0-46D2-8A9A-7C7CE74F7FCC}" destId="{19FF3541-3A94-47AA-B027-030D096C63A3}" srcOrd="0" destOrd="0" presId="urn:microsoft.com/office/officeart/2005/8/layout/list1"/>
    <dgm:cxn modelId="{B8DA688D-4318-4D3C-A368-4AA9B02AD396}" type="presParOf" srcId="{19FF3541-3A94-47AA-B027-030D096C63A3}" destId="{E044EB73-7585-44F8-A660-2C502EE4D79E}" srcOrd="0" destOrd="0" presId="urn:microsoft.com/office/officeart/2005/8/layout/list1"/>
    <dgm:cxn modelId="{9B3845ED-A944-4237-BFB4-11BE2B400510}" type="presParOf" srcId="{19FF3541-3A94-47AA-B027-030D096C63A3}" destId="{E99CA382-BD87-457F-90C2-482F449EB8CE}" srcOrd="1" destOrd="0" presId="urn:microsoft.com/office/officeart/2005/8/layout/list1"/>
    <dgm:cxn modelId="{579BC271-2B95-4E14-A56F-5F40036EE8EC}" type="presParOf" srcId="{78E7AA3D-42E0-46D2-8A9A-7C7CE74F7FCC}" destId="{FF123AA5-6985-445B-9C8C-846C1F7FD72D}" srcOrd="1" destOrd="0" presId="urn:microsoft.com/office/officeart/2005/8/layout/list1"/>
    <dgm:cxn modelId="{A6E2BDA7-68F5-4682-B449-4762CC4C7ED9}" type="presParOf" srcId="{78E7AA3D-42E0-46D2-8A9A-7C7CE74F7FCC}" destId="{B517A40F-82C9-4859-911C-733915C0E5FC}" srcOrd="2" destOrd="0" presId="urn:microsoft.com/office/officeart/2005/8/layout/list1"/>
    <dgm:cxn modelId="{7573463B-77DC-4E18-8652-147FC893E844}" type="presParOf" srcId="{78E7AA3D-42E0-46D2-8A9A-7C7CE74F7FCC}" destId="{223B0984-587E-4BBE-9F5D-9E93CE27ECFD}" srcOrd="3" destOrd="0" presId="urn:microsoft.com/office/officeart/2005/8/layout/list1"/>
    <dgm:cxn modelId="{8727C413-81D5-4FA6-B288-A3CC7A360AD9}" type="presParOf" srcId="{78E7AA3D-42E0-46D2-8A9A-7C7CE74F7FCC}" destId="{721D4EFF-8BDB-4FC3-BD79-5D0F52D68FA4}" srcOrd="4" destOrd="0" presId="urn:microsoft.com/office/officeart/2005/8/layout/list1"/>
    <dgm:cxn modelId="{D3A7E764-DC91-493F-8736-0BD6FB20929B}" type="presParOf" srcId="{721D4EFF-8BDB-4FC3-BD79-5D0F52D68FA4}" destId="{45FC597C-D0B2-40E5-BEAB-F307D8D73730}" srcOrd="0" destOrd="0" presId="urn:microsoft.com/office/officeart/2005/8/layout/list1"/>
    <dgm:cxn modelId="{F2786595-41B3-42C8-AA85-3E53AB8787C4}" type="presParOf" srcId="{721D4EFF-8BDB-4FC3-BD79-5D0F52D68FA4}" destId="{38466A44-DEF7-4944-87C2-51DB17183231}" srcOrd="1" destOrd="0" presId="urn:microsoft.com/office/officeart/2005/8/layout/list1"/>
    <dgm:cxn modelId="{A2B79E6B-5672-42B2-8A61-922EB26E02C9}" type="presParOf" srcId="{78E7AA3D-42E0-46D2-8A9A-7C7CE74F7FCC}" destId="{BE1CA4E8-B87A-4AA4-B488-B9EBE87530D6}" srcOrd="5" destOrd="0" presId="urn:microsoft.com/office/officeart/2005/8/layout/list1"/>
    <dgm:cxn modelId="{EBCB1498-BA25-4CC3-8FFE-6DE777778B2D}" type="presParOf" srcId="{78E7AA3D-42E0-46D2-8A9A-7C7CE74F7FCC}" destId="{4CCC54A3-042E-4847-9E1F-556C86243A7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dgm:spPr>
        <a:solidFill>
          <a:srgbClr val="EE853E"/>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CHECK: Stress Moving into an Urgent Zone</a:t>
          </a:r>
          <a:endParaRPr lang="en-US"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dgm:spPr>
        <a:solidFill>
          <a:srgbClr val="FF0000"/>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CHECK: In Danger Zone—Take Immediate Action </a:t>
          </a:r>
          <a:endParaRPr lang="en-US"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Becoming more isolated from others              </a:t>
          </a: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0179019E-4683-4004-BF6B-FA10D0880C6C}">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Uncharacteristic behavior</a:t>
          </a:r>
        </a:p>
      </dgm:t>
    </dgm:pt>
    <dgm:pt modelId="{668476F4-B807-40B3-A7B2-4389DF01087F}" type="parTrans" cxnId="{9056627A-AA21-4959-95BB-0F3F2D74D716}">
      <dgm:prSet/>
      <dgm:spPr/>
      <dgm:t>
        <a:bodyPr/>
        <a:lstStyle/>
        <a:p>
          <a:endParaRPr lang="en-US"/>
        </a:p>
      </dgm:t>
    </dgm:pt>
    <dgm:pt modelId="{C19EA999-9DFD-4397-9231-27FE66CFEA3F}" type="sibTrans" cxnId="{9056627A-AA21-4959-95BB-0F3F2D74D716}">
      <dgm:prSet/>
      <dgm:spPr/>
      <dgm:t>
        <a:bodyPr/>
        <a:lstStyle/>
        <a:p>
          <a:endParaRPr lang="en-US"/>
        </a:p>
      </dgm:t>
    </dgm:pt>
    <dgm:pt modelId="{89335913-69FA-4609-9788-82A8DD38A08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Making mistakes</a:t>
          </a:r>
        </a:p>
      </dgm:t>
    </dgm:pt>
    <dgm:pt modelId="{1B940112-0DCE-49BA-B7A2-5F53C1B0FA46}" type="parTrans" cxnId="{BDC726CB-5FFD-4D1D-B228-6CC1981A0562}">
      <dgm:prSet/>
      <dgm:spPr/>
      <dgm:t>
        <a:bodyPr/>
        <a:lstStyle/>
        <a:p>
          <a:endParaRPr lang="en-US"/>
        </a:p>
      </dgm:t>
    </dgm:pt>
    <dgm:pt modelId="{3EF8FCBD-2797-428B-BA6D-0BF12FB831F1}" type="sibTrans" cxnId="{BDC726CB-5FFD-4D1D-B228-6CC1981A0562}">
      <dgm:prSet/>
      <dgm:spPr/>
      <dgm:t>
        <a:bodyPr/>
        <a:lstStyle/>
        <a:p>
          <a:endParaRPr lang="en-US"/>
        </a:p>
      </dgm:t>
    </dgm:pt>
    <dgm:pt modelId="{DBFE8FDA-A108-4068-8DB1-03D2E5BF0AC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Compulsive behavior</a:t>
          </a:r>
        </a:p>
      </dgm:t>
    </dgm:pt>
    <dgm:pt modelId="{2A885D4E-E926-4780-B285-2ACBF7CEA302}" type="parTrans" cxnId="{DACE8074-8C6D-409C-A001-69D2E2372BF4}">
      <dgm:prSet/>
      <dgm:spPr/>
      <dgm:t>
        <a:bodyPr/>
        <a:lstStyle/>
        <a:p>
          <a:endParaRPr lang="en-US"/>
        </a:p>
      </dgm:t>
    </dgm:pt>
    <dgm:pt modelId="{335EC2EE-3CFB-4DD9-917F-E30302FE89C1}" type="sibTrans" cxnId="{DACE8074-8C6D-409C-A001-69D2E2372BF4}">
      <dgm:prSet/>
      <dgm:spPr/>
      <dgm:t>
        <a:bodyPr/>
        <a:lstStyle/>
        <a:p>
          <a:endParaRPr lang="en-US"/>
        </a:p>
      </dgm:t>
    </dgm:pt>
    <dgm:pt modelId="{3FA3B656-1AFF-4B57-8C0D-C772BD3C9227}">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Sleep changes or nightmares</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1535A72E-F4A0-4E1B-A9D1-139EB1D5811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Loss of focus, memory, or the ability to think rationally</a:t>
          </a:r>
        </a:p>
      </dgm:t>
    </dgm:pt>
    <dgm:pt modelId="{A08AF393-818E-47F7-99E2-D634AADB7AA0}" type="parTrans" cxnId="{FABFC9D1-BAD9-4D37-94F7-F95474EE3C10}">
      <dgm:prSet/>
      <dgm:spPr/>
      <dgm:t>
        <a:bodyPr/>
        <a:lstStyle/>
        <a:p>
          <a:endParaRPr lang="en-US"/>
        </a:p>
      </dgm:t>
    </dgm:pt>
    <dgm:pt modelId="{22505BDE-494C-44C5-A96F-D7A8EE61D0F0}" type="sibTrans" cxnId="{FABFC9D1-BAD9-4D37-94F7-F95474EE3C10}">
      <dgm:prSet/>
      <dgm:spPr/>
      <dgm:t>
        <a:bodyPr/>
        <a:lstStyle/>
        <a:p>
          <a:endParaRPr lang="en-US"/>
        </a:p>
      </dgm:t>
    </dgm:pt>
    <dgm:pt modelId="{90B35EF7-5347-4788-A33F-B7016C32131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Intense feelings </a:t>
          </a:r>
        </a:p>
      </dgm:t>
    </dgm:pt>
    <dgm:pt modelId="{39C7D0EE-98DD-4938-A83D-AAF05F712845}" type="parTrans" cxnId="{3B85E09B-5C46-4C31-8139-986A2542F4ED}">
      <dgm:prSet/>
      <dgm:spPr/>
      <dgm:t>
        <a:bodyPr/>
        <a:lstStyle/>
        <a:p>
          <a:endParaRPr lang="en-US"/>
        </a:p>
      </dgm:t>
    </dgm:pt>
    <dgm:pt modelId="{D9931F09-119D-40C7-98AC-5F35120A1111}" type="sibTrans" cxnId="{3B85E09B-5C46-4C31-8139-986A2542F4ED}">
      <dgm:prSet/>
      <dgm:spPr/>
      <dgm:t>
        <a:bodyPr/>
        <a:lstStyle/>
        <a:p>
          <a:endParaRPr lang="en-US"/>
        </a:p>
      </dgm:t>
    </dgm:pt>
    <dgm:pt modelId="{8FF75D5E-8D1B-4032-9014-457C812A9D0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Inability to engage in or enjoy things you usually like</a:t>
          </a:r>
        </a:p>
      </dgm:t>
    </dgm:pt>
    <dgm:pt modelId="{3C39914B-648B-4286-A954-0CC1D58D06E7}" type="parTrans" cxnId="{FE134FB1-0590-425F-9076-760D2B33A7F7}">
      <dgm:prSet/>
      <dgm:spPr/>
      <dgm:t>
        <a:bodyPr/>
        <a:lstStyle/>
        <a:p>
          <a:endParaRPr lang="en-US"/>
        </a:p>
      </dgm:t>
    </dgm:pt>
    <dgm:pt modelId="{CE3D7E92-B49A-443A-AFCD-43F204EB8CF4}" type="sibTrans" cxnId="{FE134FB1-0590-425F-9076-760D2B33A7F7}">
      <dgm:prSet/>
      <dgm:spPr/>
      <dgm:t>
        <a:bodyPr/>
        <a:lstStyle/>
        <a:p>
          <a:endParaRPr lang="en-US"/>
        </a:p>
      </dgm:t>
    </dgm:pt>
    <dgm:pt modelId="{6CB23BE5-0610-4637-8992-0887FEDA14FE}">
      <dgm:prSet/>
      <dgm:spPr>
        <a:ln>
          <a:solidFill>
            <a:schemeClr val="tx1"/>
          </a:solidFill>
        </a:ln>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Feeling unusually numb or uncaring</a:t>
          </a:r>
          <a:endParaRPr lang="en-US" dirty="0">
            <a:latin typeface="Arial" panose="020B0604020202020204" pitchFamily="34" charset="0"/>
            <a:cs typeface="Arial" panose="020B0604020202020204" pitchFamily="34" charset="0"/>
          </a:endParaRPr>
        </a:p>
      </dgm:t>
    </dgm:pt>
    <dgm:pt modelId="{A2748AD3-2563-477C-9395-28FD2A02D95E}" type="parTrans" cxnId="{150A193C-460A-4958-8D8B-8677ED6BE388}">
      <dgm:prSet/>
      <dgm:spPr/>
      <dgm:t>
        <a:bodyPr/>
        <a:lstStyle/>
        <a:p>
          <a:endParaRPr lang="en-US"/>
        </a:p>
      </dgm:t>
    </dgm:pt>
    <dgm:pt modelId="{47D9E233-8C32-4B2B-BEE3-BFFD96CE93B3}" type="sibTrans" cxnId="{150A193C-460A-4958-8D8B-8677ED6BE388}">
      <dgm:prSet/>
      <dgm:spPr/>
      <dgm:t>
        <a:bodyPr/>
        <a:lstStyle/>
        <a:p>
          <a:endParaRPr lang="en-US"/>
        </a:p>
      </dgm:t>
    </dgm:pt>
    <dgm:pt modelId="{D781C270-65DF-4509-B388-440B8BEC8F44}">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Compulsive behavior</a:t>
          </a:r>
        </a:p>
      </dgm:t>
    </dgm:pt>
    <dgm:pt modelId="{98AD7723-1090-45AE-86DD-3D1396BD2EEA}" type="parTrans" cxnId="{C87B0CA0-4B70-4D70-BAE0-E9A078C6CD99}">
      <dgm:prSet/>
      <dgm:spPr/>
      <dgm:t>
        <a:bodyPr/>
        <a:lstStyle/>
        <a:p>
          <a:endParaRPr lang="en-US"/>
        </a:p>
      </dgm:t>
    </dgm:pt>
    <dgm:pt modelId="{BF53F6D9-9039-40FA-884E-45A95384F07F}" type="sibTrans" cxnId="{C87B0CA0-4B70-4D70-BAE0-E9A078C6CD99}">
      <dgm:prSet/>
      <dgm:spPr/>
      <dgm:t>
        <a:bodyPr/>
        <a:lstStyle/>
        <a:p>
          <a:endParaRPr lang="en-US"/>
        </a:p>
      </dgm:t>
    </dgm:pt>
    <dgm:pt modelId="{222A85B8-997D-4656-B895-D8D24A8ACAC0}">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Wanting to avoid situations or reminders</a:t>
          </a:r>
          <a:endParaRPr lang="en-US" dirty="0">
            <a:solidFill>
              <a:srgbClr val="FFFF00"/>
            </a:solidFill>
            <a:latin typeface="Arial" panose="020B0604020202020204" pitchFamily="34" charset="0"/>
            <a:cs typeface="Arial" panose="020B0604020202020204" pitchFamily="34" charset="0"/>
          </a:endParaRPr>
        </a:p>
      </dgm:t>
    </dgm:pt>
    <dgm:pt modelId="{7BD9BB34-556D-4657-A1B1-25E2740882D7}" type="parTrans" cxnId="{B7DC9515-2FDF-476E-AD26-F248E666DC65}">
      <dgm:prSet/>
      <dgm:spPr/>
      <dgm:t>
        <a:bodyPr/>
        <a:lstStyle/>
        <a:p>
          <a:endParaRPr lang="en-US"/>
        </a:p>
      </dgm:t>
    </dgm:pt>
    <dgm:pt modelId="{6221C64B-8B8B-4F81-BBB0-2E91C529E550}" type="sibTrans" cxnId="{B7DC9515-2FDF-476E-AD26-F248E666DC65}">
      <dgm:prSet/>
      <dgm:spPr/>
      <dgm:t>
        <a:bodyPr/>
        <a:lstStyle/>
        <a:p>
          <a:endParaRPr lang="en-US"/>
        </a:p>
      </dgm:t>
    </dgm:pt>
    <dgm:pt modelId="{DAD09F45-4BD0-4629-AF80-B33695A3F1CE}">
      <dgm:prSet/>
      <dgm:spPr>
        <a:ln>
          <a:solidFill>
            <a:schemeClr val="tx1"/>
          </a:solidFill>
        </a:ln>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Feeling anxiety, sleep, unable to focus, muscle tension</a:t>
          </a:r>
        </a:p>
      </dgm:t>
    </dgm:pt>
    <dgm:pt modelId="{29D22085-2AC2-43BD-92C6-93611E2B932B}" type="parTrans" cxnId="{73A3FF43-4F09-46B3-BB30-0CCEBAAAB4E4}">
      <dgm:prSet/>
      <dgm:spPr/>
      <dgm:t>
        <a:bodyPr/>
        <a:lstStyle/>
        <a:p>
          <a:endParaRPr lang="en-US"/>
        </a:p>
      </dgm:t>
    </dgm:pt>
    <dgm:pt modelId="{73CAB824-F45D-4912-87F5-DD6DAD003D19}" type="sibTrans" cxnId="{73A3FF43-4F09-46B3-BB30-0CCEBAAAB4E4}">
      <dgm:prSet/>
      <dgm:spPr/>
      <dgm:t>
        <a:bodyPr/>
        <a:lstStyle/>
        <a:p>
          <a:endParaRPr lang="en-US"/>
        </a:p>
      </dgm:t>
    </dgm:pt>
    <dgm:pt modelId="{7306E562-CEBF-4558-8819-CA3DB2CC082B}">
      <dgm:prSet/>
      <dgm:spPr>
        <a:ln>
          <a:solidFill>
            <a:schemeClr val="tx1"/>
          </a:solidFill>
        </a:ln>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Having fun, enjoying what you are doing, control</a:t>
          </a:r>
        </a:p>
      </dgm:t>
    </dgm:pt>
    <dgm:pt modelId="{A88FB6B6-0F54-408C-A56C-F217E9DCB096}" type="parTrans" cxnId="{31BD2815-21DB-44ED-ABC9-04C4A09E8746}">
      <dgm:prSet/>
      <dgm:spPr/>
      <dgm:t>
        <a:bodyPr/>
        <a:lstStyle/>
        <a:p>
          <a:endParaRPr lang="en-US"/>
        </a:p>
      </dgm:t>
    </dgm:pt>
    <dgm:pt modelId="{74E29A03-A4F4-4B0A-8724-5CECE918F366}" type="sibTrans" cxnId="{31BD2815-21DB-44ED-ABC9-04C4A09E8746}">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31BD2815-21DB-44ED-ABC9-04C4A09E8746}" srcId="{5485316C-148C-4E5A-B07A-2E6831D20A69}" destId="{7306E562-CEBF-4558-8819-CA3DB2CC082B}" srcOrd="8" destOrd="0" parTransId="{A88FB6B6-0F54-408C-A56C-F217E9DCB096}" sibTransId="{74E29A03-A4F4-4B0A-8724-5CECE918F366}"/>
    <dgm:cxn modelId="{B7DC9515-2FDF-476E-AD26-F248E666DC65}" srcId="{5485316C-148C-4E5A-B07A-2E6831D20A69}" destId="{222A85B8-997D-4656-B895-D8D24A8ACAC0}" srcOrd="6" destOrd="0" parTransId="{7BD9BB34-556D-4657-A1B1-25E2740882D7}" sibTransId="{6221C64B-8B8B-4F81-BBB0-2E91C529E550}"/>
    <dgm:cxn modelId="{0A76D12F-3206-4CC3-B869-D24E5B1AAE68}" type="presOf" srcId="{90B35EF7-5347-4788-A33F-B7016C321315}" destId="{1FA530E9-9D2D-441A-B954-52B42EF494C3}" srcOrd="0" destOrd="2"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150A193C-460A-4958-8D8B-8677ED6BE388}" srcId="{5485316C-148C-4E5A-B07A-2E6831D20A69}" destId="{6CB23BE5-0610-4637-8992-0887FEDA14FE}" srcOrd="4" destOrd="0" parTransId="{A2748AD3-2563-477C-9395-28FD2A02D95E}" sibTransId="{47D9E233-8C32-4B2B-BEE3-BFFD96CE93B3}"/>
    <dgm:cxn modelId="{73A3FF43-4F09-46B3-BB30-0CCEBAAAB4E4}" srcId="{5485316C-148C-4E5A-B07A-2E6831D20A69}" destId="{DAD09F45-4BD0-4629-AF80-B33695A3F1CE}" srcOrd="7" destOrd="0" parTransId="{29D22085-2AC2-43BD-92C6-93611E2B932B}" sibTransId="{73CAB824-F45D-4912-87F5-DD6DAD003D19}"/>
    <dgm:cxn modelId="{52809F44-D23C-42F5-AFFF-65FE37D0722F}" type="presOf" srcId="{DAD09F45-4BD0-4629-AF80-B33695A3F1CE}" destId="{1FA530E9-9D2D-441A-B954-52B42EF494C3}" srcOrd="0" destOrd="7" presId="urn:microsoft.com/office/officeart/2005/8/layout/list1"/>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3A5F016F-78F3-4505-ABBF-741B7980CC20}" type="presOf" srcId="{A12366A8-B23D-44DF-B443-D63E0A966E66}" destId="{8AB44CF7-613E-4AE2-A198-257C497F1BAA}" srcOrd="0" destOrd="0" presId="urn:microsoft.com/office/officeart/2005/8/layout/list1"/>
    <dgm:cxn modelId="{DACE8074-8C6D-409C-A001-69D2E2372BF4}" srcId="{A12366A8-B23D-44DF-B443-D63E0A966E66}" destId="{DBFE8FDA-A108-4068-8DB1-03D2E5BF0ACF}" srcOrd="3" destOrd="0" parTransId="{2A885D4E-E926-4780-B285-2ACBF7CEA302}" sibTransId="{335EC2EE-3CFB-4DD9-917F-E30302FE89C1}"/>
    <dgm:cxn modelId="{D1346A77-60FF-439E-A249-84CCDD5B2FED}" srcId="{A12366A8-B23D-44DF-B443-D63E0A966E66}" destId="{70EEC57B-B39B-485F-9948-B1C7BC28AB2D}" srcOrd="0" destOrd="0" parTransId="{35783494-9BBB-4724-8571-420BCB2C4315}" sibTransId="{80B24708-472C-4C9A-B0CB-0C3A3F42B533}"/>
    <dgm:cxn modelId="{0A890758-BC3B-4095-93FE-80390DF5C2D4}" type="presOf" srcId="{DBFE8FDA-A108-4068-8DB1-03D2E5BF0ACF}" destId="{F9F44514-E319-4460-960B-A4D2EF04B974}" srcOrd="0" destOrd="3" presId="urn:microsoft.com/office/officeart/2005/8/layout/list1"/>
    <dgm:cxn modelId="{9056627A-AA21-4959-95BB-0F3F2D74D716}" srcId="{A12366A8-B23D-44DF-B443-D63E0A966E66}" destId="{0179019E-4683-4004-BF6B-FA10D0880C6C}" srcOrd="1" destOrd="0" parTransId="{668476F4-B807-40B3-A7B2-4389DF01087F}" sibTransId="{C19EA999-9DFD-4397-9231-27FE66CFEA3F}"/>
    <dgm:cxn modelId="{7109E87A-ECF2-4665-AA36-BF4B8144190C}" type="presOf" srcId="{70EEC57B-B39B-485F-9948-B1C7BC28AB2D}" destId="{F9F44514-E319-4460-960B-A4D2EF04B974}" srcOrd="0" destOrd="0" presId="urn:microsoft.com/office/officeart/2005/8/layout/list1"/>
    <dgm:cxn modelId="{88AEB07B-0B3A-47F0-B830-A49D0A62A515}" type="presOf" srcId="{6CB23BE5-0610-4637-8992-0887FEDA14FE}" destId="{1FA530E9-9D2D-441A-B954-52B42EF494C3}" srcOrd="0" destOrd="4" presId="urn:microsoft.com/office/officeart/2005/8/layout/list1"/>
    <dgm:cxn modelId="{599E4383-F42D-44B8-8E97-30FECC360CB1}" type="presOf" srcId="{D781C270-65DF-4509-B388-440B8BEC8F44}" destId="{1FA530E9-9D2D-441A-B954-52B42EF494C3}" srcOrd="0" destOrd="5" presId="urn:microsoft.com/office/officeart/2005/8/layout/list1"/>
    <dgm:cxn modelId="{2E0F1991-C58E-48A5-B7AC-848522B9FCAA}" type="presOf" srcId="{89335913-69FA-4609-9788-82A8DD38A08F}" destId="{F9F44514-E319-4460-960B-A4D2EF04B974}" srcOrd="0" destOrd="2" presId="urn:microsoft.com/office/officeart/2005/8/layout/list1"/>
    <dgm:cxn modelId="{7FFBF995-C01C-41A3-A18B-137418C0F734}" type="presOf" srcId="{7306E562-CEBF-4558-8819-CA3DB2CC082B}" destId="{1FA530E9-9D2D-441A-B954-52B42EF494C3}" srcOrd="0" destOrd="8" presId="urn:microsoft.com/office/officeart/2005/8/layout/list1"/>
    <dgm:cxn modelId="{3B85E09B-5C46-4C31-8139-986A2542F4ED}" srcId="{5485316C-148C-4E5A-B07A-2E6831D20A69}" destId="{90B35EF7-5347-4788-A33F-B7016C321315}" srcOrd="2" destOrd="0" parTransId="{39C7D0EE-98DD-4938-A83D-AAF05F712845}" sibTransId="{D9931F09-119D-40C7-98AC-5F35120A1111}"/>
    <dgm:cxn modelId="{C87B0CA0-4B70-4D70-BAE0-E9A078C6CD99}" srcId="{5485316C-148C-4E5A-B07A-2E6831D20A69}" destId="{D781C270-65DF-4509-B388-440B8BEC8F44}" srcOrd="5" destOrd="0" parTransId="{98AD7723-1090-45AE-86DD-3D1396BD2EEA}" sibTransId="{BF53F6D9-9039-40FA-884E-45A95384F07F}"/>
    <dgm:cxn modelId="{FE134FB1-0590-425F-9076-760D2B33A7F7}" srcId="{5485316C-148C-4E5A-B07A-2E6831D20A69}" destId="{8FF75D5E-8D1B-4032-9014-457C812A9D05}" srcOrd="3" destOrd="0" parTransId="{3C39914B-648B-4286-A954-0CC1D58D06E7}" sibTransId="{CE3D7E92-B49A-443A-AFCD-43F204EB8CF4}"/>
    <dgm:cxn modelId="{5E5A34B7-5DF3-4E3C-ADC3-6296D7550019}" type="presOf" srcId="{8FF75D5E-8D1B-4032-9014-457C812A9D05}" destId="{1FA530E9-9D2D-441A-B954-52B42EF494C3}" srcOrd="0" destOrd="3" presId="urn:microsoft.com/office/officeart/2005/8/layout/list1"/>
    <dgm:cxn modelId="{757BE0C2-D624-4C57-B6BB-15134029E435}" type="presOf" srcId="{0179019E-4683-4004-BF6B-FA10D0880C6C}" destId="{F9F44514-E319-4460-960B-A4D2EF04B974}" srcOrd="0" destOrd="1" presId="urn:microsoft.com/office/officeart/2005/8/layout/list1"/>
    <dgm:cxn modelId="{BDC726CB-5FFD-4D1D-B228-6CC1981A0562}" srcId="{A12366A8-B23D-44DF-B443-D63E0A966E66}" destId="{89335913-69FA-4609-9788-82A8DD38A08F}" srcOrd="2" destOrd="0" parTransId="{1B940112-0DCE-49BA-B7A2-5F53C1B0FA46}" sibTransId="{3EF8FCBD-2797-428B-BA6D-0BF12FB831F1}"/>
    <dgm:cxn modelId="{FABFC9D1-BAD9-4D37-94F7-F95474EE3C10}" srcId="{5485316C-148C-4E5A-B07A-2E6831D20A69}" destId="{1535A72E-F4A0-4E1B-A9D1-139EB1D58115}" srcOrd="1" destOrd="0" parTransId="{A08AF393-818E-47F7-99E2-D634AADB7AA0}" sibTransId="{22505BDE-494C-44C5-A96F-D7A8EE61D0F0}"/>
    <dgm:cxn modelId="{118DF4D8-7E24-408F-861F-55D8605E0A50}" type="presOf" srcId="{222A85B8-997D-4656-B895-D8D24A8ACAC0}" destId="{1FA530E9-9D2D-441A-B954-52B42EF494C3}" srcOrd="0" destOrd="6" presId="urn:microsoft.com/office/officeart/2005/8/layout/list1"/>
    <dgm:cxn modelId="{512554DA-3991-47D8-9942-1E2489DE7901}" type="presOf" srcId="{3FA3B656-1AFF-4B57-8C0D-C772BD3C9227}" destId="{1FA530E9-9D2D-441A-B954-52B42EF494C3}" srcOrd="0" destOrd="0" presId="urn:microsoft.com/office/officeart/2005/8/layout/list1"/>
    <dgm:cxn modelId="{7E4D35E8-AAB0-48A8-9C1F-731CFC5CDA9E}" type="presOf" srcId="{1535A72E-F4A0-4E1B-A9D1-139EB1D58115}" destId="{1FA530E9-9D2D-441A-B954-52B42EF494C3}" srcOrd="0" destOrd="1"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B860B5-D2B4-406A-8B34-1FF8A92D38AD}" type="doc">
      <dgm:prSet loTypeId="urn:microsoft.com/office/officeart/2016/7/layout/ChevronBlockProcess" loCatId="process" qsTypeId="urn:microsoft.com/office/officeart/2005/8/quickstyle/simple2" qsCatId="simple" csTypeId="urn:microsoft.com/office/officeart/2005/8/colors/colorful1" csCatId="colorful" phldr="1"/>
      <dgm:spPr/>
      <dgm:t>
        <a:bodyPr/>
        <a:lstStyle/>
        <a:p>
          <a:endParaRPr lang="en-US"/>
        </a:p>
      </dgm:t>
    </dgm:pt>
    <dgm:pt modelId="{C758E8A2-A548-4C9D-835D-C87FDEE06F81}">
      <dgm:prSet/>
      <dgm:spPr>
        <a:solidFill>
          <a:srgbClr val="313A55"/>
        </a:solidFill>
        <a:ln>
          <a:solidFill>
            <a:schemeClr val="bg1"/>
          </a:solidFill>
        </a:ln>
      </dgm:spPr>
      <dgm:t>
        <a:bodyPr/>
        <a:lstStyle/>
        <a:p>
          <a:r>
            <a:rPr lang="en-US" dirty="0">
              <a:ln>
                <a:solidFill>
                  <a:schemeClr val="bg1"/>
                </a:solidFill>
              </a:ln>
            </a:rPr>
            <a:t>Observe</a:t>
          </a:r>
        </a:p>
      </dgm:t>
    </dgm:pt>
    <dgm:pt modelId="{CC559427-9F1C-4151-9757-DB98A6A02A32}" type="parTrans" cxnId="{01DB2AA3-272B-49F9-9520-F5C6FA57DCEA}">
      <dgm:prSet/>
      <dgm:spPr/>
      <dgm:t>
        <a:bodyPr/>
        <a:lstStyle/>
        <a:p>
          <a:endParaRPr lang="en-US"/>
        </a:p>
      </dgm:t>
    </dgm:pt>
    <dgm:pt modelId="{9CACBDF2-1FE0-4291-A789-AAE83D95A669}" type="sibTrans" cxnId="{01DB2AA3-272B-49F9-9520-F5C6FA57DCEA}">
      <dgm:prSet/>
      <dgm:spPr/>
      <dgm:t>
        <a:bodyPr/>
        <a:lstStyle/>
        <a:p>
          <a:endParaRPr lang="en-US"/>
        </a:p>
      </dgm:t>
    </dgm:pt>
    <dgm:pt modelId="{0415D1ED-B63D-4FDE-904C-C853E98EE591}">
      <dgm:prSet custT="1"/>
      <dgm:spPr>
        <a:solidFill>
          <a:srgbClr val="232D4B">
            <a:alpha val="90000"/>
          </a:srgbClr>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Observe:</a:t>
          </a:r>
        </a:p>
        <a:p>
          <a:endParaRPr lang="en-US" sz="11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Actively observe behaviors; look for patterns that vary from baseline</a:t>
          </a:r>
        </a:p>
      </dgm:t>
    </dgm:pt>
    <dgm:pt modelId="{0767A5A8-90F1-4BA0-98ED-C99B1CF53A60}" type="parTrans" cxnId="{09611694-6F29-4C81-9C8D-A0189BD97FB9}">
      <dgm:prSet/>
      <dgm:spPr/>
      <dgm:t>
        <a:bodyPr/>
        <a:lstStyle/>
        <a:p>
          <a:endParaRPr lang="en-US"/>
        </a:p>
      </dgm:t>
    </dgm:pt>
    <dgm:pt modelId="{88170BD9-E569-4143-AC07-EDE538586FDF}" type="sibTrans" cxnId="{09611694-6F29-4C81-9C8D-A0189BD97FB9}">
      <dgm:prSet/>
      <dgm:spPr/>
      <dgm:t>
        <a:bodyPr/>
        <a:lstStyle/>
        <a:p>
          <a:endParaRPr lang="en-US"/>
        </a:p>
      </dgm:t>
    </dgm:pt>
    <dgm:pt modelId="{C6243E8D-EE8E-4AD2-A2BD-2147EAAAC7C1}">
      <dgm:prSet/>
      <dgm:spPr>
        <a:solidFill>
          <a:srgbClr val="313A55"/>
        </a:solidFill>
        <a:ln>
          <a:solidFill>
            <a:schemeClr val="bg1"/>
          </a:solidFill>
        </a:ln>
      </dgm:spPr>
      <dgm:t>
        <a:bodyPr/>
        <a:lstStyle/>
        <a:p>
          <a:r>
            <a:rPr lang="en-US" dirty="0">
              <a:ln>
                <a:solidFill>
                  <a:schemeClr val="bg1"/>
                </a:solidFill>
              </a:ln>
            </a:rPr>
            <a:t>State</a:t>
          </a:r>
        </a:p>
      </dgm:t>
    </dgm:pt>
    <dgm:pt modelId="{C8556311-F325-4086-8078-7920537AF5C2}" type="parTrans" cxnId="{30810E31-E6EC-4C5B-B3E8-54D6B9470102}">
      <dgm:prSet/>
      <dgm:spPr/>
      <dgm:t>
        <a:bodyPr/>
        <a:lstStyle/>
        <a:p>
          <a:endParaRPr lang="en-US"/>
        </a:p>
      </dgm:t>
    </dgm:pt>
    <dgm:pt modelId="{701797F3-CF09-4C29-9D50-F3A17A05D490}" type="sibTrans" cxnId="{30810E31-E6EC-4C5B-B3E8-54D6B9470102}">
      <dgm:prSet/>
      <dgm:spPr/>
      <dgm:t>
        <a:bodyPr/>
        <a:lstStyle/>
        <a:p>
          <a:endParaRPr lang="en-US"/>
        </a:p>
      </dgm:t>
    </dgm:pt>
    <dgm:pt modelId="{05F92D65-D6BF-4D37-91D0-47297B71D5D3}">
      <dgm:prSet custT="1"/>
      <dgm:spPr>
        <a:solidFill>
          <a:srgbClr val="313A55"/>
        </a:solidFill>
        <a:ln>
          <a:solidFill>
            <a:schemeClr val="bg1">
              <a:alpha val="90000"/>
            </a:schemeClr>
          </a:solidFill>
        </a:ln>
      </dgm:spPr>
      <dgm:t>
        <a:bodyPr/>
        <a:lstStyle/>
        <a:p>
          <a:r>
            <a:rPr lang="en-US" sz="2000" b="1" kern="1200" dirty="0">
              <a:solidFill>
                <a:prstClr val="white"/>
              </a:solidFill>
              <a:latin typeface="Calibri"/>
              <a:ea typeface="+mn-ea"/>
              <a:cs typeface="+mn-cs"/>
            </a:rPr>
            <a:t>State Observations</a:t>
          </a:r>
          <a:r>
            <a:rPr lang="en-US" sz="2000" kern="1200" dirty="0">
              <a:solidFill>
                <a:prstClr val="white"/>
              </a:solidFill>
              <a:latin typeface="Calibri"/>
              <a:ea typeface="+mn-ea"/>
              <a:cs typeface="+mn-cs"/>
            </a:rPr>
            <a:t>:</a:t>
          </a:r>
        </a:p>
        <a:p>
          <a:r>
            <a:rPr lang="en-US" sz="2000" kern="1200" dirty="0">
              <a:solidFill>
                <a:prstClr val="white"/>
              </a:solidFill>
              <a:latin typeface="Calibri"/>
              <a:ea typeface="+mn-ea"/>
              <a:cs typeface="+mn-cs"/>
            </a:rPr>
            <a:t>State your observations of the behaviors; just the facts without interpretations or judgments</a:t>
          </a:r>
        </a:p>
      </dgm:t>
    </dgm:pt>
    <dgm:pt modelId="{D8AC563B-B202-4883-8B38-F833B2D93066}" type="parTrans" cxnId="{5168F059-FE5F-4BB2-99E4-5DCD2CC1F1F2}">
      <dgm:prSet/>
      <dgm:spPr/>
      <dgm:t>
        <a:bodyPr/>
        <a:lstStyle/>
        <a:p>
          <a:endParaRPr lang="en-US"/>
        </a:p>
      </dgm:t>
    </dgm:pt>
    <dgm:pt modelId="{63455070-773F-4C35-8B89-B8ACD3716ACB}" type="sibTrans" cxnId="{5168F059-FE5F-4BB2-99E4-5DCD2CC1F1F2}">
      <dgm:prSet/>
      <dgm:spPr/>
      <dgm:t>
        <a:bodyPr/>
        <a:lstStyle/>
        <a:p>
          <a:endParaRPr lang="en-US"/>
        </a:p>
      </dgm:t>
    </dgm:pt>
    <dgm:pt modelId="{A5C5658E-73AC-4FE1-9871-1DF437AC5754}">
      <dgm:prSet/>
      <dgm:spPr>
        <a:solidFill>
          <a:srgbClr val="313A55"/>
        </a:solidFill>
        <a:ln>
          <a:solidFill>
            <a:schemeClr val="bg1"/>
          </a:solidFill>
        </a:ln>
      </dgm:spPr>
      <dgm:t>
        <a:bodyPr/>
        <a:lstStyle/>
        <a:p>
          <a:r>
            <a:rPr lang="en-US" dirty="0">
              <a:ln>
                <a:solidFill>
                  <a:schemeClr val="bg1"/>
                </a:solidFill>
              </a:ln>
            </a:rPr>
            <a:t>Clarify</a:t>
          </a:r>
        </a:p>
      </dgm:t>
    </dgm:pt>
    <dgm:pt modelId="{627A02D7-FD3C-481B-8A9C-A9EE139D4D7E}" type="parTrans" cxnId="{997D6CD8-BBB4-4025-A9ED-D1AB1C8FAB55}">
      <dgm:prSet/>
      <dgm:spPr/>
      <dgm:t>
        <a:bodyPr/>
        <a:lstStyle/>
        <a:p>
          <a:endParaRPr lang="en-US"/>
        </a:p>
      </dgm:t>
    </dgm:pt>
    <dgm:pt modelId="{E453CF82-EA55-46F3-9209-3558257045F8}" type="sibTrans" cxnId="{997D6CD8-BBB4-4025-A9ED-D1AB1C8FAB55}">
      <dgm:prSet/>
      <dgm:spPr/>
      <dgm:t>
        <a:bodyPr/>
        <a:lstStyle/>
        <a:p>
          <a:endParaRPr lang="en-US"/>
        </a:p>
      </dgm:t>
    </dgm:pt>
    <dgm:pt modelId="{6DD68A38-E889-4B9D-8A77-4754282BDA48}">
      <dgm:prSet custT="1"/>
      <dgm:spPr>
        <a:solidFill>
          <a:srgbClr val="313A55"/>
        </a:solidFill>
        <a:ln>
          <a:solidFill>
            <a:schemeClr val="bg1">
              <a:alpha val="90000"/>
            </a:schemeClr>
          </a:solidFill>
        </a:ln>
      </dgm:spPr>
      <dgm: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Clarify Role</a:t>
          </a:r>
          <a:r>
            <a:rPr lang="en-US" sz="2000" kern="1200" dirty="0">
              <a:solidFill>
                <a:prstClr val="white"/>
              </a:solidFill>
              <a:latin typeface="Calibri"/>
              <a:ea typeface="+mn-ea"/>
              <a:cs typeface="+mn-cs"/>
            </a:rPr>
            <a:t>: </a:t>
          </a:r>
        </a:p>
        <a:p>
          <a:pPr marL="0" lvl="0" indent="0" algn="l" defTabSz="889000">
            <a:lnSpc>
              <a:spcPct val="90000"/>
            </a:lnSpc>
            <a:spcBef>
              <a:spcPct val="0"/>
            </a:spcBef>
            <a:spcAft>
              <a:spcPct val="35000"/>
            </a:spcAft>
            <a:buNone/>
          </a:pPr>
          <a:endParaRPr lang="en-US" sz="1400" kern="1200" dirty="0">
            <a:solidFill>
              <a:prstClr val="white"/>
            </a:solidFill>
            <a:latin typeface="Calibri"/>
            <a:ea typeface="+mn-ea"/>
            <a:cs typeface="+mn-cs"/>
          </a:endParaRP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why you are concerned about the behavior to validate why you are addressing the issue</a:t>
          </a:r>
        </a:p>
      </dgm:t>
    </dgm:pt>
    <dgm:pt modelId="{9C53EFF0-A483-4CE1-BC14-50274EB7A73B}" type="parTrans" cxnId="{E7B10661-431A-4AEC-821F-F5F9E35D9D35}">
      <dgm:prSet/>
      <dgm:spPr/>
      <dgm:t>
        <a:bodyPr/>
        <a:lstStyle/>
        <a:p>
          <a:endParaRPr lang="en-US"/>
        </a:p>
      </dgm:t>
    </dgm:pt>
    <dgm:pt modelId="{A0C98046-DF4A-4C50-8104-9182D35F2CAD}" type="sibTrans" cxnId="{E7B10661-431A-4AEC-821F-F5F9E35D9D35}">
      <dgm:prSet/>
      <dgm:spPr/>
      <dgm:t>
        <a:bodyPr/>
        <a:lstStyle/>
        <a:p>
          <a:endParaRPr lang="en-US"/>
        </a:p>
      </dgm:t>
    </dgm:pt>
    <dgm:pt modelId="{3E181C43-E821-48B6-9B7F-1C0E2C65B2D7}">
      <dgm:prSet/>
      <dgm:spPr>
        <a:solidFill>
          <a:srgbClr val="313A55"/>
        </a:solidFill>
        <a:ln>
          <a:solidFill>
            <a:schemeClr val="bg1"/>
          </a:solidFill>
        </a:ln>
      </dgm:spPr>
      <dgm:t>
        <a:bodyPr/>
        <a:lstStyle/>
        <a:p>
          <a:r>
            <a:rPr lang="en-US" dirty="0">
              <a:ln>
                <a:solidFill>
                  <a:schemeClr val="bg1"/>
                </a:solidFill>
              </a:ln>
            </a:rPr>
            <a:t>Ask</a:t>
          </a:r>
        </a:p>
      </dgm:t>
    </dgm:pt>
    <dgm:pt modelId="{9D58669E-1CE2-48F2-8A83-96786F5F1B3B}" type="parTrans" cxnId="{AFDDA658-7558-4755-B5EE-8E5EAA926E53}">
      <dgm:prSet/>
      <dgm:spPr/>
      <dgm:t>
        <a:bodyPr/>
        <a:lstStyle/>
        <a:p>
          <a:endParaRPr lang="en-US"/>
        </a:p>
      </dgm:t>
    </dgm:pt>
    <dgm:pt modelId="{A14C90CF-B134-49D4-AED0-1E37B756A36D}" type="sibTrans" cxnId="{AFDDA658-7558-4755-B5EE-8E5EAA926E53}">
      <dgm:prSet/>
      <dgm:spPr/>
      <dgm:t>
        <a:bodyPr/>
        <a:lstStyle/>
        <a:p>
          <a:endParaRPr lang="en-US"/>
        </a:p>
      </dgm:t>
    </dgm:pt>
    <dgm:pt modelId="{A0DAB8A6-024C-4D15-8C1D-506EC36BA9AF}">
      <dgm:prSet custT="1"/>
      <dgm:spPr>
        <a:solidFill>
          <a:srgbClr val="313A55"/>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Ask why</a:t>
          </a:r>
          <a:r>
            <a:rPr lang="en-US" sz="2000" dirty="0">
              <a:solidFill>
                <a:schemeClr val="bg1"/>
              </a:solidFill>
              <a:latin typeface="Calibri" panose="020F0502020204030204" pitchFamily="34" charset="0"/>
              <a:cs typeface="Calibri" panose="020F0502020204030204" pitchFamily="34" charset="0"/>
            </a:rPr>
            <a:t>:  </a:t>
          </a:r>
        </a:p>
        <a:p>
          <a:endParaRPr lang="en-US" sz="14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Seek clarification; try to understand the other person's perception of the behaviors</a:t>
          </a:r>
        </a:p>
      </dgm:t>
    </dgm:pt>
    <dgm:pt modelId="{F25DC2CD-4EB7-4567-BE5F-3526B1329C42}" type="parTrans" cxnId="{5F4FF416-6C33-4F9A-9691-43C7E307BC01}">
      <dgm:prSet/>
      <dgm:spPr/>
      <dgm:t>
        <a:bodyPr/>
        <a:lstStyle/>
        <a:p>
          <a:endParaRPr lang="en-US"/>
        </a:p>
      </dgm:t>
    </dgm:pt>
    <dgm:pt modelId="{311C6020-31B9-4C1D-A31C-30F087BA57CE}" type="sibTrans" cxnId="{5F4FF416-6C33-4F9A-9691-43C7E307BC01}">
      <dgm:prSet/>
      <dgm:spPr/>
      <dgm:t>
        <a:bodyPr/>
        <a:lstStyle/>
        <a:p>
          <a:endParaRPr lang="en-US"/>
        </a:p>
      </dgm:t>
    </dgm:pt>
    <dgm:pt modelId="{559AEC4C-F23C-4E87-93C7-2F799960D4EE}">
      <dgm:prSet/>
      <dgm:spPr>
        <a:solidFill>
          <a:srgbClr val="313A55"/>
        </a:solidFill>
        <a:ln>
          <a:solidFill>
            <a:schemeClr val="bg1"/>
          </a:solidFill>
        </a:ln>
      </dgm:spPr>
      <dgm:t>
        <a:bodyPr/>
        <a:lstStyle/>
        <a:p>
          <a:r>
            <a:rPr lang="en-US" dirty="0">
              <a:ln>
                <a:solidFill>
                  <a:schemeClr val="bg1"/>
                </a:solidFill>
              </a:ln>
            </a:rPr>
            <a:t>Respond</a:t>
          </a:r>
        </a:p>
      </dgm:t>
    </dgm:pt>
    <dgm:pt modelId="{47508A25-36D9-4D97-B41D-7C87F023CBDE}" type="parTrans" cxnId="{1B5526A0-98EA-4291-BCC0-6E1354499176}">
      <dgm:prSet/>
      <dgm:spPr/>
      <dgm:t>
        <a:bodyPr/>
        <a:lstStyle/>
        <a:p>
          <a:endParaRPr lang="en-US"/>
        </a:p>
      </dgm:t>
    </dgm:pt>
    <dgm:pt modelId="{902E6096-BDF8-4D1F-9FA6-7DFDD72D1652}" type="sibTrans" cxnId="{1B5526A0-98EA-4291-BCC0-6E1354499176}">
      <dgm:prSet/>
      <dgm:spPr/>
      <dgm:t>
        <a:bodyPr/>
        <a:lstStyle/>
        <a:p>
          <a:endParaRPr lang="en-US"/>
        </a:p>
      </dgm:t>
    </dgm:pt>
    <dgm:pt modelId="{CB74DC63-7689-4E6E-B107-7DBA988FD7A3}">
      <dgm:prSet custT="1"/>
      <dgm:spPr>
        <a:solidFill>
          <a:srgbClr val="313A55"/>
        </a:solidFill>
        <a:ln>
          <a:noFill/>
        </a:ln>
      </dgm:spPr>
      <dgm:t>
        <a:bodyPr/>
        <a:lstStyle/>
        <a:p>
          <a:r>
            <a:rPr lang="en-US" sz="2000" b="1" dirty="0">
              <a:solidFill>
                <a:schemeClr val="bg1"/>
              </a:solidFill>
              <a:latin typeface="Calibri" panose="020F0502020204030204" pitchFamily="34" charset="0"/>
              <a:cs typeface="Calibri" panose="020F0502020204030204" pitchFamily="34" charset="0"/>
            </a:rPr>
            <a:t>Respond</a:t>
          </a:r>
          <a:r>
            <a:rPr lang="en-US" sz="2000" dirty="0">
              <a:solidFill>
                <a:schemeClr val="bg1"/>
              </a:solidFill>
              <a:latin typeface="Calibri" panose="020F0502020204030204" pitchFamily="34" charset="0"/>
              <a:cs typeface="Calibri" panose="020F0502020204030204" pitchFamily="34" charset="0"/>
            </a:rPr>
            <a:t>: </a:t>
          </a:r>
        </a:p>
        <a:p>
          <a:endParaRPr lang="en-US" sz="14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Let person respond to your concerns and discuss potential next steps or plans</a:t>
          </a:r>
        </a:p>
      </dgm:t>
    </dgm:pt>
    <dgm:pt modelId="{BE5F4767-5BD0-40C1-ADE4-7C9CBFDA099B}" type="parTrans" cxnId="{2C3225C7-1680-4A02-AAE2-3D3F074AF9C4}">
      <dgm:prSet/>
      <dgm:spPr/>
      <dgm:t>
        <a:bodyPr/>
        <a:lstStyle/>
        <a:p>
          <a:endParaRPr lang="en-US"/>
        </a:p>
      </dgm:t>
    </dgm:pt>
    <dgm:pt modelId="{B44480AD-022F-46D0-8237-C03300C070A9}" type="sibTrans" cxnId="{2C3225C7-1680-4A02-AAE2-3D3F074AF9C4}">
      <dgm:prSet/>
      <dgm:spPr/>
      <dgm:t>
        <a:bodyPr/>
        <a:lstStyle/>
        <a:p>
          <a:endParaRPr lang="en-US"/>
        </a:p>
      </dgm:t>
    </dgm:pt>
    <dgm:pt modelId="{B170451D-F867-634A-AE8A-33E403D24D20}" type="pres">
      <dgm:prSet presAssocID="{13B860B5-D2B4-406A-8B34-1FF8A92D38AD}" presName="Name0" presStyleCnt="0">
        <dgm:presLayoutVars>
          <dgm:dir/>
          <dgm:animLvl val="lvl"/>
          <dgm:resizeHandles val="exact"/>
        </dgm:presLayoutVars>
      </dgm:prSet>
      <dgm:spPr/>
    </dgm:pt>
    <dgm:pt modelId="{78A619F1-2D23-1A45-9D3A-6F69C9AE38AF}" type="pres">
      <dgm:prSet presAssocID="{C758E8A2-A548-4C9D-835D-C87FDEE06F81}" presName="composite" presStyleCnt="0"/>
      <dgm:spPr/>
    </dgm:pt>
    <dgm:pt modelId="{F1370312-1E7D-1E44-BB11-CC2E36298720}" type="pres">
      <dgm:prSet presAssocID="{C758E8A2-A548-4C9D-835D-C87FDEE06F81}" presName="parTx" presStyleLbl="alignNode1" presStyleIdx="0" presStyleCnt="5" custLinFactNeighborX="2096">
        <dgm:presLayoutVars>
          <dgm:chMax val="0"/>
          <dgm:chPref val="0"/>
        </dgm:presLayoutVars>
      </dgm:prSet>
      <dgm:spPr/>
    </dgm:pt>
    <dgm:pt modelId="{0B2002D3-8818-914F-843D-59C43FCFCA86}" type="pres">
      <dgm:prSet presAssocID="{C758E8A2-A548-4C9D-835D-C87FDEE06F81}" presName="desTx" presStyleLbl="alignAccFollowNode1" presStyleIdx="0" presStyleCnt="5" custLinFactNeighborX="2759">
        <dgm:presLayoutVars/>
      </dgm:prSet>
      <dgm:spPr/>
    </dgm:pt>
    <dgm:pt modelId="{88CD7010-D6BE-7E49-A33E-0F470FDAB643}" type="pres">
      <dgm:prSet presAssocID="{9CACBDF2-1FE0-4291-A789-AAE83D95A669}" presName="space" presStyleCnt="0"/>
      <dgm:spPr/>
    </dgm:pt>
    <dgm:pt modelId="{20EFAD8B-1E5E-4F42-9557-4A40E49E29D1}" type="pres">
      <dgm:prSet presAssocID="{C6243E8D-EE8E-4AD2-A2BD-2147EAAAC7C1}" presName="composite" presStyleCnt="0"/>
      <dgm:spPr/>
    </dgm:pt>
    <dgm:pt modelId="{E56CD0B6-B7D3-C54F-82C8-91E102C207CB}" type="pres">
      <dgm:prSet presAssocID="{C6243E8D-EE8E-4AD2-A2BD-2147EAAAC7C1}" presName="parTx" presStyleLbl="alignNode1" presStyleIdx="1" presStyleCnt="5">
        <dgm:presLayoutVars>
          <dgm:chMax val="0"/>
          <dgm:chPref val="0"/>
        </dgm:presLayoutVars>
      </dgm:prSet>
      <dgm:spPr/>
    </dgm:pt>
    <dgm:pt modelId="{F6A05BED-96E8-A34C-93A4-6B1D4EA8A826}" type="pres">
      <dgm:prSet presAssocID="{C6243E8D-EE8E-4AD2-A2BD-2147EAAAC7C1}" presName="desTx" presStyleLbl="alignAccFollowNode1" presStyleIdx="1" presStyleCnt="5">
        <dgm:presLayoutVars/>
      </dgm:prSet>
      <dgm:spPr/>
    </dgm:pt>
    <dgm:pt modelId="{71821511-4258-2D48-A813-A56A25EEA925}" type="pres">
      <dgm:prSet presAssocID="{701797F3-CF09-4C29-9D50-F3A17A05D490}" presName="space" presStyleCnt="0"/>
      <dgm:spPr/>
    </dgm:pt>
    <dgm:pt modelId="{01C37D6B-5F19-BE4D-B0FA-59CE42F811C1}" type="pres">
      <dgm:prSet presAssocID="{A5C5658E-73AC-4FE1-9871-1DF437AC5754}" presName="composite" presStyleCnt="0"/>
      <dgm:spPr/>
    </dgm:pt>
    <dgm:pt modelId="{3C2E112E-C06C-1D4B-A20F-3506F35A923F}" type="pres">
      <dgm:prSet presAssocID="{A5C5658E-73AC-4FE1-9871-1DF437AC5754}" presName="parTx" presStyleLbl="alignNode1" presStyleIdx="2" presStyleCnt="5">
        <dgm:presLayoutVars>
          <dgm:chMax val="0"/>
          <dgm:chPref val="0"/>
        </dgm:presLayoutVars>
      </dgm:prSet>
      <dgm:spPr/>
    </dgm:pt>
    <dgm:pt modelId="{6F475B04-3E28-3E4F-8F4D-19B7439103CD}" type="pres">
      <dgm:prSet presAssocID="{A5C5658E-73AC-4FE1-9871-1DF437AC5754}" presName="desTx" presStyleLbl="alignAccFollowNode1" presStyleIdx="2" presStyleCnt="5">
        <dgm:presLayoutVars/>
      </dgm:prSet>
      <dgm:spPr/>
    </dgm:pt>
    <dgm:pt modelId="{76457C24-9C49-E945-8FA9-509592A39586}" type="pres">
      <dgm:prSet presAssocID="{E453CF82-EA55-46F3-9209-3558257045F8}" presName="space" presStyleCnt="0"/>
      <dgm:spPr/>
    </dgm:pt>
    <dgm:pt modelId="{18481E58-0A7C-434B-A370-50850049D5F9}" type="pres">
      <dgm:prSet presAssocID="{3E181C43-E821-48B6-9B7F-1C0E2C65B2D7}" presName="composite" presStyleCnt="0"/>
      <dgm:spPr/>
    </dgm:pt>
    <dgm:pt modelId="{4780F5BC-18F9-2E42-8084-7193E0A421BD}" type="pres">
      <dgm:prSet presAssocID="{3E181C43-E821-48B6-9B7F-1C0E2C65B2D7}" presName="parTx" presStyleLbl="alignNode1" presStyleIdx="3" presStyleCnt="5">
        <dgm:presLayoutVars>
          <dgm:chMax val="0"/>
          <dgm:chPref val="0"/>
        </dgm:presLayoutVars>
      </dgm:prSet>
      <dgm:spPr/>
    </dgm:pt>
    <dgm:pt modelId="{08DE05EB-5D46-BE42-9495-74EDDD52DA75}" type="pres">
      <dgm:prSet presAssocID="{3E181C43-E821-48B6-9B7F-1C0E2C65B2D7}" presName="desTx" presStyleLbl="alignAccFollowNode1" presStyleIdx="3" presStyleCnt="5">
        <dgm:presLayoutVars/>
      </dgm:prSet>
      <dgm:spPr/>
    </dgm:pt>
    <dgm:pt modelId="{4B78B1EE-C92A-BB46-99E3-1449F3481A03}" type="pres">
      <dgm:prSet presAssocID="{A14C90CF-B134-49D4-AED0-1E37B756A36D}" presName="space" presStyleCnt="0"/>
      <dgm:spPr/>
    </dgm:pt>
    <dgm:pt modelId="{91F8AABB-780E-3A40-B81B-47AD08B674EF}" type="pres">
      <dgm:prSet presAssocID="{559AEC4C-F23C-4E87-93C7-2F799960D4EE}" presName="composite" presStyleCnt="0"/>
      <dgm:spPr/>
    </dgm:pt>
    <dgm:pt modelId="{2FE64212-80BF-DC47-AAE7-83758E6B1270}" type="pres">
      <dgm:prSet presAssocID="{559AEC4C-F23C-4E87-93C7-2F799960D4EE}" presName="parTx" presStyleLbl="alignNode1" presStyleIdx="4" presStyleCnt="5">
        <dgm:presLayoutVars>
          <dgm:chMax val="0"/>
          <dgm:chPref val="0"/>
        </dgm:presLayoutVars>
      </dgm:prSet>
      <dgm:spPr/>
    </dgm:pt>
    <dgm:pt modelId="{5231062B-CA3D-5447-90A0-3918AA3B74E0}" type="pres">
      <dgm:prSet presAssocID="{559AEC4C-F23C-4E87-93C7-2F799960D4EE}" presName="desTx" presStyleLbl="alignAccFollowNode1" presStyleIdx="4" presStyleCnt="5" custLinFactNeighborY="440">
        <dgm:presLayoutVars/>
      </dgm:prSet>
      <dgm:spPr/>
    </dgm:pt>
  </dgm:ptLst>
  <dgm:cxnLst>
    <dgm:cxn modelId="{9F05CD03-07CA-A64E-BDA9-BF8D371DCEF1}" type="presOf" srcId="{05F92D65-D6BF-4D37-91D0-47297B71D5D3}" destId="{F6A05BED-96E8-A34C-93A4-6B1D4EA8A826}" srcOrd="0" destOrd="0" presId="urn:microsoft.com/office/officeart/2016/7/layout/ChevronBlockProcess"/>
    <dgm:cxn modelId="{2DE6BC08-E434-2F49-8AD1-7D57F9F22E59}" type="presOf" srcId="{13B860B5-D2B4-406A-8B34-1FF8A92D38AD}" destId="{B170451D-F867-634A-AE8A-33E403D24D20}" srcOrd="0" destOrd="0" presId="urn:microsoft.com/office/officeart/2016/7/layout/ChevronBlockProcess"/>
    <dgm:cxn modelId="{5F4FF416-6C33-4F9A-9691-43C7E307BC01}" srcId="{3E181C43-E821-48B6-9B7F-1C0E2C65B2D7}" destId="{A0DAB8A6-024C-4D15-8C1D-506EC36BA9AF}" srcOrd="0" destOrd="0" parTransId="{F25DC2CD-4EB7-4567-BE5F-3526B1329C42}" sibTransId="{311C6020-31B9-4C1D-A31C-30F087BA57CE}"/>
    <dgm:cxn modelId="{30810E31-E6EC-4C5B-B3E8-54D6B9470102}" srcId="{13B860B5-D2B4-406A-8B34-1FF8A92D38AD}" destId="{C6243E8D-EE8E-4AD2-A2BD-2147EAAAC7C1}" srcOrd="1" destOrd="0" parTransId="{C8556311-F325-4086-8078-7920537AF5C2}" sibTransId="{701797F3-CF09-4C29-9D50-F3A17A05D490}"/>
    <dgm:cxn modelId="{636F3739-F42C-6E4B-A1D3-0D03FB44B855}" type="presOf" srcId="{C758E8A2-A548-4C9D-835D-C87FDEE06F81}" destId="{F1370312-1E7D-1E44-BB11-CC2E36298720}" srcOrd="0" destOrd="0" presId="urn:microsoft.com/office/officeart/2016/7/layout/ChevronBlockProcess"/>
    <dgm:cxn modelId="{37A93C39-71F3-244B-A737-8E5A5CDEEF3F}" type="presOf" srcId="{559AEC4C-F23C-4E87-93C7-2F799960D4EE}" destId="{2FE64212-80BF-DC47-AAE7-83758E6B1270}" srcOrd="0" destOrd="0" presId="urn:microsoft.com/office/officeart/2016/7/layout/ChevronBlockProcess"/>
    <dgm:cxn modelId="{E7B10661-431A-4AEC-821F-F5F9E35D9D35}" srcId="{A5C5658E-73AC-4FE1-9871-1DF437AC5754}" destId="{6DD68A38-E889-4B9D-8A77-4754282BDA48}" srcOrd="0" destOrd="0" parTransId="{9C53EFF0-A483-4CE1-BC14-50274EB7A73B}" sibTransId="{A0C98046-DF4A-4C50-8104-9182D35F2CAD}"/>
    <dgm:cxn modelId="{CFFEB948-C77C-1845-A741-2DFEEFAFD984}" type="presOf" srcId="{A0DAB8A6-024C-4D15-8C1D-506EC36BA9AF}" destId="{08DE05EB-5D46-BE42-9495-74EDDD52DA75}" srcOrd="0" destOrd="0" presId="urn:microsoft.com/office/officeart/2016/7/layout/ChevronBlockProcess"/>
    <dgm:cxn modelId="{AFDDA658-7558-4755-B5EE-8E5EAA926E53}" srcId="{13B860B5-D2B4-406A-8B34-1FF8A92D38AD}" destId="{3E181C43-E821-48B6-9B7F-1C0E2C65B2D7}" srcOrd="3" destOrd="0" parTransId="{9D58669E-1CE2-48F2-8A83-96786F5F1B3B}" sibTransId="{A14C90CF-B134-49D4-AED0-1E37B756A36D}"/>
    <dgm:cxn modelId="{5168F059-FE5F-4BB2-99E4-5DCD2CC1F1F2}" srcId="{C6243E8D-EE8E-4AD2-A2BD-2147EAAAC7C1}" destId="{05F92D65-D6BF-4D37-91D0-47297B71D5D3}" srcOrd="0" destOrd="0" parTransId="{D8AC563B-B202-4883-8B38-F833B2D93066}" sibTransId="{63455070-773F-4C35-8B89-B8ACD3716ACB}"/>
    <dgm:cxn modelId="{5C5B2180-CBBC-8447-8169-6806EA42907E}" type="presOf" srcId="{3E181C43-E821-48B6-9B7F-1C0E2C65B2D7}" destId="{4780F5BC-18F9-2E42-8084-7193E0A421BD}" srcOrd="0" destOrd="0" presId="urn:microsoft.com/office/officeart/2016/7/layout/ChevronBlockProcess"/>
    <dgm:cxn modelId="{09611694-6F29-4C81-9C8D-A0189BD97FB9}" srcId="{C758E8A2-A548-4C9D-835D-C87FDEE06F81}" destId="{0415D1ED-B63D-4FDE-904C-C853E98EE591}" srcOrd="0" destOrd="0" parTransId="{0767A5A8-90F1-4BA0-98ED-C99B1CF53A60}" sibTransId="{88170BD9-E569-4143-AC07-EDE538586FDF}"/>
    <dgm:cxn modelId="{B56A4097-8A78-2F4B-AD50-C27FFA304E98}" type="presOf" srcId="{A5C5658E-73AC-4FE1-9871-1DF437AC5754}" destId="{3C2E112E-C06C-1D4B-A20F-3506F35A923F}" srcOrd="0" destOrd="0" presId="urn:microsoft.com/office/officeart/2016/7/layout/ChevronBlockProcess"/>
    <dgm:cxn modelId="{1B5526A0-98EA-4291-BCC0-6E1354499176}" srcId="{13B860B5-D2B4-406A-8B34-1FF8A92D38AD}" destId="{559AEC4C-F23C-4E87-93C7-2F799960D4EE}" srcOrd="4" destOrd="0" parTransId="{47508A25-36D9-4D97-B41D-7C87F023CBDE}" sibTransId="{902E6096-BDF8-4D1F-9FA6-7DFDD72D1652}"/>
    <dgm:cxn modelId="{01DB2AA3-272B-49F9-9520-F5C6FA57DCEA}" srcId="{13B860B5-D2B4-406A-8B34-1FF8A92D38AD}" destId="{C758E8A2-A548-4C9D-835D-C87FDEE06F81}" srcOrd="0" destOrd="0" parTransId="{CC559427-9F1C-4151-9757-DB98A6A02A32}" sibTransId="{9CACBDF2-1FE0-4291-A789-AAE83D95A669}"/>
    <dgm:cxn modelId="{FFCE9BC4-0EF7-9945-B726-8C96CE8A849C}" type="presOf" srcId="{6DD68A38-E889-4B9D-8A77-4754282BDA48}" destId="{6F475B04-3E28-3E4F-8F4D-19B7439103CD}" srcOrd="0" destOrd="0" presId="urn:microsoft.com/office/officeart/2016/7/layout/ChevronBlockProcess"/>
    <dgm:cxn modelId="{2C3225C7-1680-4A02-AAE2-3D3F074AF9C4}" srcId="{559AEC4C-F23C-4E87-93C7-2F799960D4EE}" destId="{CB74DC63-7689-4E6E-B107-7DBA988FD7A3}" srcOrd="0" destOrd="0" parTransId="{BE5F4767-5BD0-40C1-ADE4-7C9CBFDA099B}" sibTransId="{B44480AD-022F-46D0-8237-C03300C070A9}"/>
    <dgm:cxn modelId="{1F8D4ACC-B129-2946-A6AF-A53C327A529D}" type="presOf" srcId="{0415D1ED-B63D-4FDE-904C-C853E98EE591}" destId="{0B2002D3-8818-914F-843D-59C43FCFCA86}" srcOrd="0" destOrd="0" presId="urn:microsoft.com/office/officeart/2016/7/layout/ChevronBlockProcess"/>
    <dgm:cxn modelId="{997D6CD8-BBB4-4025-A9ED-D1AB1C8FAB55}" srcId="{13B860B5-D2B4-406A-8B34-1FF8A92D38AD}" destId="{A5C5658E-73AC-4FE1-9871-1DF437AC5754}" srcOrd="2" destOrd="0" parTransId="{627A02D7-FD3C-481B-8A9C-A9EE139D4D7E}" sibTransId="{E453CF82-EA55-46F3-9209-3558257045F8}"/>
    <dgm:cxn modelId="{09B666E5-C6A5-684B-9A5C-6719B1D61B15}" type="presOf" srcId="{CB74DC63-7689-4E6E-B107-7DBA988FD7A3}" destId="{5231062B-CA3D-5447-90A0-3918AA3B74E0}" srcOrd="0" destOrd="0" presId="urn:microsoft.com/office/officeart/2016/7/layout/ChevronBlockProcess"/>
    <dgm:cxn modelId="{A48F3DFA-0850-E048-B076-7C89BEAAC2D9}" type="presOf" srcId="{C6243E8D-EE8E-4AD2-A2BD-2147EAAAC7C1}" destId="{E56CD0B6-B7D3-C54F-82C8-91E102C207CB}" srcOrd="0" destOrd="0" presId="urn:microsoft.com/office/officeart/2016/7/layout/ChevronBlockProcess"/>
    <dgm:cxn modelId="{0DC39DB4-96DC-4545-BCCE-75053683A17F}" type="presParOf" srcId="{B170451D-F867-634A-AE8A-33E403D24D20}" destId="{78A619F1-2D23-1A45-9D3A-6F69C9AE38AF}" srcOrd="0" destOrd="0" presId="urn:microsoft.com/office/officeart/2016/7/layout/ChevronBlockProcess"/>
    <dgm:cxn modelId="{94F2F4B0-757E-F74A-933F-B39E33098F8F}" type="presParOf" srcId="{78A619F1-2D23-1A45-9D3A-6F69C9AE38AF}" destId="{F1370312-1E7D-1E44-BB11-CC2E36298720}" srcOrd="0" destOrd="0" presId="urn:microsoft.com/office/officeart/2016/7/layout/ChevronBlockProcess"/>
    <dgm:cxn modelId="{7E07ED8E-6982-DE4E-87C7-CAC5235E65CA}" type="presParOf" srcId="{78A619F1-2D23-1A45-9D3A-6F69C9AE38AF}" destId="{0B2002D3-8818-914F-843D-59C43FCFCA86}" srcOrd="1" destOrd="0" presId="urn:microsoft.com/office/officeart/2016/7/layout/ChevronBlockProcess"/>
    <dgm:cxn modelId="{6A596B4B-0AD3-E44F-939B-99CB104E04A8}" type="presParOf" srcId="{B170451D-F867-634A-AE8A-33E403D24D20}" destId="{88CD7010-D6BE-7E49-A33E-0F470FDAB643}" srcOrd="1" destOrd="0" presId="urn:microsoft.com/office/officeart/2016/7/layout/ChevronBlockProcess"/>
    <dgm:cxn modelId="{091308AF-14F1-A540-B8FB-BC2D6F59B818}" type="presParOf" srcId="{B170451D-F867-634A-AE8A-33E403D24D20}" destId="{20EFAD8B-1E5E-4F42-9557-4A40E49E29D1}" srcOrd="2" destOrd="0" presId="urn:microsoft.com/office/officeart/2016/7/layout/ChevronBlockProcess"/>
    <dgm:cxn modelId="{508435FF-692A-6943-89CE-827D4DFB9FD4}" type="presParOf" srcId="{20EFAD8B-1E5E-4F42-9557-4A40E49E29D1}" destId="{E56CD0B6-B7D3-C54F-82C8-91E102C207CB}" srcOrd="0" destOrd="0" presId="urn:microsoft.com/office/officeart/2016/7/layout/ChevronBlockProcess"/>
    <dgm:cxn modelId="{3F2065C5-8F04-2E4F-893D-126CBE83AB32}" type="presParOf" srcId="{20EFAD8B-1E5E-4F42-9557-4A40E49E29D1}" destId="{F6A05BED-96E8-A34C-93A4-6B1D4EA8A826}" srcOrd="1" destOrd="0" presId="urn:microsoft.com/office/officeart/2016/7/layout/ChevronBlockProcess"/>
    <dgm:cxn modelId="{E20DB733-F7B0-804B-91E6-B9C1EC36109D}" type="presParOf" srcId="{B170451D-F867-634A-AE8A-33E403D24D20}" destId="{71821511-4258-2D48-A813-A56A25EEA925}" srcOrd="3" destOrd="0" presId="urn:microsoft.com/office/officeart/2016/7/layout/ChevronBlockProcess"/>
    <dgm:cxn modelId="{9105F1FC-CA98-D54C-AA18-364C1065AE05}" type="presParOf" srcId="{B170451D-F867-634A-AE8A-33E403D24D20}" destId="{01C37D6B-5F19-BE4D-B0FA-59CE42F811C1}" srcOrd="4" destOrd="0" presId="urn:microsoft.com/office/officeart/2016/7/layout/ChevronBlockProcess"/>
    <dgm:cxn modelId="{5924E399-75EF-F04B-B033-B56E2EF89A7B}" type="presParOf" srcId="{01C37D6B-5F19-BE4D-B0FA-59CE42F811C1}" destId="{3C2E112E-C06C-1D4B-A20F-3506F35A923F}" srcOrd="0" destOrd="0" presId="urn:microsoft.com/office/officeart/2016/7/layout/ChevronBlockProcess"/>
    <dgm:cxn modelId="{DC51E83F-CD12-7A45-ACBC-FB81A6298937}" type="presParOf" srcId="{01C37D6B-5F19-BE4D-B0FA-59CE42F811C1}" destId="{6F475B04-3E28-3E4F-8F4D-19B7439103CD}" srcOrd="1" destOrd="0" presId="urn:microsoft.com/office/officeart/2016/7/layout/ChevronBlockProcess"/>
    <dgm:cxn modelId="{51D19F0D-E3E4-EA4A-9DD9-F2589EEEB9FE}" type="presParOf" srcId="{B170451D-F867-634A-AE8A-33E403D24D20}" destId="{76457C24-9C49-E945-8FA9-509592A39586}" srcOrd="5" destOrd="0" presId="urn:microsoft.com/office/officeart/2016/7/layout/ChevronBlockProcess"/>
    <dgm:cxn modelId="{8CB5FE29-12A1-7D44-A7AD-B37E9F97DA59}" type="presParOf" srcId="{B170451D-F867-634A-AE8A-33E403D24D20}" destId="{18481E58-0A7C-434B-A370-50850049D5F9}" srcOrd="6" destOrd="0" presId="urn:microsoft.com/office/officeart/2016/7/layout/ChevronBlockProcess"/>
    <dgm:cxn modelId="{EDED7C09-5D54-8747-BFFE-451F32AC1344}" type="presParOf" srcId="{18481E58-0A7C-434B-A370-50850049D5F9}" destId="{4780F5BC-18F9-2E42-8084-7193E0A421BD}" srcOrd="0" destOrd="0" presId="urn:microsoft.com/office/officeart/2016/7/layout/ChevronBlockProcess"/>
    <dgm:cxn modelId="{7DDFD579-6AA2-5B4E-A12D-92302E29DA1F}" type="presParOf" srcId="{18481E58-0A7C-434B-A370-50850049D5F9}" destId="{08DE05EB-5D46-BE42-9495-74EDDD52DA75}" srcOrd="1" destOrd="0" presId="urn:microsoft.com/office/officeart/2016/7/layout/ChevronBlockProcess"/>
    <dgm:cxn modelId="{18369103-B1EF-5D41-A1E9-9C3AEBB65C18}" type="presParOf" srcId="{B170451D-F867-634A-AE8A-33E403D24D20}" destId="{4B78B1EE-C92A-BB46-99E3-1449F3481A03}" srcOrd="7" destOrd="0" presId="urn:microsoft.com/office/officeart/2016/7/layout/ChevronBlockProcess"/>
    <dgm:cxn modelId="{EE87C0B4-0898-C441-B1E3-AFBE1622BEDA}" type="presParOf" srcId="{B170451D-F867-634A-AE8A-33E403D24D20}" destId="{91F8AABB-780E-3A40-B81B-47AD08B674EF}" srcOrd="8" destOrd="0" presId="urn:microsoft.com/office/officeart/2016/7/layout/ChevronBlockProcess"/>
    <dgm:cxn modelId="{A94B0545-C0F8-A249-8AED-D024FF80773D}" type="presParOf" srcId="{91F8AABB-780E-3A40-B81B-47AD08B674EF}" destId="{2FE64212-80BF-DC47-AAE7-83758E6B1270}" srcOrd="0" destOrd="0" presId="urn:microsoft.com/office/officeart/2016/7/layout/ChevronBlockProcess"/>
    <dgm:cxn modelId="{CC376AEC-6193-8A49-B74D-AADAE22DF1B6}" type="presParOf" srcId="{91F8AABB-780E-3A40-B81B-47AD08B674EF}" destId="{5231062B-CA3D-5447-90A0-3918AA3B74E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B860B5-D2B4-406A-8B34-1FF8A92D38AD}" type="doc">
      <dgm:prSet loTypeId="urn:microsoft.com/office/officeart/2016/7/layout/ChevronBlockProcess" loCatId="process" qsTypeId="urn:microsoft.com/office/officeart/2005/8/quickstyle/simple2" qsCatId="simple" csTypeId="urn:microsoft.com/office/officeart/2005/8/colors/colorful1" csCatId="colorful" phldr="1"/>
      <dgm:spPr/>
      <dgm:t>
        <a:bodyPr/>
        <a:lstStyle/>
        <a:p>
          <a:endParaRPr lang="en-US"/>
        </a:p>
      </dgm:t>
    </dgm:pt>
    <dgm:pt modelId="{C758E8A2-A548-4C9D-835D-C87FDEE06F81}">
      <dgm:prSet/>
      <dgm:spPr>
        <a:solidFill>
          <a:srgbClr val="313A55"/>
        </a:solidFill>
        <a:ln>
          <a:solidFill>
            <a:schemeClr val="bg1"/>
          </a:solidFill>
        </a:ln>
      </dgm:spPr>
      <dgm:t>
        <a:bodyPr/>
        <a:lstStyle/>
        <a:p>
          <a:r>
            <a:rPr lang="en-US" dirty="0">
              <a:ln>
                <a:solidFill>
                  <a:schemeClr val="bg1"/>
                </a:solidFill>
              </a:ln>
            </a:rPr>
            <a:t>Observe</a:t>
          </a:r>
        </a:p>
      </dgm:t>
    </dgm:pt>
    <dgm:pt modelId="{CC559427-9F1C-4151-9757-DB98A6A02A32}" type="parTrans" cxnId="{01DB2AA3-272B-49F9-9520-F5C6FA57DCEA}">
      <dgm:prSet/>
      <dgm:spPr/>
      <dgm:t>
        <a:bodyPr/>
        <a:lstStyle/>
        <a:p>
          <a:endParaRPr lang="en-US"/>
        </a:p>
      </dgm:t>
    </dgm:pt>
    <dgm:pt modelId="{9CACBDF2-1FE0-4291-A789-AAE83D95A669}" type="sibTrans" cxnId="{01DB2AA3-272B-49F9-9520-F5C6FA57DCEA}">
      <dgm:prSet/>
      <dgm:spPr/>
      <dgm:t>
        <a:bodyPr/>
        <a:lstStyle/>
        <a:p>
          <a:endParaRPr lang="en-US"/>
        </a:p>
      </dgm:t>
    </dgm:pt>
    <dgm:pt modelId="{0415D1ED-B63D-4FDE-904C-C853E98EE591}">
      <dgm:prSet/>
      <dgm:spPr>
        <a:solidFill>
          <a:srgbClr val="232D4B">
            <a:alpha val="90000"/>
          </a:srgbClr>
        </a:solidFill>
        <a:ln>
          <a:solidFill>
            <a:schemeClr val="bg1">
              <a:alpha val="90000"/>
            </a:schemeClr>
          </a:solidFill>
        </a:ln>
      </dgm:spPr>
      <dgm:t>
        <a:bodyPr/>
        <a:lstStyle/>
        <a:p>
          <a:r>
            <a:rPr lang="en-US" b="1" dirty="0">
              <a:solidFill>
                <a:schemeClr val="bg1"/>
              </a:solidFill>
              <a:latin typeface="Calibri" panose="020F0502020204030204" pitchFamily="34" charset="0"/>
              <a:cs typeface="Calibri" panose="020F0502020204030204" pitchFamily="34" charset="0"/>
            </a:rPr>
            <a:t>Observe:  </a:t>
          </a:r>
        </a:p>
        <a:p>
          <a:r>
            <a:rPr lang="en-US" dirty="0">
              <a:solidFill>
                <a:schemeClr val="bg1"/>
              </a:solidFill>
              <a:latin typeface="Calibri" panose="020F0502020204030204" pitchFamily="34" charset="0"/>
              <a:cs typeface="Calibri" panose="020F0502020204030204" pitchFamily="34" charset="0"/>
            </a:rPr>
            <a:t>You notice your peer has been less and less talkative, and more isolated from others over the last few weeks</a:t>
          </a:r>
        </a:p>
      </dgm:t>
    </dgm:pt>
    <dgm:pt modelId="{0767A5A8-90F1-4BA0-98ED-C99B1CF53A60}" type="parTrans" cxnId="{09611694-6F29-4C81-9C8D-A0189BD97FB9}">
      <dgm:prSet/>
      <dgm:spPr/>
      <dgm:t>
        <a:bodyPr/>
        <a:lstStyle/>
        <a:p>
          <a:endParaRPr lang="en-US"/>
        </a:p>
      </dgm:t>
    </dgm:pt>
    <dgm:pt modelId="{88170BD9-E569-4143-AC07-EDE538586FDF}" type="sibTrans" cxnId="{09611694-6F29-4C81-9C8D-A0189BD97FB9}">
      <dgm:prSet/>
      <dgm:spPr/>
      <dgm:t>
        <a:bodyPr/>
        <a:lstStyle/>
        <a:p>
          <a:endParaRPr lang="en-US"/>
        </a:p>
      </dgm:t>
    </dgm:pt>
    <dgm:pt modelId="{C6243E8D-EE8E-4AD2-A2BD-2147EAAAC7C1}">
      <dgm:prSet/>
      <dgm:spPr>
        <a:solidFill>
          <a:srgbClr val="313A55"/>
        </a:solidFill>
        <a:ln>
          <a:solidFill>
            <a:schemeClr val="bg1"/>
          </a:solidFill>
        </a:ln>
      </dgm:spPr>
      <dgm:t>
        <a:bodyPr/>
        <a:lstStyle/>
        <a:p>
          <a:r>
            <a:rPr lang="en-US">
              <a:ln>
                <a:solidFill>
                  <a:schemeClr val="bg1"/>
                </a:solidFill>
              </a:ln>
            </a:rPr>
            <a:t>State</a:t>
          </a:r>
        </a:p>
      </dgm:t>
    </dgm:pt>
    <dgm:pt modelId="{C8556311-F325-4086-8078-7920537AF5C2}" type="parTrans" cxnId="{30810E31-E6EC-4C5B-B3E8-54D6B9470102}">
      <dgm:prSet/>
      <dgm:spPr/>
      <dgm:t>
        <a:bodyPr/>
        <a:lstStyle/>
        <a:p>
          <a:endParaRPr lang="en-US"/>
        </a:p>
      </dgm:t>
    </dgm:pt>
    <dgm:pt modelId="{701797F3-CF09-4C29-9D50-F3A17A05D490}" type="sibTrans" cxnId="{30810E31-E6EC-4C5B-B3E8-54D6B9470102}">
      <dgm:prSet/>
      <dgm:spPr/>
      <dgm:t>
        <a:bodyPr/>
        <a:lstStyle/>
        <a:p>
          <a:endParaRPr lang="en-US"/>
        </a:p>
      </dgm:t>
    </dgm:pt>
    <dgm:pt modelId="{05F92D65-D6BF-4D37-91D0-47297B71D5D3}">
      <dgm:prSet custT="1"/>
      <dgm:spPr>
        <a:solidFill>
          <a:srgbClr val="313A55"/>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State Observation:  </a:t>
          </a:r>
          <a:r>
            <a:rPr lang="en-US" sz="2000" dirty="0">
              <a:solidFill>
                <a:schemeClr val="bg1"/>
              </a:solidFill>
              <a:latin typeface="Calibri" panose="020F0502020204030204" pitchFamily="34" charset="0"/>
              <a:cs typeface="Calibri" panose="020F0502020204030204" pitchFamily="34" charset="0"/>
            </a:rPr>
            <a:t>“Hey Joe, I haven’t been seeing you around as much lately, and you seem to be really quiet the last few weeks.”</a:t>
          </a:r>
          <a:endParaRPr lang="en-US" sz="2000" kern="1200" dirty="0">
            <a:solidFill>
              <a:prstClr val="white"/>
            </a:solidFill>
            <a:latin typeface="Calibri" panose="020F0502020204030204" pitchFamily="34" charset="0"/>
            <a:ea typeface="+mn-ea"/>
            <a:cs typeface="Calibri" panose="020F0502020204030204" pitchFamily="34" charset="0"/>
          </a:endParaRPr>
        </a:p>
      </dgm:t>
    </dgm:pt>
    <dgm:pt modelId="{D8AC563B-B202-4883-8B38-F833B2D93066}" type="parTrans" cxnId="{5168F059-FE5F-4BB2-99E4-5DCD2CC1F1F2}">
      <dgm:prSet/>
      <dgm:spPr/>
      <dgm:t>
        <a:bodyPr/>
        <a:lstStyle/>
        <a:p>
          <a:endParaRPr lang="en-US"/>
        </a:p>
      </dgm:t>
    </dgm:pt>
    <dgm:pt modelId="{63455070-773F-4C35-8B89-B8ACD3716ACB}" type="sibTrans" cxnId="{5168F059-FE5F-4BB2-99E4-5DCD2CC1F1F2}">
      <dgm:prSet/>
      <dgm:spPr/>
      <dgm:t>
        <a:bodyPr/>
        <a:lstStyle/>
        <a:p>
          <a:endParaRPr lang="en-US"/>
        </a:p>
      </dgm:t>
    </dgm:pt>
    <dgm:pt modelId="{A5C5658E-73AC-4FE1-9871-1DF437AC5754}">
      <dgm:prSet/>
      <dgm:spPr>
        <a:solidFill>
          <a:srgbClr val="313A55"/>
        </a:solidFill>
        <a:ln>
          <a:solidFill>
            <a:schemeClr val="bg1"/>
          </a:solidFill>
        </a:ln>
      </dgm:spPr>
      <dgm:t>
        <a:bodyPr/>
        <a:lstStyle/>
        <a:p>
          <a:r>
            <a:rPr lang="en-US" dirty="0">
              <a:ln>
                <a:solidFill>
                  <a:schemeClr val="bg1"/>
                </a:solidFill>
              </a:ln>
            </a:rPr>
            <a:t>Clarify</a:t>
          </a:r>
        </a:p>
      </dgm:t>
    </dgm:pt>
    <dgm:pt modelId="{627A02D7-FD3C-481B-8A9C-A9EE139D4D7E}" type="parTrans" cxnId="{997D6CD8-BBB4-4025-A9ED-D1AB1C8FAB55}">
      <dgm:prSet/>
      <dgm:spPr/>
      <dgm:t>
        <a:bodyPr/>
        <a:lstStyle/>
        <a:p>
          <a:endParaRPr lang="en-US"/>
        </a:p>
      </dgm:t>
    </dgm:pt>
    <dgm:pt modelId="{E453CF82-EA55-46F3-9209-3558257045F8}" type="sibTrans" cxnId="{997D6CD8-BBB4-4025-A9ED-D1AB1C8FAB55}">
      <dgm:prSet/>
      <dgm:spPr/>
      <dgm:t>
        <a:bodyPr/>
        <a:lstStyle/>
        <a:p>
          <a:endParaRPr lang="en-US"/>
        </a:p>
      </dgm:t>
    </dgm:pt>
    <dgm:pt modelId="{6DD68A38-E889-4B9D-8A77-4754282BDA48}">
      <dgm:prSet custT="1"/>
      <dgm:spPr>
        <a:solidFill>
          <a:srgbClr val="313A55"/>
        </a:solidFill>
        <a:ln>
          <a:solidFill>
            <a:schemeClr val="bg1">
              <a:alpha val="90000"/>
            </a:schemeClr>
          </a:solidFill>
        </a:ln>
      </dgm:spPr>
      <dgm:t>
        <a:bodyPr/>
        <a:lstStyle/>
        <a:p>
          <a:pPr marL="0" lvl="0" indent="0" algn="l" defTabSz="889000">
            <a:lnSpc>
              <a:spcPct val="90000"/>
            </a:lnSpc>
            <a:spcBef>
              <a:spcPct val="0"/>
            </a:spcBef>
            <a:spcAft>
              <a:spcPct val="35000"/>
            </a:spcAft>
            <a:buNone/>
          </a:pPr>
          <a:endParaRPr lang="en-US" sz="2000" kern="1200" dirty="0">
            <a:solidFill>
              <a:prstClr val="white"/>
            </a:solidFill>
            <a:latin typeface="Calibri"/>
            <a:ea typeface="+mn-ea"/>
            <a:cs typeface="+mn-cs"/>
          </a:endParaRPr>
        </a:p>
      </dgm:t>
    </dgm:pt>
    <dgm:pt modelId="{9C53EFF0-A483-4CE1-BC14-50274EB7A73B}" type="parTrans" cxnId="{E7B10661-431A-4AEC-821F-F5F9E35D9D35}">
      <dgm:prSet/>
      <dgm:spPr/>
      <dgm:t>
        <a:bodyPr/>
        <a:lstStyle/>
        <a:p>
          <a:endParaRPr lang="en-US"/>
        </a:p>
      </dgm:t>
    </dgm:pt>
    <dgm:pt modelId="{A0C98046-DF4A-4C50-8104-9182D35F2CAD}" type="sibTrans" cxnId="{E7B10661-431A-4AEC-821F-F5F9E35D9D35}">
      <dgm:prSet/>
      <dgm:spPr/>
      <dgm:t>
        <a:bodyPr/>
        <a:lstStyle/>
        <a:p>
          <a:endParaRPr lang="en-US"/>
        </a:p>
      </dgm:t>
    </dgm:pt>
    <dgm:pt modelId="{3E181C43-E821-48B6-9B7F-1C0E2C65B2D7}">
      <dgm:prSet/>
      <dgm:spPr>
        <a:solidFill>
          <a:srgbClr val="313A55"/>
        </a:solidFill>
        <a:ln>
          <a:solidFill>
            <a:schemeClr val="bg1"/>
          </a:solidFill>
        </a:ln>
      </dgm:spPr>
      <dgm:t>
        <a:bodyPr/>
        <a:lstStyle/>
        <a:p>
          <a:r>
            <a:rPr lang="en-US">
              <a:ln>
                <a:solidFill>
                  <a:schemeClr val="bg1"/>
                </a:solidFill>
              </a:ln>
            </a:rPr>
            <a:t>Ask</a:t>
          </a:r>
        </a:p>
      </dgm:t>
    </dgm:pt>
    <dgm:pt modelId="{9D58669E-1CE2-48F2-8A83-96786F5F1B3B}" type="parTrans" cxnId="{AFDDA658-7558-4755-B5EE-8E5EAA926E53}">
      <dgm:prSet/>
      <dgm:spPr/>
      <dgm:t>
        <a:bodyPr/>
        <a:lstStyle/>
        <a:p>
          <a:endParaRPr lang="en-US"/>
        </a:p>
      </dgm:t>
    </dgm:pt>
    <dgm:pt modelId="{A14C90CF-B134-49D4-AED0-1E37B756A36D}" type="sibTrans" cxnId="{AFDDA658-7558-4755-B5EE-8E5EAA926E53}">
      <dgm:prSet/>
      <dgm:spPr/>
      <dgm:t>
        <a:bodyPr/>
        <a:lstStyle/>
        <a:p>
          <a:endParaRPr lang="en-US"/>
        </a:p>
      </dgm:t>
    </dgm:pt>
    <dgm:pt modelId="{A0DAB8A6-024C-4D15-8C1D-506EC36BA9AF}">
      <dgm:prSet/>
      <dgm:spPr>
        <a:solidFill>
          <a:srgbClr val="313A55"/>
        </a:solidFill>
        <a:ln>
          <a:solidFill>
            <a:schemeClr val="bg1">
              <a:alpha val="90000"/>
            </a:schemeClr>
          </a:solidFill>
        </a:ln>
      </dgm:spPr>
      <dgm:t>
        <a:bodyPr/>
        <a:lstStyle/>
        <a:p>
          <a:r>
            <a:rPr lang="en-US" b="1" dirty="0">
              <a:solidFill>
                <a:schemeClr val="bg1"/>
              </a:solidFill>
              <a:latin typeface="Calibri" panose="020F0502020204030204" pitchFamily="34" charset="0"/>
              <a:cs typeface="Calibri" panose="020F0502020204030204" pitchFamily="34" charset="0"/>
            </a:rPr>
            <a:t>Ask:  </a:t>
          </a:r>
        </a:p>
        <a:p>
          <a:r>
            <a:rPr lang="en-US" dirty="0">
              <a:solidFill>
                <a:schemeClr val="bg1"/>
              </a:solidFill>
              <a:latin typeface="Calibri" panose="020F0502020204030204" pitchFamily="34" charset="0"/>
              <a:cs typeface="Calibri" panose="020F0502020204030204" pitchFamily="34" charset="0"/>
            </a:rPr>
            <a:t>“Am I right in my guess that something might be going on with you?”</a:t>
          </a:r>
        </a:p>
      </dgm:t>
    </dgm:pt>
    <dgm:pt modelId="{F25DC2CD-4EB7-4567-BE5F-3526B1329C42}" type="parTrans" cxnId="{5F4FF416-6C33-4F9A-9691-43C7E307BC01}">
      <dgm:prSet/>
      <dgm:spPr/>
      <dgm:t>
        <a:bodyPr/>
        <a:lstStyle/>
        <a:p>
          <a:endParaRPr lang="en-US"/>
        </a:p>
      </dgm:t>
    </dgm:pt>
    <dgm:pt modelId="{311C6020-31B9-4C1D-A31C-30F087BA57CE}" type="sibTrans" cxnId="{5F4FF416-6C33-4F9A-9691-43C7E307BC01}">
      <dgm:prSet/>
      <dgm:spPr/>
      <dgm:t>
        <a:bodyPr/>
        <a:lstStyle/>
        <a:p>
          <a:endParaRPr lang="en-US"/>
        </a:p>
      </dgm:t>
    </dgm:pt>
    <dgm:pt modelId="{559AEC4C-F23C-4E87-93C7-2F799960D4EE}">
      <dgm:prSet/>
      <dgm:spPr>
        <a:solidFill>
          <a:srgbClr val="313A55"/>
        </a:solidFill>
        <a:ln>
          <a:solidFill>
            <a:schemeClr val="bg1"/>
          </a:solidFill>
        </a:ln>
      </dgm:spPr>
      <dgm:t>
        <a:bodyPr/>
        <a:lstStyle/>
        <a:p>
          <a:r>
            <a:rPr lang="en-US">
              <a:ln>
                <a:solidFill>
                  <a:schemeClr val="bg1"/>
                </a:solidFill>
              </a:ln>
            </a:rPr>
            <a:t>Respond</a:t>
          </a:r>
        </a:p>
      </dgm:t>
    </dgm:pt>
    <dgm:pt modelId="{47508A25-36D9-4D97-B41D-7C87F023CBDE}" type="parTrans" cxnId="{1B5526A0-98EA-4291-BCC0-6E1354499176}">
      <dgm:prSet/>
      <dgm:spPr/>
      <dgm:t>
        <a:bodyPr/>
        <a:lstStyle/>
        <a:p>
          <a:endParaRPr lang="en-US"/>
        </a:p>
      </dgm:t>
    </dgm:pt>
    <dgm:pt modelId="{902E6096-BDF8-4D1F-9FA6-7DFDD72D1652}" type="sibTrans" cxnId="{1B5526A0-98EA-4291-BCC0-6E1354499176}">
      <dgm:prSet/>
      <dgm:spPr/>
      <dgm:t>
        <a:bodyPr/>
        <a:lstStyle/>
        <a:p>
          <a:endParaRPr lang="en-US"/>
        </a:p>
      </dgm:t>
    </dgm:pt>
    <dgm:pt modelId="{CB74DC63-7689-4E6E-B107-7DBA988FD7A3}">
      <dgm:prSet/>
      <dgm:spPr>
        <a:solidFill>
          <a:srgbClr val="313A55"/>
        </a:solidFill>
        <a:ln>
          <a:noFill/>
        </a:ln>
      </dgm:spPr>
      <dgm:t>
        <a:bodyPr/>
        <a:lstStyle/>
        <a:p>
          <a:r>
            <a:rPr lang="en-US" b="1" dirty="0">
              <a:solidFill>
                <a:schemeClr val="bg1"/>
              </a:solidFill>
              <a:latin typeface="Calibri" panose="020F0502020204030204" pitchFamily="34" charset="0"/>
              <a:cs typeface="Calibri" panose="020F0502020204030204" pitchFamily="34" charset="0"/>
            </a:rPr>
            <a:t>Respond:  </a:t>
          </a:r>
        </a:p>
        <a:p>
          <a:r>
            <a:rPr lang="en-US" dirty="0">
              <a:solidFill>
                <a:schemeClr val="bg1"/>
              </a:solidFill>
              <a:latin typeface="Calibri" panose="020F0502020204030204" pitchFamily="34" charset="0"/>
              <a:cs typeface="Calibri" panose="020F0502020204030204" pitchFamily="34" charset="0"/>
            </a:rPr>
            <a:t>Joe says yes, and you say, “Why don’t we go get some coffee so we can talk away from others. Does that sound okay to you?”</a:t>
          </a:r>
        </a:p>
      </dgm:t>
    </dgm:pt>
    <dgm:pt modelId="{BE5F4767-5BD0-40C1-ADE4-7C9CBFDA099B}" type="parTrans" cxnId="{2C3225C7-1680-4A02-AAE2-3D3F074AF9C4}">
      <dgm:prSet/>
      <dgm:spPr/>
      <dgm:t>
        <a:bodyPr/>
        <a:lstStyle/>
        <a:p>
          <a:endParaRPr lang="en-US"/>
        </a:p>
      </dgm:t>
    </dgm:pt>
    <dgm:pt modelId="{B44480AD-022F-46D0-8237-C03300C070A9}" type="sibTrans" cxnId="{2C3225C7-1680-4A02-AAE2-3D3F074AF9C4}">
      <dgm:prSet/>
      <dgm:spPr/>
      <dgm:t>
        <a:bodyPr/>
        <a:lstStyle/>
        <a:p>
          <a:endParaRPr lang="en-US"/>
        </a:p>
      </dgm:t>
    </dgm:pt>
    <dgm:pt modelId="{B170451D-F867-634A-AE8A-33E403D24D20}" type="pres">
      <dgm:prSet presAssocID="{13B860B5-D2B4-406A-8B34-1FF8A92D38AD}" presName="Name0" presStyleCnt="0">
        <dgm:presLayoutVars>
          <dgm:dir/>
          <dgm:animLvl val="lvl"/>
          <dgm:resizeHandles val="exact"/>
        </dgm:presLayoutVars>
      </dgm:prSet>
      <dgm:spPr/>
    </dgm:pt>
    <dgm:pt modelId="{78A619F1-2D23-1A45-9D3A-6F69C9AE38AF}" type="pres">
      <dgm:prSet presAssocID="{C758E8A2-A548-4C9D-835D-C87FDEE06F81}" presName="composite" presStyleCnt="0"/>
      <dgm:spPr/>
    </dgm:pt>
    <dgm:pt modelId="{F1370312-1E7D-1E44-BB11-CC2E36298720}" type="pres">
      <dgm:prSet presAssocID="{C758E8A2-A548-4C9D-835D-C87FDEE06F81}" presName="parTx" presStyleLbl="alignNode1" presStyleIdx="0" presStyleCnt="5">
        <dgm:presLayoutVars>
          <dgm:chMax val="0"/>
          <dgm:chPref val="0"/>
        </dgm:presLayoutVars>
      </dgm:prSet>
      <dgm:spPr/>
    </dgm:pt>
    <dgm:pt modelId="{0B2002D3-8818-914F-843D-59C43FCFCA86}" type="pres">
      <dgm:prSet presAssocID="{C758E8A2-A548-4C9D-835D-C87FDEE06F81}" presName="desTx" presStyleLbl="alignAccFollowNode1" presStyleIdx="0" presStyleCnt="5">
        <dgm:presLayoutVars/>
      </dgm:prSet>
      <dgm:spPr/>
    </dgm:pt>
    <dgm:pt modelId="{88CD7010-D6BE-7E49-A33E-0F470FDAB643}" type="pres">
      <dgm:prSet presAssocID="{9CACBDF2-1FE0-4291-A789-AAE83D95A669}" presName="space" presStyleCnt="0"/>
      <dgm:spPr/>
    </dgm:pt>
    <dgm:pt modelId="{20EFAD8B-1E5E-4F42-9557-4A40E49E29D1}" type="pres">
      <dgm:prSet presAssocID="{C6243E8D-EE8E-4AD2-A2BD-2147EAAAC7C1}" presName="composite" presStyleCnt="0"/>
      <dgm:spPr/>
    </dgm:pt>
    <dgm:pt modelId="{E56CD0B6-B7D3-C54F-82C8-91E102C207CB}" type="pres">
      <dgm:prSet presAssocID="{C6243E8D-EE8E-4AD2-A2BD-2147EAAAC7C1}" presName="parTx" presStyleLbl="alignNode1" presStyleIdx="1" presStyleCnt="5">
        <dgm:presLayoutVars>
          <dgm:chMax val="0"/>
          <dgm:chPref val="0"/>
        </dgm:presLayoutVars>
      </dgm:prSet>
      <dgm:spPr/>
    </dgm:pt>
    <dgm:pt modelId="{F6A05BED-96E8-A34C-93A4-6B1D4EA8A826}" type="pres">
      <dgm:prSet presAssocID="{C6243E8D-EE8E-4AD2-A2BD-2147EAAAC7C1}" presName="desTx" presStyleLbl="alignAccFollowNode1" presStyleIdx="1" presStyleCnt="5">
        <dgm:presLayoutVars/>
      </dgm:prSet>
      <dgm:spPr/>
    </dgm:pt>
    <dgm:pt modelId="{71821511-4258-2D48-A813-A56A25EEA925}" type="pres">
      <dgm:prSet presAssocID="{701797F3-CF09-4C29-9D50-F3A17A05D490}" presName="space" presStyleCnt="0"/>
      <dgm:spPr/>
    </dgm:pt>
    <dgm:pt modelId="{01C37D6B-5F19-BE4D-B0FA-59CE42F811C1}" type="pres">
      <dgm:prSet presAssocID="{A5C5658E-73AC-4FE1-9871-1DF437AC5754}" presName="composite" presStyleCnt="0"/>
      <dgm:spPr/>
    </dgm:pt>
    <dgm:pt modelId="{3C2E112E-C06C-1D4B-A20F-3506F35A923F}" type="pres">
      <dgm:prSet presAssocID="{A5C5658E-73AC-4FE1-9871-1DF437AC5754}" presName="parTx" presStyleLbl="alignNode1" presStyleIdx="2" presStyleCnt="5">
        <dgm:presLayoutVars>
          <dgm:chMax val="0"/>
          <dgm:chPref val="0"/>
        </dgm:presLayoutVars>
      </dgm:prSet>
      <dgm:spPr/>
    </dgm:pt>
    <dgm:pt modelId="{6F475B04-3E28-3E4F-8F4D-19B7439103CD}" type="pres">
      <dgm:prSet presAssocID="{A5C5658E-73AC-4FE1-9871-1DF437AC5754}" presName="desTx" presStyleLbl="alignAccFollowNode1" presStyleIdx="2" presStyleCnt="5">
        <dgm:presLayoutVars/>
      </dgm:prSet>
      <dgm:spPr/>
    </dgm:pt>
    <dgm:pt modelId="{76457C24-9C49-E945-8FA9-509592A39586}" type="pres">
      <dgm:prSet presAssocID="{E453CF82-EA55-46F3-9209-3558257045F8}" presName="space" presStyleCnt="0"/>
      <dgm:spPr/>
    </dgm:pt>
    <dgm:pt modelId="{18481E58-0A7C-434B-A370-50850049D5F9}" type="pres">
      <dgm:prSet presAssocID="{3E181C43-E821-48B6-9B7F-1C0E2C65B2D7}" presName="composite" presStyleCnt="0"/>
      <dgm:spPr/>
    </dgm:pt>
    <dgm:pt modelId="{4780F5BC-18F9-2E42-8084-7193E0A421BD}" type="pres">
      <dgm:prSet presAssocID="{3E181C43-E821-48B6-9B7F-1C0E2C65B2D7}" presName="parTx" presStyleLbl="alignNode1" presStyleIdx="3" presStyleCnt="5">
        <dgm:presLayoutVars>
          <dgm:chMax val="0"/>
          <dgm:chPref val="0"/>
        </dgm:presLayoutVars>
      </dgm:prSet>
      <dgm:spPr/>
    </dgm:pt>
    <dgm:pt modelId="{08DE05EB-5D46-BE42-9495-74EDDD52DA75}" type="pres">
      <dgm:prSet presAssocID="{3E181C43-E821-48B6-9B7F-1C0E2C65B2D7}" presName="desTx" presStyleLbl="alignAccFollowNode1" presStyleIdx="3" presStyleCnt="5">
        <dgm:presLayoutVars/>
      </dgm:prSet>
      <dgm:spPr/>
    </dgm:pt>
    <dgm:pt modelId="{4B78B1EE-C92A-BB46-99E3-1449F3481A03}" type="pres">
      <dgm:prSet presAssocID="{A14C90CF-B134-49D4-AED0-1E37B756A36D}" presName="space" presStyleCnt="0"/>
      <dgm:spPr/>
    </dgm:pt>
    <dgm:pt modelId="{91F8AABB-780E-3A40-B81B-47AD08B674EF}" type="pres">
      <dgm:prSet presAssocID="{559AEC4C-F23C-4E87-93C7-2F799960D4EE}" presName="composite" presStyleCnt="0"/>
      <dgm:spPr/>
    </dgm:pt>
    <dgm:pt modelId="{2FE64212-80BF-DC47-AAE7-83758E6B1270}" type="pres">
      <dgm:prSet presAssocID="{559AEC4C-F23C-4E87-93C7-2F799960D4EE}" presName="parTx" presStyleLbl="alignNode1" presStyleIdx="4" presStyleCnt="5">
        <dgm:presLayoutVars>
          <dgm:chMax val="0"/>
          <dgm:chPref val="0"/>
        </dgm:presLayoutVars>
      </dgm:prSet>
      <dgm:spPr/>
    </dgm:pt>
    <dgm:pt modelId="{5231062B-CA3D-5447-90A0-3918AA3B74E0}" type="pres">
      <dgm:prSet presAssocID="{559AEC4C-F23C-4E87-93C7-2F799960D4EE}" presName="desTx" presStyleLbl="alignAccFollowNode1" presStyleIdx="4" presStyleCnt="5" custLinFactNeighborY="440">
        <dgm:presLayoutVars/>
      </dgm:prSet>
      <dgm:spPr/>
    </dgm:pt>
  </dgm:ptLst>
  <dgm:cxnLst>
    <dgm:cxn modelId="{9F05CD03-07CA-A64E-BDA9-BF8D371DCEF1}" type="presOf" srcId="{05F92D65-D6BF-4D37-91D0-47297B71D5D3}" destId="{F6A05BED-96E8-A34C-93A4-6B1D4EA8A826}" srcOrd="0" destOrd="0" presId="urn:microsoft.com/office/officeart/2016/7/layout/ChevronBlockProcess"/>
    <dgm:cxn modelId="{2DE6BC08-E434-2F49-8AD1-7D57F9F22E59}" type="presOf" srcId="{13B860B5-D2B4-406A-8B34-1FF8A92D38AD}" destId="{B170451D-F867-634A-AE8A-33E403D24D20}" srcOrd="0" destOrd="0" presId="urn:microsoft.com/office/officeart/2016/7/layout/ChevronBlockProcess"/>
    <dgm:cxn modelId="{5F4FF416-6C33-4F9A-9691-43C7E307BC01}" srcId="{3E181C43-E821-48B6-9B7F-1C0E2C65B2D7}" destId="{A0DAB8A6-024C-4D15-8C1D-506EC36BA9AF}" srcOrd="0" destOrd="0" parTransId="{F25DC2CD-4EB7-4567-BE5F-3526B1329C42}" sibTransId="{311C6020-31B9-4C1D-A31C-30F087BA57CE}"/>
    <dgm:cxn modelId="{30810E31-E6EC-4C5B-B3E8-54D6B9470102}" srcId="{13B860B5-D2B4-406A-8B34-1FF8A92D38AD}" destId="{C6243E8D-EE8E-4AD2-A2BD-2147EAAAC7C1}" srcOrd="1" destOrd="0" parTransId="{C8556311-F325-4086-8078-7920537AF5C2}" sibTransId="{701797F3-CF09-4C29-9D50-F3A17A05D490}"/>
    <dgm:cxn modelId="{636F3739-F42C-6E4B-A1D3-0D03FB44B855}" type="presOf" srcId="{C758E8A2-A548-4C9D-835D-C87FDEE06F81}" destId="{F1370312-1E7D-1E44-BB11-CC2E36298720}" srcOrd="0" destOrd="0" presId="urn:microsoft.com/office/officeart/2016/7/layout/ChevronBlockProcess"/>
    <dgm:cxn modelId="{37A93C39-71F3-244B-A737-8E5A5CDEEF3F}" type="presOf" srcId="{559AEC4C-F23C-4E87-93C7-2F799960D4EE}" destId="{2FE64212-80BF-DC47-AAE7-83758E6B1270}" srcOrd="0" destOrd="0" presId="urn:microsoft.com/office/officeart/2016/7/layout/ChevronBlockProcess"/>
    <dgm:cxn modelId="{E7B10661-431A-4AEC-821F-F5F9E35D9D35}" srcId="{A5C5658E-73AC-4FE1-9871-1DF437AC5754}" destId="{6DD68A38-E889-4B9D-8A77-4754282BDA48}" srcOrd="0" destOrd="0" parTransId="{9C53EFF0-A483-4CE1-BC14-50274EB7A73B}" sibTransId="{A0C98046-DF4A-4C50-8104-9182D35F2CAD}"/>
    <dgm:cxn modelId="{CFFEB948-C77C-1845-A741-2DFEEFAFD984}" type="presOf" srcId="{A0DAB8A6-024C-4D15-8C1D-506EC36BA9AF}" destId="{08DE05EB-5D46-BE42-9495-74EDDD52DA75}" srcOrd="0" destOrd="0" presId="urn:microsoft.com/office/officeart/2016/7/layout/ChevronBlockProcess"/>
    <dgm:cxn modelId="{AFDDA658-7558-4755-B5EE-8E5EAA926E53}" srcId="{13B860B5-D2B4-406A-8B34-1FF8A92D38AD}" destId="{3E181C43-E821-48B6-9B7F-1C0E2C65B2D7}" srcOrd="3" destOrd="0" parTransId="{9D58669E-1CE2-48F2-8A83-96786F5F1B3B}" sibTransId="{A14C90CF-B134-49D4-AED0-1E37B756A36D}"/>
    <dgm:cxn modelId="{5168F059-FE5F-4BB2-99E4-5DCD2CC1F1F2}" srcId="{C6243E8D-EE8E-4AD2-A2BD-2147EAAAC7C1}" destId="{05F92D65-D6BF-4D37-91D0-47297B71D5D3}" srcOrd="0" destOrd="0" parTransId="{D8AC563B-B202-4883-8B38-F833B2D93066}" sibTransId="{63455070-773F-4C35-8B89-B8ACD3716ACB}"/>
    <dgm:cxn modelId="{5C5B2180-CBBC-8447-8169-6806EA42907E}" type="presOf" srcId="{3E181C43-E821-48B6-9B7F-1C0E2C65B2D7}" destId="{4780F5BC-18F9-2E42-8084-7193E0A421BD}" srcOrd="0" destOrd="0" presId="urn:microsoft.com/office/officeart/2016/7/layout/ChevronBlockProcess"/>
    <dgm:cxn modelId="{09611694-6F29-4C81-9C8D-A0189BD97FB9}" srcId="{C758E8A2-A548-4C9D-835D-C87FDEE06F81}" destId="{0415D1ED-B63D-4FDE-904C-C853E98EE591}" srcOrd="0" destOrd="0" parTransId="{0767A5A8-90F1-4BA0-98ED-C99B1CF53A60}" sibTransId="{88170BD9-E569-4143-AC07-EDE538586FDF}"/>
    <dgm:cxn modelId="{B56A4097-8A78-2F4B-AD50-C27FFA304E98}" type="presOf" srcId="{A5C5658E-73AC-4FE1-9871-1DF437AC5754}" destId="{3C2E112E-C06C-1D4B-A20F-3506F35A923F}" srcOrd="0" destOrd="0" presId="urn:microsoft.com/office/officeart/2016/7/layout/ChevronBlockProcess"/>
    <dgm:cxn modelId="{1B5526A0-98EA-4291-BCC0-6E1354499176}" srcId="{13B860B5-D2B4-406A-8B34-1FF8A92D38AD}" destId="{559AEC4C-F23C-4E87-93C7-2F799960D4EE}" srcOrd="4" destOrd="0" parTransId="{47508A25-36D9-4D97-B41D-7C87F023CBDE}" sibTransId="{902E6096-BDF8-4D1F-9FA6-7DFDD72D1652}"/>
    <dgm:cxn modelId="{01DB2AA3-272B-49F9-9520-F5C6FA57DCEA}" srcId="{13B860B5-D2B4-406A-8B34-1FF8A92D38AD}" destId="{C758E8A2-A548-4C9D-835D-C87FDEE06F81}" srcOrd="0" destOrd="0" parTransId="{CC559427-9F1C-4151-9757-DB98A6A02A32}" sibTransId="{9CACBDF2-1FE0-4291-A789-AAE83D95A669}"/>
    <dgm:cxn modelId="{FFCE9BC4-0EF7-9945-B726-8C96CE8A849C}" type="presOf" srcId="{6DD68A38-E889-4B9D-8A77-4754282BDA48}" destId="{6F475B04-3E28-3E4F-8F4D-19B7439103CD}" srcOrd="0" destOrd="0" presId="urn:microsoft.com/office/officeart/2016/7/layout/ChevronBlockProcess"/>
    <dgm:cxn modelId="{2C3225C7-1680-4A02-AAE2-3D3F074AF9C4}" srcId="{559AEC4C-F23C-4E87-93C7-2F799960D4EE}" destId="{CB74DC63-7689-4E6E-B107-7DBA988FD7A3}" srcOrd="0" destOrd="0" parTransId="{BE5F4767-5BD0-40C1-ADE4-7C9CBFDA099B}" sibTransId="{B44480AD-022F-46D0-8237-C03300C070A9}"/>
    <dgm:cxn modelId="{1F8D4ACC-B129-2946-A6AF-A53C327A529D}" type="presOf" srcId="{0415D1ED-B63D-4FDE-904C-C853E98EE591}" destId="{0B2002D3-8818-914F-843D-59C43FCFCA86}" srcOrd="0" destOrd="0" presId="urn:microsoft.com/office/officeart/2016/7/layout/ChevronBlockProcess"/>
    <dgm:cxn modelId="{997D6CD8-BBB4-4025-A9ED-D1AB1C8FAB55}" srcId="{13B860B5-D2B4-406A-8B34-1FF8A92D38AD}" destId="{A5C5658E-73AC-4FE1-9871-1DF437AC5754}" srcOrd="2" destOrd="0" parTransId="{627A02D7-FD3C-481B-8A9C-A9EE139D4D7E}" sibTransId="{E453CF82-EA55-46F3-9209-3558257045F8}"/>
    <dgm:cxn modelId="{09B666E5-C6A5-684B-9A5C-6719B1D61B15}" type="presOf" srcId="{CB74DC63-7689-4E6E-B107-7DBA988FD7A3}" destId="{5231062B-CA3D-5447-90A0-3918AA3B74E0}" srcOrd="0" destOrd="0" presId="urn:microsoft.com/office/officeart/2016/7/layout/ChevronBlockProcess"/>
    <dgm:cxn modelId="{A48F3DFA-0850-E048-B076-7C89BEAAC2D9}" type="presOf" srcId="{C6243E8D-EE8E-4AD2-A2BD-2147EAAAC7C1}" destId="{E56CD0B6-B7D3-C54F-82C8-91E102C207CB}" srcOrd="0" destOrd="0" presId="urn:microsoft.com/office/officeart/2016/7/layout/ChevronBlockProcess"/>
    <dgm:cxn modelId="{0DC39DB4-96DC-4545-BCCE-75053683A17F}" type="presParOf" srcId="{B170451D-F867-634A-AE8A-33E403D24D20}" destId="{78A619F1-2D23-1A45-9D3A-6F69C9AE38AF}" srcOrd="0" destOrd="0" presId="urn:microsoft.com/office/officeart/2016/7/layout/ChevronBlockProcess"/>
    <dgm:cxn modelId="{94F2F4B0-757E-F74A-933F-B39E33098F8F}" type="presParOf" srcId="{78A619F1-2D23-1A45-9D3A-6F69C9AE38AF}" destId="{F1370312-1E7D-1E44-BB11-CC2E36298720}" srcOrd="0" destOrd="0" presId="urn:microsoft.com/office/officeart/2016/7/layout/ChevronBlockProcess"/>
    <dgm:cxn modelId="{7E07ED8E-6982-DE4E-87C7-CAC5235E65CA}" type="presParOf" srcId="{78A619F1-2D23-1A45-9D3A-6F69C9AE38AF}" destId="{0B2002D3-8818-914F-843D-59C43FCFCA86}" srcOrd="1" destOrd="0" presId="urn:microsoft.com/office/officeart/2016/7/layout/ChevronBlockProcess"/>
    <dgm:cxn modelId="{6A596B4B-0AD3-E44F-939B-99CB104E04A8}" type="presParOf" srcId="{B170451D-F867-634A-AE8A-33E403D24D20}" destId="{88CD7010-D6BE-7E49-A33E-0F470FDAB643}" srcOrd="1" destOrd="0" presId="urn:microsoft.com/office/officeart/2016/7/layout/ChevronBlockProcess"/>
    <dgm:cxn modelId="{091308AF-14F1-A540-B8FB-BC2D6F59B818}" type="presParOf" srcId="{B170451D-F867-634A-AE8A-33E403D24D20}" destId="{20EFAD8B-1E5E-4F42-9557-4A40E49E29D1}" srcOrd="2" destOrd="0" presId="urn:microsoft.com/office/officeart/2016/7/layout/ChevronBlockProcess"/>
    <dgm:cxn modelId="{508435FF-692A-6943-89CE-827D4DFB9FD4}" type="presParOf" srcId="{20EFAD8B-1E5E-4F42-9557-4A40E49E29D1}" destId="{E56CD0B6-B7D3-C54F-82C8-91E102C207CB}" srcOrd="0" destOrd="0" presId="urn:microsoft.com/office/officeart/2016/7/layout/ChevronBlockProcess"/>
    <dgm:cxn modelId="{3F2065C5-8F04-2E4F-893D-126CBE83AB32}" type="presParOf" srcId="{20EFAD8B-1E5E-4F42-9557-4A40E49E29D1}" destId="{F6A05BED-96E8-A34C-93A4-6B1D4EA8A826}" srcOrd="1" destOrd="0" presId="urn:microsoft.com/office/officeart/2016/7/layout/ChevronBlockProcess"/>
    <dgm:cxn modelId="{E20DB733-F7B0-804B-91E6-B9C1EC36109D}" type="presParOf" srcId="{B170451D-F867-634A-AE8A-33E403D24D20}" destId="{71821511-4258-2D48-A813-A56A25EEA925}" srcOrd="3" destOrd="0" presId="urn:microsoft.com/office/officeart/2016/7/layout/ChevronBlockProcess"/>
    <dgm:cxn modelId="{9105F1FC-CA98-D54C-AA18-364C1065AE05}" type="presParOf" srcId="{B170451D-F867-634A-AE8A-33E403D24D20}" destId="{01C37D6B-5F19-BE4D-B0FA-59CE42F811C1}" srcOrd="4" destOrd="0" presId="urn:microsoft.com/office/officeart/2016/7/layout/ChevronBlockProcess"/>
    <dgm:cxn modelId="{5924E399-75EF-F04B-B033-B56E2EF89A7B}" type="presParOf" srcId="{01C37D6B-5F19-BE4D-B0FA-59CE42F811C1}" destId="{3C2E112E-C06C-1D4B-A20F-3506F35A923F}" srcOrd="0" destOrd="0" presId="urn:microsoft.com/office/officeart/2016/7/layout/ChevronBlockProcess"/>
    <dgm:cxn modelId="{DC51E83F-CD12-7A45-ACBC-FB81A6298937}" type="presParOf" srcId="{01C37D6B-5F19-BE4D-B0FA-59CE42F811C1}" destId="{6F475B04-3E28-3E4F-8F4D-19B7439103CD}" srcOrd="1" destOrd="0" presId="urn:microsoft.com/office/officeart/2016/7/layout/ChevronBlockProcess"/>
    <dgm:cxn modelId="{51D19F0D-E3E4-EA4A-9DD9-F2589EEEB9FE}" type="presParOf" srcId="{B170451D-F867-634A-AE8A-33E403D24D20}" destId="{76457C24-9C49-E945-8FA9-509592A39586}" srcOrd="5" destOrd="0" presId="urn:microsoft.com/office/officeart/2016/7/layout/ChevronBlockProcess"/>
    <dgm:cxn modelId="{8CB5FE29-12A1-7D44-A7AD-B37E9F97DA59}" type="presParOf" srcId="{B170451D-F867-634A-AE8A-33E403D24D20}" destId="{18481E58-0A7C-434B-A370-50850049D5F9}" srcOrd="6" destOrd="0" presId="urn:microsoft.com/office/officeart/2016/7/layout/ChevronBlockProcess"/>
    <dgm:cxn modelId="{EDED7C09-5D54-8747-BFFE-451F32AC1344}" type="presParOf" srcId="{18481E58-0A7C-434B-A370-50850049D5F9}" destId="{4780F5BC-18F9-2E42-8084-7193E0A421BD}" srcOrd="0" destOrd="0" presId="urn:microsoft.com/office/officeart/2016/7/layout/ChevronBlockProcess"/>
    <dgm:cxn modelId="{7DDFD579-6AA2-5B4E-A12D-92302E29DA1F}" type="presParOf" srcId="{18481E58-0A7C-434B-A370-50850049D5F9}" destId="{08DE05EB-5D46-BE42-9495-74EDDD52DA75}" srcOrd="1" destOrd="0" presId="urn:microsoft.com/office/officeart/2016/7/layout/ChevronBlockProcess"/>
    <dgm:cxn modelId="{18369103-B1EF-5D41-A1E9-9C3AEBB65C18}" type="presParOf" srcId="{B170451D-F867-634A-AE8A-33E403D24D20}" destId="{4B78B1EE-C92A-BB46-99E3-1449F3481A03}" srcOrd="7" destOrd="0" presId="urn:microsoft.com/office/officeart/2016/7/layout/ChevronBlockProcess"/>
    <dgm:cxn modelId="{EE87C0B4-0898-C441-B1E3-AFBE1622BEDA}" type="presParOf" srcId="{B170451D-F867-634A-AE8A-33E403D24D20}" destId="{91F8AABB-780E-3A40-B81B-47AD08B674EF}" srcOrd="8" destOrd="0" presId="urn:microsoft.com/office/officeart/2016/7/layout/ChevronBlockProcess"/>
    <dgm:cxn modelId="{A94B0545-C0F8-A249-8AED-D024FF80773D}" type="presParOf" srcId="{91F8AABB-780E-3A40-B81B-47AD08B674EF}" destId="{2FE64212-80BF-DC47-AAE7-83758E6B1270}" srcOrd="0" destOrd="0" presId="urn:microsoft.com/office/officeart/2016/7/layout/ChevronBlockProcess"/>
    <dgm:cxn modelId="{CC376AEC-6193-8A49-B74D-AADAE22DF1B6}" type="presParOf" srcId="{91F8AABB-780E-3A40-B81B-47AD08B674EF}" destId="{5231062B-CA3D-5447-90A0-3918AA3B74E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18068-181F-4D28-A7A7-2091E1F039AA}">
      <dsp:nvSpPr>
        <dsp:cNvPr id="0" name=""/>
        <dsp:cNvSpPr/>
      </dsp:nvSpPr>
      <dsp:spPr>
        <a:xfrm rot="5400000">
          <a:off x="6737496" y="-2687044"/>
          <a:ext cx="1240750" cy="692505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Short-lived</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Might interfere with safety or functioning in the moment</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What you feel after a fatal or other difficult case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Once the situation is resolved, it diminishes</a:t>
          </a:r>
        </a:p>
      </dsp:txBody>
      <dsp:txXfrm rot="-5400000">
        <a:off x="3895343" y="215677"/>
        <a:ext cx="6864488" cy="1119614"/>
      </dsp:txXfrm>
    </dsp:sp>
    <dsp:sp modelId="{07130B0F-4134-4BFD-9AE4-68AB67E8D38C}">
      <dsp:nvSpPr>
        <dsp:cNvPr id="0" name=""/>
        <dsp:cNvSpPr/>
      </dsp:nvSpPr>
      <dsp:spPr>
        <a:xfrm>
          <a:off x="0" y="14"/>
          <a:ext cx="3895344" cy="1550937"/>
        </a:xfrm>
        <a:prstGeom prst="roundRect">
          <a:avLst/>
        </a:prstGeom>
        <a:solidFill>
          <a:srgbClr val="232D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Acute Stress</a:t>
          </a:r>
        </a:p>
      </dsp:txBody>
      <dsp:txXfrm>
        <a:off x="75711" y="75725"/>
        <a:ext cx="3743922" cy="1399515"/>
      </dsp:txXfrm>
    </dsp:sp>
    <dsp:sp modelId="{AAAE4E85-4B61-4362-ADA6-5D3957A88A4F}">
      <dsp:nvSpPr>
        <dsp:cNvPr id="0" name=""/>
        <dsp:cNvSpPr/>
      </dsp:nvSpPr>
      <dsp:spPr>
        <a:xfrm rot="5400000">
          <a:off x="6392315" y="-868346"/>
          <a:ext cx="1924602" cy="6918293"/>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Long-term burnout</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Might be the result of trauma or loss events or other ongoing situations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Feelings may not have been dealt with and chronic stress remains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Chronic physical health conditions linked to stress</a:t>
          </a:r>
        </a:p>
      </dsp:txBody>
      <dsp:txXfrm rot="-5400000">
        <a:off x="3895470" y="1722450"/>
        <a:ext cx="6824342" cy="1736700"/>
      </dsp:txXfrm>
    </dsp:sp>
    <dsp:sp modelId="{52C7FB15-F618-45E0-AF41-F5C713B3BD33}">
      <dsp:nvSpPr>
        <dsp:cNvPr id="0" name=""/>
        <dsp:cNvSpPr/>
      </dsp:nvSpPr>
      <dsp:spPr>
        <a:xfrm>
          <a:off x="0" y="1752603"/>
          <a:ext cx="3895470" cy="1676393"/>
        </a:xfrm>
        <a:prstGeom prst="roundRect">
          <a:avLst/>
        </a:prstGeom>
        <a:solidFill>
          <a:srgbClr val="232D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Chronic Stress</a:t>
          </a:r>
        </a:p>
      </dsp:txBody>
      <dsp:txXfrm>
        <a:off x="81835" y="1834438"/>
        <a:ext cx="3731800" cy="1512723"/>
      </dsp:txXfrm>
    </dsp:sp>
    <dsp:sp modelId="{31F2BF6C-C285-452E-BAB3-BB127BEB2CD2}">
      <dsp:nvSpPr>
        <dsp:cNvPr id="0" name=""/>
        <dsp:cNvSpPr/>
      </dsp:nvSpPr>
      <dsp:spPr>
        <a:xfrm rot="5400000">
          <a:off x="6737496" y="943588"/>
          <a:ext cx="1240750" cy="692505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Lowered morale or absenteeism/presenteeism </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Increased turnover of employees due to burn out</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Increased costs associated with hiring and training new employees due to turnover</a:t>
          </a:r>
        </a:p>
      </dsp:txBody>
      <dsp:txXfrm rot="-5400000">
        <a:off x="3895343" y="3846309"/>
        <a:ext cx="6864488" cy="1119614"/>
      </dsp:txXfrm>
    </dsp:sp>
    <dsp:sp modelId="{CBD4151E-B3FE-47D2-B8C4-F9A56CDD989D}">
      <dsp:nvSpPr>
        <dsp:cNvPr id="0" name=""/>
        <dsp:cNvSpPr/>
      </dsp:nvSpPr>
      <dsp:spPr>
        <a:xfrm>
          <a:off x="0" y="3630648"/>
          <a:ext cx="3895344" cy="1550937"/>
        </a:xfrm>
        <a:prstGeom prst="roundRect">
          <a:avLst/>
        </a:prstGeom>
        <a:solidFill>
          <a:srgbClr val="232D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Cost / Longevity</a:t>
          </a:r>
        </a:p>
      </dsp:txBody>
      <dsp:txXfrm>
        <a:off x="75711" y="3706359"/>
        <a:ext cx="3743922" cy="1399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68844"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Collaborate</a:t>
          </a:r>
        </a:p>
      </dsp:txBody>
      <dsp:txXfrm>
        <a:off x="68844" y="293410"/>
        <a:ext cx="2793191" cy="837957"/>
      </dsp:txXfrm>
    </dsp:sp>
    <dsp:sp modelId="{C96B89ED-9947-4A4F-BA7C-A258F83E62C8}">
      <dsp:nvSpPr>
        <dsp:cNvPr id="0" name=""/>
        <dsp:cNvSpPr/>
      </dsp:nvSpPr>
      <dsp:spPr>
        <a:xfrm>
          <a:off x="58788" y="1131367"/>
          <a:ext cx="2793191" cy="2789700"/>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To promote recovery</a:t>
          </a:r>
        </a:p>
        <a:p>
          <a:pPr marL="0" lvl="0" indent="0" algn="l" defTabSz="933450">
            <a:lnSpc>
              <a:spcPct val="90000"/>
            </a:lnSpc>
            <a:spcBef>
              <a:spcPct val="0"/>
            </a:spcBef>
            <a:spcAft>
              <a:spcPct val="35000"/>
            </a:spcAft>
            <a:buNone/>
          </a:pPr>
          <a:r>
            <a:rPr lang="en-US" sz="2100" kern="1200" dirty="0">
              <a:solidFill>
                <a:schemeClr val="bg1"/>
              </a:solidFill>
            </a:rPr>
            <a:t>To ensure safety</a:t>
          </a:r>
        </a:p>
        <a:p>
          <a:pPr marL="0" lvl="0" indent="0" algn="l" defTabSz="933450">
            <a:lnSpc>
              <a:spcPct val="90000"/>
            </a:lnSpc>
            <a:spcBef>
              <a:spcPct val="0"/>
            </a:spcBef>
            <a:spcAft>
              <a:spcPct val="35000"/>
            </a:spcAft>
            <a:buNone/>
          </a:pPr>
          <a:r>
            <a:rPr lang="en-US" sz="2100" kern="1200" dirty="0">
              <a:solidFill>
                <a:schemeClr val="bg1"/>
              </a:solidFill>
            </a:rPr>
            <a:t>To get more information</a:t>
          </a:r>
        </a:p>
      </dsp:txBody>
      <dsp:txXfrm>
        <a:off x="58788" y="1131367"/>
        <a:ext cx="2793191" cy="2789700"/>
      </dsp:txXfrm>
    </dsp:sp>
    <dsp:sp modelId="{3392C23F-3812-5243-AE9C-4A7514895F30}">
      <dsp:nvSpPr>
        <dsp:cNvPr id="0" name=""/>
        <dsp:cNvSpPr/>
      </dsp:nvSpPr>
      <dsp:spPr>
        <a:xfrm>
          <a:off x="2913983"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Inform</a:t>
          </a:r>
        </a:p>
      </dsp:txBody>
      <dsp:txXfrm>
        <a:off x="2913983" y="293410"/>
        <a:ext cx="2793191" cy="837957"/>
      </dsp:txXfrm>
    </dsp:sp>
    <dsp:sp modelId="{663A4983-E385-3A4C-9A2E-20E14778FCC8}">
      <dsp:nvSpPr>
        <dsp:cNvPr id="0" name=""/>
        <dsp:cNvSpPr/>
      </dsp:nvSpPr>
      <dsp:spPr>
        <a:xfrm>
          <a:off x="2913983" y="1131367"/>
          <a:ext cx="2793191" cy="2789700"/>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Supervisor(s)</a:t>
          </a:r>
        </a:p>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Peers</a:t>
          </a:r>
        </a:p>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Family</a:t>
          </a:r>
        </a:p>
      </dsp:txBody>
      <dsp:txXfrm>
        <a:off x="2913983" y="1131367"/>
        <a:ext cx="2793191" cy="2789700"/>
      </dsp:txXfrm>
    </dsp:sp>
    <dsp:sp modelId="{0FD8E0E6-B678-DD4E-A868-521155CD4A3D}">
      <dsp:nvSpPr>
        <dsp:cNvPr id="0" name=""/>
        <dsp:cNvSpPr/>
      </dsp:nvSpPr>
      <dsp:spPr>
        <a:xfrm>
          <a:off x="5817408"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Refer</a:t>
          </a:r>
        </a:p>
      </dsp:txBody>
      <dsp:txXfrm>
        <a:off x="5817408" y="293410"/>
        <a:ext cx="2793191" cy="837957"/>
      </dsp:txXfrm>
    </dsp:sp>
    <dsp:sp modelId="{F4B04CBB-6230-B043-955E-84D5A2BA66F1}">
      <dsp:nvSpPr>
        <dsp:cNvPr id="0" name=""/>
        <dsp:cNvSpPr/>
      </dsp:nvSpPr>
      <dsp:spPr>
        <a:xfrm>
          <a:off x="5817408" y="1131367"/>
          <a:ext cx="2793191" cy="2789700"/>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Recommend resources</a:t>
          </a:r>
        </a:p>
        <a:p>
          <a:pPr marL="0" lvl="0" indent="0" algn="l" defTabSz="933450">
            <a:lnSpc>
              <a:spcPct val="90000"/>
            </a:lnSpc>
            <a:spcBef>
              <a:spcPct val="0"/>
            </a:spcBef>
            <a:spcAft>
              <a:spcPct val="35000"/>
            </a:spcAft>
            <a:buNone/>
          </a:pPr>
          <a:r>
            <a:rPr lang="en-US" sz="2100" kern="1200" dirty="0">
              <a:solidFill>
                <a:schemeClr val="bg1"/>
              </a:solidFill>
            </a:rPr>
            <a:t>Consultation</a:t>
          </a:r>
        </a:p>
        <a:p>
          <a:pPr marL="0" lvl="0" indent="0" algn="l" defTabSz="933450">
            <a:lnSpc>
              <a:spcPct val="90000"/>
            </a:lnSpc>
            <a:spcBef>
              <a:spcPct val="0"/>
            </a:spcBef>
            <a:spcAft>
              <a:spcPct val="35000"/>
            </a:spcAft>
            <a:buNone/>
          </a:pPr>
          <a:r>
            <a:rPr lang="en-US" sz="2100" kern="1200" dirty="0">
              <a:solidFill>
                <a:schemeClr val="bg1"/>
              </a:solidFill>
            </a:rPr>
            <a:t>Direct hand-off</a:t>
          </a:r>
        </a:p>
        <a:p>
          <a:pPr marL="0" lvl="0" indent="0" algn="l" defTabSz="933450">
            <a:lnSpc>
              <a:spcPct val="90000"/>
            </a:lnSpc>
            <a:spcBef>
              <a:spcPct val="0"/>
            </a:spcBef>
            <a:spcAft>
              <a:spcPct val="35000"/>
            </a:spcAft>
            <a:buNone/>
          </a:pPr>
          <a:endParaRPr lang="en-US" sz="2100" kern="1200" dirty="0">
            <a:solidFill>
              <a:schemeClr val="bg1"/>
            </a:solidFill>
            <a:latin typeface="Calibri" pitchFamily="127" charset="0"/>
          </a:endParaRPr>
        </a:p>
        <a:p>
          <a:pPr marL="0" lvl="0" indent="0" algn="l" defTabSz="933450">
            <a:lnSpc>
              <a:spcPct val="90000"/>
            </a:lnSpc>
            <a:spcBef>
              <a:spcPct val="0"/>
            </a:spcBef>
            <a:spcAft>
              <a:spcPct val="35000"/>
            </a:spcAft>
            <a:buNone/>
          </a:pPr>
          <a:endParaRPr lang="en-US" sz="2100" kern="1200" dirty="0">
            <a:solidFill>
              <a:schemeClr val="bg1"/>
            </a:solidFill>
          </a:endParaRPr>
        </a:p>
      </dsp:txBody>
      <dsp:txXfrm>
        <a:off x="5817408" y="1131367"/>
        <a:ext cx="2793191" cy="27897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727165"/>
          <a:ext cx="10183283" cy="18852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95732" rIns="790336"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No immediate need for coordination</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Think proactively: what other approaches, services can build resiliency</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Coordinate to advance prevention and resilience efforts– the goal is you are making it part of the culture…gratitude sharing, self-care coaching, mindfulness, proactive resourcing to prevent stress injury</a:t>
          </a:r>
        </a:p>
      </dsp:txBody>
      <dsp:txXfrm>
        <a:off x="0" y="727165"/>
        <a:ext cx="10183283" cy="1885275"/>
      </dsp:txXfrm>
    </dsp:sp>
    <dsp:sp modelId="{F5325153-A435-490C-9789-DFA96D6106A5}">
      <dsp:nvSpPr>
        <dsp:cNvPr id="0" name=""/>
        <dsp:cNvSpPr/>
      </dsp:nvSpPr>
      <dsp:spPr>
        <a:xfrm>
          <a:off x="509164" y="446725"/>
          <a:ext cx="7128298" cy="56088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Arial" panose="020B0604020202020204" pitchFamily="34" charset="0"/>
              <a:ea typeface="ＭＳ Ｐゴシック" charset="0"/>
              <a:cs typeface="Arial" panose="020B0604020202020204" pitchFamily="34" charset="0"/>
            </a:rPr>
            <a:t>COORDINATE: Building Resilience, Growing the Green</a:t>
          </a:r>
          <a:endParaRPr lang="en-US" sz="1900" b="1" kern="1200" dirty="0"/>
        </a:p>
      </dsp:txBody>
      <dsp:txXfrm>
        <a:off x="536544" y="474105"/>
        <a:ext cx="7073538" cy="506120"/>
      </dsp:txXfrm>
    </dsp:sp>
    <dsp:sp modelId="{E51BA28A-4500-4CD7-BA8B-ED8D61348AE9}">
      <dsp:nvSpPr>
        <dsp:cNvPr id="0" name=""/>
        <dsp:cNvSpPr/>
      </dsp:nvSpPr>
      <dsp:spPr>
        <a:xfrm>
          <a:off x="0" y="2995480"/>
          <a:ext cx="10183283" cy="19750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95732" rIns="790336"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Narrating actions that will be taken to manage the stressors</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Debriefing</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Plan a recheck</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Asking for help</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Uncertainty regarding stress level, dangerousness or level of impairment</a:t>
          </a:r>
        </a:p>
      </dsp:txBody>
      <dsp:txXfrm>
        <a:off x="0" y="2995480"/>
        <a:ext cx="10183283" cy="1975050"/>
      </dsp:txXfrm>
    </dsp:sp>
    <dsp:sp modelId="{9C78B716-C8F5-48E9-853F-DE63F4DF435E}">
      <dsp:nvSpPr>
        <dsp:cNvPr id="0" name=""/>
        <dsp:cNvSpPr/>
      </dsp:nvSpPr>
      <dsp:spPr>
        <a:xfrm>
          <a:off x="509164" y="2715040"/>
          <a:ext cx="7128298" cy="56088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Arial" panose="020B0604020202020204" pitchFamily="34" charset="0"/>
              <a:ea typeface="ＭＳ Ｐゴシック" charset="0"/>
              <a:cs typeface="Arial" panose="020B0604020202020204" pitchFamily="34" charset="0"/>
            </a:rPr>
            <a:t>COORDINATE: Proactively Manage Stress</a:t>
          </a:r>
          <a:endParaRPr lang="en-US" sz="1900" b="1" kern="1200" dirty="0">
            <a:latin typeface="Arial" panose="020B0604020202020204" pitchFamily="34" charset="0"/>
            <a:cs typeface="Arial" panose="020B0604020202020204" pitchFamily="34" charset="0"/>
          </a:endParaRPr>
        </a:p>
      </dsp:txBody>
      <dsp:txXfrm>
        <a:off x="536544" y="2742420"/>
        <a:ext cx="7073538" cy="5061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20374"/>
          <a:ext cx="10744200" cy="2564099"/>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58216" rIns="833869"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Know resources available for referral</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OSCAR. Refer based on SMART goals</a:t>
          </a:r>
        </a:p>
        <a:p>
          <a:pPr marL="457200" lvl="2"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Trusted colleague, EAP, Family</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Plan an ongoing check plan monitoring for mistakes, behavioral changes—worsening or improvement?</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Mentorship plan</a:t>
          </a:r>
        </a:p>
      </dsp:txBody>
      <dsp:txXfrm>
        <a:off x="0" y="420374"/>
        <a:ext cx="10744200" cy="2564099"/>
      </dsp:txXfrm>
    </dsp:sp>
    <dsp:sp modelId="{EBA33C8B-7227-4137-84D9-4A16E4D25641}">
      <dsp:nvSpPr>
        <dsp:cNvPr id="0" name=""/>
        <dsp:cNvSpPr/>
      </dsp:nvSpPr>
      <dsp:spPr>
        <a:xfrm>
          <a:off x="537210" y="72257"/>
          <a:ext cx="7520940" cy="64944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COORDINATE: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68913" y="103960"/>
        <a:ext cx="7457534" cy="586034"/>
      </dsp:txXfrm>
    </dsp:sp>
    <dsp:sp modelId="{1FA530E9-9D2D-441A-B954-52B42EF494C3}">
      <dsp:nvSpPr>
        <dsp:cNvPr id="0" name=""/>
        <dsp:cNvSpPr/>
      </dsp:nvSpPr>
      <dsp:spPr>
        <a:xfrm>
          <a:off x="0" y="3404598"/>
          <a:ext cx="10744200" cy="1940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58216" rIns="833869"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Poses a threat to self or others</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Urgent intervention</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Escalation to leadership</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Navigate and escort to resources</a:t>
          </a:r>
        </a:p>
      </dsp:txBody>
      <dsp:txXfrm>
        <a:off x="0" y="3404598"/>
        <a:ext cx="10744200" cy="1940400"/>
      </dsp:txXfrm>
    </dsp:sp>
    <dsp:sp modelId="{AE2C1ABA-53A0-44C4-870C-D0523BA45F0C}">
      <dsp:nvSpPr>
        <dsp:cNvPr id="0" name=""/>
        <dsp:cNvSpPr/>
      </dsp:nvSpPr>
      <dsp:spPr>
        <a:xfrm>
          <a:off x="537210" y="3079877"/>
          <a:ext cx="7520940" cy="64944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COORDINATE: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68913" y="3111580"/>
        <a:ext cx="7457534" cy="5860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3E897-2396-4954-AB25-5CE6D7B799B2}">
      <dsp:nvSpPr>
        <dsp:cNvPr id="0" name=""/>
        <dsp:cNvSpPr/>
      </dsp:nvSpPr>
      <dsp:spPr>
        <a:xfrm>
          <a:off x="2539"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Stand By</a:t>
          </a:r>
        </a:p>
      </dsp:txBody>
      <dsp:txXfrm>
        <a:off x="2539" y="833188"/>
        <a:ext cx="2475854" cy="731378"/>
      </dsp:txXfrm>
    </dsp:sp>
    <dsp:sp modelId="{A898D8B1-9A33-4460-80EA-8C279A1C2D2A}">
      <dsp:nvSpPr>
        <dsp:cNvPr id="0" name=""/>
        <dsp:cNvSpPr/>
      </dsp:nvSpPr>
      <dsp:spPr>
        <a:xfrm>
          <a:off x="2539"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Ready to assist</a:t>
          </a:r>
        </a:p>
        <a:p>
          <a:pPr marL="228600" lvl="1" indent="-228600" algn="l" defTabSz="889000">
            <a:lnSpc>
              <a:spcPct val="90000"/>
            </a:lnSpc>
            <a:spcBef>
              <a:spcPct val="0"/>
            </a:spcBef>
            <a:spcAft>
              <a:spcPct val="15000"/>
            </a:spcAft>
            <a:buChar char="•"/>
          </a:pPr>
          <a:r>
            <a:rPr lang="en-US" sz="2000" kern="1200">
              <a:solidFill>
                <a:schemeClr val="bg1"/>
              </a:solidFill>
            </a:rPr>
            <a:t>Watch and listen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a:solidFill>
                <a:schemeClr val="bg1"/>
              </a:solidFill>
            </a:rPr>
            <a:t>Hold attention</a:t>
          </a:r>
          <a:endParaRPr lang="en-US" sz="2000" kern="1200" dirty="0"/>
        </a:p>
      </dsp:txBody>
      <dsp:txXfrm>
        <a:off x="2539" y="1564567"/>
        <a:ext cx="2475854" cy="3019499"/>
      </dsp:txXfrm>
    </dsp:sp>
    <dsp:sp modelId="{136AB8EA-2BD8-4A7D-9AC6-F33EBD5B3B90}">
      <dsp:nvSpPr>
        <dsp:cNvPr id="0" name=""/>
        <dsp:cNvSpPr/>
      </dsp:nvSpPr>
      <dsp:spPr>
        <a:xfrm>
          <a:off x="2825014"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Make / Others Safe</a:t>
          </a:r>
        </a:p>
      </dsp:txBody>
      <dsp:txXfrm>
        <a:off x="2825014" y="833188"/>
        <a:ext cx="2475854" cy="731378"/>
      </dsp:txXfrm>
    </dsp:sp>
    <dsp:sp modelId="{FB01617E-5752-4DEC-9A6F-868E4341A36D}">
      <dsp:nvSpPr>
        <dsp:cNvPr id="0" name=""/>
        <dsp:cNvSpPr/>
      </dsp:nvSpPr>
      <dsp:spPr>
        <a:xfrm>
          <a:off x="2825014"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bg1"/>
            </a:buClr>
            <a:buSzPct val="90000"/>
            <a:buChar char="•"/>
          </a:pPr>
          <a:r>
            <a:rPr lang="en-US" sz="2000" kern="1200" dirty="0">
              <a:solidFill>
                <a:prstClr val="white"/>
              </a:solidFill>
              <a:latin typeface="Calibri"/>
              <a:ea typeface="+mn-ea"/>
            </a:rPr>
            <a:t>In charge presence</a:t>
          </a:r>
          <a:endParaRPr lang="en-US" sz="2000" kern="1200" dirty="0">
            <a:solidFill>
              <a:schemeClr val="bg1"/>
            </a:solidFill>
          </a:endParaRP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Communicate safety concerns </a:t>
          </a:r>
        </a:p>
        <a:p>
          <a:pPr marL="228600" lvl="1" indent="-228600" algn="l" defTabSz="889000">
            <a:lnSpc>
              <a:spcPct val="90000"/>
            </a:lnSpc>
            <a:spcBef>
              <a:spcPct val="0"/>
            </a:spcBef>
            <a:spcAft>
              <a:spcPct val="15000"/>
            </a:spcAft>
            <a:buClr>
              <a:schemeClr val="bg1"/>
            </a:buClr>
            <a:buChar char="•"/>
          </a:pPr>
          <a:r>
            <a:rPr lang="en-US" sz="2000" kern="1200">
              <a:solidFill>
                <a:prstClr val="white"/>
              </a:solidFill>
              <a:latin typeface="Calibri"/>
              <a:ea typeface="+mn-ea"/>
            </a:rPr>
            <a:t>Protect</a:t>
          </a:r>
          <a:endParaRPr lang="en-US" sz="2000" kern="1200" dirty="0">
            <a:solidFill>
              <a:prstClr val="white"/>
            </a:solidFill>
            <a:latin typeface="Calibri"/>
            <a:ea typeface="+mn-ea"/>
          </a:endParaRPr>
        </a:p>
        <a:p>
          <a:pPr marL="228600" lvl="1" indent="-228600" algn="l" defTabSz="889000">
            <a:lnSpc>
              <a:spcPct val="90000"/>
            </a:lnSpc>
            <a:spcBef>
              <a:spcPct val="0"/>
            </a:spcBef>
            <a:spcAft>
              <a:spcPct val="15000"/>
            </a:spcAft>
            <a:buClr>
              <a:schemeClr val="bg1"/>
            </a:buClr>
            <a:buChar char="•"/>
          </a:pPr>
          <a:r>
            <a:rPr lang="en-US" sz="2000" kern="1200">
              <a:solidFill>
                <a:prstClr val="white"/>
              </a:solidFill>
              <a:latin typeface="Calibri"/>
              <a:ea typeface="+mn-ea"/>
            </a:rPr>
            <a:t>Assist</a:t>
          </a:r>
          <a:endParaRPr lang="en-US" sz="2000" kern="1200" dirty="0">
            <a:solidFill>
              <a:prstClr val="white"/>
            </a:solidFill>
            <a:latin typeface="Calibri"/>
            <a:ea typeface="+mn-ea"/>
          </a:endParaRP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Interventional Resources</a:t>
          </a: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rPr>
            <a:t>Initiation Safety Resources</a:t>
          </a:r>
          <a:endParaRPr lang="en-US" sz="2000" kern="1200" dirty="0"/>
        </a:p>
      </dsp:txBody>
      <dsp:txXfrm>
        <a:off x="2825014" y="1564567"/>
        <a:ext cx="2475854" cy="3019499"/>
      </dsp:txXfrm>
    </dsp:sp>
    <dsp:sp modelId="{DCEE26ED-1726-4513-8E37-1899ADA1F484}">
      <dsp:nvSpPr>
        <dsp:cNvPr id="0" name=""/>
        <dsp:cNvSpPr/>
      </dsp:nvSpPr>
      <dsp:spPr>
        <a:xfrm>
          <a:off x="5647488"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Encourage Perception of Safety</a:t>
          </a:r>
        </a:p>
      </dsp:txBody>
      <dsp:txXfrm>
        <a:off x="5647488" y="833188"/>
        <a:ext cx="2475854" cy="731378"/>
      </dsp:txXfrm>
    </dsp:sp>
    <dsp:sp modelId="{C0E0D5CF-D0A5-43CE-B5E7-4201EFE981D5}">
      <dsp:nvSpPr>
        <dsp:cNvPr id="0" name=""/>
        <dsp:cNvSpPr/>
      </dsp:nvSpPr>
      <dsp:spPr>
        <a:xfrm>
          <a:off x="5647488"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bg1"/>
            </a:buClr>
            <a:buSzPct val="90000"/>
            <a:buFont typeface="Arial" panose="020B0604020202020204" pitchFamily="34" charset="0"/>
            <a:buChar char="•"/>
          </a:pPr>
          <a:r>
            <a:rPr lang="en-US" sz="2000" kern="1200" dirty="0">
              <a:solidFill>
                <a:prstClr val="white"/>
              </a:solidFill>
              <a:latin typeface="Calibri"/>
              <a:ea typeface="+mn-ea"/>
              <a:cs typeface="+mn-cs"/>
            </a:rPr>
            <a:t>Caring presence</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a:solidFill>
                <a:prstClr val="white"/>
              </a:solidFill>
              <a:latin typeface="Calibri"/>
              <a:ea typeface="+mn-ea"/>
              <a:cs typeface="+mn-cs"/>
            </a:rPr>
            <a:t>Listen and communicate</a:t>
          </a:r>
          <a:endParaRPr lang="en-US" sz="2000" kern="1200" dirty="0">
            <a:solidFill>
              <a:prstClr val="white"/>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a:solidFill>
                <a:prstClr val="white"/>
              </a:solidFill>
              <a:latin typeface="Calibri"/>
              <a:ea typeface="+mn-ea"/>
              <a:cs typeface="+mn-cs"/>
            </a:rPr>
            <a:t>Reduce chaos</a:t>
          </a:r>
          <a:endParaRPr lang="en-US" sz="2000" kern="1200" dirty="0">
            <a:solidFill>
              <a:prstClr val="white"/>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a:solidFill>
                <a:prstClr val="white"/>
              </a:solidFill>
              <a:latin typeface="Calibri"/>
              <a:ea typeface="+mn-ea"/>
              <a:cs typeface="+mn-cs"/>
            </a:rPr>
            <a:t>Reduce danger</a:t>
          </a:r>
          <a:endParaRPr lang="en-US" sz="2000" kern="1200" dirty="0">
            <a:solidFill>
              <a:prstClr val="white"/>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cs typeface="+mn-cs"/>
            </a:rPr>
            <a:t>Caring &amp; nurturing presence</a:t>
          </a:r>
        </a:p>
        <a:p>
          <a:pPr marL="228600" lvl="1" indent="-228600" algn="l" defTabSz="889000">
            <a:lnSpc>
              <a:spcPct val="90000"/>
            </a:lnSpc>
            <a:spcBef>
              <a:spcPct val="0"/>
            </a:spcBef>
            <a:spcAft>
              <a:spcPct val="15000"/>
            </a:spcAft>
            <a:buChar char="•"/>
          </a:pPr>
          <a:endParaRPr lang="en-US" sz="2000" kern="1200">
            <a:solidFill>
              <a:schemeClr val="bg1"/>
            </a:solidFill>
          </a:endParaRPr>
        </a:p>
      </dsp:txBody>
      <dsp:txXfrm>
        <a:off x="5647488" y="1564567"/>
        <a:ext cx="2475854" cy="30194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252977"/>
          <a:ext cx="10183283" cy="20349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54076" rIns="790336" bIns="120904" numCol="1" spcCol="1270" anchor="t"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Proactively identify safety alert mechanisms– install and use</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Know the exit strategies</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De-escalation training </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Educate about stress reactions, what to expect, how to feel safer</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Shifting ways of thinking so culture values self-care </a:t>
          </a:r>
          <a:endParaRPr lang="en-US" sz="1700" kern="1200" dirty="0">
            <a:latin typeface="Arial" panose="020B0604020202020204" pitchFamily="34" charset="0"/>
            <a:cs typeface="Arial" panose="020B0604020202020204" pitchFamily="34" charset="0"/>
          </a:endParaRPr>
        </a:p>
      </dsp:txBody>
      <dsp:txXfrm>
        <a:off x="0" y="252977"/>
        <a:ext cx="10183283" cy="2034900"/>
      </dsp:txXfrm>
    </dsp:sp>
    <dsp:sp modelId="{F5325153-A435-490C-9789-DFA96D6106A5}">
      <dsp:nvSpPr>
        <dsp:cNvPr id="0" name=""/>
        <dsp:cNvSpPr/>
      </dsp:nvSpPr>
      <dsp:spPr>
        <a:xfrm>
          <a:off x="509164" y="2057"/>
          <a:ext cx="7128298" cy="50184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Building Resilience, Growing the Green</a:t>
          </a:r>
          <a:endParaRPr lang="en-US" sz="2000" b="1" kern="1200" dirty="0"/>
        </a:p>
      </dsp:txBody>
      <dsp:txXfrm>
        <a:off x="533662" y="26555"/>
        <a:ext cx="7079302" cy="452844"/>
      </dsp:txXfrm>
    </dsp:sp>
    <dsp:sp modelId="{E51BA28A-4500-4CD7-BA8B-ED8D61348AE9}">
      <dsp:nvSpPr>
        <dsp:cNvPr id="0" name=""/>
        <dsp:cNvSpPr/>
      </dsp:nvSpPr>
      <dsp:spPr>
        <a:xfrm>
          <a:off x="0" y="2630597"/>
          <a:ext cx="10183283" cy="2784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54076" rIns="790336" bIns="120904" numCol="1" spcCol="1270" anchor="t"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Seeking or providing information</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Communicate concerns, request help, communicate with those who need to know</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Prioritize, Problem solve with group</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Set boundaries</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Call on those people, places, or actions that feel safe to you</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Distraction</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Educate about stress reactions, what to expect, how to feel safer</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Brief staff about changes in practice/strategies/resources/events</a:t>
          </a:r>
        </a:p>
      </dsp:txBody>
      <dsp:txXfrm>
        <a:off x="0" y="2630597"/>
        <a:ext cx="10183283" cy="2784600"/>
      </dsp:txXfrm>
    </dsp:sp>
    <dsp:sp modelId="{9C78B716-C8F5-48E9-853F-DE63F4DF435E}">
      <dsp:nvSpPr>
        <dsp:cNvPr id="0" name=""/>
        <dsp:cNvSpPr/>
      </dsp:nvSpPr>
      <dsp:spPr>
        <a:xfrm>
          <a:off x="509164" y="2379678"/>
          <a:ext cx="7128298" cy="50184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Proactively Manage Stress</a:t>
          </a:r>
          <a:endParaRPr lang="en-US" sz="2000" b="1" kern="1200" dirty="0">
            <a:latin typeface="Arial" panose="020B0604020202020204" pitchFamily="34" charset="0"/>
            <a:cs typeface="Arial" panose="020B0604020202020204" pitchFamily="34" charset="0"/>
          </a:endParaRPr>
        </a:p>
      </dsp:txBody>
      <dsp:txXfrm>
        <a:off x="533662" y="2404176"/>
        <a:ext cx="7079302" cy="4528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25037"/>
          <a:ext cx="10744200" cy="24633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79044" rIns="833869" bIns="163576" numCol="1" spcCol="1270" anchor="t" anchorCtr="0">
          <a:noAutofit/>
        </a:bodyPr>
        <a:lstStyle/>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Activating safety alert</a:t>
          </a:r>
          <a:endParaRPr lang="en-US" sz="2300" kern="1200" dirty="0">
            <a:latin typeface="Arial" panose="020B0604020202020204" pitchFamily="34" charset="0"/>
            <a:cs typeface="Arial" panose="020B0604020202020204" pitchFamily="34" charset="0"/>
          </a:endParaRP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a:t>Reduce anything that makes the person feel unsafe</a:t>
          </a:r>
          <a:endParaRPr lang="en-US" sz="2300" kern="1200" dirty="0"/>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a:t>Remind them that they are safe here and now</a:t>
          </a:r>
          <a:endParaRPr lang="en-US" sz="2300" kern="1200" dirty="0"/>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Provide an authoritative, accurate voice to limit perceived threat</a:t>
          </a: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Brief staff about changes in practice/strategies/resources/events</a:t>
          </a:r>
        </a:p>
      </dsp:txBody>
      <dsp:txXfrm>
        <a:off x="0" y="425037"/>
        <a:ext cx="10744200" cy="2463300"/>
      </dsp:txXfrm>
    </dsp:sp>
    <dsp:sp modelId="{EBA33C8B-7227-4137-84D9-4A16E4D25641}">
      <dsp:nvSpPr>
        <dsp:cNvPr id="0" name=""/>
        <dsp:cNvSpPr/>
      </dsp:nvSpPr>
      <dsp:spPr>
        <a:xfrm>
          <a:off x="537210" y="61097"/>
          <a:ext cx="7520940" cy="67896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70354" y="94241"/>
        <a:ext cx="7454652" cy="612672"/>
      </dsp:txXfrm>
    </dsp:sp>
    <dsp:sp modelId="{1FA530E9-9D2D-441A-B954-52B42EF494C3}">
      <dsp:nvSpPr>
        <dsp:cNvPr id="0" name=""/>
        <dsp:cNvSpPr/>
      </dsp:nvSpPr>
      <dsp:spPr>
        <a:xfrm>
          <a:off x="0" y="3327557"/>
          <a:ext cx="10744200" cy="2028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79044" rIns="833869" bIns="71120" numCol="1" spcCol="1270" anchor="t" anchorCtr="0">
          <a:noAutofit/>
        </a:bodyPr>
        <a:lstStyle/>
        <a:p>
          <a:pPr marL="57150" lvl="1" indent="-57150" algn="l" defTabSz="444500">
            <a:lnSpc>
              <a:spcPct val="90000"/>
            </a:lnSpc>
            <a:spcBef>
              <a:spcPct val="0"/>
            </a:spcBef>
            <a:spcAft>
              <a:spcPct val="15000"/>
            </a:spcAft>
            <a:buFont typeface="Wingdings" panose="05000000000000000000" pitchFamily="2" charset="2"/>
            <a:buNone/>
          </a:pPr>
          <a:endParaRPr lang="en-US" sz="1000" kern="1200" dirty="0">
            <a:latin typeface="Arial" panose="020B0604020202020204" pitchFamily="34" charset="0"/>
            <a:cs typeface="Arial" panose="020B0604020202020204" pitchFamily="34" charset="0"/>
          </a:endParaRP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Urgent intervention</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Shelter in place</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Escalation to leadership and use of outside resources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cs typeface="Arial" panose="020B0604020202020204" pitchFamily="34" charset="0"/>
            </a:rPr>
            <a:t>Navigate and escort to resources</a:t>
          </a:r>
          <a:r>
            <a:rPr lang="en-US" sz="2100" kern="1200" dirty="0">
              <a:latin typeface="+mn-lt"/>
            </a:rPr>
            <a:t>  </a:t>
          </a:r>
        </a:p>
      </dsp:txBody>
      <dsp:txXfrm>
        <a:off x="0" y="3327557"/>
        <a:ext cx="10744200" cy="2028600"/>
      </dsp:txXfrm>
    </dsp:sp>
    <dsp:sp modelId="{AE2C1ABA-53A0-44C4-870C-D0523BA45F0C}">
      <dsp:nvSpPr>
        <dsp:cNvPr id="0" name=""/>
        <dsp:cNvSpPr/>
      </dsp:nvSpPr>
      <dsp:spPr>
        <a:xfrm>
          <a:off x="537210" y="2988078"/>
          <a:ext cx="7520940" cy="6789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70354" y="3021222"/>
        <a:ext cx="7454652" cy="6126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7772"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Quiet</a:t>
          </a:r>
        </a:p>
      </dsp:txBody>
      <dsp:txXfrm>
        <a:off x="7772" y="130135"/>
        <a:ext cx="2144042" cy="643212"/>
      </dsp:txXfrm>
    </dsp:sp>
    <dsp:sp modelId="{C96B89ED-9947-4A4F-BA7C-A258F83E62C8}">
      <dsp:nvSpPr>
        <dsp:cNvPr id="0" name=""/>
        <dsp:cNvSpPr/>
      </dsp:nvSpPr>
      <dsp:spPr>
        <a:xfrm>
          <a:off x="7772" y="773348"/>
          <a:ext cx="2144042" cy="4131098"/>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Stop physical exertion</a:t>
          </a:r>
        </a:p>
        <a:p>
          <a:pPr marL="0" lvl="0" indent="0" algn="l" defTabSz="889000">
            <a:lnSpc>
              <a:spcPct val="90000"/>
            </a:lnSpc>
            <a:spcBef>
              <a:spcPct val="0"/>
            </a:spcBef>
            <a:spcAft>
              <a:spcPct val="35000"/>
            </a:spcAft>
            <a:buNone/>
          </a:pPr>
          <a:r>
            <a:rPr lang="en-US" sz="2000" kern="1200" dirty="0">
              <a:solidFill>
                <a:schemeClr val="bg1"/>
              </a:solidFill>
            </a:rPr>
            <a:t>Reduce hyper-alertness</a:t>
          </a:r>
        </a:p>
        <a:p>
          <a:pPr marL="0" lvl="0" indent="0" algn="l" defTabSz="889000">
            <a:lnSpc>
              <a:spcPct val="90000"/>
            </a:lnSpc>
            <a:spcBef>
              <a:spcPct val="0"/>
            </a:spcBef>
            <a:spcAft>
              <a:spcPct val="35000"/>
            </a:spcAft>
            <a:buNone/>
          </a:pPr>
          <a:r>
            <a:rPr lang="en-US" sz="2000" kern="1200" dirty="0">
              <a:solidFill>
                <a:schemeClr val="bg1"/>
              </a:solidFill>
            </a:rPr>
            <a:t>Slow down heart rate</a:t>
          </a:r>
        </a:p>
        <a:p>
          <a:pPr marL="0" lvl="0" indent="0" algn="l" defTabSz="889000">
            <a:lnSpc>
              <a:spcPct val="90000"/>
            </a:lnSpc>
            <a:spcBef>
              <a:spcPct val="0"/>
            </a:spcBef>
            <a:spcAft>
              <a:spcPct val="35000"/>
            </a:spcAft>
            <a:buNone/>
          </a:pPr>
          <a:r>
            <a:rPr lang="en-US" sz="2000" kern="1200" dirty="0">
              <a:solidFill>
                <a:schemeClr val="bg1"/>
              </a:solidFill>
            </a:rPr>
            <a:t>Relax</a:t>
          </a:r>
        </a:p>
      </dsp:txBody>
      <dsp:txXfrm>
        <a:off x="7772" y="773348"/>
        <a:ext cx="2144042" cy="4131098"/>
      </dsp:txXfrm>
    </dsp:sp>
    <dsp:sp modelId="{3392C23F-3812-5243-AE9C-4A7514895F30}">
      <dsp:nvSpPr>
        <dsp:cNvPr id="0" name=""/>
        <dsp:cNvSpPr/>
      </dsp:nvSpPr>
      <dsp:spPr>
        <a:xfrm>
          <a:off x="2259709"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Compose</a:t>
          </a:r>
        </a:p>
      </dsp:txBody>
      <dsp:txXfrm>
        <a:off x="2259709" y="130135"/>
        <a:ext cx="2144042" cy="643212"/>
      </dsp:txXfrm>
    </dsp:sp>
    <dsp:sp modelId="{663A4983-E385-3A4C-9A2E-20E14778FCC8}">
      <dsp:nvSpPr>
        <dsp:cNvPr id="0" name=""/>
        <dsp:cNvSpPr/>
      </dsp:nvSpPr>
      <dsp:spPr>
        <a:xfrm>
          <a:off x="2259709"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Draw attention outwards</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Distract</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Re-focus</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Grounding /Reappraisal/ Centering Techniques </a:t>
          </a:r>
        </a:p>
      </dsp:txBody>
      <dsp:txXfrm>
        <a:off x="2259709" y="773348"/>
        <a:ext cx="2144042" cy="4131098"/>
      </dsp:txXfrm>
    </dsp:sp>
    <dsp:sp modelId="{0FD8E0E6-B678-DD4E-A868-521155CD4A3D}">
      <dsp:nvSpPr>
        <dsp:cNvPr id="0" name=""/>
        <dsp:cNvSpPr/>
      </dsp:nvSpPr>
      <dsp:spPr>
        <a:xfrm>
          <a:off x="4511647"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Recover</a:t>
          </a:r>
        </a:p>
      </dsp:txBody>
      <dsp:txXfrm>
        <a:off x="4511647" y="130135"/>
        <a:ext cx="2144042" cy="643212"/>
      </dsp:txXfrm>
    </dsp:sp>
    <dsp:sp modelId="{F4B04CBB-6230-B043-955E-84D5A2BA66F1}">
      <dsp:nvSpPr>
        <dsp:cNvPr id="0" name=""/>
        <dsp:cNvSpPr/>
      </dsp:nvSpPr>
      <dsp:spPr>
        <a:xfrm>
          <a:off x="4511647"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Recuperate</a:t>
          </a:r>
        </a:p>
        <a:p>
          <a:pPr marL="0" lvl="0" indent="0" algn="l" defTabSz="889000">
            <a:lnSpc>
              <a:spcPct val="90000"/>
            </a:lnSpc>
            <a:spcBef>
              <a:spcPct val="0"/>
            </a:spcBef>
            <a:spcAft>
              <a:spcPct val="35000"/>
            </a:spcAft>
            <a:buNone/>
          </a:pPr>
          <a:r>
            <a:rPr lang="en-US" sz="2000" kern="1200" dirty="0">
              <a:solidFill>
                <a:schemeClr val="bg1"/>
              </a:solidFill>
            </a:rPr>
            <a:t>Sleep</a:t>
          </a:r>
        </a:p>
        <a:p>
          <a:pPr marL="0" lvl="0" indent="0" algn="l" defTabSz="889000">
            <a:lnSpc>
              <a:spcPct val="90000"/>
            </a:lnSpc>
            <a:spcBef>
              <a:spcPct val="0"/>
            </a:spcBef>
            <a:spcAft>
              <a:spcPct val="35000"/>
            </a:spcAft>
            <a:buNone/>
          </a:pPr>
          <a:r>
            <a:rPr lang="en-US" sz="2000" kern="1200" dirty="0">
              <a:solidFill>
                <a:schemeClr val="bg1"/>
              </a:solidFill>
            </a:rPr>
            <a:t>Time out</a:t>
          </a:r>
        </a:p>
        <a:p>
          <a:pPr marL="0" lvl="0" indent="0" algn="l" defTabSz="889000">
            <a:lnSpc>
              <a:spcPct val="90000"/>
            </a:lnSpc>
            <a:spcBef>
              <a:spcPct val="0"/>
            </a:spcBef>
            <a:spcAft>
              <a:spcPct val="35000"/>
            </a:spcAft>
            <a:buNone/>
          </a:pPr>
          <a:r>
            <a:rPr lang="en-US" sz="2000" kern="1200" dirty="0">
              <a:solidFill>
                <a:schemeClr val="bg1"/>
              </a:solidFill>
            </a:rPr>
            <a:t>Breathing techniques</a:t>
          </a:r>
        </a:p>
        <a:p>
          <a:pPr marL="0" lvl="0" indent="0" algn="l" defTabSz="889000">
            <a:lnSpc>
              <a:spcPct val="90000"/>
            </a:lnSpc>
            <a:spcBef>
              <a:spcPct val="0"/>
            </a:spcBef>
            <a:spcAft>
              <a:spcPct val="35000"/>
            </a:spcAft>
            <a:buNone/>
          </a:pPr>
          <a:r>
            <a:rPr lang="en-US" sz="2000" kern="1200" dirty="0">
              <a:solidFill>
                <a:schemeClr val="bg1"/>
              </a:solidFill>
            </a:rPr>
            <a:t>Setting intentions</a:t>
          </a:r>
        </a:p>
        <a:p>
          <a:pPr marL="0" lvl="0" indent="0" algn="l" defTabSz="889000">
            <a:lnSpc>
              <a:spcPct val="90000"/>
            </a:lnSpc>
            <a:spcBef>
              <a:spcPct val="0"/>
            </a:spcBef>
            <a:spcAft>
              <a:spcPct val="35000"/>
            </a:spcAft>
            <a:buNone/>
          </a:pPr>
          <a:r>
            <a:rPr lang="en-US" sz="2000" kern="1200" dirty="0">
              <a:solidFill>
                <a:schemeClr val="bg1"/>
              </a:solidFill>
            </a:rPr>
            <a:t>Gratitude</a:t>
          </a:r>
        </a:p>
        <a:p>
          <a:pPr marL="0" lvl="0" indent="0" algn="l" defTabSz="889000">
            <a:lnSpc>
              <a:spcPct val="90000"/>
            </a:lnSpc>
            <a:spcBef>
              <a:spcPct val="0"/>
            </a:spcBef>
            <a:spcAft>
              <a:spcPct val="35000"/>
            </a:spcAft>
            <a:buNone/>
          </a:pPr>
          <a:r>
            <a:rPr lang="en-US" sz="2000" kern="1200" dirty="0">
              <a:solidFill>
                <a:schemeClr val="bg1"/>
              </a:solidFill>
            </a:rPr>
            <a:t>Exercise</a:t>
          </a:r>
        </a:p>
        <a:p>
          <a:pPr marL="0" lvl="0" indent="0" algn="l" defTabSz="889000">
            <a:lnSpc>
              <a:spcPct val="90000"/>
            </a:lnSpc>
            <a:spcBef>
              <a:spcPct val="0"/>
            </a:spcBef>
            <a:spcAft>
              <a:spcPct val="35000"/>
            </a:spcAft>
            <a:buNone/>
          </a:pPr>
          <a:r>
            <a:rPr lang="en-US" sz="2000" kern="1200" dirty="0">
              <a:solidFill>
                <a:schemeClr val="bg1"/>
              </a:solidFill>
            </a:rPr>
            <a:t>Virtual Schwartz Rounds </a:t>
          </a:r>
        </a:p>
        <a:p>
          <a:pPr marL="0" lvl="0" indent="0" algn="l" defTabSz="533400">
            <a:lnSpc>
              <a:spcPct val="90000"/>
            </a:lnSpc>
            <a:spcBef>
              <a:spcPct val="0"/>
            </a:spcBef>
            <a:spcAft>
              <a:spcPct val="35000"/>
            </a:spcAft>
            <a:buNone/>
          </a:pPr>
          <a:endParaRPr lang="en-US" sz="1200" kern="1200" dirty="0">
            <a:solidFill>
              <a:schemeClr val="bg1"/>
            </a:solidFill>
          </a:endParaRPr>
        </a:p>
      </dsp:txBody>
      <dsp:txXfrm>
        <a:off x="4511647" y="773348"/>
        <a:ext cx="2144042" cy="4131098"/>
      </dsp:txXfrm>
    </dsp:sp>
    <dsp:sp modelId="{B1B8B886-7D26-470C-B0AB-D137A9F9D3B8}">
      <dsp:nvSpPr>
        <dsp:cNvPr id="0" name=""/>
        <dsp:cNvSpPr/>
      </dsp:nvSpPr>
      <dsp:spPr>
        <a:xfrm>
          <a:off x="6763584"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Soothe</a:t>
          </a:r>
        </a:p>
      </dsp:txBody>
      <dsp:txXfrm>
        <a:off x="6763584" y="130135"/>
        <a:ext cx="2144042" cy="643212"/>
      </dsp:txXfrm>
    </dsp:sp>
    <dsp:sp modelId="{23CB13B2-5AF5-4CE3-B43A-F52B40012A4D}">
      <dsp:nvSpPr>
        <dsp:cNvPr id="0" name=""/>
        <dsp:cNvSpPr/>
      </dsp:nvSpPr>
      <dsp:spPr>
        <a:xfrm>
          <a:off x="6763584"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Listen empathically</a:t>
          </a:r>
        </a:p>
        <a:p>
          <a:pPr marL="0" lvl="0" indent="0" algn="l" defTabSz="889000">
            <a:lnSpc>
              <a:spcPct val="90000"/>
            </a:lnSpc>
            <a:spcBef>
              <a:spcPct val="0"/>
            </a:spcBef>
            <a:spcAft>
              <a:spcPct val="35000"/>
            </a:spcAft>
            <a:buNone/>
          </a:pPr>
          <a:r>
            <a:rPr lang="en-US" sz="2000" kern="1200" dirty="0">
              <a:solidFill>
                <a:schemeClr val="bg1"/>
              </a:solidFill>
            </a:rPr>
            <a:t>Reduce emotional intensity</a:t>
          </a:r>
        </a:p>
        <a:p>
          <a:pPr marL="0" lvl="0" indent="0" algn="l" defTabSz="889000">
            <a:lnSpc>
              <a:spcPct val="90000"/>
            </a:lnSpc>
            <a:spcBef>
              <a:spcPct val="0"/>
            </a:spcBef>
            <a:spcAft>
              <a:spcPct val="35000"/>
            </a:spcAft>
            <a:buNone/>
          </a:pPr>
          <a:r>
            <a:rPr lang="en-US" sz="2000" kern="1200" dirty="0">
              <a:solidFill>
                <a:schemeClr val="bg1"/>
              </a:solidFill>
            </a:rPr>
            <a:t>Aroma therapy</a:t>
          </a:r>
        </a:p>
        <a:p>
          <a:pPr marL="0" lvl="0" indent="0" algn="l" defTabSz="889000">
            <a:lnSpc>
              <a:spcPct val="90000"/>
            </a:lnSpc>
            <a:spcBef>
              <a:spcPct val="0"/>
            </a:spcBef>
            <a:spcAft>
              <a:spcPct val="35000"/>
            </a:spcAft>
            <a:buNone/>
          </a:pPr>
          <a:r>
            <a:rPr lang="en-US" sz="2000" kern="1200" dirty="0">
              <a:solidFill>
                <a:schemeClr val="bg1"/>
              </a:solidFill>
            </a:rPr>
            <a:t>Guide mediation</a:t>
          </a:r>
        </a:p>
      </dsp:txBody>
      <dsp:txXfrm>
        <a:off x="6763584" y="773348"/>
        <a:ext cx="2144042" cy="413109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329252"/>
          <a:ext cx="10183283" cy="20317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12420" rIns="790336"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Implement policies and interventions to promote destressing behaviors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Promote coping and problem solving abilities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Provide perspective by presenting the situation from an alternative vantage point</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Focus on gratitude</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Teach and role model about stress responses, coping, and relaxation strategies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Promote self care strategies</a:t>
          </a:r>
        </a:p>
      </dsp:txBody>
      <dsp:txXfrm>
        <a:off x="0" y="329252"/>
        <a:ext cx="10183283" cy="2031750"/>
      </dsp:txXfrm>
    </dsp:sp>
    <dsp:sp modelId="{F5325153-A435-490C-9789-DFA96D6106A5}">
      <dsp:nvSpPr>
        <dsp:cNvPr id="0" name=""/>
        <dsp:cNvSpPr/>
      </dsp:nvSpPr>
      <dsp:spPr>
        <a:xfrm>
          <a:off x="509164" y="107852"/>
          <a:ext cx="7128298" cy="44280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Building Resilience, Growing the Green</a:t>
          </a:r>
          <a:endParaRPr lang="en-US" sz="2000" b="1" kern="1200" dirty="0"/>
        </a:p>
      </dsp:txBody>
      <dsp:txXfrm>
        <a:off x="530780" y="129468"/>
        <a:ext cx="7085066" cy="399568"/>
      </dsp:txXfrm>
    </dsp:sp>
    <dsp:sp modelId="{E51BA28A-4500-4CD7-BA8B-ED8D61348AE9}">
      <dsp:nvSpPr>
        <dsp:cNvPr id="0" name=""/>
        <dsp:cNvSpPr/>
      </dsp:nvSpPr>
      <dsp:spPr>
        <a:xfrm>
          <a:off x="0" y="2663403"/>
          <a:ext cx="10183283" cy="2646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12420" rIns="790336"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Take a break from stressful situations for a short time. Mandatory breaks/lunch</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Taking actions to reduce stress reactions</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Prioritize simple strategies to calm down: Breathing, mindfulness, Reflection, Prayer, Meditation. Make sure staff is aware of these self-calming strategies</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Acknowledge possible stressors and the potential need for support in a matter of fact ahead of difficult events</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Reduce gossip and negativity</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Reframing</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VSR type of rounds</a:t>
          </a:r>
          <a:endParaRPr lang="en-US" sz="1500" kern="1200" dirty="0">
            <a:solidFill>
              <a:srgbClr val="232D4B"/>
            </a:solidFill>
            <a:latin typeface="Arial" panose="020B0604020202020204" pitchFamily="34" charset="0"/>
            <a:cs typeface="Arial" panose="020B0604020202020204" pitchFamily="34" charset="0"/>
          </a:endParaRPr>
        </a:p>
      </dsp:txBody>
      <dsp:txXfrm>
        <a:off x="0" y="2663403"/>
        <a:ext cx="10183283" cy="2646000"/>
      </dsp:txXfrm>
    </dsp:sp>
    <dsp:sp modelId="{9C78B716-C8F5-48E9-853F-DE63F4DF435E}">
      <dsp:nvSpPr>
        <dsp:cNvPr id="0" name=""/>
        <dsp:cNvSpPr/>
      </dsp:nvSpPr>
      <dsp:spPr>
        <a:xfrm>
          <a:off x="509164" y="2442003"/>
          <a:ext cx="7128298" cy="44280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Proactively Manage Stress</a:t>
          </a:r>
          <a:endParaRPr lang="en-US" sz="2000" b="1" kern="1200" dirty="0">
            <a:latin typeface="Arial" panose="020B0604020202020204" pitchFamily="34" charset="0"/>
            <a:cs typeface="Arial" panose="020B0604020202020204" pitchFamily="34" charset="0"/>
          </a:endParaRPr>
        </a:p>
      </dsp:txBody>
      <dsp:txXfrm>
        <a:off x="530780" y="2463619"/>
        <a:ext cx="7085066" cy="3995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260216"/>
          <a:ext cx="10744200" cy="29988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291592"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Reassure by authority and presence</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Show understanding</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Ask for help to empower and distract the person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Get stressed person to look at you, then be very specific and detailed about what you want them to do</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Use the person's name and communicate exactly what is needed din a calm, methodical voice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Find ways to make meaning and memorialize together after losses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Insist on a break</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Connect with emotional support resources</a:t>
          </a:r>
        </a:p>
      </dsp:txBody>
      <dsp:txXfrm>
        <a:off x="0" y="260216"/>
        <a:ext cx="10744200" cy="2998800"/>
      </dsp:txXfrm>
    </dsp:sp>
    <dsp:sp modelId="{EBA33C8B-7227-4137-84D9-4A16E4D25641}">
      <dsp:nvSpPr>
        <dsp:cNvPr id="0" name=""/>
        <dsp:cNvSpPr/>
      </dsp:nvSpPr>
      <dsp:spPr>
        <a:xfrm>
          <a:off x="537210" y="38688"/>
          <a:ext cx="7520940" cy="41328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57385" y="58863"/>
        <a:ext cx="7480590" cy="372930"/>
      </dsp:txXfrm>
    </dsp:sp>
    <dsp:sp modelId="{1FA530E9-9D2D-441A-B954-52B42EF494C3}">
      <dsp:nvSpPr>
        <dsp:cNvPr id="0" name=""/>
        <dsp:cNvSpPr/>
      </dsp:nvSpPr>
      <dsp:spPr>
        <a:xfrm>
          <a:off x="0" y="3526368"/>
          <a:ext cx="10744200" cy="1852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291592"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cs typeface="Arial" panose="020B0604020202020204" pitchFamily="34" charset="0"/>
            </a:rPr>
            <a:t>Facilitate a break from the situation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Guide the person through relaxation technique i.e. box breathing, visualization, etc.</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Do not leave person alone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Escalation to leadership and use of outside resources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Navigate and escort to resources</a:t>
          </a:r>
        </a:p>
      </dsp:txBody>
      <dsp:txXfrm>
        <a:off x="0" y="3526368"/>
        <a:ext cx="10744200" cy="1852200"/>
      </dsp:txXfrm>
    </dsp:sp>
    <dsp:sp modelId="{AE2C1ABA-53A0-44C4-870C-D0523BA45F0C}">
      <dsp:nvSpPr>
        <dsp:cNvPr id="0" name=""/>
        <dsp:cNvSpPr/>
      </dsp:nvSpPr>
      <dsp:spPr>
        <a:xfrm>
          <a:off x="537210" y="3319727"/>
          <a:ext cx="7520940" cy="4132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57385" y="3339902"/>
        <a:ext cx="7480590" cy="3729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F6B0F-572D-46E4-B267-7D0FE28C6BFF}">
      <dsp:nvSpPr>
        <dsp:cNvPr id="0" name=""/>
        <dsp:cNvSpPr/>
      </dsp:nvSpPr>
      <dsp:spPr>
        <a:xfrm>
          <a:off x="0" y="291047"/>
          <a:ext cx="8125883" cy="52767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Immediate Calm:</a:t>
          </a:r>
          <a:endParaRPr lang="en-US" sz="2200" kern="1200" dirty="0"/>
        </a:p>
      </dsp:txBody>
      <dsp:txXfrm>
        <a:off x="25759" y="316806"/>
        <a:ext cx="8074365" cy="476152"/>
      </dsp:txXfrm>
    </dsp:sp>
    <dsp:sp modelId="{6BF8047C-C1F9-4AD2-997B-8C6CF7564A7D}">
      <dsp:nvSpPr>
        <dsp:cNvPr id="0" name=""/>
        <dsp:cNvSpPr/>
      </dsp:nvSpPr>
      <dsp:spPr>
        <a:xfrm>
          <a:off x="0" y="818718"/>
          <a:ext cx="8125883" cy="318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232D4B"/>
              </a:solidFill>
            </a:rPr>
            <a:t>Ask for help to empower and distract the other person</a:t>
          </a:r>
        </a:p>
        <a:p>
          <a:pPr marL="171450" lvl="1" indent="-171450" algn="l" defTabSz="755650">
            <a:lnSpc>
              <a:spcPct val="90000"/>
            </a:lnSpc>
            <a:spcBef>
              <a:spcPct val="0"/>
            </a:spcBef>
            <a:spcAft>
              <a:spcPct val="20000"/>
            </a:spcAft>
            <a:buChar char="•"/>
          </a:pPr>
          <a:r>
            <a:rPr lang="en-US" sz="1700" kern="1200" dirty="0">
              <a:solidFill>
                <a:srgbClr val="232D4B"/>
              </a:solidFill>
            </a:rPr>
            <a:t>If the person can’t focus or make good decisions, calmly use their name and say exactly what is needed </a:t>
          </a:r>
        </a:p>
        <a:p>
          <a:pPr marL="171450" lvl="1" indent="-171450" algn="l" defTabSz="755650">
            <a:lnSpc>
              <a:spcPct val="90000"/>
            </a:lnSpc>
            <a:spcBef>
              <a:spcPct val="0"/>
            </a:spcBef>
            <a:spcAft>
              <a:spcPct val="20000"/>
            </a:spcAft>
            <a:buChar char="•"/>
          </a:pPr>
          <a:r>
            <a:rPr lang="en-US" sz="1700" kern="1200" dirty="0">
              <a:solidFill>
                <a:srgbClr val="232D4B"/>
              </a:solidFill>
            </a:rPr>
            <a:t>Check in on each other regularly</a:t>
          </a:r>
        </a:p>
        <a:p>
          <a:pPr marL="171450" lvl="1" indent="-171450" algn="l" defTabSz="755650">
            <a:lnSpc>
              <a:spcPct val="90000"/>
            </a:lnSpc>
            <a:spcBef>
              <a:spcPct val="0"/>
            </a:spcBef>
            <a:spcAft>
              <a:spcPct val="20000"/>
            </a:spcAft>
            <a:buChar char="•"/>
          </a:pPr>
          <a:r>
            <a:rPr lang="en-US" sz="1700" kern="1200" dirty="0">
              <a:solidFill>
                <a:srgbClr val="232D4B"/>
              </a:solidFill>
            </a:rPr>
            <a:t>Make every effort not to call attention to someone’s stress</a:t>
          </a:r>
        </a:p>
        <a:p>
          <a:pPr marL="171450" lvl="1" indent="-171450" algn="l" defTabSz="755650">
            <a:lnSpc>
              <a:spcPct val="90000"/>
            </a:lnSpc>
            <a:spcBef>
              <a:spcPct val="0"/>
            </a:spcBef>
            <a:spcAft>
              <a:spcPct val="20000"/>
            </a:spcAft>
            <a:buChar char="•"/>
          </a:pPr>
          <a:r>
            <a:rPr lang="en-US" sz="1700" kern="1200" dirty="0">
              <a:solidFill>
                <a:srgbClr val="232D4B"/>
              </a:solidFill>
            </a:rPr>
            <a:t>Use light humor, positive reinforcement, validation of feelings</a:t>
          </a:r>
        </a:p>
        <a:p>
          <a:pPr marL="171450" lvl="1" indent="-171450" algn="l" defTabSz="755650">
            <a:lnSpc>
              <a:spcPct val="90000"/>
            </a:lnSpc>
            <a:spcBef>
              <a:spcPct val="0"/>
            </a:spcBef>
            <a:spcAft>
              <a:spcPct val="20000"/>
            </a:spcAft>
            <a:buChar char="•"/>
          </a:pPr>
          <a:r>
            <a:rPr lang="en-US" sz="1700" kern="1200" dirty="0">
              <a:solidFill>
                <a:srgbClr val="232D4B"/>
              </a:solidFill>
            </a:rPr>
            <a:t>Talk to each other, vent, listen with empathy, have daily huddles</a:t>
          </a:r>
        </a:p>
        <a:p>
          <a:pPr marL="171450" lvl="1" indent="-171450" algn="l" defTabSz="755650">
            <a:lnSpc>
              <a:spcPct val="90000"/>
            </a:lnSpc>
            <a:spcBef>
              <a:spcPct val="0"/>
            </a:spcBef>
            <a:spcAft>
              <a:spcPct val="20000"/>
            </a:spcAft>
            <a:buChar char="•"/>
          </a:pPr>
          <a:r>
            <a:rPr lang="en-US" sz="1700" kern="1200" dirty="0">
              <a:solidFill>
                <a:srgbClr val="232D4B"/>
              </a:solidFill>
            </a:rPr>
            <a:t>Set clear goals for each other, problem solve, provide alternative solutions</a:t>
          </a:r>
        </a:p>
        <a:p>
          <a:pPr marL="171450" lvl="1" indent="-171450" algn="l" defTabSz="755650">
            <a:lnSpc>
              <a:spcPct val="90000"/>
            </a:lnSpc>
            <a:spcBef>
              <a:spcPct val="0"/>
            </a:spcBef>
            <a:spcAft>
              <a:spcPct val="20000"/>
            </a:spcAft>
            <a:buChar char="•"/>
          </a:pPr>
          <a:r>
            <a:rPr lang="en-US" sz="1700" kern="1200" dirty="0">
              <a:solidFill>
                <a:srgbClr val="232D4B"/>
              </a:solidFill>
            </a:rPr>
            <a:t>Encourage mindfulness, breaks</a:t>
          </a:r>
        </a:p>
        <a:p>
          <a:pPr marL="171450" lvl="1" indent="-171450" algn="l" defTabSz="755650">
            <a:lnSpc>
              <a:spcPct val="90000"/>
            </a:lnSpc>
            <a:spcBef>
              <a:spcPct val="0"/>
            </a:spcBef>
            <a:spcAft>
              <a:spcPct val="20000"/>
            </a:spcAft>
            <a:buChar char="•"/>
          </a:pPr>
          <a:r>
            <a:rPr lang="en-US" sz="1700" kern="1200" dirty="0">
              <a:solidFill>
                <a:schemeClr val="tx1"/>
              </a:solidFill>
              <a:effectLst/>
              <a:latin typeface="+mn-lt"/>
              <a:ea typeface="MS PGothic" panose="020B0600070205080204" pitchFamily="34" charset="-128"/>
              <a:cs typeface="MS PGothic" charset="0"/>
            </a:rPr>
            <a:t>Ask the person for help with something unrelated, to empower and distract them</a:t>
          </a:r>
          <a:endParaRPr lang="en-US" sz="1700" kern="1200" dirty="0">
            <a:solidFill>
              <a:srgbClr val="232D4B"/>
            </a:solidFill>
          </a:endParaRPr>
        </a:p>
        <a:p>
          <a:pPr marL="171450" lvl="1" indent="-171450" algn="l" defTabSz="755650">
            <a:lnSpc>
              <a:spcPct val="90000"/>
            </a:lnSpc>
            <a:spcBef>
              <a:spcPct val="0"/>
            </a:spcBef>
            <a:spcAft>
              <a:spcPct val="20000"/>
            </a:spcAft>
            <a:buChar char="•"/>
          </a:pPr>
          <a:r>
            <a:rPr lang="en-US" sz="1700" kern="1200" dirty="0"/>
            <a:t>STOP technique</a:t>
          </a:r>
          <a:endParaRPr lang="en-US" sz="1700" kern="1200" dirty="0">
            <a:solidFill>
              <a:srgbClr val="232D4B"/>
            </a:solidFill>
          </a:endParaRPr>
        </a:p>
      </dsp:txBody>
      <dsp:txXfrm>
        <a:off x="0" y="818718"/>
        <a:ext cx="8125883" cy="3187800"/>
      </dsp:txXfrm>
    </dsp:sp>
    <dsp:sp modelId="{5D48BAA2-F8F4-4CD8-88B6-702E78F56EFF}">
      <dsp:nvSpPr>
        <dsp:cNvPr id="0" name=""/>
        <dsp:cNvSpPr/>
      </dsp:nvSpPr>
      <dsp:spPr>
        <a:xfrm>
          <a:off x="0" y="4006518"/>
          <a:ext cx="8125883" cy="52767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Long Term Calm:</a:t>
          </a:r>
          <a:endParaRPr lang="en-US" sz="2200" kern="1200" dirty="0"/>
        </a:p>
      </dsp:txBody>
      <dsp:txXfrm>
        <a:off x="25759" y="4032277"/>
        <a:ext cx="8074365" cy="476152"/>
      </dsp:txXfrm>
    </dsp:sp>
    <dsp:sp modelId="{3F880644-FB55-4239-8BAE-F43BA2E7B6DE}">
      <dsp:nvSpPr>
        <dsp:cNvPr id="0" name=""/>
        <dsp:cNvSpPr/>
      </dsp:nvSpPr>
      <dsp:spPr>
        <a:xfrm>
          <a:off x="0" y="4534188"/>
          <a:ext cx="8125883"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232D4B"/>
              </a:solidFill>
            </a:rPr>
            <a:t>Emphasize the importance of personalized self-calming strategies</a:t>
          </a:r>
        </a:p>
        <a:p>
          <a:pPr marL="171450" lvl="1" indent="-171450" algn="l" defTabSz="755650">
            <a:lnSpc>
              <a:spcPct val="90000"/>
            </a:lnSpc>
            <a:spcBef>
              <a:spcPct val="0"/>
            </a:spcBef>
            <a:spcAft>
              <a:spcPct val="20000"/>
            </a:spcAft>
            <a:buChar char="•"/>
          </a:pPr>
          <a:r>
            <a:rPr lang="en-US" sz="1700" kern="1200" dirty="0">
              <a:solidFill>
                <a:srgbClr val="232D4B"/>
              </a:solidFill>
            </a:rPr>
            <a:t>Acknowledge future stressors and possible need for support in a matter-of-fact way</a:t>
          </a:r>
        </a:p>
      </dsp:txBody>
      <dsp:txXfrm>
        <a:off x="0" y="4534188"/>
        <a:ext cx="8125883" cy="592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7394"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mn-lt"/>
              <a:cs typeface="Arial" charset="0"/>
            </a:rPr>
            <a:t>Trauma</a:t>
          </a:r>
          <a:endParaRPr lang="en-US" sz="2500" kern="1200" dirty="0"/>
        </a:p>
      </dsp:txBody>
      <dsp:txXfrm>
        <a:off x="7394" y="408280"/>
        <a:ext cx="2543597" cy="763079"/>
      </dsp:txXfrm>
    </dsp:sp>
    <dsp:sp modelId="{C96B89ED-9947-4A4F-BA7C-A258F83E62C8}">
      <dsp:nvSpPr>
        <dsp:cNvPr id="0" name=""/>
        <dsp:cNvSpPr/>
      </dsp:nvSpPr>
      <dsp:spPr>
        <a:xfrm>
          <a:off x="7394"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a typeface="ＭＳ Ｐゴシック" charset="0"/>
              <a:cs typeface="ＭＳ Ｐゴシック" charset="0"/>
            </a:rPr>
            <a:t>A </a:t>
          </a:r>
          <a:r>
            <a:rPr lang="en-US" sz="1900" b="1" i="1" u="none" kern="1200" dirty="0">
              <a:solidFill>
                <a:schemeClr val="bg1"/>
              </a:solidFill>
              <a:ea typeface="ＭＳ Ｐゴシック" charset="0"/>
              <a:cs typeface="ＭＳ Ｐゴシック" charset="0"/>
            </a:rPr>
            <a:t>traumatic </a:t>
          </a:r>
          <a:r>
            <a:rPr lang="en-US" sz="1900" b="1" kern="1200" dirty="0">
              <a:solidFill>
                <a:schemeClr val="bg1"/>
              </a:solidFill>
              <a:ea typeface="ＭＳ Ｐゴシック" charset="0"/>
              <a:cs typeface="ＭＳ Ｐゴシック"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rPr>
            <a:t>Due to the experience of or exposure to intense injury, horrific or gruesome experiences, or death.</a:t>
          </a:r>
        </a:p>
      </dsp:txBody>
      <dsp:txXfrm>
        <a:off x="7394" y="1171359"/>
        <a:ext cx="2543597" cy="2770565"/>
      </dsp:txXfrm>
    </dsp:sp>
    <dsp:sp modelId="{3392C23F-3812-5243-AE9C-4A7514895F30}">
      <dsp:nvSpPr>
        <dsp:cNvPr id="0" name=""/>
        <dsp:cNvSpPr/>
      </dsp:nvSpPr>
      <dsp:spPr>
        <a:xfrm>
          <a:off x="2658886"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Loss</a:t>
          </a:r>
        </a:p>
      </dsp:txBody>
      <dsp:txXfrm>
        <a:off x="2658886" y="408280"/>
        <a:ext cx="2543597" cy="763079"/>
      </dsp:txXfrm>
    </dsp:sp>
    <dsp:sp modelId="{663A4983-E385-3A4C-9A2E-20E14778FCC8}">
      <dsp:nvSpPr>
        <dsp:cNvPr id="0" name=""/>
        <dsp:cNvSpPr/>
      </dsp:nvSpPr>
      <dsp:spPr>
        <a:xfrm>
          <a:off x="2658886"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Clr>
              <a:srgbClr val="FF0000"/>
            </a:buClr>
            <a:buSzPct val="90000"/>
            <a:buNone/>
          </a:pPr>
          <a:r>
            <a:rPr lang="en-US" sz="1900" b="1" kern="1200" dirty="0">
              <a:solidFill>
                <a:schemeClr val="bg1"/>
              </a:solidFill>
              <a:latin typeface="Calibri" pitchFamily="127" charset="0"/>
            </a:rPr>
            <a:t>A </a:t>
          </a:r>
          <a:r>
            <a:rPr lang="en-US" sz="1900" b="1" i="1" u="none" kern="1200" dirty="0">
              <a:solidFill>
                <a:schemeClr val="bg1"/>
              </a:solidFill>
              <a:latin typeface="Calibri" pitchFamily="127" charset="0"/>
            </a:rPr>
            <a:t>grief</a:t>
          </a:r>
          <a:r>
            <a:rPr lang="en-US" sz="1900" b="1" kern="1200" dirty="0">
              <a:solidFill>
                <a:schemeClr val="bg1"/>
              </a:solidFill>
              <a:latin typeface="Calibri" pitchFamily="127" charset="0"/>
            </a:rPr>
            <a:t> 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latin typeface="Calibri" pitchFamily="127" charset="0"/>
            </a:rPr>
            <a:t>Due to the loss of people, things or parts of oneself.</a:t>
          </a:r>
        </a:p>
      </dsp:txBody>
      <dsp:txXfrm>
        <a:off x="2658886" y="1171359"/>
        <a:ext cx="2543597" cy="2770565"/>
      </dsp:txXfrm>
    </dsp:sp>
    <dsp:sp modelId="{0FD8E0E6-B678-DD4E-A868-521155CD4A3D}">
      <dsp:nvSpPr>
        <dsp:cNvPr id="0" name=""/>
        <dsp:cNvSpPr/>
      </dsp:nvSpPr>
      <dsp:spPr>
        <a:xfrm>
          <a:off x="5310378"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Inner Conflict</a:t>
          </a:r>
          <a:endParaRPr lang="en-US" sz="2500" kern="1200" dirty="0"/>
        </a:p>
      </dsp:txBody>
      <dsp:txXfrm>
        <a:off x="5310378" y="408280"/>
        <a:ext cx="2543597" cy="763079"/>
      </dsp:txXfrm>
    </dsp:sp>
    <dsp:sp modelId="{F4B04CBB-6230-B043-955E-84D5A2BA66F1}">
      <dsp:nvSpPr>
        <dsp:cNvPr id="0" name=""/>
        <dsp:cNvSpPr/>
      </dsp:nvSpPr>
      <dsp:spPr>
        <a:xfrm>
          <a:off x="5310378"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latin typeface="Calibri" pitchFamily="127" charset="0"/>
            </a:rPr>
            <a:t>A </a:t>
          </a:r>
          <a:r>
            <a:rPr lang="en-US" sz="1900" b="1" i="1" u="none" kern="1200" dirty="0">
              <a:solidFill>
                <a:schemeClr val="bg1"/>
              </a:solidFill>
              <a:latin typeface="Calibri" pitchFamily="127" charset="0"/>
            </a:rPr>
            <a:t>moral </a:t>
          </a:r>
          <a:r>
            <a:rPr lang="en-US" sz="1900" b="1" kern="1200" dirty="0">
              <a:solidFill>
                <a:schemeClr val="bg1"/>
              </a:solidFill>
              <a:latin typeface="Calibri" pitchFamily="127"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latin typeface="Calibri" pitchFamily="127" charset="0"/>
            </a:rPr>
            <a:t>Due to behaviors or the witnessing of behaviors that violate moral values.</a:t>
          </a:r>
        </a:p>
      </dsp:txBody>
      <dsp:txXfrm>
        <a:off x="5310378" y="1171359"/>
        <a:ext cx="2543597" cy="2770565"/>
      </dsp:txXfrm>
    </dsp:sp>
    <dsp:sp modelId="{14128912-80BD-EA4B-A556-9B81501FFE87}">
      <dsp:nvSpPr>
        <dsp:cNvPr id="0" name=""/>
        <dsp:cNvSpPr/>
      </dsp:nvSpPr>
      <dsp:spPr>
        <a:xfrm>
          <a:off x="7961870"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Wear and Tear</a:t>
          </a:r>
          <a:endParaRPr lang="en-US" sz="2500" kern="1200" dirty="0"/>
        </a:p>
      </dsp:txBody>
      <dsp:txXfrm>
        <a:off x="7961870" y="408280"/>
        <a:ext cx="2543597" cy="763079"/>
      </dsp:txXfrm>
    </dsp:sp>
    <dsp:sp modelId="{359F9096-7382-7349-B8E7-3046EFCA5537}">
      <dsp:nvSpPr>
        <dsp:cNvPr id="0" name=""/>
        <dsp:cNvSpPr/>
      </dsp:nvSpPr>
      <dsp:spPr>
        <a:xfrm>
          <a:off x="7961870" y="1171359"/>
          <a:ext cx="2543597" cy="2770565"/>
        </a:xfrm>
        <a:prstGeom prst="rect">
          <a:avLst/>
        </a:prstGeom>
        <a:solidFill>
          <a:srgbClr val="232D4B">
            <a:alpha val="90000"/>
          </a:srgbClr>
        </a:solidFill>
        <a:ln w="6350" cap="flat" cmpd="sng" algn="ctr">
          <a:solidFill>
            <a:srgbClr val="232D4B"/>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a typeface="ＭＳ Ｐゴシック" charset="0"/>
              <a:cs typeface="ＭＳ Ｐゴシック" charset="0"/>
            </a:rPr>
            <a:t>A </a:t>
          </a:r>
          <a:r>
            <a:rPr lang="en-US" sz="1900" b="1" i="1" u="none" kern="1200" dirty="0">
              <a:solidFill>
                <a:schemeClr val="bg1"/>
              </a:solidFill>
              <a:ea typeface="ＭＳ Ｐゴシック" charset="0"/>
              <a:cs typeface="ＭＳ Ｐゴシック" charset="0"/>
            </a:rPr>
            <a:t>fatigue </a:t>
          </a:r>
          <a:r>
            <a:rPr lang="en-US" sz="1900" b="1" kern="1200" dirty="0">
              <a:solidFill>
                <a:schemeClr val="bg1"/>
              </a:solidFill>
              <a:ea typeface="ＭＳ Ｐゴシック" charset="0"/>
              <a:cs typeface="ＭＳ Ｐゴシック"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rPr>
            <a:t>Due to the accumulation of stress from all sources over time without sufficient rest and recovery.</a:t>
          </a:r>
        </a:p>
      </dsp:txBody>
      <dsp:txXfrm>
        <a:off x="7961870" y="1171359"/>
        <a:ext cx="2543597" cy="27705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F6B0F-572D-46E4-B267-7D0FE28C6BFF}">
      <dsp:nvSpPr>
        <dsp:cNvPr id="0" name=""/>
        <dsp:cNvSpPr/>
      </dsp:nvSpPr>
      <dsp:spPr>
        <a:xfrm>
          <a:off x="0" y="513078"/>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b="1" i="1" kern="1200" dirty="0"/>
            <a:t>Learn your own ‘uncertainty feeling’ </a:t>
          </a:r>
          <a:endParaRPr lang="en-US" sz="2800" kern="1200" dirty="0"/>
        </a:p>
      </dsp:txBody>
      <dsp:txXfrm>
        <a:off x="32784" y="545862"/>
        <a:ext cx="8918801" cy="606012"/>
      </dsp:txXfrm>
    </dsp:sp>
    <dsp:sp modelId="{6BF8047C-C1F9-4AD2-997B-8C6CF7564A7D}">
      <dsp:nvSpPr>
        <dsp:cNvPr id="0" name=""/>
        <dsp:cNvSpPr/>
      </dsp:nvSpPr>
      <dsp:spPr>
        <a:xfrm>
          <a:off x="0" y="1184658"/>
          <a:ext cx="8984369"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54"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rgbClr val="232D4B"/>
              </a:solidFill>
            </a:rPr>
            <a:t>Experiment with uncertainty (change a routine or experiment with something new).</a:t>
          </a:r>
        </a:p>
      </dsp:txBody>
      <dsp:txXfrm>
        <a:off x="0" y="1184658"/>
        <a:ext cx="8984369" cy="695520"/>
      </dsp:txXfrm>
    </dsp:sp>
    <dsp:sp modelId="{5D48BAA2-F8F4-4CD8-88B6-702E78F56EFF}">
      <dsp:nvSpPr>
        <dsp:cNvPr id="0" name=""/>
        <dsp:cNvSpPr/>
      </dsp:nvSpPr>
      <dsp:spPr>
        <a:xfrm>
          <a:off x="0" y="1854629"/>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b="1" i="1" kern="1200" dirty="0"/>
            <a:t>Begin to find ways to distinguish ‘uncertain’ from ‘unsafe’. </a:t>
          </a:r>
          <a:endParaRPr lang="en-US" sz="2800" kern="1200" dirty="0"/>
        </a:p>
      </dsp:txBody>
      <dsp:txXfrm>
        <a:off x="32784" y="1887413"/>
        <a:ext cx="8918801" cy="606012"/>
      </dsp:txXfrm>
    </dsp:sp>
    <dsp:sp modelId="{3F880644-FB55-4239-8BAE-F43BA2E7B6DE}">
      <dsp:nvSpPr>
        <dsp:cNvPr id="0" name=""/>
        <dsp:cNvSpPr/>
      </dsp:nvSpPr>
      <dsp:spPr>
        <a:xfrm>
          <a:off x="0" y="2551758"/>
          <a:ext cx="8984369" cy="168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54"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rgbClr val="232D4B"/>
              </a:solidFill>
            </a:rPr>
            <a:t>Make changes to behaviors in </a:t>
          </a:r>
          <a:r>
            <a:rPr lang="en-US" sz="2200" b="1" i="1" kern="1200" dirty="0">
              <a:solidFill>
                <a:srgbClr val="232D4B"/>
              </a:solidFill>
            </a:rPr>
            <a:t>‘low stakes’ </a:t>
          </a:r>
          <a:r>
            <a:rPr lang="en-US" sz="2200" kern="1200" dirty="0">
              <a:solidFill>
                <a:srgbClr val="232D4B"/>
              </a:solidFill>
            </a:rPr>
            <a:t>life areas to show that uncertainty can be safe (e.g. taking a new route to walk the dog).</a:t>
          </a:r>
        </a:p>
        <a:p>
          <a:pPr marL="228600" lvl="1" indent="-228600" algn="l" defTabSz="977900">
            <a:lnSpc>
              <a:spcPct val="90000"/>
            </a:lnSpc>
            <a:spcBef>
              <a:spcPct val="0"/>
            </a:spcBef>
            <a:spcAft>
              <a:spcPct val="20000"/>
            </a:spcAft>
            <a:buChar char="•"/>
          </a:pPr>
          <a:r>
            <a:rPr lang="en-US" sz="2200" kern="1200" dirty="0">
              <a:solidFill>
                <a:srgbClr val="232D4B"/>
              </a:solidFill>
            </a:rPr>
            <a:t>Make changes to more </a:t>
          </a:r>
          <a:r>
            <a:rPr lang="en-US" sz="2200" b="1" i="1" kern="1200" dirty="0">
              <a:solidFill>
                <a:srgbClr val="232D4B"/>
              </a:solidFill>
            </a:rPr>
            <a:t>resource-intensive</a:t>
          </a:r>
          <a:r>
            <a:rPr lang="en-US" sz="2200" kern="1200" dirty="0">
              <a:solidFill>
                <a:srgbClr val="232D4B"/>
              </a:solidFill>
            </a:rPr>
            <a:t> uncertainty areas to increase ability to engage with ‘safe uncertainty’ (e.g. go on a day trip to somewhere totally new). </a:t>
          </a:r>
        </a:p>
      </dsp:txBody>
      <dsp:txXfrm>
        <a:off x="0" y="2551758"/>
        <a:ext cx="8984369" cy="1680840"/>
      </dsp:txXfrm>
    </dsp:sp>
    <dsp:sp modelId="{8A14223F-3C3C-4D44-837B-EDDA0DA1E82C}">
      <dsp:nvSpPr>
        <dsp:cNvPr id="0" name=""/>
        <dsp:cNvSpPr/>
      </dsp:nvSpPr>
      <dsp:spPr>
        <a:xfrm>
          <a:off x="0" y="4232598"/>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Experiment with behaviors linked to your area of concern</a:t>
          </a:r>
        </a:p>
      </dsp:txBody>
      <dsp:txXfrm>
        <a:off x="32784" y="4265382"/>
        <a:ext cx="8918801" cy="6060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1FD33-905A-43DD-872E-663F68EB15A4}">
      <dsp:nvSpPr>
        <dsp:cNvPr id="0" name=""/>
        <dsp:cNvSpPr/>
      </dsp:nvSpPr>
      <dsp:spPr>
        <a:xfrm>
          <a:off x="1168593" y="107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Visualization Exercise (Body Scan / Autogenic Training)</a:t>
          </a:r>
        </a:p>
      </dsp:txBody>
      <dsp:txXfrm>
        <a:off x="1168593" y="1078"/>
        <a:ext cx="2550956" cy="1530573"/>
      </dsp:txXfrm>
    </dsp:sp>
    <dsp:sp modelId="{08CFCC01-408C-40DF-A880-A1992F6F5CE3}">
      <dsp:nvSpPr>
        <dsp:cNvPr id="0" name=""/>
        <dsp:cNvSpPr/>
      </dsp:nvSpPr>
      <dsp:spPr>
        <a:xfrm>
          <a:off x="3974645" y="107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Progressive Muscle Relaxation</a:t>
          </a:r>
        </a:p>
      </dsp:txBody>
      <dsp:txXfrm>
        <a:off x="3974645" y="1078"/>
        <a:ext cx="2550956" cy="1530573"/>
      </dsp:txXfrm>
    </dsp:sp>
    <dsp:sp modelId="{6AC629FC-1FA1-4B44-AEED-37A60D7FF5B2}">
      <dsp:nvSpPr>
        <dsp:cNvPr id="0" name=""/>
        <dsp:cNvSpPr/>
      </dsp:nvSpPr>
      <dsp:spPr>
        <a:xfrm>
          <a:off x="1168593" y="178674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Mindfulness Meditation</a:t>
          </a:r>
        </a:p>
      </dsp:txBody>
      <dsp:txXfrm>
        <a:off x="1168593" y="1786748"/>
        <a:ext cx="2550956" cy="1530573"/>
      </dsp:txXfrm>
    </dsp:sp>
    <dsp:sp modelId="{1585E839-43A4-415F-AAAF-47079D5FCA43}">
      <dsp:nvSpPr>
        <dsp:cNvPr id="0" name=""/>
        <dsp:cNvSpPr/>
      </dsp:nvSpPr>
      <dsp:spPr>
        <a:xfrm>
          <a:off x="3974645" y="178674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Guided Imagery</a:t>
          </a:r>
        </a:p>
      </dsp:txBody>
      <dsp:txXfrm>
        <a:off x="3974645" y="1786748"/>
        <a:ext cx="2550956" cy="1530573"/>
      </dsp:txXfrm>
    </dsp:sp>
    <dsp:sp modelId="{8BBDE627-AD1D-417D-ABC5-0FB8481D11CD}">
      <dsp:nvSpPr>
        <dsp:cNvPr id="0" name=""/>
        <dsp:cNvSpPr/>
      </dsp:nvSpPr>
      <dsp:spPr>
        <a:xfrm>
          <a:off x="1168593" y="3572417"/>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Yoga</a:t>
          </a:r>
        </a:p>
      </dsp:txBody>
      <dsp:txXfrm>
        <a:off x="1168593" y="3572417"/>
        <a:ext cx="2550956" cy="1530573"/>
      </dsp:txXfrm>
    </dsp:sp>
    <dsp:sp modelId="{9EBC71B2-A8A8-4BA3-BE83-5C041E62A35A}">
      <dsp:nvSpPr>
        <dsp:cNvPr id="0" name=""/>
        <dsp:cNvSpPr/>
      </dsp:nvSpPr>
      <dsp:spPr>
        <a:xfrm>
          <a:off x="3974645" y="3572417"/>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panose="020F0502020204030204"/>
              <a:ea typeface="+mn-ea"/>
              <a:cs typeface="+mn-cs"/>
            </a:rPr>
            <a:t>Repetitive Prayer</a:t>
          </a:r>
          <a:endParaRPr lang="en-US" sz="2500" kern="1200" dirty="0">
            <a:latin typeface="Calibri" panose="020F0502020204030204"/>
            <a:ea typeface="+mn-ea"/>
            <a:cs typeface="+mn-cs"/>
          </a:endParaRPr>
        </a:p>
      </dsp:txBody>
      <dsp:txXfrm>
        <a:off x="3974645" y="3572417"/>
        <a:ext cx="2550956" cy="1530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0C65-7933-8F44-8990-49E0AAF09CF7}">
      <dsp:nvSpPr>
        <dsp:cNvPr id="0" name=""/>
        <dsp:cNvSpPr/>
      </dsp:nvSpPr>
      <dsp:spPr>
        <a:xfrm rot="10800000">
          <a:off x="2062291" y="1267"/>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fosters strong peer and leadership support</a:t>
          </a:r>
        </a:p>
      </dsp:txBody>
      <dsp:txXfrm rot="10800000">
        <a:off x="2205867" y="1267"/>
        <a:ext cx="7474012" cy="574303"/>
      </dsp:txXfrm>
    </dsp:sp>
    <dsp:sp modelId="{FCF527AD-E218-C64E-88B8-8BDCDC4CB0BE}">
      <dsp:nvSpPr>
        <dsp:cNvPr id="0" name=""/>
        <dsp:cNvSpPr/>
      </dsp:nvSpPr>
      <dsp:spPr>
        <a:xfrm>
          <a:off x="1471936" y="1267"/>
          <a:ext cx="574303" cy="57430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160A3-721F-4065-95C7-ACF35E80DBDE}">
      <dsp:nvSpPr>
        <dsp:cNvPr id="0" name=""/>
        <dsp:cNvSpPr/>
      </dsp:nvSpPr>
      <dsp:spPr>
        <a:xfrm rot="10800000">
          <a:off x="2062291" y="734279"/>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provides a </a:t>
          </a:r>
          <a:r>
            <a:rPr lang="en-US" sz="2000" b="0" kern="1200" dirty="0">
              <a:solidFill>
                <a:srgbClr val="232D4B"/>
              </a:solidFill>
            </a:rPr>
            <a:t>common language </a:t>
          </a:r>
          <a:r>
            <a:rPr lang="en-US" sz="2000" kern="1200" dirty="0">
              <a:solidFill>
                <a:srgbClr val="232D4B"/>
              </a:solidFill>
            </a:rPr>
            <a:t>to normalize discussion of stress</a:t>
          </a:r>
        </a:p>
      </dsp:txBody>
      <dsp:txXfrm rot="10800000">
        <a:off x="2205867" y="734279"/>
        <a:ext cx="7474012" cy="574303"/>
      </dsp:txXfrm>
    </dsp:sp>
    <dsp:sp modelId="{5E15DEA8-3786-4BBB-96E5-91CCDDE73BAA}">
      <dsp:nvSpPr>
        <dsp:cNvPr id="0" name=""/>
        <dsp:cNvSpPr/>
      </dsp:nvSpPr>
      <dsp:spPr>
        <a:xfrm>
          <a:off x="1471936" y="734279"/>
          <a:ext cx="574303" cy="57430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22E72-BE2E-4242-A62C-75B4646E653E}">
      <dsp:nvSpPr>
        <dsp:cNvPr id="0" name=""/>
        <dsp:cNvSpPr/>
      </dsp:nvSpPr>
      <dsp:spPr>
        <a:xfrm rot="10800000">
          <a:off x="2062291" y="1467290"/>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both preventive and reactive</a:t>
          </a:r>
        </a:p>
      </dsp:txBody>
      <dsp:txXfrm rot="10800000">
        <a:off x="2205867" y="1467290"/>
        <a:ext cx="7474012" cy="574303"/>
      </dsp:txXfrm>
    </dsp:sp>
    <dsp:sp modelId="{CAEFD7E1-663B-394D-8833-398ACA81EB51}">
      <dsp:nvSpPr>
        <dsp:cNvPr id="0" name=""/>
        <dsp:cNvSpPr/>
      </dsp:nvSpPr>
      <dsp:spPr>
        <a:xfrm>
          <a:off x="1471936" y="1467290"/>
          <a:ext cx="574303" cy="574303"/>
        </a:xfrm>
        <a:prstGeom prst="ellipse">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1B3A66-64CF-114A-9377-A8296D0C7603}">
      <dsp:nvSpPr>
        <dsp:cNvPr id="0" name=""/>
        <dsp:cNvSpPr/>
      </dsp:nvSpPr>
      <dsp:spPr>
        <a:xfrm rot="10800000">
          <a:off x="2062291" y="2200302"/>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fluid, not one-size-fits all </a:t>
          </a:r>
        </a:p>
      </dsp:txBody>
      <dsp:txXfrm rot="10800000">
        <a:off x="2205867" y="2200302"/>
        <a:ext cx="7474012" cy="574303"/>
      </dsp:txXfrm>
    </dsp:sp>
    <dsp:sp modelId="{81AF2D49-6CE6-D446-9DBB-EB93D422EA96}">
      <dsp:nvSpPr>
        <dsp:cNvPr id="0" name=""/>
        <dsp:cNvSpPr/>
      </dsp:nvSpPr>
      <dsp:spPr>
        <a:xfrm>
          <a:off x="1471936" y="2200302"/>
          <a:ext cx="574303" cy="574303"/>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96935-4A51-0B4A-B6AA-8000C6F404D5}">
      <dsp:nvSpPr>
        <dsp:cNvPr id="0" name=""/>
        <dsp:cNvSpPr/>
      </dsp:nvSpPr>
      <dsp:spPr>
        <a:xfrm rot="10800000">
          <a:off x="2062291" y="2933314"/>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an ongoing process best integrated into unit culture</a:t>
          </a:r>
        </a:p>
      </dsp:txBody>
      <dsp:txXfrm rot="10800000">
        <a:off x="2205867" y="2933314"/>
        <a:ext cx="7474012" cy="574303"/>
      </dsp:txXfrm>
    </dsp:sp>
    <dsp:sp modelId="{6D4D1176-34DC-5949-856B-29A62B1FEA4D}">
      <dsp:nvSpPr>
        <dsp:cNvPr id="0" name=""/>
        <dsp:cNvSpPr/>
      </dsp:nvSpPr>
      <dsp:spPr>
        <a:xfrm>
          <a:off x="1471936" y="2933314"/>
          <a:ext cx="574303" cy="574303"/>
        </a:xfrm>
        <a:prstGeom prst="ellipse">
          <a:avLst/>
        </a:prstGeom>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E46550-495F-5D44-BDB7-3C9AE341A8E4}">
      <dsp:nvSpPr>
        <dsp:cNvPr id="0" name=""/>
        <dsp:cNvSpPr/>
      </dsp:nvSpPr>
      <dsp:spPr>
        <a:xfrm rot="10800000">
          <a:off x="2022147" y="3666326"/>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ea typeface="ＭＳ Ｐゴシック" pitchFamily="127" charset="-128"/>
              <a:cs typeface="ＭＳ Ｐゴシック" pitchFamily="127" charset="-128"/>
            </a:rPr>
            <a:t>SFA bridges individuals to higher levels of care</a:t>
          </a:r>
          <a:endParaRPr lang="en-US" sz="2000" kern="1200" dirty="0">
            <a:solidFill>
              <a:srgbClr val="232D4B"/>
            </a:solidFill>
          </a:endParaRPr>
        </a:p>
      </dsp:txBody>
      <dsp:txXfrm rot="10800000">
        <a:off x="2165723" y="3666326"/>
        <a:ext cx="7474012" cy="574303"/>
      </dsp:txXfrm>
    </dsp:sp>
    <dsp:sp modelId="{95EB43CD-368D-854F-B473-4BC7329EE5F7}">
      <dsp:nvSpPr>
        <dsp:cNvPr id="0" name=""/>
        <dsp:cNvSpPr/>
      </dsp:nvSpPr>
      <dsp:spPr>
        <a:xfrm>
          <a:off x="1471936" y="3666326"/>
          <a:ext cx="574303" cy="574303"/>
        </a:xfrm>
        <a:prstGeom prst="ellipse">
          <a:avLst/>
        </a:prstGeom>
        <a:blipFill rotWithShape="1">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8BD46-6F72-4C7F-AEE3-77F4699C11BE}">
      <dsp:nvSpPr>
        <dsp:cNvPr id="0" name=""/>
        <dsp:cNvSpPr/>
      </dsp:nvSpPr>
      <dsp:spPr>
        <a:xfrm rot="5400000">
          <a:off x="-253065" y="340316"/>
          <a:ext cx="1798553"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Recognize</a:t>
          </a:r>
        </a:p>
      </dsp:txBody>
      <dsp:txXfrm rot="-5400000">
        <a:off x="1" y="733461"/>
        <a:ext cx="1292422" cy="506131"/>
      </dsp:txXfrm>
    </dsp:sp>
    <dsp:sp modelId="{D9589445-4CE5-4792-92AF-8C8541CBDD6B}">
      <dsp:nvSpPr>
        <dsp:cNvPr id="0" name=""/>
        <dsp:cNvSpPr/>
      </dsp:nvSpPr>
      <dsp:spPr>
        <a:xfrm rot="5400000">
          <a:off x="4826060" y="-3446387"/>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Recognizing Stress levels as part of everyday assessment</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Monitor ongoing stress levels so you can notice changes</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Be aware of signs of Stress injury</a:t>
          </a:r>
        </a:p>
      </dsp:txBody>
      <dsp:txXfrm rot="-5400000">
        <a:off x="1292422" y="145835"/>
        <a:ext cx="8208798" cy="1082938"/>
      </dsp:txXfrm>
    </dsp:sp>
    <dsp:sp modelId="{274AB3B0-ED36-4A0F-AC05-2D93ED498188}">
      <dsp:nvSpPr>
        <dsp:cNvPr id="0" name=""/>
        <dsp:cNvSpPr/>
      </dsp:nvSpPr>
      <dsp:spPr>
        <a:xfrm rot="5400000">
          <a:off x="-276947" y="1970503"/>
          <a:ext cx="1846317"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Act</a:t>
          </a:r>
        </a:p>
      </dsp:txBody>
      <dsp:txXfrm rot="-5400000">
        <a:off x="1" y="2339766"/>
        <a:ext cx="1292422" cy="553895"/>
      </dsp:txXfrm>
    </dsp:sp>
    <dsp:sp modelId="{DDADF757-CC57-411F-BDA1-1B4C7AFA910B}">
      <dsp:nvSpPr>
        <dsp:cNvPr id="0" name=""/>
        <dsp:cNvSpPr/>
      </dsp:nvSpPr>
      <dsp:spPr>
        <a:xfrm rot="5400000">
          <a:off x="4826060" y="-1840082"/>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All adopt empathic stance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If you see something, say something</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Integrate resilience strategies as part on-going practice </a:t>
          </a:r>
        </a:p>
      </dsp:txBody>
      <dsp:txXfrm rot="-5400000">
        <a:off x="1292422" y="1752140"/>
        <a:ext cx="8208798" cy="1082938"/>
      </dsp:txXfrm>
    </dsp:sp>
    <dsp:sp modelId="{1BC2DB42-BDC0-4ECB-B834-02FB7B834BFB}">
      <dsp:nvSpPr>
        <dsp:cNvPr id="0" name=""/>
        <dsp:cNvSpPr/>
      </dsp:nvSpPr>
      <dsp:spPr>
        <a:xfrm rot="5400000">
          <a:off x="-276947" y="3624572"/>
          <a:ext cx="1846317"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Know</a:t>
          </a:r>
        </a:p>
      </dsp:txBody>
      <dsp:txXfrm rot="-5400000">
        <a:off x="1" y="3993835"/>
        <a:ext cx="1292422" cy="553895"/>
      </dsp:txXfrm>
    </dsp:sp>
    <dsp:sp modelId="{85F3EC19-84E8-4B87-A102-400FEE2FDFB3}">
      <dsp:nvSpPr>
        <dsp:cNvPr id="0" name=""/>
        <dsp:cNvSpPr/>
      </dsp:nvSpPr>
      <dsp:spPr>
        <a:xfrm rot="5400000">
          <a:off x="4826060" y="-186013"/>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Know at least 2 trusted resources you would offer to a stressed peer to make a connection or provide assistance</a:t>
          </a:r>
        </a:p>
      </dsp:txBody>
      <dsp:txXfrm rot="-5400000">
        <a:off x="1292422" y="3406209"/>
        <a:ext cx="8208798" cy="1082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4863"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Observe</a:t>
          </a:r>
        </a:p>
      </dsp:txBody>
      <dsp:txXfrm>
        <a:off x="4863" y="463967"/>
        <a:ext cx="2000411" cy="600123"/>
      </dsp:txXfrm>
    </dsp:sp>
    <dsp:sp modelId="{C96B89ED-9947-4A4F-BA7C-A258F83E62C8}">
      <dsp:nvSpPr>
        <dsp:cNvPr id="0" name=""/>
        <dsp:cNvSpPr/>
      </dsp:nvSpPr>
      <dsp:spPr>
        <a:xfrm>
          <a:off x="0" y="1062811"/>
          <a:ext cx="2000411" cy="2205742"/>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Look</a:t>
          </a:r>
        </a:p>
        <a:p>
          <a:pPr marL="0" lvl="0" indent="0" algn="l" defTabSz="666750">
            <a:lnSpc>
              <a:spcPct val="90000"/>
            </a:lnSpc>
            <a:spcBef>
              <a:spcPct val="0"/>
            </a:spcBef>
            <a:spcAft>
              <a:spcPct val="35000"/>
            </a:spcAft>
            <a:buNone/>
          </a:pPr>
          <a:r>
            <a:rPr lang="en-US" sz="1500" kern="1200" dirty="0">
              <a:solidFill>
                <a:schemeClr val="bg1"/>
              </a:solidFill>
            </a:rPr>
            <a:t>Listen</a:t>
          </a:r>
        </a:p>
      </dsp:txBody>
      <dsp:txXfrm>
        <a:off x="0" y="1062811"/>
        <a:ext cx="2000411" cy="2205742"/>
      </dsp:txXfrm>
    </dsp:sp>
    <dsp:sp modelId="{3392C23F-3812-5243-AE9C-4A7514895F30}">
      <dsp:nvSpPr>
        <dsp:cNvPr id="0" name=""/>
        <dsp:cNvSpPr/>
      </dsp:nvSpPr>
      <dsp:spPr>
        <a:xfrm>
          <a:off x="2113168"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Keep Track</a:t>
          </a:r>
        </a:p>
      </dsp:txBody>
      <dsp:txXfrm>
        <a:off x="2113168" y="463967"/>
        <a:ext cx="2000411" cy="600123"/>
      </dsp:txXfrm>
    </dsp:sp>
    <dsp:sp modelId="{663A4983-E385-3A4C-9A2E-20E14778FCC8}">
      <dsp:nvSpPr>
        <dsp:cNvPr id="0" name=""/>
        <dsp:cNvSpPr/>
      </dsp:nvSpPr>
      <dsp:spPr>
        <a:xfrm>
          <a:off x="2113168" y="1080589"/>
          <a:ext cx="2000411" cy="2205742"/>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Stressors</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Distress</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Changes in functioning</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Response to SFA Actions</a:t>
          </a:r>
        </a:p>
      </dsp:txBody>
      <dsp:txXfrm>
        <a:off x="2113168" y="1080589"/>
        <a:ext cx="2000411" cy="2205742"/>
      </dsp:txXfrm>
    </dsp:sp>
    <dsp:sp modelId="{0FD8E0E6-B678-DD4E-A868-521155CD4A3D}">
      <dsp:nvSpPr>
        <dsp:cNvPr id="0" name=""/>
        <dsp:cNvSpPr/>
      </dsp:nvSpPr>
      <dsp:spPr>
        <a:xfrm>
          <a:off x="4221474"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Examine</a:t>
          </a:r>
        </a:p>
      </dsp:txBody>
      <dsp:txXfrm>
        <a:off x="4221474" y="463967"/>
        <a:ext cx="2000411" cy="600123"/>
      </dsp:txXfrm>
    </dsp:sp>
    <dsp:sp modelId="{F4B04CBB-6230-B043-955E-84D5A2BA66F1}">
      <dsp:nvSpPr>
        <dsp:cNvPr id="0" name=""/>
        <dsp:cNvSpPr/>
      </dsp:nvSpPr>
      <dsp:spPr>
        <a:xfrm>
          <a:off x="4221474" y="1064090"/>
          <a:ext cx="2000411" cy="2205742"/>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One-to-one interactions</a:t>
          </a:r>
          <a:endParaRPr lang="en-US" sz="1500" kern="1200" dirty="0">
            <a:solidFill>
              <a:schemeClr val="bg1"/>
            </a:solidFill>
            <a:latin typeface="Calibri" pitchFamily="127" charset="0"/>
          </a:endParaRPr>
        </a:p>
        <a:p>
          <a:pPr marL="0" lvl="0" indent="0" algn="l" defTabSz="666750">
            <a:lnSpc>
              <a:spcPct val="90000"/>
            </a:lnSpc>
            <a:spcBef>
              <a:spcPct val="0"/>
            </a:spcBef>
            <a:spcAft>
              <a:spcPct val="35000"/>
            </a:spcAft>
            <a:buNone/>
          </a:pPr>
          <a:r>
            <a:rPr lang="en-US" sz="1500" kern="1200" dirty="0">
              <a:solidFill>
                <a:schemeClr val="bg1"/>
              </a:solidFill>
            </a:rPr>
            <a:t>Collateral information</a:t>
          </a:r>
        </a:p>
        <a:p>
          <a:pPr marL="0" lvl="0" indent="0" algn="l" defTabSz="666750">
            <a:lnSpc>
              <a:spcPct val="90000"/>
            </a:lnSpc>
            <a:spcBef>
              <a:spcPct val="0"/>
            </a:spcBef>
            <a:spcAft>
              <a:spcPct val="35000"/>
            </a:spcAft>
            <a:buNone/>
          </a:pPr>
          <a:endParaRPr lang="en-US" sz="1500" kern="1200" dirty="0">
            <a:solidFill>
              <a:schemeClr val="bg1"/>
            </a:solidFill>
          </a:endParaRPr>
        </a:p>
        <a:p>
          <a:pPr marL="0" lvl="0" indent="0" algn="l" defTabSz="666750">
            <a:lnSpc>
              <a:spcPct val="90000"/>
            </a:lnSpc>
            <a:spcBef>
              <a:spcPct val="0"/>
            </a:spcBef>
            <a:spcAft>
              <a:spcPct val="35000"/>
            </a:spcAft>
            <a:buNone/>
          </a:pPr>
          <a:endParaRPr lang="en-US" sz="1500" kern="1200" dirty="0">
            <a:solidFill>
              <a:schemeClr val="bg1"/>
            </a:solidFill>
            <a:latin typeface="Calibri" pitchFamily="127" charset="0"/>
          </a:endParaRPr>
        </a:p>
        <a:p>
          <a:pPr marL="0" lvl="0" indent="0" algn="l" defTabSz="666750">
            <a:lnSpc>
              <a:spcPct val="90000"/>
            </a:lnSpc>
            <a:spcBef>
              <a:spcPct val="0"/>
            </a:spcBef>
            <a:spcAft>
              <a:spcPct val="35000"/>
            </a:spcAft>
            <a:buNone/>
          </a:pPr>
          <a:endParaRPr lang="en-US" sz="1500" kern="1200" dirty="0">
            <a:solidFill>
              <a:schemeClr val="bg1"/>
            </a:solidFill>
          </a:endParaRPr>
        </a:p>
      </dsp:txBody>
      <dsp:txXfrm>
        <a:off x="4221474" y="1064090"/>
        <a:ext cx="2000411" cy="2205742"/>
      </dsp:txXfrm>
    </dsp:sp>
    <dsp:sp modelId="{14128912-80BD-EA4B-A556-9B81501FFE87}">
      <dsp:nvSpPr>
        <dsp:cNvPr id="0" name=""/>
        <dsp:cNvSpPr/>
      </dsp:nvSpPr>
      <dsp:spPr>
        <a:xfrm>
          <a:off x="6329780"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Decide</a:t>
          </a:r>
        </a:p>
      </dsp:txBody>
      <dsp:txXfrm>
        <a:off x="6329780" y="463967"/>
        <a:ext cx="2000411" cy="600123"/>
      </dsp:txXfrm>
    </dsp:sp>
    <dsp:sp modelId="{359F9096-7382-7349-B8E7-3046EFCA5537}">
      <dsp:nvSpPr>
        <dsp:cNvPr id="0" name=""/>
        <dsp:cNvSpPr/>
      </dsp:nvSpPr>
      <dsp:spPr>
        <a:xfrm>
          <a:off x="6329780" y="1064090"/>
          <a:ext cx="2000411" cy="2205742"/>
        </a:xfrm>
        <a:prstGeom prst="rect">
          <a:avLst/>
        </a:prstGeom>
        <a:solidFill>
          <a:srgbClr val="232D4B">
            <a:alpha val="90000"/>
          </a:srgbClr>
        </a:solidFill>
        <a:ln w="6350" cap="flat" cmpd="sng" algn="ctr">
          <a:solidFill>
            <a:srgbClr val="232D4B"/>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Dangerousness</a:t>
          </a:r>
        </a:p>
        <a:p>
          <a:pPr marL="0" lvl="0" indent="0" algn="l" defTabSz="666750">
            <a:lnSpc>
              <a:spcPct val="90000"/>
            </a:lnSpc>
            <a:spcBef>
              <a:spcPct val="0"/>
            </a:spcBef>
            <a:spcAft>
              <a:spcPct val="35000"/>
            </a:spcAft>
            <a:buNone/>
          </a:pPr>
          <a:r>
            <a:rPr lang="en-US" sz="1500" kern="1200" dirty="0">
              <a:solidFill>
                <a:schemeClr val="bg1"/>
              </a:solidFill>
            </a:rPr>
            <a:t>Stress zone</a:t>
          </a:r>
        </a:p>
        <a:p>
          <a:pPr marL="0" lvl="0" indent="0" algn="l" defTabSz="666750">
            <a:lnSpc>
              <a:spcPct val="90000"/>
            </a:lnSpc>
            <a:spcBef>
              <a:spcPct val="0"/>
            </a:spcBef>
            <a:spcAft>
              <a:spcPct val="35000"/>
            </a:spcAft>
            <a:buNone/>
          </a:pPr>
          <a:r>
            <a:rPr lang="en-US" sz="1500" kern="1200" dirty="0">
              <a:solidFill>
                <a:schemeClr val="bg1"/>
              </a:solidFill>
            </a:rPr>
            <a:t>Needs</a:t>
          </a:r>
        </a:p>
      </dsp:txBody>
      <dsp:txXfrm>
        <a:off x="6329780" y="1064090"/>
        <a:ext cx="2000411" cy="2205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7A40F-82C9-4859-911C-733915C0E5FC}">
      <dsp:nvSpPr>
        <dsp:cNvPr id="0" name=""/>
        <dsp:cNvSpPr/>
      </dsp:nvSpPr>
      <dsp:spPr>
        <a:xfrm>
          <a:off x="0" y="318262"/>
          <a:ext cx="11277600" cy="2633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5267" tIns="395732" rIns="875267" bIns="142240"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Calm</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Steady</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Focus</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Enjoying what you are doing</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Having Fun</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Productive</a:t>
          </a:r>
        </a:p>
      </dsp:txBody>
      <dsp:txXfrm>
        <a:off x="0" y="318262"/>
        <a:ext cx="11277600" cy="2633400"/>
      </dsp:txXfrm>
    </dsp:sp>
    <dsp:sp modelId="{E99CA382-BD87-457F-90C2-482F449EB8CE}">
      <dsp:nvSpPr>
        <dsp:cNvPr id="0" name=""/>
        <dsp:cNvSpPr/>
      </dsp:nvSpPr>
      <dsp:spPr>
        <a:xfrm>
          <a:off x="563880" y="37822"/>
          <a:ext cx="7894320" cy="56088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ea typeface="ＭＳ Ｐゴシック" charset="0"/>
              <a:cs typeface="Calibri"/>
            </a:rPr>
            <a:t>CHECK</a:t>
          </a:r>
          <a:r>
            <a:rPr lang="en-US" sz="2000" b="0" kern="1200" dirty="0">
              <a:solidFill>
                <a:schemeClr val="tx1"/>
              </a:solidFill>
              <a:ea typeface="ＭＳ Ｐゴシック" charset="0"/>
              <a:cs typeface="Calibri"/>
            </a:rPr>
            <a:t>:</a:t>
          </a:r>
          <a:r>
            <a:rPr lang="en-US" sz="2000" b="1" kern="1200" dirty="0">
              <a:solidFill>
                <a:schemeClr val="tx1"/>
              </a:solidFill>
              <a:latin typeface="Arial" panose="020B0604020202020204" pitchFamily="34" charset="0"/>
              <a:ea typeface="ＭＳ Ｐゴシック" charset="0"/>
              <a:cs typeface="Arial" panose="020B0604020202020204" pitchFamily="34" charset="0"/>
            </a:rPr>
            <a:t> Building Resilience, Growing the Green</a:t>
          </a:r>
          <a:endParaRPr lang="en-US" sz="2000" b="1" kern="1200" dirty="0">
            <a:solidFill>
              <a:schemeClr val="tx1"/>
            </a:solidFill>
          </a:endParaRPr>
        </a:p>
      </dsp:txBody>
      <dsp:txXfrm>
        <a:off x="591260" y="65202"/>
        <a:ext cx="7839560" cy="506120"/>
      </dsp:txXfrm>
    </dsp:sp>
    <dsp:sp modelId="{4CCC54A3-042E-4847-9E1F-556C86243A7B}">
      <dsp:nvSpPr>
        <dsp:cNvPr id="0" name=""/>
        <dsp:cNvSpPr/>
      </dsp:nvSpPr>
      <dsp:spPr>
        <a:xfrm>
          <a:off x="0" y="3334702"/>
          <a:ext cx="11277600" cy="18852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5267" tIns="395732" rIns="875267" bIns="142240"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Getting anxious</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Irritable</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Not having fun</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Hard to focus</a:t>
          </a:r>
        </a:p>
      </dsp:txBody>
      <dsp:txXfrm>
        <a:off x="0" y="3334702"/>
        <a:ext cx="11277600" cy="1885275"/>
      </dsp:txXfrm>
    </dsp:sp>
    <dsp:sp modelId="{38466A44-DEF7-4944-87C2-51DB17183231}">
      <dsp:nvSpPr>
        <dsp:cNvPr id="0" name=""/>
        <dsp:cNvSpPr/>
      </dsp:nvSpPr>
      <dsp:spPr>
        <a:xfrm>
          <a:off x="563880" y="3054262"/>
          <a:ext cx="7894320" cy="56088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ea typeface="ＭＳ Ｐゴシック" charset="0"/>
              <a:cs typeface="Calibri"/>
            </a:rPr>
            <a:t>CHECK: </a:t>
          </a:r>
          <a:r>
            <a:rPr lang="en-US" sz="2000" b="1" kern="1200" dirty="0">
              <a:solidFill>
                <a:schemeClr val="tx1"/>
              </a:solidFill>
              <a:latin typeface="Arial" panose="020B0604020202020204" pitchFamily="34" charset="0"/>
              <a:ea typeface="ＭＳ Ｐゴシック" charset="0"/>
              <a:cs typeface="Arial" panose="020B0604020202020204" pitchFamily="34" charset="0"/>
            </a:rPr>
            <a:t>Proactively Manage Stress</a:t>
          </a:r>
          <a:endParaRPr lang="en-US" sz="2000" b="1" kern="1200" dirty="0">
            <a:solidFill>
              <a:schemeClr val="tx1"/>
            </a:solidFill>
          </a:endParaRPr>
        </a:p>
      </dsp:txBody>
      <dsp:txXfrm>
        <a:off x="591260" y="3081642"/>
        <a:ext cx="7839560" cy="506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11170"/>
          <a:ext cx="10744200" cy="1587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374904"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Becoming more isolated from others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Uncharacteristic behavior</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Making mistakes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Compulsive behavior</a:t>
          </a:r>
        </a:p>
      </dsp:txBody>
      <dsp:txXfrm>
        <a:off x="0" y="411170"/>
        <a:ext cx="10744200" cy="1587600"/>
      </dsp:txXfrm>
    </dsp:sp>
    <dsp:sp modelId="{EBA33C8B-7227-4137-84D9-4A16E4D25641}">
      <dsp:nvSpPr>
        <dsp:cNvPr id="0" name=""/>
        <dsp:cNvSpPr/>
      </dsp:nvSpPr>
      <dsp:spPr>
        <a:xfrm>
          <a:off x="537210" y="126347"/>
          <a:ext cx="7520940" cy="53136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Arial" panose="020B0604020202020204" pitchFamily="34" charset="0"/>
              <a:ea typeface="ＭＳ Ｐゴシック" charset="0"/>
              <a:cs typeface="Arial" panose="020B0604020202020204" pitchFamily="34" charset="0"/>
            </a:rPr>
            <a:t>CHECK: Stress Moving into an Urgent Zone</a:t>
          </a:r>
          <a:endParaRPr lang="en-US" sz="1800" b="1" kern="1200" dirty="0">
            <a:solidFill>
              <a:schemeClr val="tx1"/>
            </a:solidFill>
            <a:latin typeface="Arial" panose="020B0604020202020204" pitchFamily="34" charset="0"/>
            <a:cs typeface="Arial" panose="020B0604020202020204" pitchFamily="34" charset="0"/>
          </a:endParaRPr>
        </a:p>
      </dsp:txBody>
      <dsp:txXfrm>
        <a:off x="563149" y="152286"/>
        <a:ext cx="7469062" cy="479482"/>
      </dsp:txXfrm>
    </dsp:sp>
    <dsp:sp modelId="{1FA530E9-9D2D-441A-B954-52B42EF494C3}">
      <dsp:nvSpPr>
        <dsp:cNvPr id="0" name=""/>
        <dsp:cNvSpPr/>
      </dsp:nvSpPr>
      <dsp:spPr>
        <a:xfrm>
          <a:off x="0" y="2342507"/>
          <a:ext cx="10744200" cy="2948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374904"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Sleep changes or nightmares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Loss of focus, memory, or the ability to think rationally</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Intense feelings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Inability to engage in or enjoy things you usually like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latin typeface="Arial" panose="020B0604020202020204" pitchFamily="34" charset="0"/>
              <a:cs typeface="Arial" panose="020B0604020202020204" pitchFamily="34" charset="0"/>
            </a:rPr>
            <a:t>Feeling unusually numb or uncaring</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Compulsive behavior</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Wanting to avoid situations or reminders</a:t>
          </a:r>
          <a:endParaRPr lang="en-US" sz="1800" kern="1200" dirty="0">
            <a:solidFill>
              <a:srgbClr val="FFFF00"/>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latin typeface="Arial" panose="020B0604020202020204" pitchFamily="34" charset="0"/>
              <a:cs typeface="Arial" panose="020B0604020202020204" pitchFamily="34" charset="0"/>
            </a:rPr>
            <a:t>Feeling anxiety, sleep, unable to focus, muscle tension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latin typeface="Arial" panose="020B0604020202020204" pitchFamily="34" charset="0"/>
              <a:cs typeface="Arial" panose="020B0604020202020204" pitchFamily="34" charset="0"/>
            </a:rPr>
            <a:t>Having fun, enjoying what you are doing, control</a:t>
          </a:r>
        </a:p>
      </dsp:txBody>
      <dsp:txXfrm>
        <a:off x="0" y="2342507"/>
        <a:ext cx="10744200" cy="2948400"/>
      </dsp:txXfrm>
    </dsp:sp>
    <dsp:sp modelId="{AE2C1ABA-53A0-44C4-870C-D0523BA45F0C}">
      <dsp:nvSpPr>
        <dsp:cNvPr id="0" name=""/>
        <dsp:cNvSpPr/>
      </dsp:nvSpPr>
      <dsp:spPr>
        <a:xfrm>
          <a:off x="537210" y="2076827"/>
          <a:ext cx="7520940" cy="5313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Arial" panose="020B0604020202020204" pitchFamily="34" charset="0"/>
              <a:ea typeface="ＭＳ Ｐゴシック" charset="0"/>
              <a:cs typeface="Arial" panose="020B0604020202020204" pitchFamily="34" charset="0"/>
            </a:rPr>
            <a:t>CHECK: In Danger Zone—Take Immediate Action </a:t>
          </a:r>
          <a:endParaRPr lang="en-US" sz="1800" b="1" kern="1200" dirty="0">
            <a:solidFill>
              <a:schemeClr val="tx1"/>
            </a:solidFill>
            <a:latin typeface="Arial" panose="020B0604020202020204" pitchFamily="34" charset="0"/>
            <a:cs typeface="Arial" panose="020B0604020202020204" pitchFamily="34" charset="0"/>
          </a:endParaRPr>
        </a:p>
      </dsp:txBody>
      <dsp:txXfrm>
        <a:off x="563149" y="2102766"/>
        <a:ext cx="746906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70312-1E7D-1E44-BB11-CC2E36298720}">
      <dsp:nvSpPr>
        <dsp:cNvPr id="0" name=""/>
        <dsp:cNvSpPr/>
      </dsp:nvSpPr>
      <dsp:spPr>
        <a:xfrm>
          <a:off x="53752"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Observe</a:t>
          </a:r>
        </a:p>
      </dsp:txBody>
      <dsp:txXfrm>
        <a:off x="246445" y="449544"/>
        <a:ext cx="1755646" cy="642309"/>
      </dsp:txXfrm>
    </dsp:sp>
    <dsp:sp modelId="{0B2002D3-8818-914F-843D-59C43FCFCA86}">
      <dsp:nvSpPr>
        <dsp:cNvPr id="0" name=""/>
        <dsp:cNvSpPr/>
      </dsp:nvSpPr>
      <dsp:spPr>
        <a:xfrm>
          <a:off x="62631" y="1091854"/>
          <a:ext cx="1948339" cy="3376904"/>
        </a:xfrm>
        <a:prstGeom prst="rect">
          <a:avLst/>
        </a:prstGeom>
        <a:solidFill>
          <a:srgbClr val="232D4B">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Observe:</a:t>
          </a:r>
        </a:p>
        <a:p>
          <a:pPr marL="0" lvl="0" indent="0" algn="l" defTabSz="889000">
            <a:lnSpc>
              <a:spcPct val="90000"/>
            </a:lnSpc>
            <a:spcBef>
              <a:spcPct val="0"/>
            </a:spcBef>
            <a:spcAft>
              <a:spcPct val="35000"/>
            </a:spcAft>
            <a:buNone/>
          </a:pPr>
          <a:endParaRPr lang="en-US" sz="11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Actively observe behaviors; look for patterns that vary from baseline</a:t>
          </a:r>
        </a:p>
      </dsp:txBody>
      <dsp:txXfrm>
        <a:off x="62631" y="1091854"/>
        <a:ext cx="1948339" cy="3376904"/>
      </dsp:txXfrm>
    </dsp:sp>
    <dsp:sp modelId="{E56CD0B6-B7D3-C54F-82C8-91E102C207CB}">
      <dsp:nvSpPr>
        <dsp:cNvPr id="0" name=""/>
        <dsp:cNvSpPr/>
      </dsp:nvSpPr>
      <dsp:spPr>
        <a:xfrm>
          <a:off x="2097395"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State</a:t>
          </a:r>
        </a:p>
      </dsp:txBody>
      <dsp:txXfrm>
        <a:off x="2290088" y="449544"/>
        <a:ext cx="1755646" cy="642309"/>
      </dsp:txXfrm>
    </dsp:sp>
    <dsp:sp modelId="{F6A05BED-96E8-A34C-93A4-6B1D4EA8A826}">
      <dsp:nvSpPr>
        <dsp:cNvPr id="0" name=""/>
        <dsp:cNvSpPr/>
      </dsp:nvSpPr>
      <dsp:spPr>
        <a:xfrm>
          <a:off x="2097395"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State Observations</a:t>
          </a:r>
          <a:r>
            <a:rPr lang="en-US" sz="2000" kern="1200" dirty="0">
              <a:solidFill>
                <a:prstClr val="white"/>
              </a:solidFill>
              <a:latin typeface="Calibri"/>
              <a:ea typeface="+mn-ea"/>
              <a:cs typeface="+mn-cs"/>
            </a:rPr>
            <a:t>:</a:t>
          </a: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your observations of the behaviors; just the facts without interpretations or judgments</a:t>
          </a:r>
        </a:p>
      </dsp:txBody>
      <dsp:txXfrm>
        <a:off x="2097395" y="1091854"/>
        <a:ext cx="1948339" cy="3376904"/>
      </dsp:txXfrm>
    </dsp:sp>
    <dsp:sp modelId="{3C2E112E-C06C-1D4B-A20F-3506F35A923F}">
      <dsp:nvSpPr>
        <dsp:cNvPr id="0" name=""/>
        <dsp:cNvSpPr/>
      </dsp:nvSpPr>
      <dsp:spPr>
        <a:xfrm>
          <a:off x="4185914"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Clarify</a:t>
          </a:r>
        </a:p>
      </dsp:txBody>
      <dsp:txXfrm>
        <a:off x="4378607" y="449544"/>
        <a:ext cx="1755646" cy="642309"/>
      </dsp:txXfrm>
    </dsp:sp>
    <dsp:sp modelId="{6F475B04-3E28-3E4F-8F4D-19B7439103CD}">
      <dsp:nvSpPr>
        <dsp:cNvPr id="0" name=""/>
        <dsp:cNvSpPr/>
      </dsp:nvSpPr>
      <dsp:spPr>
        <a:xfrm>
          <a:off x="4185914"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Clarify Role</a:t>
          </a:r>
          <a:r>
            <a:rPr lang="en-US" sz="2000" kern="1200" dirty="0">
              <a:solidFill>
                <a:prstClr val="white"/>
              </a:solidFill>
              <a:latin typeface="Calibri"/>
              <a:ea typeface="+mn-ea"/>
              <a:cs typeface="+mn-cs"/>
            </a:rPr>
            <a:t>: </a:t>
          </a:r>
        </a:p>
        <a:p>
          <a:pPr marL="0" lvl="0" indent="0" algn="l" defTabSz="889000">
            <a:lnSpc>
              <a:spcPct val="90000"/>
            </a:lnSpc>
            <a:spcBef>
              <a:spcPct val="0"/>
            </a:spcBef>
            <a:spcAft>
              <a:spcPct val="35000"/>
            </a:spcAft>
            <a:buNone/>
          </a:pPr>
          <a:endParaRPr lang="en-US" sz="1400" kern="1200" dirty="0">
            <a:solidFill>
              <a:prstClr val="white"/>
            </a:solidFill>
            <a:latin typeface="Calibri"/>
            <a:ea typeface="+mn-ea"/>
            <a:cs typeface="+mn-cs"/>
          </a:endParaRP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why you are concerned about the behavior to validate why you are addressing the issue</a:t>
          </a:r>
        </a:p>
      </dsp:txBody>
      <dsp:txXfrm>
        <a:off x="4185914" y="1091854"/>
        <a:ext cx="1948339" cy="3376904"/>
      </dsp:txXfrm>
    </dsp:sp>
    <dsp:sp modelId="{4780F5BC-18F9-2E42-8084-7193E0A421BD}">
      <dsp:nvSpPr>
        <dsp:cNvPr id="0" name=""/>
        <dsp:cNvSpPr/>
      </dsp:nvSpPr>
      <dsp:spPr>
        <a:xfrm>
          <a:off x="6274434"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Ask</a:t>
          </a:r>
        </a:p>
      </dsp:txBody>
      <dsp:txXfrm>
        <a:off x="6467127" y="449544"/>
        <a:ext cx="1755646" cy="642309"/>
      </dsp:txXfrm>
    </dsp:sp>
    <dsp:sp modelId="{08DE05EB-5D46-BE42-9495-74EDDD52DA75}">
      <dsp:nvSpPr>
        <dsp:cNvPr id="0" name=""/>
        <dsp:cNvSpPr/>
      </dsp:nvSpPr>
      <dsp:spPr>
        <a:xfrm>
          <a:off x="6274434"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Ask why</a:t>
          </a:r>
          <a:r>
            <a:rPr lang="en-US" sz="2000" kern="1200" dirty="0">
              <a:solidFill>
                <a:schemeClr val="bg1"/>
              </a:solidFill>
              <a:latin typeface="Calibri" panose="020F0502020204030204" pitchFamily="34" charset="0"/>
              <a:cs typeface="Calibri" panose="020F0502020204030204" pitchFamily="34" charset="0"/>
            </a:rPr>
            <a:t>:  </a:t>
          </a:r>
        </a:p>
        <a:p>
          <a:pPr marL="0" lvl="0" indent="0" algn="l" defTabSz="889000">
            <a:lnSpc>
              <a:spcPct val="90000"/>
            </a:lnSpc>
            <a:spcBef>
              <a:spcPct val="0"/>
            </a:spcBef>
            <a:spcAft>
              <a:spcPct val="35000"/>
            </a:spcAft>
            <a:buNone/>
          </a:pPr>
          <a:endParaRPr lang="en-US" sz="14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Seek clarification; try to understand the other person's perception of the behaviors</a:t>
          </a:r>
        </a:p>
      </dsp:txBody>
      <dsp:txXfrm>
        <a:off x="6274434" y="1091854"/>
        <a:ext cx="1948339" cy="3376904"/>
      </dsp:txXfrm>
    </dsp:sp>
    <dsp:sp modelId="{2FE64212-80BF-DC47-AAE7-83758E6B1270}">
      <dsp:nvSpPr>
        <dsp:cNvPr id="0" name=""/>
        <dsp:cNvSpPr/>
      </dsp:nvSpPr>
      <dsp:spPr>
        <a:xfrm>
          <a:off x="8362953"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Respond</a:t>
          </a:r>
        </a:p>
      </dsp:txBody>
      <dsp:txXfrm>
        <a:off x="8555646" y="449544"/>
        <a:ext cx="1755646" cy="642309"/>
      </dsp:txXfrm>
    </dsp:sp>
    <dsp:sp modelId="{5231062B-CA3D-5447-90A0-3918AA3B74E0}">
      <dsp:nvSpPr>
        <dsp:cNvPr id="0" name=""/>
        <dsp:cNvSpPr/>
      </dsp:nvSpPr>
      <dsp:spPr>
        <a:xfrm>
          <a:off x="8362953" y="1106712"/>
          <a:ext cx="1948339" cy="3376904"/>
        </a:xfrm>
        <a:prstGeom prst="rect">
          <a:avLst/>
        </a:prstGeom>
        <a:solidFill>
          <a:srgbClr val="313A5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Respond</a:t>
          </a:r>
          <a:r>
            <a:rPr lang="en-US" sz="2000" kern="1200" dirty="0">
              <a:solidFill>
                <a:schemeClr val="bg1"/>
              </a:solidFill>
              <a:latin typeface="Calibri" panose="020F0502020204030204" pitchFamily="34" charset="0"/>
              <a:cs typeface="Calibri" panose="020F0502020204030204" pitchFamily="34" charset="0"/>
            </a:rPr>
            <a:t>: </a:t>
          </a:r>
        </a:p>
        <a:p>
          <a:pPr marL="0" lvl="0" indent="0" algn="l" defTabSz="889000">
            <a:lnSpc>
              <a:spcPct val="90000"/>
            </a:lnSpc>
            <a:spcBef>
              <a:spcPct val="0"/>
            </a:spcBef>
            <a:spcAft>
              <a:spcPct val="35000"/>
            </a:spcAft>
            <a:buNone/>
          </a:pPr>
          <a:endParaRPr lang="en-US" sz="14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Let person respond to your concerns and discuss potential next steps or plans</a:t>
          </a:r>
        </a:p>
      </dsp:txBody>
      <dsp:txXfrm>
        <a:off x="8362953" y="1106712"/>
        <a:ext cx="1948339" cy="33769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70312-1E7D-1E44-BB11-CC2E36298720}">
      <dsp:nvSpPr>
        <dsp:cNvPr id="0" name=""/>
        <dsp:cNvSpPr/>
      </dsp:nvSpPr>
      <dsp:spPr>
        <a:xfrm>
          <a:off x="8876"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Observe</a:t>
          </a:r>
        </a:p>
      </dsp:txBody>
      <dsp:txXfrm>
        <a:off x="201569" y="309475"/>
        <a:ext cx="1755646" cy="642309"/>
      </dsp:txXfrm>
    </dsp:sp>
    <dsp:sp modelId="{0B2002D3-8818-914F-843D-59C43FCFCA86}">
      <dsp:nvSpPr>
        <dsp:cNvPr id="0" name=""/>
        <dsp:cNvSpPr/>
      </dsp:nvSpPr>
      <dsp:spPr>
        <a:xfrm>
          <a:off x="8876" y="951785"/>
          <a:ext cx="1948339" cy="3657042"/>
        </a:xfrm>
        <a:prstGeom prst="rect">
          <a:avLst/>
        </a:prstGeom>
        <a:solidFill>
          <a:srgbClr val="232D4B">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Observe: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You notice your peer has been less and less talkative, and more isolated from others over the last few weeks</a:t>
          </a:r>
        </a:p>
      </dsp:txBody>
      <dsp:txXfrm>
        <a:off x="8876" y="951785"/>
        <a:ext cx="1948339" cy="3657042"/>
      </dsp:txXfrm>
    </dsp:sp>
    <dsp:sp modelId="{E56CD0B6-B7D3-C54F-82C8-91E102C207CB}">
      <dsp:nvSpPr>
        <dsp:cNvPr id="0" name=""/>
        <dsp:cNvSpPr/>
      </dsp:nvSpPr>
      <dsp:spPr>
        <a:xfrm>
          <a:off x="2097395"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a:ln>
                <a:solidFill>
                  <a:schemeClr val="bg1"/>
                </a:solidFill>
              </a:ln>
            </a:rPr>
            <a:t>State</a:t>
          </a:r>
        </a:p>
      </dsp:txBody>
      <dsp:txXfrm>
        <a:off x="2290088" y="309475"/>
        <a:ext cx="1755646" cy="642309"/>
      </dsp:txXfrm>
    </dsp:sp>
    <dsp:sp modelId="{F6A05BED-96E8-A34C-93A4-6B1D4EA8A826}">
      <dsp:nvSpPr>
        <dsp:cNvPr id="0" name=""/>
        <dsp:cNvSpPr/>
      </dsp:nvSpPr>
      <dsp:spPr>
        <a:xfrm>
          <a:off x="2097395"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dirty="0">
              <a:solidFill>
                <a:schemeClr val="bg1"/>
              </a:solidFill>
              <a:latin typeface="Calibri" panose="020F0502020204030204" pitchFamily="34" charset="0"/>
              <a:cs typeface="Calibri" panose="020F0502020204030204" pitchFamily="34" charset="0"/>
            </a:rPr>
            <a:t>State Observation:  </a:t>
          </a:r>
          <a:r>
            <a:rPr lang="en-US" sz="2000" dirty="0">
              <a:solidFill>
                <a:schemeClr val="bg1"/>
              </a:solidFill>
              <a:latin typeface="Calibri" panose="020F0502020204030204" pitchFamily="34" charset="0"/>
              <a:cs typeface="Calibri" panose="020F0502020204030204" pitchFamily="34" charset="0"/>
            </a:rPr>
            <a:t>“Hey Joe, I haven’t been seeing you around as much lately, and you seem to be really quiet the last few weeks.”</a:t>
          </a:r>
          <a:endParaRPr lang="en-US" sz="2000" kern="1200" dirty="0">
            <a:solidFill>
              <a:prstClr val="white"/>
            </a:solidFill>
            <a:latin typeface="Calibri" panose="020F0502020204030204" pitchFamily="34" charset="0"/>
            <a:ea typeface="+mn-ea"/>
            <a:cs typeface="Calibri" panose="020F0502020204030204" pitchFamily="34" charset="0"/>
          </a:endParaRPr>
        </a:p>
      </dsp:txBody>
      <dsp:txXfrm>
        <a:off x="2097395" y="951785"/>
        <a:ext cx="1948339" cy="3657042"/>
      </dsp:txXfrm>
    </dsp:sp>
    <dsp:sp modelId="{3C2E112E-C06C-1D4B-A20F-3506F35A923F}">
      <dsp:nvSpPr>
        <dsp:cNvPr id="0" name=""/>
        <dsp:cNvSpPr/>
      </dsp:nvSpPr>
      <dsp:spPr>
        <a:xfrm>
          <a:off x="4185914"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Clarify</a:t>
          </a:r>
        </a:p>
      </dsp:txBody>
      <dsp:txXfrm>
        <a:off x="4378607" y="309475"/>
        <a:ext cx="1755646" cy="642309"/>
      </dsp:txXfrm>
    </dsp:sp>
    <dsp:sp modelId="{6F475B04-3E28-3E4F-8F4D-19B7439103CD}">
      <dsp:nvSpPr>
        <dsp:cNvPr id="0" name=""/>
        <dsp:cNvSpPr/>
      </dsp:nvSpPr>
      <dsp:spPr>
        <a:xfrm>
          <a:off x="4185914"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endParaRPr lang="en-US" sz="2000" kern="1200" dirty="0">
            <a:solidFill>
              <a:prstClr val="white"/>
            </a:solidFill>
            <a:latin typeface="Calibri"/>
            <a:ea typeface="+mn-ea"/>
            <a:cs typeface="+mn-cs"/>
          </a:endParaRPr>
        </a:p>
      </dsp:txBody>
      <dsp:txXfrm>
        <a:off x="4185914" y="951785"/>
        <a:ext cx="1948339" cy="3657042"/>
      </dsp:txXfrm>
    </dsp:sp>
    <dsp:sp modelId="{4780F5BC-18F9-2E42-8084-7193E0A421BD}">
      <dsp:nvSpPr>
        <dsp:cNvPr id="0" name=""/>
        <dsp:cNvSpPr/>
      </dsp:nvSpPr>
      <dsp:spPr>
        <a:xfrm>
          <a:off x="6274434"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a:ln>
                <a:solidFill>
                  <a:schemeClr val="bg1"/>
                </a:solidFill>
              </a:ln>
            </a:rPr>
            <a:t>Ask</a:t>
          </a:r>
        </a:p>
      </dsp:txBody>
      <dsp:txXfrm>
        <a:off x="6467127" y="309475"/>
        <a:ext cx="1755646" cy="642309"/>
      </dsp:txXfrm>
    </dsp:sp>
    <dsp:sp modelId="{08DE05EB-5D46-BE42-9495-74EDDD52DA75}">
      <dsp:nvSpPr>
        <dsp:cNvPr id="0" name=""/>
        <dsp:cNvSpPr/>
      </dsp:nvSpPr>
      <dsp:spPr>
        <a:xfrm>
          <a:off x="6274434"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Ask: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“Am I right in my guess that something might be going on with you?”</a:t>
          </a:r>
        </a:p>
      </dsp:txBody>
      <dsp:txXfrm>
        <a:off x="6274434" y="951785"/>
        <a:ext cx="1948339" cy="3657042"/>
      </dsp:txXfrm>
    </dsp:sp>
    <dsp:sp modelId="{2FE64212-80BF-DC47-AAE7-83758E6B1270}">
      <dsp:nvSpPr>
        <dsp:cNvPr id="0" name=""/>
        <dsp:cNvSpPr/>
      </dsp:nvSpPr>
      <dsp:spPr>
        <a:xfrm>
          <a:off x="8362953"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a:ln>
                <a:solidFill>
                  <a:schemeClr val="bg1"/>
                </a:solidFill>
              </a:ln>
            </a:rPr>
            <a:t>Respond</a:t>
          </a:r>
        </a:p>
      </dsp:txBody>
      <dsp:txXfrm>
        <a:off x="8555646" y="309475"/>
        <a:ext cx="1755646" cy="642309"/>
      </dsp:txXfrm>
    </dsp:sp>
    <dsp:sp modelId="{5231062B-CA3D-5447-90A0-3918AA3B74E0}">
      <dsp:nvSpPr>
        <dsp:cNvPr id="0" name=""/>
        <dsp:cNvSpPr/>
      </dsp:nvSpPr>
      <dsp:spPr>
        <a:xfrm>
          <a:off x="8362953" y="967876"/>
          <a:ext cx="1948339" cy="3657042"/>
        </a:xfrm>
        <a:prstGeom prst="rect">
          <a:avLst/>
        </a:prstGeom>
        <a:solidFill>
          <a:srgbClr val="313A5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Respond: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Joe says yes, and you say, “Why don’t we go get some coffee so we can talk away from others. Does that sound okay to you?”</a:t>
          </a:r>
        </a:p>
      </dsp:txBody>
      <dsp:txXfrm>
        <a:off x="8362953" y="967876"/>
        <a:ext cx="1948339" cy="36570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A83DD-5E83-4E24-84E7-A6C595B9808E}"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F1196-F223-45EB-BFE8-138D0B031D6B}" type="slidenum">
              <a:rPr lang="en-US" smtClean="0"/>
              <a:t>‹#›</a:t>
            </a:fld>
            <a:endParaRPr lang="en-US"/>
          </a:p>
        </p:txBody>
      </p:sp>
    </p:spTree>
    <p:extLst>
      <p:ext uri="{BB962C8B-B14F-4D97-AF65-F5344CB8AC3E}">
        <p14:creationId xmlns:p14="http://schemas.microsoft.com/office/powerpoint/2010/main" val="411639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hub.ama-assn.org/steps-forward/module/276776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dc.gov/WPVHC/Nurses/Course/Slide/Unit1_6"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ngage.healthynursehealthynation.org/blogs/10/495" TargetMode="External"/><Relationship Id="rId4" Type="http://schemas.openxmlformats.org/officeDocument/2006/relationships/hyperlink" Target="https://www.healthynursehealthynation.org/~4a9f4b/globalassets/hnhn-assets/all-images-view-with-media/about/hnhn-oct21-issue-921.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dc.gov/WPVHC/Nurses/Course/Slide/Unit1_6"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gage.healthynursehealthynation.org/blogs/10/495" TargetMode="External"/><Relationship Id="rId4" Type="http://schemas.openxmlformats.org/officeDocument/2006/relationships/hyperlink" Target="https://www.healthynursehealthynation.org/~4a9f4b/globalassets/hnhn-assets/all-images-view-with-media/about/hnhn-oct21-issue-921.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5F1196-F223-45EB-BFE8-138D0B031D6B}" type="slidenum">
              <a:rPr lang="en-US" smtClean="0"/>
              <a:t>1</a:t>
            </a:fld>
            <a:endParaRPr lang="en-US"/>
          </a:p>
        </p:txBody>
      </p:sp>
    </p:spTree>
    <p:extLst>
      <p:ext uri="{BB962C8B-B14F-4D97-AF65-F5344CB8AC3E}">
        <p14:creationId xmlns:p14="http://schemas.microsoft.com/office/powerpoint/2010/main" val="92844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67" eaLnBrk="1" fontAlgn="auto" hangingPunct="1">
              <a:spcBef>
                <a:spcPts val="0"/>
              </a:spcBef>
              <a:spcAft>
                <a:spcPts val="0"/>
              </a:spcAft>
              <a:defRPr/>
            </a:pPr>
            <a:endParaRPr lang="en-US" dirty="0"/>
          </a:p>
          <a:p>
            <a:r>
              <a:rPr lang="en-US" b="1" dirty="0"/>
              <a:t>Stress First Aid (SFA)</a:t>
            </a:r>
            <a:r>
              <a:rPr lang="en-US" dirty="0"/>
              <a:t> is a framework for </a:t>
            </a:r>
            <a:r>
              <a:rPr lang="en-US" dirty="0">
                <a:hlinkClick r:id="rId3"/>
              </a:rPr>
              <a:t>peer support</a:t>
            </a:r>
            <a:r>
              <a:rPr lang="en-US" dirty="0"/>
              <a:t> and self-care.</a:t>
            </a:r>
          </a:p>
          <a:p>
            <a:endParaRPr lang="en-US" baseline="0" dirty="0"/>
          </a:p>
          <a:p>
            <a:r>
              <a:rPr lang="en-US" dirty="0"/>
              <a:t>The SFA framework is parallel to how a clinician or first-responder approaches physical first aid—intervening when needed to remove the stressor, prevent further harm, and promote recovery for those who have been strongly affected by significant stress.</a:t>
            </a:r>
          </a:p>
          <a:p>
            <a:endParaRPr lang="en-US" dirty="0"/>
          </a:p>
          <a:p>
            <a:pPr defTabSz="924367" eaLnBrk="1" fontAlgn="auto" hangingPunct="1">
              <a:spcBef>
                <a:spcPts val="0"/>
              </a:spcBef>
              <a:spcAft>
                <a:spcPts val="0"/>
              </a:spcAft>
              <a:defRPr/>
            </a:pPr>
            <a:r>
              <a:rPr lang="en-US" dirty="0"/>
              <a:t>Individuals may use</a:t>
            </a:r>
            <a:r>
              <a:rPr lang="en-US" baseline="0" dirty="0"/>
              <a:t> SFA for ongoing self check and management of their stress. It can be used at a unit level to check and support ones co-workers and can be applied at the organizational level---with the goal to maximize individual and unit resilience. </a:t>
            </a:r>
          </a:p>
          <a:p>
            <a:pPr defTabSz="924367" eaLnBrk="1" fontAlgn="auto" hangingPunct="1">
              <a:spcBef>
                <a:spcPts val="0"/>
              </a:spcBef>
              <a:spcAft>
                <a:spcPts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overarching aim of SFA is to identify and mitigate the negative impacts of stress </a:t>
            </a:r>
            <a:r>
              <a:rPr lang="en-US" b="1" u="sng" dirty="0"/>
              <a:t>before</a:t>
            </a:r>
            <a:r>
              <a:rPr lang="en-US" dirty="0"/>
              <a:t> they can impair workers’ health and wellbeing and to provide an array of recommendations for proactively building resilience and managing stress. </a:t>
            </a:r>
          </a:p>
          <a:p>
            <a:pPr defTabSz="924367" eaLnBrk="1" fontAlgn="auto" hangingPunct="1">
              <a:spcBef>
                <a:spcPts val="0"/>
              </a:spcBef>
              <a:spcAft>
                <a:spcPts val="0"/>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10</a:t>
            </a:fld>
            <a:endParaRPr lang="en-US" altLang="en-US"/>
          </a:p>
        </p:txBody>
      </p:sp>
    </p:spTree>
    <p:extLst>
      <p:ext uri="{BB962C8B-B14F-4D97-AF65-F5344CB8AC3E}">
        <p14:creationId xmlns:p14="http://schemas.microsoft.com/office/powerpoint/2010/main" val="51196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The Core Actions of SFA are derived from an exhaustive literature review and international expert panel (</a:t>
            </a:r>
            <a:r>
              <a:rPr lang="en-US" dirty="0" err="1"/>
              <a:t>Hobfoll</a:t>
            </a:r>
            <a:r>
              <a:rPr lang="en-US" dirty="0"/>
              <a:t>, et al.  2007) There are five essential elements of immediate and mid-term intervention that are related to better recovery from stress: </a:t>
            </a:r>
          </a:p>
          <a:p>
            <a:r>
              <a:rPr lang="en-US" dirty="0"/>
              <a:t>The SFA framework addresses these 5 essential intervention elements and together they are lined with </a:t>
            </a:r>
            <a:r>
              <a:rPr lang="en-US" b="1" dirty="0"/>
              <a:t>increased resilience and recovery during a variety of adverse circumstances</a:t>
            </a:r>
            <a:r>
              <a:rPr lang="en-US" dirty="0"/>
              <a:t>:</a:t>
            </a:r>
          </a:p>
          <a:p>
            <a:pPr marL="173319" indent="-173319">
              <a:buFont typeface="Arial" panose="020B0604020202020204" pitchFamily="34" charset="0"/>
              <a:buChar char="•"/>
            </a:pPr>
            <a:r>
              <a:rPr lang="en-US" u="sng" dirty="0"/>
              <a:t>Promote a sense of safety</a:t>
            </a:r>
            <a:r>
              <a:rPr lang="en-US" dirty="0"/>
              <a:t>—Although total safety may not be achievable,</a:t>
            </a:r>
            <a:r>
              <a:rPr lang="en-US" baseline="0" dirty="0"/>
              <a:t> </a:t>
            </a:r>
            <a:r>
              <a:rPr lang="en-US" dirty="0"/>
              <a:t>the</a:t>
            </a:r>
            <a:r>
              <a:rPr lang="en-US" baseline="0" dirty="0"/>
              <a:t> extent to which safety can be enhanced will facilitate people’s coping</a:t>
            </a:r>
            <a:r>
              <a:rPr lang="en-US" dirty="0"/>
              <a:t>.</a:t>
            </a:r>
          </a:p>
          <a:p>
            <a:pPr marL="173319" indent="-173319">
              <a:buFont typeface="Arial" panose="020B0604020202020204" pitchFamily="34" charset="0"/>
              <a:buChar char="•"/>
            </a:pPr>
            <a:r>
              <a:rPr lang="en-US" u="sng" dirty="0"/>
              <a:t>Promote calming</a:t>
            </a:r>
            <a:r>
              <a:rPr lang="en-US" dirty="0"/>
              <a:t>—some anxiety is normal and healthy and under acute stress you anticipate some heightened levels of arousal or numbing responses that provide some</a:t>
            </a:r>
            <a:r>
              <a:rPr lang="en-US" baseline="0" dirty="0"/>
              <a:t> insulation to the threat.</a:t>
            </a:r>
            <a:r>
              <a:rPr lang="en-US" dirty="0"/>
              <a:t> However, extended high levels of stress results in psychophysiological and neurobiological reactions—leading to persistent arousal of heart rate, blood pressure and respiration, disruption of sleep, lack of hydration, poor decision-making and long-term health problems. Such disruptions of  normal life rhythms are not only impairing, but potential precipitants of incapacitating anxiety that may lead to anxiety disorders. </a:t>
            </a:r>
          </a:p>
          <a:p>
            <a:pPr marL="630519" lvl="1" indent="-173319">
              <a:buFont typeface="Arial" panose="020B0604020202020204" pitchFamily="34" charset="0"/>
              <a:buChar char="•"/>
            </a:pPr>
            <a:r>
              <a:rPr lang="en-US" dirty="0"/>
              <a:t>Therapeutic grounding is used to remind individuals that they are no longer in the threat–trauma condition and that their thoughts and feelings are not dangerous in the way the disaster or terrorist attack was.</a:t>
            </a:r>
          </a:p>
          <a:p>
            <a:pPr marL="630519" lvl="1" indent="-173319">
              <a:buFont typeface="Arial" panose="020B0604020202020204" pitchFamily="34" charset="0"/>
              <a:buChar char="•"/>
            </a:pPr>
            <a:r>
              <a:rPr lang="en-US" dirty="0"/>
              <a:t>Deep breathing counters anxious emotionality. I</a:t>
            </a:r>
          </a:p>
          <a:p>
            <a:pPr marL="630519" lvl="1" indent="-173319">
              <a:buFont typeface="Arial" panose="020B0604020202020204" pitchFamily="34" charset="0"/>
              <a:buChar char="•"/>
            </a:pPr>
            <a:r>
              <a:rPr lang="en-US" dirty="0"/>
              <a:t>Deep muscle relaxation</a:t>
            </a:r>
          </a:p>
          <a:p>
            <a:pPr marL="630519" lvl="1" indent="-173319">
              <a:buFont typeface="Arial" panose="020B0604020202020204" pitchFamily="34" charset="0"/>
              <a:buChar char="•"/>
            </a:pPr>
            <a:r>
              <a:rPr lang="en-US" dirty="0"/>
              <a:t>“Normalization” of stress reactions (You are</a:t>
            </a:r>
            <a:r>
              <a:rPr lang="en-US" baseline="0" dirty="0"/>
              <a:t> not going crazy, this is a normal reaction to stress. You are going through a crisis, and you are reacting in a normal way to an abnormal situation. </a:t>
            </a:r>
          </a:p>
          <a:p>
            <a:pPr marL="630519" lvl="1" indent="-173319">
              <a:buFont typeface="Arial" panose="020B0604020202020204" pitchFamily="34" charset="0"/>
              <a:buChar char="•"/>
            </a:pPr>
            <a:r>
              <a:rPr lang="en-US" baseline="0" dirty="0"/>
              <a:t>Problem solving appraisal</a:t>
            </a:r>
            <a:endParaRPr lang="en-US" dirty="0"/>
          </a:p>
          <a:p>
            <a:pPr marL="173319" indent="-173319">
              <a:buFont typeface="Arial" panose="020B0604020202020204" pitchFamily="34" charset="0"/>
              <a:buChar char="•"/>
            </a:pPr>
            <a:r>
              <a:rPr lang="en-US" u="sng" dirty="0"/>
              <a:t>Promote connectedness</a:t>
            </a:r>
            <a:r>
              <a:rPr lang="en-US" dirty="0"/>
              <a:t>—social connectedness is one of the strongest protective factors against stress injury and is linked to emotional well-being and recovery following traumatic stress.</a:t>
            </a:r>
          </a:p>
          <a:p>
            <a:pPr marL="173319" indent="-173319">
              <a:buFont typeface="Arial" panose="020B0604020202020204" pitchFamily="34" charset="0"/>
              <a:buChar char="•"/>
            </a:pPr>
            <a:r>
              <a:rPr lang="en-US" u="sng" dirty="0"/>
              <a:t>Promote sense of self and collective efficacy</a:t>
            </a:r>
            <a:r>
              <a:rPr lang="en-US" dirty="0"/>
              <a:t>—people who believe that they can overcome adversity and/or threat can handle stressful events, solve their problems and show greater recovery in stressful times.</a:t>
            </a:r>
          </a:p>
          <a:p>
            <a:pPr marL="173319" indent="-173319">
              <a:buFont typeface="Arial" panose="020B0604020202020204" pitchFamily="34" charset="0"/>
              <a:buChar char="•"/>
            </a:pPr>
            <a:r>
              <a:rPr lang="en-US" u="sng" dirty="0"/>
              <a:t>Promote a sense of hope</a:t>
            </a:r>
            <a:r>
              <a:rPr lang="en-US" dirty="0"/>
              <a:t> —hope maps onto optimism, faith, spirituality, and the belief that things will work out in the best possible way.</a:t>
            </a:r>
          </a:p>
          <a:p>
            <a:endParaRPr lang="en-US" dirty="0"/>
          </a:p>
          <a:p>
            <a:endParaRPr lang="en-US" dirty="0"/>
          </a:p>
          <a:p>
            <a:r>
              <a:rPr lang="en-US" sz="1200" b="0" i="0" kern="1200" dirty="0" err="1">
                <a:solidFill>
                  <a:schemeClr val="tx1"/>
                </a:solidFill>
                <a:effectLst/>
                <a:latin typeface="+mn-lt"/>
                <a:ea typeface="+mn-ea"/>
                <a:cs typeface="+mn-cs"/>
              </a:rPr>
              <a:t>Hobfoll</a:t>
            </a:r>
            <a:r>
              <a:rPr lang="en-US" sz="1200" b="0" i="0" kern="1200" dirty="0">
                <a:solidFill>
                  <a:schemeClr val="tx1"/>
                </a:solidFill>
                <a:effectLst/>
                <a:latin typeface="+mn-lt"/>
                <a:ea typeface="+mn-ea"/>
                <a:cs typeface="+mn-cs"/>
              </a:rPr>
              <a:t> SE, Watson P, Bell CC, Bryant RA, </a:t>
            </a:r>
            <a:r>
              <a:rPr lang="en-US" sz="1200" b="0" i="0" kern="1200" dirty="0" err="1">
                <a:solidFill>
                  <a:schemeClr val="tx1"/>
                </a:solidFill>
                <a:effectLst/>
                <a:latin typeface="+mn-lt"/>
                <a:ea typeface="+mn-ea"/>
                <a:cs typeface="+mn-cs"/>
              </a:rPr>
              <a:t>Brymer</a:t>
            </a:r>
            <a:r>
              <a:rPr lang="en-US" sz="1200" b="0" i="0" kern="1200" dirty="0">
                <a:solidFill>
                  <a:schemeClr val="tx1"/>
                </a:solidFill>
                <a:effectLst/>
                <a:latin typeface="+mn-lt"/>
                <a:ea typeface="+mn-ea"/>
                <a:cs typeface="+mn-cs"/>
              </a:rPr>
              <a:t> MJ, Friedman MJ, Friedman M, </a:t>
            </a:r>
            <a:r>
              <a:rPr lang="en-US" sz="1200" b="0" i="0" kern="1200" dirty="0" err="1">
                <a:solidFill>
                  <a:schemeClr val="tx1"/>
                </a:solidFill>
                <a:effectLst/>
                <a:latin typeface="+mn-lt"/>
                <a:ea typeface="+mn-ea"/>
                <a:cs typeface="+mn-cs"/>
              </a:rPr>
              <a:t>Gersons</a:t>
            </a:r>
            <a:r>
              <a:rPr lang="en-US" sz="1200" b="0" i="0" kern="1200" dirty="0">
                <a:solidFill>
                  <a:schemeClr val="tx1"/>
                </a:solidFill>
                <a:effectLst/>
                <a:latin typeface="+mn-lt"/>
                <a:ea typeface="+mn-ea"/>
                <a:cs typeface="+mn-cs"/>
              </a:rPr>
              <a:t> BP, de Jong JT, Layne CM, </a:t>
            </a:r>
            <a:r>
              <a:rPr lang="en-US" sz="1200" b="0" i="0" kern="1200" dirty="0" err="1">
                <a:solidFill>
                  <a:schemeClr val="tx1"/>
                </a:solidFill>
                <a:effectLst/>
                <a:latin typeface="+mn-lt"/>
                <a:ea typeface="+mn-ea"/>
                <a:cs typeface="+mn-cs"/>
              </a:rPr>
              <a:t>Maguen</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Neria</a:t>
            </a:r>
            <a:r>
              <a:rPr lang="en-US" sz="1200" b="0" i="0" kern="1200" dirty="0">
                <a:solidFill>
                  <a:schemeClr val="tx1"/>
                </a:solidFill>
                <a:effectLst/>
                <a:latin typeface="+mn-lt"/>
                <a:ea typeface="+mn-ea"/>
                <a:cs typeface="+mn-cs"/>
              </a:rPr>
              <a:t> Y, Norwood AE, </a:t>
            </a:r>
            <a:r>
              <a:rPr lang="en-US" sz="1200" b="0" i="0" kern="1200" dirty="0" err="1">
                <a:solidFill>
                  <a:schemeClr val="tx1"/>
                </a:solidFill>
                <a:effectLst/>
                <a:latin typeface="+mn-lt"/>
                <a:ea typeface="+mn-ea"/>
                <a:cs typeface="+mn-cs"/>
              </a:rPr>
              <a:t>Pynoos</a:t>
            </a:r>
            <a:r>
              <a:rPr lang="en-US" sz="1200" b="0" i="0" kern="1200" dirty="0">
                <a:solidFill>
                  <a:schemeClr val="tx1"/>
                </a:solidFill>
                <a:effectLst/>
                <a:latin typeface="+mn-lt"/>
                <a:ea typeface="+mn-ea"/>
                <a:cs typeface="+mn-cs"/>
              </a:rPr>
              <a:t> RS, </a:t>
            </a:r>
            <a:r>
              <a:rPr lang="en-US" sz="1200" b="0" i="0" kern="1200" dirty="0" err="1">
                <a:solidFill>
                  <a:schemeClr val="tx1"/>
                </a:solidFill>
                <a:effectLst/>
                <a:latin typeface="+mn-lt"/>
                <a:ea typeface="+mn-ea"/>
                <a:cs typeface="+mn-cs"/>
              </a:rPr>
              <a:t>Reissman</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Ruzek</a:t>
            </a:r>
            <a:r>
              <a:rPr lang="en-US" sz="1200" b="0" i="0" kern="1200" dirty="0">
                <a:solidFill>
                  <a:schemeClr val="tx1"/>
                </a:solidFill>
                <a:effectLst/>
                <a:latin typeface="+mn-lt"/>
                <a:ea typeface="+mn-ea"/>
                <a:cs typeface="+mn-cs"/>
              </a:rPr>
              <a:t> JI, </a:t>
            </a:r>
            <a:r>
              <a:rPr lang="en-US" sz="1200" b="0" i="0" kern="1200" dirty="0" err="1">
                <a:solidFill>
                  <a:schemeClr val="tx1"/>
                </a:solidFill>
                <a:effectLst/>
                <a:latin typeface="+mn-lt"/>
                <a:ea typeface="+mn-ea"/>
                <a:cs typeface="+mn-cs"/>
              </a:rPr>
              <a:t>Shalev</a:t>
            </a:r>
            <a:r>
              <a:rPr lang="en-US" sz="1200" b="0" i="0" kern="1200" dirty="0">
                <a:solidFill>
                  <a:schemeClr val="tx1"/>
                </a:solidFill>
                <a:effectLst/>
                <a:latin typeface="+mn-lt"/>
                <a:ea typeface="+mn-ea"/>
                <a:cs typeface="+mn-cs"/>
              </a:rPr>
              <a:t> AY, Solomon Z, Steinberg AM, </a:t>
            </a:r>
            <a:r>
              <a:rPr lang="en-US" sz="1200" b="0" i="0" kern="1200" dirty="0" err="1">
                <a:solidFill>
                  <a:schemeClr val="tx1"/>
                </a:solidFill>
                <a:effectLst/>
                <a:latin typeface="+mn-lt"/>
                <a:ea typeface="+mn-ea"/>
                <a:cs typeface="+mn-cs"/>
              </a:rPr>
              <a:t>Ursano</a:t>
            </a:r>
            <a:r>
              <a:rPr lang="en-US" sz="1200" b="0" i="0" kern="1200" dirty="0">
                <a:solidFill>
                  <a:schemeClr val="tx1"/>
                </a:solidFill>
                <a:effectLst/>
                <a:latin typeface="+mn-lt"/>
                <a:ea typeface="+mn-ea"/>
                <a:cs typeface="+mn-cs"/>
              </a:rPr>
              <a:t> RJ. Five essential elements of immediate and mid-term mass trauma intervention: empirical evidence. Psychiatry. 2007 Winter;70(4):283-315; discussion 316-69.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10.1521/psyc.2007.70.4.283. PMID: 18181708.</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Dückers</a:t>
            </a:r>
            <a:r>
              <a:rPr lang="en-US" sz="1200" b="0" i="0" kern="1200" dirty="0">
                <a:solidFill>
                  <a:schemeClr val="tx1"/>
                </a:solidFill>
                <a:effectLst/>
                <a:latin typeface="+mn-lt"/>
                <a:ea typeface="+mn-ea"/>
                <a:cs typeface="+mn-cs"/>
              </a:rPr>
              <a:t>, M. L. (2013). Five essential principles of post-disaster psychosocial care: looking back and forward with </a:t>
            </a:r>
            <a:r>
              <a:rPr lang="en-US" sz="1200" b="0" i="0" kern="1200" dirty="0" err="1">
                <a:solidFill>
                  <a:schemeClr val="tx1"/>
                </a:solidFill>
                <a:effectLst/>
                <a:latin typeface="+mn-lt"/>
                <a:ea typeface="+mn-ea"/>
                <a:cs typeface="+mn-cs"/>
              </a:rPr>
              <a:t>Stevan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Hobfoll</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European journal of </a:t>
            </a:r>
            <a:r>
              <a:rPr lang="en-US" sz="1200" b="0" i="1" kern="1200" dirty="0" err="1">
                <a:solidFill>
                  <a:schemeClr val="tx1"/>
                </a:solidFill>
                <a:effectLst/>
                <a:latin typeface="+mn-lt"/>
                <a:ea typeface="+mn-ea"/>
                <a:cs typeface="+mn-cs"/>
              </a:rPr>
              <a:t>psychotraumatology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(1), 21914.</a:t>
            </a:r>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5094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anose="05000000000000000000" pitchFamily="2" charset="2"/>
              <a:buChar char="§"/>
            </a:pPr>
            <a:r>
              <a:rPr lang="en-US" sz="2400" dirty="0"/>
              <a:t>Dampen the immune system</a:t>
            </a:r>
          </a:p>
          <a:p>
            <a:pPr marL="914400" lvl="1" indent="-457200">
              <a:buFont typeface="Wingdings" panose="05000000000000000000" pitchFamily="2" charset="2"/>
              <a:buChar char="§"/>
            </a:pPr>
            <a:r>
              <a:rPr lang="en-US" sz="2400" dirty="0"/>
              <a:t>Promote inflammation</a:t>
            </a:r>
          </a:p>
          <a:p>
            <a:pPr marL="914400" lvl="1" indent="-457200">
              <a:buFont typeface="Wingdings" panose="05000000000000000000" pitchFamily="2" charset="2"/>
              <a:buChar char="§"/>
            </a:pPr>
            <a:r>
              <a:rPr lang="en-US" sz="2400" dirty="0"/>
              <a:t>Promote heart disease</a:t>
            </a:r>
          </a:p>
          <a:p>
            <a:pPr marL="914400" lvl="1" indent="-457200">
              <a:buFont typeface="Wingdings" panose="05000000000000000000" pitchFamily="2" charset="2"/>
              <a:buChar char="§"/>
            </a:pPr>
            <a:r>
              <a:rPr lang="en-US" sz="2400" dirty="0"/>
              <a:t>Promote premature aging</a:t>
            </a:r>
          </a:p>
          <a:p>
            <a:pPr marL="285750" indent="-285750">
              <a:buFont typeface="Wingdings" panose="05000000000000000000" pitchFamily="2" charset="2"/>
              <a:buChar char="v"/>
            </a:pPr>
            <a:endParaRPr lang="en-US" sz="2400" dirty="0"/>
          </a:p>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12</a:t>
            </a:fld>
            <a:endParaRPr lang="en-US"/>
          </a:p>
        </p:txBody>
      </p:sp>
    </p:spTree>
    <p:extLst>
      <p:ext uri="{BB962C8B-B14F-4D97-AF65-F5344CB8AC3E}">
        <p14:creationId xmlns:p14="http://schemas.microsoft.com/office/powerpoint/2010/main" val="246263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Nurses are the most trusted — yet most abused — profession. </a:t>
            </a:r>
            <a:r>
              <a:rPr lang="en-US" u="sng" dirty="0">
                <a:hlinkClick r:id="rId3"/>
              </a:rPr>
              <a:t>The data</a:t>
            </a:r>
            <a:r>
              <a:rPr lang="en-US" dirty="0"/>
              <a:t> prove that nurses have a much higher risk of experiencing workplace violence than other professions.</a:t>
            </a:r>
            <a:br>
              <a:rPr lang="en-US" dirty="0"/>
            </a:br>
            <a:endParaRPr lang="en-US" dirty="0"/>
          </a:p>
          <a:p>
            <a:r>
              <a:rPr lang="en-US" dirty="0"/>
              <a:t>According to our </a:t>
            </a:r>
            <a:r>
              <a:rPr lang="en-US" u="sng" dirty="0">
                <a:hlinkClick r:id="rId4"/>
              </a:rPr>
              <a:t>2021 survey</a:t>
            </a:r>
            <a:r>
              <a:rPr lang="en-US" dirty="0"/>
              <a:t>, </a:t>
            </a:r>
            <a:endParaRPr lang="en-US" u="sng" dirty="0">
              <a:hlinkClick r:id="rId4"/>
            </a:endParaRPr>
          </a:p>
          <a:p>
            <a:r>
              <a:rPr lang="en-US" dirty="0"/>
              <a:t>30% of nurses had experienced verbal or nonverbal aggression from a peer.</a:t>
            </a:r>
          </a:p>
          <a:p>
            <a:pPr defTabSz="924367">
              <a:defRPr/>
            </a:pPr>
            <a:r>
              <a:rPr lang="en-US" dirty="0"/>
              <a:t>24% had experienced verbal or nonverbal aggression from a person in a higher level of authority at work</a:t>
            </a:r>
          </a:p>
          <a:p>
            <a:r>
              <a:rPr lang="en-US" dirty="0"/>
              <a:t>14% had been assaulted by a patient or family member of a patient while at work</a:t>
            </a:r>
          </a:p>
          <a:p>
            <a:pPr defTabSz="924367">
              <a:defRPr/>
            </a:pPr>
            <a:r>
              <a:rPr lang="en-US" dirty="0"/>
              <a:t>This abuse isn’t always as pronounced as physical assaults like punching or slapping. It’s also </a:t>
            </a:r>
            <a:r>
              <a:rPr lang="en-US" u="sng" dirty="0">
                <a:hlinkClick r:id="rId5"/>
              </a:rPr>
              <a:t>incivility</a:t>
            </a:r>
            <a:r>
              <a:rPr lang="en-US" dirty="0"/>
              <a:t>, bullying, and sexual and verbal abuse. And while the problem has existed in the health care industry for decades, it’s not getting better or going away. Some would argue that it’s getting worse.</a:t>
            </a:r>
          </a:p>
          <a:p>
            <a:pPr defTabSz="924367">
              <a:defRPr/>
            </a:pPr>
            <a:endParaRPr lang="en-US" dirty="0"/>
          </a:p>
          <a:p>
            <a:pPr defTabSz="924367">
              <a:defRPr/>
            </a:pPr>
            <a:r>
              <a:rPr lang="en-US" dirty="0"/>
              <a:t>During</a:t>
            </a:r>
            <a:r>
              <a:rPr lang="en-US" baseline="0" dirty="0"/>
              <a:t> the first lockdown, almost half of the adult population (49.6%) reported ‘high anxiety” Anxiety levels have dropped but remain elevated compared with before the pandemic.</a:t>
            </a:r>
          </a:p>
          <a:p>
            <a:pPr defTabSz="924367">
              <a:defRPr/>
            </a:pPr>
            <a:r>
              <a:rPr lang="en-US" baseline="0" dirty="0"/>
              <a:t>Similarly, depression is more prevalent since the pandemic hit, with around one in five (21%) of adults experiencing some form of depression in early 2021—more than double that observed before the pandemic)</a:t>
            </a:r>
          </a:p>
          <a:p>
            <a:pPr defTabSz="924367">
              <a:defRPr/>
            </a:pPr>
            <a:r>
              <a:rPr lang="en-US" baseline="0" dirty="0"/>
              <a:t> (https://pharmaceutical-journal.com/article/feature/in-figures-the-science-of-stress#main-content) </a:t>
            </a:r>
          </a:p>
          <a:p>
            <a:pPr defTabSz="924367">
              <a:defRPr/>
            </a:pPr>
            <a:endParaRPr lang="en-US" dirty="0"/>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13</a:t>
            </a:fld>
            <a:endParaRPr lang="en-US" altLang="en-US"/>
          </a:p>
        </p:txBody>
      </p:sp>
    </p:spTree>
    <p:extLst>
      <p:ext uri="{BB962C8B-B14F-4D97-AF65-F5344CB8AC3E}">
        <p14:creationId xmlns:p14="http://schemas.microsoft.com/office/powerpoint/2010/main" val="87376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simplest ways to see the impact of stress, trauma, and moral distress is through the lens of the nervous system response</a:t>
            </a:r>
            <a:r>
              <a:rPr lang="en-US" dirty="0"/>
              <a:t>. Our brains are constantly assessing our environment for threats and then responding with and without our conscious awareness based on that evaluation.  </a:t>
            </a:r>
          </a:p>
          <a:p>
            <a:endParaRPr lang="en-US" dirty="0"/>
          </a:p>
          <a:p>
            <a:r>
              <a:rPr lang="en-US" dirty="0"/>
              <a:t>Sensory information gets sent to the Limbic system and the amygdala, the </a:t>
            </a:r>
            <a:r>
              <a:rPr lang="en-US" u="sng" dirty="0"/>
              <a:t>part of the brain where emotions are processed</a:t>
            </a:r>
            <a:r>
              <a:rPr lang="en-US" dirty="0"/>
              <a:t>.</a:t>
            </a:r>
            <a:r>
              <a:rPr lang="en-US" baseline="0" dirty="0"/>
              <a:t> The amygdala </a:t>
            </a:r>
            <a:r>
              <a:rPr lang="en-US" dirty="0"/>
              <a:t>interprets the messages and if it senses danger, sends a distress signal to the hypothalamus, the brain’s </a:t>
            </a:r>
            <a:r>
              <a:rPr lang="en-US" u="sng" dirty="0"/>
              <a:t>command center</a:t>
            </a:r>
            <a:r>
              <a:rPr lang="en-US" dirty="0"/>
              <a:t>, which communicates with the rest of the body through the autonomic nervous system, triggering the fight or flight mechanism. </a:t>
            </a:r>
          </a:p>
          <a:p>
            <a:endParaRPr lang="en-US" dirty="0"/>
          </a:p>
          <a:p>
            <a:pPr defTabSz="924367">
              <a:defRPr/>
            </a:pPr>
            <a:r>
              <a:rPr lang="en-US" dirty="0"/>
              <a:t>Two systems are activated: the </a:t>
            </a:r>
            <a:r>
              <a:rPr lang="en-US" b="1" u="none" dirty="0"/>
              <a:t>sympathetic-adrenal medullary axis (SAM) </a:t>
            </a:r>
            <a:r>
              <a:rPr lang="en-US" dirty="0"/>
              <a:t>and the </a:t>
            </a:r>
            <a:r>
              <a:rPr lang="en-US" b="1" dirty="0"/>
              <a:t>hypothalamic pituitary adrenal axis</a:t>
            </a:r>
            <a:r>
              <a:rPr lang="en-US" b="0" baseline="0" dirty="0"/>
              <a:t> </a:t>
            </a:r>
            <a:r>
              <a:rPr lang="en-US" b="1" baseline="0" dirty="0"/>
              <a:t>(HPA). </a:t>
            </a:r>
            <a:r>
              <a:rPr lang="en-US" dirty="0"/>
              <a:t> The amygdala and hypothalamus start this cascade even before the brain's visual centers have had a chance to fully process what is happening. That's why people are able to jump out of the path of an oncoming car even before they think about what they are doing</a:t>
            </a:r>
          </a:p>
          <a:p>
            <a:endParaRPr lang="en-US" dirty="0"/>
          </a:p>
          <a:p>
            <a:endParaRPr lang="en-US" dirty="0"/>
          </a:p>
          <a:p>
            <a:pPr defTabSz="924367">
              <a:defRPr/>
            </a:pPr>
            <a:r>
              <a:rPr lang="en-US" u="sng" dirty="0"/>
              <a:t>Sympathetic-adrenal medullary axis (SAM AXIS)</a:t>
            </a:r>
          </a:p>
          <a:p>
            <a:pPr marL="173319" indent="-173319">
              <a:buFont typeface="Arial" panose="020B0604020202020204" pitchFamily="34" charset="0"/>
              <a:buChar char="•"/>
            </a:pPr>
            <a:r>
              <a:rPr lang="en-US" dirty="0"/>
              <a:t>The SAM axis functions like a gas pedal in a car. It activates</a:t>
            </a:r>
            <a:r>
              <a:rPr lang="en-US" baseline="0" dirty="0"/>
              <a:t> the sympathetic nervous system which triggers the </a:t>
            </a:r>
            <a:r>
              <a:rPr lang="en-US" dirty="0"/>
              <a:t>fight-or-flight response. In this response </a:t>
            </a:r>
            <a:r>
              <a:rPr lang="en-US" baseline="0" dirty="0"/>
              <a:t>adrenalin and noradrenalin are released from the adrenal glands triggering the release of glucose and fats from temporary </a:t>
            </a:r>
            <a:r>
              <a:rPr lang="en-US" dirty="0"/>
              <a:t>storage sites in the body. Release</a:t>
            </a:r>
            <a:r>
              <a:rPr lang="en-US" baseline="0" dirty="0"/>
              <a:t> of adrenalin </a:t>
            </a:r>
            <a:r>
              <a:rPr lang="en-US" dirty="0"/>
              <a:t>causes the heart and respiratory rate to increase, pupils to dilate, peripheral blood vessels to constrict and digestive processes to decrease to allow more energy to go to the muscles. Together there is a burst of energy so that the body can respond to perceived dangers.</a:t>
            </a:r>
          </a:p>
          <a:p>
            <a:pPr marL="173319" marR="0" lvl="0" indent="-1733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the acute stress is over, the parasympathetic nervous system, which acts like a brake becomes activated and promotes the "rest and digest" response that calms the body down and helps the body return to normal</a:t>
            </a:r>
          </a:p>
          <a:p>
            <a:pPr marL="173319" indent="-173319">
              <a:buFont typeface="Arial" panose="020B0604020202020204" pitchFamily="34" charset="0"/>
              <a:buChar char="•"/>
            </a:pPr>
            <a:r>
              <a:rPr lang="en-US" dirty="0"/>
              <a:t>If stress becomes chronic, the sympathetic nervous system continues to be activated which can cause wear and tear on the body</a:t>
            </a:r>
            <a:endParaRPr lang="en-US" baseline="0" dirty="0"/>
          </a:p>
          <a:p>
            <a:pPr marL="173319" indent="-173319">
              <a:buFont typeface="Arial" panose="020B0604020202020204" pitchFamily="34" charset="0"/>
              <a:buChar char="•"/>
            </a:pPr>
            <a:endParaRPr lang="en-US" baseline="0" dirty="0"/>
          </a:p>
          <a:p>
            <a:pPr marL="0" indent="0">
              <a:buFont typeface="Arial" panose="020B0604020202020204" pitchFamily="34" charset="0"/>
              <a:buNone/>
            </a:pPr>
            <a:endParaRPr lang="en-US" dirty="0"/>
          </a:p>
          <a:p>
            <a:r>
              <a:rPr lang="en-US" u="sng" dirty="0"/>
              <a:t>Hypothalamic pituitary adrenal axis (HPA AXIS)</a:t>
            </a:r>
          </a:p>
          <a:p>
            <a:pPr marL="173319" indent="-173319">
              <a:buFont typeface="Arial" panose="020B0604020202020204" pitchFamily="34" charset="0"/>
              <a:buChar char="•"/>
            </a:pPr>
            <a:r>
              <a:rPr lang="en-US" dirty="0"/>
              <a:t>The hypothalamus signals the pituitary gland to produce adrenocorticotropic hormone, which signals the adrenal glands to increase production of </a:t>
            </a:r>
            <a:r>
              <a:rPr lang="en-US" b="1" dirty="0"/>
              <a:t>cortisol</a:t>
            </a:r>
          </a:p>
          <a:p>
            <a:pPr marL="173319" indent="-173319">
              <a:buFont typeface="Arial" panose="020B0604020202020204" pitchFamily="34" charset="0"/>
              <a:buChar char="•"/>
            </a:pPr>
            <a:r>
              <a:rPr lang="en-US" dirty="0"/>
              <a:t>Cortisol helps the body cope with stress by increasing access to energy stores, increasing protein and fat mobilization, and decreasing inflammation and digestive processes.</a:t>
            </a:r>
          </a:p>
          <a:p>
            <a:pPr marL="173319" indent="-173319" defTabSz="924367">
              <a:buFont typeface="Arial" panose="020B0604020202020204" pitchFamily="34" charset="0"/>
              <a:buChar char="•"/>
              <a:defRPr/>
            </a:pPr>
            <a:r>
              <a:rPr lang="en-US" dirty="0"/>
              <a:t>The body thus stays revved up and on high alert. When the threat passes, cortisol levels fall. The fall in cortisol levels triggers the parasympathetic nervous system — the "brake" — then dampens the stress response.</a:t>
            </a:r>
          </a:p>
          <a:p>
            <a:pPr marL="173319" indent="-173319" defTabSz="924367">
              <a:buFont typeface="Arial" panose="020B0604020202020204" pitchFamily="34" charset="0"/>
              <a:buChar char="•"/>
              <a:defRPr/>
            </a:pPr>
            <a:r>
              <a:rPr lang="en-US" dirty="0"/>
              <a:t>Chronic low-level stress keeps the HPA axis activated, much like a motor that is idling too high for too long. Cortisol secretion becomes dysregulated, leading to persistently high or low cortisol levels, resulting in impaired communication with the immune system and impacting almost every cell in the body. Prolonged stress also leads to glucocorticoid receptor resistance </a:t>
            </a:r>
            <a:r>
              <a:rPr lang="en-US" strike="sngStrike" baseline="0" dirty="0"/>
              <a:t>which can further cause dysregulated HPA axis function.</a:t>
            </a:r>
          </a:p>
          <a:p>
            <a:pPr marL="173319" indent="-173319" defTabSz="924367">
              <a:buFont typeface="Arial" panose="020B0604020202020204" pitchFamily="34" charset="0"/>
              <a:buChar char="•"/>
              <a:defRPr/>
            </a:pPr>
            <a:r>
              <a:rPr lang="en-US" dirty="0"/>
              <a:t>After a while this has an effect on the body that contributes to health problems associated with chronic stress</a:t>
            </a:r>
            <a:endParaRPr lang="en-US" u="sng" dirty="0"/>
          </a:p>
          <a:p>
            <a:endParaRPr lang="en-US" dirty="0"/>
          </a:p>
          <a:p>
            <a:endParaRPr lang="en-US" dirty="0"/>
          </a:p>
          <a:p>
            <a:r>
              <a:rPr lang="en-US" baseline="0" dirty="0"/>
              <a:t>The impact of a prolonged sympathetic nervous system response is dampening of the immune system, promotion of inflammation, heart disease, diabetes, premature aging and an increase likelihood of mental illnesses including PTSD, depression, and anxiety.</a:t>
            </a:r>
          </a:p>
          <a:p>
            <a:r>
              <a:rPr lang="en-US" baseline="0" dirty="0"/>
              <a:t>Key interventions to prevent stress reactions are to stimulate a parasympathetic response. Research data shows a strong relationship between interventions to induce the relaxation approach and resilience o the ability to manage stress.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14</a:t>
            </a:fld>
            <a:endParaRPr lang="en-US" altLang="en-US"/>
          </a:p>
        </p:txBody>
      </p:sp>
    </p:spTree>
    <p:extLst>
      <p:ext uri="{BB962C8B-B14F-4D97-AF65-F5344CB8AC3E}">
        <p14:creationId xmlns:p14="http://schemas.microsoft.com/office/powerpoint/2010/main" val="92454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67">
              <a:defRPr/>
            </a:pPr>
            <a:r>
              <a:rPr lang="en-US" b="1" dirty="0"/>
              <a:t>Another way to see the impact of stress, trauma, and moral distress is by looking at the incidence of</a:t>
            </a:r>
            <a:r>
              <a:rPr lang="en-US" b="1" baseline="0" dirty="0"/>
              <a:t> mental health problems.</a:t>
            </a:r>
            <a:endParaRPr lang="en-US" dirty="0"/>
          </a:p>
          <a:p>
            <a:pPr defTabSz="924367">
              <a:defRPr/>
            </a:pPr>
            <a:br>
              <a:rPr lang="en-US" dirty="0"/>
            </a:br>
            <a:r>
              <a:rPr lang="en-US" dirty="0"/>
              <a:t>There have been multiple studies which</a:t>
            </a:r>
            <a:r>
              <a:rPr lang="en-US" baseline="0" dirty="0"/>
              <a:t> examined mental health problems among nurses and frontline healthcare workers. Reported in 2021, we see that just under half reported clinically significant anxiety and depression. When compare these 2021 figures to the general population you had about 21% of adults experiencing some form of depression which was actually double pre-pandemic rates. </a:t>
            </a:r>
          </a:p>
          <a:p>
            <a:pPr defTabSz="924367">
              <a:defRPr/>
            </a:pPr>
            <a:endParaRPr lang="en-US" baseline="0" dirty="0"/>
          </a:p>
          <a:p>
            <a:pPr defTabSz="924367">
              <a:defRPr/>
            </a:pPr>
            <a:r>
              <a:rPr lang="en-US" sz="1200" kern="1200" dirty="0">
                <a:solidFill>
                  <a:schemeClr val="tx1"/>
                </a:solidFill>
                <a:effectLst/>
                <a:latin typeface="+mn-lt"/>
                <a:ea typeface="+mn-ea"/>
                <a:cs typeface="+mn-cs"/>
              </a:rPr>
              <a:t>According to the American Nurses Association, more than 50% of all nurses feel emotionally overwhelmed, with 30% reporting feelings of depression. In New Jersey, 64% of nurses reported feeling burned out, with 37% who work in hospitals intending to leave within the next 12 months. </a:t>
            </a:r>
            <a:endParaRPr lang="en-US" baseline="0" dirty="0"/>
          </a:p>
          <a:p>
            <a:pPr defTabSz="924367">
              <a:defRPr/>
            </a:pPr>
            <a:endParaRPr lang="en-US" dirty="0"/>
          </a:p>
          <a:p>
            <a:pPr defTabSz="924367">
              <a:defRPr/>
            </a:pPr>
            <a:r>
              <a:rPr lang="en-US" dirty="0"/>
              <a:t>Clearly there is an urgent need to address this stress.</a:t>
            </a:r>
          </a:p>
          <a:p>
            <a:pPr defTabSz="924367">
              <a:defRPr/>
            </a:pPr>
            <a:endParaRPr lang="en-US" dirty="0"/>
          </a:p>
          <a:p>
            <a:pPr defTabSz="924367">
              <a:defRPr/>
            </a:pPr>
            <a:r>
              <a:rPr lang="en-US" u="sng" dirty="0"/>
              <a:t>Additional Info but not to be used now</a:t>
            </a:r>
          </a:p>
          <a:p>
            <a:pPr defTabSz="924367">
              <a:defRPr/>
            </a:pPr>
            <a:r>
              <a:rPr lang="en-US" dirty="0"/>
              <a:t>During</a:t>
            </a:r>
            <a:r>
              <a:rPr lang="en-US" baseline="0" dirty="0"/>
              <a:t> the first lockdown, almost half of the adult population (49.6%) reported ‘high anxiety” Anxiety levels have dropped but remain elevated compared with before the pandemic.</a:t>
            </a:r>
          </a:p>
          <a:p>
            <a:pPr defTabSz="924367">
              <a:defRPr/>
            </a:pPr>
            <a:r>
              <a:rPr lang="en-US" baseline="0" dirty="0"/>
              <a:t>Similarly, depression is more prevalent since the pandemic hit, with around one in five (21%) of adults experiencing some form of depression in early 2021—more than double that observed before the pandemic)</a:t>
            </a:r>
          </a:p>
          <a:p>
            <a:pPr defTabSz="924367">
              <a:defRPr/>
            </a:pPr>
            <a:r>
              <a:rPr lang="en-US" baseline="0" dirty="0"/>
              <a:t> (https://pharmaceutical-journal.com/article/feature/in-figures-the-science-of-stress#main-content</a:t>
            </a:r>
          </a:p>
          <a:p>
            <a:endParaRPr lang="en-US" dirty="0"/>
          </a:p>
          <a:p>
            <a:r>
              <a:rPr lang="en-US" dirty="0"/>
              <a:t>Nurses are the most trusted — yet most abused — profession. </a:t>
            </a:r>
            <a:r>
              <a:rPr lang="en-US" u="sng" dirty="0">
                <a:hlinkClick r:id="rId3"/>
              </a:rPr>
              <a:t>The data</a:t>
            </a:r>
            <a:r>
              <a:rPr lang="en-US" dirty="0"/>
              <a:t> prove that nurses have a much higher risk of experiencing workplace violence than other professions.</a:t>
            </a:r>
            <a:br>
              <a:rPr lang="en-US" dirty="0"/>
            </a:br>
            <a:endParaRPr lang="en-US" dirty="0"/>
          </a:p>
          <a:p>
            <a:r>
              <a:rPr lang="en-US" dirty="0"/>
              <a:t>According to our </a:t>
            </a:r>
            <a:r>
              <a:rPr lang="en-US" u="sng" dirty="0">
                <a:hlinkClick r:id="rId4"/>
              </a:rPr>
              <a:t>2021 survey</a:t>
            </a:r>
            <a:r>
              <a:rPr lang="en-US" dirty="0"/>
              <a:t>, </a:t>
            </a:r>
            <a:endParaRPr lang="en-US" u="sng" dirty="0">
              <a:hlinkClick r:id="rId4"/>
            </a:endParaRPr>
          </a:p>
          <a:p>
            <a:r>
              <a:rPr lang="en-US" dirty="0"/>
              <a:t>30% of nurses had experienced verbal or nonverbal aggression from a peer.</a:t>
            </a:r>
          </a:p>
          <a:p>
            <a:pPr defTabSz="924367">
              <a:defRPr/>
            </a:pPr>
            <a:r>
              <a:rPr lang="en-US" dirty="0"/>
              <a:t>24% had experienced verbal or nonverbal aggression from a person in a higher level of authority at work</a:t>
            </a:r>
          </a:p>
          <a:p>
            <a:r>
              <a:rPr lang="en-US" dirty="0"/>
              <a:t>14% had been assaulted by a patient or family member of a patient while at work</a:t>
            </a:r>
          </a:p>
          <a:p>
            <a:pPr defTabSz="924367">
              <a:defRPr/>
            </a:pPr>
            <a:r>
              <a:rPr lang="en-US" dirty="0"/>
              <a:t>This abuse isn’t always as pronounced as physical assaults like punching or slapping. It’s also </a:t>
            </a:r>
            <a:r>
              <a:rPr lang="en-US" u="sng" dirty="0">
                <a:hlinkClick r:id="rId5"/>
              </a:rPr>
              <a:t>incivility</a:t>
            </a:r>
            <a:r>
              <a:rPr lang="en-US" dirty="0"/>
              <a:t>, bullying, and sexual and verbal abuse. And while the problem has existed in the health care industry for decades, it’s not getting better or going away. Some would argue that it’s getting worse.</a:t>
            </a:r>
          </a:p>
          <a:p>
            <a:pPr defTabSz="924367">
              <a:defRPr/>
            </a:pP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15</a:t>
            </a:fld>
            <a:endParaRPr lang="en-US" altLang="en-US"/>
          </a:p>
        </p:txBody>
      </p:sp>
    </p:spTree>
    <p:extLst>
      <p:ext uri="{BB962C8B-B14F-4D97-AF65-F5344CB8AC3E}">
        <p14:creationId xmlns:p14="http://schemas.microsoft.com/office/powerpoint/2010/main" val="1888717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pPr defTabSz="924367">
              <a:defRPr/>
            </a:pPr>
            <a:r>
              <a:rPr lang="en-US" dirty="0"/>
              <a:t>“Resilience,” describes the mental elasticity of rebounding from adversity. </a:t>
            </a:r>
          </a:p>
          <a:p>
            <a:r>
              <a:rPr lang="en-US" dirty="0"/>
              <a:t>Stress resilience is </a:t>
            </a:r>
            <a:r>
              <a:rPr lang="en-US" b="1" dirty="0"/>
              <a:t>the ability to recover quickly and easily from stress, upsets and set-backs</a:t>
            </a:r>
            <a:r>
              <a:rPr lang="en-US" dirty="0"/>
              <a:t>. Resilience is a composite skill-set that can be learned and developed with the right tools and training. Tools include </a:t>
            </a:r>
            <a:r>
              <a:rPr lang="en-US" b="1" dirty="0"/>
              <a:t>Mind-body skills </a:t>
            </a:r>
            <a:r>
              <a:rPr lang="en-US" dirty="0"/>
              <a:t>--managing the mind-body connection or</a:t>
            </a:r>
            <a:r>
              <a:rPr lang="en-US" baseline="0" dirty="0"/>
              <a:t> the </a:t>
            </a:r>
            <a:r>
              <a:rPr lang="en-US" dirty="0"/>
              <a:t>relationship between experience and biological processes in the body, so that it works </a:t>
            </a:r>
            <a:r>
              <a:rPr lang="en-US" i="1" dirty="0"/>
              <a:t>for </a:t>
            </a:r>
            <a:r>
              <a:rPr lang="en-US" dirty="0"/>
              <a:t>you rather than </a:t>
            </a:r>
            <a:r>
              <a:rPr lang="en-US" i="1" dirty="0"/>
              <a:t>against </a:t>
            </a:r>
            <a:r>
              <a:rPr lang="en-US" dirty="0"/>
              <a:t>you.</a:t>
            </a:r>
            <a:r>
              <a:rPr lang="en-US" baseline="0" dirty="0"/>
              <a:t> These mind-body skills are </a:t>
            </a:r>
            <a:r>
              <a:rPr lang="en-US" dirty="0"/>
              <a:t>aimed at stopping the sympathetic response</a:t>
            </a:r>
            <a:r>
              <a:rPr lang="en-US" baseline="0" dirty="0"/>
              <a:t> by applying the brake of the parasympathetic nervous system, and inducing a </a:t>
            </a:r>
            <a:r>
              <a:rPr lang="en-US" dirty="0"/>
              <a:t>relaxation response, which can change your physical and emotional responses to</a:t>
            </a:r>
            <a:r>
              <a:rPr lang="en-US" baseline="0" dirty="0"/>
              <a:t> stress.</a:t>
            </a:r>
          </a:p>
          <a:p>
            <a:endParaRPr lang="en-US" baseline="0" dirty="0"/>
          </a:p>
          <a:p>
            <a:r>
              <a:rPr lang="en-US" baseline="0" dirty="0"/>
              <a:t>The response can reduce stress and counteract effects of stress such as anxiety, diabetes, hypertension</a:t>
            </a:r>
          </a:p>
          <a:p>
            <a:r>
              <a:rPr lang="en-US" baseline="0" dirty="0"/>
              <a:t>Studies show that the relaxation response also alters genes involved in immune function, insulin secretion &amp; energy metabolism</a:t>
            </a:r>
          </a:p>
          <a:p>
            <a:r>
              <a:rPr lang="en-US" baseline="0" dirty="0"/>
              <a:t>While also suppressing pathways that control the activation of the protein that plays a role in stress, inflammation and cancer.</a:t>
            </a:r>
          </a:p>
          <a:p>
            <a:endParaRPr lang="en-US" baseline="0" dirty="0"/>
          </a:p>
          <a:p>
            <a:r>
              <a:rPr lang="en-US" baseline="0" dirty="0"/>
              <a:t>Other skills promoting resilience will be discussed within this SFA training include cognitive reframing, early problem solving, developing competence </a:t>
            </a:r>
          </a:p>
          <a:p>
            <a:endParaRPr lang="en-US" baseline="0" dirty="0"/>
          </a:p>
          <a:p>
            <a:r>
              <a:rPr lang="en-US" dirty="0"/>
              <a:t>Enhancing resilience is an individual, unit and organizational responsibility. Although SFA targets awareness of stress injury as the primary concern, our approach is also to emphasize growing resilience so that stress can be managed. </a:t>
            </a:r>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58312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talk about stress and stress injury. Stress occurs on a continuum.</a:t>
            </a:r>
            <a:r>
              <a:rPr lang="en-US" baseline="0" dirty="0"/>
              <a:t>  Stress is part of our every day life and certainly our everyday work environment. Some stress can be positive and may actually help us be at our best. However too much stress can overwhelm compensatory systems and lead to stress injury or more severe psychopathology such as clinical depression or PTSD.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342900" indent="-342900">
              <a:buFont typeface="Wingdings" panose="05000000000000000000" pitchFamily="2" charset="2"/>
              <a:buChar char="v"/>
            </a:pPr>
            <a:r>
              <a:rPr lang="en-US" sz="1200" dirty="0">
                <a:solidFill>
                  <a:srgbClr val="232D4B"/>
                </a:solidFill>
              </a:rPr>
              <a:t>A </a:t>
            </a:r>
            <a:r>
              <a:rPr lang="en-US" sz="1200" dirty="0">
                <a:solidFill>
                  <a:srgbClr val="FF0000"/>
                </a:solidFill>
              </a:rPr>
              <a:t>STRESS INJURY </a:t>
            </a:r>
            <a:r>
              <a:rPr lang="en-US" sz="1200" dirty="0">
                <a:solidFill>
                  <a:srgbClr val="232D4B"/>
                </a:solidFill>
              </a:rPr>
              <a:t>is any severe and persistent distress or loss of ability to function caused by damage to the brain, mind, or spirit after exposure to overwhelming stressors</a:t>
            </a:r>
          </a:p>
          <a:p>
            <a:endParaRPr lang="en-US" sz="1200" dirty="0">
              <a:solidFill>
                <a:srgbClr val="232D4B"/>
              </a:solidFill>
            </a:endParaRPr>
          </a:p>
          <a:p>
            <a:pPr marL="342900" indent="-342900">
              <a:buFont typeface="Wingdings" panose="05000000000000000000" pitchFamily="2" charset="2"/>
              <a:buChar char="v"/>
            </a:pPr>
            <a:r>
              <a:rPr lang="en-US" sz="1200" dirty="0">
                <a:solidFill>
                  <a:srgbClr val="232D4B"/>
                </a:solidFill>
              </a:rPr>
              <a:t>In this respect, the stressed brain is not unlike an exercised muscle: manageable doses can fortify the system, whereas an overload can cause permanent damage</a:t>
            </a:r>
            <a:endParaRPr lang="en-US" dirty="0">
              <a:solidFill>
                <a:srgbClr val="232D4B"/>
              </a:solidFill>
            </a:endParaRPr>
          </a:p>
          <a:p>
            <a:pPr marL="285750" indent="-285750">
              <a:buFont typeface="Wingdings" panose="05000000000000000000" pitchFamily="2" charset="2"/>
              <a:buChar char="v"/>
            </a:pPr>
            <a:endParaRPr lang="en-US" dirty="0">
              <a:solidFill>
                <a:srgbClr val="232D4B"/>
              </a:solidFill>
            </a:endParaRPr>
          </a:p>
          <a:p>
            <a:pPr marL="285750" indent="-285750">
              <a:buFont typeface="Wingdings" panose="05000000000000000000" pitchFamily="2" charset="2"/>
              <a:buChar char="v"/>
            </a:pPr>
            <a:r>
              <a:rPr lang="en-US" dirty="0">
                <a:solidFill>
                  <a:srgbClr val="232D4B"/>
                </a:solidFill>
              </a:rPr>
              <a:t>STRESS INJURIES </a:t>
            </a:r>
            <a:r>
              <a:rPr lang="en-US" sz="1200" dirty="0">
                <a:solidFill>
                  <a:srgbClr val="232D4B"/>
                </a:solidFill>
              </a:rPr>
              <a:t>are invisible. You notice them in behaviors and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a:t>The goal of SFA is prevention or early recognition and response to stress injury before it becomes a psychological injury. </a:t>
            </a:r>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17</a:t>
            </a:fld>
            <a:endParaRPr lang="en-US" altLang="en-US"/>
          </a:p>
        </p:txBody>
      </p:sp>
    </p:spTree>
    <p:extLst>
      <p:ext uri="{BB962C8B-B14F-4D97-AF65-F5344CB8AC3E}">
        <p14:creationId xmlns:p14="http://schemas.microsoft.com/office/powerpoint/2010/main" val="2224792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Stress First Aid is designed to address both acute and chronic stress, as well as stress that can reduce employee morale, increase turnover due to burnout, and increase organizational costs associated with recruiting and training new employees. Differentiating</a:t>
            </a:r>
            <a:r>
              <a:rPr lang="en-US" baseline="0" dirty="0"/>
              <a:t> between acute and chronic stress we see that…. </a:t>
            </a:r>
            <a:endParaRPr lang="en-US" dirty="0"/>
          </a:p>
          <a:p>
            <a:r>
              <a:rPr lang="en-US" dirty="0"/>
              <a:t> </a:t>
            </a:r>
          </a:p>
          <a:p>
            <a:r>
              <a:rPr lang="en-US" dirty="0"/>
              <a:t>Acute Stress:</a:t>
            </a:r>
          </a:p>
          <a:p>
            <a:pPr marL="173319" indent="-173319">
              <a:buFont typeface="Arial" panose="020B0604020202020204" pitchFamily="34" charset="0"/>
              <a:buChar char="•"/>
            </a:pPr>
            <a:r>
              <a:rPr lang="en-US" dirty="0"/>
              <a:t>Short-lived</a:t>
            </a:r>
          </a:p>
          <a:p>
            <a:pPr marL="173319" indent="-173319">
              <a:buFont typeface="Arial" panose="020B0604020202020204" pitchFamily="34" charset="0"/>
              <a:buChar char="•"/>
            </a:pPr>
            <a:r>
              <a:rPr lang="en-US" dirty="0"/>
              <a:t>Might interfere with safety or functioning in the moment</a:t>
            </a:r>
          </a:p>
          <a:p>
            <a:pPr marL="173319" indent="-173319">
              <a:buFont typeface="Arial" panose="020B0604020202020204" pitchFamily="34" charset="0"/>
              <a:buChar char="•"/>
            </a:pPr>
            <a:r>
              <a:rPr lang="en-US" dirty="0"/>
              <a:t>What you feel after a fatal or other difficult case</a:t>
            </a:r>
          </a:p>
          <a:p>
            <a:pPr marL="173319" indent="-173319">
              <a:buFont typeface="Arial" panose="020B0604020202020204" pitchFamily="34" charset="0"/>
              <a:buChar char="•"/>
            </a:pPr>
            <a:r>
              <a:rPr lang="en-US" dirty="0"/>
              <a:t>Once the situation is resolved, it diminishes</a:t>
            </a:r>
          </a:p>
          <a:p>
            <a:r>
              <a:rPr lang="en-US" dirty="0"/>
              <a:t> </a:t>
            </a:r>
          </a:p>
          <a:p>
            <a:r>
              <a:rPr lang="en-US" dirty="0"/>
              <a:t>Chronic Stress:</a:t>
            </a:r>
          </a:p>
          <a:p>
            <a:pPr marL="173319" indent="-173319">
              <a:buFont typeface="Arial" panose="020B0604020202020204" pitchFamily="34" charset="0"/>
              <a:buChar char="•"/>
            </a:pPr>
            <a:r>
              <a:rPr lang="en-US" dirty="0"/>
              <a:t>Long-term</a:t>
            </a:r>
          </a:p>
          <a:p>
            <a:pPr marL="173319" indent="-173319">
              <a:buFont typeface="Arial" panose="020B0604020202020204" pitchFamily="34" charset="0"/>
              <a:buChar char="•"/>
            </a:pPr>
            <a:r>
              <a:rPr lang="en-US" dirty="0"/>
              <a:t>Might be the result of a series of traumatic or loss events, or ongoing stressful situation</a:t>
            </a:r>
          </a:p>
          <a:p>
            <a:pPr marL="173319" indent="-173319">
              <a:buFont typeface="Arial" panose="020B0604020202020204" pitchFamily="34" charset="0"/>
              <a:buChar char="•"/>
            </a:pPr>
            <a:r>
              <a:rPr lang="en-US" dirty="0"/>
              <a:t>Feelings may not have been dealt with and chronic stress remains</a:t>
            </a:r>
          </a:p>
          <a:p>
            <a:pPr marL="173319" indent="-173319">
              <a:buFont typeface="Arial" panose="020B0604020202020204" pitchFamily="34" charset="0"/>
              <a:buChar char="•"/>
            </a:pPr>
            <a:r>
              <a:rPr lang="en-US" dirty="0"/>
              <a:t>Chronic physical health conditions linked to stress</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Cost/Longevity:</a:t>
            </a:r>
          </a:p>
          <a:p>
            <a:r>
              <a:rPr lang="en-US" dirty="0"/>
              <a:t>We know that in the presence of chronic stress there are costs to the organization including </a:t>
            </a:r>
          </a:p>
          <a:p>
            <a:pPr marL="173319" indent="-173319">
              <a:buFont typeface="Arial" panose="020B0604020202020204" pitchFamily="34" charset="0"/>
              <a:buChar char="•"/>
            </a:pPr>
            <a:r>
              <a:rPr lang="en-US" dirty="0"/>
              <a:t>Lowered morale or absenteeism/</a:t>
            </a:r>
            <a:r>
              <a:rPr lang="en-US" dirty="0" err="1"/>
              <a:t>presenteeism</a:t>
            </a:r>
            <a:r>
              <a:rPr lang="en-US" dirty="0"/>
              <a:t> (being at work physically but not fully engaged) </a:t>
            </a:r>
          </a:p>
          <a:p>
            <a:pPr marL="173319" indent="-173319">
              <a:buFont typeface="Arial" panose="020B0604020202020204" pitchFamily="34" charset="0"/>
              <a:buChar char="•"/>
            </a:pPr>
            <a:r>
              <a:rPr lang="en-US" dirty="0"/>
              <a:t>Increased turnover of employees due to burnout</a:t>
            </a:r>
          </a:p>
          <a:p>
            <a:pPr marL="173319" indent="-173319">
              <a:buFont typeface="Arial" panose="020B0604020202020204" pitchFamily="34" charset="0"/>
              <a:buChar char="•"/>
            </a:pPr>
            <a:r>
              <a:rPr lang="en-US" dirty="0"/>
              <a:t>And associated with turnover are Increased costs associated with hiring and training new employees due to turnover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know that the cost of hiring and training 1 new RN is approximately $20,000…the cost</a:t>
            </a:r>
            <a:r>
              <a:rPr lang="en-US" baseline="0" dirty="0"/>
              <a:t> savings from incorporating SFA into the culture of the unit clearly have positive cost implications.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SFA aims to interrupt behavior</a:t>
            </a:r>
            <a:endParaRPr lang="en-US" dirty="0"/>
          </a:p>
          <a:p>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3223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 </a:t>
            </a:r>
            <a:endParaRPr lang="en-US" dirty="0"/>
          </a:p>
          <a:p>
            <a:r>
              <a:rPr lang="en-US" dirty="0"/>
              <a:t>Stress First Aid is particularly well-suited for health care settings because those who are drawn to work in these settings often live according to strong values and ideals. These values and ideals often give people the strength to persevere through very stressful situations.</a:t>
            </a:r>
            <a:r>
              <a:rPr lang="en-US" baseline="0" dirty="0"/>
              <a:t> </a:t>
            </a:r>
            <a:r>
              <a:rPr lang="en-US" dirty="0"/>
              <a:t>However, these ideals can create challenges as well that can contribute to poor self care and stress injury. </a:t>
            </a:r>
          </a:p>
          <a:p>
            <a:endParaRPr lang="en-US" dirty="0"/>
          </a:p>
          <a:p>
            <a:r>
              <a:rPr lang="en-US" dirty="0"/>
              <a:t>Taking a look at these we see: </a:t>
            </a:r>
          </a:p>
          <a:p>
            <a:pPr marL="173319" indent="-173319">
              <a:buFont typeface="Arial" panose="020B0604020202020204" pitchFamily="34" charset="0"/>
              <a:buChar char="•"/>
            </a:pPr>
            <a:r>
              <a:rPr lang="en-US" dirty="0"/>
              <a:t>Selflessness</a:t>
            </a:r>
            <a:r>
              <a:rPr lang="en-US" baseline="0" dirty="0"/>
              <a:t>’s positive side is that one places the welfare of others above one’s own welfare—however, the vulnerability this creates may be </a:t>
            </a:r>
            <a:r>
              <a:rPr lang="en-US" dirty="0"/>
              <a:t>not taking care of oneself when it is necessary, such as not making medical appointments for oneself in a timely fashion. </a:t>
            </a:r>
          </a:p>
          <a:p>
            <a:pPr marL="0" indent="0">
              <a:buFont typeface="Arial" panose="020B0604020202020204" pitchFamily="34" charset="0"/>
              <a:buNone/>
            </a:pPr>
            <a:endParaRPr lang="en-US" dirty="0"/>
          </a:p>
          <a:p>
            <a:pPr marL="173319" marR="0" lvl="0" indent="-1733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Loyalty’s strength, is a c</a:t>
            </a:r>
            <a:r>
              <a:rPr lang="en-US" sz="1200" dirty="0">
                <a:solidFill>
                  <a:srgbClr val="232D4B"/>
                </a:solidFill>
              </a:rPr>
              <a:t>ommitment to helping patients heal and supporting their families but </a:t>
            </a:r>
            <a:r>
              <a:rPr lang="en-US" dirty="0"/>
              <a:t>also creates a vulnerability to greater guilt when someone feels like they couldn’t do enough for others who need help.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3319" marR="0" lvl="0" indent="-1733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Stoicism’s strength is it</a:t>
            </a:r>
            <a:r>
              <a:rPr lang="en-US" baseline="0" dirty="0"/>
              <a:t> gives one </a:t>
            </a:r>
            <a:r>
              <a:rPr lang="en-US" sz="1200" baseline="0" dirty="0">
                <a:solidFill>
                  <a:srgbClr val="232D4B"/>
                </a:solidFill>
              </a:rPr>
              <a:t>t</a:t>
            </a:r>
            <a:r>
              <a:rPr lang="en-US" sz="1200" dirty="0">
                <a:solidFill>
                  <a:srgbClr val="232D4B"/>
                </a:solidFill>
              </a:rPr>
              <a:t>oughness and ability to endure hardships without complaint but the downside is it </a:t>
            </a:r>
            <a:r>
              <a:rPr lang="en-US" dirty="0"/>
              <a:t>can often result in not attending to one’s own needs and red flags and can therefore be at odds with personal problem identification and help seeking.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3319" indent="-173319">
              <a:buFont typeface="Arial" panose="020B0604020202020204" pitchFamily="34" charset="0"/>
              <a:buChar char="•"/>
            </a:pPr>
            <a:r>
              <a:rPr lang="en-US" dirty="0"/>
              <a:t>Having a strong inner moral code can guide us in patient care situations assisting us to choose</a:t>
            </a:r>
            <a:r>
              <a:rPr lang="en-US" baseline="0" dirty="0"/>
              <a:t> “right” over “wrong” but at the other end </a:t>
            </a:r>
            <a:r>
              <a:rPr lang="en-US" dirty="0"/>
              <a:t>can result in frustration when others don’t have the same values and can also lead to moral injury when we are placed in situations where we must practice outside</a:t>
            </a:r>
            <a:r>
              <a:rPr lang="en-US" baseline="0" dirty="0"/>
              <a:t> of what we perceive to be “right”</a:t>
            </a:r>
            <a:r>
              <a:rPr lang="en-US" dirty="0"/>
              <a:t>. It can also mean a person’s social support network is limited to those who they feel can understand their experiences.</a:t>
            </a:r>
          </a:p>
          <a:p>
            <a:pPr marL="0" indent="0">
              <a:buFont typeface="Arial" panose="020B0604020202020204" pitchFamily="34" charset="0"/>
              <a:buNone/>
            </a:pPr>
            <a:endParaRPr lang="en-US" dirty="0"/>
          </a:p>
          <a:p>
            <a:pPr marL="173319" indent="-173319">
              <a:buFont typeface="Arial" panose="020B0604020202020204" pitchFamily="34" charset="0"/>
              <a:buChar char="•"/>
            </a:pPr>
            <a:r>
              <a:rPr lang="en-US" dirty="0"/>
              <a:t>The value of excellence influences one to become the best and most effective professional possible but it’s vulnerability</a:t>
            </a:r>
            <a:r>
              <a:rPr lang="en-US" baseline="0" dirty="0"/>
              <a:t> is that it</a:t>
            </a:r>
            <a:r>
              <a:rPr lang="en-US" dirty="0"/>
              <a:t> can predispose a person to feeling ashamed when they don’t live up to their own high ideals and can reduce the likelihood of reaching out for mentoring.</a:t>
            </a:r>
          </a:p>
          <a:p>
            <a:pPr marL="173319" indent="-173319">
              <a:buFont typeface="Arial" panose="020B0604020202020204" pitchFamily="34" charset="0"/>
              <a:buChar char="•"/>
            </a:pPr>
            <a:endParaRPr lang="en-US" dirty="0"/>
          </a:p>
          <a:p>
            <a:r>
              <a:rPr lang="en-US" dirty="0"/>
              <a:t>It is important to understand how elements of guiding ideals can be both sources of strength for personne</a:t>
            </a:r>
            <a:r>
              <a:rPr lang="en-US" baseline="0" dirty="0"/>
              <a:t>l as well as </a:t>
            </a:r>
            <a:r>
              <a:rPr lang="en-US" dirty="0"/>
              <a:t>acknowledging that these elements can create additional challenges or vulnerabilities in seeking help.</a:t>
            </a:r>
          </a:p>
          <a:p>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01407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5F1196-F223-45EB-BFE8-138D0B031D6B}" type="slidenum">
              <a:rPr lang="en-US" smtClean="0"/>
              <a:t>2</a:t>
            </a:fld>
            <a:endParaRPr lang="en-US"/>
          </a:p>
        </p:txBody>
      </p:sp>
    </p:spTree>
    <p:extLst>
      <p:ext uri="{BB962C8B-B14F-4D97-AF65-F5344CB8AC3E}">
        <p14:creationId xmlns:p14="http://schemas.microsoft.com/office/powerpoint/2010/main" val="3676883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pPr defTabSz="924367">
              <a:defRPr/>
            </a:pPr>
            <a:r>
              <a:rPr lang="en-US" dirty="0"/>
              <a:t>Stress First Aid has been designed to address both stigma and common obstacles to self-care in high stress jobs. One important component of self-care is attitudinal.  Health care workers </a:t>
            </a:r>
            <a:r>
              <a:rPr lang="en-US" kern="0" dirty="0">
                <a:solidFill>
                  <a:srgbClr val="232D4B"/>
                </a:solidFill>
              </a:rPr>
              <a:t>are often focused on other’s welfare before their own a</a:t>
            </a:r>
            <a:r>
              <a:rPr lang="en-US" dirty="0"/>
              <a:t>nd have a tendency to get caught in self-talk that contributes to less self-care, such as making the following assumptions: </a:t>
            </a:r>
          </a:p>
          <a:p>
            <a:r>
              <a:rPr lang="en-US" dirty="0"/>
              <a:t> </a:t>
            </a:r>
          </a:p>
          <a:p>
            <a:pPr marL="173319" indent="-173319">
              <a:buFont typeface="Arial" panose="020B0604020202020204" pitchFamily="34" charset="0"/>
              <a:buChar char="•"/>
            </a:pPr>
            <a:r>
              <a:rPr lang="en-US" dirty="0"/>
              <a:t>“It would be selfish to take a break from this work.”</a:t>
            </a:r>
          </a:p>
          <a:p>
            <a:pPr marL="173319" indent="-173319">
              <a:buFont typeface="Arial" panose="020B0604020202020204" pitchFamily="34" charset="0"/>
              <a:buChar char="•"/>
            </a:pPr>
            <a:r>
              <a:rPr lang="en-US" dirty="0"/>
              <a:t>“I’m okay, I’m fine, I’m not even tired.”</a:t>
            </a:r>
          </a:p>
          <a:p>
            <a:pPr marL="173319" indent="-173319">
              <a:buFont typeface="Arial" panose="020B0604020202020204" pitchFamily="34" charset="0"/>
              <a:buChar char="•"/>
            </a:pPr>
            <a:r>
              <a:rPr lang="en-US" dirty="0"/>
              <a:t>“The needs of those I’m supporting are more important than my own needs.”</a:t>
            </a:r>
          </a:p>
          <a:p>
            <a:pPr marL="173319" indent="-173319">
              <a:buFont typeface="Arial" panose="020B0604020202020204" pitchFamily="34" charset="0"/>
              <a:buChar char="•"/>
            </a:pPr>
            <a:r>
              <a:rPr lang="en-US" dirty="0"/>
              <a:t>“I’m not doing enough.”</a:t>
            </a:r>
          </a:p>
          <a:p>
            <a:pPr marL="173319" indent="-173319">
              <a:buFont typeface="Arial" panose="020B0604020202020204" pitchFamily="34" charset="0"/>
              <a:buChar char="•"/>
            </a:pPr>
            <a:r>
              <a:rPr lang="en-US" dirty="0"/>
              <a:t>“I can contribute the most by working all the time.”</a:t>
            </a:r>
          </a:p>
          <a:p>
            <a:pPr marL="173319" indent="-173319">
              <a:buFont typeface="Arial" panose="020B0604020202020204" pitchFamily="34" charset="0"/>
              <a:buChar char="•"/>
            </a:pPr>
            <a:r>
              <a:rPr lang="en-US" dirty="0"/>
              <a:t>“I don’t want anyone to know how affected I am.”</a:t>
            </a:r>
          </a:p>
          <a:p>
            <a:pPr marL="173319" indent="-173319">
              <a:buFont typeface="Arial" panose="020B0604020202020204" pitchFamily="34" charset="0"/>
              <a:buChar char="•"/>
            </a:pPr>
            <a:r>
              <a:rPr lang="en-US" dirty="0"/>
              <a:t>“Only I can do </a:t>
            </a:r>
            <a:r>
              <a:rPr lang="en-US" i="1" dirty="0"/>
              <a:t>x</a:t>
            </a:r>
            <a:r>
              <a:rPr lang="en-US" dirty="0"/>
              <a:t>, </a:t>
            </a:r>
            <a:r>
              <a:rPr lang="en-US" i="1" dirty="0"/>
              <a:t>y</a:t>
            </a:r>
            <a:r>
              <a:rPr lang="en-US" dirty="0"/>
              <a:t>, and </a:t>
            </a:r>
            <a:r>
              <a:rPr lang="en-US" i="1" dirty="0"/>
              <a:t>z</a:t>
            </a:r>
            <a:r>
              <a:rPr lang="en-US" dirty="0"/>
              <a:t>.”</a:t>
            </a:r>
          </a:p>
          <a:p>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64793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Attitudinal assumptions and beliefs can often reduce self-care by affecting a person’s behavior.  Here are some common behaviors that can increase risk for stress reactions:</a:t>
            </a:r>
          </a:p>
          <a:p>
            <a:r>
              <a:rPr lang="en-US" dirty="0"/>
              <a:t> </a:t>
            </a:r>
          </a:p>
          <a:p>
            <a:pPr marL="173319" indent="-173319">
              <a:buFont typeface="Arial" panose="020B0604020202020204" pitchFamily="34" charset="0"/>
              <a:buChar char="•"/>
            </a:pPr>
            <a:r>
              <a:rPr lang="en-US" dirty="0"/>
              <a:t>Working too long by oneself without checking in with colleagues</a:t>
            </a:r>
          </a:p>
          <a:p>
            <a:pPr marL="173319" indent="-173319">
              <a:buFont typeface="Arial" panose="020B0604020202020204" pitchFamily="34" charset="0"/>
              <a:buChar char="•"/>
            </a:pPr>
            <a:r>
              <a:rPr lang="en-US" dirty="0"/>
              <a:t>Keeping stress to oneself</a:t>
            </a:r>
          </a:p>
          <a:p>
            <a:pPr marL="173319" indent="-173319">
              <a:buFont typeface="Arial" panose="020B0604020202020204" pitchFamily="34" charset="0"/>
              <a:buChar char="•"/>
            </a:pPr>
            <a:r>
              <a:rPr lang="en-US" dirty="0"/>
              <a:t>Ignoring declines in functioning</a:t>
            </a:r>
          </a:p>
          <a:p>
            <a:pPr marL="173319" indent="-173319">
              <a:buFont typeface="Arial" panose="020B0604020202020204" pitchFamily="34" charset="0"/>
              <a:buChar char="•"/>
            </a:pPr>
            <a:r>
              <a:rPr lang="en-US" dirty="0"/>
              <a:t>Underestimating needs</a:t>
            </a:r>
          </a:p>
          <a:p>
            <a:pPr marL="173319" indent="-173319">
              <a:buFont typeface="Arial" panose="020B0604020202020204" pitchFamily="34" charset="0"/>
              <a:buChar char="•"/>
            </a:pPr>
            <a:r>
              <a:rPr lang="en-US" dirty="0"/>
              <a:t>Relying </a:t>
            </a:r>
            <a:r>
              <a:rPr lang="en-US" b="1" i="1" dirty="0"/>
              <a:t>only</a:t>
            </a:r>
            <a:r>
              <a:rPr lang="en-US" dirty="0"/>
              <a:t> on alcohol/substances to relax for extended periods of time</a:t>
            </a:r>
          </a:p>
          <a:p>
            <a:pPr marL="173319" indent="-173319">
              <a:buFont typeface="Arial" panose="020B0604020202020204" pitchFamily="34" charset="0"/>
              <a:buChar char="•"/>
            </a:pPr>
            <a:r>
              <a:rPr lang="en-US" dirty="0"/>
              <a:t>Becoming more disengaged/isolated</a:t>
            </a:r>
          </a:p>
          <a:p>
            <a:pPr marL="173319" indent="-173319">
              <a:buFont typeface="Arial" panose="020B0604020202020204" pitchFamily="34" charset="0"/>
              <a:buChar char="•"/>
            </a:pPr>
            <a:r>
              <a:rPr lang="en-US" dirty="0"/>
              <a:t>Overworking </a:t>
            </a:r>
          </a:p>
          <a:p>
            <a:pPr marL="173319" indent="-173319">
              <a:buFont typeface="Arial" panose="020B0604020202020204" pitchFamily="34" charset="0"/>
              <a:buChar char="•"/>
            </a:pPr>
            <a:r>
              <a:rPr lang="en-US" dirty="0"/>
              <a:t>Not doing enough self-care to balance out the demands of work</a:t>
            </a:r>
          </a:p>
          <a:p>
            <a:pPr marL="173319" indent="-173319">
              <a:buFont typeface="Arial" panose="020B0604020202020204" pitchFamily="34" charset="0"/>
              <a:buChar char="•"/>
            </a:pPr>
            <a:r>
              <a:rPr lang="en-US" dirty="0"/>
              <a:t>Not seeking help/expertise</a:t>
            </a:r>
          </a:p>
          <a:p>
            <a:r>
              <a:rPr lang="en-US" dirty="0"/>
              <a:t> </a:t>
            </a:r>
          </a:p>
          <a:p>
            <a:r>
              <a:rPr lang="en-US" dirty="0"/>
              <a:t>While it may not be possible or preferred to avoid these behaviors entirely, SFA recommends increasing awareness of how these actions might impede self-care and work, in order to make whatever changes can be made to reduce their frequency.</a:t>
            </a:r>
          </a:p>
          <a:p>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751354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A synthesis of systematic reviews on resilience in health care organizations concluded that the following personal self-care factors were related to greater resilience in health care workers:</a:t>
            </a:r>
            <a:endParaRPr lang="en-US" sz="1300" dirty="0"/>
          </a:p>
          <a:p>
            <a:r>
              <a:rPr lang="en-US" dirty="0"/>
              <a:t>Balance skills:</a:t>
            </a:r>
            <a:endParaRPr lang="en-US" sz="1300" dirty="0"/>
          </a:p>
          <a:p>
            <a:pPr marL="173319" indent="-173319">
              <a:buFont typeface="Arial" panose="020B0604020202020204" pitchFamily="34" charset="0"/>
              <a:buChar char="•"/>
            </a:pPr>
            <a:r>
              <a:rPr lang="en-US" dirty="0"/>
              <a:t>Finding work shifts that fit one’s lifestyle</a:t>
            </a:r>
            <a:endParaRPr lang="en-US" sz="1300" dirty="0"/>
          </a:p>
          <a:p>
            <a:pPr marL="173319" indent="-173319">
              <a:buFont typeface="Arial" panose="020B0604020202020204" pitchFamily="34" charset="0"/>
              <a:buChar char="•"/>
            </a:pPr>
            <a:r>
              <a:rPr lang="en-US" dirty="0"/>
              <a:t>Consciously making time for meals, sleep and social activities </a:t>
            </a:r>
            <a:endParaRPr lang="en-US" sz="1300" dirty="0"/>
          </a:p>
          <a:p>
            <a:pPr marL="173319" indent="-173319">
              <a:buFont typeface="Arial" panose="020B0604020202020204" pitchFamily="34" charset="0"/>
              <a:buChar char="•"/>
            </a:pPr>
            <a:r>
              <a:rPr lang="en-US" dirty="0"/>
              <a:t>Being able to set boundaries; able to “switch off” after work </a:t>
            </a:r>
            <a:endParaRPr lang="en-US" sz="1300" dirty="0"/>
          </a:p>
          <a:p>
            <a:pPr marL="173319" indent="-173319">
              <a:buFont typeface="Arial" panose="020B0604020202020204" pitchFamily="34" charset="0"/>
              <a:buChar char="•"/>
            </a:pPr>
            <a:r>
              <a:rPr lang="en-US" dirty="0"/>
              <a:t>“Professional shielding,” or establishing internal mental/emotional boundaries to intense work </a:t>
            </a:r>
            <a:endParaRPr lang="en-US" sz="1300" dirty="0"/>
          </a:p>
          <a:p>
            <a:pPr marL="173319" indent="-173319">
              <a:buFont typeface="Arial" panose="020B0604020202020204" pitchFamily="34" charset="0"/>
              <a:buChar char="•"/>
            </a:pPr>
            <a:r>
              <a:rPr lang="en-US" dirty="0"/>
              <a:t>Being able to seek out social support</a:t>
            </a:r>
            <a:endParaRPr lang="en-US" sz="1300" dirty="0"/>
          </a:p>
          <a:p>
            <a:r>
              <a:rPr lang="en-US" dirty="0"/>
              <a:t>Varied coping strategies, that worked depending on a person’s preferred modes of coping:</a:t>
            </a:r>
            <a:endParaRPr lang="en-US" sz="1300" dirty="0"/>
          </a:p>
          <a:p>
            <a:pPr marL="173319" indent="-173319">
              <a:buFont typeface="Arial" panose="020B0604020202020204" pitchFamily="34" charset="0"/>
              <a:buChar char="•"/>
            </a:pPr>
            <a:r>
              <a:rPr lang="en-US" dirty="0"/>
              <a:t>Self-reflection through journaling, prayer, and faith</a:t>
            </a:r>
            <a:endParaRPr lang="en-US" sz="1300" dirty="0"/>
          </a:p>
          <a:p>
            <a:pPr marL="173319" indent="-173319">
              <a:buFont typeface="Arial" panose="020B0604020202020204" pitchFamily="34" charset="0"/>
              <a:buChar char="•"/>
            </a:pPr>
            <a:r>
              <a:rPr lang="en-US" dirty="0"/>
              <a:t>Processing emotions</a:t>
            </a:r>
            <a:endParaRPr lang="en-US" sz="1300" dirty="0"/>
          </a:p>
          <a:p>
            <a:pPr marL="173319" indent="-173319">
              <a:buFont typeface="Arial" panose="020B0604020202020204" pitchFamily="34" charset="0"/>
              <a:buChar char="•"/>
            </a:pPr>
            <a:r>
              <a:rPr lang="en-US" dirty="0"/>
              <a:t>Being able to accept that they cannot fix everything </a:t>
            </a:r>
            <a:endParaRPr lang="en-US" sz="1300" dirty="0"/>
          </a:p>
          <a:p>
            <a:pPr marL="173319" indent="-173319">
              <a:buFont typeface="Arial" panose="020B0604020202020204" pitchFamily="34" charset="0"/>
              <a:buChar char="•"/>
            </a:pPr>
            <a:r>
              <a:rPr lang="en-US" dirty="0"/>
              <a:t>Being aware of the potential adversities</a:t>
            </a:r>
            <a:endParaRPr lang="en-US" sz="1300" dirty="0"/>
          </a:p>
          <a:p>
            <a:pPr marL="173319" indent="-173319">
              <a:buFont typeface="Arial" panose="020B0604020202020204" pitchFamily="34" charset="0"/>
              <a:buChar char="•"/>
            </a:pPr>
            <a:r>
              <a:rPr lang="en-US" dirty="0"/>
              <a:t>Focusing on purpose and meaning </a:t>
            </a:r>
            <a:endParaRPr lang="en-US" sz="1300" dirty="0"/>
          </a:p>
          <a:p>
            <a:pPr marL="173319" indent="-173319">
              <a:buFont typeface="Arial" panose="020B0604020202020204" pitchFamily="34" charset="0"/>
              <a:buChar char="•"/>
            </a:pPr>
            <a:r>
              <a:rPr lang="en-US" dirty="0"/>
              <a:t>Delegation of work </a:t>
            </a:r>
            <a:endParaRPr lang="en-US" sz="1300" dirty="0"/>
          </a:p>
          <a:p>
            <a:pPr marL="173319" indent="-173319">
              <a:buFont typeface="Arial" panose="020B0604020202020204" pitchFamily="34" charset="0"/>
              <a:buChar char="•"/>
            </a:pPr>
            <a:r>
              <a:rPr lang="en-US" dirty="0"/>
              <a:t>Basic time management</a:t>
            </a:r>
            <a:endParaRPr lang="en-US" sz="1300" dirty="0"/>
          </a:p>
          <a:p>
            <a:r>
              <a:rPr lang="en-US" dirty="0"/>
              <a:t> </a:t>
            </a:r>
            <a:endParaRPr lang="en-US" sz="1300" dirty="0"/>
          </a:p>
          <a:p>
            <a:r>
              <a:rPr lang="en-US" dirty="0"/>
              <a:t>The review noted that, while the balance skills seemed to be more uniformly related to resilience in health care workers, preferred self-care strategies were highly individualized.  The SFA model recognizes the need for individualized tailoring of self-care strategies and highlights the need for more disciplined attempts at incorporating the balance skills that have received broad research support, such as social support and setting boundaries.  </a:t>
            </a:r>
            <a:endParaRPr lang="en-US" sz="1100" dirty="0"/>
          </a:p>
          <a:p>
            <a:r>
              <a:rPr lang="en-US" dirty="0"/>
              <a:t> </a:t>
            </a:r>
            <a:endParaRPr lang="en-US" sz="1300" dirty="0"/>
          </a:p>
          <a:p>
            <a:r>
              <a:rPr lang="en-US" dirty="0"/>
              <a:t>Cheong Wei Terence Huey &amp; Janice C. </a:t>
            </a:r>
            <a:r>
              <a:rPr lang="en-US" dirty="0" err="1"/>
              <a:t>Palaganas</a:t>
            </a:r>
            <a:r>
              <a:rPr lang="en-US" dirty="0"/>
              <a:t> (2020): What are the factors affecting resilience in health professionals? A synthesis of systematic reviews, </a:t>
            </a:r>
            <a:r>
              <a:rPr lang="en-US" i="1" dirty="0"/>
              <a:t>Medical Teacher</a:t>
            </a:r>
            <a:r>
              <a:rPr lang="en-US" dirty="0"/>
              <a:t>, DOI: 10.1080/0142159X.2020.1714020</a:t>
            </a:r>
            <a:endParaRPr lang="en-US" sz="1300" dirty="0"/>
          </a:p>
          <a:p>
            <a:endParaRPr lang="en-US" dirty="0"/>
          </a:p>
          <a:p>
            <a:pPr defTabSz="924367">
              <a:defRPr/>
            </a:pPr>
            <a:endParaRPr lang="en-US" kern="0" dirty="0">
              <a:solidFill>
                <a:srgbClr val="232D4B"/>
              </a:solidFill>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34663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Coworker support is important in health care settings because:</a:t>
            </a:r>
            <a:endParaRPr lang="en-US" dirty="0"/>
          </a:p>
          <a:p>
            <a:pPr marL="173319" indent="-173319">
              <a:buFont typeface="Arial" panose="020B0604020202020204" pitchFamily="34" charset="0"/>
              <a:buChar char="•"/>
            </a:pPr>
            <a:r>
              <a:rPr lang="en-US" dirty="0"/>
              <a:t>Health care workers are often focused on others’ welfare before their own</a:t>
            </a:r>
          </a:p>
          <a:p>
            <a:pPr marL="173319" indent="-173319">
              <a:buFont typeface="Arial" panose="020B0604020202020204" pitchFamily="34" charset="0"/>
              <a:buChar char="•"/>
            </a:pPr>
            <a:r>
              <a:rPr lang="en-GB" dirty="0"/>
              <a:t>Most people experiencing significant stress will cope, but some will become ill</a:t>
            </a:r>
            <a:endParaRPr lang="en-US" dirty="0"/>
          </a:p>
          <a:p>
            <a:pPr marL="173319" indent="-173319">
              <a:buFont typeface="Arial" panose="020B0604020202020204" pitchFamily="34" charset="0"/>
              <a:buChar char="•"/>
            </a:pPr>
            <a:r>
              <a:rPr lang="en-GB" dirty="0"/>
              <a:t>Those that do become ill often do not seek formal help</a:t>
            </a:r>
          </a:p>
          <a:p>
            <a:pPr eaLnBrk="1" hangingPunct="1">
              <a:buFont typeface="Arial" panose="020B0604020202020204" pitchFamily="34" charset="0"/>
              <a:buChar char="•"/>
            </a:pPr>
            <a:r>
              <a:rPr lang="en-GB" kern="0" dirty="0">
                <a:solidFill>
                  <a:srgbClr val="232D4B"/>
                </a:solidFill>
              </a:rPr>
              <a:t>   Co-workers have shared experiences which promotes understanding and connection</a:t>
            </a:r>
          </a:p>
          <a:p>
            <a:pPr eaLnBrk="1" hangingPunct="1">
              <a:buFont typeface="Arial" panose="020B0604020202020204" pitchFamily="34" charset="0"/>
              <a:buChar char="•"/>
            </a:pPr>
            <a:r>
              <a:rPr lang="en-GB" kern="0" dirty="0">
                <a:solidFill>
                  <a:srgbClr val="232D4B"/>
                </a:solidFill>
              </a:rPr>
              <a:t>   Co-workers can decrease stigma and normalize stress/vulnerability</a:t>
            </a:r>
            <a:endParaRPr lang="en-US" dirty="0"/>
          </a:p>
          <a:p>
            <a:pPr marL="173319" indent="-173319">
              <a:buFont typeface="Arial" panose="020B0604020202020204" pitchFamily="34" charset="0"/>
              <a:buChar char="•"/>
            </a:pPr>
            <a:r>
              <a:rPr lang="en-GB" dirty="0"/>
              <a:t>Co-workers can give informal support to prevent more significant problems</a:t>
            </a:r>
            <a:endParaRPr lang="en-US" dirty="0"/>
          </a:p>
          <a:p>
            <a:pPr marL="173319" indent="-173319">
              <a:buFont typeface="Arial" panose="020B0604020202020204" pitchFamily="34" charset="0"/>
              <a:buChar char="•"/>
            </a:pPr>
            <a:r>
              <a:rPr lang="en-GB" dirty="0"/>
              <a:t>They can also be a bridge to more formal treatment </a:t>
            </a:r>
            <a:endParaRPr lang="en-US" dirty="0"/>
          </a:p>
          <a:p>
            <a:pPr marL="173319" indent="-173319">
              <a:buFont typeface="Arial" panose="020B0604020202020204" pitchFamily="34" charset="0"/>
              <a:buChar char="•"/>
            </a:pPr>
            <a:r>
              <a:rPr lang="en-GB" dirty="0"/>
              <a:t>There is evidence that early treatment for significant stress is effective</a:t>
            </a:r>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992553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70562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25</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28088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One</a:t>
            </a:r>
            <a:r>
              <a:rPr lang="en-US" baseline="0" dirty="0"/>
              <a:t> strategy is not enough. What works for one individual may not for the next. What works in one unit may not work in another and the same for the organization.</a:t>
            </a:r>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2051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446088"/>
            <a:ext cx="3556000" cy="2001837"/>
          </a:xfrm>
        </p:spPr>
      </p:sp>
      <p:sp>
        <p:nvSpPr>
          <p:cNvPr id="3" name="Notes Placeholder 2"/>
          <p:cNvSpPr>
            <a:spLocks noGrp="1"/>
          </p:cNvSpPr>
          <p:nvPr>
            <p:ph type="body" idx="1"/>
          </p:nvPr>
        </p:nvSpPr>
        <p:spPr/>
        <p:txBody>
          <a:bodyPr/>
          <a:lstStyle/>
          <a:p>
            <a:r>
              <a:rPr lang="en-US" dirty="0"/>
              <a:t>SFA offers</a:t>
            </a:r>
            <a:r>
              <a:rPr lang="en-US" baseline="0" dirty="0"/>
              <a:t> a variety of approaches to managing stress and preventing stress injury.  The 3 major concepts of stress first aid include the stress continuum, the types of stress most commonly associated with stress injury and the stress first aid 7 Cs which are actions that individuals, co-workers, leaders and organizations can take to address stress and stress injury. </a:t>
            </a:r>
          </a:p>
          <a:p>
            <a:endParaRPr lang="en-US" baseline="0" dirty="0"/>
          </a:p>
        </p:txBody>
      </p:sp>
      <p:sp>
        <p:nvSpPr>
          <p:cNvPr id="4" name="Header Placeholder 3"/>
          <p:cNvSpPr>
            <a:spLocks noGrp="1"/>
          </p:cNvSpPr>
          <p:nvPr>
            <p:ph type="hdr" sz="quarter" idx="10"/>
          </p:nvPr>
        </p:nvSpPr>
        <p:spPr/>
        <p:txBody>
          <a:bodyPr/>
          <a:lstStyle/>
          <a:p>
            <a:pPr>
              <a:defRPr/>
            </a:pPr>
            <a:r>
              <a:rPr lang="en-US" altLang="en-US"/>
              <a:t>Awareness Brief</a:t>
            </a:r>
          </a:p>
        </p:txBody>
      </p:sp>
      <p:sp>
        <p:nvSpPr>
          <p:cNvPr id="6" name="Slide Number Placeholder 5"/>
          <p:cNvSpPr>
            <a:spLocks noGrp="1"/>
          </p:cNvSpPr>
          <p:nvPr>
            <p:ph type="sldNum" sz="quarter" idx="12"/>
          </p:nvPr>
        </p:nvSpPr>
        <p:spPr/>
        <p:txBody>
          <a:bodyPr/>
          <a:lstStyle/>
          <a:p>
            <a:pPr>
              <a:defRPr/>
            </a:pPr>
            <a:fld id="{9AF66948-A52C-5843-A83E-C7D386030904}" type="slidenum">
              <a:rPr lang="en-US" altLang="en-US" smtClean="0"/>
              <a:pPr>
                <a:defRPr/>
              </a:pPr>
              <a:t>27</a:t>
            </a:fld>
            <a:endParaRPr lang="en-US" altLang="en-US"/>
          </a:p>
        </p:txBody>
      </p:sp>
    </p:spTree>
    <p:extLst>
      <p:ext uri="{BB962C8B-B14F-4D97-AF65-F5344CB8AC3E}">
        <p14:creationId xmlns:p14="http://schemas.microsoft.com/office/powerpoint/2010/main" val="4083785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533400" y="381000"/>
            <a:ext cx="3556000" cy="2001838"/>
          </a:xfrm>
          <a:ln/>
        </p:spPr>
      </p:sp>
      <p:sp>
        <p:nvSpPr>
          <p:cNvPr id="15363" name="Rectangle 3"/>
          <p:cNvSpPr>
            <a:spLocks noGrp="1" noChangeArrowheads="1"/>
          </p:cNvSpPr>
          <p:nvPr>
            <p:ph type="body" idx="1"/>
          </p:nvPr>
        </p:nvSpPr>
        <p:spPr>
          <a:xfrm>
            <a:off x="384175" y="2438400"/>
            <a:ext cx="6316663" cy="6369050"/>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fontScale="70000" lnSpcReduction="20000"/>
          </a:bodyPr>
          <a:lstStyle/>
          <a:p>
            <a:pPr eaLnBrk="1" hangingPunct="1"/>
            <a:r>
              <a:rPr lang="en-US" altLang="en-US" dirty="0">
                <a:latin typeface="Arial" charset="0"/>
              </a:rPr>
              <a:t>While there are hundreds of different types of stressors that can move us into the yellow zone there are four types of exposures that have the potential to cause stress injury. These are also called Potential Traumatic Events (PTE).</a:t>
            </a:r>
          </a:p>
          <a:p>
            <a:pPr eaLnBrk="1" hangingPunct="1"/>
            <a:endParaRPr lang="en-US" altLang="en-US" dirty="0">
              <a:latin typeface="Arial" charset="0"/>
            </a:endParaRPr>
          </a:p>
          <a:p>
            <a:pPr eaLnBrk="1" hangingPunct="1"/>
            <a:r>
              <a:rPr lang="en-US" altLang="en-US" dirty="0">
                <a:latin typeface="Arial" charset="0"/>
              </a:rPr>
              <a:t>The first one is obvious…</a:t>
            </a:r>
          </a:p>
          <a:p>
            <a:pPr eaLnBrk="1" hangingPunct="1"/>
            <a:r>
              <a:rPr lang="en-US" altLang="en-US" b="1" dirty="0">
                <a:latin typeface="Arial" charset="0"/>
              </a:rPr>
              <a:t>Life Threat</a:t>
            </a:r>
            <a:r>
              <a:rPr lang="en-US" altLang="en-US" dirty="0">
                <a:latin typeface="Arial" charset="0"/>
              </a:rPr>
              <a:t>—due to traumatic life-threatening or other situations that provoke terror, horror or helplessness. This type of injury can include experiencing a near-miss or close call.  In law enforcement work, trauma is not the only harmful exposure.</a:t>
            </a:r>
          </a:p>
          <a:p>
            <a:pPr eaLnBrk="1" hangingPunct="1"/>
            <a:endParaRPr lang="en-US" altLang="en-US" b="1" dirty="0">
              <a:latin typeface="Arial" charset="0"/>
            </a:endParaRPr>
          </a:p>
          <a:p>
            <a:pPr eaLnBrk="1" hangingPunct="1"/>
            <a:r>
              <a:rPr lang="en-US" altLang="en-US" b="1" dirty="0">
                <a:latin typeface="Arial" charset="0"/>
              </a:rPr>
              <a:t>Loss</a:t>
            </a:r>
            <a:r>
              <a:rPr lang="en-US" altLang="en-US" dirty="0">
                <a:latin typeface="Arial" charset="0"/>
              </a:rPr>
              <a:t>—grief due to the loss of close comrades, leaders, family members or other cared-for individuals.  In many ways,</a:t>
            </a:r>
            <a:r>
              <a:rPr lang="en-US" altLang="en-US" baseline="0" dirty="0">
                <a:latin typeface="Arial" charset="0"/>
              </a:rPr>
              <a:t> Loss is the prototypical stress injury; where the meaning of the loss can change emotional, cognitive, and physical abilities. </a:t>
            </a:r>
            <a:endParaRPr lang="en-US" altLang="en-US" dirty="0">
              <a:latin typeface="Arial" charset="0"/>
            </a:endParaRPr>
          </a:p>
          <a:p>
            <a:pPr eaLnBrk="1" hangingPunct="1"/>
            <a:endParaRPr lang="en-US" altLang="en-US" b="1" dirty="0">
              <a:latin typeface="Arial" charset="0"/>
            </a:endParaRPr>
          </a:p>
          <a:p>
            <a:pPr eaLnBrk="1" hangingPunct="1"/>
            <a:r>
              <a:rPr lang="en-US" altLang="en-US" b="1" dirty="0">
                <a:latin typeface="Arial" charset="0"/>
              </a:rPr>
              <a:t>Inner Conflict</a:t>
            </a:r>
            <a:r>
              <a:rPr lang="en-US" altLang="en-US" dirty="0">
                <a:latin typeface="Arial" charset="0"/>
              </a:rPr>
              <a:t>—a “beliefs” injury due to conflict between one's moral/ethical beliefs and current experiences. Inner conflict stress injuries can include acting outside of internal, self-imposed morals or values, an inability to prevent harm to others or somehow contributing to or not preventing harm to a fellow officer.  Indications for inner conflict are the includes the words: “could’ve, should’ve, </a:t>
            </a:r>
            <a:r>
              <a:rPr lang="en-US" altLang="en-US" dirty="0" err="1">
                <a:latin typeface="Arial" charset="0"/>
              </a:rPr>
              <a:t>ought’of</a:t>
            </a:r>
            <a:r>
              <a:rPr lang="en-US" altLang="en-US" dirty="0">
                <a:latin typeface="Arial" charset="0"/>
              </a:rPr>
              <a:t>, </a:t>
            </a:r>
            <a:r>
              <a:rPr lang="en-US" altLang="en-US" dirty="0" err="1">
                <a:latin typeface="Arial" charset="0"/>
              </a:rPr>
              <a:t>only’if</a:t>
            </a:r>
            <a:r>
              <a:rPr lang="en-US" altLang="en-US" dirty="0">
                <a:latin typeface="Arial" charset="0"/>
              </a:rPr>
              <a:t>”</a:t>
            </a:r>
          </a:p>
          <a:p>
            <a:pPr eaLnBrk="1" hangingPunct="1"/>
            <a:endParaRPr lang="en-US" altLang="en-US" b="1" dirty="0">
              <a:latin typeface="Arial" charset="0"/>
            </a:endParaRPr>
          </a:p>
          <a:p>
            <a:pPr eaLnBrk="1" hangingPunct="1"/>
            <a:r>
              <a:rPr lang="en-US" altLang="en-US" b="1" dirty="0">
                <a:latin typeface="Arial" charset="0"/>
              </a:rPr>
              <a:t>Wear and Tear</a:t>
            </a:r>
            <a:r>
              <a:rPr lang="en-US" altLang="en-US" dirty="0">
                <a:latin typeface="Arial" charset="0"/>
              </a:rPr>
              <a:t>—the result of fatigue and accumulation of prolonged stress, including from non-operational sources, without sufficient sleep, rest and restoration. </a:t>
            </a:r>
          </a:p>
          <a:p>
            <a:pPr eaLnBrk="1" hangingPunct="1"/>
            <a:endParaRPr lang="en-US" altLang="en-US" dirty="0">
              <a:latin typeface="Arial" charset="0"/>
              <a:ea typeface="ＭＳ Ｐゴシック" charset="-128"/>
            </a:endParaRPr>
          </a:p>
          <a:p>
            <a:r>
              <a:rPr lang="en-US" dirty="0">
                <a:solidFill>
                  <a:schemeClr val="bg2">
                    <a:lumMod val="75000"/>
                  </a:schemeClr>
                </a:solidFill>
                <a:cs typeface="MS PGothic" charset="0"/>
              </a:rPr>
              <a:t>Overwhelming stressors OF FATIGUE (BURNOUT), TRAUMA, LOSS, OR MORAL INJURY</a:t>
            </a:r>
            <a:r>
              <a:rPr lang="en-US" dirty="0">
                <a:solidFill>
                  <a:srgbClr val="FF0000"/>
                </a:solidFill>
                <a:cs typeface="MS PGothic" charset="0"/>
              </a:rPr>
              <a:t>.</a:t>
            </a:r>
          </a:p>
          <a:p>
            <a:endParaRPr lang="en-US" dirty="0">
              <a:solidFill>
                <a:srgbClr val="FF0000"/>
              </a:solidFill>
            </a:endParaRPr>
          </a:p>
          <a:p>
            <a:r>
              <a:rPr lang="en-US" b="1" dirty="0"/>
              <a:t>Four Causes of Stress Injury</a:t>
            </a:r>
          </a:p>
          <a:p>
            <a:r>
              <a:rPr lang="en-US" b="1" dirty="0"/>
              <a:t> </a:t>
            </a:r>
            <a:endParaRPr lang="en-US" dirty="0"/>
          </a:p>
          <a:p>
            <a:r>
              <a:rPr lang="en-US" dirty="0"/>
              <a:t>In high stress settings like health care services, trauma is not the only potentially harmful exposure. Stress injuries can arise from four possible mechanisms or causes:</a:t>
            </a:r>
          </a:p>
          <a:p>
            <a:r>
              <a:rPr lang="en-US" dirty="0"/>
              <a:t> </a:t>
            </a:r>
          </a:p>
          <a:p>
            <a:r>
              <a:rPr lang="en-US" b="1" dirty="0"/>
              <a:t>Examples of Potentially Traumatic Events:</a:t>
            </a:r>
          </a:p>
          <a:p>
            <a:pPr marL="173319" indent="-173319">
              <a:buFont typeface="Arial" panose="020B0604020202020204" pitchFamily="34" charset="0"/>
              <a:buChar char="•"/>
            </a:pPr>
            <a:r>
              <a:rPr lang="en-US" dirty="0"/>
              <a:t>Exposure to very difficult cases</a:t>
            </a:r>
            <a:endParaRPr lang="en-US" b="1" dirty="0"/>
          </a:p>
          <a:p>
            <a:pPr marL="173319" indent="-173319">
              <a:buFont typeface="Arial" panose="020B0604020202020204" pitchFamily="34" charset="0"/>
              <a:buChar char="•"/>
            </a:pPr>
            <a:r>
              <a:rPr lang="en-US" dirty="0"/>
              <a:t>Exposure to extreme violence, murder, or suicide</a:t>
            </a:r>
            <a:endParaRPr lang="en-US" b="1" dirty="0"/>
          </a:p>
          <a:p>
            <a:pPr marL="173319" indent="-173319">
              <a:buFont typeface="Arial" panose="020B0604020202020204" pitchFamily="34" charset="0"/>
              <a:buChar char="•"/>
            </a:pPr>
            <a:r>
              <a:rPr lang="en-US" dirty="0"/>
              <a:t>Exposure to life-threatening infectious agents</a:t>
            </a:r>
            <a:endParaRPr lang="en-US" b="1" dirty="0"/>
          </a:p>
          <a:p>
            <a:pPr marL="173319" indent="-173319">
              <a:buFont typeface="Arial" panose="020B0604020202020204" pitchFamily="34" charset="0"/>
              <a:buChar char="•"/>
            </a:pPr>
            <a:r>
              <a:rPr lang="en-US" dirty="0"/>
              <a:t>Sexual assault or offenses</a:t>
            </a:r>
            <a:endParaRPr lang="en-US" b="1" dirty="0"/>
          </a:p>
          <a:p>
            <a:pPr marL="173319" indent="-173319">
              <a:buFont typeface="Arial" panose="020B0604020202020204" pitchFamily="34" charset="0"/>
              <a:buChar char="•"/>
            </a:pPr>
            <a:r>
              <a:rPr lang="en-US" dirty="0"/>
              <a:t>Working with families who have seriously ill or injured children</a:t>
            </a:r>
            <a:endParaRPr lang="en-US" b="1" dirty="0"/>
          </a:p>
          <a:p>
            <a:pPr marL="173319" indent="-173319">
              <a:buFont typeface="Arial" panose="020B0604020202020204" pitchFamily="34" charset="0"/>
              <a:buChar char="•"/>
            </a:pPr>
            <a:r>
              <a:rPr lang="en-US" dirty="0"/>
              <a:t>Dealing with hostility/resistance/violence from patients</a:t>
            </a:r>
            <a:endParaRPr lang="en-US" b="1" dirty="0"/>
          </a:p>
          <a:p>
            <a:pPr marL="173319" indent="-173319">
              <a:buFont typeface="Arial" panose="020B0604020202020204" pitchFamily="34" charset="0"/>
              <a:buChar char="•"/>
            </a:pPr>
            <a:r>
              <a:rPr lang="en-US" dirty="0"/>
              <a:t>Exposure to similar potentially traumatic events in one’s personal life</a:t>
            </a:r>
            <a:endParaRPr lang="en-US" b="1" dirty="0"/>
          </a:p>
          <a:p>
            <a:pPr marL="173319" indent="-173319">
              <a:buFont typeface="Arial" panose="020B0604020202020204" pitchFamily="34" charset="0"/>
              <a:buChar char="•"/>
            </a:pPr>
            <a:endParaRPr lang="en-US" b="1" dirty="0"/>
          </a:p>
          <a:p>
            <a:r>
              <a:rPr lang="en-US" b="1" dirty="0"/>
              <a:t>Examples of Loss:  </a:t>
            </a:r>
          </a:p>
          <a:p>
            <a:pPr marL="173319" indent="-173319">
              <a:buFont typeface="Arial" panose="020B0604020202020204" pitchFamily="34" charset="0"/>
              <a:buChar char="•"/>
            </a:pPr>
            <a:r>
              <a:rPr lang="en-US" dirty="0"/>
              <a:t>Death or significant illness in patients, coworkers, family, or friends</a:t>
            </a:r>
            <a:endParaRPr lang="en-US" b="1" dirty="0"/>
          </a:p>
          <a:p>
            <a:pPr marL="173319" indent="-173319">
              <a:buFont typeface="Arial" panose="020B0604020202020204" pitchFamily="34" charset="0"/>
              <a:buChar char="•"/>
            </a:pPr>
            <a:r>
              <a:rPr lang="en-US" dirty="0"/>
              <a:t>Working with families who have lost their child</a:t>
            </a:r>
            <a:endParaRPr lang="en-US" b="1" dirty="0"/>
          </a:p>
          <a:p>
            <a:pPr marL="173319" indent="-173319">
              <a:buFont typeface="Arial" panose="020B0604020202020204" pitchFamily="34" charset="0"/>
              <a:buChar char="•"/>
            </a:pPr>
            <a:r>
              <a:rPr lang="en-US" dirty="0"/>
              <a:t>Loss of ideals</a:t>
            </a:r>
            <a:endParaRPr lang="en-US" b="1" dirty="0"/>
          </a:p>
          <a:p>
            <a:pPr marL="173319" indent="-173319">
              <a:buFont typeface="Arial" panose="020B0604020202020204" pitchFamily="34" charset="0"/>
              <a:buChar char="•"/>
            </a:pPr>
            <a:r>
              <a:rPr lang="en-US" dirty="0"/>
              <a:t>Loss of time </a:t>
            </a:r>
            <a:endParaRPr lang="en-US" b="1" dirty="0"/>
          </a:p>
          <a:p>
            <a:pPr marL="173319" indent="-173319">
              <a:buFont typeface="Arial" panose="020B0604020202020204" pitchFamily="34" charset="0"/>
              <a:buChar char="•"/>
            </a:pPr>
            <a:r>
              <a:rPr lang="en-US" dirty="0"/>
              <a:t>Loss of personal wellbeing</a:t>
            </a:r>
            <a:endParaRPr lang="en-US" b="1" dirty="0"/>
          </a:p>
          <a:p>
            <a:pPr marL="173319" indent="-173319">
              <a:buFont typeface="Arial" panose="020B0604020202020204" pitchFamily="34" charset="0"/>
              <a:buChar char="•"/>
            </a:pPr>
            <a:r>
              <a:rPr lang="en-US" dirty="0"/>
              <a:t>Loss of innocence</a:t>
            </a:r>
            <a:endParaRPr lang="en-US" b="1" dirty="0"/>
          </a:p>
          <a:p>
            <a:r>
              <a:rPr lang="en-US" dirty="0"/>
              <a:t> </a:t>
            </a:r>
            <a:endParaRPr lang="en-US" b="1" dirty="0"/>
          </a:p>
          <a:p>
            <a:r>
              <a:rPr lang="en-US" b="1" dirty="0"/>
              <a:t>Examples of Inner Conflict:</a:t>
            </a:r>
            <a:endParaRPr lang="en-US" dirty="0"/>
          </a:p>
          <a:p>
            <a:pPr marL="173319" indent="-173319">
              <a:buFont typeface="Arial" panose="020B0604020202020204" pitchFamily="34" charset="0"/>
              <a:buChar char="•"/>
            </a:pPr>
            <a:r>
              <a:rPr lang="en-US" dirty="0"/>
              <a:t>Conflicts with personal values and the job</a:t>
            </a:r>
            <a:endParaRPr lang="en-US" b="1" dirty="0"/>
          </a:p>
          <a:p>
            <a:pPr marL="173319" indent="-173319">
              <a:buFont typeface="Arial" panose="020B0604020202020204" pitchFamily="34" charset="0"/>
              <a:buChar char="•"/>
            </a:pPr>
            <a:r>
              <a:rPr lang="en-US" dirty="0"/>
              <a:t>Finding time to satisfy work and personal responsibilities</a:t>
            </a:r>
            <a:endParaRPr lang="en-US" b="1" dirty="0"/>
          </a:p>
          <a:p>
            <a:pPr marL="173319" indent="-173319">
              <a:buFont typeface="Arial" panose="020B0604020202020204" pitchFamily="34" charset="0"/>
              <a:buChar char="•"/>
            </a:pPr>
            <a:r>
              <a:rPr lang="en-US" dirty="0"/>
              <a:t>Second guessing what could have been done differently to prevent a negative outcome</a:t>
            </a:r>
            <a:endParaRPr lang="en-US" b="1" dirty="0"/>
          </a:p>
          <a:p>
            <a:pPr marL="173319" indent="-173319">
              <a:buFont typeface="Arial" panose="020B0604020202020204" pitchFamily="34" charset="0"/>
              <a:buChar char="•"/>
            </a:pPr>
            <a:r>
              <a:rPr lang="en-US" dirty="0"/>
              <a:t>Concerns about the impact of one’s job on family or friends</a:t>
            </a:r>
            <a:endParaRPr lang="en-US" b="1" dirty="0"/>
          </a:p>
          <a:p>
            <a:r>
              <a:rPr lang="en-US" i="1" dirty="0"/>
              <a:t> </a:t>
            </a:r>
            <a:endParaRPr lang="en-US" b="1" dirty="0"/>
          </a:p>
          <a:p>
            <a:r>
              <a:rPr lang="en-US" b="1" dirty="0"/>
              <a:t>Examples of Wear and Tear: </a:t>
            </a:r>
          </a:p>
          <a:p>
            <a:pPr marL="173319" indent="-173319">
              <a:buFont typeface="Arial" panose="020B0604020202020204" pitchFamily="34" charset="0"/>
              <a:buChar char="•"/>
            </a:pPr>
            <a:r>
              <a:rPr lang="en-US" dirty="0"/>
              <a:t>Long hours and rotating shifts</a:t>
            </a:r>
            <a:endParaRPr lang="en-US" b="1" dirty="0"/>
          </a:p>
          <a:p>
            <a:pPr marL="173319" indent="-173319">
              <a:buFont typeface="Arial" panose="020B0604020202020204" pitchFamily="34" charset="0"/>
              <a:buChar char="•"/>
            </a:pPr>
            <a:r>
              <a:rPr lang="en-US" dirty="0"/>
              <a:t>Working when ill or injured</a:t>
            </a:r>
            <a:endParaRPr lang="en-US" b="1" dirty="0"/>
          </a:p>
          <a:p>
            <a:pPr marL="173319" indent="-173319">
              <a:buFont typeface="Arial" panose="020B0604020202020204" pitchFamily="34" charset="0"/>
              <a:buChar char="•"/>
            </a:pPr>
            <a:r>
              <a:rPr lang="en-US" dirty="0"/>
              <a:t>Dealing with different personalities </a:t>
            </a:r>
            <a:endParaRPr lang="en-US" b="1" dirty="0"/>
          </a:p>
          <a:p>
            <a:pPr marL="173319" indent="-173319">
              <a:buFont typeface="Arial" panose="020B0604020202020204" pitchFamily="34" charset="0"/>
              <a:buChar char="•"/>
            </a:pPr>
            <a:r>
              <a:rPr lang="en-US" dirty="0"/>
              <a:t>Addressing substance abuse </a:t>
            </a:r>
            <a:endParaRPr lang="en-US" b="1" dirty="0"/>
          </a:p>
          <a:p>
            <a:pPr marL="173319" indent="-173319">
              <a:buFont typeface="Arial" panose="020B0604020202020204" pitchFamily="34" charset="0"/>
              <a:buChar char="•"/>
            </a:pPr>
            <a:r>
              <a:rPr lang="en-US" dirty="0"/>
              <a:t>Working through personal illness</a:t>
            </a:r>
            <a:endParaRPr lang="en-US" b="1" dirty="0"/>
          </a:p>
          <a:p>
            <a:pPr marL="173319" indent="-173319">
              <a:buFont typeface="Arial" panose="020B0604020202020204" pitchFamily="34" charset="0"/>
              <a:buChar char="•"/>
            </a:pPr>
            <a:r>
              <a:rPr lang="en-US" dirty="0"/>
              <a:t>Lack of supervisor support</a:t>
            </a:r>
            <a:endParaRPr lang="en-US" b="1" dirty="0"/>
          </a:p>
          <a:p>
            <a:pPr marL="173319" indent="-173319">
              <a:buFont typeface="Arial" panose="020B0604020202020204" pitchFamily="34" charset="0"/>
              <a:buChar char="•"/>
            </a:pPr>
            <a:r>
              <a:rPr lang="en-US" dirty="0"/>
              <a:t>Personnel turnover</a:t>
            </a:r>
            <a:endParaRPr lang="en-US" b="1" dirty="0"/>
          </a:p>
          <a:p>
            <a:pPr marL="173319" indent="-173319">
              <a:buFont typeface="Arial" panose="020B0604020202020204" pitchFamily="34" charset="0"/>
              <a:buChar char="•"/>
            </a:pPr>
            <a:r>
              <a:rPr lang="en-US" dirty="0"/>
              <a:t>More record keeping and accountability in records</a:t>
            </a:r>
            <a:endParaRPr lang="en-US" b="1" dirty="0"/>
          </a:p>
          <a:p>
            <a:pPr marL="173319" indent="-173319">
              <a:buFont typeface="Arial" panose="020B0604020202020204" pitchFamily="34" charset="0"/>
              <a:buChar char="•"/>
            </a:pPr>
            <a:r>
              <a:rPr lang="en-US" dirty="0"/>
              <a:t>More attention to things done wrong than things done right</a:t>
            </a:r>
            <a:endParaRPr lang="en-US" b="1" dirty="0"/>
          </a:p>
          <a:p>
            <a:pPr marL="173319" indent="-173319">
              <a:buFont typeface="Arial" panose="020B0604020202020204" pitchFamily="34" charset="0"/>
              <a:buChar char="•"/>
            </a:pPr>
            <a:r>
              <a:rPr lang="en-US" dirty="0"/>
              <a:t>Balancing </a:t>
            </a:r>
            <a:r>
              <a:rPr lang="en-US" dirty="0" err="1"/>
              <a:t>homelife</a:t>
            </a:r>
            <a:r>
              <a:rPr lang="en-US" dirty="0"/>
              <a:t> with job duties</a:t>
            </a:r>
            <a:endParaRPr lang="en-US" b="1" dirty="0"/>
          </a:p>
          <a:p>
            <a:pPr marL="173319" indent="-173319">
              <a:buFont typeface="Arial" panose="020B0604020202020204" pitchFamily="34" charset="0"/>
              <a:buChar char="•"/>
            </a:pPr>
            <a:r>
              <a:rPr lang="en-US" dirty="0"/>
              <a:t>Trying to manage a growing caseload</a:t>
            </a:r>
            <a:endParaRPr lang="en-US" b="1" dirty="0"/>
          </a:p>
          <a:p>
            <a:pPr marL="173319" indent="-173319">
              <a:buFont typeface="Arial" panose="020B0604020202020204" pitchFamily="34" charset="0"/>
              <a:buChar char="•"/>
            </a:pPr>
            <a:r>
              <a:rPr lang="en-US" dirty="0"/>
              <a:t>Extra duty assignments</a:t>
            </a:r>
            <a:endParaRPr lang="en-US" b="1" dirty="0"/>
          </a:p>
          <a:p>
            <a:pPr marL="173319" indent="-173319">
              <a:buFont typeface="Arial" panose="020B0604020202020204" pitchFamily="34" charset="0"/>
              <a:buChar char="•"/>
            </a:pPr>
            <a:r>
              <a:rPr lang="en-US" dirty="0"/>
              <a:t>Pressures from supervisors</a:t>
            </a:r>
            <a:endParaRPr lang="en-US" b="1" dirty="0"/>
          </a:p>
          <a:p>
            <a:pPr marL="173319" indent="-173319">
              <a:buFont typeface="Arial" panose="020B0604020202020204" pitchFamily="34" charset="0"/>
              <a:buChar char="•"/>
            </a:pPr>
            <a:r>
              <a:rPr lang="en-US" dirty="0"/>
              <a:t>Multiple updates in patient care, insurance policies, and programs </a:t>
            </a:r>
            <a:endParaRPr lang="en-US" b="1" dirty="0"/>
          </a:p>
          <a:p>
            <a:pPr marL="173319" indent="-173319">
              <a:buFont typeface="Arial" panose="020B0604020202020204" pitchFamily="34" charset="0"/>
              <a:buChar char="•"/>
            </a:pPr>
            <a:r>
              <a:rPr lang="en-US" dirty="0"/>
              <a:t>Multiple stressors in one’s personal life over extended periods</a:t>
            </a:r>
            <a:endParaRPr lang="en-US" b="1" dirty="0"/>
          </a:p>
          <a:p>
            <a:endParaRPr lang="en-US" dirty="0">
              <a:ea typeface="ＭＳ Ｐゴシック" pitchFamily="127" charset="-128"/>
              <a:cs typeface="ＭＳ Ｐゴシック" pitchFamily="127" charset="-128"/>
            </a:endParaRPr>
          </a:p>
          <a:p>
            <a:endParaRPr lang="en-US" dirty="0"/>
          </a:p>
          <a:p>
            <a:pPr eaLnBrk="1" hangingPunct="1"/>
            <a:endParaRPr lang="en-US" altLang="en-US" dirty="0">
              <a:latin typeface="Arial" charset="0"/>
              <a:ea typeface="ＭＳ Ｐゴシック" charset="-128"/>
            </a:endParaRPr>
          </a:p>
        </p:txBody>
      </p:sp>
      <p:sp>
        <p:nvSpPr>
          <p:cNvPr id="15365" name="Header Placeholder 2"/>
          <p:cNvSpPr>
            <a:spLocks noGrp="1"/>
          </p:cNvSpPr>
          <p:nvPr>
            <p:ph type="hdr" sz="quarter"/>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defRPr sz="2000" b="1">
                <a:solidFill>
                  <a:schemeClr val="tx1"/>
                </a:solidFill>
                <a:latin typeface="Arial" charset="0"/>
                <a:ea typeface="ＭＳ Ｐゴシック" charset="-128"/>
              </a:defRPr>
            </a:lvl1pPr>
            <a:lvl2pPr marL="742950" indent="-285750" defTabSz="931863">
              <a:defRPr sz="2000" b="1">
                <a:solidFill>
                  <a:schemeClr val="tx1"/>
                </a:solidFill>
                <a:latin typeface="Arial" charset="0"/>
                <a:ea typeface="ＭＳ Ｐゴシック" charset="-128"/>
              </a:defRPr>
            </a:lvl2pPr>
            <a:lvl3pPr marL="1143000" indent="-228600" defTabSz="931863">
              <a:defRPr sz="2000" b="1">
                <a:solidFill>
                  <a:schemeClr val="tx1"/>
                </a:solidFill>
                <a:latin typeface="Arial" charset="0"/>
                <a:ea typeface="ＭＳ Ｐゴシック" charset="-128"/>
              </a:defRPr>
            </a:lvl3pPr>
            <a:lvl4pPr marL="1600200" indent="-228600" defTabSz="931863">
              <a:defRPr sz="2000" b="1">
                <a:solidFill>
                  <a:schemeClr val="tx1"/>
                </a:solidFill>
                <a:latin typeface="Arial" charset="0"/>
                <a:ea typeface="ＭＳ Ｐゴシック" charset="-128"/>
              </a:defRPr>
            </a:lvl4pPr>
            <a:lvl5pPr marL="2057400" indent="-228600" defTabSz="931863">
              <a:defRPr sz="20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2000" b="1">
                <a:solidFill>
                  <a:schemeClr val="tx1"/>
                </a:solidFill>
                <a:latin typeface="Arial" charset="0"/>
                <a:ea typeface="ＭＳ Ｐゴシック" charset="-128"/>
              </a:defRPr>
            </a:lvl9pPr>
          </a:lstStyle>
          <a:p>
            <a:r>
              <a:rPr lang="en-US" altLang="en-US" sz="1300" b="0"/>
              <a:t>Awareness Brief</a:t>
            </a:r>
          </a:p>
        </p:txBody>
      </p:sp>
    </p:spTree>
    <p:extLst>
      <p:ext uri="{BB962C8B-B14F-4D97-AF65-F5344CB8AC3E}">
        <p14:creationId xmlns:p14="http://schemas.microsoft.com/office/powerpoint/2010/main" val="428138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solidFill>
                  <a:schemeClr val="bg2">
                    <a:lumMod val="75000"/>
                  </a:schemeClr>
                </a:solidFill>
                <a:cs typeface="MS PGothic" charset="0"/>
              </a:rPr>
              <a:t>Overwhelming stressors OF FATIGUE (BURNOUT), TRAUMA, LOSS, OR MORAL INJURY</a:t>
            </a:r>
            <a:r>
              <a:rPr lang="en-US" dirty="0">
                <a:solidFill>
                  <a:srgbClr val="FF0000"/>
                </a:solidFill>
                <a:cs typeface="MS PGothic" charset="0"/>
              </a:rPr>
              <a:t>.</a:t>
            </a:r>
          </a:p>
          <a:p>
            <a:endParaRPr lang="en-US" dirty="0">
              <a:solidFill>
                <a:srgbClr val="FF0000"/>
              </a:solidFill>
            </a:endParaRPr>
          </a:p>
          <a:p>
            <a:r>
              <a:rPr lang="en-US" b="1" dirty="0"/>
              <a:t>Four Causes of Stress Injury</a:t>
            </a:r>
          </a:p>
          <a:p>
            <a:r>
              <a:rPr lang="en-US" b="1" dirty="0"/>
              <a:t> </a:t>
            </a:r>
            <a:endParaRPr lang="en-US" dirty="0"/>
          </a:p>
          <a:p>
            <a:r>
              <a:rPr lang="en-US" dirty="0"/>
              <a:t>In high stress settings like health care services, trauma is not the only potentially harmful exposure. Stress injuries can arise from four possible mechanisms or causes:</a:t>
            </a:r>
          </a:p>
          <a:p>
            <a:r>
              <a:rPr lang="en-US" dirty="0"/>
              <a:t> </a:t>
            </a:r>
          </a:p>
          <a:p>
            <a:r>
              <a:rPr lang="en-US" b="1" dirty="0"/>
              <a:t>Examples of Potentially Traumatic Events:</a:t>
            </a:r>
          </a:p>
          <a:p>
            <a:pPr marL="173319" indent="-173319">
              <a:buFont typeface="Arial" panose="020B0604020202020204" pitchFamily="34" charset="0"/>
              <a:buChar char="•"/>
            </a:pPr>
            <a:r>
              <a:rPr lang="en-US" dirty="0"/>
              <a:t>Exposure to very difficult cases</a:t>
            </a:r>
            <a:endParaRPr lang="en-US" b="1" dirty="0"/>
          </a:p>
          <a:p>
            <a:pPr marL="173319" indent="-173319">
              <a:buFont typeface="Arial" panose="020B0604020202020204" pitchFamily="34" charset="0"/>
              <a:buChar char="•"/>
            </a:pPr>
            <a:r>
              <a:rPr lang="en-US" dirty="0"/>
              <a:t>Exposure to extreme violence, murder, or suicide</a:t>
            </a:r>
            <a:endParaRPr lang="en-US" b="1" dirty="0"/>
          </a:p>
          <a:p>
            <a:pPr marL="173319" indent="-173319">
              <a:buFont typeface="Arial" panose="020B0604020202020204" pitchFamily="34" charset="0"/>
              <a:buChar char="•"/>
            </a:pPr>
            <a:r>
              <a:rPr lang="en-US" dirty="0"/>
              <a:t>Exposure to life-threatening infectious agents</a:t>
            </a:r>
            <a:endParaRPr lang="en-US" b="1" dirty="0"/>
          </a:p>
          <a:p>
            <a:pPr marL="173319" indent="-173319">
              <a:buFont typeface="Arial" panose="020B0604020202020204" pitchFamily="34" charset="0"/>
              <a:buChar char="•"/>
            </a:pPr>
            <a:r>
              <a:rPr lang="en-US" dirty="0"/>
              <a:t>Sexual assault or offenses</a:t>
            </a:r>
            <a:endParaRPr lang="en-US" b="1" dirty="0"/>
          </a:p>
          <a:p>
            <a:pPr marL="173319" indent="-173319">
              <a:buFont typeface="Arial" panose="020B0604020202020204" pitchFamily="34" charset="0"/>
              <a:buChar char="•"/>
            </a:pPr>
            <a:r>
              <a:rPr lang="en-US" dirty="0"/>
              <a:t>Working with families who have seriously ill or injured children</a:t>
            </a:r>
            <a:endParaRPr lang="en-US" b="1" dirty="0"/>
          </a:p>
          <a:p>
            <a:pPr marL="173319" indent="-173319">
              <a:buFont typeface="Arial" panose="020B0604020202020204" pitchFamily="34" charset="0"/>
              <a:buChar char="•"/>
            </a:pPr>
            <a:r>
              <a:rPr lang="en-US" dirty="0"/>
              <a:t>Dealing with hostility/resistance/violence from patients</a:t>
            </a:r>
            <a:endParaRPr lang="en-US" b="1" dirty="0"/>
          </a:p>
          <a:p>
            <a:pPr marL="173319" indent="-173319">
              <a:buFont typeface="Arial" panose="020B0604020202020204" pitchFamily="34" charset="0"/>
              <a:buChar char="•"/>
            </a:pPr>
            <a:r>
              <a:rPr lang="en-US" dirty="0"/>
              <a:t>Exposure to similar potentially traumatic events in one’s personal life</a:t>
            </a:r>
            <a:endParaRPr lang="en-US" b="1" dirty="0"/>
          </a:p>
          <a:p>
            <a:pPr marL="173319" indent="-173319">
              <a:buFont typeface="Arial" panose="020B0604020202020204" pitchFamily="34" charset="0"/>
              <a:buChar char="•"/>
            </a:pPr>
            <a:endParaRPr lang="en-US" b="1" dirty="0"/>
          </a:p>
          <a:p>
            <a:r>
              <a:rPr lang="en-US" b="1" dirty="0"/>
              <a:t>Examples of Loss:  </a:t>
            </a:r>
          </a:p>
          <a:p>
            <a:pPr marL="173319" indent="-173319">
              <a:buFont typeface="Arial" panose="020B0604020202020204" pitchFamily="34" charset="0"/>
              <a:buChar char="•"/>
            </a:pPr>
            <a:r>
              <a:rPr lang="en-US" dirty="0"/>
              <a:t>Death or significant illness in patients, coworkers, family, or friends</a:t>
            </a:r>
            <a:endParaRPr lang="en-US" b="1" dirty="0"/>
          </a:p>
          <a:p>
            <a:pPr marL="173319" indent="-173319">
              <a:buFont typeface="Arial" panose="020B0604020202020204" pitchFamily="34" charset="0"/>
              <a:buChar char="•"/>
            </a:pPr>
            <a:r>
              <a:rPr lang="en-US" dirty="0"/>
              <a:t>Working with families who have lost their child</a:t>
            </a:r>
            <a:endParaRPr lang="en-US" b="1" dirty="0"/>
          </a:p>
          <a:p>
            <a:pPr marL="173319" indent="-173319">
              <a:buFont typeface="Arial" panose="020B0604020202020204" pitchFamily="34" charset="0"/>
              <a:buChar char="•"/>
            </a:pPr>
            <a:r>
              <a:rPr lang="en-US" dirty="0"/>
              <a:t>Loss of ideals</a:t>
            </a:r>
            <a:endParaRPr lang="en-US" b="1" dirty="0"/>
          </a:p>
          <a:p>
            <a:pPr marL="173319" indent="-173319">
              <a:buFont typeface="Arial" panose="020B0604020202020204" pitchFamily="34" charset="0"/>
              <a:buChar char="•"/>
            </a:pPr>
            <a:r>
              <a:rPr lang="en-US" dirty="0"/>
              <a:t>Loss of time </a:t>
            </a:r>
            <a:endParaRPr lang="en-US" b="1" dirty="0"/>
          </a:p>
          <a:p>
            <a:pPr marL="173319" indent="-173319">
              <a:buFont typeface="Arial" panose="020B0604020202020204" pitchFamily="34" charset="0"/>
              <a:buChar char="•"/>
            </a:pPr>
            <a:r>
              <a:rPr lang="en-US" dirty="0"/>
              <a:t>Loss of personal wellbeing</a:t>
            </a:r>
            <a:endParaRPr lang="en-US" b="1" dirty="0"/>
          </a:p>
          <a:p>
            <a:pPr marL="173319" indent="-173319">
              <a:buFont typeface="Arial" panose="020B0604020202020204" pitchFamily="34" charset="0"/>
              <a:buChar char="•"/>
            </a:pPr>
            <a:r>
              <a:rPr lang="en-US" dirty="0"/>
              <a:t>Loss of innocence</a:t>
            </a:r>
            <a:endParaRPr lang="en-US" b="1" dirty="0"/>
          </a:p>
          <a:p>
            <a:r>
              <a:rPr lang="en-US" dirty="0"/>
              <a:t> </a:t>
            </a:r>
            <a:endParaRPr lang="en-US" b="1" dirty="0"/>
          </a:p>
          <a:p>
            <a:r>
              <a:rPr lang="en-US" b="1" dirty="0"/>
              <a:t>Examples of Inner Conflict:</a:t>
            </a:r>
            <a:endParaRPr lang="en-US" dirty="0"/>
          </a:p>
          <a:p>
            <a:pPr marL="173319" indent="-173319">
              <a:buFont typeface="Arial" panose="020B0604020202020204" pitchFamily="34" charset="0"/>
              <a:buChar char="•"/>
            </a:pPr>
            <a:r>
              <a:rPr lang="en-US" dirty="0"/>
              <a:t>Conflicts with personal values and the job</a:t>
            </a:r>
            <a:endParaRPr lang="en-US" b="1" dirty="0"/>
          </a:p>
          <a:p>
            <a:pPr marL="173319" indent="-173319">
              <a:buFont typeface="Arial" panose="020B0604020202020204" pitchFamily="34" charset="0"/>
              <a:buChar char="•"/>
            </a:pPr>
            <a:r>
              <a:rPr lang="en-US" dirty="0"/>
              <a:t>Finding time to satisfy work and personal responsibilities</a:t>
            </a:r>
            <a:endParaRPr lang="en-US" b="1" dirty="0"/>
          </a:p>
          <a:p>
            <a:pPr marL="173319" indent="-173319">
              <a:buFont typeface="Arial" panose="020B0604020202020204" pitchFamily="34" charset="0"/>
              <a:buChar char="•"/>
            </a:pPr>
            <a:r>
              <a:rPr lang="en-US" dirty="0"/>
              <a:t>Second guessing what could have been done differently to prevent a negative outcome</a:t>
            </a:r>
            <a:endParaRPr lang="en-US" b="1" dirty="0"/>
          </a:p>
          <a:p>
            <a:pPr marL="173319" indent="-173319">
              <a:buFont typeface="Arial" panose="020B0604020202020204" pitchFamily="34" charset="0"/>
              <a:buChar char="•"/>
            </a:pPr>
            <a:r>
              <a:rPr lang="en-US" dirty="0"/>
              <a:t>Concerns about the impact of one’s job on family or friends</a:t>
            </a:r>
            <a:endParaRPr lang="en-US" b="1" dirty="0"/>
          </a:p>
          <a:p>
            <a:r>
              <a:rPr lang="en-US" i="1" dirty="0"/>
              <a:t> </a:t>
            </a:r>
            <a:endParaRPr lang="en-US" b="1" dirty="0"/>
          </a:p>
          <a:p>
            <a:r>
              <a:rPr lang="en-US" b="1" dirty="0"/>
              <a:t>Examples of Wear and Tear: </a:t>
            </a:r>
          </a:p>
          <a:p>
            <a:pPr marL="173319" indent="-173319">
              <a:buFont typeface="Arial" panose="020B0604020202020204" pitchFamily="34" charset="0"/>
              <a:buChar char="•"/>
            </a:pPr>
            <a:r>
              <a:rPr lang="en-US" dirty="0"/>
              <a:t>Long hours and rotating shifts</a:t>
            </a:r>
            <a:endParaRPr lang="en-US" b="1" dirty="0"/>
          </a:p>
          <a:p>
            <a:pPr marL="173319" indent="-173319">
              <a:buFont typeface="Arial" panose="020B0604020202020204" pitchFamily="34" charset="0"/>
              <a:buChar char="•"/>
            </a:pPr>
            <a:r>
              <a:rPr lang="en-US" dirty="0"/>
              <a:t>Working when ill or injured</a:t>
            </a:r>
            <a:endParaRPr lang="en-US" b="1" dirty="0"/>
          </a:p>
          <a:p>
            <a:pPr marL="173319" indent="-173319">
              <a:buFont typeface="Arial" panose="020B0604020202020204" pitchFamily="34" charset="0"/>
              <a:buChar char="•"/>
            </a:pPr>
            <a:r>
              <a:rPr lang="en-US" dirty="0"/>
              <a:t>Dealing with different personalities </a:t>
            </a:r>
            <a:endParaRPr lang="en-US" b="1" dirty="0"/>
          </a:p>
          <a:p>
            <a:pPr marL="173319" indent="-173319">
              <a:buFont typeface="Arial" panose="020B0604020202020204" pitchFamily="34" charset="0"/>
              <a:buChar char="•"/>
            </a:pPr>
            <a:r>
              <a:rPr lang="en-US" dirty="0"/>
              <a:t>Addressing substance abuse </a:t>
            </a:r>
            <a:endParaRPr lang="en-US" b="1" dirty="0"/>
          </a:p>
          <a:p>
            <a:pPr marL="173319" indent="-173319">
              <a:buFont typeface="Arial" panose="020B0604020202020204" pitchFamily="34" charset="0"/>
              <a:buChar char="•"/>
            </a:pPr>
            <a:r>
              <a:rPr lang="en-US" dirty="0"/>
              <a:t>Working through personal illness</a:t>
            </a:r>
            <a:endParaRPr lang="en-US" b="1" dirty="0"/>
          </a:p>
          <a:p>
            <a:pPr marL="173319" indent="-173319">
              <a:buFont typeface="Arial" panose="020B0604020202020204" pitchFamily="34" charset="0"/>
              <a:buChar char="•"/>
            </a:pPr>
            <a:r>
              <a:rPr lang="en-US" dirty="0"/>
              <a:t>Lack of supervisor support</a:t>
            </a:r>
            <a:endParaRPr lang="en-US" b="1" dirty="0"/>
          </a:p>
          <a:p>
            <a:pPr marL="173319" indent="-173319">
              <a:buFont typeface="Arial" panose="020B0604020202020204" pitchFamily="34" charset="0"/>
              <a:buChar char="•"/>
            </a:pPr>
            <a:r>
              <a:rPr lang="en-US" dirty="0"/>
              <a:t>Personnel turnover</a:t>
            </a:r>
            <a:endParaRPr lang="en-US" b="1" dirty="0"/>
          </a:p>
          <a:p>
            <a:pPr marL="173319" indent="-173319">
              <a:buFont typeface="Arial" panose="020B0604020202020204" pitchFamily="34" charset="0"/>
              <a:buChar char="•"/>
            </a:pPr>
            <a:r>
              <a:rPr lang="en-US" dirty="0"/>
              <a:t>More record keeping and accountability in records</a:t>
            </a:r>
            <a:endParaRPr lang="en-US" b="1" dirty="0"/>
          </a:p>
          <a:p>
            <a:pPr marL="173319" indent="-173319">
              <a:buFont typeface="Arial" panose="020B0604020202020204" pitchFamily="34" charset="0"/>
              <a:buChar char="•"/>
            </a:pPr>
            <a:r>
              <a:rPr lang="en-US" dirty="0"/>
              <a:t>More attention to things done wrong than things done right</a:t>
            </a:r>
            <a:endParaRPr lang="en-US" b="1" dirty="0"/>
          </a:p>
          <a:p>
            <a:pPr marL="173319" indent="-173319">
              <a:buFont typeface="Arial" panose="020B0604020202020204" pitchFamily="34" charset="0"/>
              <a:buChar char="•"/>
            </a:pPr>
            <a:r>
              <a:rPr lang="en-US" dirty="0"/>
              <a:t>Balancing </a:t>
            </a:r>
            <a:r>
              <a:rPr lang="en-US" dirty="0" err="1"/>
              <a:t>homelife</a:t>
            </a:r>
            <a:r>
              <a:rPr lang="en-US" dirty="0"/>
              <a:t> with job duties</a:t>
            </a:r>
            <a:endParaRPr lang="en-US" b="1" dirty="0"/>
          </a:p>
          <a:p>
            <a:pPr marL="173319" indent="-173319">
              <a:buFont typeface="Arial" panose="020B0604020202020204" pitchFamily="34" charset="0"/>
              <a:buChar char="•"/>
            </a:pPr>
            <a:r>
              <a:rPr lang="en-US" dirty="0"/>
              <a:t>Trying to manage a growing caseload</a:t>
            </a:r>
            <a:endParaRPr lang="en-US" b="1" dirty="0"/>
          </a:p>
          <a:p>
            <a:pPr marL="173319" indent="-173319">
              <a:buFont typeface="Arial" panose="020B0604020202020204" pitchFamily="34" charset="0"/>
              <a:buChar char="•"/>
            </a:pPr>
            <a:r>
              <a:rPr lang="en-US" dirty="0"/>
              <a:t>Extra duty assignments</a:t>
            </a:r>
            <a:endParaRPr lang="en-US" b="1" dirty="0"/>
          </a:p>
          <a:p>
            <a:pPr marL="173319" indent="-173319">
              <a:buFont typeface="Arial" panose="020B0604020202020204" pitchFamily="34" charset="0"/>
              <a:buChar char="•"/>
            </a:pPr>
            <a:r>
              <a:rPr lang="en-US" dirty="0"/>
              <a:t>Pressures from supervisors</a:t>
            </a:r>
            <a:endParaRPr lang="en-US" b="1" dirty="0"/>
          </a:p>
          <a:p>
            <a:pPr marL="173319" indent="-173319">
              <a:buFont typeface="Arial" panose="020B0604020202020204" pitchFamily="34" charset="0"/>
              <a:buChar char="•"/>
            </a:pPr>
            <a:r>
              <a:rPr lang="en-US" dirty="0"/>
              <a:t>Multiple updates in patient care, insurance policies, and programs </a:t>
            </a:r>
            <a:endParaRPr lang="en-US" b="1" dirty="0"/>
          </a:p>
          <a:p>
            <a:pPr marL="173319" indent="-173319">
              <a:buFont typeface="Arial" panose="020B0604020202020204" pitchFamily="34" charset="0"/>
              <a:buChar char="•"/>
            </a:pPr>
            <a:r>
              <a:rPr lang="en-US" dirty="0"/>
              <a:t>Multiple stressors in one’s personal life over extended periods</a:t>
            </a:r>
            <a:endParaRPr lang="en-US" b="1" dirty="0"/>
          </a:p>
          <a:p>
            <a:endParaRPr lang="en-US" dirty="0">
              <a:ea typeface="ＭＳ Ｐゴシック" pitchFamily="127" charset="-128"/>
              <a:cs typeface="ＭＳ Ｐゴシック" pitchFamily="127" charset="-128"/>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1769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5F1196-F223-45EB-BFE8-138D0B031D6B}" type="slidenum">
              <a:rPr lang="en-US" smtClean="0"/>
              <a:t>3</a:t>
            </a:fld>
            <a:endParaRPr lang="en-US"/>
          </a:p>
        </p:txBody>
      </p:sp>
    </p:spTree>
    <p:extLst>
      <p:ext uri="{BB962C8B-B14F-4D97-AF65-F5344CB8AC3E}">
        <p14:creationId xmlns:p14="http://schemas.microsoft.com/office/powerpoint/2010/main" val="454929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Stress Continuum Model</a:t>
            </a:r>
            <a:endParaRPr lang="en-US" dirty="0"/>
          </a:p>
          <a:p>
            <a:r>
              <a:rPr lang="en-US" b="1" dirty="0"/>
              <a:t> </a:t>
            </a:r>
            <a:endParaRPr lang="en-US" dirty="0"/>
          </a:p>
          <a:p>
            <a:r>
              <a:rPr lang="en-US" dirty="0"/>
              <a:t>The Stress Continuum Model was developed as a visual tool for assessing an individual's stress experiences, zones of stress, and stress responses.  It forms the foundation for Stress First Aid. A person with a stress injury---whether from trauma, loss, inner conflict/moral injury, and long-term chronic stress, or “wear and tear” ---might move a person from the Yellow Zone of stress to the Orange or Red Zones.</a:t>
            </a:r>
          </a:p>
          <a:p>
            <a:r>
              <a:rPr lang="en-US" dirty="0"/>
              <a:t> </a:t>
            </a:r>
          </a:p>
          <a:p>
            <a:r>
              <a:rPr lang="en-US" dirty="0"/>
              <a:t>Stress responses lie along a spectrum of severity and type — from transient and mild to chronic and debilitating. The continuum has four zones:  Ready (Green), Reacting (Yellow), Injured (Orange) and Ill (Red). It is important to note that 100% of people will react when faced with significantly stressful experiences. However, the way in which they respond will depend on many factors, including how prepared they are for the stressor,</a:t>
            </a:r>
            <a:r>
              <a:rPr lang="en-US" baseline="0" dirty="0"/>
              <a:t> </a:t>
            </a:r>
            <a:r>
              <a:rPr lang="en-US" dirty="0"/>
              <a:t>how they interpret it,</a:t>
            </a:r>
            <a:r>
              <a:rPr lang="en-US" baseline="0" dirty="0"/>
              <a:t> and the resources within the unit or organization to draw on to manage the stress. </a:t>
            </a:r>
            <a:endParaRPr lang="en-US" dirty="0"/>
          </a:p>
          <a:p>
            <a:r>
              <a:rPr lang="en-US" dirty="0"/>
              <a:t> </a:t>
            </a:r>
          </a:p>
          <a:p>
            <a:r>
              <a:rPr lang="en-US" dirty="0"/>
              <a:t> A person can go from being in optimal functioning---feeling good, mentally and physically fit, mission focused, calm, and motivated---into the Yellow Zone. In the Yellow Zone a person can feel irritable, anxious or down, lack motivation, lose focus, have trouble sleeping, or have muscle tension or other physical changes, but these are transient reactions.</a:t>
            </a:r>
          </a:p>
          <a:p>
            <a:r>
              <a:rPr lang="en-US" dirty="0"/>
              <a:t> </a:t>
            </a:r>
          </a:p>
          <a:p>
            <a:r>
              <a:rPr lang="en-US" dirty="0"/>
              <a:t>Movement into the Orange Zone is usually caused by an accumulation of different types of stressors or a pretty severe stressor. In the Orange Zone you start to see more severe and persistent distress or impairment, the person doesn't feel like themselves, or they have a loss of control of their stress reactions. They might feel strong panic or depression, rage, guilt, or blame. In this zone it starts to feel like the stress "leaves a scar,” and the person is at high risk for having trouble functioning and strong or persistent distress.</a:t>
            </a:r>
          </a:p>
          <a:p>
            <a:r>
              <a:rPr lang="en-US" dirty="0"/>
              <a:t> </a:t>
            </a:r>
          </a:p>
          <a:p>
            <a:r>
              <a:rPr lang="en-US" dirty="0"/>
              <a:t>The Red Zone is usually reserved for diagnoses like PTSD, depression, anxiety, or substance use disorders. What signifies a person being Red Zone is that their symptoms are very persistent or worsen over time, the person experiences severe distress, or has significant difficulty functioning at work or in their home life.</a:t>
            </a:r>
          </a:p>
          <a:p>
            <a:r>
              <a:rPr lang="en-US" dirty="0"/>
              <a:t> </a:t>
            </a:r>
          </a:p>
          <a:p>
            <a:r>
              <a:rPr lang="en-US" dirty="0"/>
              <a:t>Stress First Aid was designed to help people move themselves or their coworkers from the Red and Orange Zones back to the Yellow or Green Zones.</a:t>
            </a:r>
          </a:p>
          <a:p>
            <a:r>
              <a:rPr lang="en-US" dirty="0"/>
              <a:t> </a:t>
            </a:r>
          </a:p>
          <a:p>
            <a:r>
              <a:rPr lang="en-US" dirty="0"/>
              <a:t>The norm in many high stress work cultures has been that after a difficult event, one should be able to “tough it out.” This is still the case in many settings, where the </a:t>
            </a:r>
            <a:r>
              <a:rPr lang="en-US" u="sng" dirty="0"/>
              <a:t>stigma associated with reacting to stress or stress injury behaviors is still very real</a:t>
            </a:r>
            <a:r>
              <a:rPr lang="en-US" dirty="0"/>
              <a:t> and people will try to conceal stress reactions from supervisors to avoid medical or psychological intervention.</a:t>
            </a:r>
          </a:p>
          <a:p>
            <a:r>
              <a:rPr lang="en-US" dirty="0"/>
              <a:t> </a:t>
            </a:r>
          </a:p>
          <a:p>
            <a:r>
              <a:rPr lang="en-US" dirty="0"/>
              <a:t>However, it is usually not possible to keep these behaviors hidden for long from family members, coworkers, and friends. When a coworker recognizes that someone is in trouble, it is important to try to assist in some way. </a:t>
            </a:r>
          </a:p>
          <a:p>
            <a:r>
              <a:rPr lang="en-US" dirty="0"/>
              <a:t>Getting this individual connected with the next level of help as soon as possible may help prevent their reaction from progressing into the Red Zone. And once an individual has moved into the Red Zone, the goal is to help get them into treatment as soon as possible.</a:t>
            </a:r>
          </a:p>
          <a:p>
            <a:r>
              <a:rPr lang="en-US" dirty="0"/>
              <a:t> </a:t>
            </a:r>
          </a:p>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30</a:t>
            </a:fld>
            <a:endParaRPr lang="en-US" altLang="en-US"/>
          </a:p>
        </p:txBody>
      </p:sp>
    </p:spTree>
    <p:extLst>
      <p:ext uri="{BB962C8B-B14F-4D97-AF65-F5344CB8AC3E}">
        <p14:creationId xmlns:p14="http://schemas.microsoft.com/office/powerpoint/2010/main" val="728324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265357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Three STEPS to Provide Stress First Aid</a:t>
            </a:r>
          </a:p>
          <a:p>
            <a:r>
              <a:rPr lang="en-US" dirty="0"/>
              <a:t>Recognize a Stress Injury (Check &amp; Coordinate)</a:t>
            </a:r>
          </a:p>
          <a:p>
            <a:r>
              <a:rPr lang="en-US" dirty="0"/>
              <a:t>Provide </a:t>
            </a:r>
            <a:r>
              <a:rPr lang="en-US" b="1" dirty="0"/>
              <a:t>Primary Aid </a:t>
            </a:r>
            <a:r>
              <a:rPr lang="en-US" dirty="0"/>
              <a:t>(Cover &amp; Calm)</a:t>
            </a:r>
          </a:p>
          <a:p>
            <a:r>
              <a:rPr lang="en-US" dirty="0"/>
              <a:t>Provide </a:t>
            </a:r>
            <a:r>
              <a:rPr lang="en-US" b="1" dirty="0"/>
              <a:t>Secondary Aid </a:t>
            </a:r>
            <a:r>
              <a:rPr lang="en-US" dirty="0"/>
              <a:t>(Connect, Competence, &amp; Confidence)</a:t>
            </a: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071321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Stress First Aid is NOT</a:t>
            </a:r>
            <a:endParaRPr lang="en-US" dirty="0"/>
          </a:p>
          <a:p>
            <a:r>
              <a:rPr lang="en-US" dirty="0"/>
              <a:t> </a:t>
            </a:r>
          </a:p>
          <a:p>
            <a:r>
              <a:rPr lang="en-US" dirty="0"/>
              <a:t>The following points describe what SFA is NOT:</a:t>
            </a:r>
          </a:p>
          <a:p>
            <a:pPr marL="173319" indent="-173319">
              <a:buFont typeface="Arial" panose="020B0604020202020204" pitchFamily="34" charset="0"/>
              <a:buChar char="•"/>
            </a:pPr>
            <a:r>
              <a:rPr lang="en-US" dirty="0"/>
              <a:t>An event-only intervention. SFA focuses on people and behaviors instead of focusing on events.</a:t>
            </a:r>
          </a:p>
          <a:p>
            <a:pPr marL="173319" indent="-173319">
              <a:buFont typeface="Arial" panose="020B0604020202020204" pitchFamily="34" charset="0"/>
              <a:buChar char="•"/>
            </a:pPr>
            <a:r>
              <a:rPr lang="en-US" dirty="0"/>
              <a:t>A one-time only intervention. SFA is a way to identify people in distress and provide long-term emotional support.</a:t>
            </a:r>
          </a:p>
          <a:p>
            <a:pPr marL="173319" indent="-173319">
              <a:buFont typeface="Arial" panose="020B0604020202020204" pitchFamily="34" charset="0"/>
              <a:buChar char="•"/>
            </a:pPr>
            <a:r>
              <a:rPr lang="en-US" dirty="0"/>
              <a:t>A replacement for needed medical or behavioral health interventions.</a:t>
            </a:r>
          </a:p>
          <a:p>
            <a:pPr marL="173319" indent="-173319">
              <a:buFont typeface="Arial" panose="020B0604020202020204" pitchFamily="34" charset="0"/>
              <a:buChar char="•"/>
            </a:pPr>
            <a:r>
              <a:rPr lang="en-US" dirty="0"/>
              <a:t>A replacement for prevention efforts. </a:t>
            </a:r>
          </a:p>
          <a:p>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912714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919984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Stress First Aid Essentials</a:t>
            </a:r>
            <a:endParaRPr lang="en-US" sz="1300" b="1" dirty="0"/>
          </a:p>
          <a:p>
            <a:r>
              <a:rPr lang="en-US" b="1" dirty="0"/>
              <a:t> </a:t>
            </a:r>
            <a:endParaRPr lang="en-US" sz="1300" dirty="0"/>
          </a:p>
          <a:p>
            <a:r>
              <a:rPr lang="en-US" dirty="0"/>
              <a:t>There are three essential Stress First Aid skills.</a:t>
            </a:r>
            <a:endParaRPr lang="en-US" sz="1300" dirty="0"/>
          </a:p>
          <a:p>
            <a:pPr marL="231092" indent="-231092">
              <a:buFont typeface="+mj-lt"/>
              <a:buAutoNum type="arabicPeriod"/>
            </a:pPr>
            <a:r>
              <a:rPr lang="en-US" dirty="0"/>
              <a:t>Recognize when a peer has a stress injury</a:t>
            </a:r>
            <a:endParaRPr lang="en-US" sz="1100" dirty="0"/>
          </a:p>
          <a:p>
            <a:pPr marL="231092" indent="-231092">
              <a:buFont typeface="+mj-lt"/>
              <a:buAutoNum type="arabicPeriod"/>
            </a:pPr>
            <a:r>
              <a:rPr lang="en-US" dirty="0"/>
              <a:t>Act: If you see something, say something:</a:t>
            </a:r>
            <a:endParaRPr lang="en-US" sz="1100" dirty="0"/>
          </a:p>
          <a:p>
            <a:pPr marL="693275" lvl="1" indent="-231092">
              <a:buFont typeface="Arial" panose="020B0604020202020204" pitchFamily="34" charset="0"/>
              <a:buChar char="•"/>
            </a:pPr>
            <a:r>
              <a:rPr lang="en-US" dirty="0"/>
              <a:t>to the peer you’re concerned about (Always try to communicate with the peer first)</a:t>
            </a:r>
            <a:endParaRPr lang="en-US" sz="1100" dirty="0"/>
          </a:p>
          <a:p>
            <a:pPr marL="693275" lvl="1" indent="-231092">
              <a:buFont typeface="Arial" panose="020B0604020202020204" pitchFamily="34" charset="0"/>
              <a:buChar char="•"/>
            </a:pPr>
            <a:r>
              <a:rPr lang="en-US" dirty="0"/>
              <a:t>to a trusted support (If communicating with the coworker is not ideal because of circumstances or because of your roles, coordinate with a trusted other)</a:t>
            </a:r>
            <a:endParaRPr lang="en-US" sz="1100" dirty="0"/>
          </a:p>
          <a:p>
            <a:pPr marL="231092" indent="-231092">
              <a:buFont typeface="+mj-lt"/>
              <a:buAutoNum type="arabicPeriod"/>
            </a:pPr>
            <a:r>
              <a:rPr lang="en-US" dirty="0"/>
              <a:t>Know at least 2 trusted resources to offer to a stressed coworker. Knowing organization and community resources can come in handy when a person needs referral to other forms of support. </a:t>
            </a:r>
            <a:endParaRPr lang="en-US" sz="1300"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35</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676815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76407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Breakout leader to summarize the group discussion when return to full group</a:t>
            </a:r>
          </a:p>
        </p:txBody>
      </p:sp>
      <p:sp>
        <p:nvSpPr>
          <p:cNvPr id="4" name="Slide Number Placeholder 3"/>
          <p:cNvSpPr>
            <a:spLocks noGrp="1"/>
          </p:cNvSpPr>
          <p:nvPr>
            <p:ph type="sldNum" sz="quarter" idx="10"/>
          </p:nvPr>
        </p:nvSpPr>
        <p:spPr/>
        <p:txBody>
          <a:bodyPr/>
          <a:lstStyle/>
          <a:p>
            <a:fld id="{5CEB2DBE-39E0-3D44-83F7-09DD71B20C2D}" type="slidenum">
              <a:rPr lang="en-US" smtClean="0"/>
              <a:t>37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018358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67062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42577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500063"/>
            <a:ext cx="3771900" cy="2122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17641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09267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The action of Check is different from other SFA actions in that it is not triggered by stressful events or signs of distress, but rather is an ongoing process. It can mean having greater awareness of one’s own “red flags,” or indicators of more significant stress. It can also mean checking on coworkers regularly to have a better sense of when they are experiencing significant stress. This slide primarily describes the functions of Check with others.</a:t>
            </a:r>
          </a:p>
          <a:p>
            <a:r>
              <a:rPr lang="en-US" dirty="0"/>
              <a:t> </a:t>
            </a:r>
          </a:p>
          <a:p>
            <a:pPr marL="231092" indent="-231092">
              <a:buFont typeface="+mj-lt"/>
              <a:buAutoNum type="arabicPeriod"/>
            </a:pPr>
            <a:r>
              <a:rPr lang="en-US" dirty="0"/>
              <a:t>The first Check action is to observe: to see and hear what is going on with a coworker, noting how they are being affected and by what. This is not meant to be an intrusive process, but one of awareness and caring.</a:t>
            </a:r>
          </a:p>
          <a:p>
            <a:pPr marL="231092" indent="-231092">
              <a:buFont typeface="+mj-lt"/>
              <a:buAutoNum type="arabicPeriod"/>
            </a:pPr>
            <a:r>
              <a:rPr lang="en-US" dirty="0"/>
              <a:t>Depending on your relationship with the person, you can also keep track of potentially stressful events (both at work and on the home front) and any signs of distress or changes in functioning. If SFA actions have already been used, keep track of whether or not they have been effective.</a:t>
            </a:r>
          </a:p>
          <a:p>
            <a:pPr marL="231092" indent="-231092">
              <a:buFont typeface="+mj-lt"/>
              <a:buAutoNum type="arabicPeriod"/>
            </a:pPr>
            <a:r>
              <a:rPr lang="en-US" dirty="0"/>
              <a:t>Examine the information that you have gathered by talking one-on-one to the person and, when appropriate, asking about how they are feeling and functioning. You can also gather information from other sources that might be helpful, including from coworkers or, if possible, family members.</a:t>
            </a:r>
          </a:p>
          <a:p>
            <a:pPr marL="231092" indent="-231092">
              <a:buFont typeface="+mj-lt"/>
              <a:buAutoNum type="arabicPeriod"/>
            </a:pPr>
            <a:r>
              <a:rPr lang="en-US" dirty="0"/>
              <a:t>The final Check action is to decide on helpful SFA actions based on this information. This includes determining whether anyone is in danger and making decisions about the need for further care. </a:t>
            </a:r>
          </a:p>
          <a:p>
            <a:pPr marL="231092" indent="-231092">
              <a:buFont typeface="+mj-lt"/>
              <a:buAutoNum type="arabicPeriod"/>
            </a:pPr>
            <a:endParaRPr lang="en-US" dirty="0"/>
          </a:p>
          <a:p>
            <a:r>
              <a:rPr lang="en-US" dirty="0"/>
              <a:t>While Check should be an ongoing action, in practice Check may also begin with the awareness that an individual has been exposed to specific stressors. These stressors may be work events or challenges to the individual’s value system. They can also arise from personal challenges, such as family life difficulties or financial strains. Sometimes these stressors may also be an accumulation of small and seemingly insignificant challenges that can add up over time and have a sizable impact on a person’s stress level.</a:t>
            </a:r>
          </a:p>
          <a:p>
            <a:r>
              <a:rPr lang="en-US" dirty="0"/>
              <a:t> </a:t>
            </a:r>
          </a:p>
          <a:p>
            <a:r>
              <a:rPr lang="en-US" dirty="0"/>
              <a:t>However, exposure to stressors is not enough to warrant SFA or other direct aid. Most people who experience even intense stressors don’t need help. What triggers SFA are not the events themselves but indications that someone who has been exposed to these events is operating in the Orange or Red Zone.</a:t>
            </a:r>
          </a:p>
          <a:p>
            <a:r>
              <a:rPr lang="en-US" dirty="0"/>
              <a:t> </a:t>
            </a:r>
          </a:p>
          <a:p>
            <a:r>
              <a:rPr lang="en-US" dirty="0"/>
              <a:t>If there is evidence of Orange or Red Zone stress, with Check one asks, “What are the person’s physical, mental, social, and spiritual needs?” Depending on the answer, it may be appropriate to use SFA and to identify what resources to mobilize on this person’s behalf, as well as who else may need to know about a coworker’s problems.</a:t>
            </a:r>
            <a:r>
              <a:rPr lang="en-US" b="1"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80140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Check is an ongoing process in part because most people are unaware of their stress zones and needs, and often don’t pay attention to such things when focusing on work and the demands of daily life.</a:t>
            </a:r>
          </a:p>
          <a:p>
            <a:r>
              <a:rPr lang="en-US" dirty="0"/>
              <a:t> </a:t>
            </a:r>
          </a:p>
          <a:p>
            <a:r>
              <a:rPr lang="en-US" dirty="0"/>
              <a:t>When people have been significantly changed by stress, or injured by it, they may not recognize the ways that it has impacted their lives. Those around them may be more likely to notice the impact if they are paying attention and know what to look for.</a:t>
            </a:r>
          </a:p>
          <a:p>
            <a:r>
              <a:rPr lang="en-US" dirty="0"/>
              <a:t> </a:t>
            </a:r>
          </a:p>
          <a:p>
            <a:r>
              <a:rPr lang="en-US" dirty="0"/>
              <a:t>Even if the person affected by stress recognizes distress or changes in functioning, the stigma that surrounds such problems can be a powerful barrier to seeking help. Telling others about our problems and asking for assistance is very difficult for most of us.</a:t>
            </a:r>
          </a:p>
          <a:p>
            <a:r>
              <a:rPr lang="en-US" dirty="0"/>
              <a:t> </a:t>
            </a:r>
          </a:p>
          <a:p>
            <a:r>
              <a:rPr lang="en-US" dirty="0"/>
              <a:t>Both the stress zones of individuals and the resources available to help can change drastically over time. A continuous process of assessment is often the only way to match needs with appropriate levels of help each step of the way.</a:t>
            </a:r>
          </a:p>
          <a:p>
            <a:r>
              <a:rPr lang="en-US" dirty="0"/>
              <a:t> </a:t>
            </a:r>
          </a:p>
          <a:p>
            <a:r>
              <a:rPr lang="en-US" dirty="0"/>
              <a:t>It is also important to remember that the after-effects of stress injuries can be delayed by weeks, months or even years. Those who have been seriously affected by stress will need to be periodically followed up with and reassessed.</a:t>
            </a:r>
          </a:p>
          <a:p>
            <a:endParaRPr lang="en-US" dirty="0">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5192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43</a:t>
            </a:fld>
            <a:endParaRPr lang="en-US" altLang="en-US"/>
          </a:p>
        </p:txBody>
      </p:sp>
    </p:spTree>
    <p:extLst>
      <p:ext uri="{BB962C8B-B14F-4D97-AF65-F5344CB8AC3E}">
        <p14:creationId xmlns:p14="http://schemas.microsoft.com/office/powerpoint/2010/main" val="708522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Check in with oneself and others, it is helpful to be aware of the experiences, behaviors and symptoms that characterize stress reactions. They include:</a:t>
            </a:r>
          </a:p>
          <a:p>
            <a:pPr lvl="0"/>
            <a:r>
              <a:rPr lang="en-US" b="1" i="1" dirty="0"/>
              <a:t>Signs</a:t>
            </a:r>
            <a:r>
              <a:rPr lang="en-US" dirty="0"/>
              <a:t> that you can use to check on both yourself and others. </a:t>
            </a:r>
          </a:p>
          <a:p>
            <a:pPr lvl="0"/>
            <a:r>
              <a:rPr lang="en-US" b="1" i="1" dirty="0"/>
              <a:t>Symptoms</a:t>
            </a:r>
            <a:r>
              <a:rPr lang="en-US" dirty="0"/>
              <a:t> that you can use to check on yourself.</a:t>
            </a:r>
          </a:p>
          <a:p>
            <a:r>
              <a:rPr lang="en-US" dirty="0"/>
              <a:t> </a:t>
            </a:r>
          </a:p>
          <a:p>
            <a:r>
              <a:rPr lang="en-US" dirty="0"/>
              <a:t>Signs are significant and persistent negative changes in behavior or habits</a:t>
            </a:r>
          </a:p>
          <a:p>
            <a:pPr marL="173319" indent="-173319">
              <a:buFont typeface="Arial" panose="020B0604020202020204" pitchFamily="34" charset="0"/>
              <a:buChar char="•"/>
            </a:pPr>
            <a:r>
              <a:rPr lang="en-US" dirty="0"/>
              <a:t>Becoming more isolated from others</a:t>
            </a:r>
          </a:p>
          <a:p>
            <a:pPr marL="173319" indent="-173319">
              <a:buFont typeface="Arial" panose="020B0604020202020204" pitchFamily="34" charset="0"/>
              <a:buChar char="•"/>
            </a:pPr>
            <a:r>
              <a:rPr lang="en-US" dirty="0"/>
              <a:t>Uncharacteristic negative behavior</a:t>
            </a:r>
          </a:p>
          <a:p>
            <a:pPr marL="173319" indent="-173319">
              <a:buFont typeface="Arial" panose="020B0604020202020204" pitchFamily="34" charset="0"/>
              <a:buChar char="•"/>
            </a:pPr>
            <a:r>
              <a:rPr lang="en-US" dirty="0"/>
              <a:t>Making mistakes</a:t>
            </a:r>
          </a:p>
          <a:p>
            <a:pPr marL="173319" indent="-173319">
              <a:buFont typeface="Arial" panose="020B0604020202020204" pitchFamily="34" charset="0"/>
              <a:buChar char="•"/>
            </a:pPr>
            <a:r>
              <a:rPr lang="en-US" dirty="0"/>
              <a:t>Compulsive behavior</a:t>
            </a:r>
          </a:p>
          <a:p>
            <a:r>
              <a:rPr lang="en-US" dirty="0"/>
              <a:t>Symptoms are internal feelings and less public reactions. Orange zone reactions are generally characterized by not feeling in control of one’s body, emotions or thinking</a:t>
            </a:r>
          </a:p>
          <a:p>
            <a:pPr marL="173319" indent="-173319">
              <a:buFont typeface="Arial" panose="020B0604020202020204" pitchFamily="34" charset="0"/>
              <a:buChar char="•"/>
            </a:pPr>
            <a:r>
              <a:rPr lang="en-US" dirty="0"/>
              <a:t>Sleep changes or nightmares</a:t>
            </a:r>
          </a:p>
          <a:p>
            <a:pPr marL="173319" indent="-173319">
              <a:buFont typeface="Arial" panose="020B0604020202020204" pitchFamily="34" charset="0"/>
              <a:buChar char="•"/>
            </a:pPr>
            <a:r>
              <a:rPr lang="en-US" dirty="0"/>
              <a:t>Loss of focus, memory, or the ability to think rationally</a:t>
            </a:r>
          </a:p>
          <a:p>
            <a:pPr marL="173319" indent="-173319">
              <a:buFont typeface="Arial" panose="020B0604020202020204" pitchFamily="34" charset="0"/>
              <a:buChar char="•"/>
            </a:pPr>
            <a:r>
              <a:rPr lang="en-US" dirty="0"/>
              <a:t>Intense feelings </a:t>
            </a:r>
          </a:p>
          <a:p>
            <a:pPr marL="173319" indent="-173319">
              <a:buFont typeface="Arial" panose="020B0604020202020204" pitchFamily="34" charset="0"/>
              <a:buChar char="•"/>
            </a:pPr>
            <a:r>
              <a:rPr lang="en-US" dirty="0"/>
              <a:t>Inability to engage in or enjoy things you usually like</a:t>
            </a:r>
          </a:p>
          <a:p>
            <a:pPr marL="173319" indent="-173319">
              <a:buFont typeface="Arial" panose="020B0604020202020204" pitchFamily="34" charset="0"/>
              <a:buChar char="•"/>
            </a:pPr>
            <a:r>
              <a:rPr lang="en-US" dirty="0"/>
              <a:t>Feeling unusually numb or uncaring</a:t>
            </a:r>
          </a:p>
          <a:p>
            <a:pPr marL="173319" indent="-173319">
              <a:buFont typeface="Arial" panose="020B0604020202020204" pitchFamily="34" charset="0"/>
              <a:buChar char="•"/>
            </a:pPr>
            <a:r>
              <a:rPr lang="en-US" dirty="0"/>
              <a:t>Compulsive behavior</a:t>
            </a:r>
          </a:p>
          <a:p>
            <a:pPr marL="173319" indent="-173319">
              <a:buFont typeface="Arial" panose="020B0604020202020204" pitchFamily="34" charset="0"/>
              <a:buChar char="•"/>
            </a:pPr>
            <a:r>
              <a:rPr lang="en-US" dirty="0"/>
              <a:t>Wanting to avoid situations or reminders</a:t>
            </a:r>
          </a:p>
          <a:p>
            <a:r>
              <a:rPr lang="en-US" b="1" i="1" dirty="0"/>
              <a:t> </a:t>
            </a:r>
            <a:endParaRPr lang="en-US" dirty="0"/>
          </a:p>
          <a:p>
            <a:pPr defTabSz="924367">
              <a:lnSpc>
                <a:spcPct val="80000"/>
              </a:lnSpc>
              <a:defRPr/>
            </a:pPr>
            <a:r>
              <a:rPr lang="en-US" sz="1000" dirty="0">
                <a:ea typeface="ＭＳ Ｐゴシック" charset="0"/>
                <a:cs typeface="Calibri"/>
              </a:rPr>
              <a:t>CHECK: Stress moving into an urgent zone: Negative changes in behavior / habits</a:t>
            </a:r>
          </a:p>
          <a:p>
            <a:pPr>
              <a:lnSpc>
                <a:spcPct val="80000"/>
              </a:lnSpc>
            </a:pPr>
            <a:endParaRPr lang="en-US" sz="1000" dirty="0">
              <a:solidFill>
                <a:schemeClr val="bg2"/>
              </a:solidFill>
              <a:ea typeface="ＭＳ Ｐゴシック" charset="0"/>
              <a:cs typeface="Calibri"/>
            </a:endParaRP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44</a:t>
            </a:fld>
            <a:endParaRPr lang="en-US" altLang="en-US"/>
          </a:p>
        </p:txBody>
      </p:sp>
    </p:spTree>
    <p:extLst>
      <p:ext uri="{BB962C8B-B14F-4D97-AF65-F5344CB8AC3E}">
        <p14:creationId xmlns:p14="http://schemas.microsoft.com/office/powerpoint/2010/main" val="1036138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Many people feel uncomfortable asking others about their stress reactions. They know how to have casual conversations with coworkers, but when it comes to discussing personal issues or emotions, people often don’t know where or how to start. Another common barrier to accurate assessment is the almost automatic denial of experiencing any stressors, distress, or changes in functioning.</a:t>
            </a:r>
          </a:p>
          <a:p>
            <a:r>
              <a:rPr lang="en-US" dirty="0"/>
              <a:t> </a:t>
            </a:r>
          </a:p>
          <a:p>
            <a:r>
              <a:rPr lang="en-US" dirty="0"/>
              <a:t>The </a:t>
            </a:r>
            <a:r>
              <a:rPr lang="en-US" b="1" dirty="0"/>
              <a:t>OSCAR </a:t>
            </a:r>
            <a:r>
              <a:rPr lang="en-US" dirty="0"/>
              <a:t>model of communications is another easy to remember tool that can be a useful for talking to someone about stress reactions:</a:t>
            </a:r>
          </a:p>
          <a:p>
            <a:r>
              <a:rPr lang="en-US" dirty="0"/>
              <a:t> </a:t>
            </a:r>
          </a:p>
          <a:p>
            <a:r>
              <a:rPr lang="en-US" b="1" dirty="0"/>
              <a:t>Observe: </a:t>
            </a:r>
            <a:r>
              <a:rPr lang="en-US" dirty="0"/>
              <a:t>actively observe behaviors; look for patterns that are different from baseline. Be on the lookout for colleagues in need by observing their behaviors (</a:t>
            </a:r>
            <a:r>
              <a:rPr lang="en-US" dirty="0" err="1"/>
              <a:t>e.,g</a:t>
            </a:r>
            <a:r>
              <a:rPr lang="en-US" dirty="0"/>
              <a:t>., they are more sullen or withdrawn than usual)</a:t>
            </a:r>
          </a:p>
          <a:p>
            <a:endParaRPr lang="en-US" dirty="0"/>
          </a:p>
          <a:p>
            <a:r>
              <a:rPr lang="en-US" b="1" dirty="0"/>
              <a:t>State Observations: </a:t>
            </a:r>
            <a:r>
              <a:rPr lang="en-US" dirty="0"/>
              <a:t>focus attention on the behavior; state just the facts without interpretations or judgments. “I have noticed over the past few days that you seem lost in thought and really quiet (frustrated/irritated).</a:t>
            </a:r>
          </a:p>
          <a:p>
            <a:endParaRPr lang="en-US" dirty="0"/>
          </a:p>
          <a:p>
            <a:r>
              <a:rPr lang="en-US" b="1" dirty="0"/>
              <a:t>Clarify Role: </a:t>
            </a:r>
            <a:r>
              <a:rPr lang="en-US" dirty="0"/>
              <a:t>state why you are concerned about the behavior and validate why you are addressing the issue. “As a coworker (friend, supervisor), I am concerned) (What was your role—job/task/goal and what was the other person’s role—job/task/goal).</a:t>
            </a:r>
          </a:p>
          <a:p>
            <a:endParaRPr lang="en-US" b="1" dirty="0"/>
          </a:p>
          <a:p>
            <a:r>
              <a:rPr lang="en-US" b="1" dirty="0"/>
              <a:t>Ask Why: </a:t>
            </a:r>
            <a:r>
              <a:rPr lang="en-US" dirty="0"/>
              <a:t>seek clarification; try to understand the other person’s perception of their own behavior. “Help me understand what’s going on. I would like to help if I can.”</a:t>
            </a:r>
          </a:p>
          <a:p>
            <a:r>
              <a:rPr lang="en-US" dirty="0"/>
              <a:t>Knowing what you know now; would you do anything differently?</a:t>
            </a:r>
          </a:p>
          <a:p>
            <a:endParaRPr lang="en-US" b="1" dirty="0"/>
          </a:p>
          <a:p>
            <a:r>
              <a:rPr lang="en-US" b="1" dirty="0"/>
              <a:t>Respond: </a:t>
            </a:r>
            <a:r>
              <a:rPr lang="en-US" dirty="0"/>
              <a:t>Let the person respond to your concerns, clarify concern if indicated and discuss desired behaviors—state options in behavioral terms and/or discuss potential next steps or plans. Thank you for trusting me enough to share that (issue). I really do want for you to be comfortable in working together. I respect that you have al lot going on. I also respect your privacy. If not me, would be willing to talk with (name two trusted resources)</a:t>
            </a:r>
          </a:p>
          <a:p>
            <a:r>
              <a:rPr lang="en-US" dirty="0"/>
              <a:t>What would resolution look like to you</a:t>
            </a:r>
          </a:p>
          <a:p>
            <a:r>
              <a:rPr lang="en-US" i="1" dirty="0"/>
              <a:t>May want to ask group, what are some additional ways you could check in with yourself for better self care and with your peers?</a:t>
            </a: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45</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055719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Check Skill: OSCAR Example</a:t>
            </a:r>
            <a:endParaRPr lang="en-US" dirty="0"/>
          </a:p>
          <a:p>
            <a:r>
              <a:rPr lang="en-US" b="1" dirty="0"/>
              <a:t> </a:t>
            </a:r>
            <a:endParaRPr lang="en-US" dirty="0"/>
          </a:p>
          <a:p>
            <a:r>
              <a:rPr lang="en-US" dirty="0"/>
              <a:t>Here is an example of how OSCAR might be enacted in a work setting.  There are many other ways that OSCAR could be used, but this gives an example of how a conversation might proceed using this strategy.</a:t>
            </a:r>
          </a:p>
          <a:p>
            <a:r>
              <a:rPr lang="en-US" dirty="0"/>
              <a:t> </a:t>
            </a:r>
          </a:p>
          <a:p>
            <a:r>
              <a:rPr lang="en-US" b="1" dirty="0"/>
              <a:t>Observe:</a:t>
            </a:r>
            <a:r>
              <a:rPr lang="en-US" dirty="0"/>
              <a:t>  You notice your coworker has been less and less talkative and more isolated from others over the last few weeks</a:t>
            </a:r>
          </a:p>
          <a:p>
            <a:r>
              <a:rPr lang="en-US" b="1" dirty="0"/>
              <a:t>State observations:</a:t>
            </a:r>
            <a:r>
              <a:rPr lang="en-US" dirty="0"/>
              <a:t> “Hey Joe, I haven’t been seeing you around as much lately, and you seem to be really quiet the last few weeks.”</a:t>
            </a:r>
          </a:p>
          <a:p>
            <a:r>
              <a:rPr lang="en-US" b="1" dirty="0"/>
              <a:t>Clarify Role:</a:t>
            </a:r>
            <a:r>
              <a:rPr lang="en-US" dirty="0"/>
              <a:t> “I’m only bringing this up because I care about you and want to make sure that you’re okay.”</a:t>
            </a:r>
          </a:p>
          <a:p>
            <a:r>
              <a:rPr lang="en-US" b="1" dirty="0"/>
              <a:t>Ask:</a:t>
            </a:r>
            <a:r>
              <a:rPr lang="en-US" dirty="0"/>
              <a:t> “Am I right in my guess that something might be going on with you?”</a:t>
            </a:r>
          </a:p>
          <a:p>
            <a:r>
              <a:rPr lang="en-US" b="1" dirty="0"/>
              <a:t>Respond:</a:t>
            </a:r>
            <a:r>
              <a:rPr lang="en-US" dirty="0"/>
              <a:t>  Joe says yes, and you say, “Why don’t we go get some coffee so we can talk away from others? Does that sound okay to you?”</a:t>
            </a:r>
          </a:p>
          <a:p>
            <a:r>
              <a:rPr lang="en-US" dirty="0"/>
              <a:t> </a:t>
            </a:r>
          </a:p>
          <a:p>
            <a:r>
              <a:rPr lang="en-US" b="1" i="1" dirty="0"/>
              <a:t>OPTIONAL:</a:t>
            </a:r>
            <a:r>
              <a:rPr lang="en-US" i="1" dirty="0"/>
              <a:t> If time allows, have trainees split into pairs and role-play an OSCAR scenario based on the observed behaviors in the example on this slide, but using their own language and personality style.</a:t>
            </a:r>
            <a:endParaRPr lang="en-US" dirty="0"/>
          </a:p>
          <a:p>
            <a:endParaRPr lang="en-US" dirty="0">
              <a:ea typeface="Geneva" charset="-128"/>
              <a:cs typeface="Geneva" charset="-128"/>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741803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41132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Potential Peer Check Actions</a:t>
            </a:r>
          </a:p>
          <a:p>
            <a:r>
              <a:rPr lang="en-US" dirty="0"/>
              <a:t> </a:t>
            </a:r>
            <a:endParaRPr lang="en-US" sz="1300" dirty="0"/>
          </a:p>
          <a:p>
            <a:r>
              <a:rPr lang="en-US" dirty="0"/>
              <a:t>Here are a few potential Check actions that can be used with others:</a:t>
            </a:r>
          </a:p>
          <a:p>
            <a:pPr marL="173319" indent="-173319">
              <a:buFont typeface="Arial" panose="020B0604020202020204" pitchFamily="34" charset="0"/>
              <a:buChar char="•"/>
            </a:pPr>
            <a:r>
              <a:rPr lang="en-US" dirty="0"/>
              <a:t>Build a foundation based on good relationships. </a:t>
            </a:r>
          </a:p>
          <a:p>
            <a:pPr marL="173319" indent="-173319">
              <a:buFont typeface="Arial" panose="020B0604020202020204" pitchFamily="34" charset="0"/>
              <a:buChar char="•"/>
            </a:pPr>
            <a:r>
              <a:rPr lang="en-US" dirty="0"/>
              <a:t>It is the team’s responsibility, guided by the leader to build a unit culture that values the importance of looking out for each other</a:t>
            </a:r>
            <a:endParaRPr lang="en-US" sz="1300" dirty="0"/>
          </a:p>
          <a:p>
            <a:pPr marL="173319" indent="-173319" defTabSz="924367">
              <a:buFont typeface="Arial" panose="020B0604020202020204" pitchFamily="34" charset="0"/>
              <a:buChar char="•"/>
              <a:defRPr/>
            </a:pPr>
            <a:r>
              <a:rPr lang="en-US" kern="0" dirty="0">
                <a:solidFill>
                  <a:srgbClr val="232D4B"/>
                </a:solidFill>
              </a:rPr>
              <a:t>Pay attention to social withdrawal and other changes in behavior, emotional tone, and diminished work performance—know each other’s red flags</a:t>
            </a:r>
          </a:p>
          <a:p>
            <a:pPr marL="173319" indent="-173319">
              <a:buFont typeface="Arial" panose="020B0604020202020204" pitchFamily="34" charset="0"/>
              <a:buChar char="•"/>
            </a:pPr>
            <a:r>
              <a:rPr lang="en-US" dirty="0"/>
              <a:t>Monitor/check on staff needs regularly—Check me, check three</a:t>
            </a:r>
          </a:p>
          <a:p>
            <a:pPr marL="173319" indent="-173319">
              <a:buFont typeface="Arial" panose="020B0604020202020204" pitchFamily="34" charset="0"/>
              <a:buChar char="•"/>
            </a:pPr>
            <a:r>
              <a:rPr lang="en-US" dirty="0"/>
              <a:t>Check in more than once, especially after other stressful events which might cause cumulative wear and tear, or on anniversaries of particularly stressful events, which can be a reminder of the event and cause a person to feel worse.</a:t>
            </a:r>
            <a:endParaRPr lang="en-US" sz="1100" dirty="0"/>
          </a:p>
          <a:p>
            <a:pPr marL="173319" indent="-173319">
              <a:buFont typeface="Arial" panose="020B0604020202020204" pitchFamily="34" charset="0"/>
              <a:buChar char="•"/>
            </a:pPr>
            <a:r>
              <a:rPr lang="en-US" dirty="0"/>
              <a:t>Be approachable and authentic, so employees are more likely to share experiences and reactions.</a:t>
            </a:r>
          </a:p>
          <a:p>
            <a:endParaRPr lang="en-US" sz="1100" dirty="0"/>
          </a:p>
          <a:p>
            <a:r>
              <a:rPr lang="en-US" dirty="0"/>
              <a:t>Have a plan for how to approach concerns</a:t>
            </a:r>
            <a:endParaRPr lang="en-US" sz="1100" dirty="0"/>
          </a:p>
          <a:p>
            <a:pPr marL="173319" indent="-173319">
              <a:buFont typeface="Arial" panose="020B0604020202020204" pitchFamily="34" charset="0"/>
              <a:buChar char="•"/>
            </a:pPr>
            <a:r>
              <a:rPr lang="en-US" dirty="0"/>
              <a:t>Begin with a casual two-way communication to get the person talking. Use active listening and look for words, non-verbal signs, and cues as to how they are doing.</a:t>
            </a:r>
            <a:endParaRPr lang="en-US" sz="1100" dirty="0"/>
          </a:p>
          <a:p>
            <a:pPr marL="173319" indent="-173319">
              <a:buFont typeface="Arial" panose="020B0604020202020204" pitchFamily="34" charset="0"/>
              <a:buChar char="•"/>
            </a:pPr>
            <a:r>
              <a:rPr lang="en-US" dirty="0"/>
              <a:t>Find the right way to check on someone without annoying them (e.g., email/texting versus calling).</a:t>
            </a:r>
          </a:p>
          <a:p>
            <a:pPr marL="173319" indent="-173319">
              <a:buFont typeface="Arial" panose="020B0604020202020204" pitchFamily="34" charset="0"/>
              <a:buChar char="•"/>
            </a:pPr>
            <a:r>
              <a:rPr lang="en-US" sz="1100" dirty="0"/>
              <a:t>“Is everything all right? I’m checking on you. I’ve noticed ….”</a:t>
            </a:r>
          </a:p>
          <a:p>
            <a:pPr marL="173319" indent="-173319">
              <a:buFont typeface="Arial" panose="020B0604020202020204" pitchFamily="34" charset="0"/>
              <a:buChar char="•"/>
            </a:pPr>
            <a:r>
              <a:rPr lang="en-US" sz="1100" dirty="0"/>
              <a:t>Offer basics---like food, water, coffee…to make a connection that can open a conversation</a:t>
            </a:r>
          </a:p>
          <a:p>
            <a:pPr marL="173319" indent="-173319">
              <a:buFont typeface="Arial" panose="020B0604020202020204" pitchFamily="34" charset="0"/>
              <a:buChar char="•"/>
            </a:pPr>
            <a:r>
              <a:rPr lang="en-US" sz="1100" dirty="0"/>
              <a:t>Start a general conversation to get the person talking. Then look for verbal and nonverbal signs as to how they are doing</a:t>
            </a:r>
          </a:p>
          <a:p>
            <a:pPr marL="173319" indent="-173319">
              <a:buFont typeface="Arial" panose="020B0604020202020204" pitchFamily="34" charset="0"/>
              <a:buChar char="•"/>
            </a:pPr>
            <a:r>
              <a:rPr lang="en-US" sz="1100" dirty="0"/>
              <a:t>Start with something positive then reference specific concerns you have</a:t>
            </a:r>
          </a:p>
          <a:p>
            <a:pPr marL="173319" indent="-173319">
              <a:buFont typeface="Arial" panose="020B0604020202020204" pitchFamily="34" charset="0"/>
              <a:buChar char="•"/>
            </a:pPr>
            <a:r>
              <a:rPr lang="en-US" sz="1100" dirty="0"/>
              <a:t>Reference the colors of the stress continuum model</a:t>
            </a:r>
          </a:p>
          <a:p>
            <a:pPr marL="173319" indent="-173319">
              <a:buFont typeface="Arial" panose="020B0604020202020204" pitchFamily="34" charset="0"/>
              <a:buChar char="•"/>
            </a:pPr>
            <a:r>
              <a:rPr lang="en-US" sz="1100" dirty="0"/>
              <a:t>Use opportunities where there is safety, privacy and time to open conversations</a:t>
            </a:r>
          </a:p>
          <a:p>
            <a:endParaRPr lang="en-US" dirty="0">
              <a:ea typeface="ＭＳ Ｐゴシック" pitchFamily="127" charset="-128"/>
              <a:cs typeface="ＭＳ Ｐゴシック" pitchFamily="127" charset="-128"/>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855355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49</a:t>
            </a:fld>
            <a:endParaRPr lang="en-US" altLang="en-US"/>
          </a:p>
        </p:txBody>
      </p:sp>
    </p:spTree>
    <p:extLst>
      <p:ext uri="{BB962C8B-B14F-4D97-AF65-F5344CB8AC3E}">
        <p14:creationId xmlns:p14="http://schemas.microsoft.com/office/powerpoint/2010/main" val="238531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welcome you to Our </a:t>
            </a:r>
            <a:r>
              <a:rPr lang="en-US" b="1" dirty="0"/>
              <a:t>Train the Trainer Session </a:t>
            </a:r>
            <a:r>
              <a:rPr lang="en-US" dirty="0"/>
              <a:t>for Stress First Aid. To get started, I would like you to introduce yourself and tell us your position and where you work and share an answer to the question:</a:t>
            </a:r>
          </a:p>
          <a:p>
            <a:r>
              <a:rPr lang="en-US" dirty="0"/>
              <a:t>What is Charging Your Battery?</a:t>
            </a:r>
          </a:p>
          <a:p>
            <a:r>
              <a:rPr lang="en-US" dirty="0"/>
              <a:t>And What is Draining Your Battery?</a:t>
            </a:r>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a:t>
            </a:fld>
            <a:endParaRPr lang="en-US" altLang="en-US"/>
          </a:p>
        </p:txBody>
      </p:sp>
    </p:spTree>
    <p:extLst>
      <p:ext uri="{BB962C8B-B14F-4D97-AF65-F5344CB8AC3E}">
        <p14:creationId xmlns:p14="http://schemas.microsoft.com/office/powerpoint/2010/main" val="3822559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89884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Coordinate Actions</a:t>
            </a:r>
            <a:endParaRPr lang="en-US" dirty="0"/>
          </a:p>
          <a:p>
            <a:r>
              <a:rPr lang="en-US" b="1" dirty="0"/>
              <a:t> </a:t>
            </a:r>
            <a:endParaRPr lang="en-US" dirty="0"/>
          </a:p>
          <a:p>
            <a:r>
              <a:rPr lang="en-US" dirty="0"/>
              <a:t>The next core action of SFA is Coordinate. This action sometimes includes consulting and/or collaborating with others for more help for oneself or coworkers.  It can also involve informing those who may need to know about the situation. The key components of the Coordinate action are:</a:t>
            </a:r>
          </a:p>
          <a:p>
            <a:pPr marL="173319" indent="-173319">
              <a:buFont typeface="Arial" panose="020B0604020202020204" pitchFamily="34" charset="0"/>
              <a:buChar char="•"/>
            </a:pPr>
            <a:r>
              <a:rPr lang="en-US" dirty="0"/>
              <a:t>To collaborate with those who have a stake in the well-being and future of the stressed individual.</a:t>
            </a:r>
          </a:p>
          <a:p>
            <a:pPr marL="173319" indent="-173319">
              <a:buFont typeface="Arial" panose="020B0604020202020204" pitchFamily="34" charset="0"/>
              <a:buChar char="•"/>
            </a:pPr>
            <a:r>
              <a:rPr lang="en-US" dirty="0"/>
              <a:t>To get assistance from others at any step in the process in which help is needed to assess and care for a stressed individual.</a:t>
            </a:r>
          </a:p>
          <a:p>
            <a:pPr marL="173319" indent="-173319">
              <a:buFont typeface="Arial" panose="020B0604020202020204" pitchFamily="34" charset="0"/>
              <a:buChar char="•"/>
            </a:pPr>
            <a:r>
              <a:rPr lang="en-US" dirty="0"/>
              <a:t>To inform the leaders, supervisors or key individuals who have a need to know, to the extent that they need to know.</a:t>
            </a:r>
          </a:p>
          <a:p>
            <a:pPr marL="173319" indent="-173319">
              <a:buFont typeface="Arial" panose="020B0604020202020204" pitchFamily="34" charset="0"/>
              <a:buChar char="•"/>
            </a:pPr>
            <a:r>
              <a:rPr lang="en-US" dirty="0"/>
              <a:t>To refer individuals who may need more intensive help to those who can help, either in a direct hand-off or through a more gradual consultation process.</a:t>
            </a:r>
          </a:p>
          <a:p>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33717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a:p>
            <a:pPr defTabSz="924367">
              <a:defRPr/>
            </a:pPr>
            <a:r>
              <a:rPr lang="en-US" dirty="0"/>
              <a:t>Examples of SMART Goals: Specific, measurable, action-oriented, realistic, on a timetable.</a:t>
            </a:r>
          </a:p>
          <a:p>
            <a:endParaRPr lang="en-US" dirty="0"/>
          </a:p>
          <a:p>
            <a:r>
              <a:rPr lang="en-US" dirty="0"/>
              <a:t>I will talk with at least one EAP or HR person this month to find out what they have to offer. I will ask a coworker if they know of any good resources for stress.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33917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67">
              <a:defRPr/>
            </a:pPr>
            <a:r>
              <a:rPr lang="en-US" dirty="0"/>
              <a:t>Narrating actions that will be taken to manage the stressors</a:t>
            </a: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53</a:t>
            </a:fld>
            <a:endParaRPr lang="en-US" altLang="en-US"/>
          </a:p>
        </p:txBody>
      </p:sp>
    </p:spTree>
    <p:extLst>
      <p:ext uri="{BB962C8B-B14F-4D97-AF65-F5344CB8AC3E}">
        <p14:creationId xmlns:p14="http://schemas.microsoft.com/office/powerpoint/2010/main" val="1422591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Check in with oneself and others, it is helpful to be aware of the experiences, behaviors and symptoms that characterize stress reactions. They include:</a:t>
            </a:r>
          </a:p>
          <a:p>
            <a:pPr lvl="0"/>
            <a:r>
              <a:rPr lang="en-US" b="1" i="1" dirty="0"/>
              <a:t>Signs</a:t>
            </a:r>
            <a:r>
              <a:rPr lang="en-US" dirty="0"/>
              <a:t> that you can use to check on both yourself and others. </a:t>
            </a:r>
          </a:p>
          <a:p>
            <a:pPr lvl="0"/>
            <a:r>
              <a:rPr lang="en-US" b="1" i="1" dirty="0"/>
              <a:t>Symptoms</a:t>
            </a:r>
            <a:r>
              <a:rPr lang="en-US" dirty="0"/>
              <a:t> that you can use to check on yourself.</a:t>
            </a:r>
          </a:p>
          <a:p>
            <a:r>
              <a:rPr lang="en-US" dirty="0"/>
              <a:t> </a:t>
            </a:r>
          </a:p>
          <a:p>
            <a:r>
              <a:rPr lang="en-US" dirty="0"/>
              <a:t>Signs are significant and persistent negative changes in behavior or habits</a:t>
            </a:r>
          </a:p>
          <a:p>
            <a:pPr marL="173319" indent="-173319">
              <a:buFont typeface="Arial" panose="020B0604020202020204" pitchFamily="34" charset="0"/>
              <a:buChar char="•"/>
            </a:pPr>
            <a:r>
              <a:rPr lang="en-US" dirty="0"/>
              <a:t>Becoming more isolated from others</a:t>
            </a:r>
          </a:p>
          <a:p>
            <a:pPr marL="173319" indent="-173319">
              <a:buFont typeface="Arial" panose="020B0604020202020204" pitchFamily="34" charset="0"/>
              <a:buChar char="•"/>
            </a:pPr>
            <a:r>
              <a:rPr lang="en-US" dirty="0"/>
              <a:t>Uncharacteristic negative behavior</a:t>
            </a:r>
          </a:p>
          <a:p>
            <a:pPr marL="173319" indent="-173319">
              <a:buFont typeface="Arial" panose="020B0604020202020204" pitchFamily="34" charset="0"/>
              <a:buChar char="•"/>
            </a:pPr>
            <a:r>
              <a:rPr lang="en-US" dirty="0"/>
              <a:t>Making mistakes</a:t>
            </a:r>
          </a:p>
          <a:p>
            <a:pPr marL="173319" indent="-173319">
              <a:buFont typeface="Arial" panose="020B0604020202020204" pitchFamily="34" charset="0"/>
              <a:buChar char="•"/>
            </a:pPr>
            <a:r>
              <a:rPr lang="en-US" dirty="0"/>
              <a:t>Compulsive behavior</a:t>
            </a:r>
          </a:p>
          <a:p>
            <a:r>
              <a:rPr lang="en-US" dirty="0"/>
              <a:t>Symptoms are internal feelings and less public reactions. Orange zone reactions are generally characterized by not feeling in control of one’s body, emotions or thinking</a:t>
            </a:r>
          </a:p>
          <a:p>
            <a:pPr marL="173319" indent="-173319">
              <a:buFont typeface="Arial" panose="020B0604020202020204" pitchFamily="34" charset="0"/>
              <a:buChar char="•"/>
            </a:pPr>
            <a:r>
              <a:rPr lang="en-US" dirty="0"/>
              <a:t>Sleep changes or nightmares</a:t>
            </a:r>
          </a:p>
          <a:p>
            <a:pPr marL="173319" indent="-173319">
              <a:buFont typeface="Arial" panose="020B0604020202020204" pitchFamily="34" charset="0"/>
              <a:buChar char="•"/>
            </a:pPr>
            <a:r>
              <a:rPr lang="en-US" dirty="0"/>
              <a:t>Loss of focus, memory, or the ability to think rationally</a:t>
            </a:r>
          </a:p>
          <a:p>
            <a:pPr marL="173319" indent="-173319">
              <a:buFont typeface="Arial" panose="020B0604020202020204" pitchFamily="34" charset="0"/>
              <a:buChar char="•"/>
            </a:pPr>
            <a:r>
              <a:rPr lang="en-US" dirty="0"/>
              <a:t>Intense feelings </a:t>
            </a:r>
          </a:p>
          <a:p>
            <a:pPr marL="173319" indent="-173319">
              <a:buFont typeface="Arial" panose="020B0604020202020204" pitchFamily="34" charset="0"/>
              <a:buChar char="•"/>
            </a:pPr>
            <a:r>
              <a:rPr lang="en-US" dirty="0"/>
              <a:t>Inability to engage in or enjoy things you usually like</a:t>
            </a:r>
          </a:p>
          <a:p>
            <a:pPr marL="173319" indent="-173319">
              <a:buFont typeface="Arial" panose="020B0604020202020204" pitchFamily="34" charset="0"/>
              <a:buChar char="•"/>
            </a:pPr>
            <a:r>
              <a:rPr lang="en-US" dirty="0"/>
              <a:t>Feeling unusually numb or uncaring</a:t>
            </a:r>
          </a:p>
          <a:p>
            <a:pPr marL="173319" indent="-173319">
              <a:buFont typeface="Arial" panose="020B0604020202020204" pitchFamily="34" charset="0"/>
              <a:buChar char="•"/>
            </a:pPr>
            <a:r>
              <a:rPr lang="en-US" dirty="0"/>
              <a:t>Compulsive behavior</a:t>
            </a:r>
          </a:p>
          <a:p>
            <a:pPr marL="173319" indent="-173319">
              <a:buFont typeface="Arial" panose="020B0604020202020204" pitchFamily="34" charset="0"/>
              <a:buChar char="•"/>
            </a:pPr>
            <a:r>
              <a:rPr lang="en-US" dirty="0"/>
              <a:t>Wanting to avoid situations or reminders</a:t>
            </a:r>
          </a:p>
          <a:p>
            <a:r>
              <a:rPr lang="en-US" b="1" i="1" dirty="0"/>
              <a:t> </a:t>
            </a:r>
            <a:endParaRPr lang="en-US" dirty="0"/>
          </a:p>
          <a:p>
            <a:pPr>
              <a:lnSpc>
                <a:spcPct val="80000"/>
              </a:lnSpc>
            </a:pPr>
            <a:endParaRPr lang="en-US" sz="1000" dirty="0">
              <a:solidFill>
                <a:schemeClr val="bg2"/>
              </a:solidFill>
              <a:ea typeface="ＭＳ Ｐゴシック" charset="0"/>
              <a:cs typeface="Calibri"/>
            </a:endParaRP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54</a:t>
            </a:fld>
            <a:endParaRPr lang="en-US" altLang="en-US"/>
          </a:p>
        </p:txBody>
      </p:sp>
    </p:spTree>
    <p:extLst>
      <p:ext uri="{BB962C8B-B14F-4D97-AF65-F5344CB8AC3E}">
        <p14:creationId xmlns:p14="http://schemas.microsoft.com/office/powerpoint/2010/main" val="743346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184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6162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724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231092" indent="-231092">
              <a:buAutoNum type="arabicPeriod"/>
            </a:pPr>
            <a:r>
              <a:rPr lang="en-US" dirty="0"/>
              <a:t>What has</a:t>
            </a:r>
            <a:r>
              <a:rPr lang="en-US" baseline="0" dirty="0"/>
              <a:t> been your greatest challenges, hassles, or frustrations?</a:t>
            </a:r>
          </a:p>
          <a:p>
            <a:pPr marL="231092" indent="-231092">
              <a:buAutoNum type="arabicPeriod"/>
            </a:pPr>
            <a:r>
              <a:rPr lang="en-US" baseline="0" dirty="0"/>
              <a:t>What has been your greatest reward, success, or positive experience?</a:t>
            </a:r>
          </a:p>
          <a:p>
            <a:pPr marL="231092" indent="-231092">
              <a:buAutoNum type="arabicPeriod"/>
            </a:pPr>
            <a:r>
              <a:rPr lang="en-US" baseline="0" dirty="0"/>
              <a:t>What does it mean to be a (name role) in what you do?</a:t>
            </a:r>
            <a:endParaRPr lang="en-US" dirty="0"/>
          </a:p>
        </p:txBody>
      </p:sp>
    </p:spTree>
    <p:extLst>
      <p:ext uri="{BB962C8B-B14F-4D97-AF65-F5344CB8AC3E}">
        <p14:creationId xmlns:p14="http://schemas.microsoft.com/office/powerpoint/2010/main" val="2963782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2446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these three days are to: </a:t>
            </a:r>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a:t>
            </a:fld>
            <a:endParaRPr lang="en-US" altLang="en-US"/>
          </a:p>
        </p:txBody>
      </p:sp>
    </p:spTree>
    <p:extLst>
      <p:ext uri="{BB962C8B-B14F-4D97-AF65-F5344CB8AC3E}">
        <p14:creationId xmlns:p14="http://schemas.microsoft.com/office/powerpoint/2010/main" val="331229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Three STEPS to Provide Stress First Aid</a:t>
            </a:r>
          </a:p>
          <a:p>
            <a:r>
              <a:rPr lang="en-US" dirty="0"/>
              <a:t>Recognize a Stress Injury (Check &amp; Coordinate)</a:t>
            </a:r>
          </a:p>
          <a:p>
            <a:r>
              <a:rPr lang="en-US" dirty="0"/>
              <a:t>Provide </a:t>
            </a:r>
            <a:r>
              <a:rPr lang="en-US" b="1" dirty="0"/>
              <a:t>Primary Aid </a:t>
            </a:r>
            <a:r>
              <a:rPr lang="en-US" dirty="0"/>
              <a:t>(Cover &amp; Calm)</a:t>
            </a:r>
          </a:p>
          <a:p>
            <a:r>
              <a:rPr lang="en-US" dirty="0"/>
              <a:t>Provide </a:t>
            </a:r>
            <a:r>
              <a:rPr lang="en-US" b="1" dirty="0"/>
              <a:t>Secondary Aid </a:t>
            </a:r>
            <a:r>
              <a:rPr lang="en-US" dirty="0"/>
              <a:t>(Connect, Competence, &amp; Confidence)</a:t>
            </a: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60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123703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To provide Cover means to </a:t>
            </a:r>
            <a:r>
              <a:rPr lang="en-US" u="sng" dirty="0"/>
              <a:t>ensure ongoing safety for oneself or others.</a:t>
            </a:r>
          </a:p>
        </p:txBody>
      </p:sp>
      <p:sp>
        <p:nvSpPr>
          <p:cNvPr id="4" name="Slide Number Placeholder 3"/>
          <p:cNvSpPr>
            <a:spLocks noGrp="1"/>
          </p:cNvSpPr>
          <p:nvPr>
            <p:ph type="sldNum" sz="quarter" idx="10"/>
          </p:nvPr>
        </p:nvSpPr>
        <p:spPr/>
        <p:txBody>
          <a:bodyPr/>
          <a:lstStyle/>
          <a:p>
            <a:fld id="{5CEB2DBE-39E0-3D44-83F7-09DD71B20C2D}" type="slidenum">
              <a:rPr lang="en-US" smtClean="0"/>
              <a:t>61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8011672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pPr marL="173319" indent="-173319">
              <a:buFont typeface="Arial" panose="020B0604020202020204" pitchFamily="34" charset="0"/>
              <a:buChar char="•"/>
            </a:pPr>
            <a:r>
              <a:rPr lang="en-US" b="1" dirty="0"/>
              <a:t>Standing by</a:t>
            </a:r>
            <a:r>
              <a:rPr lang="en-US" dirty="0"/>
              <a:t> a coworker and remaining available and ready to assist as needed, watching and listening for ways to intervene if needed, or holding the person’s attention if they are overwhelmed or panicky.</a:t>
            </a:r>
          </a:p>
          <a:p>
            <a:pPr marL="173319" indent="-173319">
              <a:buFont typeface="Arial" panose="020B0604020202020204" pitchFamily="34" charset="0"/>
              <a:buChar char="•"/>
            </a:pPr>
            <a:r>
              <a:rPr lang="en-US" b="1" dirty="0"/>
              <a:t>Making the person safe</a:t>
            </a:r>
            <a:r>
              <a:rPr lang="en-US" i="1" dirty="0"/>
              <a:t> </a:t>
            </a:r>
            <a:r>
              <a:rPr lang="en-US" dirty="0"/>
              <a:t>in any way possible, including by being an authoritative presence, by warning the person, by protecting the person physically or psychologically, or by assisting the person. </a:t>
            </a:r>
          </a:p>
          <a:p>
            <a:pPr marL="173319" indent="-173319">
              <a:buFont typeface="Arial" panose="020B0604020202020204" pitchFamily="34" charset="0"/>
              <a:buChar char="•"/>
            </a:pPr>
            <a:r>
              <a:rPr lang="en-US" dirty="0"/>
              <a:t>When necessary, Cover may also involve </a:t>
            </a:r>
            <a:r>
              <a:rPr lang="en-US" b="1" dirty="0"/>
              <a:t>making others safe </a:t>
            </a:r>
            <a:r>
              <a:rPr lang="en-US" dirty="0"/>
              <a:t>from the coworker if they are not functioning well because of stress reactions, by protecting them physically or warning them about possible dangers that might result via the stressed individual’s actions.</a:t>
            </a:r>
          </a:p>
          <a:p>
            <a:pPr marL="173319" indent="-173319">
              <a:buFont typeface="Arial" panose="020B0604020202020204" pitchFamily="34" charset="0"/>
              <a:buChar char="•"/>
            </a:pPr>
            <a:r>
              <a:rPr lang="en-US" b="1" dirty="0"/>
              <a:t>Encouraging a perception of</a:t>
            </a:r>
            <a:r>
              <a:rPr lang="en-US" dirty="0"/>
              <a:t> safety occurs in the long term for both affected coworkers and their families via the provision of a caring presence, listening to feedback, and communicating about safety.  It involves greater commitment to organizational safety and order via maintenance of equipment, attention to worker fatigue and burnout, and reduction of chaos and rumors.</a:t>
            </a: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62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825882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Examples of a Need for Cover</a:t>
            </a:r>
            <a:endParaRPr lang="en-US" dirty="0"/>
          </a:p>
          <a:p>
            <a:r>
              <a:rPr lang="en-US" dirty="0"/>
              <a:t> </a:t>
            </a:r>
          </a:p>
          <a:p>
            <a:r>
              <a:rPr lang="en-US" dirty="0"/>
              <a:t>Here are a few examples of a need for Cover:</a:t>
            </a:r>
          </a:p>
          <a:p>
            <a:r>
              <a:rPr lang="en-US" dirty="0"/>
              <a:t> </a:t>
            </a:r>
          </a:p>
          <a:p>
            <a:pPr marL="173319" indent="-173319">
              <a:buFont typeface="Arial" panose="020B0604020202020204" pitchFamily="34" charset="0"/>
              <a:buChar char="•"/>
            </a:pPr>
            <a:r>
              <a:rPr lang="en-US" dirty="0"/>
              <a:t>Someone in a life-threatening situation is not thinking clearly or making good decisions because of stress</a:t>
            </a:r>
          </a:p>
          <a:p>
            <a:pPr marL="173319" indent="-173319">
              <a:buFont typeface="Arial" panose="020B0604020202020204" pitchFamily="34" charset="0"/>
              <a:buChar char="•"/>
            </a:pPr>
            <a:r>
              <a:rPr lang="en-US" dirty="0"/>
              <a:t>Someone has frozen or panicked in an intense situation</a:t>
            </a:r>
          </a:p>
          <a:p>
            <a:pPr marL="173319" indent="-173319">
              <a:buFont typeface="Arial" panose="020B0604020202020204" pitchFamily="34" charset="0"/>
              <a:buChar char="•"/>
            </a:pPr>
            <a:r>
              <a:rPr lang="en-US" dirty="0"/>
              <a:t>Someone feels guilty because their family has concerns about their safety following the death of a co-worker from an infectious disease</a:t>
            </a:r>
          </a:p>
          <a:p>
            <a:pPr marL="173319" indent="-173319">
              <a:buFont typeface="Arial" panose="020B0604020202020204" pitchFamily="34" charset="0"/>
              <a:buChar char="•"/>
            </a:pPr>
            <a:r>
              <a:rPr lang="en-US" dirty="0"/>
              <a:t>Someone has threatened others</a:t>
            </a:r>
          </a:p>
          <a:p>
            <a:pPr marL="173319" indent="-173319">
              <a:buFont typeface="Arial" panose="020B0604020202020204" pitchFamily="34" charset="0"/>
              <a:buChar char="•"/>
            </a:pPr>
            <a:r>
              <a:rPr lang="en-US" dirty="0"/>
              <a:t>Someone expresses serious thoughts of suicide</a:t>
            </a:r>
          </a:p>
          <a:p>
            <a:r>
              <a:rPr lang="en-US" dirty="0"/>
              <a:t> </a:t>
            </a:r>
          </a:p>
          <a:p>
            <a:r>
              <a:rPr lang="en-US" i="1" dirty="0"/>
              <a:t>Facilitate a discussion with trainees by asking something like, “What actions have you noticed in yourself or others that indicated a need for Cover?” The goal is to have them start to reflect upon their own experiences with Cover and identify behaviors or situations that they think would indicate a need for Cover.</a:t>
            </a:r>
            <a:endParaRPr lang="en-US" dirty="0"/>
          </a:p>
          <a:p>
            <a:endParaRPr lang="en-US" sz="1100" dirty="0"/>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63</a:t>
            </a:fld>
            <a:endParaRPr lang="en-US" altLang="en-US"/>
          </a:p>
        </p:txBody>
      </p:sp>
    </p:spTree>
    <p:extLst>
      <p:ext uri="{BB962C8B-B14F-4D97-AF65-F5344CB8AC3E}">
        <p14:creationId xmlns:p14="http://schemas.microsoft.com/office/powerpoint/2010/main" val="19895728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63887">
              <a:spcBef>
                <a:spcPct val="0"/>
              </a:spcBef>
              <a:spcAft>
                <a:spcPct val="35000"/>
              </a:spcAft>
            </a:pPr>
            <a:r>
              <a:rPr lang="en-US" dirty="0"/>
              <a:t>Know how to activate your safety interventions</a:t>
            </a:r>
          </a:p>
          <a:p>
            <a:pPr defTabSz="763887">
              <a:spcBef>
                <a:spcPct val="0"/>
              </a:spcBef>
              <a:spcAft>
                <a:spcPct val="35000"/>
              </a:spcAft>
            </a:pPr>
            <a:r>
              <a:rPr lang="en-US" dirty="0"/>
              <a:t>Exit strategies (ex. panic buttons)</a:t>
            </a:r>
          </a:p>
          <a:p>
            <a:endParaRPr lang="en-US" dirty="0"/>
          </a:p>
          <a:p>
            <a:r>
              <a:rPr lang="en-US" dirty="0"/>
              <a:t>Shifting thoughts can foster healthy changes in behaviors.  Here are a few examples of common thoughts that health care workers often have, along with potentially more helpful thoughts:</a:t>
            </a:r>
          </a:p>
          <a:p>
            <a:r>
              <a:rPr lang="en-US" dirty="0"/>
              <a:t> </a:t>
            </a: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64</a:t>
            </a:fld>
            <a:endParaRPr lang="en-US" altLang="en-US"/>
          </a:p>
        </p:txBody>
      </p:sp>
    </p:spTree>
    <p:extLst>
      <p:ext uri="{BB962C8B-B14F-4D97-AF65-F5344CB8AC3E}">
        <p14:creationId xmlns:p14="http://schemas.microsoft.com/office/powerpoint/2010/main" val="27244393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65</a:t>
            </a:fld>
            <a:endParaRPr lang="en-US" altLang="en-US"/>
          </a:p>
        </p:txBody>
      </p:sp>
    </p:spTree>
    <p:extLst>
      <p:ext uri="{BB962C8B-B14F-4D97-AF65-F5344CB8AC3E}">
        <p14:creationId xmlns:p14="http://schemas.microsoft.com/office/powerpoint/2010/main" val="6878321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boundaries for self</a:t>
            </a:r>
          </a:p>
          <a:p>
            <a:pPr marL="173319" indent="-173319">
              <a:buFont typeface="Arial" panose="020B0604020202020204" pitchFamily="34" charset="0"/>
              <a:buChar char="•"/>
            </a:pPr>
            <a:r>
              <a:rPr lang="en-US" dirty="0"/>
              <a:t>Turn</a:t>
            </a:r>
            <a:r>
              <a:rPr lang="en-US" baseline="0" dirty="0"/>
              <a:t> off your phone at times</a:t>
            </a:r>
          </a:p>
          <a:p>
            <a:pPr marL="173319" indent="-173319">
              <a:buFont typeface="Arial" panose="020B0604020202020204" pitchFamily="34" charset="0"/>
              <a:buChar char="•"/>
            </a:pPr>
            <a:r>
              <a:rPr lang="en-US" baseline="0" dirty="0"/>
              <a:t>Take regular breaks</a:t>
            </a:r>
          </a:p>
          <a:p>
            <a:pPr marL="173319" indent="-173319">
              <a:buFont typeface="Arial" panose="020B0604020202020204" pitchFamily="34" charset="0"/>
              <a:buChar char="•"/>
            </a:pPr>
            <a:r>
              <a:rPr lang="en-US" baseline="0" dirty="0"/>
              <a:t>Say no if something is going to interfere with your priorities or health</a:t>
            </a:r>
          </a:p>
          <a:p>
            <a:pPr marL="173319" indent="-173319">
              <a:buFont typeface="Arial" panose="020B0604020202020204" pitchFamily="34" charset="0"/>
              <a:buChar char="•"/>
            </a:pPr>
            <a:r>
              <a:rPr lang="en-US" baseline="0" dirty="0"/>
              <a:t>Reconfirm your value, priorities and rights regularly</a:t>
            </a:r>
          </a:p>
          <a:p>
            <a:pPr marL="173319" indent="-173319">
              <a:buFont typeface="Arial" panose="020B0604020202020204" pitchFamily="34" charset="0"/>
              <a:buChar char="•"/>
            </a:pPr>
            <a:r>
              <a:rPr lang="en-US" baseline="0" dirty="0"/>
              <a:t>Tell yourself it’s not your responsibility to:</a:t>
            </a:r>
          </a:p>
          <a:p>
            <a:pPr marL="635502" lvl="1" indent="-173319">
              <a:buFont typeface="Arial" panose="020B0604020202020204" pitchFamily="34" charset="0"/>
              <a:buChar char="•"/>
            </a:pPr>
            <a:r>
              <a:rPr lang="en-US" baseline="0" dirty="0"/>
              <a:t>Make sure others are responsible</a:t>
            </a:r>
          </a:p>
          <a:p>
            <a:pPr marL="635502" lvl="1" indent="-173319">
              <a:buFont typeface="Arial" panose="020B0604020202020204" pitchFamily="34" charset="0"/>
              <a:buChar char="•"/>
            </a:pPr>
            <a:r>
              <a:rPr lang="en-US" baseline="0" dirty="0"/>
              <a:t>Rescue others from habitual drama</a:t>
            </a:r>
          </a:p>
          <a:p>
            <a:pPr marL="635502" lvl="1" indent="-173319">
              <a:buFont typeface="Arial" panose="020B0604020202020204" pitchFamily="34" charset="0"/>
              <a:buChar char="•"/>
            </a:pPr>
            <a:r>
              <a:rPr lang="en-US" baseline="0" dirty="0"/>
              <a:t>Protect others from getting angry</a:t>
            </a:r>
          </a:p>
          <a:p>
            <a:pPr marL="635502" lvl="1" indent="-173319">
              <a:buFont typeface="Arial" panose="020B0604020202020204" pitchFamily="34" charset="0"/>
              <a:buChar char="•"/>
            </a:pPr>
            <a:r>
              <a:rPr lang="en-US" baseline="0" dirty="0"/>
              <a:t>Always say yes when it doesn’t work for you</a:t>
            </a:r>
          </a:p>
          <a:p>
            <a:pPr marL="635502" lvl="1" indent="-173319">
              <a:buFont typeface="Arial" panose="020B0604020202020204" pitchFamily="34" charset="0"/>
              <a:buChar char="•"/>
            </a:pPr>
            <a:r>
              <a:rPr lang="en-US" baseline="0" dirty="0"/>
              <a:t>Think, feel. Or live for others</a:t>
            </a:r>
          </a:p>
          <a:p>
            <a:pPr marL="635502" lvl="1" indent="-173319">
              <a:buFont typeface="Arial" panose="020B0604020202020204" pitchFamily="34" charset="0"/>
              <a:buChar char="•"/>
            </a:pPr>
            <a:r>
              <a:rPr lang="en-US" baseline="0" dirty="0"/>
              <a:t>Stay in contact with those who are draining, abusive, or disrespectful</a:t>
            </a:r>
          </a:p>
          <a:p>
            <a:pPr marL="635502" lvl="1" indent="-173319">
              <a:buFont typeface="Arial" panose="020B0604020202020204" pitchFamily="34" charset="0"/>
              <a:buChar char="•"/>
            </a:pPr>
            <a:r>
              <a:rPr lang="en-US" baseline="0" dirty="0"/>
              <a:t>Make everything okay for everyone all the time</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66</a:t>
            </a:fld>
            <a:endParaRPr lang="en-US" altLang="en-US"/>
          </a:p>
        </p:txBody>
      </p:sp>
    </p:spTree>
    <p:extLst>
      <p:ext uri="{BB962C8B-B14F-4D97-AF65-F5344CB8AC3E}">
        <p14:creationId xmlns:p14="http://schemas.microsoft.com/office/powerpoint/2010/main" val="19580010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9C249-8BF7-8F4B-AD75-44AE02D9E383}"/>
              </a:ext>
            </a:extLst>
          </p:cNvPr>
          <p:cNvSpPr>
            <a:spLocks noGrp="1"/>
          </p:cNvSpPr>
          <p:nvPr>
            <p:ph type="body" idx="1"/>
          </p:nvPr>
        </p:nvSpPr>
        <p:spPr/>
        <p:txBody>
          <a:bodyPr/>
          <a:lstStyle/>
          <a:p>
            <a:r>
              <a:rPr lang="en-US" b="1" dirty="0"/>
              <a:t>Slide 50:</a:t>
            </a:r>
            <a:r>
              <a:rPr lang="en-US" b="1" i="1" dirty="0"/>
              <a:t> </a:t>
            </a:r>
            <a:r>
              <a:rPr lang="en-US" b="1" dirty="0"/>
              <a:t>Potential Cover Thoughts: Self-Care</a:t>
            </a:r>
            <a:endParaRPr lang="en-US" dirty="0"/>
          </a:p>
          <a:p>
            <a:r>
              <a:rPr lang="en-US" dirty="0"/>
              <a:t> </a:t>
            </a:r>
          </a:p>
          <a:p>
            <a:r>
              <a:rPr lang="en-US" dirty="0"/>
              <a:t>One of the ways a person can make themselves safer is through practicing more helpful ways of thinking.  Shifting thoughts can foster healthy changes in behaviors.  Here are a few examples of common thoughts that health care workers often have, along with potentially more helpful thoughts:</a:t>
            </a:r>
          </a:p>
          <a:p>
            <a:r>
              <a:rPr lang="en-US" dirty="0"/>
              <a:t> </a:t>
            </a:r>
          </a:p>
          <a:p>
            <a:endParaRPr lang="en-US" dirty="0"/>
          </a:p>
          <a:p>
            <a:r>
              <a:rPr lang="en-US" dirty="0"/>
              <a:t>Original Thoughts</a:t>
            </a:r>
          </a:p>
          <a:p>
            <a:pPr marL="173319" indent="-173319">
              <a:buFont typeface="Arial" panose="020B0604020202020204" pitchFamily="34" charset="0"/>
              <a:buChar char="•"/>
            </a:pPr>
            <a:r>
              <a:rPr lang="en-US" dirty="0"/>
              <a:t>“It would be selfish to take a break from this work.”.”</a:t>
            </a:r>
          </a:p>
          <a:p>
            <a:pPr marL="173319" indent="-173319">
              <a:buFont typeface="Arial" panose="020B0604020202020204" pitchFamily="34" charset="0"/>
              <a:buChar char="•"/>
            </a:pPr>
            <a:r>
              <a:rPr lang="en-US" dirty="0"/>
              <a:t>“I’m okay, I’m fine, I’m not even tired.”</a:t>
            </a:r>
          </a:p>
          <a:p>
            <a:pPr marL="173319" indent="-173319">
              <a:buFont typeface="Arial" panose="020B0604020202020204" pitchFamily="34" charset="0"/>
              <a:buChar char="•"/>
            </a:pPr>
            <a:r>
              <a:rPr lang="en-US" dirty="0"/>
              <a:t>“The needs of those I’m supporting are more important than my own needs.”</a:t>
            </a:r>
          </a:p>
          <a:p>
            <a:pPr marL="173319" indent="-173319">
              <a:buFont typeface="Arial" panose="020B0604020202020204" pitchFamily="34" charset="0"/>
              <a:buChar char="•"/>
            </a:pPr>
            <a:r>
              <a:rPr lang="en-US" dirty="0"/>
              <a:t>“I’m not doing enough.”</a:t>
            </a:r>
          </a:p>
          <a:p>
            <a:pPr marL="173319" indent="-173319">
              <a:buFont typeface="Arial" panose="020B0604020202020204" pitchFamily="34" charset="0"/>
              <a:buChar char="•"/>
            </a:pPr>
            <a:r>
              <a:rPr lang="en-US" dirty="0"/>
              <a:t>“I can contribute the most by working all the time.”</a:t>
            </a:r>
          </a:p>
          <a:p>
            <a:pPr marL="173319" indent="-173319">
              <a:buFont typeface="Arial" panose="020B0604020202020204" pitchFamily="34" charset="0"/>
              <a:buChar char="•"/>
            </a:pPr>
            <a:r>
              <a:rPr lang="en-US" dirty="0"/>
              <a:t>“I don’t want anyone to know how affected I am.”</a:t>
            </a:r>
          </a:p>
          <a:p>
            <a:pPr marL="173319" indent="-173319">
              <a:buFont typeface="Arial" panose="020B0604020202020204" pitchFamily="34" charset="0"/>
              <a:buChar char="•"/>
            </a:pPr>
            <a:r>
              <a:rPr lang="en-US" dirty="0"/>
              <a:t>“Only I can do </a:t>
            </a:r>
            <a:r>
              <a:rPr lang="en-US" i="1" dirty="0"/>
              <a:t>x</a:t>
            </a:r>
            <a:r>
              <a:rPr lang="en-US" dirty="0"/>
              <a:t>, </a:t>
            </a:r>
            <a:r>
              <a:rPr lang="en-US" i="1" dirty="0"/>
              <a:t>y</a:t>
            </a:r>
            <a:r>
              <a:rPr lang="en-US" dirty="0"/>
              <a:t>, and </a:t>
            </a:r>
            <a:r>
              <a:rPr lang="en-US" i="1" dirty="0"/>
              <a:t>z</a:t>
            </a:r>
            <a:r>
              <a:rPr lang="en-US" dirty="0"/>
              <a:t>.”</a:t>
            </a:r>
          </a:p>
          <a:p>
            <a:r>
              <a:rPr lang="en-US" dirty="0"/>
              <a:t> </a:t>
            </a:r>
          </a:p>
          <a:p>
            <a:pPr defTabSz="924367">
              <a:defRPr/>
            </a:pPr>
            <a:r>
              <a:rPr lang="en-US" dirty="0"/>
              <a:t> More Helpful Thoughts</a:t>
            </a:r>
          </a:p>
          <a:p>
            <a:pPr marL="173319" indent="-173319">
              <a:buFont typeface="Arial" panose="020B0604020202020204" pitchFamily="34" charset="0"/>
              <a:buChar char="•"/>
            </a:pPr>
            <a:r>
              <a:rPr lang="en-US" dirty="0"/>
              <a:t>“Taking a break from this work will help me be more effective.”</a:t>
            </a:r>
          </a:p>
          <a:p>
            <a:pPr marL="173319" indent="-173319">
              <a:buFont typeface="Arial" panose="020B0604020202020204" pitchFamily="34" charset="0"/>
              <a:buChar char="•"/>
            </a:pPr>
            <a:r>
              <a:rPr lang="en-US" dirty="0"/>
              <a:t>“Even though I feel fine I need to pace myself.”</a:t>
            </a:r>
          </a:p>
          <a:p>
            <a:pPr marL="173319" indent="-173319">
              <a:buFont typeface="Arial" panose="020B0604020202020204" pitchFamily="34" charset="0"/>
              <a:buChar char="•"/>
            </a:pPr>
            <a:r>
              <a:rPr lang="en-US" dirty="0"/>
              <a:t>“I can better care for others if I also attend to my needs.”</a:t>
            </a:r>
          </a:p>
          <a:p>
            <a:pPr marL="173319" indent="-173319">
              <a:buFont typeface="Arial" panose="020B0604020202020204" pitchFamily="34" charset="0"/>
              <a:buChar char="•"/>
            </a:pPr>
            <a:r>
              <a:rPr lang="en-US" dirty="0"/>
              <a:t>“I’m doing enough.”</a:t>
            </a:r>
          </a:p>
          <a:p>
            <a:pPr marL="173319" indent="-173319">
              <a:buFont typeface="Arial" panose="020B0604020202020204" pitchFamily="34" charset="0"/>
              <a:buChar char="•"/>
            </a:pPr>
            <a:r>
              <a:rPr lang="en-US" dirty="0"/>
              <a:t>“I can contribute the most by pacing myself.”</a:t>
            </a:r>
          </a:p>
          <a:p>
            <a:pPr marL="173319" indent="-173319">
              <a:buFont typeface="Arial" panose="020B0604020202020204" pitchFamily="34" charset="0"/>
              <a:buChar char="•"/>
            </a:pPr>
            <a:r>
              <a:rPr lang="en-US" dirty="0"/>
              <a:t>“Letting someone know how affected I am can help me.”</a:t>
            </a:r>
          </a:p>
          <a:p>
            <a:pPr marL="173319" indent="-173319">
              <a:buFont typeface="Arial" panose="020B0604020202020204" pitchFamily="34" charset="0"/>
              <a:buChar char="•"/>
            </a:pPr>
            <a:r>
              <a:rPr lang="en-US" dirty="0"/>
              <a:t>“I can trust that others can fill in when it’s necessary.”</a:t>
            </a:r>
          </a:p>
          <a:p>
            <a:pPr defTabSz="924367">
              <a:defRPr/>
            </a:pPr>
            <a:endParaRPr lang="en-US" dirty="0"/>
          </a:p>
          <a:p>
            <a:endParaRPr lang="en-US" dirty="0"/>
          </a:p>
          <a:p>
            <a:r>
              <a:rPr lang="en-US" b="1" i="1" dirty="0"/>
              <a:t> </a:t>
            </a:r>
            <a:endParaRPr lang="en-US" dirty="0"/>
          </a:p>
          <a:p>
            <a:r>
              <a:rPr lang="en-US" i="1" dirty="0"/>
              <a:t>Ask trainees if they can think of any other helpful thoughts to use in their self-care.</a:t>
            </a:r>
            <a:endParaRPr lang="en-US" dirty="0"/>
          </a:p>
          <a:p>
            <a:r>
              <a:rPr lang="en-US" dirty="0"/>
              <a:t> </a:t>
            </a:r>
          </a:p>
          <a:p>
            <a:r>
              <a:rPr lang="en-US" b="1" dirty="0"/>
              <a:t> </a:t>
            </a:r>
            <a:endParaRPr lang="en-US" dirty="0"/>
          </a:p>
          <a:p>
            <a:pPr marL="349847" indent="-349847"/>
            <a:endParaRPr lang="en-US" altLang="ja-JP" dirty="0">
              <a:cs typeface="Franklin Gothic Book" charset="0"/>
            </a:endParaRPr>
          </a:p>
          <a:p>
            <a:endParaRPr lang="en-US" dirty="0"/>
          </a:p>
        </p:txBody>
      </p:sp>
    </p:spTree>
    <p:extLst>
      <p:ext uri="{BB962C8B-B14F-4D97-AF65-F5344CB8AC3E}">
        <p14:creationId xmlns:p14="http://schemas.microsoft.com/office/powerpoint/2010/main" val="5061244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865" indent="-288865">
              <a:spcAft>
                <a:spcPts val="404"/>
              </a:spcAft>
              <a:buFont typeface="Wingdings" panose="05000000000000000000" pitchFamily="2" charset="2"/>
              <a:buChar char="v"/>
            </a:pPr>
            <a:r>
              <a:rPr lang="en-US" dirty="0"/>
              <a:t>Leadership meetings to debrief and moving problems further up the line for action</a:t>
            </a:r>
          </a:p>
          <a:p>
            <a:pPr marL="288865" indent="-288865">
              <a:spcAft>
                <a:spcPts val="404"/>
              </a:spcAft>
              <a:buFont typeface="Wingdings" panose="05000000000000000000" pitchFamily="2" charset="2"/>
              <a:buChar char="v"/>
            </a:pPr>
            <a:r>
              <a:rPr lang="en-US" dirty="0"/>
              <a:t>Full transparency, lots of communication</a:t>
            </a:r>
          </a:p>
          <a:p>
            <a:pPr marL="288865" indent="-288865">
              <a:spcAft>
                <a:spcPts val="404"/>
              </a:spcAft>
              <a:buFont typeface="Wingdings" panose="05000000000000000000" pitchFamily="2" charset="2"/>
              <a:buChar char="v"/>
            </a:pPr>
            <a:r>
              <a:rPr lang="en-US" dirty="0"/>
              <a:t>Workplace for Safety</a:t>
            </a:r>
          </a:p>
          <a:p>
            <a:pPr marL="288865" indent="-288865">
              <a:spcAft>
                <a:spcPts val="404"/>
              </a:spcAft>
              <a:buFont typeface="Wingdings" panose="05000000000000000000" pitchFamily="2" charset="2"/>
              <a:buChar char="v"/>
            </a:pPr>
            <a:r>
              <a:rPr lang="en-US" dirty="0"/>
              <a:t>Workforce Improvement Committee</a:t>
            </a:r>
          </a:p>
          <a:p>
            <a:pPr marL="751048" lvl="1" indent="-288865">
              <a:spcAft>
                <a:spcPts val="404"/>
              </a:spcAft>
              <a:buFont typeface="Wingdings" panose="05000000000000000000" pitchFamily="2" charset="2"/>
              <a:buChar char="§"/>
            </a:pPr>
            <a:r>
              <a:rPr lang="en-US" dirty="0"/>
              <a:t>Put up </a:t>
            </a:r>
            <a:r>
              <a:rPr lang="en-US" dirty="0" err="1"/>
              <a:t>plexiglass</a:t>
            </a:r>
            <a:endParaRPr lang="en-US" dirty="0"/>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71</a:t>
            </a:fld>
            <a:endParaRPr lang="en-US" altLang="en-US"/>
          </a:p>
        </p:txBody>
      </p:sp>
    </p:spTree>
    <p:extLst>
      <p:ext uri="{BB962C8B-B14F-4D97-AF65-F5344CB8AC3E}">
        <p14:creationId xmlns:p14="http://schemas.microsoft.com/office/powerpoint/2010/main" val="31285225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846138"/>
            <a:ext cx="5753100" cy="3235325"/>
          </a:xfrm>
        </p:spPr>
      </p:sp>
      <p:sp>
        <p:nvSpPr>
          <p:cNvPr id="3" name="Notes Placeholder 2"/>
          <p:cNvSpPr>
            <a:spLocks noGrp="1"/>
          </p:cNvSpPr>
          <p:nvPr>
            <p:ph type="body" idx="1"/>
          </p:nvPr>
        </p:nvSpPr>
        <p:spPr>
          <a:xfrm>
            <a:off x="820303" y="4366260"/>
            <a:ext cx="5486400" cy="4026625"/>
          </a:xfrm>
        </p:spPr>
        <p:txBody>
          <a:bodyPr/>
          <a:lstStyle/>
          <a:p>
            <a:r>
              <a:rPr lang="en-US" kern="0" dirty="0">
                <a:solidFill>
                  <a:srgbClr val="232D4B"/>
                </a:solidFill>
              </a:rPr>
              <a:t>The format for today’s program begins with </a:t>
            </a:r>
            <a:r>
              <a:rPr lang="en-US" dirty="0"/>
              <a:t>the background to the model, including the reasons for addressing stress, the stress response, what SFA is, the evidence underlying the model and  key principles of the model.</a:t>
            </a:r>
          </a:p>
          <a:p>
            <a:r>
              <a:rPr lang="en-US" dirty="0"/>
              <a:t>We will then move in to a discussion of the SFA techniques.</a:t>
            </a:r>
          </a:p>
          <a:p>
            <a:endParaRPr lang="en-US" kern="0" dirty="0">
              <a:solidFill>
                <a:srgbClr val="232D4B"/>
              </a:solidFill>
            </a:endParaRPr>
          </a:p>
          <a:p>
            <a:r>
              <a:rPr lang="en-US" dirty="0">
                <a:solidFill>
                  <a:srgbClr val="232D4B"/>
                </a:solidFill>
              </a:rPr>
              <a:t>Stress First Aid was initially developed for the Navy/Marine Corps and was called Combat Operational Stress First Aid (COSFA). The stress continuum model, the foundation for SFA was developed as a visual tool for assessing an individual’s stress response. All materials are open access and can be individualized for your organization. </a:t>
            </a:r>
          </a:p>
          <a:p>
            <a:endParaRPr lang="en-US" kern="0" dirty="0">
              <a:solidFill>
                <a:srgbClr val="232D4B"/>
              </a:solidFill>
            </a:endParaRPr>
          </a:p>
          <a:p>
            <a:r>
              <a:rPr lang="en-US" kern="0" dirty="0">
                <a:solidFill>
                  <a:srgbClr val="232D4B"/>
                </a:solidFill>
              </a:rPr>
              <a:t>The Stress First Aid (SFA) model is a self-care, leadership, and peer support model developed for those in high-risk occupations like military, fire and rescue, and health care</a:t>
            </a:r>
          </a:p>
          <a:p>
            <a:r>
              <a:rPr lang="en-US" kern="0" dirty="0">
                <a:solidFill>
                  <a:srgbClr val="232D4B"/>
                </a:solidFill>
              </a:rPr>
              <a:t>It includes 7 actions (the 7 C’s) that can be used to identify and address early signs of stress reaction in an </a:t>
            </a:r>
            <a:r>
              <a:rPr lang="en-US" u="sng" kern="0" dirty="0">
                <a:solidFill>
                  <a:srgbClr val="232D4B"/>
                </a:solidFill>
              </a:rPr>
              <a:t>ongoing</a:t>
            </a:r>
            <a:r>
              <a:rPr lang="en-US" kern="0" dirty="0">
                <a:solidFill>
                  <a:srgbClr val="232D4B"/>
                </a:solidFill>
              </a:rPr>
              <a:t> way—not just after critical incidents. </a:t>
            </a:r>
          </a:p>
          <a:p>
            <a:endParaRPr lang="en-US" kern="0" dirty="0">
              <a:solidFill>
                <a:srgbClr val="232D4B"/>
              </a:solidFill>
            </a:endParaRPr>
          </a:p>
          <a:p>
            <a:pPr defTabSz="924367">
              <a:defRPr/>
            </a:pPr>
            <a:r>
              <a:rPr lang="en-US" dirty="0">
                <a:solidFill>
                  <a:srgbClr val="232D4B"/>
                </a:solidFill>
              </a:rPr>
              <a:t>Our SFA trainings to date have been to 82 trainers and 39 organizations. We have expanded the model to also provide a focus on proactive approaches to building and maintaining resilience. </a:t>
            </a:r>
            <a:endParaRPr lang="en-US" baseline="0" dirty="0">
              <a:solidFill>
                <a:srgbClr val="232D4B"/>
              </a:solidFill>
            </a:endParaRPr>
          </a:p>
          <a:p>
            <a:pPr defTabSz="924367">
              <a:defRPr/>
            </a:pPr>
            <a:endParaRPr lang="en-US" dirty="0">
              <a:solidFill>
                <a:srgbClr val="232D4B"/>
              </a:solidFill>
            </a:endParaRPr>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247690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409575" y="428625"/>
            <a:ext cx="6083300" cy="34226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es Placeholder 2"/>
          <p:cNvSpPr>
            <a:spLocks noGrp="1"/>
          </p:cNvSpPr>
          <p:nvPr>
            <p:ph type="body" idx="1"/>
          </p:nvPr>
        </p:nvSpPr>
        <p:spPr bwMode="auto">
          <a:xfrm>
            <a:off x="453352" y="4118890"/>
            <a:ext cx="6129899" cy="459969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16" tIns="46208" rIns="92416" bIns="46208"/>
          <a:lstStyle/>
          <a:p>
            <a:r>
              <a:rPr lang="en-US" b="1" i="1" dirty="0"/>
              <a:t>Slide 55: OPTIONAL SLIDE</a:t>
            </a:r>
            <a:endParaRPr lang="en-US" dirty="0"/>
          </a:p>
          <a:p>
            <a:r>
              <a:rPr lang="en-US" b="1" i="1" dirty="0"/>
              <a:t> </a:t>
            </a:r>
            <a:endParaRPr lang="en-US" dirty="0"/>
          </a:p>
          <a:p>
            <a:r>
              <a:rPr lang="en-US" b="1" dirty="0"/>
              <a:t>Cover Example: Coworker Support</a:t>
            </a:r>
            <a:endParaRPr lang="en-US" dirty="0"/>
          </a:p>
          <a:p>
            <a:r>
              <a:rPr lang="en-US" dirty="0"/>
              <a:t> </a:t>
            </a:r>
          </a:p>
          <a:p>
            <a:r>
              <a:rPr lang="en-US" dirty="0"/>
              <a:t>Here is a real example of how Cover can be incorporated into work in a seamless and natural way:</a:t>
            </a:r>
          </a:p>
          <a:p>
            <a:r>
              <a:rPr lang="en-US" dirty="0"/>
              <a:t> </a:t>
            </a:r>
          </a:p>
          <a:p>
            <a:r>
              <a:rPr lang="en-US" dirty="0"/>
              <a:t>“I had an old supervisor tell me our work is like sweeping sand. No matter how much you sweep, it’s going to be there. That helped me realize I can put my work down and go home, because I can come back tomorrow and start sweeping some more.” </a:t>
            </a:r>
          </a:p>
          <a:p>
            <a:r>
              <a:rPr lang="en-US" i="1" dirty="0"/>
              <a:t> </a:t>
            </a:r>
            <a:endParaRPr lang="en-US" dirty="0"/>
          </a:p>
          <a:p>
            <a:r>
              <a:rPr lang="en-US" i="1" dirty="0"/>
              <a:t>Ask trainees if they can think of any other examples where Cover actions have been helpful.</a:t>
            </a:r>
            <a:endParaRPr lang="en-US" dirty="0"/>
          </a:p>
          <a:p>
            <a:r>
              <a:rPr lang="en-US" dirty="0"/>
              <a:t> </a:t>
            </a:r>
          </a:p>
          <a:p>
            <a:r>
              <a:rPr lang="en-US" b="1" i="1" dirty="0"/>
              <a:t> </a:t>
            </a:r>
            <a:endParaRPr lang="en-US" dirty="0"/>
          </a:p>
          <a:p>
            <a:endParaRPr lang="en-US" dirty="0">
              <a:latin typeface="Calibri" charset="0"/>
              <a:ea typeface="ＭＳ Ｐゴシック" charset="0"/>
              <a:cs typeface="ＭＳ Ｐゴシック" charset="0"/>
            </a:endParaRPr>
          </a:p>
        </p:txBody>
      </p:sp>
      <p:sp>
        <p:nvSpPr>
          <p:cNvPr id="61443" name="Slide Number Placeholder 5"/>
          <p:cNvSpPr txBox="1">
            <a:spLocks noGrp="1"/>
          </p:cNvSpPr>
          <p:nvPr/>
        </p:nvSpPr>
        <p:spPr bwMode="auto">
          <a:xfrm>
            <a:off x="3935481" y="8769871"/>
            <a:ext cx="3009486" cy="461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16" tIns="46208" rIns="92416" bIns="4620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90F46E2-0443-144F-8774-F2F3828D6722}" type="slidenum">
              <a:rPr lang="en-US" sz="1300"/>
              <a:pPr algn="r"/>
              <a:t>74</a:t>
            </a:fld>
            <a:endParaRPr lang="en-US" sz="1300"/>
          </a:p>
        </p:txBody>
      </p:sp>
    </p:spTree>
    <p:extLst>
      <p:ext uri="{BB962C8B-B14F-4D97-AF65-F5344CB8AC3E}">
        <p14:creationId xmlns:p14="http://schemas.microsoft.com/office/powerpoint/2010/main" val="41389646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409575" y="428625"/>
            <a:ext cx="6083300" cy="34226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xfrm>
            <a:off x="453352" y="4118890"/>
            <a:ext cx="6129899" cy="459969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16" tIns="46208" rIns="92416" bIns="46208"/>
          <a:lstStyle/>
          <a:p>
            <a:r>
              <a:rPr lang="en-US" b="1" i="1" dirty="0"/>
              <a:t>Slide 55: OPTIONAL SLIDE</a:t>
            </a:r>
            <a:endParaRPr lang="en-US" dirty="0"/>
          </a:p>
          <a:p>
            <a:r>
              <a:rPr lang="en-US" b="1" i="1" dirty="0"/>
              <a:t> </a:t>
            </a:r>
            <a:endParaRPr lang="en-US" dirty="0"/>
          </a:p>
          <a:p>
            <a:r>
              <a:rPr lang="en-US" b="1" dirty="0"/>
              <a:t>Cover Example: Coworker Support</a:t>
            </a:r>
            <a:endParaRPr lang="en-US" dirty="0"/>
          </a:p>
          <a:p>
            <a:r>
              <a:rPr lang="en-US" dirty="0"/>
              <a:t> </a:t>
            </a:r>
          </a:p>
          <a:p>
            <a:r>
              <a:rPr lang="en-US" dirty="0"/>
              <a:t>Here is a real example of how Cover can be incorporated into work in a seamless and natural way:</a:t>
            </a:r>
          </a:p>
          <a:p>
            <a:r>
              <a:rPr lang="en-US" dirty="0"/>
              <a:t> </a:t>
            </a:r>
          </a:p>
          <a:p>
            <a:r>
              <a:rPr lang="en-US" dirty="0"/>
              <a:t>“I had an old supervisor tell me our work is like sweeping sand. No matter how much you sweep, it’s going to be there. That helped me realize I can put my work down and go home, because I can come back tomorrow and start sweeping some more.” </a:t>
            </a:r>
          </a:p>
          <a:p>
            <a:r>
              <a:rPr lang="en-US" i="1" dirty="0"/>
              <a:t> </a:t>
            </a:r>
            <a:endParaRPr lang="en-US" dirty="0"/>
          </a:p>
          <a:p>
            <a:r>
              <a:rPr lang="en-US" i="1" dirty="0"/>
              <a:t>Ask trainees if they can think of any other examples where Cover actions have been helpful.</a:t>
            </a:r>
            <a:endParaRPr lang="en-US" dirty="0"/>
          </a:p>
          <a:p>
            <a:r>
              <a:rPr lang="en-US" dirty="0"/>
              <a:t> </a:t>
            </a:r>
          </a:p>
          <a:p>
            <a:r>
              <a:rPr lang="en-US" b="1" i="1" dirty="0"/>
              <a:t> </a:t>
            </a:r>
            <a:endParaRPr lang="en-US" dirty="0"/>
          </a:p>
          <a:p>
            <a:endParaRPr lang="en-US" dirty="0">
              <a:latin typeface="Calibri" charset="0"/>
              <a:ea typeface="ＭＳ Ｐゴシック" charset="0"/>
              <a:cs typeface="ＭＳ Ｐゴシック" charset="0"/>
            </a:endParaRPr>
          </a:p>
        </p:txBody>
      </p:sp>
      <p:sp>
        <p:nvSpPr>
          <p:cNvPr id="61443" name="Slide Number Placeholder 5"/>
          <p:cNvSpPr txBox="1">
            <a:spLocks noGrp="1"/>
          </p:cNvSpPr>
          <p:nvPr/>
        </p:nvSpPr>
        <p:spPr bwMode="auto">
          <a:xfrm>
            <a:off x="3935481" y="8769871"/>
            <a:ext cx="3009486" cy="461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16" tIns="46208" rIns="92416" bIns="4620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90F46E2-0443-144F-8774-F2F3828D6722}" type="slidenum">
              <a:rPr lang="en-US" sz="1300"/>
              <a:pPr algn="r"/>
              <a:t>75</a:t>
            </a:fld>
            <a:endParaRPr lang="en-US" sz="1300"/>
          </a:p>
        </p:txBody>
      </p:sp>
    </p:spTree>
    <p:extLst>
      <p:ext uri="{BB962C8B-B14F-4D97-AF65-F5344CB8AC3E}">
        <p14:creationId xmlns:p14="http://schemas.microsoft.com/office/powerpoint/2010/main" val="9778544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853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i="1" dirty="0"/>
              <a:t>Facilitate a discussion with trainees. The goal is to have them start to reflect upon their own experiences with Cover and identify some of the experiences that they have already had or have seen related to Cover:</a:t>
            </a:r>
            <a:endParaRPr lang="en-US" sz="1100" dirty="0"/>
          </a:p>
          <a:p>
            <a:r>
              <a:rPr lang="en-US" i="1" dirty="0"/>
              <a:t> </a:t>
            </a:r>
            <a:endParaRPr lang="en-US" sz="1300" dirty="0"/>
          </a:p>
          <a:p>
            <a:pPr marL="1097686" lvl="2" indent="-173319">
              <a:buFont typeface="Arial" panose="020B0604020202020204" pitchFamily="34" charset="0"/>
              <a:buChar char="•"/>
            </a:pPr>
            <a:r>
              <a:rPr lang="en-US" dirty="0"/>
              <a:t>What are some ways that you have seen that Cover might be needed in your work?</a:t>
            </a:r>
            <a:endParaRPr lang="en-US" sz="1300" dirty="0"/>
          </a:p>
          <a:p>
            <a:pPr marL="1097686" lvl="2" indent="-173319">
              <a:buFont typeface="Arial" panose="020B0604020202020204" pitchFamily="34" charset="0"/>
              <a:buChar char="•"/>
            </a:pPr>
            <a:r>
              <a:rPr lang="en-US" dirty="0"/>
              <a:t>What are some ways that you find Cover for yourself?</a:t>
            </a:r>
            <a:endParaRPr lang="en-US" sz="1300" dirty="0"/>
          </a:p>
          <a:p>
            <a:pPr marL="1097686" lvl="2" indent="-173319">
              <a:buFont typeface="Arial" panose="020B0604020202020204" pitchFamily="34" charset="0"/>
              <a:buChar char="•"/>
            </a:pPr>
            <a:r>
              <a:rPr lang="en-US" dirty="0"/>
              <a:t>What are some ways that you have offered or been offered Cover?</a:t>
            </a:r>
            <a:endParaRPr lang="en-US" sz="1300" dirty="0"/>
          </a:p>
          <a:p>
            <a:r>
              <a:rPr lang="en-US" b="1" i="1" dirty="0"/>
              <a:t> </a:t>
            </a:r>
            <a:endParaRPr lang="en-US" sz="1100"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06119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xfrm>
            <a:off x="656537" y="4374929"/>
            <a:ext cx="5557218" cy="4154462"/>
          </a:xfrm>
          <a:noFill/>
        </p:spPr>
        <p:txBody>
          <a:bodyPr/>
          <a:lstStyle/>
          <a:p>
            <a:r>
              <a:rPr lang="en-US" b="1" i="1" dirty="0"/>
              <a:t>Slide 57: OPTIONAL GROUP DISCUSSION</a:t>
            </a:r>
            <a:endParaRPr lang="en-US" sz="1100" dirty="0"/>
          </a:p>
          <a:p>
            <a:r>
              <a:rPr lang="en-US" b="1" i="1" dirty="0"/>
              <a:t> </a:t>
            </a:r>
            <a:endParaRPr lang="en-US" sz="1300" dirty="0"/>
          </a:p>
          <a:p>
            <a:r>
              <a:rPr lang="en-US" b="1" dirty="0"/>
              <a:t>Cover Scenario</a:t>
            </a:r>
            <a:endParaRPr lang="en-US" sz="1100" dirty="0"/>
          </a:p>
          <a:p>
            <a:r>
              <a:rPr lang="en-US" b="1" dirty="0"/>
              <a:t> </a:t>
            </a:r>
            <a:endParaRPr lang="en-US" sz="1300" dirty="0"/>
          </a:p>
          <a:p>
            <a:r>
              <a:rPr lang="en-US" i="1" dirty="0"/>
              <a:t>If time allows, introduce a small group discussion to discuss this scenario:</a:t>
            </a:r>
            <a:endParaRPr lang="en-US" sz="1100" dirty="0"/>
          </a:p>
          <a:p>
            <a:r>
              <a:rPr lang="en-US" b="1" dirty="0"/>
              <a:t> </a:t>
            </a:r>
            <a:endParaRPr lang="en-US" sz="1300" dirty="0"/>
          </a:p>
          <a:p>
            <a:pPr marL="173319" indent="-173319">
              <a:buFont typeface="Arial" panose="020B0604020202020204" pitchFamily="34" charset="0"/>
              <a:buChar char="•"/>
            </a:pPr>
            <a:r>
              <a:rPr lang="en-US" dirty="0"/>
              <a:t>A respected member of your staff has had a hard couple of years. He had an injury, financial problems, and lost a close friend to a motor vehicle accident. Recently, he separated from his spouse and had to move out of the family home.</a:t>
            </a:r>
            <a:endParaRPr lang="en-US" sz="1100" dirty="0"/>
          </a:p>
          <a:p>
            <a:pPr marL="173319" indent="-173319">
              <a:buFont typeface="Arial" panose="020B0604020202020204" pitchFamily="34" charset="0"/>
              <a:buChar char="•"/>
            </a:pPr>
            <a:r>
              <a:rPr lang="en-US" dirty="0"/>
              <a:t>He has been drinking a lot and often appears to be under the influence of alcohol when not at work.</a:t>
            </a:r>
            <a:endParaRPr lang="en-US" sz="1100" dirty="0"/>
          </a:p>
          <a:p>
            <a:pPr marL="173319" indent="-173319">
              <a:buFont typeface="Arial" panose="020B0604020202020204" pitchFamily="34" charset="0"/>
              <a:buChar char="•"/>
            </a:pPr>
            <a:r>
              <a:rPr lang="en-US" dirty="0"/>
              <a:t>He is distracted and expresses a sense of hopelessness that things will improve.</a:t>
            </a:r>
            <a:endParaRPr lang="en-US" sz="1100" dirty="0"/>
          </a:p>
          <a:p>
            <a:pPr marL="173319" indent="-173319">
              <a:buFont typeface="Arial" panose="020B0604020202020204" pitchFamily="34" charset="0"/>
              <a:buChar char="•"/>
            </a:pPr>
            <a:r>
              <a:rPr lang="en-US" dirty="0"/>
              <a:t>Today, he arrives to work late.</a:t>
            </a:r>
            <a:endParaRPr lang="en-US" sz="1100" dirty="0"/>
          </a:p>
          <a:p>
            <a:pPr marL="173319" indent="-173319">
              <a:buFont typeface="Arial" panose="020B0604020202020204" pitchFamily="34" charset="0"/>
              <a:buChar char="•"/>
            </a:pPr>
            <a:r>
              <a:rPr lang="en-US" dirty="0"/>
              <a:t>When you begin to talk with him about your observations he says, “What difference does it make? Nothing really matters anyway. It doesn’t matter if I’m here or not.”</a:t>
            </a:r>
            <a:endParaRPr lang="en-US" sz="1100" dirty="0"/>
          </a:p>
          <a:p>
            <a:r>
              <a:rPr lang="en-US" dirty="0"/>
              <a:t> </a:t>
            </a:r>
            <a:endParaRPr lang="en-US" sz="1300" dirty="0"/>
          </a:p>
          <a:p>
            <a:r>
              <a:rPr lang="en-US" i="1" dirty="0"/>
              <a:t>Ask each small group to discuss the scenario and answer the following questions:</a:t>
            </a:r>
            <a:endParaRPr lang="en-US" sz="1100" i="1" dirty="0"/>
          </a:p>
          <a:p>
            <a:pPr marL="173319" indent="-173319">
              <a:buFont typeface="Arial" panose="020B0604020202020204" pitchFamily="34" charset="0"/>
              <a:buChar char="•"/>
            </a:pPr>
            <a:r>
              <a:rPr lang="en-US" dirty="0"/>
              <a:t>What kind of stress injury may be present?</a:t>
            </a:r>
            <a:endParaRPr lang="en-US" sz="1100" dirty="0"/>
          </a:p>
          <a:p>
            <a:pPr marL="173319" indent="-173319">
              <a:buFont typeface="Arial" panose="020B0604020202020204" pitchFamily="34" charset="0"/>
              <a:buChar char="•"/>
            </a:pPr>
            <a:r>
              <a:rPr lang="en-US" dirty="0"/>
              <a:t>What SFA action(s) would you use?</a:t>
            </a:r>
            <a:endParaRPr lang="en-US" sz="1100" dirty="0"/>
          </a:p>
          <a:p>
            <a:pPr marL="173319" indent="-173319">
              <a:buFont typeface="Arial" panose="020B0604020202020204" pitchFamily="34" charset="0"/>
              <a:buChar char="•"/>
            </a:pPr>
            <a:r>
              <a:rPr lang="en-US" dirty="0"/>
              <a:t>What is your plan for approaching the situation?</a:t>
            </a:r>
            <a:endParaRPr lang="en-US" sz="1100" dirty="0"/>
          </a:p>
          <a:p>
            <a:pPr marL="173319" indent="-173319">
              <a:buFont typeface="Arial" panose="020B0604020202020204" pitchFamily="34" charset="0"/>
              <a:buChar char="•"/>
            </a:pPr>
            <a:r>
              <a:rPr lang="en-US" dirty="0"/>
              <a:t>What other information would you want to know?</a:t>
            </a:r>
            <a:endParaRPr lang="en-US" sz="1100" dirty="0"/>
          </a:p>
          <a:p>
            <a:pPr marL="173319" indent="-173319">
              <a:buFont typeface="Arial" panose="020B0604020202020204" pitchFamily="34" charset="0"/>
              <a:buChar char="•"/>
            </a:pPr>
            <a:r>
              <a:rPr lang="en-US" dirty="0"/>
              <a:t>Outline the exact words/sentences you would use.</a:t>
            </a:r>
            <a:endParaRPr lang="en-US" sz="1100" dirty="0"/>
          </a:p>
          <a:p>
            <a:r>
              <a:rPr lang="en-US" dirty="0"/>
              <a:t> </a:t>
            </a:r>
          </a:p>
          <a:p>
            <a:r>
              <a:rPr lang="en-US" i="1" dirty="0"/>
              <a:t>Have the small groups report out to the larger group when they are done with their discussion. There are no absolutely “right” or “wrong” answers.  Groups will come up with answers depending on how they interpret and discuss the scenario. Facilitate a discussion about how they arrived at their answers, focusing on both commonalities and on the range of creative possibilities that the groups generated.</a:t>
            </a:r>
            <a:endParaRPr lang="en-US" sz="1100" dirty="0"/>
          </a:p>
          <a:p>
            <a:r>
              <a:rPr lang="en-US" dirty="0"/>
              <a:t> </a:t>
            </a:r>
          </a:p>
          <a:p>
            <a:r>
              <a:rPr lang="en-US" i="1" dirty="0"/>
              <a:t>While there are no “right” answers because each group will respond based on their interpretation of the scenario, for this first scenario of the training, potential answers are listed below to give an example of possible group responses:</a:t>
            </a:r>
            <a:endParaRPr lang="en-US" dirty="0"/>
          </a:p>
          <a:p>
            <a:r>
              <a:rPr lang="en-US" dirty="0"/>
              <a:t> </a:t>
            </a:r>
          </a:p>
          <a:p>
            <a:pPr lvl="0"/>
            <a:r>
              <a:rPr lang="en-US" dirty="0"/>
              <a:t>What kind of stress injury may be present? </a:t>
            </a:r>
            <a:endParaRPr lang="en-US" sz="1100" dirty="0"/>
          </a:p>
          <a:p>
            <a:pPr marL="635502" lvl="1" indent="-173319">
              <a:buFont typeface="Arial" panose="020B0604020202020204" pitchFamily="34" charset="0"/>
              <a:buChar char="•"/>
            </a:pPr>
            <a:r>
              <a:rPr lang="en-US" dirty="0"/>
              <a:t>Loss, wear and tear, potential trauma.</a:t>
            </a:r>
            <a:endParaRPr lang="en-US" sz="1100" dirty="0"/>
          </a:p>
          <a:p>
            <a:pPr lvl="0"/>
            <a:r>
              <a:rPr lang="en-US" dirty="0"/>
              <a:t>What SFA action(s) would you use? </a:t>
            </a:r>
            <a:endParaRPr lang="en-US" sz="1100" dirty="0"/>
          </a:p>
          <a:p>
            <a:pPr marL="635502" lvl="1" indent="-173319">
              <a:buFont typeface="Arial" panose="020B0604020202020204" pitchFamily="34" charset="0"/>
              <a:buChar char="•"/>
            </a:pPr>
            <a:r>
              <a:rPr lang="en-US" dirty="0"/>
              <a:t>Check/OSCAR, especially for suicidal thoughts; Coordinate by referring to EAP, mentor, or counselor; Connect by offering to help with supporting him in any way necessary, or helping with any tasks that he needs help with; Calm by listening and having empathy; Confidence by reminding him of his value and helping him see that he matters.</a:t>
            </a:r>
            <a:endParaRPr lang="en-US" sz="1100" dirty="0"/>
          </a:p>
          <a:p>
            <a:pPr lvl="0"/>
            <a:r>
              <a:rPr lang="en-US" dirty="0"/>
              <a:t>What is your plan for approaching the situation?</a:t>
            </a:r>
            <a:endParaRPr lang="en-US" sz="1100" dirty="0"/>
          </a:p>
          <a:p>
            <a:pPr marL="635502" lvl="1" indent="-173319">
              <a:buFont typeface="Arial" panose="020B0604020202020204" pitchFamily="34" charset="0"/>
              <a:buChar char="•"/>
            </a:pPr>
            <a:r>
              <a:rPr lang="en-US" dirty="0"/>
              <a:t>Take him somewhere where you can talk confidentially without interruption; use OSCAR; be prepared to offer trusted resources with back-up plans for support if he is resistant to referral.</a:t>
            </a:r>
            <a:endParaRPr lang="en-US" sz="1100" dirty="0"/>
          </a:p>
          <a:p>
            <a:pPr lvl="0"/>
            <a:r>
              <a:rPr lang="en-US" dirty="0"/>
              <a:t>What other information would you want to know?</a:t>
            </a:r>
            <a:endParaRPr lang="en-US" sz="1100" dirty="0"/>
          </a:p>
          <a:p>
            <a:pPr marL="635502" lvl="1" indent="-173319">
              <a:buFont typeface="Arial" panose="020B0604020202020204" pitchFamily="34" charset="0"/>
              <a:buChar char="•"/>
            </a:pPr>
            <a:r>
              <a:rPr lang="en-US" dirty="0"/>
              <a:t>Potential suicidal thoughts and/or actions; how much he is drinking; what coping strategies have been helpful in the past; what he has tried to feel better; what would be helpful.</a:t>
            </a:r>
            <a:endParaRPr lang="en-US" sz="1100" dirty="0"/>
          </a:p>
          <a:p>
            <a:pPr lvl="0"/>
            <a:r>
              <a:rPr lang="en-US" dirty="0"/>
              <a:t>Outline the exact words/sentences you would use.</a:t>
            </a:r>
            <a:endParaRPr lang="en-US" sz="1100" dirty="0"/>
          </a:p>
          <a:p>
            <a:pPr marL="635502" lvl="1" indent="-173319">
              <a:buFont typeface="Arial" panose="020B0604020202020204" pitchFamily="34" charset="0"/>
              <a:buChar char="•"/>
            </a:pPr>
            <a:r>
              <a:rPr lang="en-US" dirty="0"/>
              <a:t>“I know you’ve had a hard year, and today you mentioned that nothing matters, and that it doesn’t make a difference if you’re here. I’ve also noticed that you have been drinking more and have come in late a few times. That’s not typical for you.  Can you help me understand what’s been going on, because I worry when you make statements like that, and I care about you.”</a:t>
            </a:r>
            <a:endParaRPr lang="en-US" sz="1100" dirty="0"/>
          </a:p>
          <a:p>
            <a:pPr marL="635502" lvl="1" indent="-173319">
              <a:buFont typeface="Arial" panose="020B0604020202020204" pitchFamily="34" charset="0"/>
              <a:buChar char="•"/>
            </a:pPr>
            <a:r>
              <a:rPr lang="en-US" dirty="0"/>
              <a:t>“When people say things like that it is sometimes because they don’t want to live anymore. Have you had any thoughts like that?” </a:t>
            </a:r>
            <a:endParaRPr lang="en-US" sz="1100" dirty="0"/>
          </a:p>
          <a:p>
            <a:pPr marL="635502" lvl="1" indent="-173319">
              <a:buFont typeface="Arial" panose="020B0604020202020204" pitchFamily="34" charset="0"/>
              <a:buChar char="•"/>
            </a:pPr>
            <a:r>
              <a:rPr lang="en-US" dirty="0"/>
              <a:t>If he says yes: “Have you wanted to act upon them, made a plan to act upon, or acted upon them?”</a:t>
            </a:r>
            <a:endParaRPr lang="en-US" sz="1100" dirty="0"/>
          </a:p>
          <a:p>
            <a:pPr marL="635502" lvl="1" indent="-173319">
              <a:buFont typeface="Arial" panose="020B0604020202020204" pitchFamily="34" charset="0"/>
              <a:buChar char="•"/>
            </a:pPr>
            <a:r>
              <a:rPr lang="en-US" dirty="0"/>
              <a:t>If he indicates yes to any of these, “I am worried about you and I think you need to get some help.  I don’t feel comfortable being the only one you tell this to, so I want you to go with me to our supervisor/EAP/a chaplain/a counselor. You’ve had a really tough time and we need to get you some help so you can get through this.  And I’ll be here to support you too.”</a:t>
            </a:r>
            <a:endParaRPr lang="en-US" sz="1100" dirty="0"/>
          </a:p>
          <a:p>
            <a:r>
              <a:rPr lang="en-US" b="1" dirty="0"/>
              <a:t> </a:t>
            </a:r>
            <a:endParaRPr lang="en-US" sz="1100" dirty="0"/>
          </a:p>
          <a:p>
            <a:endParaRPr lang="en-US" dirty="0">
              <a:ea typeface="ＭＳ Ｐゴシック" pitchFamily="127" charset="-128"/>
              <a:cs typeface="ＭＳ Ｐゴシック" pitchFamily="127" charset="-128"/>
            </a:endParaRPr>
          </a:p>
        </p:txBody>
      </p:sp>
      <p:sp>
        <p:nvSpPr>
          <p:cNvPr id="145411" name="Slide Number Placeholder 5"/>
          <p:cNvSpPr>
            <a:spLocks noGrp="1"/>
          </p:cNvSpPr>
          <p:nvPr>
            <p:ph type="sldNum" sz="quarter" idx="5"/>
          </p:nvPr>
        </p:nvSpPr>
        <p:spPr bwMode="auto">
          <a:noFill/>
          <a:ln>
            <a:miter lim="800000"/>
            <a:headEnd/>
            <a:tailEnd/>
          </a:ln>
        </p:spPr>
        <p:txBody>
          <a:bodyPr/>
          <a:lstStyle/>
          <a:p>
            <a:fld id="{77C7CCEE-104C-45B4-ABB9-727CFB3685BF}" type="slidenum">
              <a:rPr lang="en-US">
                <a:latin typeface="Arial" pitchFamily="127" charset="0"/>
                <a:ea typeface="ＭＳ Ｐゴシック" pitchFamily="127" charset="-128"/>
                <a:cs typeface="ＭＳ Ｐゴシック" pitchFamily="127" charset="-128"/>
              </a:rPr>
              <a:pPr/>
              <a:t>78</a:t>
            </a:fld>
            <a:endParaRPr lang="en-US">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459903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 5 minute Break</a:t>
            </a:r>
          </a:p>
        </p:txBody>
      </p:sp>
      <p:sp>
        <p:nvSpPr>
          <p:cNvPr id="4" name="Slide Number Placeholder 3"/>
          <p:cNvSpPr>
            <a:spLocks noGrp="1"/>
          </p:cNvSpPr>
          <p:nvPr>
            <p:ph type="sldNum" sz="quarter" idx="10"/>
          </p:nvPr>
        </p:nvSpPr>
        <p:spPr/>
        <p:txBody>
          <a:bodyPr/>
          <a:lstStyle/>
          <a:p>
            <a:fld id="{5CEB2DBE-39E0-3D44-83F7-09DD71B20C2D}" type="slidenum">
              <a:rPr lang="en-US" smtClean="0"/>
              <a:t>79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57041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There is overlap between Cover and Calm. Procedures that promote one of these two actions often also help with the other.</a:t>
            </a:r>
          </a:p>
          <a:p>
            <a:r>
              <a:rPr lang="en-US" dirty="0"/>
              <a:t> </a:t>
            </a:r>
          </a:p>
          <a:p>
            <a:r>
              <a:rPr lang="en-US" dirty="0"/>
              <a:t>The major difference is that while the </a:t>
            </a:r>
            <a:r>
              <a:rPr lang="en-US" u="sng" dirty="0"/>
              <a:t>goal of Cover is safety</a:t>
            </a:r>
            <a:r>
              <a:rPr lang="en-US" dirty="0"/>
              <a:t>, </a:t>
            </a:r>
            <a:r>
              <a:rPr lang="en-US" u="sng" dirty="0"/>
              <a:t>Calm’s goal is to reduce the intensity of physiological, emotional and behavioral activation that is associated with stress reactions</a:t>
            </a:r>
            <a:r>
              <a:rPr lang="en-US" dirty="0"/>
              <a:t>.</a:t>
            </a:r>
          </a:p>
          <a:p>
            <a:endParaRPr lang="en-US" dirty="0"/>
          </a:p>
          <a:p>
            <a:r>
              <a:rPr lang="en-US" dirty="0"/>
              <a:t>Calm is needed when intense</a:t>
            </a:r>
            <a:r>
              <a:rPr lang="en-US" baseline="0" dirty="0"/>
              <a:t> stress has interfered with an individual’s ability to reduce their physiological arousal level. This can affect sleep, cognitive functioning, or healthy emotional expression (e.g. when someone is so overwhelmed with obligations or distractions that they “shut down”, rendering them incapable of doing their job, when an accumulation of stress causes a person to feel regularly agitated or anxious, or when the loss of a patient causes insomnia and nightmares.)</a:t>
            </a:r>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4980624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dirty="0"/>
              <a:t>The first and most basic function of Calm is to stop, </a:t>
            </a:r>
            <a:r>
              <a:rPr lang="en-US" b="1" dirty="0"/>
              <a:t>quiet</a:t>
            </a:r>
            <a:r>
              <a:rPr lang="en-US" dirty="0"/>
              <a:t>, and cease physical exertion if possible. Some examples of this are to sit down or lie down and relax, with the goal of slowing heart rate.</a:t>
            </a:r>
          </a:p>
          <a:p>
            <a:r>
              <a:rPr lang="en-US" dirty="0"/>
              <a:t> </a:t>
            </a:r>
          </a:p>
          <a:p>
            <a:r>
              <a:rPr lang="en-US" dirty="0"/>
              <a:t>Regaining composure will help to restore cognitive function. Calm involves helping yourself or others become more composed by drawing attention away from frightening and chaotic inner thoughts and feelings and refocusing in a calming way. (This can be helpful, even if only temporarily, before returning to a difficult situation that needs to be managed).</a:t>
            </a:r>
          </a:p>
          <a:p>
            <a:r>
              <a:rPr lang="en-US" dirty="0"/>
              <a:t> </a:t>
            </a:r>
          </a:p>
          <a:p>
            <a:r>
              <a:rPr lang="en-US" dirty="0"/>
              <a:t> </a:t>
            </a:r>
          </a:p>
          <a:p>
            <a:r>
              <a:rPr lang="en-US" dirty="0"/>
              <a:t>The next component of Calm is simply to </a:t>
            </a:r>
            <a:r>
              <a:rPr lang="en-US" b="1" dirty="0"/>
              <a:t>rest</a:t>
            </a:r>
            <a:r>
              <a:rPr lang="en-US" dirty="0"/>
              <a:t>—including sleep--for as long as is necessary to return to baseline levels of arousal and physical and emotional function. Sometimes a good night’s rest is the only thing that will restore a person to baseline mental and emotional functioning, so prioritize improving sleep.</a:t>
            </a:r>
          </a:p>
          <a:p>
            <a:r>
              <a:rPr lang="en-US" dirty="0"/>
              <a:t> </a:t>
            </a:r>
          </a:p>
          <a:p>
            <a:r>
              <a:rPr lang="en-US" dirty="0"/>
              <a:t>The final component of Calm is </a:t>
            </a:r>
            <a:r>
              <a:rPr lang="en-US" b="1" dirty="0"/>
              <a:t>soothing</a:t>
            </a:r>
            <a:r>
              <a:rPr lang="en-US" dirty="0"/>
              <a:t>, which means to reduce the intensity of destructive emotions like fear and anger, by either seeking out or providing a calm, empathic, caring ear. </a:t>
            </a:r>
          </a:p>
          <a:p>
            <a:r>
              <a:rPr lang="en-US" dirty="0"/>
              <a:t>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367259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2D80CB-6D60-904A-B4E1-B0C12C0F7A1B}"/>
              </a:ext>
            </a:extLst>
          </p:cNvPr>
          <p:cNvSpPr>
            <a:spLocks noGrp="1"/>
          </p:cNvSpPr>
          <p:nvPr>
            <p:ph type="body" idx="1"/>
          </p:nvPr>
        </p:nvSpPr>
        <p:spPr/>
        <p:txBody>
          <a:bodyPr/>
          <a:lstStyle/>
          <a:p>
            <a:r>
              <a:rPr lang="en-US" dirty="0"/>
              <a:t>59</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63887">
              <a:spcBef>
                <a:spcPct val="0"/>
              </a:spcBef>
              <a:spcAft>
                <a:spcPct val="35000"/>
              </a:spcAft>
            </a:pPr>
            <a:r>
              <a:rPr lang="en-US" dirty="0"/>
              <a:t>Know how to activate your safety interventions</a:t>
            </a:r>
          </a:p>
          <a:p>
            <a:pPr defTabSz="763887">
              <a:spcBef>
                <a:spcPct val="0"/>
              </a:spcBef>
              <a:spcAft>
                <a:spcPct val="35000"/>
              </a:spcAft>
            </a:pPr>
            <a:r>
              <a:rPr lang="en-US" dirty="0"/>
              <a:t>Exit strategies (ex. panic buttons)</a:t>
            </a:r>
          </a:p>
          <a:p>
            <a:endParaRPr lang="en-US" dirty="0"/>
          </a:p>
          <a:p>
            <a:r>
              <a:rPr lang="en-US" dirty="0"/>
              <a:t>Shifting thoughts can foster healthy changes in behaviors.  Here are a few examples of common thoughts that health care workers often have, along with potentially more helpful thoughts: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“Focus on the value of nursing”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83</a:t>
            </a:fld>
            <a:endParaRPr lang="en-US" altLang="en-US"/>
          </a:p>
        </p:txBody>
      </p:sp>
    </p:spTree>
    <p:extLst>
      <p:ext uri="{BB962C8B-B14F-4D97-AF65-F5344CB8AC3E}">
        <p14:creationId xmlns:p14="http://schemas.microsoft.com/office/powerpoint/2010/main" val="182281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55625"/>
            <a:ext cx="5486400" cy="3086100"/>
          </a:xfrm>
        </p:spPr>
      </p:sp>
      <p:sp>
        <p:nvSpPr>
          <p:cNvPr id="3" name="Notes Placeholder 2"/>
          <p:cNvSpPr>
            <a:spLocks noGrp="1"/>
          </p:cNvSpPr>
          <p:nvPr>
            <p:ph type="body" idx="1"/>
          </p:nvPr>
        </p:nvSpPr>
        <p:spPr>
          <a:xfrm>
            <a:off x="685800" y="3912870"/>
            <a:ext cx="5486400" cy="3600450"/>
          </a:xfrm>
        </p:spPr>
        <p:txBody>
          <a:bodyPr/>
          <a:lstStyle/>
          <a:p>
            <a:endParaRPr lang="en-US" baseline="0" dirty="0"/>
          </a:p>
          <a:p>
            <a:pPr defTabSz="924367" eaLnBrk="1" fontAlgn="auto" hangingPunct="1">
              <a:spcBef>
                <a:spcPts val="0"/>
              </a:spcBef>
              <a:spcAft>
                <a:spcPts val="0"/>
              </a:spcAft>
              <a:defRPr/>
            </a:pPr>
            <a:r>
              <a:rPr lang="en-US" dirty="0"/>
              <a:t>The work of nursing is stressful that creates challenges for</a:t>
            </a:r>
            <a:r>
              <a:rPr lang="en-US" baseline="0" dirty="0"/>
              <a:t> individuals and teams and puts them at risk for stress related problems.  Moreover, t</a:t>
            </a:r>
            <a:r>
              <a:rPr lang="en-US" dirty="0"/>
              <a:t>he organizations in which nurses work are stressful. </a:t>
            </a:r>
          </a:p>
          <a:p>
            <a:pPr defTabSz="924367" eaLnBrk="1" fontAlgn="auto" hangingPunct="1">
              <a:spcBef>
                <a:spcPts val="0"/>
              </a:spcBef>
              <a:spcAft>
                <a:spcPts val="0"/>
              </a:spcAft>
              <a:defRPr/>
            </a:pPr>
            <a:br>
              <a:rPr lang="en-US" dirty="0"/>
            </a:br>
            <a:r>
              <a:rPr lang="en-US" dirty="0"/>
              <a:t>Occupational stress can put individuals and teams at risk for occupational stress injury. This risk can be counteracted when</a:t>
            </a:r>
            <a:r>
              <a:rPr lang="en-US" baseline="0" dirty="0"/>
              <a:t> there is individual and unit based resilience, effective coping and healthy work environments. </a:t>
            </a:r>
            <a:r>
              <a:rPr lang="en-US" dirty="0"/>
              <a:t>Stress First Aid is an evidence-based framework and set of supportive actions designed to promote recovery from stress reactions by attending to individual, peer and organizational strategies to facilitate resilience.  </a:t>
            </a:r>
          </a:p>
          <a:p>
            <a:pPr defTabSz="924367" eaLnBrk="1" fontAlgn="auto" hangingPunct="1">
              <a:spcBef>
                <a:spcPts val="0"/>
              </a:spcBef>
              <a:spcAft>
                <a:spcPts val="0"/>
              </a:spcAft>
              <a:defRPr/>
            </a:pPr>
            <a:endParaRPr lang="en-US" dirty="0"/>
          </a:p>
          <a:p>
            <a:pPr defTabSz="924367" eaLnBrk="1" fontAlgn="auto" hangingPunct="1">
              <a:spcBef>
                <a:spcPts val="0"/>
              </a:spcBef>
              <a:spcAft>
                <a:spcPts val="0"/>
              </a:spcAft>
              <a:defRPr/>
            </a:pPr>
            <a:endParaRPr lang="en-US" dirty="0"/>
          </a:p>
          <a:p>
            <a:endParaRPr lang="en-US" dirty="0"/>
          </a:p>
          <a:p>
            <a:endParaRPr lang="en-US" dirty="0"/>
          </a:p>
          <a:p>
            <a:pPr defTabSz="924367" eaLnBrk="1" fontAlgn="auto" hangingPunct="1">
              <a:spcBef>
                <a:spcPts val="0"/>
              </a:spcBef>
              <a:spcAft>
                <a:spcPts val="0"/>
              </a:spcAft>
              <a:defRPr/>
            </a:pPr>
            <a:endParaRPr lang="en-US" dirty="0"/>
          </a:p>
          <a:p>
            <a:pPr defTabSz="924367" eaLnBrk="1" fontAlgn="auto" hangingPunct="1">
              <a:spcBef>
                <a:spcPts val="0"/>
              </a:spcBef>
              <a:spcAft>
                <a:spcPts val="0"/>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a:t>
            </a:fld>
            <a:endParaRPr lang="en-US" altLang="en-US"/>
          </a:p>
        </p:txBody>
      </p:sp>
    </p:spTree>
    <p:extLst>
      <p:ext uri="{BB962C8B-B14F-4D97-AF65-F5344CB8AC3E}">
        <p14:creationId xmlns:p14="http://schemas.microsoft.com/office/powerpoint/2010/main" val="37100992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84</a:t>
            </a:fld>
            <a:endParaRPr lang="en-US" altLang="en-US"/>
          </a:p>
        </p:txBody>
      </p:sp>
    </p:spTree>
    <p:extLst>
      <p:ext uri="{BB962C8B-B14F-4D97-AF65-F5344CB8AC3E}">
        <p14:creationId xmlns:p14="http://schemas.microsoft.com/office/powerpoint/2010/main" val="22546938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xfrm>
            <a:off x="710574" y="4516356"/>
            <a:ext cx="5678154" cy="4561230"/>
          </a:xfrm>
        </p:spPr>
        <p:txBody>
          <a:bodyPr/>
          <a:lstStyle/>
          <a:p>
            <a:r>
              <a:rPr lang="en-US" b="1" dirty="0">
                <a:ea typeface="ＭＳ Ｐゴシック" pitchFamily="127" charset="-128"/>
                <a:cs typeface="ＭＳ Ｐゴシック" pitchFamily="127" charset="-128"/>
              </a:rPr>
              <a:t>60 Calm Strategies: Self</a:t>
            </a:r>
            <a:endParaRPr lang="en-US" dirty="0">
              <a:ea typeface="ＭＳ Ｐゴシック" pitchFamily="127" charset="-128"/>
              <a:cs typeface="ＭＳ Ｐゴシック" pitchFamily="127" charset="-128"/>
            </a:endParaRPr>
          </a:p>
          <a:p>
            <a:endParaRPr lang="en-US" dirty="0">
              <a:ea typeface="ＭＳ Ｐゴシック" pitchFamily="127" charset="-128"/>
              <a:cs typeface="ＭＳ Ｐゴシック" pitchFamily="127" charset="-128"/>
            </a:endParaRPr>
          </a:p>
          <a:p>
            <a:r>
              <a:rPr lang="en-US" dirty="0">
                <a:ea typeface="ＭＳ Ｐゴシック" pitchFamily="127" charset="-128"/>
                <a:cs typeface="ＭＳ Ｐゴシック" pitchFamily="127" charset="-128"/>
              </a:rPr>
              <a:t>Here are a few strategies</a:t>
            </a:r>
            <a:r>
              <a:rPr lang="en-US" baseline="0" dirty="0">
                <a:ea typeface="ＭＳ Ｐゴシック" pitchFamily="127" charset="-128"/>
                <a:cs typeface="ＭＳ Ｐゴシック" pitchFamily="127" charset="-128"/>
              </a:rPr>
              <a:t> </a:t>
            </a:r>
            <a:r>
              <a:rPr lang="en-US" dirty="0">
                <a:ea typeface="ＭＳ Ｐゴシック" pitchFamily="127" charset="-128"/>
                <a:cs typeface="ＭＳ Ｐゴシック" pitchFamily="127" charset="-128"/>
              </a:rPr>
              <a:t>for calming</a:t>
            </a:r>
            <a:r>
              <a:rPr lang="en-US" baseline="0" dirty="0">
                <a:ea typeface="ＭＳ Ｐゴシック" pitchFamily="127" charset="-128"/>
                <a:cs typeface="ＭＳ Ｐゴシック" pitchFamily="127" charset="-128"/>
              </a:rPr>
              <a:t> yourself, recommended by a focus group of public safety responders</a:t>
            </a:r>
            <a:r>
              <a:rPr lang="en-US" dirty="0">
                <a:ea typeface="ＭＳ Ｐゴシック" pitchFamily="127" charset="-128"/>
                <a:cs typeface="ＭＳ Ｐゴシック" pitchFamily="127" charset="-128"/>
              </a:rPr>
              <a:t>:</a:t>
            </a:r>
            <a:r>
              <a:rPr lang="en-US" b="1" dirty="0">
                <a:ea typeface="ＭＳ Ｐゴシック" pitchFamily="127" charset="-128"/>
                <a:cs typeface="ＭＳ Ｐゴシック" pitchFamily="127" charset="-128"/>
              </a:rPr>
              <a:t> </a:t>
            </a:r>
            <a:endParaRPr lang="en-US" dirty="0">
              <a:ea typeface="ＭＳ Ｐゴシック" pitchFamily="127" charset="-128"/>
              <a:cs typeface="ＭＳ Ｐゴシック" pitchFamily="127" charset="-128"/>
            </a:endParaRPr>
          </a:p>
          <a:p>
            <a:r>
              <a:rPr lang="en-US" dirty="0">
                <a:ea typeface="ＭＳ Ｐゴシック" pitchFamily="127" charset="-128"/>
                <a:cs typeface="ＭＳ Ｐゴシック" pitchFamily="127" charset="-128"/>
              </a:rPr>
              <a:t> </a:t>
            </a:r>
          </a:p>
          <a:p>
            <a:pPr marL="173319" indent="-173319">
              <a:buFont typeface="Arial"/>
              <a:buChar char="•"/>
            </a:pPr>
            <a:r>
              <a:rPr lang="en-US" dirty="0"/>
              <a:t>Engage in regular physical activity.</a:t>
            </a:r>
          </a:p>
          <a:p>
            <a:pPr marL="173319" indent="-173319">
              <a:buFont typeface="Arial"/>
              <a:buChar char="•"/>
            </a:pPr>
            <a:r>
              <a:rPr lang="en-US" dirty="0"/>
              <a:t>Spend time with family and close friends, and let them know what is calming for you ahead of time so they can better support you when needed.</a:t>
            </a:r>
          </a:p>
          <a:p>
            <a:pPr marL="173319" indent="-173319">
              <a:buFont typeface="Arial"/>
              <a:buChar char="•"/>
            </a:pPr>
            <a:r>
              <a:rPr lang="en-US" dirty="0"/>
              <a:t>Take a break from stressful situations for a short time.</a:t>
            </a:r>
          </a:p>
          <a:p>
            <a:pPr marL="173319" indent="-173319">
              <a:buFont typeface="Arial"/>
              <a:buChar char="•"/>
            </a:pPr>
            <a:r>
              <a:rPr lang="en-US" dirty="0"/>
              <a:t>Realize that there are cycles of adrenaline that may make you prone to depression at times, and build in rewarding activities to get energized during down cycles.</a:t>
            </a:r>
          </a:p>
          <a:p>
            <a:pPr marL="173319" indent="-173319" defTabSz="462183" eaLnBrk="1" fontAlgn="auto" hangingPunct="1">
              <a:spcBef>
                <a:spcPts val="0"/>
              </a:spcBef>
              <a:spcAft>
                <a:spcPts val="0"/>
              </a:spcAft>
              <a:buFont typeface="Arial"/>
              <a:buChar char="•"/>
              <a:defRPr/>
            </a:pPr>
            <a:r>
              <a:rPr lang="en-US" dirty="0"/>
              <a:t>Try to see things from a higher vantage point and see a broader perspective, literally and figuratively.</a:t>
            </a:r>
          </a:p>
          <a:p>
            <a:endParaRPr lang="en-US" b="1" i="1" dirty="0">
              <a:ea typeface="ＭＳ Ｐゴシック" pitchFamily="127" charset="-128"/>
              <a:cs typeface="ＭＳ Ｐゴシック" pitchFamily="127" charset="-128"/>
            </a:endParaRPr>
          </a:p>
          <a:p>
            <a:endParaRPr lang="en-US" b="1" i="1" dirty="0">
              <a:ea typeface="ＭＳ Ｐゴシック" pitchFamily="127" charset="-128"/>
              <a:cs typeface="ＭＳ Ｐゴシック" pitchFamily="127" charset="-128"/>
            </a:endParaRPr>
          </a:p>
          <a:p>
            <a:r>
              <a:rPr lang="en-US" dirty="0">
                <a:ea typeface="+mn-ea"/>
                <a:cs typeface="+mn-cs"/>
              </a:rPr>
              <a:t>Disciplining yourself to take care of yourself with small rewarding activities is called behavioral activation. It will not make you feel better the first time, but over time it will help give balance out and you a buffer for other stressful experiences.  Like getting good nutrition, it makes you stronger, similar to how eating well and taking a good multivitamin can give you more energy over time. Eventually, it will start making you feel like there are some things in the world that can help you get replenished or energized.</a:t>
            </a:r>
            <a:r>
              <a:rPr lang="en-US" dirty="0">
                <a:effectLst/>
              </a:rPr>
              <a:t> </a:t>
            </a:r>
          </a:p>
          <a:p>
            <a:endParaRPr lang="en-US" b="1" i="1" dirty="0">
              <a:effectLst/>
              <a:ea typeface="ＭＳ Ｐゴシック" pitchFamily="127" charset="-128"/>
              <a:cs typeface="ＭＳ Ｐゴシック" pitchFamily="127" charset="-128"/>
            </a:endParaRPr>
          </a:p>
          <a:p>
            <a:r>
              <a:rPr lang="en-US" b="1" dirty="0"/>
              <a:t>Potential SFA Calm Actions: Self-Care</a:t>
            </a:r>
            <a:endParaRPr lang="en-US" sz="1100" dirty="0"/>
          </a:p>
          <a:p>
            <a:r>
              <a:rPr lang="en-US" b="1" dirty="0"/>
              <a:t> </a:t>
            </a:r>
            <a:endParaRPr lang="en-US" sz="1300" dirty="0"/>
          </a:p>
          <a:p>
            <a:r>
              <a:rPr lang="en-US" dirty="0"/>
              <a:t>Here are a few potential strategies for helping oneself feel calmer. Most health care workers have some idea of calming strategies.  The SFA Calm action is about prioritizing or focusing on strategies in a practical, realistic way, to help regain a sense of calm after becoming stressed.</a:t>
            </a:r>
            <a:endParaRPr lang="en-US" sz="1100" dirty="0"/>
          </a:p>
          <a:p>
            <a:r>
              <a:rPr lang="en-US" dirty="0"/>
              <a:t> </a:t>
            </a:r>
            <a:endParaRPr lang="en-US" sz="1100" dirty="0"/>
          </a:p>
          <a:p>
            <a:r>
              <a:rPr lang="en-US" b="1" dirty="0"/>
              <a:t>Focus </a:t>
            </a:r>
            <a:r>
              <a:rPr lang="en-US" dirty="0"/>
              <a:t>on:</a:t>
            </a:r>
            <a:endParaRPr lang="en-US" sz="1100" dirty="0"/>
          </a:p>
          <a:p>
            <a:pPr marL="635502" lvl="1" indent="-173319">
              <a:buFont typeface="Arial" panose="020B0604020202020204" pitchFamily="34" charset="0"/>
              <a:buChar char="•"/>
            </a:pPr>
            <a:r>
              <a:rPr lang="en-US" dirty="0"/>
              <a:t>Whatever helps you to keep focused on the present moment</a:t>
            </a:r>
            <a:endParaRPr lang="en-US" sz="1300" dirty="0"/>
          </a:p>
          <a:p>
            <a:pPr marL="635502" lvl="1" indent="-173319">
              <a:buFont typeface="Arial" panose="020B0604020202020204" pitchFamily="34" charset="0"/>
              <a:buChar char="•"/>
            </a:pPr>
            <a:r>
              <a:rPr lang="en-US" dirty="0"/>
              <a:t>Being realistic –– for instance, focusing on appraising situations, others, and yourself in terms of specific realistic descriptions such as “sometimes/lately” versus more polarized descriptions such as, “never/always”</a:t>
            </a:r>
            <a:endParaRPr lang="en-US" sz="1300" dirty="0"/>
          </a:p>
          <a:p>
            <a:pPr marL="635502" lvl="1" indent="-173319">
              <a:buFont typeface="Arial" panose="020B0604020202020204" pitchFamily="34" charset="0"/>
              <a:buChar char="•"/>
            </a:pPr>
            <a:r>
              <a:rPr lang="en-US" dirty="0"/>
              <a:t>Taking action to reduce stress reactions</a:t>
            </a:r>
            <a:endParaRPr lang="en-US" sz="1300" dirty="0"/>
          </a:p>
          <a:p>
            <a:pPr marL="635502" lvl="1" indent="-173319">
              <a:buFont typeface="Arial" panose="020B0604020202020204" pitchFamily="34" charset="0"/>
              <a:buChar char="•"/>
            </a:pPr>
            <a:r>
              <a:rPr lang="en-US" dirty="0"/>
              <a:t>Acceptance</a:t>
            </a:r>
            <a:endParaRPr lang="en-US" sz="1300" dirty="0"/>
          </a:p>
          <a:p>
            <a:pPr marL="635502" lvl="1" indent="-173319">
              <a:buFont typeface="Arial" panose="020B0604020202020204" pitchFamily="34" charset="0"/>
              <a:buChar char="•"/>
            </a:pPr>
            <a:r>
              <a:rPr lang="en-US" dirty="0"/>
              <a:t>What you’re grateful for</a:t>
            </a:r>
            <a:endParaRPr lang="en-US" sz="1300" dirty="0"/>
          </a:p>
          <a:p>
            <a:pPr marL="635502" lvl="1" indent="-173319">
              <a:buFont typeface="Arial" panose="020B0604020202020204" pitchFamily="34" charset="0"/>
              <a:buChar char="•"/>
            </a:pPr>
            <a:r>
              <a:rPr lang="en-US" dirty="0"/>
              <a:t>What you can control  </a:t>
            </a:r>
            <a:endParaRPr lang="en-US" sz="1300" dirty="0"/>
          </a:p>
          <a:p>
            <a:pPr marL="635502" lvl="1" indent="-173319">
              <a:buFont typeface="Arial" panose="020B0604020202020204" pitchFamily="34" charset="0"/>
              <a:buChar char="•"/>
            </a:pPr>
            <a:r>
              <a:rPr lang="en-US" dirty="0"/>
              <a:t>Changing beliefs that don’t serve you</a:t>
            </a:r>
            <a:endParaRPr lang="en-US" sz="1300" dirty="0"/>
          </a:p>
          <a:p>
            <a:pPr marL="635502" lvl="1" indent="-173319">
              <a:buFont typeface="Arial" panose="020B0604020202020204" pitchFamily="34" charset="0"/>
              <a:buChar char="•"/>
            </a:pPr>
            <a:r>
              <a:rPr lang="en-US" dirty="0"/>
              <a:t>When/how pain temporarily eases</a:t>
            </a:r>
            <a:endParaRPr lang="en-US" sz="1300" dirty="0"/>
          </a:p>
          <a:p>
            <a:r>
              <a:rPr lang="en-US" dirty="0"/>
              <a:t> </a:t>
            </a:r>
            <a:endParaRPr lang="en-US" sz="1300" dirty="0"/>
          </a:p>
          <a:p>
            <a:r>
              <a:rPr lang="en-US" b="1" dirty="0"/>
              <a:t>Prioritize </a:t>
            </a:r>
            <a:r>
              <a:rPr lang="en-US" dirty="0"/>
              <a:t>simple strategies to calm down, such as: </a:t>
            </a:r>
            <a:endParaRPr lang="en-US" sz="1100" dirty="0"/>
          </a:p>
          <a:p>
            <a:pPr marL="635502" lvl="1" indent="-173319">
              <a:buFont typeface="Arial" panose="020B0604020202020204" pitchFamily="34" charset="0"/>
              <a:buChar char="•"/>
            </a:pPr>
            <a:r>
              <a:rPr lang="en-US" dirty="0"/>
              <a:t>Breathing</a:t>
            </a:r>
            <a:endParaRPr lang="en-US" sz="1300" dirty="0"/>
          </a:p>
          <a:p>
            <a:pPr marL="635502" lvl="1" indent="-173319">
              <a:buFont typeface="Arial" panose="020B0604020202020204" pitchFamily="34" charset="0"/>
              <a:buChar char="•"/>
            </a:pPr>
            <a:r>
              <a:rPr lang="en-US" dirty="0"/>
              <a:t>Exercise</a:t>
            </a:r>
            <a:endParaRPr lang="en-US" sz="1300" dirty="0"/>
          </a:p>
          <a:p>
            <a:pPr marL="635502" lvl="1" indent="-173319">
              <a:buFont typeface="Arial" panose="020B0604020202020204" pitchFamily="34" charset="0"/>
              <a:buChar char="•"/>
            </a:pPr>
            <a:r>
              <a:rPr lang="en-US" dirty="0"/>
              <a:t>Yoga</a:t>
            </a:r>
            <a:endParaRPr lang="en-US" sz="1300" dirty="0"/>
          </a:p>
          <a:p>
            <a:pPr marL="635502" lvl="1" indent="-173319">
              <a:buFont typeface="Arial" panose="020B0604020202020204" pitchFamily="34" charset="0"/>
              <a:buChar char="•"/>
            </a:pPr>
            <a:r>
              <a:rPr lang="en-US" dirty="0"/>
              <a:t>Social support </a:t>
            </a:r>
            <a:endParaRPr lang="en-US" sz="1300" dirty="0"/>
          </a:p>
          <a:p>
            <a:pPr marL="635502" lvl="1" indent="-173319">
              <a:buFont typeface="Arial" panose="020B0604020202020204" pitchFamily="34" charset="0"/>
              <a:buChar char="•"/>
            </a:pPr>
            <a:r>
              <a:rPr lang="en-US" dirty="0"/>
              <a:t>Reflection/meditation/yoga/prayer</a:t>
            </a:r>
            <a:endParaRPr lang="en-US" sz="1300" dirty="0"/>
          </a:p>
          <a:p>
            <a:pPr marL="635502" lvl="1" indent="-173319">
              <a:buFont typeface="Arial" panose="020B0604020202020204" pitchFamily="34" charset="0"/>
              <a:buChar char="•"/>
            </a:pPr>
            <a:r>
              <a:rPr lang="en-US" dirty="0"/>
              <a:t>Rewarding or pleasurable activities</a:t>
            </a:r>
            <a:endParaRPr lang="en-US" sz="1300" dirty="0"/>
          </a:p>
          <a:p>
            <a:r>
              <a:rPr lang="en-US" dirty="0"/>
              <a:t> </a:t>
            </a:r>
            <a:endParaRPr lang="en-US" sz="1300" dirty="0"/>
          </a:p>
          <a:p>
            <a:r>
              <a:rPr lang="en-US" b="1" i="1" dirty="0"/>
              <a:t>NOTE</a:t>
            </a:r>
            <a:r>
              <a:rPr lang="en-US" i="1" dirty="0"/>
              <a:t>: Engaging in rewarding or pleasurable activities regularly may not result in feeling better immediately, but over time it has been shown to be helpful in buffering stressful experiences. One analogy is that, like good nutrition, these activities can replenish or energize.</a:t>
            </a:r>
            <a:endParaRPr lang="en-US" sz="1100" dirty="0"/>
          </a:p>
          <a:p>
            <a:r>
              <a:rPr lang="en-US" i="1" dirty="0"/>
              <a:t> </a:t>
            </a:r>
            <a:endParaRPr lang="en-US" sz="1100" dirty="0"/>
          </a:p>
          <a:p>
            <a:r>
              <a:rPr lang="en-US" i="1" dirty="0"/>
              <a:t>Ask trainees if they can think of any other actions for using Calm in self-care.</a:t>
            </a:r>
            <a:endParaRPr lang="en-US" sz="1300" dirty="0"/>
          </a:p>
          <a:p>
            <a:r>
              <a:rPr lang="en-US" b="1" dirty="0"/>
              <a:t> </a:t>
            </a:r>
            <a:endParaRPr lang="en-US" sz="1100" b="1" dirty="0"/>
          </a:p>
          <a:p>
            <a:r>
              <a:rPr lang="en-US" b="1" dirty="0"/>
              <a:t> </a:t>
            </a:r>
            <a:endParaRPr lang="en-US" sz="1100" b="1" dirty="0"/>
          </a:p>
          <a:p>
            <a:pPr lvl="0"/>
            <a:r>
              <a:rPr lang="en-US" sz="1000" dirty="0"/>
              <a:t>Ask for help</a:t>
            </a:r>
          </a:p>
          <a:p>
            <a:pPr lvl="0"/>
            <a:r>
              <a:rPr lang="en-US" sz="1000" dirty="0"/>
              <a:t>Get organized and problem-solve to tackle problems directly</a:t>
            </a:r>
          </a:p>
          <a:p>
            <a:pPr lvl="0"/>
            <a:r>
              <a:rPr lang="en-US" sz="1000" dirty="0"/>
              <a:t>Build in rewarding activities to get energized during down cycles</a:t>
            </a:r>
          </a:p>
          <a:p>
            <a:pPr lvl="0"/>
            <a:r>
              <a:rPr lang="en-US" sz="1000" dirty="0"/>
              <a:t>Try to see things from a higher vantage point</a:t>
            </a:r>
          </a:p>
          <a:p>
            <a:pPr lvl="0"/>
            <a:r>
              <a:rPr lang="en-US" sz="1000" dirty="0"/>
              <a:t>Gratitude</a:t>
            </a:r>
          </a:p>
          <a:p>
            <a:pPr defTabSz="924367">
              <a:lnSpc>
                <a:spcPct val="80000"/>
              </a:lnSpc>
              <a:defRPr/>
            </a:pPr>
            <a:r>
              <a:rPr lang="en-US" sz="1000" dirty="0"/>
              <a:t>Visit rejuvenation cart or indoor tranquility space</a:t>
            </a:r>
          </a:p>
          <a:p>
            <a:pPr>
              <a:lnSpc>
                <a:spcPct val="80000"/>
              </a:lnSpc>
            </a:pPr>
            <a:endParaRPr lang="en-US" sz="1000" dirty="0">
              <a:solidFill>
                <a:schemeClr val="bg2"/>
              </a:solidFill>
              <a:ea typeface="ＭＳ Ｐゴシック" charset="0"/>
              <a:cs typeface="Calibri"/>
            </a:endParaRPr>
          </a:p>
          <a:p>
            <a:endParaRPr lang="en-US" b="1" i="1" dirty="0">
              <a:ea typeface="ＭＳ Ｐゴシック" pitchFamily="127" charset="-128"/>
              <a:cs typeface="ＭＳ Ｐゴシック" pitchFamily="127" charset="-128"/>
            </a:endParaRPr>
          </a:p>
          <a:p>
            <a:r>
              <a:rPr lang="en-US" b="1" i="1" dirty="0">
                <a:ea typeface="ＭＳ Ｐゴシック" pitchFamily="127" charset="-128"/>
                <a:cs typeface="ＭＳ Ｐゴシック" pitchFamily="127" charset="-128"/>
              </a:rPr>
              <a:t>ASK: Can you think of any other strategies for calming yourself?</a:t>
            </a:r>
            <a:endParaRPr lang="en-US" dirty="0">
              <a:ea typeface="ＭＳ Ｐゴシック" pitchFamily="127" charset="-128"/>
              <a:cs typeface="ＭＳ Ｐゴシック" pitchFamily="127" charset="-128"/>
            </a:endParaRPr>
          </a:p>
        </p:txBody>
      </p:sp>
      <p:sp>
        <p:nvSpPr>
          <p:cNvPr id="135171" name="Slide Number Placeholder 5"/>
          <p:cNvSpPr>
            <a:spLocks noGrp="1"/>
          </p:cNvSpPr>
          <p:nvPr>
            <p:ph type="sldNum" sz="quarter" idx="5"/>
          </p:nvPr>
        </p:nvSpPr>
        <p:spPr bwMode="auto">
          <a:noFill/>
          <a:ln>
            <a:miter lim="800000"/>
            <a:headEnd/>
            <a:tailEnd/>
          </a:ln>
        </p:spPr>
        <p:txBody>
          <a:bodyPr/>
          <a:lstStyle/>
          <a:p>
            <a:pPr defTabSz="924367" eaLnBrk="1" fontAlgn="auto" hangingPunct="1">
              <a:spcBef>
                <a:spcPts val="0"/>
              </a:spcBef>
              <a:spcAft>
                <a:spcPts val="0"/>
              </a:spcAft>
              <a:defRPr/>
            </a:pPr>
            <a:fld id="{F5016A21-8F46-4269-903C-A5C409A111E2}" type="slidenum">
              <a:rPr lang="en-US">
                <a:solidFill>
                  <a:prstClr val="black"/>
                </a:solidFill>
                <a:latin typeface="Arial" pitchFamily="127" charset="0"/>
                <a:ea typeface="ＭＳ Ｐゴシック" pitchFamily="127" charset="-128"/>
                <a:cs typeface="ＭＳ Ｐゴシック" pitchFamily="127" charset="-128"/>
              </a:rPr>
              <a:pPr defTabSz="924367" eaLnBrk="1" fontAlgn="auto" hangingPunct="1">
                <a:spcBef>
                  <a:spcPts val="0"/>
                </a:spcBef>
                <a:spcAft>
                  <a:spcPts val="0"/>
                </a:spcAft>
                <a:defRPr/>
              </a:pPr>
              <a:t>85</a:t>
            </a:fld>
            <a:endParaRPr lang="en-US">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30852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648727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Potential SFA Calm Actions: Immediate</a:t>
            </a:r>
          </a:p>
          <a:p>
            <a:r>
              <a:rPr lang="en-US" b="1" dirty="0"/>
              <a:t> </a:t>
            </a:r>
            <a:endParaRPr lang="en-US" dirty="0"/>
          </a:p>
          <a:p>
            <a:r>
              <a:rPr lang="en-US" dirty="0"/>
              <a:t>Here are a few potential Calm actions to use in the moment with someone who is highly stressed:</a:t>
            </a:r>
          </a:p>
          <a:p>
            <a:pPr marL="173319" indent="-173319">
              <a:buFont typeface="Arial" panose="020B0604020202020204" pitchFamily="34" charset="0"/>
              <a:buChar char="•"/>
            </a:pPr>
            <a:r>
              <a:rPr lang="en-US" dirty="0"/>
              <a:t>Reassure by authority and presence</a:t>
            </a:r>
          </a:p>
          <a:p>
            <a:pPr marL="173319" indent="-173319">
              <a:buFont typeface="Arial" panose="020B0604020202020204" pitchFamily="34" charset="0"/>
              <a:buChar char="•"/>
            </a:pPr>
            <a:r>
              <a:rPr lang="en-US" dirty="0"/>
              <a:t>Show understanding</a:t>
            </a:r>
          </a:p>
          <a:p>
            <a:pPr marL="173319" indent="-173319">
              <a:buFont typeface="Arial" panose="020B0604020202020204" pitchFamily="34" charset="0"/>
              <a:buChar char="•"/>
            </a:pPr>
            <a:r>
              <a:rPr lang="en-US" dirty="0"/>
              <a:t>Ask the person for help with something unrelated, to empower and distract them</a:t>
            </a:r>
          </a:p>
          <a:p>
            <a:pPr marL="173319" indent="-173319">
              <a:buFont typeface="Arial" panose="020B0604020202020204" pitchFamily="34" charset="0"/>
              <a:buChar char="•"/>
            </a:pPr>
            <a:r>
              <a:rPr lang="en-US" dirty="0"/>
              <a:t>If possible, get the stressed person to look at you for a minute, then be very specific and detailed about what you want them to do</a:t>
            </a:r>
          </a:p>
          <a:p>
            <a:pPr marL="173319" indent="-173319">
              <a:buFont typeface="Arial" panose="020B0604020202020204" pitchFamily="34" charset="0"/>
              <a:buChar char="•"/>
            </a:pPr>
            <a:r>
              <a:rPr lang="en-US" dirty="0"/>
              <a:t>Use the person’s name and communicate exactly what is needed in a calm, methodical way</a:t>
            </a:r>
          </a:p>
          <a:p>
            <a:r>
              <a:rPr lang="en-US" dirty="0"/>
              <a:t> </a:t>
            </a:r>
          </a:p>
          <a:p>
            <a:r>
              <a:rPr lang="en-US" i="1" dirty="0"/>
              <a:t>Ask trainees if they can think of any other examples that they have seen where the Calm action has been used.</a:t>
            </a:r>
          </a:p>
          <a:p>
            <a:endParaRPr lang="en-US" i="1" dirty="0"/>
          </a:p>
          <a:p>
            <a:r>
              <a:rPr lang="en-US" b="1" dirty="0"/>
              <a:t>Potential SFA Calm Actions: Longer Term</a:t>
            </a:r>
          </a:p>
          <a:p>
            <a:r>
              <a:rPr lang="en-US" b="1" dirty="0"/>
              <a:t> </a:t>
            </a:r>
            <a:endParaRPr lang="en-US" dirty="0"/>
          </a:p>
          <a:p>
            <a:r>
              <a:rPr lang="en-US" dirty="0"/>
              <a:t>Here are a few potential longer-term Calming actions to use with others:</a:t>
            </a:r>
          </a:p>
          <a:p>
            <a:pPr marL="173319" indent="-173319">
              <a:buFont typeface="Arial" panose="020B0604020202020204" pitchFamily="34" charset="0"/>
              <a:buChar char="•"/>
            </a:pPr>
            <a:r>
              <a:rPr lang="en-US" dirty="0"/>
              <a:t>Validate concerns.</a:t>
            </a:r>
          </a:p>
          <a:p>
            <a:pPr marL="173319" indent="-173319">
              <a:buFont typeface="Arial" panose="020B0604020202020204" pitchFamily="34" charset="0"/>
              <a:buChar char="•"/>
            </a:pPr>
            <a:r>
              <a:rPr lang="en-US" dirty="0"/>
              <a:t>Encourage taking regular brief breaks.</a:t>
            </a:r>
          </a:p>
          <a:p>
            <a:pPr marL="173319" indent="-173319">
              <a:buFont typeface="Arial" panose="020B0604020202020204" pitchFamily="34" charset="0"/>
              <a:buChar char="•"/>
            </a:pPr>
            <a:r>
              <a:rPr lang="en-US" dirty="0"/>
              <a:t>Praise and give positive feedback.</a:t>
            </a:r>
          </a:p>
          <a:p>
            <a:pPr marL="173319" indent="-173319">
              <a:buFont typeface="Arial" panose="020B0604020202020204" pitchFamily="34" charset="0"/>
              <a:buChar char="•"/>
            </a:pPr>
            <a:r>
              <a:rPr lang="en-US" dirty="0"/>
              <a:t>Allow the person to vent without judgment.</a:t>
            </a:r>
          </a:p>
          <a:p>
            <a:pPr marL="173319" indent="-173319">
              <a:buFont typeface="Arial" panose="020B0604020202020204" pitchFamily="34" charset="0"/>
              <a:buChar char="•"/>
            </a:pPr>
            <a:r>
              <a:rPr lang="en-US" dirty="0"/>
              <a:t>Invite the person to meet outside the workplace, to give them a more confidential opportunity to talk away from work.</a:t>
            </a:r>
          </a:p>
          <a:p>
            <a:pPr marL="173319" indent="-173319">
              <a:buFont typeface="Arial" panose="020B0604020202020204" pitchFamily="34" charset="0"/>
              <a:buChar char="•"/>
            </a:pPr>
            <a:r>
              <a:rPr lang="en-US" dirty="0"/>
              <a:t>Make meaning and memorialize losses.</a:t>
            </a:r>
          </a:p>
          <a:p>
            <a:pPr marL="173319" indent="-173319">
              <a:buFont typeface="Arial" panose="020B0604020202020204" pitchFamily="34" charset="0"/>
              <a:buChar char="•"/>
            </a:pPr>
            <a:r>
              <a:rPr lang="en-US" dirty="0"/>
              <a:t>Help to prioritize and tackle problems directly.</a:t>
            </a:r>
          </a:p>
          <a:p>
            <a:r>
              <a:rPr lang="en-US" dirty="0"/>
              <a:t> </a:t>
            </a:r>
          </a:p>
          <a:p>
            <a:r>
              <a:rPr lang="en-US" dirty="0"/>
              <a:t> </a:t>
            </a:r>
          </a:p>
          <a:p>
            <a:r>
              <a:rPr lang="en-US" i="1" dirty="0"/>
              <a:t>Ask trainees if they can think of any other examples that they have seen where the Calm action has been used.</a:t>
            </a:r>
          </a:p>
          <a:p>
            <a:r>
              <a:rPr lang="en-US" dirty="0"/>
              <a:t> </a:t>
            </a:r>
          </a:p>
          <a:p>
            <a:endParaRPr lang="en-US" i="1" dirty="0"/>
          </a:p>
          <a:p>
            <a:r>
              <a:rPr lang="en-US" dirty="0"/>
              <a:t> </a:t>
            </a:r>
          </a:p>
        </p:txBody>
      </p:sp>
      <p:sp>
        <p:nvSpPr>
          <p:cNvPr id="4" name="Slide Number Placeholder 3"/>
          <p:cNvSpPr>
            <a:spLocks noGrp="1"/>
          </p:cNvSpPr>
          <p:nvPr>
            <p:ph type="sldNum" sz="quarter" idx="10"/>
          </p:nvPr>
        </p:nvSpPr>
        <p:spPr/>
        <p:txBody>
          <a:bodyPr/>
          <a:lstStyle/>
          <a:p>
            <a:fld id="{5CEB2DBE-39E0-3D44-83F7-09DD71B20C2D}" type="slidenum">
              <a:rPr lang="en-US" smtClean="0"/>
              <a:t>87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06468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Lavender Lounge is painted in warm tones and includes a picture of a lavender field and a framed poem validating the grieving process. When caregivers enter, there is a Keurig machine with coffee, tea and mugs, as well as a small refrigerator with water. A sheer purple curtain divides the entry space from the larger, main room, which includes the following:</a:t>
            </a:r>
          </a:p>
          <a:p>
            <a:r>
              <a:rPr lang="en-US" dirty="0"/>
              <a:t>A chair and footrest next to a rejuvenation station with hairbrushes, hair ties, face wipes, rejuvenating face spritzers, and other items</a:t>
            </a:r>
          </a:p>
          <a:p>
            <a:r>
              <a:rPr lang="en-US" dirty="0"/>
              <a:t>A round table with chakra stones, a large journal to share thoughts with other caregivers and small journals to write in and take home</a:t>
            </a:r>
          </a:p>
          <a:p>
            <a:r>
              <a:rPr lang="en-US" dirty="0"/>
              <a:t>A charging station for phones</a:t>
            </a:r>
          </a:p>
          <a:p>
            <a:r>
              <a:rPr lang="en-US" dirty="0"/>
              <a:t>A full-body massage chair</a:t>
            </a:r>
          </a:p>
          <a:p>
            <a:r>
              <a:rPr lang="en-US" dirty="0"/>
              <a:t>A music station hooked up to Bluetooth® wireless technology, headphones and guided meditation CDs</a:t>
            </a:r>
          </a:p>
          <a:p>
            <a:r>
              <a:rPr lang="en-US" dirty="0"/>
              <a:t>A shelf with books on nursing, wellness and philosophy, as well as coloring books and origami</a:t>
            </a:r>
          </a:p>
          <a:p>
            <a:r>
              <a:rPr lang="en-US" dirty="0"/>
              <a:t>Yoga mats, blocks and CDs</a:t>
            </a:r>
          </a:p>
          <a:p>
            <a:r>
              <a:rPr lang="en-US" dirty="0"/>
              <a:t>A beanbag chair</a:t>
            </a:r>
          </a:p>
          <a:p>
            <a:r>
              <a:rPr lang="en-US" dirty="0"/>
              <a:t>An over-the-door basketball hoop</a:t>
            </a:r>
          </a:p>
          <a:p>
            <a:r>
              <a:rPr lang="en-US" dirty="0"/>
              <a:t>Smith’s goal was to add a variety of items in the room so caregivers can “be vulnerable and work through their feelings” in whatever way suits them best.</a:t>
            </a:r>
          </a:p>
          <a:p>
            <a:r>
              <a:rPr lang="en-US" dirty="0"/>
              <a:t>The Lavender Lounge is used daily, sometimes just for a quick quiet moment. The room is locked, and caregivers get the key from the health unit coordinator or a manager to access it. “If someone is in some sort of emotional distress, I wanted leadership to know so they could let the person in the Lavender Lounge, then check back on that person in a few hours to make sure they are OK,” says Smith.</a:t>
            </a: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88</a:t>
            </a:fld>
            <a:endParaRPr lang="en-US" altLang="en-US"/>
          </a:p>
        </p:txBody>
      </p:sp>
    </p:spTree>
    <p:extLst>
      <p:ext uri="{BB962C8B-B14F-4D97-AF65-F5344CB8AC3E}">
        <p14:creationId xmlns:p14="http://schemas.microsoft.com/office/powerpoint/2010/main" val="3302510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b="1" dirty="0"/>
              <a:t>Calm: Potential Actions for Angry Coworkers</a:t>
            </a:r>
            <a:endParaRPr lang="en-US" sz="1100" dirty="0"/>
          </a:p>
          <a:p>
            <a:r>
              <a:rPr lang="en-US" b="1" dirty="0"/>
              <a:t> </a:t>
            </a:r>
            <a:endParaRPr lang="en-US" sz="1300" dirty="0"/>
          </a:p>
          <a:p>
            <a:r>
              <a:rPr lang="en-US" dirty="0"/>
              <a:t>This slide identifies some potential non-verbal and verbal actions for calming someone who is angry. Just as with the Cover function, it is recommended to start with the least intrusive and controlling techniques possible. This is first aid, so these are simple procedures.</a:t>
            </a:r>
            <a:endParaRPr lang="en-US" sz="1300" dirty="0"/>
          </a:p>
          <a:p>
            <a:r>
              <a:rPr lang="en-US" dirty="0"/>
              <a:t> </a:t>
            </a:r>
            <a:endParaRPr lang="en-US" sz="1300" dirty="0"/>
          </a:p>
          <a:p>
            <a:pPr lvl="0"/>
            <a:r>
              <a:rPr lang="en-US" dirty="0"/>
              <a:t>Distract:</a:t>
            </a:r>
            <a:endParaRPr lang="en-US" sz="1100" dirty="0"/>
          </a:p>
          <a:p>
            <a:pPr marL="635502" lvl="1" indent="-173319">
              <a:buFont typeface="Arial" panose="020B0604020202020204" pitchFamily="34" charset="0"/>
              <a:buChar char="•"/>
            </a:pPr>
            <a:r>
              <a:rPr lang="en-US" dirty="0"/>
              <a:t>Suggest taking a break</a:t>
            </a:r>
            <a:endParaRPr lang="en-US" sz="1100" dirty="0"/>
          </a:p>
          <a:p>
            <a:pPr marL="635502" lvl="1" indent="-173319">
              <a:buFont typeface="Arial" panose="020B0604020202020204" pitchFamily="34" charset="0"/>
              <a:buChar char="•"/>
            </a:pPr>
            <a:r>
              <a:rPr lang="en-US" dirty="0"/>
              <a:t>Let them know you will be there when they return</a:t>
            </a:r>
            <a:endParaRPr lang="en-US" sz="1100" dirty="0"/>
          </a:p>
          <a:p>
            <a:pPr marL="635502" lvl="1" indent="-173319">
              <a:buFont typeface="Arial" panose="020B0604020202020204" pitchFamily="34" charset="0"/>
              <a:buChar char="•"/>
            </a:pPr>
            <a:r>
              <a:rPr lang="en-US" dirty="0"/>
              <a:t>Ask them for help with something</a:t>
            </a:r>
            <a:endParaRPr lang="en-US" sz="1100" dirty="0"/>
          </a:p>
          <a:p>
            <a:pPr lvl="0"/>
            <a:r>
              <a:rPr lang="en-US" dirty="0"/>
              <a:t>Defuse:</a:t>
            </a:r>
            <a:endParaRPr lang="en-US" sz="1100" dirty="0"/>
          </a:p>
          <a:p>
            <a:pPr marL="635502" lvl="1" indent="-173319">
              <a:buFont typeface="Arial" panose="020B0604020202020204" pitchFamily="34" charset="0"/>
              <a:buChar char="•"/>
            </a:pPr>
            <a:r>
              <a:rPr lang="en-US" dirty="0"/>
              <a:t>Suggest looking at the situation in a different way or from another’s viewpoint</a:t>
            </a:r>
            <a:endParaRPr lang="en-US" sz="1100" dirty="0"/>
          </a:p>
          <a:p>
            <a:pPr marL="635502" lvl="1" indent="-173319">
              <a:buFont typeface="Arial" panose="020B0604020202020204" pitchFamily="34" charset="0"/>
              <a:buChar char="•"/>
            </a:pPr>
            <a:r>
              <a:rPr lang="en-US" dirty="0"/>
              <a:t>Suggest talking to a friend or loved one</a:t>
            </a:r>
            <a:endParaRPr lang="en-US" sz="1100" dirty="0"/>
          </a:p>
          <a:p>
            <a:pPr lvl="0"/>
            <a:r>
              <a:rPr lang="en-US" dirty="0"/>
              <a:t>Distance:</a:t>
            </a:r>
            <a:endParaRPr lang="en-US" sz="1100" dirty="0"/>
          </a:p>
          <a:p>
            <a:pPr marL="635502" lvl="1" indent="-173319">
              <a:buFont typeface="Arial" panose="020B0604020202020204" pitchFamily="34" charset="0"/>
              <a:buChar char="•"/>
            </a:pPr>
            <a:r>
              <a:rPr lang="en-US" dirty="0"/>
              <a:t>Separate those who are angry at each other, or keep them otherwise engaged</a:t>
            </a:r>
            <a:endParaRPr lang="en-US" sz="1100" dirty="0"/>
          </a:p>
          <a:p>
            <a:pPr lvl="0"/>
            <a:r>
              <a:rPr lang="en-US" dirty="0"/>
              <a:t>Deter:</a:t>
            </a:r>
            <a:endParaRPr lang="en-US" sz="1100" dirty="0"/>
          </a:p>
          <a:p>
            <a:pPr marL="635502" lvl="1" indent="-173319">
              <a:buFont typeface="Arial" panose="020B0604020202020204" pitchFamily="34" charset="0"/>
              <a:buChar char="•"/>
            </a:pPr>
            <a:r>
              <a:rPr lang="en-US" dirty="0"/>
              <a:t>Ask for assistance if you feel uncomfortable or threatened </a:t>
            </a:r>
            <a:endParaRPr lang="en-US" sz="1100" dirty="0"/>
          </a:p>
          <a:p>
            <a:r>
              <a:rPr lang="en-US" dirty="0"/>
              <a:t> </a:t>
            </a:r>
            <a:endParaRPr lang="en-US" sz="1100" dirty="0"/>
          </a:p>
          <a:p>
            <a:r>
              <a:rPr lang="en-US" i="1" dirty="0"/>
              <a:t>Ask trainees if they can think of any other examples that they have seen where the Calm action has been used.</a:t>
            </a:r>
            <a:endParaRPr lang="en-US" sz="1100" i="1" dirty="0"/>
          </a:p>
          <a:p>
            <a:endParaRPr lang="en-US"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287707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xfrm>
            <a:off x="710574" y="4516356"/>
            <a:ext cx="5678154" cy="4561230"/>
          </a:xfrm>
        </p:spPr>
        <p:txBody>
          <a:bodyPr/>
          <a:lstStyle/>
          <a:p>
            <a:r>
              <a:rPr lang="en-US" b="1" dirty="0"/>
              <a:t>Slide 65: Calm: Potential Actions for Bereaved Coworkers</a:t>
            </a:r>
            <a:endParaRPr lang="en-US" sz="1100" dirty="0"/>
          </a:p>
          <a:p>
            <a:r>
              <a:rPr lang="en-US" b="1" dirty="0"/>
              <a:t> </a:t>
            </a:r>
            <a:endParaRPr lang="en-US" sz="1300" dirty="0"/>
          </a:p>
          <a:p>
            <a:r>
              <a:rPr lang="en-US" dirty="0"/>
              <a:t>This slide lists some specific potential non-verbal and verbal actions for calming individuals who have suffered a loss, either on or off the job.</a:t>
            </a:r>
            <a:endParaRPr lang="en-US" sz="1300" dirty="0"/>
          </a:p>
          <a:p>
            <a:pPr marL="173319" indent="-173319">
              <a:buFont typeface="Arial" panose="020B0604020202020204" pitchFamily="34" charset="0"/>
              <a:buChar char="•"/>
            </a:pPr>
            <a:r>
              <a:rPr lang="en-US" dirty="0"/>
              <a:t>If you don’t know what to say, just stay present and listen</a:t>
            </a:r>
            <a:endParaRPr lang="en-US" sz="1300" dirty="0"/>
          </a:p>
          <a:p>
            <a:pPr marL="173319" indent="-173319">
              <a:buFont typeface="Arial" panose="020B0604020202020204" pitchFamily="34" charset="0"/>
              <a:buChar char="•"/>
            </a:pPr>
            <a:r>
              <a:rPr lang="en-US" dirty="0"/>
              <a:t>Let the person know you’re there for them</a:t>
            </a:r>
            <a:endParaRPr lang="en-US" sz="1300" dirty="0"/>
          </a:p>
          <a:p>
            <a:pPr marL="173319" indent="-173319">
              <a:buFont typeface="Arial" panose="020B0604020202020204" pitchFamily="34" charset="0"/>
              <a:buChar char="•"/>
            </a:pPr>
            <a:r>
              <a:rPr lang="en-US" dirty="0"/>
              <a:t>Don’t try to make a grieving person feel better, just be there to support them</a:t>
            </a:r>
            <a:endParaRPr lang="en-US" sz="1300" dirty="0"/>
          </a:p>
          <a:p>
            <a:pPr marL="173319" indent="-173319">
              <a:buFont typeface="Arial" panose="020B0604020202020204" pitchFamily="34" charset="0"/>
              <a:buChar char="•"/>
            </a:pPr>
            <a:r>
              <a:rPr lang="en-US" dirty="0"/>
              <a:t>If they want to talk about the loss, listen and provide support.             </a:t>
            </a:r>
            <a:endParaRPr lang="en-US" sz="1300" dirty="0"/>
          </a:p>
          <a:p>
            <a:pPr marL="173319" indent="-173319">
              <a:buFont typeface="Arial" panose="020B0604020202020204" pitchFamily="34" charset="0"/>
              <a:buChar char="•"/>
            </a:pPr>
            <a:r>
              <a:rPr lang="en-US" dirty="0"/>
              <a:t>Offer a menu of options for support</a:t>
            </a:r>
            <a:endParaRPr lang="en-US" sz="1300" dirty="0"/>
          </a:p>
          <a:p>
            <a:pPr marL="173319" indent="-173319">
              <a:buFont typeface="Arial" panose="020B0604020202020204" pitchFamily="34" charset="0"/>
              <a:buChar char="•"/>
            </a:pPr>
            <a:r>
              <a:rPr lang="en-US" dirty="0"/>
              <a:t>Be genuine and reliable</a:t>
            </a:r>
            <a:endParaRPr lang="en-US" sz="1300" dirty="0"/>
          </a:p>
          <a:p>
            <a:pPr marL="173319" indent="-173319">
              <a:buFont typeface="Arial" panose="020B0604020202020204" pitchFamily="34" charset="0"/>
              <a:buChar char="•"/>
            </a:pPr>
            <a:r>
              <a:rPr lang="en-US" dirty="0"/>
              <a:t>Be sensitive to unique factors that affect them</a:t>
            </a:r>
            <a:endParaRPr lang="en-US" sz="1300" dirty="0"/>
          </a:p>
          <a:p>
            <a:pPr marL="173319" indent="-173319">
              <a:buFont typeface="Arial" panose="020B0604020202020204" pitchFamily="34" charset="0"/>
              <a:buChar char="•"/>
            </a:pPr>
            <a:r>
              <a:rPr lang="en-US" dirty="0"/>
              <a:t>Check in over the next few months</a:t>
            </a:r>
            <a:endParaRPr lang="en-US" sz="1300" dirty="0"/>
          </a:p>
          <a:p>
            <a:r>
              <a:rPr lang="en-US" dirty="0"/>
              <a:t> </a:t>
            </a:r>
            <a:endParaRPr lang="en-US" sz="1300" dirty="0"/>
          </a:p>
          <a:p>
            <a:r>
              <a:rPr lang="en-US" dirty="0"/>
              <a:t>Leaders can play a particularly important role in supporting someone who is grieving. They can let the person know that they are concerned, that they believe in the person, and that they will support the person to take one step at a time.</a:t>
            </a:r>
            <a:endParaRPr lang="en-US" sz="1300" dirty="0"/>
          </a:p>
          <a:p>
            <a:r>
              <a:rPr lang="en-US" dirty="0"/>
              <a:t> </a:t>
            </a:r>
            <a:endParaRPr lang="en-US" sz="1300" dirty="0"/>
          </a:p>
          <a:p>
            <a:r>
              <a:rPr lang="en-US" i="1" dirty="0"/>
              <a:t>Ask trainees the following questions to facilitate a discussion about these Calm actions:</a:t>
            </a:r>
            <a:endParaRPr lang="en-US" sz="1300" b="1" i="1" dirty="0"/>
          </a:p>
          <a:p>
            <a:pPr marL="635502" lvl="1" indent="-173319">
              <a:buFont typeface="Arial" panose="020B0604020202020204" pitchFamily="34" charset="0"/>
              <a:buChar char="•"/>
            </a:pPr>
            <a:r>
              <a:rPr lang="en-US" dirty="0"/>
              <a:t>Are these actions that you can see performing?</a:t>
            </a:r>
            <a:endParaRPr lang="en-US" sz="1100" dirty="0"/>
          </a:p>
          <a:p>
            <a:pPr marL="635502" lvl="1" indent="-173319">
              <a:buFont typeface="Arial" panose="020B0604020202020204" pitchFamily="34" charset="0"/>
              <a:buChar char="•"/>
            </a:pPr>
            <a:r>
              <a:rPr lang="en-US" dirty="0"/>
              <a:t>Can you conceive of any possible barriers to performing actions like this?</a:t>
            </a:r>
            <a:endParaRPr lang="en-US" sz="1100" dirty="0"/>
          </a:p>
          <a:p>
            <a:pPr marL="635502" lvl="1" indent="-173319">
              <a:buFont typeface="Arial" panose="020B0604020202020204" pitchFamily="34" charset="0"/>
              <a:buChar char="•"/>
            </a:pPr>
            <a:r>
              <a:rPr lang="en-US" dirty="0"/>
              <a:t>Can you think of any examples where the Calm action for loss has been used?</a:t>
            </a:r>
            <a:endParaRPr lang="en-US" sz="1100" dirty="0"/>
          </a:p>
          <a:p>
            <a:r>
              <a:rPr lang="en-US" dirty="0"/>
              <a:t> </a:t>
            </a:r>
            <a:endParaRPr lang="en-US" sz="1300" dirty="0"/>
          </a:p>
          <a:p>
            <a:r>
              <a:rPr lang="en-US" dirty="0"/>
              <a:t> </a:t>
            </a:r>
            <a:endParaRPr lang="en-US" sz="1300" dirty="0"/>
          </a:p>
          <a:p>
            <a:endParaRPr lang="en-US" dirty="0"/>
          </a:p>
        </p:txBody>
      </p:sp>
      <p:sp>
        <p:nvSpPr>
          <p:cNvPr id="135171" name="Slide Number Placeholder 5"/>
          <p:cNvSpPr>
            <a:spLocks noGrp="1"/>
          </p:cNvSpPr>
          <p:nvPr>
            <p:ph type="sldNum" sz="quarter" idx="5"/>
          </p:nvPr>
        </p:nvSpPr>
        <p:spPr bwMode="auto">
          <a:noFill/>
          <a:ln>
            <a:miter lim="800000"/>
            <a:headEnd/>
            <a:tailEnd/>
          </a:ln>
        </p:spPr>
        <p:txBody>
          <a:bodyPr/>
          <a:lstStyle/>
          <a:p>
            <a:pPr defTabSz="924367" eaLnBrk="1" fontAlgn="auto" hangingPunct="1">
              <a:spcBef>
                <a:spcPts val="0"/>
              </a:spcBef>
              <a:spcAft>
                <a:spcPts val="0"/>
              </a:spcAft>
              <a:defRPr/>
            </a:pPr>
            <a:fld id="{F5016A21-8F46-4269-903C-A5C409A111E2}" type="slidenum">
              <a:rPr lang="en-US">
                <a:solidFill>
                  <a:prstClr val="black"/>
                </a:solidFill>
                <a:latin typeface="Arial" pitchFamily="127" charset="0"/>
                <a:ea typeface="ＭＳ Ｐゴシック" pitchFamily="127" charset="-128"/>
                <a:cs typeface="ＭＳ Ｐゴシック" pitchFamily="127" charset="-128"/>
              </a:rPr>
              <a:pPr defTabSz="924367" eaLnBrk="1" fontAlgn="auto" hangingPunct="1">
                <a:spcBef>
                  <a:spcPts val="0"/>
                </a:spcBef>
                <a:spcAft>
                  <a:spcPts val="0"/>
                </a:spcAft>
                <a:defRPr/>
              </a:pPr>
              <a:t>90</a:t>
            </a:fld>
            <a:endParaRPr lang="en-US">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35086480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636151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1379759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7157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Although the work of nursing has always been stressful, COVID</a:t>
            </a:r>
            <a:r>
              <a:rPr lang="en-US" baseline="0" dirty="0"/>
              <a:t> intensified this stress. Some nurses have successfully coped with the stressors of COVID, others are currently dealing with stress reactions to the situation and we know that for some their stress reaction may come years from now.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left the</a:t>
            </a:r>
            <a:r>
              <a:rPr lang="en-US" baseline="0" dirty="0"/>
              <a:t> COVID surge and now are confronting growing nursing shortages, increases in workplace violence. T</a:t>
            </a:r>
            <a:r>
              <a:rPr lang="en-US" dirty="0"/>
              <a:t>he reality is that many</a:t>
            </a:r>
            <a:r>
              <a:rPr lang="en-US" baseline="0" dirty="0"/>
              <a:t> are barely hanging on making them very vulnerable to stress injury. Finding ways to manage the stress is critical. </a:t>
            </a:r>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9</a:t>
            </a:fld>
            <a:endParaRPr lang="en-US" altLang="en-US"/>
          </a:p>
        </p:txBody>
      </p:sp>
    </p:spTree>
    <p:extLst>
      <p:ext uri="{BB962C8B-B14F-4D97-AF65-F5344CB8AC3E}">
        <p14:creationId xmlns:p14="http://schemas.microsoft.com/office/powerpoint/2010/main" val="15852673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007731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xfrm>
            <a:off x="655914" y="4375319"/>
            <a:ext cx="5557582" cy="41541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dirty="0"/>
              <a:t>Slide 67: OPTIONAL SLIDE</a:t>
            </a:r>
            <a:endParaRPr lang="en-US" dirty="0"/>
          </a:p>
          <a:p>
            <a:r>
              <a:rPr lang="en-US" b="1" i="1" dirty="0"/>
              <a:t> </a:t>
            </a:r>
            <a:endParaRPr lang="en-US" dirty="0"/>
          </a:p>
          <a:p>
            <a:r>
              <a:rPr lang="en-US" b="1" dirty="0"/>
              <a:t>Calm Examples: Self-Care</a:t>
            </a:r>
            <a:endParaRPr lang="en-US" dirty="0"/>
          </a:p>
          <a:p>
            <a:r>
              <a:rPr lang="en-US" b="1" dirty="0"/>
              <a:t> </a:t>
            </a:r>
            <a:endParaRPr lang="en-US" dirty="0"/>
          </a:p>
          <a:p>
            <a:r>
              <a:rPr lang="en-US" dirty="0"/>
              <a:t>Here are some examples of how Calm actions can be incorporated into self-care:</a:t>
            </a:r>
          </a:p>
          <a:p>
            <a:r>
              <a:rPr lang="en-US" dirty="0"/>
              <a:t> </a:t>
            </a:r>
          </a:p>
          <a:p>
            <a:r>
              <a:rPr lang="en-US" dirty="0"/>
              <a:t>“What helps calm me is breaking down responsibilities into manageable pieces, making lists and being organized.”’</a:t>
            </a:r>
          </a:p>
          <a:p>
            <a:r>
              <a:rPr lang="en-US" dirty="0"/>
              <a:t> </a:t>
            </a:r>
          </a:p>
          <a:p>
            <a:r>
              <a:rPr lang="en-US" dirty="0"/>
              <a:t>“To reduce stress in myself at work, I try to refocus and take a deep breath. I remind myself that I am only one person and I am doing the best job that I can possibly do. I also try to step off the unit when there is adequate coverage just take get fresh air and regroup.” </a:t>
            </a:r>
          </a:p>
          <a:p>
            <a:r>
              <a:rPr lang="en-US" dirty="0"/>
              <a:t> </a:t>
            </a:r>
          </a:p>
          <a:p>
            <a:r>
              <a:rPr lang="en-US" i="1" dirty="0"/>
              <a:t>Ask trainees if they can think of any other examples that they have seen where the Calm action has been used.</a:t>
            </a:r>
          </a:p>
          <a:p>
            <a:endParaRPr lang="en-US" dirty="0">
              <a:latin typeface="Calibri" charset="0"/>
              <a:ea typeface="ＭＳ Ｐゴシック" charset="0"/>
              <a:cs typeface="ＭＳ Ｐゴシック" charset="0"/>
            </a:endParaRPr>
          </a:p>
        </p:txBody>
      </p:sp>
      <p:sp>
        <p:nvSpPr>
          <p:cNvPr id="77827"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048" indent="-288865" eaLnBrk="0" hangingPunct="0">
              <a:defRPr sz="2400">
                <a:solidFill>
                  <a:schemeClr val="tx1"/>
                </a:solidFill>
                <a:latin typeface="Arial" charset="0"/>
                <a:ea typeface="ＭＳ Ｐゴシック" charset="0"/>
              </a:defRPr>
            </a:lvl2pPr>
            <a:lvl3pPr marL="1155459" indent="-231092" eaLnBrk="0" hangingPunct="0">
              <a:defRPr sz="2400">
                <a:solidFill>
                  <a:schemeClr val="tx1"/>
                </a:solidFill>
                <a:latin typeface="Arial" charset="0"/>
                <a:ea typeface="ＭＳ Ｐゴシック" charset="0"/>
              </a:defRPr>
            </a:lvl3pPr>
            <a:lvl4pPr marL="1617642" indent="-231092" eaLnBrk="0" hangingPunct="0">
              <a:defRPr sz="2400">
                <a:solidFill>
                  <a:schemeClr val="tx1"/>
                </a:solidFill>
                <a:latin typeface="Arial" charset="0"/>
                <a:ea typeface="ＭＳ Ｐゴシック" charset="0"/>
              </a:defRPr>
            </a:lvl4pPr>
            <a:lvl5pPr marL="2079826" indent="-231092" eaLnBrk="0" hangingPunct="0">
              <a:defRPr sz="2400">
                <a:solidFill>
                  <a:schemeClr val="tx1"/>
                </a:solidFill>
                <a:latin typeface="Arial" charset="0"/>
                <a:ea typeface="ＭＳ Ｐゴシック" charset="0"/>
              </a:defRPr>
            </a:lvl5pPr>
            <a:lvl6pPr marL="2542009" indent="-231092" eaLnBrk="0" fontAlgn="base" hangingPunct="0">
              <a:spcBef>
                <a:spcPct val="0"/>
              </a:spcBef>
              <a:spcAft>
                <a:spcPct val="0"/>
              </a:spcAft>
              <a:defRPr sz="2400">
                <a:solidFill>
                  <a:schemeClr val="tx1"/>
                </a:solidFill>
                <a:latin typeface="Arial" charset="0"/>
                <a:ea typeface="ＭＳ Ｐゴシック" charset="0"/>
              </a:defRPr>
            </a:lvl6pPr>
            <a:lvl7pPr marL="3004193" indent="-231092" eaLnBrk="0" fontAlgn="base" hangingPunct="0">
              <a:spcBef>
                <a:spcPct val="0"/>
              </a:spcBef>
              <a:spcAft>
                <a:spcPct val="0"/>
              </a:spcAft>
              <a:defRPr sz="2400">
                <a:solidFill>
                  <a:schemeClr val="tx1"/>
                </a:solidFill>
                <a:latin typeface="Arial" charset="0"/>
                <a:ea typeface="ＭＳ Ｐゴシック" charset="0"/>
              </a:defRPr>
            </a:lvl7pPr>
            <a:lvl8pPr marL="3466376" indent="-231092" eaLnBrk="0" fontAlgn="base" hangingPunct="0">
              <a:spcBef>
                <a:spcPct val="0"/>
              </a:spcBef>
              <a:spcAft>
                <a:spcPct val="0"/>
              </a:spcAft>
              <a:defRPr sz="2400">
                <a:solidFill>
                  <a:schemeClr val="tx1"/>
                </a:solidFill>
                <a:latin typeface="Arial" charset="0"/>
                <a:ea typeface="ＭＳ Ｐゴシック" charset="0"/>
              </a:defRPr>
            </a:lvl8pPr>
            <a:lvl9pPr marL="3928560" indent="-231092" eaLnBrk="0" fontAlgn="base" hangingPunct="0">
              <a:spcBef>
                <a:spcPct val="0"/>
              </a:spcBef>
              <a:spcAft>
                <a:spcPct val="0"/>
              </a:spcAft>
              <a:defRPr sz="2400">
                <a:solidFill>
                  <a:schemeClr val="tx1"/>
                </a:solidFill>
                <a:latin typeface="Arial" charset="0"/>
                <a:ea typeface="ＭＳ Ｐゴシック" charset="0"/>
              </a:defRPr>
            </a:lvl9pPr>
          </a:lstStyle>
          <a:p>
            <a:pPr defTabSz="924367" eaLnBrk="1" fontAlgn="auto" hangingPunct="1">
              <a:spcBef>
                <a:spcPts val="0"/>
              </a:spcBef>
              <a:spcAft>
                <a:spcPts val="0"/>
              </a:spcAft>
              <a:defRPr/>
            </a:pPr>
            <a:fld id="{145C8C71-D176-1F49-B954-D9394CD457F0}" type="slidenum">
              <a:rPr lang="en-US" sz="1200">
                <a:solidFill>
                  <a:prstClr val="black"/>
                </a:solidFill>
              </a:rPr>
              <a:pPr defTabSz="924367" eaLnBrk="1" fontAlgn="auto" hangingPunct="1">
                <a:spcBef>
                  <a:spcPts val="0"/>
                </a:spcBef>
                <a:spcAft>
                  <a:spcPts val="0"/>
                </a:spcAft>
                <a:defRPr/>
              </a:pPr>
              <a:t>95</a:t>
            </a:fld>
            <a:endParaRPr lang="en-US" sz="1200">
              <a:solidFill>
                <a:prstClr val="black"/>
              </a:solidFill>
            </a:endParaRPr>
          </a:p>
        </p:txBody>
      </p:sp>
      <p:sp>
        <p:nvSpPr>
          <p:cNvPr id="2" name="Header Placeholder 1">
            <a:extLst>
              <a:ext uri="{FF2B5EF4-FFF2-40B4-BE49-F238E27FC236}">
                <a16:creationId xmlns:a16="http://schemas.microsoft.com/office/drawing/2014/main" id="{05FB3048-DE54-5949-BBC3-6C5FF305C5B8}"/>
              </a:ext>
            </a:extLst>
          </p:cNvPr>
          <p:cNvSpPr>
            <a:spLocks noGrp="1"/>
          </p:cNvSpPr>
          <p:nvPr>
            <p:ph type="hdr" sz="quarter"/>
          </p:nvPr>
        </p:nvSpPr>
        <p:spPr/>
        <p:txBody>
          <a:bodyPr/>
          <a:lstStyle/>
          <a:p>
            <a:pPr defTabSz="924367">
              <a:defRPr/>
            </a:pPr>
            <a:r>
              <a:rPr lang="en-US" altLang="en-US">
                <a:solidFill>
                  <a:prstClr val="black"/>
                </a:solidFill>
              </a:rPr>
              <a:t>RAND SFA</a:t>
            </a:r>
          </a:p>
        </p:txBody>
      </p:sp>
    </p:spTree>
    <p:extLst>
      <p:ext uri="{BB962C8B-B14F-4D97-AF65-F5344CB8AC3E}">
        <p14:creationId xmlns:p14="http://schemas.microsoft.com/office/powerpoint/2010/main" val="13048808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xfrm>
            <a:off x="655914" y="4375319"/>
            <a:ext cx="5557582" cy="41541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dirty="0"/>
              <a:t>Slide 69: OPTIONAL SLIDE</a:t>
            </a:r>
            <a:endParaRPr lang="en-US" dirty="0"/>
          </a:p>
          <a:p>
            <a:r>
              <a:rPr lang="en-US" b="1" i="1" dirty="0"/>
              <a:t> </a:t>
            </a:r>
            <a:endParaRPr lang="en-US" dirty="0"/>
          </a:p>
          <a:p>
            <a:r>
              <a:rPr lang="en-US" b="1" dirty="0"/>
              <a:t>Calm Example: Coworker Support</a:t>
            </a:r>
            <a:endParaRPr lang="en-US" dirty="0"/>
          </a:p>
          <a:p>
            <a:r>
              <a:rPr lang="en-US" b="1" i="1" dirty="0"/>
              <a:t> </a:t>
            </a:r>
            <a:endParaRPr lang="en-US" dirty="0"/>
          </a:p>
          <a:p>
            <a:r>
              <a:rPr lang="en-US" dirty="0"/>
              <a:t>Here is a real example of how Calm can be incorporated into work in a seamless and natural way:</a:t>
            </a:r>
          </a:p>
          <a:p>
            <a:r>
              <a:rPr lang="en-US" b="1" i="1" dirty="0"/>
              <a:t> </a:t>
            </a:r>
            <a:endParaRPr lang="en-US" dirty="0"/>
          </a:p>
          <a:p>
            <a:r>
              <a:rPr lang="en-US" dirty="0"/>
              <a:t>“If something is going wrong on a unit, someone will say “orange huddle.” That means, “everyone take a breath, we’re coming together. It’s not blaming or shaming, there’s an issue, we feel it, someone saw it, something is happening, it’s tense. Let’s all take a breath, this is the shift from hell, we’ll make it through.””</a:t>
            </a:r>
          </a:p>
          <a:p>
            <a:r>
              <a:rPr lang="en-US" b="1" i="1" dirty="0"/>
              <a:t> </a:t>
            </a:r>
            <a:endParaRPr lang="en-US" dirty="0"/>
          </a:p>
          <a:p>
            <a:r>
              <a:rPr lang="en-US" i="1" dirty="0"/>
              <a:t>Ask trainees if they can think of any other examples that they have seen where the Calm action has been used.</a:t>
            </a:r>
            <a:endParaRPr lang="en-US" dirty="0"/>
          </a:p>
          <a:p>
            <a:endParaRPr lang="en-US" dirty="0">
              <a:latin typeface="Calibri" charset="0"/>
              <a:ea typeface="ＭＳ Ｐゴシック" charset="0"/>
              <a:cs typeface="ＭＳ Ｐゴシック" charset="0"/>
            </a:endParaRPr>
          </a:p>
        </p:txBody>
      </p:sp>
      <p:sp>
        <p:nvSpPr>
          <p:cNvPr id="77827"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048" indent="-288865" eaLnBrk="0" hangingPunct="0">
              <a:defRPr sz="2400">
                <a:solidFill>
                  <a:schemeClr val="tx1"/>
                </a:solidFill>
                <a:latin typeface="Arial" charset="0"/>
                <a:ea typeface="ＭＳ Ｐゴシック" charset="0"/>
              </a:defRPr>
            </a:lvl2pPr>
            <a:lvl3pPr marL="1155459" indent="-231092" eaLnBrk="0" hangingPunct="0">
              <a:defRPr sz="2400">
                <a:solidFill>
                  <a:schemeClr val="tx1"/>
                </a:solidFill>
                <a:latin typeface="Arial" charset="0"/>
                <a:ea typeface="ＭＳ Ｐゴシック" charset="0"/>
              </a:defRPr>
            </a:lvl3pPr>
            <a:lvl4pPr marL="1617642" indent="-231092" eaLnBrk="0" hangingPunct="0">
              <a:defRPr sz="2400">
                <a:solidFill>
                  <a:schemeClr val="tx1"/>
                </a:solidFill>
                <a:latin typeface="Arial" charset="0"/>
                <a:ea typeface="ＭＳ Ｐゴシック" charset="0"/>
              </a:defRPr>
            </a:lvl4pPr>
            <a:lvl5pPr marL="2079826" indent="-231092" eaLnBrk="0" hangingPunct="0">
              <a:defRPr sz="2400">
                <a:solidFill>
                  <a:schemeClr val="tx1"/>
                </a:solidFill>
                <a:latin typeface="Arial" charset="0"/>
                <a:ea typeface="ＭＳ Ｐゴシック" charset="0"/>
              </a:defRPr>
            </a:lvl5pPr>
            <a:lvl6pPr marL="2542009" indent="-231092" eaLnBrk="0" fontAlgn="base" hangingPunct="0">
              <a:spcBef>
                <a:spcPct val="0"/>
              </a:spcBef>
              <a:spcAft>
                <a:spcPct val="0"/>
              </a:spcAft>
              <a:defRPr sz="2400">
                <a:solidFill>
                  <a:schemeClr val="tx1"/>
                </a:solidFill>
                <a:latin typeface="Arial" charset="0"/>
                <a:ea typeface="ＭＳ Ｐゴシック" charset="0"/>
              </a:defRPr>
            </a:lvl6pPr>
            <a:lvl7pPr marL="3004193" indent="-231092" eaLnBrk="0" fontAlgn="base" hangingPunct="0">
              <a:spcBef>
                <a:spcPct val="0"/>
              </a:spcBef>
              <a:spcAft>
                <a:spcPct val="0"/>
              </a:spcAft>
              <a:defRPr sz="2400">
                <a:solidFill>
                  <a:schemeClr val="tx1"/>
                </a:solidFill>
                <a:latin typeface="Arial" charset="0"/>
                <a:ea typeface="ＭＳ Ｐゴシック" charset="0"/>
              </a:defRPr>
            </a:lvl7pPr>
            <a:lvl8pPr marL="3466376" indent="-231092" eaLnBrk="0" fontAlgn="base" hangingPunct="0">
              <a:spcBef>
                <a:spcPct val="0"/>
              </a:spcBef>
              <a:spcAft>
                <a:spcPct val="0"/>
              </a:spcAft>
              <a:defRPr sz="2400">
                <a:solidFill>
                  <a:schemeClr val="tx1"/>
                </a:solidFill>
                <a:latin typeface="Arial" charset="0"/>
                <a:ea typeface="ＭＳ Ｐゴシック" charset="0"/>
              </a:defRPr>
            </a:lvl8pPr>
            <a:lvl9pPr marL="3928560" indent="-231092" eaLnBrk="0" fontAlgn="base" hangingPunct="0">
              <a:spcBef>
                <a:spcPct val="0"/>
              </a:spcBef>
              <a:spcAft>
                <a:spcPct val="0"/>
              </a:spcAft>
              <a:defRPr sz="2400">
                <a:solidFill>
                  <a:schemeClr val="tx1"/>
                </a:solidFill>
                <a:latin typeface="Arial" charset="0"/>
                <a:ea typeface="ＭＳ Ｐゴシック" charset="0"/>
              </a:defRPr>
            </a:lvl9pPr>
          </a:lstStyle>
          <a:p>
            <a:pPr defTabSz="924367" eaLnBrk="1" fontAlgn="auto" hangingPunct="1">
              <a:spcBef>
                <a:spcPts val="0"/>
              </a:spcBef>
              <a:spcAft>
                <a:spcPts val="0"/>
              </a:spcAft>
              <a:defRPr/>
            </a:pPr>
            <a:fld id="{145C8C71-D176-1F49-B954-D9394CD457F0}" type="slidenum">
              <a:rPr lang="en-US" sz="1200">
                <a:solidFill>
                  <a:prstClr val="black"/>
                </a:solidFill>
              </a:rPr>
              <a:pPr defTabSz="924367" eaLnBrk="1" fontAlgn="auto" hangingPunct="1">
                <a:spcBef>
                  <a:spcPts val="0"/>
                </a:spcBef>
                <a:spcAft>
                  <a:spcPts val="0"/>
                </a:spcAft>
                <a:defRPr/>
              </a:pPr>
              <a:t>96</a:t>
            </a:fld>
            <a:endParaRPr lang="en-US" sz="1200">
              <a:solidFill>
                <a:prstClr val="black"/>
              </a:solidFill>
            </a:endParaRPr>
          </a:p>
        </p:txBody>
      </p:sp>
      <p:sp>
        <p:nvSpPr>
          <p:cNvPr id="2" name="Header Placeholder 1">
            <a:extLst>
              <a:ext uri="{FF2B5EF4-FFF2-40B4-BE49-F238E27FC236}">
                <a16:creationId xmlns:a16="http://schemas.microsoft.com/office/drawing/2014/main" id="{A8B1CF74-6A4C-6441-8E6D-9FEFC12710E5}"/>
              </a:ext>
            </a:extLst>
          </p:cNvPr>
          <p:cNvSpPr>
            <a:spLocks noGrp="1"/>
          </p:cNvSpPr>
          <p:nvPr>
            <p:ph type="hdr" sz="quarter"/>
          </p:nvPr>
        </p:nvSpPr>
        <p:spPr/>
        <p:txBody>
          <a:bodyPr/>
          <a:lstStyle/>
          <a:p>
            <a:pPr defTabSz="924367">
              <a:defRPr/>
            </a:pPr>
            <a:r>
              <a:rPr lang="en-US" altLang="en-US">
                <a:solidFill>
                  <a:prstClr val="black"/>
                </a:solidFill>
              </a:rPr>
              <a:t>RAND SFA</a:t>
            </a:r>
          </a:p>
        </p:txBody>
      </p:sp>
    </p:spTree>
    <p:extLst>
      <p:ext uri="{BB962C8B-B14F-4D97-AF65-F5344CB8AC3E}">
        <p14:creationId xmlns:p14="http://schemas.microsoft.com/office/powerpoint/2010/main" val="6905005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r>
              <a:rPr lang="en-US" i="1" dirty="0"/>
              <a:t>Facilitate a discussion with trainees. The goal is to have them start to reflect upon their own experiences with Cover and identify some of the experiences that they have already had or have seen related to Cover:</a:t>
            </a:r>
            <a:endParaRPr lang="en-US" sz="1100" dirty="0"/>
          </a:p>
          <a:p>
            <a:r>
              <a:rPr lang="en-US" i="1" dirty="0"/>
              <a:t> </a:t>
            </a:r>
            <a:endParaRPr lang="en-US" sz="1300" dirty="0"/>
          </a:p>
          <a:p>
            <a:pPr marL="1097686" lvl="2" indent="-173319">
              <a:buFont typeface="Arial" panose="020B0604020202020204" pitchFamily="34" charset="0"/>
              <a:buChar char="•"/>
            </a:pPr>
            <a:r>
              <a:rPr lang="en-US" dirty="0"/>
              <a:t>What are some ways that you have seen that Cover might be needed in your work?</a:t>
            </a:r>
            <a:endParaRPr lang="en-US" sz="1300" dirty="0"/>
          </a:p>
          <a:p>
            <a:pPr marL="1097686" lvl="2" indent="-173319">
              <a:buFont typeface="Arial" panose="020B0604020202020204" pitchFamily="34" charset="0"/>
              <a:buChar char="•"/>
            </a:pPr>
            <a:r>
              <a:rPr lang="en-US" dirty="0"/>
              <a:t>What are some ways that you find Cover for yourself?</a:t>
            </a:r>
            <a:endParaRPr lang="en-US" sz="1300" dirty="0"/>
          </a:p>
          <a:p>
            <a:pPr marL="1097686" lvl="2" indent="-173319">
              <a:buFont typeface="Arial" panose="020B0604020202020204" pitchFamily="34" charset="0"/>
              <a:buChar char="•"/>
            </a:pPr>
            <a:r>
              <a:rPr lang="en-US" dirty="0"/>
              <a:t>What are some ways that you have offered or been offered Cover?</a:t>
            </a:r>
            <a:endParaRPr lang="en-US" sz="1300" dirty="0"/>
          </a:p>
          <a:p>
            <a:r>
              <a:rPr lang="en-US" b="1" i="1" dirty="0"/>
              <a:t> </a:t>
            </a:r>
            <a:endParaRPr lang="en-US" sz="1100" dirty="0"/>
          </a:p>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057514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xfrm>
            <a:off x="656537" y="4374929"/>
            <a:ext cx="5557218" cy="4154462"/>
          </a:xfrm>
          <a:noFill/>
        </p:spPr>
        <p:txBody>
          <a:bodyPr/>
          <a:lstStyle/>
          <a:p>
            <a:r>
              <a:rPr lang="en-US" b="1" i="1" dirty="0"/>
              <a:t>Slide 73: OPTIONAL GROUP DISCUSSION</a:t>
            </a:r>
            <a:r>
              <a:rPr lang="en-US" i="1" dirty="0"/>
              <a:t> </a:t>
            </a:r>
          </a:p>
          <a:p>
            <a:r>
              <a:rPr lang="en-US" b="1" i="1" dirty="0"/>
              <a:t> </a:t>
            </a:r>
            <a:endParaRPr lang="en-US" dirty="0"/>
          </a:p>
          <a:p>
            <a:r>
              <a:rPr lang="en-US" b="1" dirty="0"/>
              <a:t>Calm Scenario</a:t>
            </a:r>
            <a:endParaRPr lang="en-US" dirty="0"/>
          </a:p>
          <a:p>
            <a:r>
              <a:rPr lang="en-US" b="1" dirty="0"/>
              <a:t> </a:t>
            </a:r>
            <a:endParaRPr lang="en-US" dirty="0"/>
          </a:p>
          <a:p>
            <a:r>
              <a:rPr lang="en-US" i="1" dirty="0"/>
              <a:t>If time allows, introduce a small group discussion to discuss this scenario:</a:t>
            </a:r>
            <a:endParaRPr lang="en-US" dirty="0"/>
          </a:p>
          <a:p>
            <a:r>
              <a:rPr lang="en-US" b="1" dirty="0"/>
              <a:t> </a:t>
            </a:r>
            <a:endParaRPr lang="en-US" dirty="0"/>
          </a:p>
          <a:p>
            <a:r>
              <a:rPr lang="en-US" dirty="0"/>
              <a:t>A nurse who you know has been having marital issues has trouble with entering data into an electronic record. She throws a stack of papers on the floor and runs to the bathroom.</a:t>
            </a:r>
          </a:p>
          <a:p>
            <a:r>
              <a:rPr lang="en-US" dirty="0"/>
              <a:t> </a:t>
            </a:r>
          </a:p>
          <a:p>
            <a:r>
              <a:rPr lang="en-US" i="1" dirty="0"/>
              <a:t>Ask each small group to discuss the scenario and answer the following questions:</a:t>
            </a:r>
          </a:p>
          <a:p>
            <a:pPr marL="173319" indent="-173319">
              <a:buFont typeface="Arial" panose="020B0604020202020204" pitchFamily="34" charset="0"/>
              <a:buChar char="•"/>
            </a:pPr>
            <a:r>
              <a:rPr lang="en-US" dirty="0"/>
              <a:t>What kind of stress injury may be present?</a:t>
            </a:r>
          </a:p>
          <a:p>
            <a:pPr marL="173319" indent="-173319">
              <a:buFont typeface="Arial" panose="020B0604020202020204" pitchFamily="34" charset="0"/>
              <a:buChar char="•"/>
            </a:pPr>
            <a:r>
              <a:rPr lang="en-US" dirty="0"/>
              <a:t>What SFA action(s) would you use?</a:t>
            </a:r>
          </a:p>
          <a:p>
            <a:pPr marL="173319" indent="-173319">
              <a:buFont typeface="Arial" panose="020B0604020202020204" pitchFamily="34" charset="0"/>
              <a:buChar char="•"/>
            </a:pPr>
            <a:r>
              <a:rPr lang="en-US" dirty="0"/>
              <a:t>What is your plan for approaching the situation?</a:t>
            </a:r>
          </a:p>
          <a:p>
            <a:pPr marL="173319" indent="-173319">
              <a:buFont typeface="Arial" panose="020B0604020202020204" pitchFamily="34" charset="0"/>
              <a:buChar char="•"/>
            </a:pPr>
            <a:r>
              <a:rPr lang="en-US" dirty="0"/>
              <a:t>What other information would you want to know?</a:t>
            </a:r>
          </a:p>
          <a:p>
            <a:pPr marL="173319" indent="-173319">
              <a:buFont typeface="Arial" panose="020B0604020202020204" pitchFamily="34" charset="0"/>
              <a:buChar char="•"/>
            </a:pPr>
            <a:r>
              <a:rPr lang="en-US" dirty="0"/>
              <a:t>Outline the exact words/sentences you would use.</a:t>
            </a:r>
          </a:p>
          <a:p>
            <a:r>
              <a:rPr lang="en-US" b="1" i="1" dirty="0"/>
              <a:t> </a:t>
            </a:r>
            <a:endParaRPr lang="en-US" dirty="0"/>
          </a:p>
          <a:p>
            <a:r>
              <a:rPr lang="en-US" i="1" dirty="0"/>
              <a:t>Have the small groups report out to the larger group when they are done with their discussion. There are no absolutely “right” or “wrong” answers.  Groups will come up with answers depending on how they interpret and discuss the scenario. Facilitate a discussion about how they arrived at their answers, focusing on both commonalities and the range of creative possibilities that the groups generated.</a:t>
            </a:r>
            <a:endParaRPr lang="en-US" dirty="0"/>
          </a:p>
          <a:p>
            <a:endParaRPr lang="en-US" dirty="0">
              <a:ea typeface="ＭＳ Ｐゴシック" pitchFamily="127" charset="-128"/>
              <a:cs typeface="ＭＳ Ｐゴシック" pitchFamily="127" charset="-128"/>
            </a:endParaRPr>
          </a:p>
        </p:txBody>
      </p:sp>
      <p:sp>
        <p:nvSpPr>
          <p:cNvPr id="145411" name="Slide Number Placeholder 5"/>
          <p:cNvSpPr>
            <a:spLocks noGrp="1"/>
          </p:cNvSpPr>
          <p:nvPr>
            <p:ph type="sldNum" sz="quarter" idx="5"/>
          </p:nvPr>
        </p:nvSpPr>
        <p:spPr bwMode="auto">
          <a:noFill/>
          <a:ln>
            <a:miter lim="800000"/>
            <a:headEnd/>
            <a:tailEnd/>
          </a:ln>
        </p:spPr>
        <p:txBody>
          <a:bodyPr/>
          <a:lstStyle/>
          <a:p>
            <a:pPr defTabSz="924367" eaLnBrk="1" fontAlgn="auto" hangingPunct="1">
              <a:spcBef>
                <a:spcPts val="0"/>
              </a:spcBef>
              <a:spcAft>
                <a:spcPts val="0"/>
              </a:spcAft>
              <a:defRPr/>
            </a:pPr>
            <a:fld id="{77C7CCEE-104C-45B4-ABB9-727CFB3685BF}" type="slidenum">
              <a:rPr lang="en-US">
                <a:solidFill>
                  <a:prstClr val="black"/>
                </a:solidFill>
                <a:latin typeface="Arial" pitchFamily="127" charset="0"/>
                <a:ea typeface="ＭＳ Ｐゴシック" pitchFamily="127" charset="-128"/>
                <a:cs typeface="ＭＳ Ｐゴシック" pitchFamily="127" charset="-128"/>
              </a:rPr>
              <a:pPr defTabSz="924367" eaLnBrk="1" fontAlgn="auto" hangingPunct="1">
                <a:spcBef>
                  <a:spcPts val="0"/>
                </a:spcBef>
                <a:spcAft>
                  <a:spcPts val="0"/>
                </a:spcAft>
                <a:defRPr/>
              </a:pPr>
              <a:t>98</a:t>
            </a:fld>
            <a:endParaRPr lang="en-US">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20081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6D3C-3B43-418D-3281-F687F8514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9874CF-3413-C524-1D9B-FB8053DE3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33F75-A9AC-DA94-2433-6EADB60EBE0C}"/>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5" name="Footer Placeholder 4">
            <a:extLst>
              <a:ext uri="{FF2B5EF4-FFF2-40B4-BE49-F238E27FC236}">
                <a16:creationId xmlns:a16="http://schemas.microsoft.com/office/drawing/2014/main" id="{583CCCE4-7C49-35EA-EFC3-A31DB18BB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1FEBF-3E9B-6B1C-319D-60E236DB2840}"/>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73556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E2FF-474D-F30B-483C-7B2BA10604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91E782-BB9B-39A2-9CAA-06A010AC2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BDE78-5BDD-C824-87CC-FE687CCB0B3C}"/>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5" name="Footer Placeholder 4">
            <a:extLst>
              <a:ext uri="{FF2B5EF4-FFF2-40B4-BE49-F238E27FC236}">
                <a16:creationId xmlns:a16="http://schemas.microsoft.com/office/drawing/2014/main" id="{9598E08F-B00A-0CE3-1284-FB13C9C0F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BA6EB-BA64-3072-3E79-9217F81386A1}"/>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54321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2FE1B-1252-0625-8967-59BBC48A8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C50C-9956-9E1F-D9DE-AEE73AF14F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C41A-004E-7ABB-52CB-8DE6CA978AD2}"/>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5" name="Footer Placeholder 4">
            <a:extLst>
              <a:ext uri="{FF2B5EF4-FFF2-40B4-BE49-F238E27FC236}">
                <a16:creationId xmlns:a16="http://schemas.microsoft.com/office/drawing/2014/main" id="{DA8BF936-F331-390D-633E-538D19B0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CA820-B003-C3FC-CF4E-FDA268CF1AB5}"/>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3414370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F91A7235-59CC-5B44-B52E-B2DC79DCC5A3}"/>
              </a:ext>
            </a:extLst>
          </p:cNvPr>
          <p:cNvSpPr>
            <a:spLocks noChangeArrowheads="1"/>
          </p:cNvSpPr>
          <p:nvPr userDrawn="1"/>
        </p:nvSpPr>
        <p:spPr bwMode="auto">
          <a:xfrm>
            <a:off x="1" y="1115602"/>
            <a:ext cx="12192000" cy="171450"/>
          </a:xfrm>
          <a:prstGeom prst="rect">
            <a:avLst/>
          </a:prstGeom>
          <a:gradFill rotWithShape="1">
            <a:gsLst>
              <a:gs pos="0">
                <a:srgbClr val="00CC00"/>
              </a:gs>
              <a:gs pos="45000">
                <a:srgbClr val="FFFF00"/>
              </a:gs>
              <a:gs pos="83000">
                <a:srgbClr val="FFC000"/>
              </a:gs>
              <a:gs pos="100000">
                <a:srgbClr val="FF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999"/>
          </a:p>
        </p:txBody>
      </p:sp>
      <p:sp>
        <p:nvSpPr>
          <p:cNvPr id="8" name="Rectangle 7">
            <a:extLst>
              <a:ext uri="{FF2B5EF4-FFF2-40B4-BE49-F238E27FC236}">
                <a16:creationId xmlns:a16="http://schemas.microsoft.com/office/drawing/2014/main" id="{6483627E-F1C4-2240-AD4D-AC671832986D}"/>
              </a:ext>
            </a:extLst>
          </p:cNvPr>
          <p:cNvSpPr/>
          <p:nvPr userDrawn="1"/>
        </p:nvSpPr>
        <p:spPr>
          <a:xfrm>
            <a:off x="1" y="0"/>
            <a:ext cx="12192000" cy="1111898"/>
          </a:xfrm>
          <a:prstGeom prst="rect">
            <a:avLst/>
          </a:prstGeom>
          <a:solidFill>
            <a:srgbClr val="232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3"/>
          </a:p>
        </p:txBody>
      </p:sp>
      <p:sp>
        <p:nvSpPr>
          <p:cNvPr id="2" name="Title 1"/>
          <p:cNvSpPr>
            <a:spLocks noGrp="1"/>
          </p:cNvSpPr>
          <p:nvPr>
            <p:ph type="title"/>
          </p:nvPr>
        </p:nvSpPr>
        <p:spPr>
          <a:xfrm>
            <a:off x="856885" y="52183"/>
            <a:ext cx="10574505" cy="1007533"/>
          </a:xfrm>
        </p:spPr>
        <p:txBody>
          <a:bodyPr/>
          <a:lstStyle>
            <a:lvl1pPr>
              <a:defRPr>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pPr>
              <a:defRPr/>
            </a:pPr>
            <a:fld id="{3FE4A5F3-5D91-4EBF-8922-DF50C12C6262}" type="datetime1">
              <a:rPr lang="en-US" altLang="en-US" smtClean="0"/>
              <a:t>10/24/2022</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824EF0E-25B2-5842-AE02-D3EA60690DA2}" type="slidenum">
              <a:rPr lang="en-US" altLang="en-US" smtClean="0"/>
              <a:pPr>
                <a:defRPr/>
              </a:pPr>
              <a:t>‹#›</a:t>
            </a:fld>
            <a:endParaRPr lang="en-US" altLang="en-US"/>
          </a:p>
        </p:txBody>
      </p:sp>
    </p:spTree>
    <p:extLst>
      <p:ext uri="{BB962C8B-B14F-4D97-AF65-F5344CB8AC3E}">
        <p14:creationId xmlns:p14="http://schemas.microsoft.com/office/powerpoint/2010/main" val="232634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0198-42A7-6BF8-1D53-6CBF6A4C5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B9CC1-1930-2387-C60E-6D52D467E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10302-3A03-8398-E700-671B47C3A216}"/>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5" name="Footer Placeholder 4">
            <a:extLst>
              <a:ext uri="{FF2B5EF4-FFF2-40B4-BE49-F238E27FC236}">
                <a16:creationId xmlns:a16="http://schemas.microsoft.com/office/drawing/2014/main" id="{B9147FAA-66A4-3334-751C-C86165FD2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D6E99-94C5-2073-047F-AB3C79892213}"/>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64326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5F90-02AD-94AD-632D-4BF9F38FF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51F59A-8CA1-9F40-2F50-DF4BCE809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BA4CD-3453-F0D6-BE8B-A3FDB6C4F18B}"/>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5" name="Footer Placeholder 4">
            <a:extLst>
              <a:ext uri="{FF2B5EF4-FFF2-40B4-BE49-F238E27FC236}">
                <a16:creationId xmlns:a16="http://schemas.microsoft.com/office/drawing/2014/main" id="{1C84EE4E-D3C2-4250-F797-1EDEFCC4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6E64F-CB2B-7077-EA32-234B09FBC530}"/>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44936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43F5-47D6-2D64-10D2-4516753D6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52D6A-4018-2499-912A-548B3A504A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BC25B-2C0E-6508-EF2F-ECEE598F78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0689BF-39FB-247F-290B-BBBB862EFAA3}"/>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6" name="Footer Placeholder 5">
            <a:extLst>
              <a:ext uri="{FF2B5EF4-FFF2-40B4-BE49-F238E27FC236}">
                <a16:creationId xmlns:a16="http://schemas.microsoft.com/office/drawing/2014/main" id="{2D5FA80C-B822-85F9-339A-AA2B10D2E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B525-8AD6-E6CD-7BE9-607CD8AF140B}"/>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46510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4FAA-9EF8-21AC-B8E4-91774FC2AB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F0CFD-FADE-828B-F6FD-518A90942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08775-27EC-2BE1-B7C9-E477FCCEC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C5501-0045-B21D-5FFE-72A22ECE5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BFCD8-5E87-9238-64F0-2C937C9C6A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4D997-E6C2-1434-5AD1-04E7909F4E89}"/>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8" name="Footer Placeholder 7">
            <a:extLst>
              <a:ext uri="{FF2B5EF4-FFF2-40B4-BE49-F238E27FC236}">
                <a16:creationId xmlns:a16="http://schemas.microsoft.com/office/drawing/2014/main" id="{BB20881D-9210-6F3F-947C-3F6F62E161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35E407-906F-2225-4254-BF68DD79D38C}"/>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228927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BD1C-15FA-5DC2-5978-CA69AC1C6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4225E-726C-96EE-D57B-673BF84FE237}"/>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4" name="Footer Placeholder 3">
            <a:extLst>
              <a:ext uri="{FF2B5EF4-FFF2-40B4-BE49-F238E27FC236}">
                <a16:creationId xmlns:a16="http://schemas.microsoft.com/office/drawing/2014/main" id="{EB047CFA-3387-B3F1-6308-0A8F4E306C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C5C8F-9BFC-CB08-E859-0872FD454315}"/>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41632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38B06-742B-2328-EDB0-86EC69455951}"/>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3" name="Footer Placeholder 2">
            <a:extLst>
              <a:ext uri="{FF2B5EF4-FFF2-40B4-BE49-F238E27FC236}">
                <a16:creationId xmlns:a16="http://schemas.microsoft.com/office/drawing/2014/main" id="{46081146-83D2-B690-AA34-ECE4686BF4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445DBA-0AF4-BE59-9565-7EE762E5F7EB}"/>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423402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B8F9-572A-FFAF-28D3-82A45CAC4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DF017-BE58-CCF7-C741-18AD4D827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E186C-535F-4AA3-26EF-DCE01CBB3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BABA6-817C-BD95-ED81-A0155DEE0C74}"/>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6" name="Footer Placeholder 5">
            <a:extLst>
              <a:ext uri="{FF2B5EF4-FFF2-40B4-BE49-F238E27FC236}">
                <a16:creationId xmlns:a16="http://schemas.microsoft.com/office/drawing/2014/main" id="{C4F88CE1-D4CC-FCF8-2187-7DF714BBA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0302D-0C73-042B-895A-736DCDED683A}"/>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2139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6EC8-9B96-BECE-F7A5-1D8672507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D2D51-603B-5D78-B1B5-46A412692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E7FD6F-4A5D-5FDD-A27E-85D5E017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04D73-A9E0-EB22-D974-91878D46466A}"/>
              </a:ext>
            </a:extLst>
          </p:cNvPr>
          <p:cNvSpPr>
            <a:spLocks noGrp="1"/>
          </p:cNvSpPr>
          <p:nvPr>
            <p:ph type="dt" sz="half" idx="10"/>
          </p:nvPr>
        </p:nvSpPr>
        <p:spPr/>
        <p:txBody>
          <a:bodyPr/>
          <a:lstStyle/>
          <a:p>
            <a:fld id="{AE153010-9136-4E7C-9C12-3084C77519AC}" type="datetimeFigureOut">
              <a:rPr lang="en-US" smtClean="0"/>
              <a:t>10/24/2022</a:t>
            </a:fld>
            <a:endParaRPr lang="en-US"/>
          </a:p>
        </p:txBody>
      </p:sp>
      <p:sp>
        <p:nvSpPr>
          <p:cNvPr id="6" name="Footer Placeholder 5">
            <a:extLst>
              <a:ext uri="{FF2B5EF4-FFF2-40B4-BE49-F238E27FC236}">
                <a16:creationId xmlns:a16="http://schemas.microsoft.com/office/drawing/2014/main" id="{1A817F59-AAA4-585F-0CBB-8C30A7E82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C19D0-A72C-0353-CDBF-D1A2CC9CD171}"/>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393516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AD07D-AC04-9A8B-34FA-C31A97B89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EC125-31FB-0B4C-7F3E-8FC2BAB99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5E1CE-1790-4E31-A09F-7AF792764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53010-9136-4E7C-9C12-3084C77519AC}" type="datetimeFigureOut">
              <a:rPr lang="en-US" smtClean="0"/>
              <a:t>10/24/2022</a:t>
            </a:fld>
            <a:endParaRPr lang="en-US"/>
          </a:p>
        </p:txBody>
      </p:sp>
      <p:sp>
        <p:nvSpPr>
          <p:cNvPr id="5" name="Footer Placeholder 4">
            <a:extLst>
              <a:ext uri="{FF2B5EF4-FFF2-40B4-BE49-F238E27FC236}">
                <a16:creationId xmlns:a16="http://schemas.microsoft.com/office/drawing/2014/main" id="{9D3C1669-B57C-9B30-4C34-A7D196F05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2AB781-C3DF-5CB3-96FB-6B61C0F5B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4BCC2-C7C4-40DA-8B4F-A6897DF2C721}" type="slidenum">
              <a:rPr lang="en-US" smtClean="0"/>
              <a:t>‹#›</a:t>
            </a:fld>
            <a:endParaRPr lang="en-US"/>
          </a:p>
        </p:txBody>
      </p:sp>
    </p:spTree>
    <p:extLst>
      <p:ext uri="{BB962C8B-B14F-4D97-AF65-F5344CB8AC3E}">
        <p14:creationId xmlns:p14="http://schemas.microsoft.com/office/powerpoint/2010/main" val="3857382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mailto:cpdn@rutgers.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40.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7.png"/><Relationship Id="rId7" Type="http://schemas.openxmlformats.org/officeDocument/2006/relationships/diagramColors" Target="../diagrams/colors7.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0.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7.png"/><Relationship Id="rId7" Type="http://schemas.openxmlformats.org/officeDocument/2006/relationships/diagramColors" Target="../diagrams/colors12.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sv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sv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sv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svg"/></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75.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77.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76.png"/><Relationship Id="rId9" Type="http://schemas.openxmlformats.org/officeDocument/2006/relationships/image" Target="../media/image59.png"/><Relationship Id="rId14" Type="http://schemas.openxmlformats.org/officeDocument/2006/relationships/image" Target="../media/image78.png"/></Relationships>
</file>

<file path=ppt/slides/_rels/slide6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61.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6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5.jpeg"/><Relationship Id="rId7" Type="http://schemas.openxmlformats.org/officeDocument/2006/relationships/diagramColors" Target="../diagrams/colors13.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67.png"/><Relationship Id="rId7" Type="http://schemas.openxmlformats.org/officeDocument/2006/relationships/diagramColors" Target="../diagrams/colors15.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83.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76.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59.png"/><Relationship Id="rId5" Type="http://schemas.openxmlformats.org/officeDocument/2006/relationships/image" Target="../media/image81.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8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7.png"/><Relationship Id="rId7" Type="http://schemas.openxmlformats.org/officeDocument/2006/relationships/diagramColors" Target="../diagrams/colors18.xml"/><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34D-ADDB-41FE-AB6B-D0424C02F2B3}"/>
              </a:ext>
            </a:extLst>
          </p:cNvPr>
          <p:cNvSpPr>
            <a:spLocks noGrp="1"/>
          </p:cNvSpPr>
          <p:nvPr>
            <p:ph type="title"/>
          </p:nvPr>
        </p:nvSpPr>
        <p:spPr>
          <a:xfrm>
            <a:off x="858250" y="364068"/>
            <a:ext cx="10571751" cy="1007533"/>
          </a:xfrm>
        </p:spPr>
        <p:txBody>
          <a:bodyPr>
            <a:normAutofit fontScale="90000"/>
          </a:bodyPr>
          <a:lstStyle/>
          <a:p>
            <a:pPr marL="6350" algn="ctr">
              <a:spcBef>
                <a:spcPts val="102"/>
              </a:spcBef>
            </a:pPr>
            <a:r>
              <a:rPr lang="en-US" sz="2200" b="1" spc="-5" dirty="0">
                <a:latin typeface="Arial"/>
                <a:cs typeface="Arial"/>
              </a:rPr>
              <a:t>Stress First Aid Train the Trainer</a:t>
            </a:r>
            <a:br>
              <a:rPr lang="en-US" sz="2200" dirty="0">
                <a:latin typeface="Arial" panose="020B0604020202020204" pitchFamily="34" charset="0"/>
                <a:cs typeface="Arial" panose="020B0604020202020204" pitchFamily="34" charset="0"/>
              </a:rPr>
            </a:br>
            <a:r>
              <a:rPr lang="en-US" sz="2200" b="1" spc="-5" dirty="0">
                <a:latin typeface="Arial"/>
                <a:cs typeface="Arial"/>
              </a:rPr>
              <a:t>October 26, 2022</a:t>
            </a:r>
            <a:br>
              <a:rPr lang="en-US" b="1" dirty="0">
                <a:latin typeface="Arial" panose="020B0604020202020204" pitchFamily="34" charset="0"/>
                <a:cs typeface="Arial" panose="020B0604020202020204" pitchFamily="34" charset="0"/>
              </a:rPr>
            </a:br>
            <a:endParaRPr lang="en-US" dirty="0">
              <a:cs typeface="Calibri Light" panose="020F0302020204030204"/>
            </a:endParaRPr>
          </a:p>
        </p:txBody>
      </p:sp>
      <p:sp>
        <p:nvSpPr>
          <p:cNvPr id="4" name="TextBox 3">
            <a:extLst>
              <a:ext uri="{FF2B5EF4-FFF2-40B4-BE49-F238E27FC236}">
                <a16:creationId xmlns:a16="http://schemas.microsoft.com/office/drawing/2014/main" id="{3765C4EE-D75A-4B47-A20A-A81314ED0040}"/>
              </a:ext>
            </a:extLst>
          </p:cNvPr>
          <p:cNvSpPr txBox="1"/>
          <p:nvPr/>
        </p:nvSpPr>
        <p:spPr>
          <a:xfrm>
            <a:off x="153988" y="1371601"/>
            <a:ext cx="11809412" cy="4847481"/>
          </a:xfrm>
          <a:prstGeom prst="rect">
            <a:avLst/>
          </a:prstGeom>
          <a:noFill/>
        </p:spPr>
        <p:txBody>
          <a:bodyPr wrap="square">
            <a:spAutoFit/>
          </a:bodyPr>
          <a:lstStyle/>
          <a:p>
            <a:pPr marL="6494" algn="ctr"/>
            <a:endParaRPr lang="en-US" sz="1200" dirty="0">
              <a:latin typeface="Arial" panose="020B0604020202020204" pitchFamily="34" charset="0"/>
              <a:cs typeface="Arial" panose="020B0604020202020204" pitchFamily="34" charset="0"/>
            </a:endParaRPr>
          </a:p>
          <a:p>
            <a:pPr marL="7144" algn="ctr"/>
            <a:r>
              <a:rPr lang="en-US" sz="1200" b="1" i="1" spc="-5" dirty="0">
                <a:latin typeface="+mj-lt"/>
                <a:cs typeface="Arial" panose="020B0604020202020204" pitchFamily="34" charset="0"/>
              </a:rPr>
              <a:t>CE</a:t>
            </a:r>
            <a:r>
              <a:rPr lang="en-US" sz="1200" b="1" i="1" spc="-15" dirty="0">
                <a:latin typeface="+mj-lt"/>
                <a:cs typeface="Arial" panose="020B0604020202020204" pitchFamily="34" charset="0"/>
              </a:rPr>
              <a:t> </a:t>
            </a:r>
            <a:r>
              <a:rPr lang="en-US" sz="1200" b="1" i="1" spc="-5" dirty="0">
                <a:latin typeface="+mj-lt"/>
                <a:cs typeface="Arial" panose="020B0604020202020204" pitchFamily="34" charset="0"/>
              </a:rPr>
              <a:t>Certified</a:t>
            </a:r>
            <a:r>
              <a:rPr lang="en-US" sz="1200" b="1" i="1" spc="-10" dirty="0">
                <a:latin typeface="+mj-lt"/>
                <a:cs typeface="Arial" panose="020B0604020202020204" pitchFamily="34" charset="0"/>
              </a:rPr>
              <a:t> </a:t>
            </a:r>
            <a:r>
              <a:rPr lang="en-US" sz="1200" b="1" i="1" spc="-5" dirty="0">
                <a:latin typeface="+mj-lt"/>
                <a:cs typeface="Arial" panose="020B0604020202020204" pitchFamily="34" charset="0"/>
              </a:rPr>
              <a:t>Live</a:t>
            </a:r>
            <a:r>
              <a:rPr lang="en-US" sz="1200" b="1" i="1" spc="-10" dirty="0">
                <a:latin typeface="+mj-lt"/>
                <a:cs typeface="Arial" panose="020B0604020202020204" pitchFamily="34" charset="0"/>
              </a:rPr>
              <a:t> </a:t>
            </a:r>
            <a:r>
              <a:rPr lang="en-US" sz="1200" b="1" i="1" spc="-5" dirty="0">
                <a:latin typeface="+mj-lt"/>
                <a:cs typeface="Arial" panose="020B0604020202020204" pitchFamily="34" charset="0"/>
              </a:rPr>
              <a:t>Activity</a:t>
            </a:r>
            <a:endParaRPr lang="en-US" sz="1200" dirty="0">
              <a:latin typeface="+mj-lt"/>
              <a:cs typeface="Arial" panose="020B0604020202020204" pitchFamily="34" charset="0"/>
            </a:endParaRPr>
          </a:p>
          <a:p>
            <a:pPr marL="5845" algn="ctr"/>
            <a:r>
              <a:rPr lang="en-US" sz="1200" b="1" spc="-5" dirty="0">
                <a:latin typeface="+mj-lt"/>
                <a:cs typeface="Arial" panose="020B0604020202020204" pitchFamily="34" charset="0"/>
              </a:rPr>
              <a:t>Pr</a:t>
            </a:r>
            <a:r>
              <a:rPr lang="en-US" sz="1200" b="1" dirty="0">
                <a:latin typeface="+mj-lt"/>
                <a:cs typeface="Arial" panose="020B0604020202020204" pitchFamily="34" charset="0"/>
              </a:rPr>
              <a:t>o</a:t>
            </a:r>
            <a:r>
              <a:rPr lang="en-US" sz="1200" b="1" spc="-5" dirty="0">
                <a:latin typeface="+mj-lt"/>
                <a:cs typeface="Arial" panose="020B0604020202020204" pitchFamily="34" charset="0"/>
              </a:rPr>
              <a:t>vi</a:t>
            </a:r>
            <a:r>
              <a:rPr lang="en-US" sz="1200" b="1" dirty="0">
                <a:latin typeface="+mj-lt"/>
                <a:cs typeface="Arial" panose="020B0604020202020204" pitchFamily="34" charset="0"/>
              </a:rPr>
              <a:t>d</a:t>
            </a:r>
            <a:r>
              <a:rPr lang="en-US" sz="1200" b="1" spc="-5" dirty="0">
                <a:latin typeface="+mj-lt"/>
                <a:cs typeface="Arial" panose="020B0604020202020204" pitchFamily="34" charset="0"/>
              </a:rPr>
              <a:t>e</a:t>
            </a:r>
            <a:r>
              <a:rPr lang="en-US" sz="1200" b="1" dirty="0">
                <a:latin typeface="+mj-lt"/>
                <a:cs typeface="Arial" panose="020B0604020202020204" pitchFamily="34" charset="0"/>
              </a:rPr>
              <a:t>d </a:t>
            </a:r>
            <a:r>
              <a:rPr lang="en-US" sz="1200" b="1" spc="-5" dirty="0">
                <a:latin typeface="+mj-lt"/>
                <a:cs typeface="Arial" panose="020B0604020202020204" pitchFamily="34" charset="0"/>
              </a:rPr>
              <a:t>by:</a:t>
            </a:r>
            <a:endParaRPr lang="en-US" sz="1200" dirty="0">
              <a:latin typeface="+mj-lt"/>
              <a:cs typeface="Arial" panose="020B0604020202020204" pitchFamily="34" charset="0"/>
            </a:endParaRPr>
          </a:p>
          <a:p>
            <a:pPr marL="977369" marR="962431" algn="ctr">
              <a:lnSpc>
                <a:spcPts val="1432"/>
              </a:lnSpc>
              <a:spcBef>
                <a:spcPts val="66"/>
              </a:spcBef>
            </a:pPr>
            <a:r>
              <a:rPr lang="en-US" sz="1200" spc="-5" dirty="0">
                <a:latin typeface="+mj-lt"/>
                <a:cs typeface="Arial" panose="020B0604020202020204" pitchFamily="34" charset="0"/>
              </a:rPr>
              <a:t>Rutgers,</a:t>
            </a:r>
            <a:r>
              <a:rPr lang="en-US" sz="1200" spc="5" dirty="0">
                <a:latin typeface="+mj-lt"/>
                <a:cs typeface="Arial" panose="020B0604020202020204" pitchFamily="34" charset="0"/>
              </a:rPr>
              <a:t> </a:t>
            </a:r>
            <a:r>
              <a:rPr lang="en-US" sz="1200" spc="-5" dirty="0">
                <a:latin typeface="+mj-lt"/>
                <a:cs typeface="Arial" panose="020B0604020202020204" pitchFamily="34" charset="0"/>
              </a:rPr>
              <a:t>The</a:t>
            </a:r>
            <a:r>
              <a:rPr lang="en-US" sz="1200" spc="5" dirty="0">
                <a:latin typeface="+mj-lt"/>
                <a:cs typeface="Arial" panose="020B0604020202020204" pitchFamily="34" charset="0"/>
              </a:rPr>
              <a:t> </a:t>
            </a:r>
            <a:r>
              <a:rPr lang="en-US" sz="1200" dirty="0">
                <a:latin typeface="+mj-lt"/>
                <a:cs typeface="Arial" panose="020B0604020202020204" pitchFamily="34" charset="0"/>
              </a:rPr>
              <a:t>State</a:t>
            </a:r>
            <a:r>
              <a:rPr lang="en-US" sz="1200" spc="5" dirty="0">
                <a:latin typeface="+mj-lt"/>
                <a:cs typeface="Arial" panose="020B0604020202020204" pitchFamily="34" charset="0"/>
              </a:rPr>
              <a:t> </a:t>
            </a:r>
            <a:r>
              <a:rPr lang="en-US" sz="1200" spc="-5" dirty="0">
                <a:latin typeface="+mj-lt"/>
                <a:cs typeface="Arial" panose="020B0604020202020204" pitchFamily="34" charset="0"/>
              </a:rPr>
              <a:t>University of</a:t>
            </a:r>
            <a:r>
              <a:rPr lang="en-US" sz="1200" dirty="0">
                <a:latin typeface="+mj-lt"/>
                <a:cs typeface="Arial" panose="020B0604020202020204" pitchFamily="34" charset="0"/>
              </a:rPr>
              <a:t> </a:t>
            </a:r>
            <a:r>
              <a:rPr lang="en-US" sz="1200" spc="-5" dirty="0">
                <a:latin typeface="+mj-lt"/>
                <a:cs typeface="Arial" panose="020B0604020202020204" pitchFamily="34" charset="0"/>
              </a:rPr>
              <a:t>New</a:t>
            </a:r>
            <a:r>
              <a:rPr lang="en-US" sz="1200" dirty="0">
                <a:latin typeface="+mj-lt"/>
                <a:cs typeface="Arial" panose="020B0604020202020204" pitchFamily="34" charset="0"/>
              </a:rPr>
              <a:t> </a:t>
            </a:r>
            <a:r>
              <a:rPr lang="en-US" sz="1200" spc="-5" dirty="0">
                <a:latin typeface="+mj-lt"/>
                <a:cs typeface="Arial" panose="020B0604020202020204" pitchFamily="34" charset="0"/>
              </a:rPr>
              <a:t>Jersey,</a:t>
            </a:r>
            <a:r>
              <a:rPr lang="en-US" sz="1200" spc="10" dirty="0">
                <a:latin typeface="+mj-lt"/>
                <a:cs typeface="Arial" panose="020B0604020202020204" pitchFamily="34" charset="0"/>
              </a:rPr>
              <a:t> </a:t>
            </a:r>
            <a:r>
              <a:rPr lang="en-US" sz="1200" spc="-5" dirty="0">
                <a:latin typeface="+mj-lt"/>
                <a:cs typeface="Arial" panose="020B0604020202020204" pitchFamily="34" charset="0"/>
              </a:rPr>
              <a:t>School of</a:t>
            </a:r>
            <a:r>
              <a:rPr lang="en-US" sz="1200" dirty="0">
                <a:latin typeface="+mj-lt"/>
                <a:cs typeface="Arial" panose="020B0604020202020204" pitchFamily="34" charset="0"/>
              </a:rPr>
              <a:t> </a:t>
            </a:r>
            <a:r>
              <a:rPr lang="en-US" sz="1200" spc="-5" dirty="0">
                <a:latin typeface="+mj-lt"/>
                <a:cs typeface="Arial" panose="020B0604020202020204" pitchFamily="34" charset="0"/>
              </a:rPr>
              <a:t>Nursing, </a:t>
            </a:r>
            <a:r>
              <a:rPr lang="en-US" sz="1200" spc="-256" dirty="0">
                <a:latin typeface="+mj-lt"/>
                <a:cs typeface="Arial" panose="020B0604020202020204" pitchFamily="34" charset="0"/>
              </a:rPr>
              <a:t> </a:t>
            </a:r>
            <a:r>
              <a:rPr lang="en-US" sz="1200" spc="-5" dirty="0">
                <a:latin typeface="+mj-lt"/>
                <a:cs typeface="Arial" panose="020B0604020202020204" pitchFamily="34" charset="0"/>
              </a:rPr>
              <a:t>Center for Professional</a:t>
            </a:r>
            <a:r>
              <a:rPr lang="en-US" sz="1200" spc="10" dirty="0">
                <a:latin typeface="+mj-lt"/>
                <a:cs typeface="Arial" panose="020B0604020202020204" pitchFamily="34" charset="0"/>
              </a:rPr>
              <a:t> </a:t>
            </a:r>
            <a:r>
              <a:rPr lang="en-US" sz="1200" spc="-5" dirty="0">
                <a:latin typeface="+mj-lt"/>
                <a:cs typeface="Arial" panose="020B0604020202020204" pitchFamily="34" charset="0"/>
              </a:rPr>
              <a:t>Development</a:t>
            </a:r>
            <a:endParaRPr lang="en-US" sz="1200" dirty="0">
              <a:latin typeface="+mj-lt"/>
              <a:cs typeface="Arial" panose="020B0604020202020204" pitchFamily="34" charset="0"/>
            </a:endParaRPr>
          </a:p>
          <a:p>
            <a:pPr>
              <a:spcBef>
                <a:spcPts val="10"/>
              </a:spcBef>
            </a:pPr>
            <a:endParaRPr lang="en-US" sz="1200" u="sng" dirty="0">
              <a:uFill>
                <a:solidFill>
                  <a:schemeClr val="accent4">
                    <a:lumMod val="40000"/>
                    <a:lumOff val="60000"/>
                  </a:schemeClr>
                </a:solidFill>
              </a:uFill>
              <a:latin typeface="+mj-lt"/>
              <a:cs typeface="Arial" panose="020B0604020202020204" pitchFamily="34" charset="0"/>
            </a:endParaRPr>
          </a:p>
          <a:p>
            <a:pPr marL="12988">
              <a:lnSpc>
                <a:spcPts val="1452"/>
              </a:lnSpc>
            </a:pPr>
            <a:r>
              <a:rPr lang="en-US" sz="1200" b="1" u="sng" spc="-5" dirty="0">
                <a:uFill>
                  <a:solidFill>
                    <a:schemeClr val="accent4">
                      <a:lumMod val="40000"/>
                      <a:lumOff val="60000"/>
                    </a:schemeClr>
                  </a:solidFill>
                </a:uFill>
                <a:latin typeface="+mj-lt"/>
                <a:cs typeface="Arial" panose="020B0604020202020204" pitchFamily="34" charset="0"/>
              </a:rPr>
              <a:t>Activity</a:t>
            </a:r>
            <a:r>
              <a:rPr lang="en-US" sz="1200" b="1" u="sng" spc="-20"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Overview</a:t>
            </a:r>
            <a:r>
              <a:rPr lang="en-US" sz="1200" b="1" u="sng" spc="-15" dirty="0">
                <a:uFill>
                  <a:solidFill>
                    <a:schemeClr val="accent4">
                      <a:lumMod val="40000"/>
                      <a:lumOff val="60000"/>
                    </a:schemeClr>
                  </a:solidFill>
                </a:uFill>
                <a:latin typeface="+mj-lt"/>
                <a:cs typeface="Arial" panose="020B0604020202020204" pitchFamily="34" charset="0"/>
              </a:rPr>
              <a:t> </a:t>
            </a:r>
            <a:r>
              <a:rPr lang="en-US" sz="1200" b="1" u="sng" dirty="0">
                <a:uFill>
                  <a:solidFill>
                    <a:schemeClr val="accent4">
                      <a:lumMod val="40000"/>
                      <a:lumOff val="60000"/>
                    </a:schemeClr>
                  </a:solidFill>
                </a:uFill>
                <a:latin typeface="+mj-lt"/>
                <a:cs typeface="Arial" panose="020B0604020202020204" pitchFamily="34" charset="0"/>
              </a:rPr>
              <a:t>and</a:t>
            </a:r>
            <a:r>
              <a:rPr lang="en-US" sz="1200" b="1" u="sng" spc="-10"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Description</a:t>
            </a:r>
            <a:endParaRPr lang="en-US" sz="1200" u="sng" dirty="0">
              <a:uFill>
                <a:solidFill>
                  <a:schemeClr val="accent4">
                    <a:lumMod val="40000"/>
                    <a:lumOff val="60000"/>
                  </a:schemeClr>
                </a:solidFill>
              </a:uFill>
              <a:latin typeface="+mj-lt"/>
              <a:cs typeface="Arial" panose="020B0604020202020204" pitchFamily="34" charset="0"/>
            </a:endParaRPr>
          </a:p>
          <a:p>
            <a:pPr>
              <a:spcBef>
                <a:spcPts val="15"/>
              </a:spcBef>
            </a:pPr>
            <a:r>
              <a:rPr lang="en-US" sz="1200" dirty="0"/>
              <a:t>SFA is a set of supportive and practical actions to assist nurses experiencing stress. SFA helps team members identify and address early signs of stress reactions in themselves and others in an ongoing way (not just after “critical incidents”). During the three sessions via zoom participants will learn the SFA model, training techniques and implementation strategies as a Trainer lens.</a:t>
            </a:r>
          </a:p>
          <a:p>
            <a:pPr>
              <a:spcBef>
                <a:spcPts val="15"/>
              </a:spcBef>
            </a:pPr>
            <a:r>
              <a:rPr lang="en-US" sz="1200" dirty="0"/>
              <a:t> </a:t>
            </a:r>
            <a:endParaRPr lang="en-US" sz="1200" dirty="0">
              <a:uFill>
                <a:solidFill>
                  <a:schemeClr val="accent4">
                    <a:lumMod val="40000"/>
                    <a:lumOff val="60000"/>
                  </a:schemeClr>
                </a:solidFill>
              </a:uFill>
              <a:latin typeface="+mj-lt"/>
              <a:cs typeface="Arial" panose="020B0604020202020204" pitchFamily="34" charset="0"/>
            </a:endParaRPr>
          </a:p>
          <a:p>
            <a:pPr marL="12988">
              <a:spcBef>
                <a:spcPts val="5"/>
              </a:spcBef>
            </a:pPr>
            <a:r>
              <a:rPr lang="en-US" sz="1200" b="1" u="sng" spc="-5" dirty="0">
                <a:uFill>
                  <a:solidFill>
                    <a:schemeClr val="accent4">
                      <a:lumMod val="40000"/>
                      <a:lumOff val="60000"/>
                    </a:schemeClr>
                  </a:solidFill>
                </a:uFill>
                <a:latin typeface="+mj-lt"/>
                <a:cs typeface="Arial" panose="020B0604020202020204" pitchFamily="34" charset="0"/>
              </a:rPr>
              <a:t>Learning</a:t>
            </a:r>
            <a:r>
              <a:rPr lang="en-US" sz="1200" b="1" u="sng"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Objectives</a:t>
            </a:r>
            <a:r>
              <a:rPr lang="en-US" sz="1200" spc="-5" dirty="0">
                <a:uFill>
                  <a:solidFill>
                    <a:schemeClr val="accent4">
                      <a:lumMod val="40000"/>
                      <a:lumOff val="60000"/>
                    </a:schemeClr>
                  </a:solidFill>
                </a:uFill>
                <a:latin typeface="+mj-lt"/>
                <a:cs typeface="Arial" panose="020B0604020202020204" pitchFamily="34" charset="0"/>
              </a:rPr>
              <a:t>:</a:t>
            </a:r>
            <a:r>
              <a:rPr lang="en-US" sz="1200" spc="15" dirty="0">
                <a:uFill>
                  <a:solidFill>
                    <a:schemeClr val="accent4">
                      <a:lumMod val="40000"/>
                      <a:lumOff val="60000"/>
                    </a:schemeClr>
                  </a:solidFill>
                </a:uFill>
                <a:latin typeface="+mj-lt"/>
                <a:cs typeface="Arial" panose="020B0604020202020204" pitchFamily="34" charset="0"/>
              </a:rPr>
              <a:t> </a:t>
            </a:r>
            <a:r>
              <a:rPr lang="en-US" sz="1200" spc="-5" dirty="0">
                <a:latin typeface="+mj-lt"/>
                <a:cs typeface="Arial" panose="020B0604020202020204" pitchFamily="34" charset="0"/>
              </a:rPr>
              <a:t>Upon</a:t>
            </a:r>
            <a:r>
              <a:rPr lang="en-US" sz="1200" spc="5" dirty="0">
                <a:latin typeface="+mj-lt"/>
                <a:cs typeface="Arial" panose="020B0604020202020204" pitchFamily="34" charset="0"/>
              </a:rPr>
              <a:t> </a:t>
            </a:r>
            <a:r>
              <a:rPr lang="en-US" sz="1200" spc="-5" dirty="0">
                <a:latin typeface="+mj-lt"/>
                <a:cs typeface="Arial" panose="020B0604020202020204" pitchFamily="34" charset="0"/>
              </a:rPr>
              <a:t>completion</a:t>
            </a:r>
            <a:r>
              <a:rPr lang="en-US" sz="1200" spc="10" dirty="0">
                <a:latin typeface="+mj-lt"/>
                <a:cs typeface="Arial" panose="020B0604020202020204" pitchFamily="34" charset="0"/>
              </a:rPr>
              <a:t> </a:t>
            </a:r>
            <a:r>
              <a:rPr lang="en-US" sz="1200" spc="-5" dirty="0">
                <a:latin typeface="+mj-lt"/>
                <a:cs typeface="Arial" panose="020B0604020202020204" pitchFamily="34" charset="0"/>
              </a:rPr>
              <a:t>of</a:t>
            </a:r>
            <a:r>
              <a:rPr lang="en-US" sz="1200" spc="5" dirty="0">
                <a:latin typeface="+mj-lt"/>
                <a:cs typeface="Arial" panose="020B0604020202020204" pitchFamily="34" charset="0"/>
              </a:rPr>
              <a:t> </a:t>
            </a:r>
            <a:r>
              <a:rPr lang="en-US" sz="1200" spc="-5" dirty="0">
                <a:latin typeface="+mj-lt"/>
                <a:cs typeface="Arial" panose="020B0604020202020204" pitchFamily="34" charset="0"/>
              </a:rPr>
              <a:t>this</a:t>
            </a:r>
            <a:r>
              <a:rPr lang="en-US" sz="1200" spc="-10" dirty="0">
                <a:latin typeface="+mj-lt"/>
                <a:cs typeface="Arial" panose="020B0604020202020204" pitchFamily="34" charset="0"/>
              </a:rPr>
              <a:t> </a:t>
            </a:r>
            <a:r>
              <a:rPr lang="en-US" sz="1200" spc="-5" dirty="0">
                <a:latin typeface="+mj-lt"/>
                <a:cs typeface="Arial" panose="020B0604020202020204" pitchFamily="34" charset="0"/>
              </a:rPr>
              <a:t>activity,</a:t>
            </a:r>
            <a:r>
              <a:rPr lang="en-US" sz="1200" spc="15" dirty="0">
                <a:latin typeface="+mj-lt"/>
                <a:cs typeface="Arial" panose="020B0604020202020204" pitchFamily="34" charset="0"/>
              </a:rPr>
              <a:t> </a:t>
            </a:r>
            <a:r>
              <a:rPr lang="en-US" sz="1200" spc="-5" dirty="0">
                <a:latin typeface="+mj-lt"/>
                <a:cs typeface="Arial" panose="020B0604020202020204" pitchFamily="34" charset="0"/>
              </a:rPr>
              <a:t>participants</a:t>
            </a:r>
            <a:r>
              <a:rPr lang="en-US" sz="1200" dirty="0">
                <a:latin typeface="+mj-lt"/>
                <a:cs typeface="Arial" panose="020B0604020202020204" pitchFamily="34" charset="0"/>
              </a:rPr>
              <a:t> </a:t>
            </a:r>
            <a:r>
              <a:rPr lang="en-US" sz="1200" spc="-10" dirty="0">
                <a:latin typeface="+mj-lt"/>
                <a:cs typeface="Arial" panose="020B0604020202020204" pitchFamily="34" charset="0"/>
              </a:rPr>
              <a:t>will</a:t>
            </a:r>
            <a:r>
              <a:rPr lang="en-US" sz="1200" spc="5" dirty="0">
                <a:latin typeface="+mj-lt"/>
                <a:cs typeface="Arial" panose="020B0604020202020204" pitchFamily="34" charset="0"/>
              </a:rPr>
              <a:t> </a:t>
            </a:r>
            <a:r>
              <a:rPr lang="en-US" sz="1200" dirty="0">
                <a:latin typeface="+mj-lt"/>
                <a:cs typeface="Arial" panose="020B0604020202020204" pitchFamily="34" charset="0"/>
              </a:rPr>
              <a:t>be</a:t>
            </a:r>
            <a:r>
              <a:rPr lang="en-US" sz="1200" spc="10" dirty="0">
                <a:latin typeface="+mj-lt"/>
                <a:cs typeface="Arial" panose="020B0604020202020204" pitchFamily="34" charset="0"/>
              </a:rPr>
              <a:t> </a:t>
            </a:r>
            <a:r>
              <a:rPr lang="en-US" sz="1200" dirty="0">
                <a:latin typeface="+mj-lt"/>
                <a:cs typeface="Arial" panose="020B0604020202020204" pitchFamily="34" charset="0"/>
              </a:rPr>
              <a:t>better </a:t>
            </a:r>
            <a:r>
              <a:rPr lang="en-US" sz="1200" spc="-5" dirty="0">
                <a:latin typeface="+mj-lt"/>
                <a:cs typeface="Arial" panose="020B0604020202020204" pitchFamily="34" charset="0"/>
              </a:rPr>
              <a:t>able</a:t>
            </a:r>
            <a:r>
              <a:rPr lang="en-US" sz="1200" dirty="0">
                <a:latin typeface="+mj-lt"/>
                <a:cs typeface="Arial" panose="020B0604020202020204" pitchFamily="34" charset="0"/>
              </a:rPr>
              <a:t> </a:t>
            </a:r>
            <a:r>
              <a:rPr lang="en-US" sz="1200" spc="-5" dirty="0">
                <a:latin typeface="+mj-lt"/>
                <a:cs typeface="Arial" panose="020B0604020202020204" pitchFamily="34" charset="0"/>
              </a:rPr>
              <a:t>to:</a:t>
            </a:r>
          </a:p>
          <a:p>
            <a:pPr marL="457200" indent="-457200">
              <a:spcAft>
                <a:spcPts val="600"/>
              </a:spcAft>
              <a:buAutoNum type="arabicPeriod"/>
            </a:pPr>
            <a:r>
              <a:rPr lang="en-US" sz="1200" dirty="0">
                <a:latin typeface="+mj-lt"/>
              </a:rPr>
              <a:t>Describe approaches for reducing stigma and normalizing the assessment and management of stress </a:t>
            </a:r>
          </a:p>
          <a:p>
            <a:pPr marL="457200" indent="-457200">
              <a:spcAft>
                <a:spcPts val="600"/>
              </a:spcAft>
              <a:buAutoNum type="arabicPeriod"/>
            </a:pPr>
            <a:r>
              <a:rPr lang="en-US" sz="1200" dirty="0">
                <a:latin typeface="+mj-lt"/>
              </a:rPr>
              <a:t>Identify how to recognize stress injuries in health care professionals</a:t>
            </a:r>
          </a:p>
          <a:p>
            <a:pPr marL="457200" indent="-457200">
              <a:spcAft>
                <a:spcPts val="600"/>
              </a:spcAft>
              <a:buAutoNum type="arabicPeriod"/>
            </a:pPr>
            <a:r>
              <a:rPr lang="en-US" sz="1200" dirty="0">
                <a:latin typeface="+mj-lt"/>
              </a:rPr>
              <a:t>Describe how to administer Stress First Aid (SFA) at the individual, unit, and organizational level</a:t>
            </a:r>
          </a:p>
          <a:p>
            <a:pPr marL="457200" indent="-457200">
              <a:spcAft>
                <a:spcPts val="600"/>
              </a:spcAft>
              <a:buAutoNum type="arabicPeriod"/>
            </a:pPr>
            <a:r>
              <a:rPr lang="en-US" sz="1200" dirty="0">
                <a:latin typeface="+mj-lt"/>
              </a:rPr>
              <a:t>Describe strategies to maintain healthy stress and resilience</a:t>
            </a:r>
          </a:p>
          <a:p>
            <a:pPr marL="12988">
              <a:spcBef>
                <a:spcPts val="5"/>
              </a:spcBef>
            </a:pPr>
            <a:endParaRPr lang="en-US" sz="1200" dirty="0">
              <a:latin typeface="+mj-lt"/>
              <a:cs typeface="Arial" panose="020B0604020202020204" pitchFamily="34" charset="0"/>
            </a:endParaRPr>
          </a:p>
          <a:p>
            <a:pPr marL="12988">
              <a:spcBef>
                <a:spcPts val="5"/>
              </a:spcBef>
            </a:pPr>
            <a:r>
              <a:rPr lang="en-US" sz="1200" b="1" u="sng" spc="-5" dirty="0">
                <a:uFill>
                  <a:solidFill>
                    <a:schemeClr val="accent4">
                      <a:lumMod val="40000"/>
                      <a:lumOff val="60000"/>
                    </a:schemeClr>
                  </a:solidFill>
                </a:uFill>
                <a:latin typeface="+mj-lt"/>
                <a:cs typeface="Arial" panose="020B0604020202020204" pitchFamily="34" charset="0"/>
              </a:rPr>
              <a:t>Target</a:t>
            </a:r>
            <a:r>
              <a:rPr lang="en-US" sz="1200" b="1" u="sng" spc="-61"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Audience</a:t>
            </a:r>
            <a:endParaRPr lang="en-US" sz="1200" dirty="0">
              <a:uFill>
                <a:solidFill>
                  <a:schemeClr val="accent4">
                    <a:lumMod val="40000"/>
                    <a:lumOff val="60000"/>
                  </a:schemeClr>
                </a:solidFill>
              </a:uFill>
              <a:latin typeface="+mj-lt"/>
              <a:cs typeface="Arial" panose="020B0604020202020204" pitchFamily="34" charset="0"/>
            </a:endParaRPr>
          </a:p>
          <a:p>
            <a:pPr marL="12988"/>
            <a:r>
              <a:rPr lang="en-US" sz="1200" spc="-5" dirty="0">
                <a:latin typeface="+mj-lt"/>
                <a:cs typeface="Arial" panose="020B0604020202020204" pitchFamily="34" charset="0"/>
              </a:rPr>
              <a:t>This</a:t>
            </a:r>
            <a:r>
              <a:rPr lang="en-US" sz="1200" dirty="0">
                <a:latin typeface="+mj-lt"/>
                <a:cs typeface="Arial" panose="020B0604020202020204" pitchFamily="34" charset="0"/>
              </a:rPr>
              <a:t> </a:t>
            </a:r>
            <a:r>
              <a:rPr lang="en-US" sz="1200" spc="-5" dirty="0">
                <a:latin typeface="+mj-lt"/>
                <a:cs typeface="Arial" panose="020B0604020202020204" pitchFamily="34" charset="0"/>
              </a:rPr>
              <a:t>activity</a:t>
            </a:r>
            <a:r>
              <a:rPr lang="en-US" sz="1200" spc="5" dirty="0">
                <a:latin typeface="+mj-lt"/>
                <a:cs typeface="Arial" panose="020B0604020202020204" pitchFamily="34" charset="0"/>
              </a:rPr>
              <a:t> </a:t>
            </a:r>
            <a:r>
              <a:rPr lang="en-US" sz="1200" dirty="0">
                <a:latin typeface="+mj-lt"/>
                <a:cs typeface="Arial" panose="020B0604020202020204" pitchFamily="34" charset="0"/>
              </a:rPr>
              <a:t>is </a:t>
            </a:r>
            <a:r>
              <a:rPr lang="en-US" sz="1200" spc="-5" dirty="0">
                <a:latin typeface="+mj-lt"/>
                <a:cs typeface="Arial" panose="020B0604020202020204" pitchFamily="34" charset="0"/>
              </a:rPr>
              <a:t>designed</a:t>
            </a:r>
            <a:r>
              <a:rPr lang="en-US" sz="1200" dirty="0">
                <a:latin typeface="+mj-lt"/>
                <a:cs typeface="Arial" panose="020B0604020202020204" pitchFamily="34" charset="0"/>
              </a:rPr>
              <a:t> </a:t>
            </a:r>
            <a:r>
              <a:rPr lang="en-US" sz="1200" spc="-5" dirty="0">
                <a:latin typeface="+mj-lt"/>
                <a:cs typeface="Arial" panose="020B0604020202020204" pitchFamily="34" charset="0"/>
              </a:rPr>
              <a:t>for</a:t>
            </a:r>
            <a:r>
              <a:rPr lang="en-US" sz="1200" spc="5" dirty="0">
                <a:latin typeface="+mj-lt"/>
                <a:cs typeface="Arial" panose="020B0604020202020204" pitchFamily="34" charset="0"/>
              </a:rPr>
              <a:t> </a:t>
            </a:r>
            <a:r>
              <a:rPr lang="en-US" sz="1200" spc="-5" dirty="0">
                <a:latin typeface="+mj-lt"/>
                <a:cs typeface="Arial" panose="020B0604020202020204" pitchFamily="34" charset="0"/>
              </a:rPr>
              <a:t>professional</a:t>
            </a:r>
            <a:r>
              <a:rPr lang="en-US" sz="1200" dirty="0">
                <a:latin typeface="+mj-lt"/>
                <a:cs typeface="Arial" panose="020B0604020202020204" pitchFamily="34" charset="0"/>
              </a:rPr>
              <a:t> </a:t>
            </a:r>
            <a:r>
              <a:rPr lang="en-US" sz="1200" spc="-5" dirty="0">
                <a:latin typeface="+mj-lt"/>
                <a:cs typeface="Arial" panose="020B0604020202020204" pitchFamily="34" charset="0"/>
              </a:rPr>
              <a:t>Registered</a:t>
            </a:r>
            <a:r>
              <a:rPr lang="en-US" sz="1200" dirty="0">
                <a:latin typeface="+mj-lt"/>
                <a:cs typeface="Arial" panose="020B0604020202020204" pitchFamily="34" charset="0"/>
              </a:rPr>
              <a:t> </a:t>
            </a:r>
            <a:r>
              <a:rPr lang="en-US" sz="1200" spc="-5" dirty="0">
                <a:latin typeface="+mj-lt"/>
                <a:cs typeface="Arial" panose="020B0604020202020204" pitchFamily="34" charset="0"/>
              </a:rPr>
              <a:t>Nurses.</a:t>
            </a:r>
            <a:endParaRPr lang="en-US" sz="1200" dirty="0">
              <a:latin typeface="+mj-lt"/>
              <a:cs typeface="Arial" panose="020B0604020202020204" pitchFamily="34" charset="0"/>
            </a:endParaRPr>
          </a:p>
          <a:p>
            <a:pPr>
              <a:spcBef>
                <a:spcPts val="15"/>
              </a:spcBef>
            </a:pPr>
            <a:endParaRPr lang="en-US" sz="1200" dirty="0">
              <a:latin typeface="+mj-lt"/>
              <a:cs typeface="Arial" panose="020B0604020202020204" pitchFamily="34" charset="0"/>
            </a:endParaRPr>
          </a:p>
          <a:p>
            <a:pPr marL="12988">
              <a:spcBef>
                <a:spcPts val="5"/>
              </a:spcBef>
            </a:pPr>
            <a:r>
              <a:rPr lang="en-US" sz="1200" b="1" u="sng" spc="-5" dirty="0">
                <a:uFill>
                  <a:solidFill>
                    <a:schemeClr val="accent4">
                      <a:lumMod val="40000"/>
                      <a:lumOff val="60000"/>
                    </a:schemeClr>
                  </a:solidFill>
                </a:uFill>
                <a:latin typeface="+mj-lt"/>
                <a:cs typeface="Arial" panose="020B0604020202020204" pitchFamily="34" charset="0"/>
              </a:rPr>
              <a:t>Accreditation</a:t>
            </a:r>
            <a:endParaRPr lang="en-US" sz="1200" b="1" u="sng" dirty="0">
              <a:uFill>
                <a:solidFill>
                  <a:schemeClr val="accent4">
                    <a:lumMod val="40000"/>
                    <a:lumOff val="60000"/>
                  </a:schemeClr>
                </a:solidFill>
              </a:uFill>
              <a:latin typeface="+mj-lt"/>
              <a:cs typeface="Arial" panose="020B0604020202020204" pitchFamily="34" charset="0"/>
            </a:endParaRPr>
          </a:p>
          <a:p>
            <a:pPr marL="12988">
              <a:spcBef>
                <a:spcPts val="5"/>
              </a:spcBef>
            </a:pPr>
            <a:r>
              <a:rPr lang="en-US" sz="1200" spc="-5" dirty="0">
                <a:latin typeface="+mj-lt"/>
                <a:cs typeface="Arial" panose="020B0604020202020204" pitchFamily="34" charset="0"/>
              </a:rPr>
              <a:t>In</a:t>
            </a:r>
            <a:r>
              <a:rPr lang="en-US" sz="1200" dirty="0">
                <a:latin typeface="+mj-lt"/>
                <a:cs typeface="Arial" panose="020B0604020202020204" pitchFamily="34" charset="0"/>
              </a:rPr>
              <a:t> </a:t>
            </a:r>
            <a:r>
              <a:rPr lang="en-US" sz="1200" spc="-5" dirty="0">
                <a:latin typeface="+mj-lt"/>
                <a:cs typeface="Arial" panose="020B0604020202020204" pitchFamily="34" charset="0"/>
              </a:rPr>
              <a:t>support</a:t>
            </a:r>
            <a:r>
              <a:rPr lang="en-US" sz="1200" dirty="0">
                <a:latin typeface="+mj-lt"/>
                <a:cs typeface="Arial" panose="020B0604020202020204" pitchFamily="34" charset="0"/>
              </a:rPr>
              <a:t> </a:t>
            </a:r>
            <a:r>
              <a:rPr lang="en-US" sz="1200" spc="-5" dirty="0">
                <a:latin typeface="+mj-lt"/>
                <a:cs typeface="Arial" panose="020B0604020202020204" pitchFamily="34" charset="0"/>
              </a:rPr>
              <a:t>of</a:t>
            </a:r>
            <a:r>
              <a:rPr lang="en-US" sz="1200" dirty="0">
                <a:latin typeface="+mj-lt"/>
                <a:cs typeface="Arial" panose="020B0604020202020204" pitchFamily="34" charset="0"/>
              </a:rPr>
              <a:t> </a:t>
            </a:r>
            <a:r>
              <a:rPr lang="en-US" sz="1200" spc="-5" dirty="0">
                <a:latin typeface="+mj-lt"/>
                <a:cs typeface="Arial" panose="020B0604020202020204" pitchFamily="34" charset="0"/>
              </a:rPr>
              <a:t>improving</a:t>
            </a:r>
            <a:r>
              <a:rPr lang="en-US" sz="1200" spc="5" dirty="0">
                <a:latin typeface="+mj-lt"/>
                <a:cs typeface="Arial" panose="020B0604020202020204" pitchFamily="34" charset="0"/>
              </a:rPr>
              <a:t> </a:t>
            </a:r>
            <a:r>
              <a:rPr lang="en-US" sz="1200" dirty="0">
                <a:latin typeface="+mj-lt"/>
                <a:cs typeface="Arial" panose="020B0604020202020204" pitchFamily="34" charset="0"/>
              </a:rPr>
              <a:t>patient </a:t>
            </a:r>
            <a:r>
              <a:rPr lang="en-US" sz="1200" spc="-5" dirty="0">
                <a:latin typeface="+mj-lt"/>
                <a:cs typeface="Arial" panose="020B0604020202020204" pitchFamily="34" charset="0"/>
              </a:rPr>
              <a:t>care,</a:t>
            </a:r>
            <a:r>
              <a:rPr lang="en-US" sz="1200" spc="10" dirty="0">
                <a:latin typeface="+mj-lt"/>
                <a:cs typeface="Arial" panose="020B0604020202020204" pitchFamily="34" charset="0"/>
              </a:rPr>
              <a:t> </a:t>
            </a:r>
            <a:r>
              <a:rPr lang="en-US" sz="1200" spc="-5" dirty="0">
                <a:latin typeface="+mj-lt"/>
                <a:cs typeface="Arial" panose="020B0604020202020204" pitchFamily="34" charset="0"/>
              </a:rPr>
              <a:t>this activity</a:t>
            </a:r>
            <a:r>
              <a:rPr lang="en-US" sz="1200" spc="-10" dirty="0">
                <a:latin typeface="+mj-lt"/>
                <a:cs typeface="Arial" panose="020B0604020202020204" pitchFamily="34" charset="0"/>
              </a:rPr>
              <a:t> </a:t>
            </a:r>
            <a:r>
              <a:rPr lang="en-US" sz="1200" spc="-5" dirty="0">
                <a:latin typeface="+mj-lt"/>
                <a:cs typeface="Arial" panose="020B0604020202020204" pitchFamily="34" charset="0"/>
              </a:rPr>
              <a:t>has</a:t>
            </a:r>
            <a:r>
              <a:rPr lang="en-US" sz="1200" dirty="0">
                <a:latin typeface="+mj-lt"/>
                <a:cs typeface="Arial" panose="020B0604020202020204" pitchFamily="34" charset="0"/>
              </a:rPr>
              <a:t> been </a:t>
            </a:r>
            <a:r>
              <a:rPr lang="en-US" sz="1200" spc="-5" dirty="0">
                <a:latin typeface="+mj-lt"/>
                <a:cs typeface="Arial" panose="020B0604020202020204" pitchFamily="34" charset="0"/>
              </a:rPr>
              <a:t>planned</a:t>
            </a:r>
            <a:r>
              <a:rPr lang="en-US" sz="1200" spc="-10" dirty="0">
                <a:latin typeface="+mj-lt"/>
                <a:cs typeface="Arial" panose="020B0604020202020204" pitchFamily="34" charset="0"/>
              </a:rPr>
              <a:t> </a:t>
            </a:r>
            <a:r>
              <a:rPr lang="en-US" sz="1200" dirty="0">
                <a:latin typeface="+mj-lt"/>
                <a:cs typeface="Arial" panose="020B0604020202020204" pitchFamily="34" charset="0"/>
              </a:rPr>
              <a:t>and </a:t>
            </a:r>
            <a:r>
              <a:rPr lang="en-US" sz="1200" spc="-256" dirty="0">
                <a:latin typeface="+mj-lt"/>
                <a:cs typeface="Arial" panose="020B0604020202020204" pitchFamily="34" charset="0"/>
              </a:rPr>
              <a:t> </a:t>
            </a:r>
            <a:r>
              <a:rPr lang="en-US" sz="1200" spc="-5" dirty="0">
                <a:latin typeface="+mj-lt"/>
                <a:cs typeface="Arial" panose="020B0604020202020204" pitchFamily="34" charset="0"/>
              </a:rPr>
              <a:t>implemented</a:t>
            </a:r>
            <a:r>
              <a:rPr lang="en-US" sz="1200" spc="-10" dirty="0">
                <a:latin typeface="+mj-lt"/>
                <a:cs typeface="Arial" panose="020B0604020202020204" pitchFamily="34" charset="0"/>
              </a:rPr>
              <a:t> </a:t>
            </a:r>
            <a:r>
              <a:rPr lang="en-US" sz="1200" dirty="0">
                <a:latin typeface="+mj-lt"/>
                <a:cs typeface="Arial" panose="020B0604020202020204" pitchFamily="34" charset="0"/>
              </a:rPr>
              <a:t>by </a:t>
            </a:r>
            <a:r>
              <a:rPr lang="en-US" sz="1200" spc="-5" dirty="0">
                <a:latin typeface="+mj-lt"/>
                <a:cs typeface="Arial" panose="020B0604020202020204" pitchFamily="34" charset="0"/>
              </a:rPr>
              <a:t>Rutgers</a:t>
            </a:r>
            <a:r>
              <a:rPr lang="en-US" sz="1200" spc="5" dirty="0">
                <a:latin typeface="+mj-lt"/>
                <a:cs typeface="Arial" panose="020B0604020202020204" pitchFamily="34" charset="0"/>
              </a:rPr>
              <a:t> </a:t>
            </a:r>
            <a:r>
              <a:rPr lang="en-US" sz="1200" spc="-5" dirty="0">
                <a:latin typeface="+mj-lt"/>
                <a:cs typeface="Arial" panose="020B0604020202020204" pitchFamily="34" charset="0"/>
              </a:rPr>
              <a:t>Biomedical </a:t>
            </a:r>
            <a:r>
              <a:rPr lang="en-US" sz="1200" dirty="0">
                <a:latin typeface="+mj-lt"/>
                <a:cs typeface="Arial" panose="020B0604020202020204" pitchFamily="34" charset="0"/>
              </a:rPr>
              <a:t>and</a:t>
            </a:r>
            <a:r>
              <a:rPr lang="en-US" sz="1200" spc="-5" dirty="0">
                <a:latin typeface="+mj-lt"/>
                <a:cs typeface="Arial" panose="020B0604020202020204" pitchFamily="34" charset="0"/>
              </a:rPr>
              <a:t> Health</a:t>
            </a:r>
            <a:r>
              <a:rPr lang="en-US" sz="1200" dirty="0">
                <a:latin typeface="+mj-lt"/>
                <a:cs typeface="Arial" panose="020B0604020202020204" pitchFamily="34" charset="0"/>
              </a:rPr>
              <a:t> </a:t>
            </a:r>
            <a:r>
              <a:rPr lang="en-US" sz="1200" spc="-5" dirty="0">
                <a:latin typeface="+mj-lt"/>
                <a:cs typeface="Arial" panose="020B0604020202020204" pitchFamily="34" charset="0"/>
              </a:rPr>
              <a:t>Sciences </a:t>
            </a:r>
            <a:r>
              <a:rPr lang="en-US" sz="1200" dirty="0">
                <a:latin typeface="+mj-lt"/>
                <a:cs typeface="Arial" panose="020B0604020202020204" pitchFamily="34" charset="0"/>
              </a:rPr>
              <a:t>and </a:t>
            </a:r>
            <a:r>
              <a:rPr lang="en-US" sz="1200" spc="-5" dirty="0">
                <a:latin typeface="+mj-lt"/>
                <a:cs typeface="Arial" panose="020B0604020202020204" pitchFamily="34" charset="0"/>
              </a:rPr>
              <a:t>NJ-NEW.</a:t>
            </a:r>
          </a:p>
          <a:p>
            <a:pPr marL="12988">
              <a:spcBef>
                <a:spcPts val="5"/>
              </a:spcBef>
            </a:pPr>
            <a:r>
              <a:rPr lang="en-US" sz="1200" spc="-5" dirty="0">
                <a:latin typeface="+mj-lt"/>
                <a:cs typeface="Arial" panose="020B0604020202020204" pitchFamily="34" charset="0"/>
              </a:rPr>
              <a:t>Rutgers</a:t>
            </a:r>
            <a:r>
              <a:rPr lang="en-US" sz="1200" dirty="0">
                <a:latin typeface="+mj-lt"/>
                <a:cs typeface="Arial" panose="020B0604020202020204" pitchFamily="34" charset="0"/>
              </a:rPr>
              <a:t> </a:t>
            </a:r>
            <a:r>
              <a:rPr lang="en-US" sz="1200" spc="-5" dirty="0">
                <a:latin typeface="+mj-lt"/>
                <a:cs typeface="Arial" panose="020B0604020202020204" pitchFamily="34" charset="0"/>
              </a:rPr>
              <a:t>Biomedical </a:t>
            </a:r>
            <a:r>
              <a:rPr lang="en-US" sz="1200" dirty="0">
                <a:latin typeface="+mj-lt"/>
                <a:cs typeface="Arial" panose="020B0604020202020204" pitchFamily="34" charset="0"/>
              </a:rPr>
              <a:t>and</a:t>
            </a:r>
            <a:r>
              <a:rPr lang="en-US" sz="1200" spc="5" dirty="0">
                <a:latin typeface="+mj-lt"/>
                <a:cs typeface="Arial" panose="020B0604020202020204" pitchFamily="34" charset="0"/>
              </a:rPr>
              <a:t> </a:t>
            </a:r>
            <a:r>
              <a:rPr lang="en-US" sz="1200" spc="-5" dirty="0">
                <a:latin typeface="+mj-lt"/>
                <a:cs typeface="Arial" panose="020B0604020202020204" pitchFamily="34" charset="0"/>
              </a:rPr>
              <a:t>Health Sciences</a:t>
            </a:r>
            <a:r>
              <a:rPr lang="en-US" sz="1200" dirty="0">
                <a:latin typeface="+mj-lt"/>
                <a:cs typeface="Arial" panose="020B0604020202020204" pitchFamily="34" charset="0"/>
              </a:rPr>
              <a:t> is</a:t>
            </a:r>
            <a:r>
              <a:rPr lang="en-US" sz="1200" spc="-5" dirty="0">
                <a:latin typeface="+mj-lt"/>
                <a:cs typeface="Arial" panose="020B0604020202020204" pitchFamily="34" charset="0"/>
              </a:rPr>
              <a:t> jointly</a:t>
            </a:r>
            <a:r>
              <a:rPr lang="en-US" sz="1200" dirty="0">
                <a:latin typeface="+mj-lt"/>
                <a:cs typeface="Arial" panose="020B0604020202020204" pitchFamily="34" charset="0"/>
              </a:rPr>
              <a:t> </a:t>
            </a:r>
            <a:r>
              <a:rPr lang="en-US" sz="1200" spc="-5" dirty="0">
                <a:latin typeface="+mj-lt"/>
                <a:cs typeface="Arial" panose="020B0604020202020204" pitchFamily="34" charset="0"/>
              </a:rPr>
              <a:t>accredited</a:t>
            </a:r>
            <a:r>
              <a:rPr lang="en-US" sz="1200" spc="-10" dirty="0">
                <a:latin typeface="+mj-lt"/>
                <a:cs typeface="Arial" panose="020B0604020202020204" pitchFamily="34" charset="0"/>
              </a:rPr>
              <a:t> </a:t>
            </a:r>
            <a:r>
              <a:rPr lang="en-US" sz="1200" dirty="0">
                <a:latin typeface="+mj-lt"/>
                <a:cs typeface="Arial" panose="020B0604020202020204" pitchFamily="34" charset="0"/>
              </a:rPr>
              <a:t>by</a:t>
            </a:r>
            <a:r>
              <a:rPr lang="en-US" sz="1200" spc="-5" dirty="0">
                <a:latin typeface="+mj-lt"/>
                <a:cs typeface="Arial" panose="020B0604020202020204" pitchFamily="34" charset="0"/>
              </a:rPr>
              <a:t> the </a:t>
            </a:r>
            <a:r>
              <a:rPr lang="en-US" sz="1200" dirty="0">
                <a:latin typeface="+mj-lt"/>
                <a:cs typeface="Arial" panose="020B0604020202020204" pitchFamily="34" charset="0"/>
              </a:rPr>
              <a:t> </a:t>
            </a:r>
            <a:r>
              <a:rPr lang="en-US" sz="1200" spc="-5" dirty="0">
                <a:latin typeface="+mj-lt"/>
                <a:cs typeface="Arial" panose="020B0604020202020204" pitchFamily="34" charset="0"/>
              </a:rPr>
              <a:t>Accreditation</a:t>
            </a:r>
            <a:r>
              <a:rPr lang="en-US" sz="1200" spc="5" dirty="0">
                <a:latin typeface="+mj-lt"/>
                <a:cs typeface="Arial" panose="020B0604020202020204" pitchFamily="34" charset="0"/>
              </a:rPr>
              <a:t> </a:t>
            </a:r>
            <a:r>
              <a:rPr lang="en-US" sz="1200" spc="-5" dirty="0">
                <a:latin typeface="+mj-lt"/>
                <a:cs typeface="Arial" panose="020B0604020202020204" pitchFamily="34" charset="0"/>
              </a:rPr>
              <a:t>Council</a:t>
            </a:r>
            <a:r>
              <a:rPr lang="en-US" sz="1200" dirty="0">
                <a:latin typeface="+mj-lt"/>
                <a:cs typeface="Arial" panose="020B0604020202020204" pitchFamily="34" charset="0"/>
              </a:rPr>
              <a:t> for </a:t>
            </a:r>
            <a:r>
              <a:rPr lang="en-US" sz="1200" spc="-5" dirty="0">
                <a:latin typeface="+mj-lt"/>
                <a:cs typeface="Arial" panose="020B0604020202020204" pitchFamily="34" charset="0"/>
              </a:rPr>
              <a:t>Continuing</a:t>
            </a:r>
            <a:r>
              <a:rPr lang="en-US" sz="1200" dirty="0">
                <a:latin typeface="+mj-lt"/>
                <a:cs typeface="Arial" panose="020B0604020202020204" pitchFamily="34" charset="0"/>
              </a:rPr>
              <a:t> </a:t>
            </a:r>
            <a:r>
              <a:rPr lang="en-US" sz="1200" spc="-5" dirty="0">
                <a:latin typeface="+mj-lt"/>
                <a:cs typeface="Arial" panose="020B0604020202020204" pitchFamily="34" charset="0"/>
              </a:rPr>
              <a:t>Medical Education</a:t>
            </a:r>
            <a:r>
              <a:rPr lang="en-US" sz="1200" spc="5" dirty="0">
                <a:latin typeface="+mj-lt"/>
                <a:cs typeface="Arial" panose="020B0604020202020204" pitchFamily="34" charset="0"/>
              </a:rPr>
              <a:t> </a:t>
            </a:r>
            <a:r>
              <a:rPr lang="en-US" sz="1200" spc="-5" dirty="0">
                <a:latin typeface="+mj-lt"/>
                <a:cs typeface="Arial" panose="020B0604020202020204" pitchFamily="34" charset="0"/>
              </a:rPr>
              <a:t>(ACCME),</a:t>
            </a:r>
            <a:r>
              <a:rPr lang="en-US" sz="1200" spc="10" dirty="0">
                <a:latin typeface="+mj-lt"/>
                <a:cs typeface="Arial" panose="020B0604020202020204" pitchFamily="34" charset="0"/>
              </a:rPr>
              <a:t> </a:t>
            </a:r>
            <a:r>
              <a:rPr lang="en-US" sz="1200" spc="-5" dirty="0">
                <a:latin typeface="+mj-lt"/>
                <a:cs typeface="Arial" panose="020B0604020202020204" pitchFamily="34" charset="0"/>
              </a:rPr>
              <a:t>the Accreditation</a:t>
            </a:r>
            <a:r>
              <a:rPr lang="en-US" sz="1200" dirty="0">
                <a:latin typeface="+mj-lt"/>
                <a:cs typeface="Arial" panose="020B0604020202020204" pitchFamily="34" charset="0"/>
              </a:rPr>
              <a:t> </a:t>
            </a:r>
            <a:r>
              <a:rPr lang="en-US" sz="1200" spc="-5" dirty="0">
                <a:latin typeface="+mj-lt"/>
                <a:cs typeface="Arial" panose="020B0604020202020204" pitchFamily="34" charset="0"/>
              </a:rPr>
              <a:t>Council </a:t>
            </a:r>
            <a:r>
              <a:rPr lang="en-US" sz="1200" dirty="0">
                <a:latin typeface="+mj-lt"/>
                <a:cs typeface="Arial" panose="020B0604020202020204" pitchFamily="34" charset="0"/>
              </a:rPr>
              <a:t>for</a:t>
            </a:r>
            <a:r>
              <a:rPr lang="en-US" sz="1200" spc="-5" dirty="0">
                <a:latin typeface="+mj-lt"/>
                <a:cs typeface="Arial" panose="020B0604020202020204" pitchFamily="34" charset="0"/>
              </a:rPr>
              <a:t> Pharmacy Education</a:t>
            </a:r>
            <a:r>
              <a:rPr lang="en-US" sz="1200" spc="5" dirty="0">
                <a:latin typeface="+mj-lt"/>
                <a:cs typeface="Arial" panose="020B0604020202020204" pitchFamily="34" charset="0"/>
              </a:rPr>
              <a:t> </a:t>
            </a:r>
            <a:r>
              <a:rPr lang="en-US" sz="1200" spc="-5" dirty="0">
                <a:latin typeface="+mj-lt"/>
                <a:cs typeface="Arial" panose="020B0604020202020204" pitchFamily="34" charset="0"/>
              </a:rPr>
              <a:t>(ACPE),</a:t>
            </a:r>
            <a:r>
              <a:rPr lang="en-US" sz="1200" spc="5" dirty="0">
                <a:latin typeface="+mj-lt"/>
                <a:cs typeface="Arial" panose="020B0604020202020204" pitchFamily="34" charset="0"/>
              </a:rPr>
              <a:t> </a:t>
            </a:r>
            <a:r>
              <a:rPr lang="en-US" sz="1200" dirty="0">
                <a:latin typeface="+mj-lt"/>
                <a:cs typeface="Arial" panose="020B0604020202020204" pitchFamily="34" charset="0"/>
              </a:rPr>
              <a:t>and</a:t>
            </a:r>
            <a:r>
              <a:rPr lang="en-US" sz="1200" spc="-10" dirty="0">
                <a:latin typeface="+mj-lt"/>
                <a:cs typeface="Arial" panose="020B0604020202020204" pitchFamily="34" charset="0"/>
              </a:rPr>
              <a:t> </a:t>
            </a:r>
            <a:r>
              <a:rPr lang="en-US" sz="1200" spc="-5" dirty="0">
                <a:latin typeface="+mj-lt"/>
                <a:cs typeface="Arial" panose="020B0604020202020204" pitchFamily="34" charset="0"/>
              </a:rPr>
              <a:t>the </a:t>
            </a:r>
            <a:r>
              <a:rPr lang="en-US" sz="1200" dirty="0">
                <a:latin typeface="+mj-lt"/>
                <a:cs typeface="Arial" panose="020B0604020202020204" pitchFamily="34" charset="0"/>
              </a:rPr>
              <a:t> </a:t>
            </a:r>
            <a:r>
              <a:rPr lang="en-US" sz="1200" spc="-5" dirty="0">
                <a:latin typeface="+mj-lt"/>
                <a:cs typeface="Arial" panose="020B0604020202020204" pitchFamily="34" charset="0"/>
              </a:rPr>
              <a:t>American</a:t>
            </a:r>
            <a:r>
              <a:rPr lang="en-US" sz="1200" spc="5" dirty="0">
                <a:latin typeface="+mj-lt"/>
                <a:cs typeface="Arial" panose="020B0604020202020204" pitchFamily="34" charset="0"/>
              </a:rPr>
              <a:t> </a:t>
            </a:r>
            <a:r>
              <a:rPr lang="en-US" sz="1200" spc="-5" dirty="0">
                <a:latin typeface="+mj-lt"/>
                <a:cs typeface="Arial" panose="020B0604020202020204" pitchFamily="34" charset="0"/>
              </a:rPr>
              <a:t>Nurses</a:t>
            </a:r>
            <a:r>
              <a:rPr lang="en-US" sz="1200" dirty="0">
                <a:latin typeface="+mj-lt"/>
                <a:cs typeface="Arial" panose="020B0604020202020204" pitchFamily="34" charset="0"/>
              </a:rPr>
              <a:t> </a:t>
            </a:r>
            <a:r>
              <a:rPr lang="en-US" sz="1200" spc="-5" dirty="0">
                <a:latin typeface="+mj-lt"/>
                <a:cs typeface="Arial" panose="020B0604020202020204" pitchFamily="34" charset="0"/>
              </a:rPr>
              <a:t>Credentialing</a:t>
            </a:r>
            <a:r>
              <a:rPr lang="en-US" sz="1200" dirty="0">
                <a:latin typeface="+mj-lt"/>
                <a:cs typeface="Arial" panose="020B0604020202020204" pitchFamily="34" charset="0"/>
              </a:rPr>
              <a:t> </a:t>
            </a:r>
            <a:r>
              <a:rPr lang="en-US" sz="1200" spc="-5" dirty="0">
                <a:latin typeface="+mj-lt"/>
                <a:cs typeface="Arial" panose="020B0604020202020204" pitchFamily="34" charset="0"/>
              </a:rPr>
              <a:t>Center</a:t>
            </a:r>
            <a:r>
              <a:rPr lang="en-US" sz="1200" dirty="0">
                <a:latin typeface="+mj-lt"/>
                <a:cs typeface="Arial" panose="020B0604020202020204" pitchFamily="34" charset="0"/>
              </a:rPr>
              <a:t> </a:t>
            </a:r>
            <a:r>
              <a:rPr lang="en-US" sz="1200" spc="-5" dirty="0">
                <a:latin typeface="+mj-lt"/>
                <a:cs typeface="Arial" panose="020B0604020202020204" pitchFamily="34" charset="0"/>
              </a:rPr>
              <a:t>(ANCC),</a:t>
            </a:r>
            <a:r>
              <a:rPr lang="en-US" sz="1200" spc="10" dirty="0">
                <a:latin typeface="+mj-lt"/>
                <a:cs typeface="Arial" panose="020B0604020202020204" pitchFamily="34" charset="0"/>
              </a:rPr>
              <a:t> </a:t>
            </a:r>
            <a:r>
              <a:rPr lang="en-US" sz="1200" dirty="0">
                <a:latin typeface="+mj-lt"/>
                <a:cs typeface="Arial" panose="020B0604020202020204" pitchFamily="34" charset="0"/>
              </a:rPr>
              <a:t>to </a:t>
            </a:r>
            <a:r>
              <a:rPr lang="en-US" sz="1200" spc="-5" dirty="0">
                <a:latin typeface="+mj-lt"/>
                <a:cs typeface="Arial" panose="020B0604020202020204" pitchFamily="34" charset="0"/>
              </a:rPr>
              <a:t>provide</a:t>
            </a:r>
            <a:r>
              <a:rPr lang="en-US" sz="1200" spc="5" dirty="0">
                <a:latin typeface="+mj-lt"/>
                <a:cs typeface="Arial" panose="020B0604020202020204" pitchFamily="34" charset="0"/>
              </a:rPr>
              <a:t> </a:t>
            </a:r>
            <a:r>
              <a:rPr lang="en-US" sz="1200" spc="-5" dirty="0">
                <a:latin typeface="+mj-lt"/>
                <a:cs typeface="Arial" panose="020B0604020202020204" pitchFamily="34" charset="0"/>
              </a:rPr>
              <a:t>continuing </a:t>
            </a:r>
            <a:r>
              <a:rPr lang="en-US" sz="1200" spc="-5" dirty="0">
                <a:latin typeface="Arial" panose="020B0604020202020204" pitchFamily="34" charset="0"/>
                <a:cs typeface="Arial" panose="020B0604020202020204" pitchFamily="34" charset="0"/>
              </a:rPr>
              <a:t>education for the</a:t>
            </a:r>
            <a:r>
              <a:rPr lang="en-US" sz="1200" dirty="0">
                <a:latin typeface="Arial" panose="020B0604020202020204" pitchFamily="34" charset="0"/>
                <a:cs typeface="Arial" panose="020B0604020202020204" pitchFamily="34" charset="0"/>
              </a:rPr>
              <a:t> </a:t>
            </a:r>
            <a:r>
              <a:rPr lang="en-US" sz="1200" spc="-5" dirty="0">
                <a:latin typeface="Arial" panose="020B0604020202020204" pitchFamily="34" charset="0"/>
                <a:cs typeface="Arial" panose="020B0604020202020204" pitchFamily="34" charset="0"/>
              </a:rPr>
              <a:t>healthcare</a:t>
            </a:r>
            <a:r>
              <a:rPr lang="en-US" sz="1200" dirty="0">
                <a:latin typeface="Arial" panose="020B0604020202020204" pitchFamily="34" charset="0"/>
                <a:cs typeface="Arial" panose="020B0604020202020204" pitchFamily="34" charset="0"/>
              </a:rPr>
              <a:t> </a:t>
            </a:r>
            <a:r>
              <a:rPr lang="en-US" sz="1200" spc="-5" dirty="0">
                <a:latin typeface="Arial" panose="020B0604020202020204" pitchFamily="34" charset="0"/>
                <a:cs typeface="Arial" panose="020B0604020202020204" pitchFamily="34" charset="0"/>
              </a:rPr>
              <a:t>team.</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29C19C-934F-4814-A09F-6D90F0F9FAF2}"/>
              </a:ext>
            </a:extLst>
          </p:cNvPr>
          <p:cNvSpPr txBox="1"/>
          <p:nvPr/>
        </p:nvSpPr>
        <p:spPr>
          <a:xfrm>
            <a:off x="2667000" y="6065706"/>
            <a:ext cx="6091516" cy="646331"/>
          </a:xfrm>
          <a:prstGeom prst="rect">
            <a:avLst/>
          </a:prstGeom>
          <a:noFill/>
        </p:spPr>
        <p:txBody>
          <a:bodyPr wrap="square">
            <a:spAutoFit/>
          </a:bodyPr>
          <a:lstStyle/>
          <a:p>
            <a:pPr marL="12988" algn="ctr"/>
            <a:r>
              <a:rPr lang="en-US" spc="-5" dirty="0">
                <a:solidFill>
                  <a:srgbClr val="CB05B3"/>
                </a:solidFill>
                <a:latin typeface="+mj-lt"/>
                <a:cs typeface="Cambria"/>
              </a:rPr>
              <a:t>Nurses</a:t>
            </a:r>
            <a:endParaRPr lang="en-US" dirty="0">
              <a:solidFill>
                <a:srgbClr val="CB05B3"/>
              </a:solidFill>
              <a:latin typeface="+mj-lt"/>
              <a:cs typeface="Cambria"/>
            </a:endParaRPr>
          </a:p>
          <a:p>
            <a:pPr marL="12988" algn="ctr"/>
            <a:r>
              <a:rPr lang="en-US" spc="-5" dirty="0">
                <a:solidFill>
                  <a:srgbClr val="CB05B3"/>
                </a:solidFill>
                <a:latin typeface="+mj-lt"/>
                <a:cs typeface="Cambria"/>
              </a:rPr>
              <a:t>This activity </a:t>
            </a:r>
            <a:r>
              <a:rPr lang="en-US" dirty="0">
                <a:solidFill>
                  <a:srgbClr val="CB05B3"/>
                </a:solidFill>
                <a:latin typeface="+mj-lt"/>
                <a:cs typeface="Cambria"/>
              </a:rPr>
              <a:t>is</a:t>
            </a:r>
            <a:r>
              <a:rPr lang="en-US" spc="-5" dirty="0">
                <a:solidFill>
                  <a:srgbClr val="CB05B3"/>
                </a:solidFill>
                <a:latin typeface="+mj-lt"/>
                <a:cs typeface="Cambria"/>
              </a:rPr>
              <a:t> awarded</a:t>
            </a:r>
            <a:r>
              <a:rPr lang="en-US" spc="5" dirty="0">
                <a:solidFill>
                  <a:srgbClr val="CB05B3"/>
                </a:solidFill>
                <a:latin typeface="+mj-lt"/>
                <a:cs typeface="Cambria"/>
              </a:rPr>
              <a:t> 14</a:t>
            </a:r>
            <a:r>
              <a:rPr lang="en-US" spc="-5" dirty="0">
                <a:solidFill>
                  <a:srgbClr val="CB05B3"/>
                </a:solidFill>
                <a:latin typeface="+mj-lt"/>
                <a:cs typeface="Cambria"/>
              </a:rPr>
              <a:t> contact</a:t>
            </a:r>
            <a:r>
              <a:rPr lang="en-US" dirty="0">
                <a:solidFill>
                  <a:srgbClr val="CB05B3"/>
                </a:solidFill>
                <a:latin typeface="+mj-lt"/>
                <a:cs typeface="Cambria"/>
              </a:rPr>
              <a:t> </a:t>
            </a:r>
            <a:r>
              <a:rPr lang="en-US" spc="-5" dirty="0">
                <a:solidFill>
                  <a:srgbClr val="CB05B3"/>
                </a:solidFill>
                <a:latin typeface="+mj-lt"/>
                <a:cs typeface="Cambria"/>
              </a:rPr>
              <a:t>hours.</a:t>
            </a:r>
            <a:r>
              <a:rPr lang="en-US" spc="5" dirty="0">
                <a:solidFill>
                  <a:srgbClr val="CB05B3"/>
                </a:solidFill>
                <a:latin typeface="+mj-lt"/>
                <a:cs typeface="Cambria"/>
              </a:rPr>
              <a:t> </a:t>
            </a:r>
            <a:endParaRPr lang="en-US" dirty="0">
              <a:solidFill>
                <a:srgbClr val="CB05B3"/>
              </a:solidFill>
              <a:latin typeface="+mj-lt"/>
              <a:cs typeface="Cambria"/>
            </a:endParaRPr>
          </a:p>
        </p:txBody>
      </p:sp>
      <p:pic>
        <p:nvPicPr>
          <p:cNvPr id="7" name="Picture 6">
            <a:extLst>
              <a:ext uri="{FF2B5EF4-FFF2-40B4-BE49-F238E27FC236}">
                <a16:creationId xmlns:a16="http://schemas.microsoft.com/office/drawing/2014/main" id="{9229524B-EC58-4A46-B4EC-56D1FC3B36A4}"/>
              </a:ext>
            </a:extLst>
          </p:cNvPr>
          <p:cNvPicPr>
            <a:picLocks noChangeAspect="1"/>
          </p:cNvPicPr>
          <p:nvPr/>
        </p:nvPicPr>
        <p:blipFill>
          <a:blip r:embed="rId3"/>
          <a:stretch>
            <a:fillRect/>
          </a:stretch>
        </p:blipFill>
        <p:spPr>
          <a:xfrm>
            <a:off x="10520940" y="5820052"/>
            <a:ext cx="1290061" cy="886917"/>
          </a:xfrm>
          <a:prstGeom prst="rect">
            <a:avLst/>
          </a:prstGeom>
        </p:spPr>
      </p:pic>
    </p:spTree>
    <p:extLst>
      <p:ext uri="{BB962C8B-B14F-4D97-AF65-F5344CB8AC3E}">
        <p14:creationId xmlns:p14="http://schemas.microsoft.com/office/powerpoint/2010/main" val="359653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DE9D-7B65-4066-9150-0C9520E17C5D}"/>
              </a:ext>
            </a:extLst>
          </p:cNvPr>
          <p:cNvSpPr>
            <a:spLocks noGrp="1"/>
          </p:cNvSpPr>
          <p:nvPr>
            <p:ph type="title"/>
          </p:nvPr>
        </p:nvSpPr>
        <p:spPr>
          <a:xfrm>
            <a:off x="4405303" y="116488"/>
            <a:ext cx="4752345" cy="1007533"/>
          </a:xfrm>
        </p:spPr>
        <p:txBody>
          <a:bodyPr/>
          <a:lstStyle/>
          <a:p>
            <a:r>
              <a:rPr lang="en-US" dirty="0"/>
              <a:t>What is SFA?</a:t>
            </a:r>
          </a:p>
        </p:txBody>
      </p:sp>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9570" y="2063043"/>
            <a:ext cx="3028161" cy="151408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927" y="2034474"/>
            <a:ext cx="2961504" cy="1542648"/>
          </a:xfrm>
          <a:prstGeom prst="rect">
            <a:avLst/>
          </a:prstGeom>
          <a:ln w="12700">
            <a:solidFill>
              <a:srgbClr val="C00000"/>
            </a:solidFill>
          </a:ln>
        </p:spPr>
      </p:pic>
      <p:sp>
        <p:nvSpPr>
          <p:cNvPr id="7" name="TextBox 6"/>
          <p:cNvSpPr txBox="1"/>
          <p:nvPr/>
        </p:nvSpPr>
        <p:spPr>
          <a:xfrm>
            <a:off x="4162123" y="2482717"/>
            <a:ext cx="3935355" cy="1200329"/>
          </a:xfrm>
          <a:prstGeom prst="rect">
            <a:avLst/>
          </a:prstGeom>
          <a:solidFill>
            <a:schemeClr val="accent4"/>
          </a:solidFill>
        </p:spPr>
        <p:txBody>
          <a:bodyPr wrap="square" rtlCol="0">
            <a:spAutoFit/>
          </a:bodyPr>
          <a:lstStyle/>
          <a:p>
            <a:pPr algn="ctr"/>
            <a:r>
              <a:rPr lang="en-US" dirty="0">
                <a:solidFill>
                  <a:schemeClr val="bg1"/>
                </a:solidFill>
              </a:rPr>
              <a:t>Peer-Support &amp; Self-Care Model</a:t>
            </a:r>
          </a:p>
          <a:p>
            <a:pPr algn="ctr"/>
            <a:endParaRPr lang="en-US" dirty="0">
              <a:solidFill>
                <a:schemeClr val="bg1"/>
              </a:solidFill>
            </a:endParaRPr>
          </a:p>
          <a:p>
            <a:pPr algn="ctr"/>
            <a:r>
              <a:rPr lang="en-US" dirty="0">
                <a:solidFill>
                  <a:schemeClr val="bg1"/>
                </a:solidFill>
              </a:rPr>
              <a:t>Parallels first-responder approaches to physical first aid</a:t>
            </a:r>
          </a:p>
        </p:txBody>
      </p:sp>
      <p:sp>
        <p:nvSpPr>
          <p:cNvPr id="8" name="TextBox 7"/>
          <p:cNvSpPr txBox="1"/>
          <p:nvPr/>
        </p:nvSpPr>
        <p:spPr>
          <a:xfrm>
            <a:off x="990600" y="4593499"/>
            <a:ext cx="10512862" cy="1671740"/>
          </a:xfrm>
          <a:prstGeom prst="rect">
            <a:avLst/>
          </a:prstGeom>
          <a:noFill/>
          <a:ln w="25400">
            <a:solidFill>
              <a:schemeClr val="accent6">
                <a:lumMod val="75000"/>
              </a:schemeClr>
            </a:solidFill>
          </a:ln>
        </p:spPr>
        <p:txBody>
          <a:bodyPr wrap="square" rtlCol="0">
            <a:spAutoFit/>
          </a:bodyPr>
          <a:lstStyle/>
          <a:p>
            <a:pPr>
              <a:spcAft>
                <a:spcPts val="800"/>
              </a:spcAft>
            </a:pPr>
            <a:r>
              <a:rPr lang="en-US" sz="2399" dirty="0">
                <a:solidFill>
                  <a:srgbClr val="232D4B"/>
                </a:solidFill>
              </a:rPr>
              <a:t>Stress First Aid is an evidence-based set of knowledge and skill tools to manage stress at an individual, unit and organizational level</a:t>
            </a:r>
          </a:p>
          <a:p>
            <a:pPr>
              <a:spcAft>
                <a:spcPts val="800"/>
              </a:spcAft>
            </a:pPr>
            <a:r>
              <a:rPr lang="en-US" sz="2399" dirty="0">
                <a:solidFill>
                  <a:srgbClr val="232D4B"/>
                </a:solidFill>
              </a:rPr>
              <a:t>The principles of SFA can be used in a preventive mode to build individual and unit resilience </a:t>
            </a:r>
          </a:p>
        </p:txBody>
      </p:sp>
    </p:spTree>
    <p:extLst>
      <p:ext uri="{BB962C8B-B14F-4D97-AF65-F5344CB8AC3E}">
        <p14:creationId xmlns:p14="http://schemas.microsoft.com/office/powerpoint/2010/main" val="1467942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5E18-C080-E50D-58C9-0BD016C0BF78}"/>
              </a:ext>
            </a:extLst>
          </p:cNvPr>
          <p:cNvSpPr>
            <a:spLocks noGrp="1"/>
          </p:cNvSpPr>
          <p:nvPr>
            <p:ph type="title"/>
          </p:nvPr>
        </p:nvSpPr>
        <p:spPr/>
        <p:txBody>
          <a:bodyPr/>
          <a:lstStyle/>
          <a:p>
            <a:pPr algn="ctr"/>
            <a:r>
              <a:rPr lang="en-US" dirty="0"/>
              <a:t>Next Steps</a:t>
            </a:r>
          </a:p>
        </p:txBody>
      </p:sp>
      <p:sp>
        <p:nvSpPr>
          <p:cNvPr id="4" name="TextBox 3">
            <a:extLst>
              <a:ext uri="{FF2B5EF4-FFF2-40B4-BE49-F238E27FC236}">
                <a16:creationId xmlns:a16="http://schemas.microsoft.com/office/drawing/2014/main" id="{B7AF5E19-21A4-0EA0-02EF-AC4F78826BC9}"/>
              </a:ext>
            </a:extLst>
          </p:cNvPr>
          <p:cNvSpPr txBox="1"/>
          <p:nvPr/>
        </p:nvSpPr>
        <p:spPr>
          <a:xfrm>
            <a:off x="1557267" y="1477023"/>
            <a:ext cx="9583699" cy="4622804"/>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pPr>
            <a:r>
              <a:rPr lang="en-US" sz="2000" dirty="0"/>
              <a:t>Implementation Guide Overview &amp; Expectations</a:t>
            </a:r>
          </a:p>
          <a:p>
            <a:endParaRPr lang="en-US" sz="2000" dirty="0"/>
          </a:p>
          <a:p>
            <a:pPr marL="285750" indent="-285750">
              <a:buFont typeface="Wingdings" panose="05000000000000000000" pitchFamily="2" charset="2"/>
              <a:buChar char="v"/>
            </a:pPr>
            <a:r>
              <a:rPr lang="en-US" sz="2000" dirty="0"/>
              <a:t>Awareness Brief Assignment </a:t>
            </a:r>
          </a:p>
          <a:p>
            <a:pPr marL="742950" lvl="1" indent="-285750">
              <a:lnSpc>
                <a:spcPct val="200000"/>
              </a:lnSpc>
              <a:buFont typeface="Wingdings" panose="05000000000000000000" pitchFamily="2" charset="2"/>
              <a:buChar char="§"/>
            </a:pPr>
            <a:r>
              <a:rPr lang="en-US" sz="2000" dirty="0"/>
              <a:t>Schedule a time to Present Awareness Brief</a:t>
            </a:r>
          </a:p>
          <a:p>
            <a:pPr marL="742950" lvl="1" indent="-285750">
              <a:lnSpc>
                <a:spcPct val="200000"/>
              </a:lnSpc>
              <a:buFont typeface="Wingdings" panose="05000000000000000000" pitchFamily="2" charset="2"/>
              <a:buChar char="§"/>
            </a:pPr>
            <a:r>
              <a:rPr lang="en-US" sz="2000" dirty="0"/>
              <a:t>Select Small Group (3-8 participants-unit, peers, council or committee)</a:t>
            </a:r>
            <a:endParaRPr lang="en-US" sz="2000" dirty="0">
              <a:cs typeface="Calibri"/>
            </a:endParaRPr>
          </a:p>
          <a:p>
            <a:pPr marL="742950" lvl="1" indent="-285750">
              <a:lnSpc>
                <a:spcPct val="200000"/>
              </a:lnSpc>
              <a:buFont typeface="Wingdings" panose="05000000000000000000" pitchFamily="2" charset="2"/>
              <a:buChar char="§"/>
            </a:pPr>
            <a:r>
              <a:rPr lang="en-US" sz="2000" dirty="0"/>
              <a:t>Handout to share with participants </a:t>
            </a:r>
            <a:endParaRPr lang="en-US" sz="2000" dirty="0">
              <a:cs typeface="Calibri" panose="020F0502020204030204"/>
            </a:endParaRPr>
          </a:p>
          <a:p>
            <a:pPr marL="742950" lvl="1" indent="-285750">
              <a:lnSpc>
                <a:spcPct val="200000"/>
              </a:lnSpc>
              <a:buFont typeface="Wingdings" panose="05000000000000000000" pitchFamily="2" charset="2"/>
              <a:buChar char="§"/>
            </a:pPr>
            <a:r>
              <a:rPr lang="en-US" sz="2000" dirty="0"/>
              <a:t>After Awareness Session Complete Feedback Form via link by November 14, 2022</a:t>
            </a:r>
            <a:endParaRPr lang="en-US" sz="2000" dirty="0">
              <a:cs typeface="Calibri"/>
            </a:endParaRPr>
          </a:p>
          <a:p>
            <a:pPr algn="ctr">
              <a:lnSpc>
                <a:spcPct val="200000"/>
              </a:lnSpc>
            </a:pPr>
            <a:r>
              <a:rPr lang="en-US" sz="2000" b="1" u="sng" dirty="0"/>
              <a:t>Day III Session</a:t>
            </a:r>
          </a:p>
          <a:p>
            <a:pPr algn="ctr">
              <a:lnSpc>
                <a:spcPct val="200000"/>
              </a:lnSpc>
            </a:pPr>
            <a:r>
              <a:rPr lang="en-US" sz="2000" dirty="0"/>
              <a:t>Discuss/share: Awareness Brief Presentation Experience &amp; Implementation/ Next Steps</a:t>
            </a:r>
            <a:endParaRPr lang="en-US" dirty="0"/>
          </a:p>
        </p:txBody>
      </p:sp>
    </p:spTree>
    <p:extLst>
      <p:ext uri="{BB962C8B-B14F-4D97-AF65-F5344CB8AC3E}">
        <p14:creationId xmlns:p14="http://schemas.microsoft.com/office/powerpoint/2010/main" val="961105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C23-74CF-6DBF-AF8F-CB62839EC62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Final Questions / Comments</a:t>
            </a:r>
          </a:p>
        </p:txBody>
      </p:sp>
      <p:pic>
        <p:nvPicPr>
          <p:cNvPr id="4098" name="Picture 2" descr="1,000+ Free Questions &amp; Question Mark Images">
            <a:extLst>
              <a:ext uri="{FF2B5EF4-FFF2-40B4-BE49-F238E27FC236}">
                <a16:creationId xmlns:a16="http://schemas.microsoft.com/office/drawing/2014/main" id="{E5E5BFDC-A454-2FD5-F1F4-D936CA9C2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031" y="1447800"/>
            <a:ext cx="7881938" cy="525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4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2503262" y="48956"/>
            <a:ext cx="8538419" cy="1008063"/>
          </a:xfrm>
        </p:spPr>
        <p:txBody>
          <a:bodyPr>
            <a:noAutofit/>
          </a:bodyPr>
          <a:lstStyle/>
          <a:p>
            <a:r>
              <a:rPr lang="en-US" sz="3600" dirty="0"/>
              <a:t>Evidence Supporting Stress First Aid Model</a:t>
            </a:r>
          </a:p>
        </p:txBody>
      </p:sp>
      <p:grpSp>
        <p:nvGrpSpPr>
          <p:cNvPr id="2" name="Group 1">
            <a:extLst>
              <a:ext uri="{FF2B5EF4-FFF2-40B4-BE49-F238E27FC236}">
                <a16:creationId xmlns:a16="http://schemas.microsoft.com/office/drawing/2014/main" id="{941FD174-661D-4D10-8E48-E6FCBD65D22A}"/>
              </a:ext>
            </a:extLst>
          </p:cNvPr>
          <p:cNvGrpSpPr/>
          <p:nvPr/>
        </p:nvGrpSpPr>
        <p:grpSpPr>
          <a:xfrm>
            <a:off x="3445858" y="1600200"/>
            <a:ext cx="5335731" cy="5001126"/>
            <a:chOff x="3979661" y="788938"/>
            <a:chExt cx="6646067" cy="6384643"/>
          </a:xfrm>
        </p:grpSpPr>
        <p:grpSp>
          <p:nvGrpSpPr>
            <p:cNvPr id="5" name="Group 4">
              <a:extLst>
                <a:ext uri="{FF2B5EF4-FFF2-40B4-BE49-F238E27FC236}">
                  <a16:creationId xmlns:a16="http://schemas.microsoft.com/office/drawing/2014/main" id="{E0906831-543D-4F73-A9FE-1F78E1BCC361}"/>
                </a:ext>
              </a:extLst>
            </p:cNvPr>
            <p:cNvGrpSpPr/>
            <p:nvPr/>
          </p:nvGrpSpPr>
          <p:grpSpPr>
            <a:xfrm>
              <a:off x="6323012" y="788938"/>
              <a:ext cx="1927324" cy="1927324"/>
              <a:chOff x="2830317" y="934"/>
              <a:chExt cx="1927324" cy="1927324"/>
            </a:xfrm>
            <a:solidFill>
              <a:schemeClr val="accent1">
                <a:lumMod val="90000"/>
              </a:schemeClr>
            </a:solidFill>
            <a:scene3d>
              <a:camera prst="orthographicFront">
                <a:rot lat="0" lon="0" rev="0"/>
              </a:camera>
              <a:lightRig rig="balanced" dir="t">
                <a:rot lat="0" lon="0" rev="8700000"/>
              </a:lightRig>
            </a:scene3d>
          </p:grpSpPr>
          <p:sp>
            <p:nvSpPr>
              <p:cNvPr id="34" name="Oval 33">
                <a:extLst>
                  <a:ext uri="{FF2B5EF4-FFF2-40B4-BE49-F238E27FC236}">
                    <a16:creationId xmlns:a16="http://schemas.microsoft.com/office/drawing/2014/main" id="{8C18D1A9-CD80-44E8-ADB2-9B8F48F2FD01}"/>
                  </a:ext>
                </a:extLst>
              </p:cNvPr>
              <p:cNvSpPr/>
              <p:nvPr/>
            </p:nvSpPr>
            <p:spPr>
              <a:xfrm>
                <a:off x="2830317" y="934"/>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Oval 4">
                <a:extLst>
                  <a:ext uri="{FF2B5EF4-FFF2-40B4-BE49-F238E27FC236}">
                    <a16:creationId xmlns:a16="http://schemas.microsoft.com/office/drawing/2014/main" id="{5559DAE6-05B9-44B6-A4A8-D7538B90E0C2}"/>
                  </a:ext>
                </a:extLst>
              </p:cNvPr>
              <p:cNvSpPr txBox="1"/>
              <p:nvPr/>
            </p:nvSpPr>
            <p:spPr>
              <a:xfrm>
                <a:off x="3112567" y="283184"/>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Sense of Safety</a:t>
                </a:r>
              </a:p>
            </p:txBody>
          </p:sp>
        </p:grpSp>
        <p:grpSp>
          <p:nvGrpSpPr>
            <p:cNvPr id="6" name="Group 5">
              <a:extLst>
                <a:ext uri="{FF2B5EF4-FFF2-40B4-BE49-F238E27FC236}">
                  <a16:creationId xmlns:a16="http://schemas.microsoft.com/office/drawing/2014/main" id="{4CF9EE9D-8724-41DF-9491-9A167A37F172}"/>
                </a:ext>
              </a:extLst>
            </p:cNvPr>
            <p:cNvGrpSpPr/>
            <p:nvPr/>
          </p:nvGrpSpPr>
          <p:grpSpPr>
            <a:xfrm>
              <a:off x="8187119" y="2264215"/>
              <a:ext cx="502759" cy="650471"/>
              <a:chOff x="4694424" y="1476211"/>
              <a:chExt cx="502759" cy="650471"/>
            </a:xfrm>
            <a:solidFill>
              <a:schemeClr val="accent1">
                <a:lumMod val="50000"/>
              </a:schemeClr>
            </a:solidFill>
            <a:scene3d>
              <a:camera prst="orthographicFront">
                <a:rot lat="0" lon="0" rev="0"/>
              </a:camera>
              <a:lightRig rig="balanced" dir="t">
                <a:rot lat="0" lon="0" rev="8700000"/>
              </a:lightRig>
            </a:scene3d>
          </p:grpSpPr>
          <p:sp>
            <p:nvSpPr>
              <p:cNvPr id="32" name="Arrow: Right 31">
                <a:extLst>
                  <a:ext uri="{FF2B5EF4-FFF2-40B4-BE49-F238E27FC236}">
                    <a16:creationId xmlns:a16="http://schemas.microsoft.com/office/drawing/2014/main" id="{0A25D637-56FF-4555-AE78-E92571AB9B8B}"/>
                  </a:ext>
                </a:extLst>
              </p:cNvPr>
              <p:cNvSpPr/>
              <p:nvPr/>
            </p:nvSpPr>
            <p:spPr>
              <a:xfrm rot="2160000">
                <a:off x="4694424" y="1476211"/>
                <a:ext cx="502759"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Arrow: Right 6">
                <a:extLst>
                  <a:ext uri="{FF2B5EF4-FFF2-40B4-BE49-F238E27FC236}">
                    <a16:creationId xmlns:a16="http://schemas.microsoft.com/office/drawing/2014/main" id="{9041E511-65F3-42D5-AB4E-C0B5FB7CDED2}"/>
                  </a:ext>
                </a:extLst>
              </p:cNvPr>
              <p:cNvSpPr txBox="1"/>
              <p:nvPr/>
            </p:nvSpPr>
            <p:spPr>
              <a:xfrm rot="2160000">
                <a:off x="4708827" y="1561978"/>
                <a:ext cx="351931"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7" name="Group 6">
              <a:extLst>
                <a:ext uri="{FF2B5EF4-FFF2-40B4-BE49-F238E27FC236}">
                  <a16:creationId xmlns:a16="http://schemas.microsoft.com/office/drawing/2014/main" id="{4D49EC91-3619-403F-93BD-BCFC41851D77}"/>
                </a:ext>
              </a:extLst>
            </p:cNvPr>
            <p:cNvGrpSpPr/>
            <p:nvPr/>
          </p:nvGrpSpPr>
          <p:grpSpPr>
            <a:xfrm>
              <a:off x="8634321" y="2491482"/>
              <a:ext cx="1991407" cy="1927324"/>
              <a:chOff x="5141626" y="1703478"/>
              <a:chExt cx="1991407" cy="1927324"/>
            </a:xfrm>
            <a:solidFill>
              <a:schemeClr val="accent1">
                <a:lumMod val="75000"/>
              </a:schemeClr>
            </a:solidFill>
            <a:scene3d>
              <a:camera prst="orthographicFront">
                <a:rot lat="0" lon="0" rev="0"/>
              </a:camera>
              <a:lightRig rig="balanced" dir="t">
                <a:rot lat="0" lon="0" rev="8700000"/>
              </a:lightRig>
            </a:scene3d>
          </p:grpSpPr>
          <p:sp>
            <p:nvSpPr>
              <p:cNvPr id="30" name="Oval 29">
                <a:extLst>
                  <a:ext uri="{FF2B5EF4-FFF2-40B4-BE49-F238E27FC236}">
                    <a16:creationId xmlns:a16="http://schemas.microsoft.com/office/drawing/2014/main" id="{95DCC6A9-A30C-4402-95A5-571CC11EE190}"/>
                  </a:ext>
                </a:extLst>
              </p:cNvPr>
              <p:cNvSpPr/>
              <p:nvPr/>
            </p:nvSpPr>
            <p:spPr>
              <a:xfrm>
                <a:off x="5141626" y="1703478"/>
                <a:ext cx="1991407"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1" name="Oval 8">
                <a:extLst>
                  <a:ext uri="{FF2B5EF4-FFF2-40B4-BE49-F238E27FC236}">
                    <a16:creationId xmlns:a16="http://schemas.microsoft.com/office/drawing/2014/main" id="{5731EF7E-7677-4FD1-AD42-E693FD6D053A}"/>
                  </a:ext>
                </a:extLst>
              </p:cNvPr>
              <p:cNvSpPr txBox="1"/>
              <p:nvPr/>
            </p:nvSpPr>
            <p:spPr>
              <a:xfrm>
                <a:off x="5433261" y="1985728"/>
                <a:ext cx="1408137"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Calming</a:t>
                </a:r>
              </a:p>
            </p:txBody>
          </p:sp>
        </p:grpSp>
        <p:grpSp>
          <p:nvGrpSpPr>
            <p:cNvPr id="10" name="Group 9">
              <a:extLst>
                <a:ext uri="{FF2B5EF4-FFF2-40B4-BE49-F238E27FC236}">
                  <a16:creationId xmlns:a16="http://schemas.microsoft.com/office/drawing/2014/main" id="{54A1C779-0BFF-4B9F-8BF7-F371B20E01EC}"/>
                </a:ext>
              </a:extLst>
            </p:cNvPr>
            <p:cNvGrpSpPr/>
            <p:nvPr/>
          </p:nvGrpSpPr>
          <p:grpSpPr>
            <a:xfrm>
              <a:off x="7869376" y="5105400"/>
              <a:ext cx="1927324" cy="1927324"/>
              <a:chOff x="4278587" y="4458253"/>
              <a:chExt cx="1927324" cy="1927324"/>
            </a:xfrm>
            <a:solidFill>
              <a:schemeClr val="accent1">
                <a:lumMod val="50000"/>
              </a:schemeClr>
            </a:solidFill>
            <a:scene3d>
              <a:camera prst="orthographicFront">
                <a:rot lat="0" lon="0" rev="0"/>
              </a:camera>
              <a:lightRig rig="balanced" dir="t">
                <a:rot lat="0" lon="0" rev="8700000"/>
              </a:lightRig>
            </a:scene3d>
          </p:grpSpPr>
          <p:sp>
            <p:nvSpPr>
              <p:cNvPr id="26" name="Oval 25">
                <a:extLst>
                  <a:ext uri="{FF2B5EF4-FFF2-40B4-BE49-F238E27FC236}">
                    <a16:creationId xmlns:a16="http://schemas.microsoft.com/office/drawing/2014/main" id="{58797502-0027-490A-8AFF-44B62DCBCABE}"/>
                  </a:ext>
                </a:extLst>
              </p:cNvPr>
              <p:cNvSpPr/>
              <p:nvPr/>
            </p:nvSpPr>
            <p:spPr>
              <a:xfrm>
                <a:off x="4278587" y="4458253"/>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7" name="Oval 12">
                <a:extLst>
                  <a:ext uri="{FF2B5EF4-FFF2-40B4-BE49-F238E27FC236}">
                    <a16:creationId xmlns:a16="http://schemas.microsoft.com/office/drawing/2014/main" id="{D7EB79A1-9F46-490E-BE66-D3D7AAD9BB7D}"/>
                  </a:ext>
                </a:extLst>
              </p:cNvPr>
              <p:cNvSpPr txBox="1"/>
              <p:nvPr/>
            </p:nvSpPr>
            <p:spPr>
              <a:xfrm>
                <a:off x="4560837" y="4740503"/>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en-US" dirty="0"/>
                  <a:t>Connect</a:t>
                </a:r>
              </a:p>
            </p:txBody>
          </p:sp>
        </p:grpSp>
        <p:grpSp>
          <p:nvGrpSpPr>
            <p:cNvPr id="11" name="Group 10">
              <a:extLst>
                <a:ext uri="{FF2B5EF4-FFF2-40B4-BE49-F238E27FC236}">
                  <a16:creationId xmlns:a16="http://schemas.microsoft.com/office/drawing/2014/main" id="{EDD6B8C7-4977-427D-BFD1-6EAB139BEE40}"/>
                </a:ext>
              </a:extLst>
            </p:cNvPr>
            <p:cNvGrpSpPr/>
            <p:nvPr/>
          </p:nvGrpSpPr>
          <p:grpSpPr>
            <a:xfrm>
              <a:off x="7044369" y="5884683"/>
              <a:ext cx="513684" cy="650471"/>
              <a:chOff x="3551674" y="5096679"/>
              <a:chExt cx="513684" cy="650471"/>
            </a:xfrm>
            <a:solidFill>
              <a:schemeClr val="accent1">
                <a:lumMod val="50000"/>
              </a:schemeClr>
            </a:solidFill>
            <a:scene3d>
              <a:camera prst="orthographicFront">
                <a:rot lat="0" lon="0" rev="0"/>
              </a:camera>
              <a:lightRig rig="balanced" dir="t">
                <a:rot lat="0" lon="0" rev="8700000"/>
              </a:lightRig>
            </a:scene3d>
          </p:grpSpPr>
          <p:sp>
            <p:nvSpPr>
              <p:cNvPr id="24" name="Arrow: Right 23">
                <a:extLst>
                  <a:ext uri="{FF2B5EF4-FFF2-40B4-BE49-F238E27FC236}">
                    <a16:creationId xmlns:a16="http://schemas.microsoft.com/office/drawing/2014/main" id="{8F3A6060-51CF-4561-986D-CE5DECDB405C}"/>
                  </a:ext>
                </a:extLst>
              </p:cNvPr>
              <p:cNvSpPr/>
              <p:nvPr/>
            </p:nvSpPr>
            <p:spPr>
              <a:xfrm rot="10800000">
                <a:off x="3551674" y="5096679"/>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5" name="Arrow: Right 14">
                <a:extLst>
                  <a:ext uri="{FF2B5EF4-FFF2-40B4-BE49-F238E27FC236}">
                    <a16:creationId xmlns:a16="http://schemas.microsoft.com/office/drawing/2014/main" id="{2A33783C-22C9-49A7-B2CB-2E0CC5C23CA0}"/>
                  </a:ext>
                </a:extLst>
              </p:cNvPr>
              <p:cNvSpPr txBox="1"/>
              <p:nvPr/>
            </p:nvSpPr>
            <p:spPr>
              <a:xfrm rot="21600000">
                <a:off x="3705779" y="5226773"/>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12" name="Group 11">
              <a:extLst>
                <a:ext uri="{FF2B5EF4-FFF2-40B4-BE49-F238E27FC236}">
                  <a16:creationId xmlns:a16="http://schemas.microsoft.com/office/drawing/2014/main" id="{8EA1FB6C-F5E0-47D4-BB7B-A16A11701B12}"/>
                </a:ext>
              </a:extLst>
            </p:cNvPr>
            <p:cNvGrpSpPr/>
            <p:nvPr/>
          </p:nvGrpSpPr>
          <p:grpSpPr>
            <a:xfrm>
              <a:off x="4874741" y="5246257"/>
              <a:ext cx="1927324" cy="1927324"/>
              <a:chOff x="1382046" y="4458253"/>
              <a:chExt cx="1927324" cy="1927324"/>
            </a:xfrm>
            <a:solidFill>
              <a:schemeClr val="accent1">
                <a:lumMod val="25000"/>
              </a:schemeClr>
            </a:solidFill>
            <a:scene3d>
              <a:camera prst="orthographicFront">
                <a:rot lat="0" lon="0" rev="0"/>
              </a:camera>
              <a:lightRig rig="balanced" dir="t">
                <a:rot lat="0" lon="0" rev="8700000"/>
              </a:lightRig>
            </a:scene3d>
          </p:grpSpPr>
          <p:sp>
            <p:nvSpPr>
              <p:cNvPr id="22" name="Oval 21">
                <a:extLst>
                  <a:ext uri="{FF2B5EF4-FFF2-40B4-BE49-F238E27FC236}">
                    <a16:creationId xmlns:a16="http://schemas.microsoft.com/office/drawing/2014/main" id="{5116FAF4-C3EA-4B50-8D7F-E446B4309731}"/>
                  </a:ext>
                </a:extLst>
              </p:cNvPr>
              <p:cNvSpPr/>
              <p:nvPr/>
            </p:nvSpPr>
            <p:spPr>
              <a:xfrm>
                <a:off x="1382046" y="4458253"/>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Oval 16">
                <a:extLst>
                  <a:ext uri="{FF2B5EF4-FFF2-40B4-BE49-F238E27FC236}">
                    <a16:creationId xmlns:a16="http://schemas.microsoft.com/office/drawing/2014/main" id="{4FD964AC-4A6F-45AC-ACED-D9F4ED67E24F}"/>
                  </a:ext>
                </a:extLst>
              </p:cNvPr>
              <p:cNvSpPr txBox="1"/>
              <p:nvPr/>
            </p:nvSpPr>
            <p:spPr>
              <a:xfrm>
                <a:off x="1664296" y="4740503"/>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Self Efficacy</a:t>
                </a:r>
              </a:p>
            </p:txBody>
          </p:sp>
        </p:grpSp>
        <p:grpSp>
          <p:nvGrpSpPr>
            <p:cNvPr id="13" name="Group 12">
              <a:extLst>
                <a:ext uri="{FF2B5EF4-FFF2-40B4-BE49-F238E27FC236}">
                  <a16:creationId xmlns:a16="http://schemas.microsoft.com/office/drawing/2014/main" id="{7B2E6844-9DD8-4D33-9D42-DBE9380D421F}"/>
                </a:ext>
              </a:extLst>
            </p:cNvPr>
            <p:cNvGrpSpPr/>
            <p:nvPr/>
          </p:nvGrpSpPr>
          <p:grpSpPr>
            <a:xfrm>
              <a:off x="5070119" y="4589516"/>
              <a:ext cx="650471" cy="513684"/>
              <a:chOff x="1577424" y="3801512"/>
              <a:chExt cx="650471" cy="513684"/>
            </a:xfrm>
            <a:solidFill>
              <a:schemeClr val="accent1">
                <a:lumMod val="50000"/>
              </a:schemeClr>
            </a:solidFill>
            <a:scene3d>
              <a:camera prst="orthographicFront">
                <a:rot lat="0" lon="0" rev="0"/>
              </a:camera>
              <a:lightRig rig="balanced" dir="t">
                <a:rot lat="0" lon="0" rev="8700000"/>
              </a:lightRig>
            </a:scene3d>
          </p:grpSpPr>
          <p:sp>
            <p:nvSpPr>
              <p:cNvPr id="20" name="Arrow: Right 19">
                <a:extLst>
                  <a:ext uri="{FF2B5EF4-FFF2-40B4-BE49-F238E27FC236}">
                    <a16:creationId xmlns:a16="http://schemas.microsoft.com/office/drawing/2014/main" id="{DEE25E99-6AEA-464C-8C71-3E9B8C0EFC99}"/>
                  </a:ext>
                </a:extLst>
              </p:cNvPr>
              <p:cNvSpPr/>
              <p:nvPr/>
            </p:nvSpPr>
            <p:spPr>
              <a:xfrm rot="15120000">
                <a:off x="1645818" y="3733118"/>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Arrow: Right 18">
                <a:extLst>
                  <a:ext uri="{FF2B5EF4-FFF2-40B4-BE49-F238E27FC236}">
                    <a16:creationId xmlns:a16="http://schemas.microsoft.com/office/drawing/2014/main" id="{7F3D6F49-81FF-4E4A-800B-10246A0A14C6}"/>
                  </a:ext>
                </a:extLst>
              </p:cNvPr>
              <p:cNvSpPr txBox="1"/>
              <p:nvPr/>
            </p:nvSpPr>
            <p:spPr>
              <a:xfrm rot="25920000">
                <a:off x="1746681" y="3936493"/>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14" name="Group 13">
              <a:extLst>
                <a:ext uri="{FF2B5EF4-FFF2-40B4-BE49-F238E27FC236}">
                  <a16:creationId xmlns:a16="http://schemas.microsoft.com/office/drawing/2014/main" id="{F9ED75A1-D593-4434-9E49-05BC147F2E6E}"/>
                </a:ext>
              </a:extLst>
            </p:cNvPr>
            <p:cNvGrpSpPr/>
            <p:nvPr/>
          </p:nvGrpSpPr>
          <p:grpSpPr>
            <a:xfrm>
              <a:off x="3979661" y="2491482"/>
              <a:ext cx="1927324" cy="1927324"/>
              <a:chOff x="486966" y="1703478"/>
              <a:chExt cx="1927324" cy="1927324"/>
            </a:xfrm>
            <a:solidFill>
              <a:schemeClr val="accent1">
                <a:lumMod val="10000"/>
              </a:schemeClr>
            </a:solidFill>
            <a:scene3d>
              <a:camera prst="orthographicFront">
                <a:rot lat="0" lon="0" rev="0"/>
              </a:camera>
              <a:lightRig rig="balanced" dir="t">
                <a:rot lat="0" lon="0" rev="8700000"/>
              </a:lightRig>
            </a:scene3d>
          </p:grpSpPr>
          <p:sp>
            <p:nvSpPr>
              <p:cNvPr id="18" name="Oval 17">
                <a:extLst>
                  <a:ext uri="{FF2B5EF4-FFF2-40B4-BE49-F238E27FC236}">
                    <a16:creationId xmlns:a16="http://schemas.microsoft.com/office/drawing/2014/main" id="{3DC4FA8B-8090-47CD-864B-A6612C86EEFB}"/>
                  </a:ext>
                </a:extLst>
              </p:cNvPr>
              <p:cNvSpPr/>
              <p:nvPr/>
            </p:nvSpPr>
            <p:spPr>
              <a:xfrm>
                <a:off x="486966" y="1703478"/>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Oval 20">
                <a:extLst>
                  <a:ext uri="{FF2B5EF4-FFF2-40B4-BE49-F238E27FC236}">
                    <a16:creationId xmlns:a16="http://schemas.microsoft.com/office/drawing/2014/main" id="{1BFA06E2-FEB8-4C27-98C2-D131A9F25A61}"/>
                  </a:ext>
                </a:extLst>
              </p:cNvPr>
              <p:cNvSpPr txBox="1"/>
              <p:nvPr/>
            </p:nvSpPr>
            <p:spPr>
              <a:xfrm>
                <a:off x="769216" y="1985728"/>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Hope</a:t>
                </a:r>
              </a:p>
            </p:txBody>
          </p:sp>
        </p:grpSp>
        <p:grpSp>
          <p:nvGrpSpPr>
            <p:cNvPr id="15" name="Group 14">
              <a:extLst>
                <a:ext uri="{FF2B5EF4-FFF2-40B4-BE49-F238E27FC236}">
                  <a16:creationId xmlns:a16="http://schemas.microsoft.com/office/drawing/2014/main" id="{7D5D1D3E-CBDA-4B43-BA7E-E511A08463BC}"/>
                </a:ext>
              </a:extLst>
            </p:cNvPr>
            <p:cNvGrpSpPr/>
            <p:nvPr/>
          </p:nvGrpSpPr>
          <p:grpSpPr>
            <a:xfrm>
              <a:off x="5846394" y="2287182"/>
              <a:ext cx="513684" cy="650471"/>
              <a:chOff x="2353699" y="1499178"/>
              <a:chExt cx="513684" cy="650471"/>
            </a:xfrm>
            <a:solidFill>
              <a:schemeClr val="accent1">
                <a:lumMod val="50000"/>
              </a:schemeClr>
            </a:solidFill>
            <a:scene3d>
              <a:camera prst="orthographicFront">
                <a:rot lat="0" lon="0" rev="0"/>
              </a:camera>
              <a:lightRig rig="balanced" dir="t">
                <a:rot lat="0" lon="0" rev="8700000"/>
              </a:lightRig>
            </a:scene3d>
          </p:grpSpPr>
          <p:sp>
            <p:nvSpPr>
              <p:cNvPr id="16" name="Arrow: Right 15">
                <a:extLst>
                  <a:ext uri="{FF2B5EF4-FFF2-40B4-BE49-F238E27FC236}">
                    <a16:creationId xmlns:a16="http://schemas.microsoft.com/office/drawing/2014/main" id="{750E22B2-0937-4EC5-A796-1D8E835E3B86}"/>
                  </a:ext>
                </a:extLst>
              </p:cNvPr>
              <p:cNvSpPr/>
              <p:nvPr/>
            </p:nvSpPr>
            <p:spPr>
              <a:xfrm rot="19440000">
                <a:off x="2353699" y="1499178"/>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Arrow: Right 22">
                <a:extLst>
                  <a:ext uri="{FF2B5EF4-FFF2-40B4-BE49-F238E27FC236}">
                    <a16:creationId xmlns:a16="http://schemas.microsoft.com/office/drawing/2014/main" id="{0D97FF59-7744-4BC7-B2A9-0B3CE28AA995}"/>
                  </a:ext>
                </a:extLst>
              </p:cNvPr>
              <p:cNvSpPr txBox="1"/>
              <p:nvPr/>
            </p:nvSpPr>
            <p:spPr>
              <a:xfrm rot="19440000">
                <a:off x="2368415" y="1674562"/>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36" name="Group 35">
              <a:extLst>
                <a:ext uri="{FF2B5EF4-FFF2-40B4-BE49-F238E27FC236}">
                  <a16:creationId xmlns:a16="http://schemas.microsoft.com/office/drawing/2014/main" id="{C2CBA119-B63D-4CA4-9A5E-73369724C66C}"/>
                </a:ext>
              </a:extLst>
            </p:cNvPr>
            <p:cNvGrpSpPr/>
            <p:nvPr/>
          </p:nvGrpSpPr>
          <p:grpSpPr>
            <a:xfrm rot="4652925">
              <a:off x="9139388" y="4498427"/>
              <a:ext cx="502759" cy="650471"/>
              <a:chOff x="4694424" y="1476211"/>
              <a:chExt cx="502759" cy="650471"/>
            </a:xfrm>
            <a:solidFill>
              <a:schemeClr val="accent1">
                <a:lumMod val="50000"/>
              </a:schemeClr>
            </a:solidFill>
            <a:scene3d>
              <a:camera prst="orthographicFront">
                <a:rot lat="0" lon="0" rev="0"/>
              </a:camera>
              <a:lightRig rig="balanced" dir="t">
                <a:rot lat="0" lon="0" rev="8700000"/>
              </a:lightRig>
            </a:scene3d>
          </p:grpSpPr>
          <p:sp>
            <p:nvSpPr>
              <p:cNvPr id="37" name="Arrow: Right 36">
                <a:extLst>
                  <a:ext uri="{FF2B5EF4-FFF2-40B4-BE49-F238E27FC236}">
                    <a16:creationId xmlns:a16="http://schemas.microsoft.com/office/drawing/2014/main" id="{EABFA54C-4A05-4FF1-B3DE-D1851BC4E58C}"/>
                  </a:ext>
                </a:extLst>
              </p:cNvPr>
              <p:cNvSpPr/>
              <p:nvPr/>
            </p:nvSpPr>
            <p:spPr>
              <a:xfrm rot="2160000">
                <a:off x="4694424" y="1476211"/>
                <a:ext cx="502759"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Arrow: Right 6">
                <a:extLst>
                  <a:ext uri="{FF2B5EF4-FFF2-40B4-BE49-F238E27FC236}">
                    <a16:creationId xmlns:a16="http://schemas.microsoft.com/office/drawing/2014/main" id="{FD470BDB-186A-47B6-89FC-B24AD19CC520}"/>
                  </a:ext>
                </a:extLst>
              </p:cNvPr>
              <p:cNvSpPr txBox="1"/>
              <p:nvPr/>
            </p:nvSpPr>
            <p:spPr>
              <a:xfrm rot="2160000">
                <a:off x="4708827" y="1561978"/>
                <a:ext cx="351931"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spTree>
    <p:extLst>
      <p:ext uri="{BB962C8B-B14F-4D97-AF65-F5344CB8AC3E}">
        <p14:creationId xmlns:p14="http://schemas.microsoft.com/office/powerpoint/2010/main" val="771861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187" y="0"/>
            <a:ext cx="2213874" cy="1007533"/>
          </a:xfrm>
        </p:spPr>
        <p:txBody>
          <a:bodyPr/>
          <a:lstStyle/>
          <a:p>
            <a:r>
              <a:rPr lang="en-US" dirty="0"/>
              <a:t>Stress</a:t>
            </a:r>
          </a:p>
        </p:txBody>
      </p:sp>
      <p:pic>
        <p:nvPicPr>
          <p:cNvPr id="2050" name="Picture 2" descr="https://static01.nyt.com/images/2019/10/15/science/15WELLSTRESS/15WELLSTRESS-articleLarge.jpg?quality=75&amp;auto=webp&amp;disable=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746" y="1648326"/>
            <a:ext cx="5265819" cy="4543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13558" y="6276916"/>
            <a:ext cx="3276600" cy="369332"/>
          </a:xfrm>
          <a:prstGeom prst="rect">
            <a:avLst/>
          </a:prstGeom>
          <a:noFill/>
        </p:spPr>
        <p:txBody>
          <a:bodyPr wrap="square" rtlCol="0">
            <a:spAutoFit/>
          </a:bodyPr>
          <a:lstStyle/>
          <a:p>
            <a:r>
              <a:rPr lang="en-US" i="1" dirty="0"/>
              <a:t>Keith </a:t>
            </a:r>
            <a:r>
              <a:rPr lang="en-US" i="1" dirty="0" err="1"/>
              <a:t>Negley</a:t>
            </a:r>
            <a:r>
              <a:rPr lang="en-US" i="1" dirty="0"/>
              <a:t>, NYT, 2019</a:t>
            </a:r>
          </a:p>
        </p:txBody>
      </p:sp>
      <p:sp>
        <p:nvSpPr>
          <p:cNvPr id="6" name="TextBox 5"/>
          <p:cNvSpPr txBox="1"/>
          <p:nvPr/>
        </p:nvSpPr>
        <p:spPr>
          <a:xfrm>
            <a:off x="445168" y="1752601"/>
            <a:ext cx="6316578" cy="4893647"/>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Is different for different individuals</a:t>
            </a:r>
          </a:p>
          <a:p>
            <a:pPr marL="285750" indent="-285750">
              <a:buFont typeface="Wingdings" panose="05000000000000000000" pitchFamily="2" charset="2"/>
              <a:buChar char="v"/>
            </a:pPr>
            <a:r>
              <a:rPr lang="en-US" sz="2400" dirty="0"/>
              <a:t>Many are oblivious to the effects of stress</a:t>
            </a:r>
          </a:p>
          <a:p>
            <a:pPr marL="285750" indent="-285750">
              <a:buFont typeface="Wingdings" panose="05000000000000000000" pitchFamily="2" charset="2"/>
              <a:buChar char="v"/>
            </a:pPr>
            <a:r>
              <a:rPr lang="en-US" sz="2400" dirty="0"/>
              <a:t>Those injured by stress may be the last to recognize it</a:t>
            </a:r>
          </a:p>
          <a:p>
            <a:pPr marL="285750" indent="-285750">
              <a:buFont typeface="Wingdings" panose="05000000000000000000" pitchFamily="2" charset="2"/>
              <a:buChar char="v"/>
            </a:pPr>
            <a:r>
              <a:rPr lang="en-US" sz="2400" dirty="0"/>
              <a:t>Those that recognize it may not seek formal help—stigma and “otherness” is a big barrier</a:t>
            </a:r>
          </a:p>
          <a:p>
            <a:pPr marL="285750" indent="-285750">
              <a:buFont typeface="Wingdings" panose="05000000000000000000" pitchFamily="2" charset="2"/>
              <a:buChar char="v"/>
            </a:pPr>
            <a:r>
              <a:rPr lang="en-US" sz="2400" dirty="0"/>
              <a:t>Evidence suggests that early treatment of reactions is effective</a:t>
            </a:r>
          </a:p>
          <a:p>
            <a:pPr marL="285750" indent="-285750">
              <a:buFont typeface="Wingdings" panose="05000000000000000000" pitchFamily="2" charset="2"/>
              <a:buChar char="v"/>
            </a:pPr>
            <a:r>
              <a:rPr lang="en-US" sz="2400" dirty="0"/>
              <a:t>Peers are more likely to seek help from, and listen to peers…those with shared experiences</a:t>
            </a:r>
          </a:p>
          <a:p>
            <a:pPr marL="285750" indent="-285750">
              <a:buFont typeface="Wingdings" panose="05000000000000000000" pitchFamily="2" charset="2"/>
              <a:buChar char="v"/>
            </a:pPr>
            <a:r>
              <a:rPr lang="en-US" sz="2400" dirty="0"/>
              <a:t>Growing body of research shows that persistently high levels of stress can cause physical and mental illness</a:t>
            </a:r>
          </a:p>
        </p:txBody>
      </p:sp>
    </p:spTree>
    <p:extLst>
      <p:ext uri="{BB962C8B-B14F-4D97-AF65-F5344CB8AC3E}">
        <p14:creationId xmlns:p14="http://schemas.microsoft.com/office/powerpoint/2010/main" val="333041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6596"/>
            <a:ext cx="10744200" cy="6661404"/>
          </a:xfrm>
          <a:prstGeom prst="rect">
            <a:avLst/>
          </a:prstGeom>
        </p:spPr>
      </p:pic>
    </p:spTree>
    <p:extLst>
      <p:ext uri="{BB962C8B-B14F-4D97-AF65-F5344CB8AC3E}">
        <p14:creationId xmlns:p14="http://schemas.microsoft.com/office/powerpoint/2010/main" val="241332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0" y="76203"/>
            <a:ext cx="10801351" cy="1007533"/>
          </a:xfrm>
        </p:spPr>
        <p:txBody>
          <a:bodyPr>
            <a:normAutofit fontScale="90000"/>
          </a:bodyPr>
          <a:lstStyle/>
          <a:p>
            <a:r>
              <a:rPr lang="en-US" sz="3600" dirty="0">
                <a:latin typeface="Arial" panose="020B0604020202020204" pitchFamily="34" charset="0"/>
                <a:cs typeface="Arial" panose="020B0604020202020204" pitchFamily="34" charset="0"/>
              </a:rPr>
              <a:t>Impact of Stress from a Neurophysiologic Perspective</a:t>
            </a:r>
          </a:p>
        </p:txBody>
      </p:sp>
      <p:pic>
        <p:nvPicPr>
          <p:cNvPr id="13" name="Picture 12"/>
          <p:cNvPicPr>
            <a:picLocks noChangeAspect="1"/>
          </p:cNvPicPr>
          <p:nvPr/>
        </p:nvPicPr>
        <p:blipFill>
          <a:blip r:embed="rId3"/>
          <a:stretch>
            <a:fillRect/>
          </a:stretch>
        </p:blipFill>
        <p:spPr>
          <a:xfrm>
            <a:off x="1552074" y="1367590"/>
            <a:ext cx="10683049" cy="5014913"/>
          </a:xfrm>
          <a:prstGeom prst="rect">
            <a:avLst/>
          </a:prstGeom>
        </p:spPr>
      </p:pic>
      <p:sp>
        <p:nvSpPr>
          <p:cNvPr id="17" name="TextBox 16"/>
          <p:cNvSpPr txBox="1"/>
          <p:nvPr/>
        </p:nvSpPr>
        <p:spPr>
          <a:xfrm>
            <a:off x="4632157" y="6512468"/>
            <a:ext cx="7602965" cy="307777"/>
          </a:xfrm>
          <a:prstGeom prst="rect">
            <a:avLst/>
          </a:prstGeom>
          <a:noFill/>
        </p:spPr>
        <p:txBody>
          <a:bodyPr wrap="square" rtlCol="0">
            <a:spAutoFit/>
          </a:bodyPr>
          <a:lstStyle/>
          <a:p>
            <a:pPr algn="r"/>
            <a:r>
              <a:rPr lang="en-US" sz="1400" i="1" dirty="0"/>
              <a:t>The Pharmaceutical Journal,</a:t>
            </a:r>
            <a:r>
              <a:rPr lang="en-US" sz="1400" dirty="0"/>
              <a:t> PJ, July 2021, Vol 307, No 7951;307(7951)::DOI:10:1211/PJ.2021.1.95709</a:t>
            </a:r>
            <a:endParaRPr lang="en-US" sz="1400" i="1" dirty="0"/>
          </a:p>
        </p:txBody>
      </p:sp>
      <p:sp>
        <p:nvSpPr>
          <p:cNvPr id="2" name="TextBox 1"/>
          <p:cNvSpPr txBox="1"/>
          <p:nvPr/>
        </p:nvSpPr>
        <p:spPr>
          <a:xfrm>
            <a:off x="9180095" y="4716379"/>
            <a:ext cx="1070810" cy="369332"/>
          </a:xfrm>
          <a:prstGeom prst="rect">
            <a:avLst/>
          </a:prstGeom>
          <a:solidFill>
            <a:srgbClr val="E2D6EC"/>
          </a:solidFill>
        </p:spPr>
        <p:txBody>
          <a:bodyPr wrap="square" rtlCol="0">
            <a:spAutoFit/>
          </a:bodyPr>
          <a:lstStyle/>
          <a:p>
            <a:r>
              <a:rPr lang="en-US" dirty="0">
                <a:solidFill>
                  <a:srgbClr val="7030A0"/>
                </a:solidFill>
              </a:rPr>
              <a:t>SAM axis</a:t>
            </a:r>
          </a:p>
        </p:txBody>
      </p:sp>
      <p:sp>
        <p:nvSpPr>
          <p:cNvPr id="4" name="TextBox 3"/>
          <p:cNvSpPr txBox="1"/>
          <p:nvPr/>
        </p:nvSpPr>
        <p:spPr>
          <a:xfrm>
            <a:off x="0" y="1766739"/>
            <a:ext cx="1888959" cy="4847481"/>
          </a:xfrm>
          <a:prstGeom prst="rect">
            <a:avLst/>
          </a:prstGeom>
          <a:solidFill>
            <a:srgbClr val="FF0000"/>
          </a:solidFill>
        </p:spPr>
        <p:txBody>
          <a:bodyPr wrap="square" rtlCol="0">
            <a:spAutoFit/>
          </a:bodyPr>
          <a:lstStyle/>
          <a:p>
            <a:pPr marL="342900" lvl="1" indent="-342900">
              <a:buFont typeface="Arial" panose="020B0604020202020204" pitchFamily="34" charset="0"/>
              <a:buChar char="•"/>
            </a:pPr>
            <a:r>
              <a:rPr lang="en-US" sz="1900" dirty="0">
                <a:solidFill>
                  <a:schemeClr val="bg1"/>
                </a:solidFill>
              </a:rPr>
              <a:t>Dampen the immune system</a:t>
            </a:r>
          </a:p>
          <a:p>
            <a:pPr marL="342900" lvl="1" indent="-342900">
              <a:buFont typeface="Arial" panose="020B0604020202020204" pitchFamily="34" charset="0"/>
              <a:buChar char="•"/>
            </a:pPr>
            <a:r>
              <a:rPr lang="en-US" sz="1900" dirty="0">
                <a:solidFill>
                  <a:schemeClr val="bg1"/>
                </a:solidFill>
              </a:rPr>
              <a:t>Promote inflammation</a:t>
            </a:r>
          </a:p>
          <a:p>
            <a:pPr marL="342900" lvl="1" indent="-342900">
              <a:buFont typeface="Arial" panose="020B0604020202020204" pitchFamily="34" charset="0"/>
              <a:buChar char="•"/>
            </a:pPr>
            <a:r>
              <a:rPr lang="en-US" sz="1900" dirty="0">
                <a:solidFill>
                  <a:schemeClr val="bg1"/>
                </a:solidFill>
              </a:rPr>
              <a:t>Promote heart disease</a:t>
            </a:r>
          </a:p>
          <a:p>
            <a:pPr marL="342900" lvl="1" indent="-342900">
              <a:buFont typeface="Arial" panose="020B0604020202020204" pitchFamily="34" charset="0"/>
              <a:buChar char="•"/>
            </a:pPr>
            <a:r>
              <a:rPr lang="en-US" sz="1900" dirty="0">
                <a:solidFill>
                  <a:schemeClr val="bg1"/>
                </a:solidFill>
              </a:rPr>
              <a:t>Promote premature aging</a:t>
            </a:r>
          </a:p>
          <a:p>
            <a:pPr marL="342900" lvl="1" indent="-342900">
              <a:buFont typeface="Arial" panose="020B0604020202020204" pitchFamily="34" charset="0"/>
              <a:buChar char="•"/>
            </a:pPr>
            <a:r>
              <a:rPr lang="en-US" sz="1900" dirty="0">
                <a:solidFill>
                  <a:schemeClr val="bg1"/>
                </a:solidFill>
              </a:rPr>
              <a:t>Promote diabetes</a:t>
            </a:r>
          </a:p>
          <a:p>
            <a:pPr marL="342900" lvl="1" indent="-342900">
              <a:buFont typeface="Arial" panose="020B0604020202020204" pitchFamily="34" charset="0"/>
              <a:buChar char="•"/>
            </a:pPr>
            <a:r>
              <a:rPr lang="en-US" sz="1900" dirty="0">
                <a:solidFill>
                  <a:schemeClr val="bg1"/>
                </a:solidFill>
              </a:rPr>
              <a:t>Increase likelihood of mental illness</a:t>
            </a:r>
          </a:p>
          <a:p>
            <a:pPr marL="0" lvl="1"/>
            <a:endParaRPr lang="en-US" sz="2400" dirty="0"/>
          </a:p>
        </p:txBody>
      </p:sp>
    </p:spTree>
    <p:extLst>
      <p:ext uri="{BB962C8B-B14F-4D97-AF65-F5344CB8AC3E}">
        <p14:creationId xmlns:p14="http://schemas.microsoft.com/office/powerpoint/2010/main" val="297893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latin typeface="Arial" panose="020B0604020202020204" pitchFamily="34" charset="0"/>
                <a:cs typeface="Arial" panose="020B0604020202020204" pitchFamily="34" charset="0"/>
              </a:rPr>
              <a:t>Mental Health Problems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Among Frontline Healthcare Workers</a:t>
            </a:r>
          </a:p>
        </p:txBody>
      </p:sp>
      <p:pic>
        <p:nvPicPr>
          <p:cNvPr id="3" name="Picture 2"/>
          <p:cNvPicPr>
            <a:picLocks noChangeAspect="1"/>
          </p:cNvPicPr>
          <p:nvPr/>
        </p:nvPicPr>
        <p:blipFill>
          <a:blip r:embed="rId3"/>
          <a:stretch>
            <a:fillRect/>
          </a:stretch>
        </p:blipFill>
        <p:spPr>
          <a:xfrm>
            <a:off x="152400" y="2093495"/>
            <a:ext cx="11544300" cy="3848100"/>
          </a:xfrm>
          <a:prstGeom prst="rect">
            <a:avLst/>
          </a:prstGeom>
        </p:spPr>
      </p:pic>
      <p:sp>
        <p:nvSpPr>
          <p:cNvPr id="4" name="TextBox 3"/>
          <p:cNvSpPr txBox="1"/>
          <p:nvPr/>
        </p:nvSpPr>
        <p:spPr>
          <a:xfrm>
            <a:off x="1790700" y="6096001"/>
            <a:ext cx="9906000" cy="307777"/>
          </a:xfrm>
          <a:prstGeom prst="rect">
            <a:avLst/>
          </a:prstGeom>
          <a:noFill/>
        </p:spPr>
        <p:txBody>
          <a:bodyPr wrap="square" rtlCol="0">
            <a:spAutoFit/>
          </a:bodyPr>
          <a:lstStyle/>
          <a:p>
            <a:pPr algn="r"/>
            <a:r>
              <a:rPr lang="en-US" sz="1400" dirty="0"/>
              <a:t>https://pharmaceutical-journal.com/wp-content/uploads/2021/07/Figure-6-mental-health-01.png</a:t>
            </a:r>
          </a:p>
        </p:txBody>
      </p:sp>
    </p:spTree>
    <p:extLst>
      <p:ext uri="{BB962C8B-B14F-4D97-AF65-F5344CB8AC3E}">
        <p14:creationId xmlns:p14="http://schemas.microsoft.com/office/powerpoint/2010/main" val="35612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
            <a:ext cx="10972800" cy="1007271"/>
          </a:xfrm>
        </p:spPr>
        <p:txBody>
          <a:bodyPr>
            <a:normAutofit/>
          </a:bodyPr>
          <a:lstStyle/>
          <a:p>
            <a:pPr algn="ctr"/>
            <a:r>
              <a:rPr lang="en-US" dirty="0"/>
              <a:t>Promoting Resilience &amp; Decreasing Stress</a:t>
            </a:r>
          </a:p>
        </p:txBody>
      </p:sp>
      <p:pic>
        <p:nvPicPr>
          <p:cNvPr id="1026" name="Picture 2" descr="Student Health and Counseling Services - Eight Dimensions of Wellness">
            <a:extLst>
              <a:ext uri="{FF2B5EF4-FFF2-40B4-BE49-F238E27FC236}">
                <a16:creationId xmlns:a16="http://schemas.microsoft.com/office/drawing/2014/main" id="{EAD1B336-8D9A-4066-9B70-A253FEF89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50" y="1918920"/>
            <a:ext cx="4110554" cy="4115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492ECD-6E37-46F2-A7D1-75FAC436919D}"/>
              </a:ext>
            </a:extLst>
          </p:cNvPr>
          <p:cNvSpPr txBox="1"/>
          <p:nvPr/>
        </p:nvSpPr>
        <p:spPr>
          <a:xfrm>
            <a:off x="1372831" y="2210117"/>
            <a:ext cx="5484971" cy="923090"/>
          </a:xfrm>
          <a:prstGeom prst="rect">
            <a:avLst/>
          </a:prstGeom>
          <a:noFill/>
        </p:spPr>
        <p:txBody>
          <a:bodyPr wrap="square" rtlCol="0">
            <a:spAutoFit/>
          </a:bodyPr>
          <a:lstStyle/>
          <a:p>
            <a:endParaRPr lang="en-US" dirty="0">
              <a:solidFill>
                <a:srgbClr val="002060"/>
              </a:solidFill>
            </a:endParaRPr>
          </a:p>
          <a:p>
            <a:pPr marL="285664" indent="-285664">
              <a:buFont typeface="Arial" panose="020B0604020202020204" pitchFamily="34" charset="0"/>
              <a:buChar char="•"/>
            </a:pPr>
            <a:endParaRPr lang="en-US" dirty="0">
              <a:solidFill>
                <a:srgbClr val="002060"/>
              </a:solidFill>
            </a:endParaRPr>
          </a:p>
          <a:p>
            <a:endParaRPr lang="en-US" dirty="0"/>
          </a:p>
        </p:txBody>
      </p:sp>
      <p:pic>
        <p:nvPicPr>
          <p:cNvPr id="6" name="Picture 5"/>
          <p:cNvPicPr>
            <a:picLocks noChangeAspect="1"/>
          </p:cNvPicPr>
          <p:nvPr/>
        </p:nvPicPr>
        <p:blipFill>
          <a:blip r:embed="rId4"/>
          <a:stretch>
            <a:fillRect/>
          </a:stretch>
        </p:blipFill>
        <p:spPr>
          <a:xfrm>
            <a:off x="5791200" y="1586280"/>
            <a:ext cx="5986463" cy="4447957"/>
          </a:xfrm>
          <a:prstGeom prst="rect">
            <a:avLst/>
          </a:prstGeom>
        </p:spPr>
      </p:pic>
      <p:sp>
        <p:nvSpPr>
          <p:cNvPr id="7" name="TextBox 6"/>
          <p:cNvSpPr txBox="1"/>
          <p:nvPr/>
        </p:nvSpPr>
        <p:spPr>
          <a:xfrm>
            <a:off x="7988969" y="6178503"/>
            <a:ext cx="1888958" cy="381000"/>
          </a:xfrm>
          <a:prstGeom prst="rect">
            <a:avLst/>
          </a:prstGeom>
          <a:solidFill>
            <a:schemeClr val="bg1"/>
          </a:solidFill>
        </p:spPr>
        <p:txBody>
          <a:bodyPr wrap="square" rtlCol="0">
            <a:spAutoFit/>
          </a:bodyPr>
          <a:lstStyle/>
          <a:p>
            <a:r>
              <a:rPr lang="en-US" dirty="0"/>
              <a:t>Mind-Body Skills</a:t>
            </a:r>
          </a:p>
        </p:txBody>
      </p:sp>
    </p:spTree>
    <p:extLst>
      <p:ext uri="{BB962C8B-B14F-4D97-AF65-F5344CB8AC3E}">
        <p14:creationId xmlns:p14="http://schemas.microsoft.com/office/powerpoint/2010/main" val="2154034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00" y="7937"/>
            <a:ext cx="6919201" cy="1007533"/>
          </a:xfrm>
        </p:spPr>
        <p:txBody>
          <a:bodyPr/>
          <a:lstStyle/>
          <a:p>
            <a:r>
              <a:rPr lang="en-US" dirty="0"/>
              <a:t>Stress and Stress Injury</a:t>
            </a:r>
          </a:p>
        </p:txBody>
      </p:sp>
      <p:sp>
        <p:nvSpPr>
          <p:cNvPr id="4" name="TextBox 3"/>
          <p:cNvSpPr txBox="1"/>
          <p:nvPr/>
        </p:nvSpPr>
        <p:spPr>
          <a:xfrm>
            <a:off x="6743700" y="1463414"/>
            <a:ext cx="4876800" cy="5293757"/>
          </a:xfrm>
          <a:prstGeom prst="rect">
            <a:avLst/>
          </a:prstGeom>
          <a:noFill/>
          <a:ln w="19050">
            <a:solidFill>
              <a:srgbClr val="FF0000"/>
            </a:solidFill>
          </a:ln>
        </p:spPr>
        <p:txBody>
          <a:bodyPr wrap="square" rtlCol="0">
            <a:spAutoFit/>
          </a:bodyPr>
          <a:lstStyle/>
          <a:p>
            <a:pPr marL="342900" indent="-342900">
              <a:buFont typeface="Wingdings" panose="05000000000000000000" pitchFamily="2" charset="2"/>
              <a:buChar char="v"/>
            </a:pPr>
            <a:r>
              <a:rPr lang="en-US" sz="2000" dirty="0">
                <a:solidFill>
                  <a:srgbClr val="232D4B"/>
                </a:solidFill>
              </a:rPr>
              <a:t>Excessive stress can overwhelm compensatory systems and precipitate debilitating psychopathology </a:t>
            </a:r>
          </a:p>
          <a:p>
            <a:endParaRPr lang="en-US" sz="2000" dirty="0">
              <a:solidFill>
                <a:srgbClr val="232D4B"/>
              </a:solidFill>
            </a:endParaRPr>
          </a:p>
          <a:p>
            <a:pPr marL="342900" indent="-342900">
              <a:buFont typeface="Wingdings" panose="05000000000000000000" pitchFamily="2" charset="2"/>
              <a:buChar char="v"/>
            </a:pPr>
            <a:r>
              <a:rPr lang="en-US" sz="2000" dirty="0">
                <a:solidFill>
                  <a:srgbClr val="232D4B"/>
                </a:solidFill>
              </a:rPr>
              <a:t>A </a:t>
            </a:r>
            <a:r>
              <a:rPr lang="en-US" sz="2000" dirty="0">
                <a:solidFill>
                  <a:srgbClr val="FF0000"/>
                </a:solidFill>
              </a:rPr>
              <a:t>STRESS INJURY </a:t>
            </a:r>
            <a:r>
              <a:rPr lang="en-US" sz="2000" dirty="0">
                <a:solidFill>
                  <a:srgbClr val="232D4B"/>
                </a:solidFill>
              </a:rPr>
              <a:t>is any </a:t>
            </a:r>
            <a:r>
              <a:rPr lang="en-US" sz="2000" u="sng" dirty="0">
                <a:solidFill>
                  <a:srgbClr val="232D4B"/>
                </a:solidFill>
              </a:rPr>
              <a:t>severe and persistent distress or loss of ability to function </a:t>
            </a:r>
            <a:r>
              <a:rPr lang="en-US" sz="2000" dirty="0">
                <a:solidFill>
                  <a:srgbClr val="232D4B"/>
                </a:solidFill>
              </a:rPr>
              <a:t>caused by damage to the brain, mind, or spirit after exposure to overwhelming stressors</a:t>
            </a:r>
          </a:p>
          <a:p>
            <a:endParaRPr lang="en-US" sz="2000" dirty="0">
              <a:solidFill>
                <a:srgbClr val="232D4B"/>
              </a:solidFill>
            </a:endParaRPr>
          </a:p>
          <a:p>
            <a:pPr marL="342900" indent="-342900">
              <a:buFont typeface="Wingdings" panose="05000000000000000000" pitchFamily="2" charset="2"/>
              <a:buChar char="v"/>
            </a:pPr>
            <a:r>
              <a:rPr lang="en-US" sz="2000" dirty="0">
                <a:solidFill>
                  <a:srgbClr val="232D4B"/>
                </a:solidFill>
              </a:rPr>
              <a:t>In this respect, the stressed brain is not unlike an exercised muscle: manageable doses can fortify the system, whereas an overload can cause permanent damage</a:t>
            </a:r>
            <a:endParaRPr lang="en-US" dirty="0">
              <a:solidFill>
                <a:srgbClr val="232D4B"/>
              </a:solidFill>
            </a:endParaRPr>
          </a:p>
          <a:p>
            <a:pPr marL="285750" indent="-285750">
              <a:buFont typeface="Wingdings" panose="05000000000000000000" pitchFamily="2" charset="2"/>
              <a:buChar char="v"/>
            </a:pPr>
            <a:endParaRPr lang="en-US" dirty="0">
              <a:solidFill>
                <a:srgbClr val="232D4B"/>
              </a:solidFill>
            </a:endParaRPr>
          </a:p>
          <a:p>
            <a:pPr marL="285750" indent="-285750">
              <a:buFont typeface="Wingdings" panose="05000000000000000000" pitchFamily="2" charset="2"/>
              <a:buChar char="v"/>
            </a:pPr>
            <a:r>
              <a:rPr lang="en-US" dirty="0">
                <a:solidFill>
                  <a:srgbClr val="232D4B"/>
                </a:solidFill>
              </a:rPr>
              <a:t>STRESS INJURIES </a:t>
            </a:r>
            <a:r>
              <a:rPr lang="en-US" sz="2000" dirty="0">
                <a:solidFill>
                  <a:srgbClr val="232D4B"/>
                </a:solidFill>
              </a:rPr>
              <a:t>are invisible. You notice them in behaviors and words. </a:t>
            </a:r>
          </a:p>
        </p:txBody>
      </p:sp>
      <p:sp>
        <p:nvSpPr>
          <p:cNvPr id="5" name="AutoShape 2" descr="Job Stress, or Psychological Injury? – HR Daily Community"/>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Job Stress, or Psychological Injury? – HR Daily Community"/>
          <p:cNvSpPr>
            <a:spLocks noChangeAspect="1" noChangeArrowheads="1"/>
          </p:cNvSpPr>
          <p:nvPr/>
        </p:nvSpPr>
        <p:spPr bwMode="auto">
          <a:xfrm>
            <a:off x="3095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952933" y="2175868"/>
            <a:ext cx="3844204" cy="2248937"/>
          </a:xfrm>
          <a:prstGeom prst="rect">
            <a:avLst/>
          </a:prstGeom>
        </p:spPr>
      </p:pic>
      <p:sp>
        <p:nvSpPr>
          <p:cNvPr id="9" name="Rectangle 8"/>
          <p:cNvSpPr/>
          <p:nvPr/>
        </p:nvSpPr>
        <p:spPr>
          <a:xfrm>
            <a:off x="614363" y="4597744"/>
            <a:ext cx="5105400" cy="1682512"/>
          </a:xfrm>
          <a:prstGeom prst="rect">
            <a:avLst/>
          </a:prstGeom>
          <a:ln w="19050">
            <a:solidFill>
              <a:schemeClr val="accent4"/>
            </a:solidFill>
          </a:ln>
        </p:spPr>
        <p:txBody>
          <a:bodyPr wrap="square">
            <a:spAutoFit/>
          </a:bodyPr>
          <a:lstStyle/>
          <a:p>
            <a:pPr marL="285750" indent="-285750">
              <a:spcAft>
                <a:spcPts val="400"/>
              </a:spcAft>
              <a:buFont typeface="Wingdings" panose="05000000000000000000" pitchFamily="2" charset="2"/>
              <a:buChar char="v"/>
              <a:defRPr/>
            </a:pPr>
            <a:r>
              <a:rPr lang="en-US" dirty="0">
                <a:solidFill>
                  <a:srgbClr val="232D4B"/>
                </a:solidFill>
                <a:cs typeface="MS PGothic" charset="0"/>
              </a:rPr>
              <a:t>View stress on a continuum</a:t>
            </a:r>
          </a:p>
          <a:p>
            <a:pPr marL="285750" indent="-285750">
              <a:spcAft>
                <a:spcPts val="400"/>
              </a:spcAft>
              <a:buFont typeface="Wingdings" panose="05000000000000000000" pitchFamily="2" charset="2"/>
              <a:buChar char="v"/>
              <a:defRPr/>
            </a:pPr>
            <a:r>
              <a:rPr lang="en-US" dirty="0">
                <a:solidFill>
                  <a:srgbClr val="232D4B"/>
                </a:solidFill>
                <a:cs typeface="MS PGothic" charset="0"/>
              </a:rPr>
              <a:t>Stress can be positive</a:t>
            </a:r>
          </a:p>
          <a:p>
            <a:pPr marL="285750" indent="-285750">
              <a:spcAft>
                <a:spcPts val="400"/>
              </a:spcAft>
              <a:buFont typeface="Wingdings" panose="05000000000000000000" pitchFamily="2" charset="2"/>
              <a:buChar char="v"/>
              <a:defRPr/>
            </a:pPr>
            <a:r>
              <a:rPr lang="en-US" dirty="0">
                <a:solidFill>
                  <a:srgbClr val="232D4B"/>
                </a:solidFill>
                <a:cs typeface="MS PGothic" charset="0"/>
              </a:rPr>
              <a:t>Stress is part of our everyday work environment</a:t>
            </a:r>
          </a:p>
          <a:p>
            <a:pPr marL="285750" indent="-285750">
              <a:spcAft>
                <a:spcPts val="400"/>
              </a:spcAft>
              <a:buFont typeface="Wingdings" panose="05000000000000000000" pitchFamily="2" charset="2"/>
              <a:buChar char="v"/>
              <a:defRPr/>
            </a:pPr>
            <a:r>
              <a:rPr lang="en-US" dirty="0">
                <a:solidFill>
                  <a:srgbClr val="232D4B"/>
                </a:solidFill>
                <a:cs typeface="MS PGothic" charset="0"/>
              </a:rPr>
              <a:t>Sometimes we function better under stress</a:t>
            </a:r>
          </a:p>
          <a:p>
            <a:pPr marL="285750" indent="-285750">
              <a:spcAft>
                <a:spcPts val="400"/>
              </a:spcAft>
              <a:buFont typeface="Wingdings" panose="05000000000000000000" pitchFamily="2" charset="2"/>
              <a:buChar char="v"/>
              <a:defRPr/>
            </a:pPr>
            <a:r>
              <a:rPr lang="en-US" dirty="0">
                <a:solidFill>
                  <a:srgbClr val="232D4B"/>
                </a:solidFill>
                <a:cs typeface="MS PGothic" charset="0"/>
              </a:rPr>
              <a:t>But we must prevent stress injury</a:t>
            </a:r>
          </a:p>
        </p:txBody>
      </p:sp>
    </p:spTree>
    <p:extLst>
      <p:ext uri="{BB962C8B-B14F-4D97-AF65-F5344CB8AC3E}">
        <p14:creationId xmlns:p14="http://schemas.microsoft.com/office/powerpoint/2010/main" val="166530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24715"/>
            <a:ext cx="8610600" cy="1008063"/>
          </a:xfrm>
        </p:spPr>
        <p:txBody>
          <a:bodyPr vert="horz" lIns="91416" tIns="45708" rIns="91416" bIns="45708" numCol="1" rtlCol="0" anchor="ctr" anchorCtr="1" compatLnSpc="1">
            <a:prstTxWarp prst="textNoShape">
              <a:avLst/>
            </a:prstTxWarp>
            <a:normAutofit/>
          </a:bodyPr>
          <a:lstStyle/>
          <a:p>
            <a:pPr>
              <a:defRPr/>
            </a:pPr>
            <a:r>
              <a:rPr lang="en-US" sz="4000" dirty="0"/>
              <a:t>Stress First Aid</a:t>
            </a:r>
          </a:p>
        </p:txBody>
      </p:sp>
      <p:graphicFrame>
        <p:nvGraphicFramePr>
          <p:cNvPr id="3" name="Diagram 2">
            <a:extLst>
              <a:ext uri="{FF2B5EF4-FFF2-40B4-BE49-F238E27FC236}">
                <a16:creationId xmlns:a16="http://schemas.microsoft.com/office/drawing/2014/main" id="{E171DD07-9D33-4B4C-A5B1-F744B369284A}"/>
              </a:ext>
            </a:extLst>
          </p:cNvPr>
          <p:cNvGraphicFramePr/>
          <p:nvPr>
            <p:extLst>
              <p:ext uri="{D42A27DB-BD31-4B8C-83A1-F6EECF244321}">
                <p14:modId xmlns:p14="http://schemas.microsoft.com/office/powerpoint/2010/main" val="2497257085"/>
              </p:ext>
            </p:extLst>
          </p:nvPr>
        </p:nvGraphicFramePr>
        <p:xfrm>
          <a:off x="457200" y="1447800"/>
          <a:ext cx="10820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67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a:bodyPr>
          <a:lstStyle/>
          <a:p>
            <a:pPr>
              <a:defRPr/>
            </a:pPr>
            <a:r>
              <a:rPr lang="en-US" sz="4000" dirty="0"/>
              <a:t>Double Edged Sword of Values and Ideals</a:t>
            </a:r>
          </a:p>
        </p:txBody>
      </p:sp>
      <p:graphicFrame>
        <p:nvGraphicFramePr>
          <p:cNvPr id="8" name="Table 7">
            <a:extLst>
              <a:ext uri="{FF2B5EF4-FFF2-40B4-BE49-F238E27FC236}">
                <a16:creationId xmlns:a16="http://schemas.microsoft.com/office/drawing/2014/main" id="{E35FF9A3-192E-4919-A7C6-1531038BC978}"/>
              </a:ext>
            </a:extLst>
          </p:cNvPr>
          <p:cNvGraphicFramePr>
            <a:graphicFrameLocks noGrp="1"/>
          </p:cNvGraphicFramePr>
          <p:nvPr/>
        </p:nvGraphicFramePr>
        <p:xfrm>
          <a:off x="1524001" y="1479892"/>
          <a:ext cx="9393143" cy="4863179"/>
        </p:xfrm>
        <a:graphic>
          <a:graphicData uri="http://schemas.openxmlformats.org/drawingml/2006/table">
            <a:tbl>
              <a:tblPr firstRow="1" bandRow="1">
                <a:tableStyleId>{93296810-A885-4BE3-A3E7-6D5BEEA58F35}</a:tableStyleId>
              </a:tblPr>
              <a:tblGrid>
                <a:gridCol w="3823674">
                  <a:extLst>
                    <a:ext uri="{9D8B030D-6E8A-4147-A177-3AD203B41FA5}">
                      <a16:colId xmlns:a16="http://schemas.microsoft.com/office/drawing/2014/main" val="20000"/>
                    </a:ext>
                  </a:extLst>
                </a:gridCol>
                <a:gridCol w="1634365">
                  <a:extLst>
                    <a:ext uri="{9D8B030D-6E8A-4147-A177-3AD203B41FA5}">
                      <a16:colId xmlns:a16="http://schemas.microsoft.com/office/drawing/2014/main" val="20001"/>
                    </a:ext>
                  </a:extLst>
                </a:gridCol>
                <a:gridCol w="3935104">
                  <a:extLst>
                    <a:ext uri="{9D8B030D-6E8A-4147-A177-3AD203B41FA5}">
                      <a16:colId xmlns:a16="http://schemas.microsoft.com/office/drawing/2014/main" val="20002"/>
                    </a:ext>
                  </a:extLst>
                </a:gridCol>
              </a:tblGrid>
              <a:tr h="4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a:t>Strength</a:t>
                      </a:r>
                    </a:p>
                  </a:txBody>
                  <a:tcPr marL="81259" marR="81259" marT="45708" marB="45708" anchor="ctr">
                    <a:solidFill>
                      <a:srgbClr val="232D4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dirty="0"/>
                        <a:t>Guiding Ideal</a:t>
                      </a:r>
                      <a:endParaRPr lang="en-US" sz="1900" u="none" dirty="0"/>
                    </a:p>
                  </a:txBody>
                  <a:tcPr marL="81259" marR="81259" marT="45708" marB="45708" anchor="ctr">
                    <a:solidFill>
                      <a:srgbClr val="232D4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u="none" dirty="0"/>
                        <a:t>Vulnerability</a:t>
                      </a:r>
                    </a:p>
                  </a:txBody>
                  <a:tcPr marL="81259" marR="81259" marT="45708" marB="45708" anchor="ctr">
                    <a:solidFill>
                      <a:srgbClr val="232D4B"/>
                    </a:solidFill>
                  </a:tcPr>
                </a:tc>
                <a:extLst>
                  <a:ext uri="{0D108BD9-81ED-4DB2-BD59-A6C34878D82A}">
                    <a16:rowId xmlns:a16="http://schemas.microsoft.com/office/drawing/2014/main" val="10000"/>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Placing the welfare of others above one’s own welfare</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Selflessness</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Not seeking help for health problems because personal health is not a priority</a:t>
                      </a:r>
                    </a:p>
                  </a:txBody>
                  <a:tcPr marL="81259" marR="81259" marT="45708" marB="45708" anchor="ctr"/>
                </a:tc>
                <a:extLst>
                  <a:ext uri="{0D108BD9-81ED-4DB2-BD59-A6C34878D82A}">
                    <a16:rowId xmlns:a16="http://schemas.microsoft.com/office/drawing/2014/main" val="10001"/>
                  </a:ext>
                </a:extLst>
              </a:tr>
              <a:tr h="917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Commitment to helping patients heal and supporting their families</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232D4B"/>
                          </a:solidFill>
                        </a:rPr>
                        <a:t>Loyalty</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Guilt and complicated bereavement after perceived failure or loss</a:t>
                      </a:r>
                    </a:p>
                  </a:txBody>
                  <a:tcPr marL="81259" marR="81259" marT="45708" marB="45708" anchor="ctr"/>
                </a:tc>
                <a:extLst>
                  <a:ext uri="{0D108BD9-81ED-4DB2-BD59-A6C34878D82A}">
                    <a16:rowId xmlns:a16="http://schemas.microsoft.com/office/drawing/2014/main" val="10002"/>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Toughness and ability to endure hardships without complaint</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Stoicism</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Not aware of / acknowledging significant symptoms /suffering</a:t>
                      </a:r>
                    </a:p>
                  </a:txBody>
                  <a:tcPr marL="81259" marR="81259" marT="45708" marB="45708" anchor="ctr"/>
                </a:tc>
                <a:extLst>
                  <a:ext uri="{0D108BD9-81ED-4DB2-BD59-A6C34878D82A}">
                    <a16:rowId xmlns:a16="http://schemas.microsoft.com/office/drawing/2014/main" val="10003"/>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Following an internal moral compass to choose “right” over “wrong”</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232D4B"/>
                          </a:solidFill>
                        </a:rPr>
                        <a:t>Moral Code</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Feeling frustrated and betrayed when others fail to follow a moral code</a:t>
                      </a:r>
                    </a:p>
                  </a:txBody>
                  <a:tcPr marL="81259" marR="81259" marT="45708" marB="45708" anchor="ctr"/>
                </a:tc>
                <a:extLst>
                  <a:ext uri="{0D108BD9-81ED-4DB2-BD59-A6C34878D82A}">
                    <a16:rowId xmlns:a16="http://schemas.microsoft.com/office/drawing/2014/main" val="10004"/>
                  </a:ext>
                </a:extLst>
              </a:tr>
              <a:tr h="705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Becoming the best and most effective professional possible</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Excellence</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Feeling ashamed / denial or minimization of imperfections</a:t>
                      </a:r>
                    </a:p>
                  </a:txBody>
                  <a:tcPr marL="81259" marR="81259" marT="45708" marB="45708"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14410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34D-ADDB-41FE-AB6B-D0424C02F2B3}"/>
              </a:ext>
            </a:extLst>
          </p:cNvPr>
          <p:cNvSpPr>
            <a:spLocks noGrp="1"/>
          </p:cNvSpPr>
          <p:nvPr>
            <p:ph type="title"/>
          </p:nvPr>
        </p:nvSpPr>
        <p:spPr>
          <a:xfrm>
            <a:off x="858250" y="364068"/>
            <a:ext cx="10571751" cy="1007533"/>
          </a:xfrm>
        </p:spPr>
        <p:txBody>
          <a:bodyPr>
            <a:normAutofit fontScale="90000"/>
          </a:bodyPr>
          <a:lstStyle/>
          <a:p>
            <a:pPr marL="6494" algn="ctr">
              <a:spcBef>
                <a:spcPts val="102"/>
              </a:spcBef>
            </a:pPr>
            <a:r>
              <a:rPr lang="en-US" sz="2200" b="1" spc="-5" dirty="0">
                <a:latin typeface="Arial" panose="020B0604020202020204" pitchFamily="34" charset="0"/>
                <a:cs typeface="Arial" panose="020B0604020202020204" pitchFamily="34" charset="0"/>
              </a:rPr>
              <a:t>Stress First Aid Train the Trainer</a:t>
            </a:r>
            <a:br>
              <a:rPr lang="en-US" sz="2200" dirty="0">
                <a:latin typeface="Arial" panose="020B0604020202020204" pitchFamily="34" charset="0"/>
                <a:cs typeface="Arial" panose="020B0604020202020204" pitchFamily="34" charset="0"/>
              </a:rPr>
            </a:br>
            <a:r>
              <a:rPr lang="en-US" sz="2200" b="1" spc="-5" dirty="0">
                <a:latin typeface="Arial" panose="020B0604020202020204" pitchFamily="34" charset="0"/>
                <a:cs typeface="Arial" panose="020B0604020202020204" pitchFamily="34" charset="0"/>
              </a:rPr>
              <a:t>October 26, 2022</a:t>
            </a:r>
            <a:br>
              <a:rPr lang="en-US" b="1" dirty="0">
                <a:latin typeface="Arial" panose="020B0604020202020204" pitchFamily="34" charset="0"/>
                <a:cs typeface="Arial" panose="020B0604020202020204" pitchFamily="34" charset="0"/>
              </a:rPr>
            </a:br>
            <a:endParaRPr lang="en-US" dirty="0"/>
          </a:p>
        </p:txBody>
      </p:sp>
      <p:pic>
        <p:nvPicPr>
          <p:cNvPr id="7" name="Picture 6">
            <a:extLst>
              <a:ext uri="{FF2B5EF4-FFF2-40B4-BE49-F238E27FC236}">
                <a16:creationId xmlns:a16="http://schemas.microsoft.com/office/drawing/2014/main" id="{9229524B-EC58-4A46-B4EC-56D1FC3B36A4}"/>
              </a:ext>
            </a:extLst>
          </p:cNvPr>
          <p:cNvPicPr>
            <a:picLocks noChangeAspect="1"/>
          </p:cNvPicPr>
          <p:nvPr/>
        </p:nvPicPr>
        <p:blipFill>
          <a:blip r:embed="rId3"/>
          <a:stretch>
            <a:fillRect/>
          </a:stretch>
        </p:blipFill>
        <p:spPr>
          <a:xfrm>
            <a:off x="10520940" y="5716369"/>
            <a:ext cx="1440873" cy="990600"/>
          </a:xfrm>
          <a:prstGeom prst="rect">
            <a:avLst/>
          </a:prstGeom>
        </p:spPr>
      </p:pic>
      <p:sp>
        <p:nvSpPr>
          <p:cNvPr id="8" name="TextBox 7">
            <a:extLst>
              <a:ext uri="{FF2B5EF4-FFF2-40B4-BE49-F238E27FC236}">
                <a16:creationId xmlns:a16="http://schemas.microsoft.com/office/drawing/2014/main" id="{0633B7E5-A989-4222-A91E-BF1175156B1C}"/>
              </a:ext>
            </a:extLst>
          </p:cNvPr>
          <p:cNvSpPr txBox="1"/>
          <p:nvPr/>
        </p:nvSpPr>
        <p:spPr>
          <a:xfrm>
            <a:off x="457201" y="1374729"/>
            <a:ext cx="11201399" cy="4469429"/>
          </a:xfrm>
          <a:prstGeom prst="rect">
            <a:avLst/>
          </a:prstGeom>
          <a:noFill/>
        </p:spPr>
        <p:txBody>
          <a:bodyPr wrap="square" lIns="91440" tIns="45720" rIns="91440" bIns="45720" anchor="t">
            <a:spAutoFit/>
          </a:bodyPr>
          <a:lstStyle/>
          <a:p>
            <a:pPr marL="12700">
              <a:lnSpc>
                <a:spcPts val="1452"/>
              </a:lnSpc>
              <a:spcBef>
                <a:spcPts val="102"/>
              </a:spcBef>
            </a:pPr>
            <a:r>
              <a:rPr lang="en-US" sz="1000" b="1" u="sng" dirty="0">
                <a:uFill>
                  <a:solidFill>
                    <a:schemeClr val="accent4">
                      <a:lumMod val="40000"/>
                      <a:lumOff val="60000"/>
                    </a:schemeClr>
                  </a:solidFill>
                </a:uFill>
                <a:cs typeface="Cambria"/>
              </a:rPr>
              <a:t>Method</a:t>
            </a:r>
            <a:r>
              <a:rPr lang="en-US" sz="1000" b="1" u="sng" spc="-36" dirty="0">
                <a:uFill>
                  <a:solidFill>
                    <a:schemeClr val="accent4">
                      <a:lumMod val="40000"/>
                      <a:lumOff val="60000"/>
                    </a:schemeClr>
                  </a:solidFill>
                </a:uFill>
                <a:cs typeface="Cambria"/>
              </a:rPr>
              <a:t> </a:t>
            </a:r>
            <a:r>
              <a:rPr lang="en-US" sz="1000" b="1" u="sng" spc="-10" dirty="0">
                <a:uFill>
                  <a:solidFill>
                    <a:schemeClr val="accent4">
                      <a:lumMod val="40000"/>
                      <a:lumOff val="60000"/>
                    </a:schemeClr>
                  </a:solidFill>
                </a:uFill>
                <a:cs typeface="Cambria"/>
              </a:rPr>
              <a:t>of</a:t>
            </a:r>
            <a:r>
              <a:rPr lang="en-US" sz="1000" b="1" u="sng" spc="-3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Participation</a:t>
            </a:r>
            <a:endParaRPr lang="en-US" sz="1000" u="sng" dirty="0">
              <a:uFill>
                <a:solidFill>
                  <a:srgbClr val="FFC000">
                    <a:lumMod val="40000"/>
                    <a:lumOff val="60000"/>
                  </a:srgbClr>
                </a:solidFill>
              </a:uFill>
              <a:cs typeface="Cambria"/>
            </a:endParaRPr>
          </a:p>
          <a:p>
            <a:pPr marL="12700" marR="181610">
              <a:lnSpc>
                <a:spcPct val="97700"/>
              </a:lnSpc>
              <a:spcBef>
                <a:spcPts val="15"/>
              </a:spcBef>
            </a:pPr>
            <a:r>
              <a:rPr lang="en-US" sz="1000" spc="-5" dirty="0">
                <a:cs typeface="Cambria"/>
              </a:rPr>
              <a:t>In</a:t>
            </a:r>
            <a:r>
              <a:rPr lang="en-US" sz="1000" dirty="0">
                <a:cs typeface="Cambria"/>
              </a:rPr>
              <a:t> </a:t>
            </a:r>
            <a:r>
              <a:rPr lang="en-US" sz="1000" spc="-5" dirty="0">
                <a:cs typeface="Cambria"/>
              </a:rPr>
              <a:t>order </a:t>
            </a:r>
            <a:r>
              <a:rPr lang="en-US" sz="1000" dirty="0">
                <a:cs typeface="Cambria"/>
              </a:rPr>
              <a:t>to </a:t>
            </a:r>
            <a:r>
              <a:rPr lang="en-US" sz="1000" spc="-5" dirty="0">
                <a:cs typeface="Cambria"/>
              </a:rPr>
              <a:t>meet</a:t>
            </a:r>
            <a:r>
              <a:rPr lang="en-US" sz="1000" dirty="0">
                <a:cs typeface="Cambria"/>
              </a:rPr>
              <a:t> </a:t>
            </a:r>
            <a:r>
              <a:rPr lang="en-US" sz="1000" spc="-5" dirty="0">
                <a:cs typeface="Cambria"/>
              </a:rPr>
              <a:t>the</a:t>
            </a:r>
            <a:r>
              <a:rPr lang="en-US" sz="1000" spc="5" dirty="0">
                <a:cs typeface="Cambria"/>
              </a:rPr>
              <a:t> </a:t>
            </a:r>
            <a:r>
              <a:rPr lang="en-US" sz="1000" dirty="0">
                <a:cs typeface="Cambria"/>
              </a:rPr>
              <a:t>learning</a:t>
            </a:r>
            <a:r>
              <a:rPr lang="en-US" sz="1000" spc="-10" dirty="0">
                <a:cs typeface="Cambria"/>
              </a:rPr>
              <a:t> </a:t>
            </a:r>
            <a:r>
              <a:rPr lang="en-US" sz="1000" spc="-5" dirty="0">
                <a:cs typeface="Cambria"/>
              </a:rPr>
              <a:t>objectives</a:t>
            </a:r>
            <a:r>
              <a:rPr lang="en-US" sz="1000" dirty="0">
                <a:cs typeface="Cambria"/>
              </a:rPr>
              <a:t> and</a:t>
            </a:r>
            <a:r>
              <a:rPr lang="en-US" sz="1000" spc="-5" dirty="0">
                <a:cs typeface="Cambria"/>
              </a:rPr>
              <a:t> receive</a:t>
            </a:r>
            <a:r>
              <a:rPr lang="en-US" sz="1000" dirty="0">
                <a:cs typeface="Cambria"/>
              </a:rPr>
              <a:t> </a:t>
            </a:r>
            <a:r>
              <a:rPr lang="en-US" sz="1000" spc="-5" dirty="0">
                <a:cs typeface="Cambria"/>
              </a:rPr>
              <a:t>continuing</a:t>
            </a:r>
            <a:r>
              <a:rPr lang="en-US" sz="1000" dirty="0">
                <a:cs typeface="Cambria"/>
              </a:rPr>
              <a:t> </a:t>
            </a:r>
            <a:r>
              <a:rPr lang="en-US" sz="1000" spc="-5" dirty="0">
                <a:cs typeface="Cambria"/>
              </a:rPr>
              <a:t>education</a:t>
            </a:r>
            <a:r>
              <a:rPr lang="en-US" sz="1000" dirty="0">
                <a:cs typeface="Cambria"/>
              </a:rPr>
              <a:t> </a:t>
            </a:r>
            <a:r>
              <a:rPr lang="en-US" sz="1000" spc="-5" dirty="0">
                <a:cs typeface="Cambria"/>
              </a:rPr>
              <a:t>credits, </a:t>
            </a:r>
            <a:r>
              <a:rPr lang="en-US" sz="1000" dirty="0">
                <a:cs typeface="Cambria"/>
              </a:rPr>
              <a:t> </a:t>
            </a:r>
            <a:r>
              <a:rPr lang="en-US" sz="1000" spc="-5" dirty="0">
                <a:cs typeface="Cambria"/>
              </a:rPr>
              <a:t>participants are</a:t>
            </a:r>
            <a:r>
              <a:rPr lang="en-US" sz="1000" dirty="0">
                <a:cs typeface="Cambria"/>
              </a:rPr>
              <a:t> </a:t>
            </a:r>
            <a:r>
              <a:rPr lang="en-US" sz="1000" spc="-5" dirty="0">
                <a:cs typeface="Cambria"/>
              </a:rPr>
              <a:t>expected</a:t>
            </a:r>
            <a:r>
              <a:rPr lang="en-US" sz="1000" spc="-10" dirty="0">
                <a:cs typeface="Cambria"/>
              </a:rPr>
              <a:t> </a:t>
            </a:r>
            <a:r>
              <a:rPr lang="en-US" sz="1000" dirty="0">
                <a:cs typeface="Cambria"/>
              </a:rPr>
              <a:t>to</a:t>
            </a:r>
            <a:r>
              <a:rPr lang="en-US" sz="1000" spc="-5" dirty="0">
                <a:cs typeface="Cambria"/>
              </a:rPr>
              <a:t> </a:t>
            </a:r>
            <a:r>
              <a:rPr lang="en-US" sz="1000" dirty="0">
                <a:cs typeface="Cambria"/>
              </a:rPr>
              <a:t>attend</a:t>
            </a:r>
            <a:r>
              <a:rPr lang="en-US" sz="1000" spc="-5" dirty="0">
                <a:cs typeface="Cambria"/>
              </a:rPr>
              <a:t> 100%</a:t>
            </a:r>
            <a:r>
              <a:rPr lang="en-US" sz="1000" dirty="0">
                <a:cs typeface="Cambria"/>
              </a:rPr>
              <a:t> </a:t>
            </a:r>
            <a:r>
              <a:rPr lang="en-US" sz="1000" spc="-5" dirty="0">
                <a:cs typeface="Cambria"/>
              </a:rPr>
              <a:t>of </a:t>
            </a:r>
            <a:r>
              <a:rPr lang="en-US" sz="1000" dirty="0">
                <a:cs typeface="Cambria"/>
              </a:rPr>
              <a:t>the </a:t>
            </a:r>
            <a:r>
              <a:rPr lang="en-US" sz="1000" spc="-5" dirty="0">
                <a:cs typeface="Cambria"/>
              </a:rPr>
              <a:t>program,</a:t>
            </a:r>
            <a:r>
              <a:rPr lang="en-US" sz="1000" spc="10" dirty="0">
                <a:cs typeface="Cambria"/>
              </a:rPr>
              <a:t> </a:t>
            </a:r>
            <a:r>
              <a:rPr lang="en-US" sz="1000" dirty="0">
                <a:cs typeface="Cambria"/>
              </a:rPr>
              <a:t>and</a:t>
            </a:r>
            <a:r>
              <a:rPr lang="en-US" sz="1000" spc="-10" dirty="0">
                <a:cs typeface="Cambria"/>
              </a:rPr>
              <a:t> </a:t>
            </a:r>
            <a:r>
              <a:rPr lang="en-US" sz="1000" spc="-5" dirty="0">
                <a:cs typeface="Cambria"/>
              </a:rPr>
              <a:t>complete</a:t>
            </a:r>
            <a:r>
              <a:rPr lang="en-US" sz="1000" dirty="0">
                <a:cs typeface="Cambria"/>
              </a:rPr>
              <a:t> an </a:t>
            </a:r>
            <a:r>
              <a:rPr lang="en-US" sz="1000" spc="-5" dirty="0">
                <a:cs typeface="Cambria"/>
              </a:rPr>
              <a:t>online </a:t>
            </a:r>
            <a:r>
              <a:rPr lang="en-US" sz="1000" dirty="0">
                <a:cs typeface="Cambria"/>
              </a:rPr>
              <a:t> </a:t>
            </a:r>
            <a:r>
              <a:rPr lang="en-US" sz="1000" spc="-5" dirty="0">
                <a:cs typeface="Cambria"/>
              </a:rPr>
              <a:t>evaluation</a:t>
            </a:r>
            <a:r>
              <a:rPr lang="en-US" sz="1000" spc="5" dirty="0">
                <a:cs typeface="Cambria"/>
              </a:rPr>
              <a:t> </a:t>
            </a:r>
            <a:r>
              <a:rPr lang="en-US" sz="1000" spc="-5" dirty="0">
                <a:cs typeface="Cambria"/>
              </a:rPr>
              <a:t>form</a:t>
            </a:r>
            <a:r>
              <a:rPr lang="en-US" sz="1000" spc="5" dirty="0">
                <a:cs typeface="Cambria"/>
              </a:rPr>
              <a:t> </a:t>
            </a:r>
            <a:r>
              <a:rPr lang="en-US" sz="1000" dirty="0">
                <a:cs typeface="Cambria"/>
              </a:rPr>
              <a:t>at</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conclusion</a:t>
            </a:r>
            <a:r>
              <a:rPr lang="en-US" sz="1000" spc="5" dirty="0">
                <a:cs typeface="Cambria"/>
              </a:rPr>
              <a:t> </a:t>
            </a:r>
            <a:r>
              <a:rPr lang="en-US" sz="1000" spc="-5" dirty="0">
                <a:cs typeface="Cambria"/>
              </a:rPr>
              <a:t>of</a:t>
            </a:r>
            <a:r>
              <a:rPr lang="en-US" sz="1000" spc="5" dirty="0">
                <a:cs typeface="Cambria"/>
              </a:rPr>
              <a:t> </a:t>
            </a:r>
            <a:r>
              <a:rPr lang="en-US" sz="1000" spc="-5" dirty="0">
                <a:cs typeface="Cambria"/>
              </a:rPr>
              <a:t>the</a:t>
            </a:r>
            <a:r>
              <a:rPr lang="en-US" sz="1000" spc="5" dirty="0">
                <a:cs typeface="Cambria"/>
              </a:rPr>
              <a:t> </a:t>
            </a:r>
            <a:r>
              <a:rPr lang="en-US" sz="1000" spc="-5" dirty="0">
                <a:cs typeface="Cambria"/>
              </a:rPr>
              <a:t>activity.</a:t>
            </a:r>
            <a:r>
              <a:rPr lang="en-US" sz="1000" spc="15" dirty="0">
                <a:cs typeface="Cambria"/>
              </a:rPr>
              <a:t> </a:t>
            </a:r>
            <a:r>
              <a:rPr lang="en-US" sz="1000" dirty="0">
                <a:cs typeface="Cambria"/>
              </a:rPr>
              <a:t>A </a:t>
            </a:r>
            <a:r>
              <a:rPr lang="en-US" sz="1000" spc="-5" dirty="0">
                <a:cs typeface="Cambria"/>
              </a:rPr>
              <a:t>letter</a:t>
            </a:r>
            <a:r>
              <a:rPr lang="en-US" sz="1000" spc="5" dirty="0">
                <a:cs typeface="Cambria"/>
              </a:rPr>
              <a:t> </a:t>
            </a:r>
            <a:r>
              <a:rPr lang="en-US" sz="1000" spc="-5" dirty="0">
                <a:cs typeface="Cambria"/>
              </a:rPr>
              <a:t>certifying</a:t>
            </a:r>
            <a:r>
              <a:rPr lang="en-US" sz="1000" dirty="0">
                <a:cs typeface="Cambria"/>
              </a:rPr>
              <a:t> </a:t>
            </a:r>
            <a:r>
              <a:rPr lang="en-US" sz="1000" spc="-5" dirty="0">
                <a:cs typeface="Cambria"/>
              </a:rPr>
              <a:t>attendance</a:t>
            </a:r>
            <a:r>
              <a:rPr lang="en-US" sz="1000" spc="10" dirty="0">
                <a:cs typeface="Cambria"/>
              </a:rPr>
              <a:t> </a:t>
            </a:r>
            <a:r>
              <a:rPr lang="en-US" sz="1000" dirty="0">
                <a:cs typeface="Cambria"/>
              </a:rPr>
              <a:t>and</a:t>
            </a:r>
            <a:r>
              <a:rPr lang="en-US" sz="1000" spc="-5" dirty="0">
                <a:cs typeface="Cambria"/>
              </a:rPr>
              <a:t> credit </a:t>
            </a:r>
            <a:r>
              <a:rPr lang="en-US" sz="1000" spc="-251" dirty="0">
                <a:cs typeface="Cambria"/>
              </a:rPr>
              <a:t> </a:t>
            </a:r>
            <a:r>
              <a:rPr lang="en-US" sz="1000" spc="-5" dirty="0">
                <a:cs typeface="Cambria"/>
              </a:rPr>
              <a:t>verification</a:t>
            </a:r>
            <a:r>
              <a:rPr lang="en-US" sz="1000" dirty="0">
                <a:cs typeface="Cambria"/>
              </a:rPr>
              <a:t> </a:t>
            </a:r>
            <a:r>
              <a:rPr lang="en-US" sz="1000" spc="-5" dirty="0">
                <a:cs typeface="Cambria"/>
              </a:rPr>
              <a:t>will</a:t>
            </a:r>
            <a:r>
              <a:rPr lang="en-US" sz="1000" dirty="0">
                <a:cs typeface="Cambria"/>
              </a:rPr>
              <a:t> be</a:t>
            </a:r>
            <a:r>
              <a:rPr lang="en-US" sz="1000" spc="5" dirty="0">
                <a:cs typeface="Cambria"/>
              </a:rPr>
              <a:t> </a:t>
            </a:r>
            <a:r>
              <a:rPr lang="en-US" sz="1000" spc="-5" dirty="0">
                <a:cs typeface="Cambria"/>
              </a:rPr>
              <a:t>emailed </a:t>
            </a:r>
            <a:r>
              <a:rPr lang="en-US" sz="1000" dirty="0">
                <a:cs typeface="Cambria"/>
              </a:rPr>
              <a:t>to </a:t>
            </a:r>
            <a:r>
              <a:rPr lang="en-US" sz="1000" spc="-5" dirty="0">
                <a:cs typeface="Cambria"/>
              </a:rPr>
              <a:t>participants</a:t>
            </a:r>
            <a:r>
              <a:rPr lang="en-US" sz="1000" dirty="0">
                <a:cs typeface="Cambria"/>
              </a:rPr>
              <a:t> </a:t>
            </a:r>
            <a:r>
              <a:rPr lang="en-US" sz="1000" spc="-5" dirty="0">
                <a:cs typeface="Cambria"/>
              </a:rPr>
              <a:t>upon</a:t>
            </a:r>
            <a:r>
              <a:rPr lang="en-US" sz="1000" spc="5" dirty="0">
                <a:cs typeface="Cambria"/>
              </a:rPr>
              <a:t> </a:t>
            </a:r>
            <a:r>
              <a:rPr lang="en-US" sz="1000" spc="-5" dirty="0">
                <a:cs typeface="Cambria"/>
              </a:rPr>
              <a:t>completion</a:t>
            </a:r>
            <a:r>
              <a:rPr lang="en-US" sz="1000" spc="5" dirty="0">
                <a:cs typeface="Cambria"/>
              </a:rPr>
              <a:t> </a:t>
            </a:r>
            <a:r>
              <a:rPr lang="en-US" sz="1000" spc="-5" dirty="0">
                <a:cs typeface="Cambria"/>
              </a:rPr>
              <a:t>of</a:t>
            </a:r>
            <a:r>
              <a:rPr lang="en-US" sz="1000" dirty="0">
                <a:cs typeface="Cambria"/>
              </a:rPr>
              <a:t> </a:t>
            </a:r>
            <a:r>
              <a:rPr lang="en-US" sz="1000" spc="-5" dirty="0">
                <a:cs typeface="Cambria"/>
              </a:rPr>
              <a:t>the</a:t>
            </a:r>
            <a:r>
              <a:rPr lang="en-US" sz="1000" spc="5" dirty="0">
                <a:cs typeface="Cambria"/>
              </a:rPr>
              <a:t> </a:t>
            </a:r>
            <a:r>
              <a:rPr lang="en-US" sz="1000" spc="-5" dirty="0">
                <a:cs typeface="Cambria"/>
              </a:rPr>
              <a:t>online</a:t>
            </a:r>
            <a:r>
              <a:rPr lang="en-US" sz="1000" spc="5" dirty="0">
                <a:cs typeface="Cambria"/>
              </a:rPr>
              <a:t> </a:t>
            </a:r>
            <a:r>
              <a:rPr lang="en-US" sz="1000" spc="-5" dirty="0">
                <a:cs typeface="Cambria"/>
              </a:rPr>
              <a:t>evaluation </a:t>
            </a:r>
            <a:r>
              <a:rPr lang="en-US" sz="1000" dirty="0">
                <a:cs typeface="Cambria"/>
              </a:rPr>
              <a:t> </a:t>
            </a:r>
            <a:r>
              <a:rPr lang="en-US" sz="1000" spc="-5" dirty="0">
                <a:cs typeface="Cambria"/>
              </a:rPr>
              <a:t>survey.</a:t>
            </a:r>
            <a:endParaRPr lang="en-US" sz="1000" dirty="0">
              <a:cs typeface="Cambria"/>
            </a:endParaRPr>
          </a:p>
          <a:p>
            <a:pPr>
              <a:spcBef>
                <a:spcPts val="31"/>
              </a:spcBef>
            </a:pPr>
            <a:endParaRPr lang="en-US" sz="1000" dirty="0">
              <a:cs typeface="Cambria"/>
            </a:endParaRPr>
          </a:p>
          <a:p>
            <a:pPr marL="12700">
              <a:lnSpc>
                <a:spcPts val="1452"/>
              </a:lnSpc>
            </a:pPr>
            <a:r>
              <a:rPr lang="en-US" sz="1000" b="1" u="sng" spc="-5" dirty="0">
                <a:uFill>
                  <a:solidFill>
                    <a:schemeClr val="accent4">
                      <a:lumMod val="40000"/>
                      <a:lumOff val="60000"/>
                    </a:schemeClr>
                  </a:solidFill>
                </a:uFill>
                <a:cs typeface="Cambria"/>
              </a:rPr>
              <a:t>A</a:t>
            </a:r>
            <a:r>
              <a:rPr lang="en-US" sz="1000" b="1" u="sng" dirty="0">
                <a:uFill>
                  <a:solidFill>
                    <a:schemeClr val="accent4">
                      <a:lumMod val="40000"/>
                      <a:lumOff val="60000"/>
                    </a:schemeClr>
                  </a:solidFill>
                </a:uFill>
                <a:cs typeface="Cambria"/>
              </a:rPr>
              <a:t>c</a:t>
            </a:r>
            <a:r>
              <a:rPr lang="en-US" sz="1000" b="1" u="sng" spc="5" dirty="0">
                <a:uFill>
                  <a:solidFill>
                    <a:schemeClr val="accent4">
                      <a:lumMod val="40000"/>
                      <a:lumOff val="60000"/>
                    </a:schemeClr>
                  </a:solidFill>
                </a:uFill>
                <a:cs typeface="Cambria"/>
              </a:rPr>
              <a:t>t</a:t>
            </a:r>
            <a:r>
              <a:rPr lang="en-US" sz="1000" b="1" u="sng" spc="-10" dirty="0">
                <a:uFill>
                  <a:solidFill>
                    <a:schemeClr val="accent4">
                      <a:lumMod val="40000"/>
                      <a:lumOff val="60000"/>
                    </a:schemeClr>
                  </a:solidFill>
                </a:uFill>
                <a:cs typeface="Cambria"/>
              </a:rPr>
              <a:t>i</a:t>
            </a:r>
            <a:r>
              <a:rPr lang="en-US" sz="1000" b="1" u="sng" spc="-5" dirty="0">
                <a:uFill>
                  <a:solidFill>
                    <a:schemeClr val="accent4">
                      <a:lumMod val="40000"/>
                      <a:lumOff val="60000"/>
                    </a:schemeClr>
                  </a:solidFill>
                </a:uFill>
                <a:cs typeface="Cambria"/>
              </a:rPr>
              <a:t>vi</a:t>
            </a:r>
            <a:r>
              <a:rPr lang="en-US" sz="1000" b="1" u="sng" spc="5" dirty="0">
                <a:uFill>
                  <a:solidFill>
                    <a:schemeClr val="accent4">
                      <a:lumMod val="40000"/>
                      <a:lumOff val="60000"/>
                    </a:schemeClr>
                  </a:solidFill>
                </a:uFill>
                <a:cs typeface="Cambria"/>
              </a:rPr>
              <a:t>t</a:t>
            </a:r>
            <a:r>
              <a:rPr lang="en-US" sz="1000" b="1" u="sng" dirty="0">
                <a:uFill>
                  <a:solidFill>
                    <a:schemeClr val="accent4">
                      <a:lumMod val="40000"/>
                      <a:lumOff val="60000"/>
                    </a:schemeClr>
                  </a:solidFill>
                </a:uFill>
                <a:cs typeface="Cambria"/>
              </a:rPr>
              <a:t>y</a:t>
            </a:r>
            <a:r>
              <a:rPr lang="en-US" sz="1000" b="1" u="sng" spc="-5" dirty="0">
                <a:uFill>
                  <a:solidFill>
                    <a:schemeClr val="accent4">
                      <a:lumMod val="40000"/>
                      <a:lumOff val="60000"/>
                    </a:schemeClr>
                  </a:solidFill>
                </a:uFill>
                <a:cs typeface="Cambria"/>
              </a:rPr>
              <a:t> </a:t>
            </a:r>
            <a:r>
              <a:rPr lang="en-US" sz="1000" b="1" u="sng" spc="-10" dirty="0">
                <a:uFill>
                  <a:solidFill>
                    <a:schemeClr val="accent4">
                      <a:lumMod val="40000"/>
                      <a:lumOff val="60000"/>
                    </a:schemeClr>
                  </a:solidFill>
                </a:uFill>
                <a:cs typeface="Cambria"/>
              </a:rPr>
              <a:t>Di</a:t>
            </a:r>
            <a:r>
              <a:rPr lang="en-US" sz="1000" b="1" u="sng" spc="-5" dirty="0">
                <a:uFill>
                  <a:solidFill>
                    <a:schemeClr val="accent4">
                      <a:lumMod val="40000"/>
                      <a:lumOff val="60000"/>
                    </a:schemeClr>
                  </a:solidFill>
                </a:uFill>
                <a:cs typeface="Cambria"/>
              </a:rPr>
              <a:t>re</a:t>
            </a:r>
            <a:r>
              <a:rPr lang="en-US" sz="1000" b="1" u="sng" dirty="0">
                <a:uFill>
                  <a:solidFill>
                    <a:schemeClr val="accent4">
                      <a:lumMod val="40000"/>
                      <a:lumOff val="60000"/>
                    </a:schemeClr>
                  </a:solidFill>
                </a:uFill>
                <a:cs typeface="Cambria"/>
              </a:rPr>
              <a:t>c</a:t>
            </a:r>
            <a:r>
              <a:rPr lang="en-US" sz="1000" b="1" u="sng" spc="5" dirty="0">
                <a:uFill>
                  <a:solidFill>
                    <a:schemeClr val="accent4">
                      <a:lumMod val="40000"/>
                      <a:lumOff val="60000"/>
                    </a:schemeClr>
                  </a:solidFill>
                </a:uFill>
                <a:cs typeface="Cambria"/>
              </a:rPr>
              <a:t>t</a:t>
            </a:r>
            <a:r>
              <a:rPr lang="en-US" sz="1000" b="1" u="sng" dirty="0">
                <a:uFill>
                  <a:solidFill>
                    <a:schemeClr val="accent4">
                      <a:lumMod val="40000"/>
                      <a:lumOff val="60000"/>
                    </a:schemeClr>
                  </a:solidFill>
                </a:uFill>
                <a:cs typeface="Cambria"/>
              </a:rPr>
              <a:t>or </a:t>
            </a:r>
            <a:r>
              <a:rPr lang="en-US" sz="1000" b="1" dirty="0">
                <a:uFill>
                  <a:solidFill>
                    <a:schemeClr val="accent4">
                      <a:lumMod val="40000"/>
                      <a:lumOff val="60000"/>
                    </a:schemeClr>
                  </a:solidFill>
                </a:uFill>
                <a:cs typeface="Cambria"/>
              </a:rPr>
              <a:t>-</a:t>
            </a:r>
            <a:r>
              <a:rPr lang="en-US" sz="1000" spc="-5" dirty="0">
                <a:cs typeface="Cambria"/>
              </a:rPr>
              <a:t>Susan Salmond,</a:t>
            </a:r>
            <a:r>
              <a:rPr lang="en-US" sz="1000" spc="5" dirty="0">
                <a:cs typeface="Cambria"/>
              </a:rPr>
              <a:t> </a:t>
            </a:r>
            <a:r>
              <a:rPr lang="en-US" sz="1000" spc="-5" dirty="0">
                <a:cs typeface="Cambria"/>
              </a:rPr>
              <a:t>EdD,</a:t>
            </a:r>
            <a:r>
              <a:rPr lang="en-US" sz="1000" dirty="0">
                <a:cs typeface="Cambria"/>
              </a:rPr>
              <a:t> </a:t>
            </a:r>
            <a:r>
              <a:rPr lang="en-US" sz="1000" spc="-10" dirty="0">
                <a:cs typeface="Cambria"/>
              </a:rPr>
              <a:t>RN,</a:t>
            </a:r>
            <a:r>
              <a:rPr lang="en-US" sz="1000" spc="5" dirty="0">
                <a:cs typeface="Cambria"/>
              </a:rPr>
              <a:t> </a:t>
            </a:r>
            <a:r>
              <a:rPr lang="en-US" sz="1000" spc="-5" dirty="0">
                <a:cs typeface="Cambria"/>
              </a:rPr>
              <a:t>ANEF,</a:t>
            </a:r>
            <a:r>
              <a:rPr lang="en-US" sz="1000" spc="-10" dirty="0">
                <a:cs typeface="Cambria"/>
              </a:rPr>
              <a:t> </a:t>
            </a:r>
            <a:r>
              <a:rPr lang="en-US" sz="1000" spc="-5" dirty="0">
                <a:cs typeface="Cambria"/>
              </a:rPr>
              <a:t>FAAN</a:t>
            </a:r>
            <a:r>
              <a:rPr lang="en-US" sz="1000" dirty="0">
                <a:cs typeface="Cambria"/>
              </a:rPr>
              <a:t>         </a:t>
            </a:r>
            <a:r>
              <a:rPr lang="en-US" sz="1000" b="1" u="sng" spc="-5" dirty="0">
                <a:uFill>
                  <a:solidFill>
                    <a:schemeClr val="accent4">
                      <a:lumMod val="40000"/>
                      <a:lumOff val="60000"/>
                    </a:schemeClr>
                  </a:solidFill>
                </a:uFill>
                <a:cs typeface="Cambria"/>
              </a:rPr>
              <a:t>Planning</a:t>
            </a:r>
            <a:r>
              <a:rPr lang="en-US" sz="1000" b="1" u="sng" spc="-5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Committee</a:t>
            </a:r>
            <a:r>
              <a:rPr lang="en-US" sz="1000" b="1" u="sng" dirty="0">
                <a:uFill>
                  <a:solidFill>
                    <a:schemeClr val="accent4">
                      <a:lumMod val="40000"/>
                      <a:lumOff val="60000"/>
                    </a:schemeClr>
                  </a:solidFill>
                </a:uFill>
                <a:cs typeface="Cambria"/>
              </a:rPr>
              <a:t> </a:t>
            </a:r>
            <a:r>
              <a:rPr lang="en-US" sz="1000" b="1" dirty="0">
                <a:uFill>
                  <a:solidFill>
                    <a:schemeClr val="accent4">
                      <a:lumMod val="40000"/>
                      <a:lumOff val="60000"/>
                    </a:schemeClr>
                  </a:solidFill>
                </a:uFill>
                <a:cs typeface="Cambria"/>
              </a:rPr>
              <a:t> -</a:t>
            </a:r>
            <a:r>
              <a:rPr lang="en-US" sz="1000" spc="-5" dirty="0">
                <a:cs typeface="Cambria"/>
              </a:rPr>
              <a:t>Edna</a:t>
            </a:r>
            <a:r>
              <a:rPr lang="en-US" sz="1000" spc="-10" dirty="0">
                <a:cs typeface="Cambria"/>
              </a:rPr>
              <a:t> </a:t>
            </a:r>
            <a:r>
              <a:rPr lang="en-US" sz="1000" spc="-5" dirty="0">
                <a:cs typeface="Cambria"/>
              </a:rPr>
              <a:t>Cadmus,</a:t>
            </a:r>
            <a:r>
              <a:rPr lang="en-US" sz="1000" dirty="0">
                <a:cs typeface="Cambria"/>
              </a:rPr>
              <a:t> </a:t>
            </a:r>
            <a:r>
              <a:rPr lang="en-US" sz="1000" spc="-5" dirty="0">
                <a:cs typeface="Cambria"/>
              </a:rPr>
              <a:t>PhD, RN, NEA-BC,</a:t>
            </a:r>
            <a:r>
              <a:rPr lang="en-US" sz="1000" dirty="0">
                <a:cs typeface="Cambria"/>
              </a:rPr>
              <a:t> </a:t>
            </a:r>
            <a:r>
              <a:rPr lang="en-US" sz="1000" spc="-5" dirty="0">
                <a:cs typeface="Cambria"/>
              </a:rPr>
              <a:t>FAAN &amp; </a:t>
            </a:r>
            <a:r>
              <a:rPr lang="en-US" sz="1000" spc="-256" dirty="0">
                <a:cs typeface="Cambria"/>
              </a:rPr>
              <a:t> </a:t>
            </a:r>
            <a:r>
              <a:rPr lang="en-US" sz="1000" spc="-5" dirty="0">
                <a:cs typeface="Cambria"/>
              </a:rPr>
              <a:t>Jennifer</a:t>
            </a:r>
            <a:r>
              <a:rPr lang="en-US" sz="1000" spc="-10" dirty="0">
                <a:cs typeface="Cambria"/>
              </a:rPr>
              <a:t> </a:t>
            </a:r>
            <a:r>
              <a:rPr lang="en-US" sz="1000" spc="-5" dirty="0">
                <a:cs typeface="Cambria"/>
              </a:rPr>
              <a:t>Polakowski, MPA</a:t>
            </a:r>
            <a:endParaRPr lang="en-US" sz="1000" dirty="0">
              <a:cs typeface="Cambria"/>
            </a:endParaRPr>
          </a:p>
          <a:p>
            <a:pPr>
              <a:spcBef>
                <a:spcPts val="56"/>
              </a:spcBef>
            </a:pPr>
            <a:endParaRPr lang="en-US" sz="1000" dirty="0">
              <a:cs typeface="Cambria"/>
            </a:endParaRPr>
          </a:p>
          <a:p>
            <a:pPr marL="12700">
              <a:lnSpc>
                <a:spcPts val="1452"/>
              </a:lnSpc>
            </a:pPr>
            <a:r>
              <a:rPr lang="en-US" sz="1000" b="1" u="sng" spc="-5" dirty="0">
                <a:uFill>
                  <a:solidFill>
                    <a:schemeClr val="accent4">
                      <a:lumMod val="40000"/>
                      <a:lumOff val="60000"/>
                    </a:schemeClr>
                  </a:solidFill>
                </a:uFill>
                <a:cs typeface="Cambria"/>
              </a:rPr>
              <a:t>Guest</a:t>
            </a:r>
            <a:r>
              <a:rPr lang="en-US" sz="1000" b="1" u="sng" spc="-6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Faculty</a:t>
            </a:r>
            <a:endParaRPr lang="en-US" sz="1000" b="1" u="sng" spc="-5" dirty="0">
              <a:uFill>
                <a:solidFill>
                  <a:srgbClr val="FFC000">
                    <a:lumMod val="40000"/>
                    <a:lumOff val="60000"/>
                  </a:srgbClr>
                </a:solidFill>
              </a:uFill>
              <a:cs typeface="Cambria"/>
            </a:endParaRPr>
          </a:p>
          <a:p>
            <a:pPr marL="12700">
              <a:lnSpc>
                <a:spcPts val="1452"/>
              </a:lnSpc>
            </a:pPr>
            <a:r>
              <a:rPr lang="en-US" sz="1000" dirty="0"/>
              <a:t>Susan Salmond, EdD, RN, ANEF, FAAN</a:t>
            </a:r>
            <a:endParaRPr lang="en-US" sz="1000" dirty="0">
              <a:cs typeface="Calibri" panose="020F0502020204030204"/>
            </a:endParaRPr>
          </a:p>
          <a:p>
            <a:pPr marL="12700">
              <a:lnSpc>
                <a:spcPts val="1452"/>
              </a:lnSpc>
            </a:pPr>
            <a:endParaRPr lang="en-US" sz="1000" dirty="0">
              <a:cs typeface="Calibri" panose="020F0502020204030204"/>
            </a:endParaRPr>
          </a:p>
          <a:p>
            <a:pPr marL="12700">
              <a:lnSpc>
                <a:spcPts val="1452"/>
              </a:lnSpc>
            </a:pPr>
            <a:endParaRPr lang="en-US" sz="1000" dirty="0">
              <a:cs typeface="Calibri" panose="020F0502020204030204"/>
            </a:endParaRPr>
          </a:p>
          <a:p>
            <a:pPr marL="12700">
              <a:lnSpc>
                <a:spcPts val="1462"/>
              </a:lnSpc>
              <a:spcBef>
                <a:spcPts val="5"/>
              </a:spcBef>
            </a:pPr>
            <a:r>
              <a:rPr lang="en-US" sz="1000" b="1" u="sng" spc="-5" dirty="0">
                <a:uFill>
                  <a:solidFill>
                    <a:schemeClr val="accent4">
                      <a:lumMod val="40000"/>
                      <a:lumOff val="60000"/>
                    </a:schemeClr>
                  </a:solidFill>
                </a:uFill>
                <a:cs typeface="Cambria"/>
              </a:rPr>
              <a:t>Disclosure</a:t>
            </a:r>
            <a:r>
              <a:rPr lang="en-US" sz="1000" b="1" u="sng" spc="-46"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Declarations</a:t>
            </a:r>
            <a:endParaRPr lang="en-US" sz="1000" dirty="0">
              <a:uFill>
                <a:solidFill>
                  <a:srgbClr val="FFC000">
                    <a:lumMod val="40000"/>
                    <a:lumOff val="60000"/>
                  </a:srgbClr>
                </a:solidFill>
              </a:uFill>
              <a:cs typeface="Cambria"/>
            </a:endParaRPr>
          </a:p>
          <a:p>
            <a:pPr marL="12700" marR="39370">
              <a:lnSpc>
                <a:spcPct val="97700"/>
              </a:lnSpc>
              <a:spcBef>
                <a:spcPts val="20"/>
              </a:spcBef>
            </a:pPr>
            <a:r>
              <a:rPr lang="en-US" sz="1000" spc="-5" dirty="0">
                <a:cs typeface="Cambria"/>
              </a:rPr>
              <a:t>In</a:t>
            </a:r>
            <a:r>
              <a:rPr lang="en-US" sz="1000" dirty="0">
                <a:cs typeface="Cambria"/>
              </a:rPr>
              <a:t> </a:t>
            </a:r>
            <a:r>
              <a:rPr lang="en-US" sz="1000" spc="-5" dirty="0">
                <a:cs typeface="Cambria"/>
              </a:rPr>
              <a:t>accordance</a:t>
            </a:r>
            <a:r>
              <a:rPr lang="en-US" sz="1000" spc="5" dirty="0">
                <a:cs typeface="Cambria"/>
              </a:rPr>
              <a:t> </a:t>
            </a:r>
            <a:r>
              <a:rPr lang="en-US" sz="1000" spc="-5" dirty="0">
                <a:cs typeface="Cambria"/>
              </a:rPr>
              <a:t>with the</a:t>
            </a:r>
            <a:r>
              <a:rPr lang="en-US" sz="1000" spc="15" dirty="0">
                <a:cs typeface="Cambria"/>
              </a:rPr>
              <a:t> </a:t>
            </a:r>
            <a:r>
              <a:rPr lang="en-US" sz="1000" spc="-5" dirty="0">
                <a:cs typeface="Cambria"/>
              </a:rPr>
              <a:t>disclosure</a:t>
            </a:r>
            <a:r>
              <a:rPr lang="en-US" sz="1000" spc="5" dirty="0">
                <a:cs typeface="Cambria"/>
              </a:rPr>
              <a:t> </a:t>
            </a:r>
            <a:r>
              <a:rPr lang="en-US" sz="1000" spc="-5" dirty="0">
                <a:cs typeface="Cambria"/>
              </a:rPr>
              <a:t>policies of</a:t>
            </a:r>
            <a:r>
              <a:rPr lang="en-US" sz="1000" dirty="0">
                <a:cs typeface="Cambria"/>
              </a:rPr>
              <a:t> RBHS</a:t>
            </a:r>
            <a:r>
              <a:rPr lang="en-US" sz="1000" spc="5" dirty="0">
                <a:cs typeface="Cambria"/>
              </a:rPr>
              <a:t> </a:t>
            </a:r>
            <a:r>
              <a:rPr lang="en-US" sz="1000" dirty="0">
                <a:cs typeface="Cambria"/>
              </a:rPr>
              <a:t>and</a:t>
            </a:r>
            <a:r>
              <a:rPr lang="en-US" sz="1000" spc="-10" dirty="0">
                <a:cs typeface="Cambria"/>
              </a:rPr>
              <a:t> </a:t>
            </a:r>
            <a:r>
              <a:rPr lang="en-US" sz="1000" dirty="0">
                <a:cs typeface="Cambria"/>
              </a:rPr>
              <a:t>to </a:t>
            </a:r>
            <a:r>
              <a:rPr lang="en-US" sz="1000" spc="-5" dirty="0">
                <a:cs typeface="Cambria"/>
              </a:rPr>
              <a:t>conform</a:t>
            </a:r>
            <a:r>
              <a:rPr lang="en-US" sz="1000" dirty="0">
                <a:cs typeface="Cambria"/>
              </a:rPr>
              <a:t> with</a:t>
            </a:r>
            <a:r>
              <a:rPr lang="en-US" sz="1000" spc="-5" dirty="0">
                <a:cs typeface="Cambria"/>
              </a:rPr>
              <a:t> Joint</a:t>
            </a:r>
            <a:r>
              <a:rPr lang="en-US" sz="1000" spc="5" dirty="0">
                <a:cs typeface="Cambria"/>
              </a:rPr>
              <a:t> </a:t>
            </a:r>
            <a:r>
              <a:rPr lang="en-US" sz="1000" spc="-5" dirty="0">
                <a:cs typeface="Cambria"/>
              </a:rPr>
              <a:t>Accreditation </a:t>
            </a:r>
            <a:r>
              <a:rPr lang="en-US" sz="1000" spc="-256" dirty="0">
                <a:cs typeface="Cambria"/>
              </a:rPr>
              <a:t> </a:t>
            </a:r>
            <a:r>
              <a:rPr lang="en-US" sz="1000" spc="-5" dirty="0">
                <a:cs typeface="Cambria"/>
              </a:rPr>
              <a:t>requirements</a:t>
            </a:r>
            <a:r>
              <a:rPr lang="en-US" sz="1000" dirty="0">
                <a:cs typeface="Cambria"/>
              </a:rPr>
              <a:t> and</a:t>
            </a:r>
            <a:r>
              <a:rPr lang="en-US" sz="1000" spc="-5" dirty="0">
                <a:cs typeface="Cambria"/>
              </a:rPr>
              <a:t> FDA</a:t>
            </a:r>
            <a:r>
              <a:rPr lang="en-US" sz="1000" dirty="0">
                <a:cs typeface="Cambria"/>
              </a:rPr>
              <a:t> </a:t>
            </a:r>
            <a:r>
              <a:rPr lang="en-US" sz="1000" spc="-5" dirty="0">
                <a:cs typeface="Cambria"/>
              </a:rPr>
              <a:t>guidelines,</a:t>
            </a:r>
            <a:r>
              <a:rPr lang="en-US" sz="1000" spc="10" dirty="0">
                <a:cs typeface="Cambria"/>
              </a:rPr>
              <a:t> </a:t>
            </a:r>
            <a:r>
              <a:rPr lang="en-US" sz="1000" spc="-5" dirty="0">
                <a:cs typeface="Cambria"/>
              </a:rPr>
              <a:t>individuals</a:t>
            </a:r>
            <a:r>
              <a:rPr lang="en-US" sz="1000" spc="5" dirty="0">
                <a:cs typeface="Cambria"/>
              </a:rPr>
              <a:t> </a:t>
            </a:r>
            <a:r>
              <a:rPr lang="en-US" sz="1000" dirty="0">
                <a:cs typeface="Cambria"/>
              </a:rPr>
              <a:t>in</a:t>
            </a:r>
            <a:r>
              <a:rPr lang="en-US" sz="1000" spc="5" dirty="0">
                <a:cs typeface="Cambria"/>
              </a:rPr>
              <a:t> </a:t>
            </a:r>
            <a:r>
              <a:rPr lang="en-US" sz="1000" dirty="0">
                <a:cs typeface="Cambria"/>
              </a:rPr>
              <a:t>a</a:t>
            </a:r>
            <a:r>
              <a:rPr lang="en-US" sz="1000" spc="5" dirty="0">
                <a:cs typeface="Cambria"/>
              </a:rPr>
              <a:t> </a:t>
            </a:r>
            <a:r>
              <a:rPr lang="en-US" sz="1000" spc="-5" dirty="0">
                <a:cs typeface="Cambria"/>
              </a:rPr>
              <a:t>position</a:t>
            </a:r>
            <a:r>
              <a:rPr lang="en-US" sz="1000" dirty="0">
                <a:cs typeface="Cambria"/>
              </a:rPr>
              <a:t> to </a:t>
            </a:r>
            <a:r>
              <a:rPr lang="en-US" sz="1000" spc="-5" dirty="0">
                <a:cs typeface="Cambria"/>
              </a:rPr>
              <a:t>control</a:t>
            </a:r>
            <a:r>
              <a:rPr lang="en-US" sz="1000" dirty="0">
                <a:cs typeface="Cambria"/>
              </a:rPr>
              <a:t> t</a:t>
            </a:r>
            <a:r>
              <a:rPr lang="en-US" sz="1000" spc="-5" dirty="0">
                <a:cs typeface="Cambria"/>
              </a:rPr>
              <a:t>he</a:t>
            </a:r>
            <a:r>
              <a:rPr lang="en-US" sz="1000" spc="5" dirty="0">
                <a:cs typeface="Cambria"/>
              </a:rPr>
              <a:t> </a:t>
            </a:r>
            <a:r>
              <a:rPr lang="en-US" sz="1000" spc="-5" dirty="0">
                <a:cs typeface="Cambria"/>
              </a:rPr>
              <a:t>content</a:t>
            </a:r>
            <a:r>
              <a:rPr lang="en-US" sz="1000" spc="5" dirty="0">
                <a:cs typeface="Cambria"/>
              </a:rPr>
              <a:t> </a:t>
            </a:r>
            <a:r>
              <a:rPr lang="en-US" sz="1000" spc="-5" dirty="0">
                <a:cs typeface="Cambria"/>
              </a:rPr>
              <a:t>of</a:t>
            </a:r>
            <a:r>
              <a:rPr lang="en-US" sz="1000" dirty="0">
                <a:cs typeface="Cambria"/>
              </a:rPr>
              <a:t> </a:t>
            </a:r>
            <a:r>
              <a:rPr lang="en-US" sz="1000" spc="-5" dirty="0">
                <a:cs typeface="Cambria"/>
              </a:rPr>
              <a:t>this </a:t>
            </a:r>
            <a:r>
              <a:rPr lang="en-US" sz="1000" dirty="0">
                <a:cs typeface="Cambria"/>
              </a:rPr>
              <a:t> </a:t>
            </a:r>
            <a:r>
              <a:rPr lang="en-US" sz="1000" spc="-5" dirty="0">
                <a:cs typeface="Cambria"/>
              </a:rPr>
              <a:t>educational</a:t>
            </a:r>
            <a:r>
              <a:rPr lang="en-US" sz="1000" dirty="0">
                <a:cs typeface="Cambria"/>
              </a:rPr>
              <a:t> </a:t>
            </a:r>
            <a:r>
              <a:rPr lang="en-US" sz="1000" spc="-5" dirty="0">
                <a:cs typeface="Cambria"/>
              </a:rPr>
              <a:t>activity</a:t>
            </a:r>
            <a:r>
              <a:rPr lang="en-US" sz="1000" spc="5" dirty="0">
                <a:cs typeface="Cambria"/>
              </a:rPr>
              <a:t> </a:t>
            </a:r>
            <a:r>
              <a:rPr lang="en-US" sz="1000" spc="-5" dirty="0">
                <a:cs typeface="Cambria"/>
              </a:rPr>
              <a:t>are</a:t>
            </a:r>
            <a:r>
              <a:rPr lang="en-US" sz="1000" spc="10" dirty="0">
                <a:cs typeface="Cambria"/>
              </a:rPr>
              <a:t> </a:t>
            </a:r>
            <a:r>
              <a:rPr lang="en-US" sz="1000" spc="-5" dirty="0">
                <a:cs typeface="Cambria"/>
              </a:rPr>
              <a:t>required </a:t>
            </a:r>
            <a:r>
              <a:rPr lang="en-US" sz="1000" dirty="0">
                <a:cs typeface="Cambria"/>
              </a:rPr>
              <a:t>to</a:t>
            </a:r>
            <a:r>
              <a:rPr lang="en-US" sz="1000" spc="5" dirty="0">
                <a:cs typeface="Cambria"/>
              </a:rPr>
              <a:t> </a:t>
            </a:r>
            <a:r>
              <a:rPr lang="en-US" sz="1000" spc="-5" dirty="0">
                <a:cs typeface="Cambria"/>
              </a:rPr>
              <a:t>disclose</a:t>
            </a:r>
            <a:r>
              <a:rPr lang="en-US" sz="1000" spc="10" dirty="0">
                <a:cs typeface="Cambria"/>
              </a:rPr>
              <a:t> </a:t>
            </a:r>
            <a:r>
              <a:rPr lang="en-US" sz="1000" dirty="0">
                <a:cs typeface="Cambria"/>
              </a:rPr>
              <a:t>to the</a:t>
            </a:r>
            <a:r>
              <a:rPr lang="en-US" sz="1000" spc="10" dirty="0">
                <a:cs typeface="Cambria"/>
              </a:rPr>
              <a:t> </a:t>
            </a:r>
            <a:r>
              <a:rPr lang="en-US" sz="1000" spc="-5" dirty="0">
                <a:cs typeface="Cambria"/>
              </a:rPr>
              <a:t>activity</a:t>
            </a:r>
            <a:r>
              <a:rPr lang="en-US" sz="1000" spc="5" dirty="0">
                <a:cs typeface="Cambria"/>
              </a:rPr>
              <a:t> </a:t>
            </a:r>
            <a:r>
              <a:rPr lang="en-US" sz="1000" spc="-5" dirty="0">
                <a:cs typeface="Cambria"/>
              </a:rPr>
              <a:t>participants:</a:t>
            </a:r>
            <a:r>
              <a:rPr lang="en-US" sz="1000" dirty="0">
                <a:cs typeface="Cambria"/>
              </a:rPr>
              <a:t> </a:t>
            </a:r>
            <a:r>
              <a:rPr lang="en-US" sz="1000" spc="-5" dirty="0">
                <a:cs typeface="Cambria"/>
              </a:rPr>
              <a:t>1)</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existence</a:t>
            </a:r>
            <a:r>
              <a:rPr lang="en-US" sz="1000" spc="5" dirty="0">
                <a:cs typeface="Cambria"/>
              </a:rPr>
              <a:t> </a:t>
            </a:r>
            <a:r>
              <a:rPr lang="en-US" sz="1000" spc="-5" dirty="0">
                <a:cs typeface="Cambria"/>
              </a:rPr>
              <a:t>of </a:t>
            </a:r>
            <a:r>
              <a:rPr lang="en-US" sz="1000" dirty="0">
                <a:cs typeface="Cambria"/>
              </a:rPr>
              <a:t> any</a:t>
            </a:r>
            <a:r>
              <a:rPr lang="en-US" sz="1000" spc="-10" dirty="0">
                <a:cs typeface="Cambria"/>
              </a:rPr>
              <a:t> </a:t>
            </a:r>
            <a:r>
              <a:rPr lang="en-US" sz="1000" spc="-5" dirty="0">
                <a:cs typeface="Cambria"/>
              </a:rPr>
              <a:t>relevant</a:t>
            </a:r>
            <a:r>
              <a:rPr lang="en-US" sz="1000" spc="5" dirty="0">
                <a:cs typeface="Cambria"/>
              </a:rPr>
              <a:t> </a:t>
            </a:r>
            <a:r>
              <a:rPr lang="en-US" sz="1000" spc="-5" dirty="0">
                <a:cs typeface="Cambria"/>
              </a:rPr>
              <a:t>financial</a:t>
            </a:r>
            <a:r>
              <a:rPr lang="en-US" sz="1000" dirty="0">
                <a:cs typeface="Cambria"/>
              </a:rPr>
              <a:t> </a:t>
            </a:r>
            <a:r>
              <a:rPr lang="en-US" sz="1000" spc="-5" dirty="0">
                <a:cs typeface="Cambria"/>
              </a:rPr>
              <a:t>relationship</a:t>
            </a:r>
            <a:r>
              <a:rPr lang="en-US" sz="1000" spc="5" dirty="0">
                <a:cs typeface="Cambria"/>
              </a:rPr>
              <a:t> </a:t>
            </a:r>
            <a:r>
              <a:rPr lang="en-US" sz="1000" spc="-5" dirty="0">
                <a:cs typeface="Cambria"/>
              </a:rPr>
              <a:t>with</a:t>
            </a:r>
            <a:r>
              <a:rPr lang="en-US" sz="1000" dirty="0">
                <a:cs typeface="Cambria"/>
              </a:rPr>
              <a:t> any</a:t>
            </a:r>
            <a:r>
              <a:rPr lang="en-US" sz="1000" spc="-5" dirty="0">
                <a:cs typeface="Cambria"/>
              </a:rPr>
              <a:t> entity producing,</a:t>
            </a:r>
            <a:r>
              <a:rPr lang="en-US" sz="1000" spc="10" dirty="0">
                <a:cs typeface="Cambria"/>
              </a:rPr>
              <a:t> </a:t>
            </a:r>
            <a:r>
              <a:rPr lang="en-US" sz="1000" spc="-5" dirty="0">
                <a:cs typeface="Cambria"/>
              </a:rPr>
              <a:t>marketing,</a:t>
            </a:r>
            <a:r>
              <a:rPr lang="en-US" sz="1000" spc="10" dirty="0">
                <a:cs typeface="Cambria"/>
              </a:rPr>
              <a:t> </a:t>
            </a:r>
            <a:r>
              <a:rPr lang="en-US" sz="1000" spc="-5" dirty="0">
                <a:cs typeface="Cambria"/>
              </a:rPr>
              <a:t>re-selling,</a:t>
            </a:r>
            <a:r>
              <a:rPr lang="en-US" sz="1000" spc="10" dirty="0">
                <a:cs typeface="Cambria"/>
              </a:rPr>
              <a:t> </a:t>
            </a:r>
            <a:r>
              <a:rPr lang="en-US" sz="1000" spc="-5" dirty="0">
                <a:cs typeface="Cambria"/>
              </a:rPr>
              <a:t>or </a:t>
            </a:r>
            <a:r>
              <a:rPr lang="en-US" sz="1000" dirty="0">
                <a:cs typeface="Cambria"/>
              </a:rPr>
              <a:t> </a:t>
            </a:r>
            <a:r>
              <a:rPr lang="en-US" sz="1000" spc="-5" dirty="0">
                <a:cs typeface="Cambria"/>
              </a:rPr>
              <a:t>distributing</a:t>
            </a:r>
            <a:r>
              <a:rPr lang="en-US" sz="1000" spc="-10" dirty="0">
                <a:cs typeface="Cambria"/>
              </a:rPr>
              <a:t> </a:t>
            </a:r>
            <a:r>
              <a:rPr lang="en-US" sz="1000" spc="-5" dirty="0">
                <a:cs typeface="Cambria"/>
              </a:rPr>
              <a:t>health</a:t>
            </a:r>
            <a:r>
              <a:rPr lang="en-US" sz="1000" dirty="0">
                <a:cs typeface="Cambria"/>
              </a:rPr>
              <a:t> </a:t>
            </a:r>
            <a:r>
              <a:rPr lang="en-US" sz="1000" spc="-5" dirty="0">
                <a:cs typeface="Cambria"/>
              </a:rPr>
              <a:t>care</a:t>
            </a:r>
            <a:r>
              <a:rPr lang="en-US" sz="1000" spc="5" dirty="0">
                <a:cs typeface="Cambria"/>
              </a:rPr>
              <a:t> </a:t>
            </a:r>
            <a:r>
              <a:rPr lang="en-US" sz="1000" spc="-5" dirty="0">
                <a:cs typeface="Cambria"/>
              </a:rPr>
              <a:t>goods</a:t>
            </a:r>
            <a:r>
              <a:rPr lang="en-US" sz="1000" spc="5" dirty="0">
                <a:cs typeface="Cambria"/>
              </a:rPr>
              <a:t> or</a:t>
            </a:r>
            <a:r>
              <a:rPr lang="en-US" sz="1000" dirty="0">
                <a:cs typeface="Cambria"/>
              </a:rPr>
              <a:t> </a:t>
            </a:r>
            <a:r>
              <a:rPr lang="en-US" sz="1000" spc="-5" dirty="0">
                <a:cs typeface="Cambria"/>
              </a:rPr>
              <a:t>services</a:t>
            </a:r>
            <a:r>
              <a:rPr lang="en-US" sz="1000" spc="5" dirty="0">
                <a:cs typeface="Cambria"/>
              </a:rPr>
              <a:t> </a:t>
            </a:r>
            <a:r>
              <a:rPr lang="en-US" sz="1000" spc="-5" dirty="0">
                <a:cs typeface="Cambria"/>
              </a:rPr>
              <a:t>consumed by,</a:t>
            </a:r>
            <a:r>
              <a:rPr lang="en-US" sz="1000" spc="10" dirty="0">
                <a:cs typeface="Cambria"/>
              </a:rPr>
              <a:t> </a:t>
            </a:r>
            <a:r>
              <a:rPr lang="en-US" sz="1000" spc="-5" dirty="0">
                <a:cs typeface="Cambria"/>
              </a:rPr>
              <a:t>or</a:t>
            </a:r>
            <a:r>
              <a:rPr lang="en-US" sz="1000" dirty="0">
                <a:cs typeface="Cambria"/>
              </a:rPr>
              <a:t> </a:t>
            </a:r>
            <a:r>
              <a:rPr lang="en-US" sz="1000" spc="-5" dirty="0">
                <a:cs typeface="Cambria"/>
              </a:rPr>
              <a:t>used on,</a:t>
            </a:r>
            <a:r>
              <a:rPr lang="en-US" sz="1000" spc="10" dirty="0">
                <a:cs typeface="Cambria"/>
              </a:rPr>
              <a:t> </a:t>
            </a:r>
            <a:r>
              <a:rPr lang="en-US" sz="1000" spc="-5" dirty="0">
                <a:cs typeface="Cambria"/>
              </a:rPr>
              <a:t>patients,</a:t>
            </a:r>
            <a:r>
              <a:rPr lang="en-US" sz="1000" spc="10" dirty="0">
                <a:cs typeface="Cambria"/>
              </a:rPr>
              <a:t> </a:t>
            </a:r>
            <a:r>
              <a:rPr lang="en-US" sz="1000" spc="-5" dirty="0">
                <a:cs typeface="Cambria"/>
              </a:rPr>
              <a:t>with</a:t>
            </a:r>
            <a:r>
              <a:rPr lang="en-US" sz="1000" dirty="0">
                <a:cs typeface="Cambria"/>
              </a:rPr>
              <a:t> </a:t>
            </a:r>
            <a:r>
              <a:rPr lang="en-US" sz="1000" spc="-5" dirty="0">
                <a:cs typeface="Cambria"/>
              </a:rPr>
              <a:t>the </a:t>
            </a:r>
            <a:r>
              <a:rPr lang="en-US" sz="1000" dirty="0">
                <a:cs typeface="Cambria"/>
              </a:rPr>
              <a:t> </a:t>
            </a:r>
            <a:r>
              <a:rPr lang="en-US" sz="1000" spc="-5" dirty="0">
                <a:cs typeface="Cambria"/>
              </a:rPr>
              <a:t>exemption</a:t>
            </a:r>
            <a:r>
              <a:rPr lang="en-US" sz="1000" dirty="0">
                <a:cs typeface="Cambria"/>
              </a:rPr>
              <a:t> </a:t>
            </a:r>
            <a:r>
              <a:rPr lang="en-US" sz="1000" spc="-5" dirty="0">
                <a:cs typeface="Cambria"/>
              </a:rPr>
              <a:t>of</a:t>
            </a:r>
            <a:r>
              <a:rPr lang="en-US" sz="1000" dirty="0">
                <a:cs typeface="Cambria"/>
              </a:rPr>
              <a:t> </a:t>
            </a:r>
            <a:r>
              <a:rPr lang="en-US" sz="1000" spc="-5" dirty="0">
                <a:cs typeface="Cambria"/>
              </a:rPr>
              <a:t>non-profit</a:t>
            </a:r>
            <a:r>
              <a:rPr lang="en-US" sz="1000" spc="5" dirty="0">
                <a:cs typeface="Cambria"/>
              </a:rPr>
              <a:t> </a:t>
            </a:r>
            <a:r>
              <a:rPr lang="en-US" sz="1000" spc="-5" dirty="0">
                <a:cs typeface="Cambria"/>
              </a:rPr>
              <a:t>or</a:t>
            </a:r>
            <a:r>
              <a:rPr lang="en-US" sz="1000" dirty="0">
                <a:cs typeface="Cambria"/>
              </a:rPr>
              <a:t> </a:t>
            </a:r>
            <a:r>
              <a:rPr lang="en-US" sz="1000" spc="-5" dirty="0">
                <a:cs typeface="Cambria"/>
              </a:rPr>
              <a:t>government</a:t>
            </a:r>
            <a:r>
              <a:rPr lang="en-US" sz="1000" spc="5" dirty="0">
                <a:cs typeface="Cambria"/>
              </a:rPr>
              <a:t> </a:t>
            </a:r>
            <a:r>
              <a:rPr lang="en-US" sz="1000" spc="-5" dirty="0">
                <a:cs typeface="Cambria"/>
              </a:rPr>
              <a:t>organizations</a:t>
            </a:r>
            <a:r>
              <a:rPr lang="en-US" sz="1000" dirty="0">
                <a:cs typeface="Cambria"/>
              </a:rPr>
              <a:t> and</a:t>
            </a:r>
            <a:r>
              <a:rPr lang="en-US" sz="1000" spc="-5" dirty="0">
                <a:cs typeface="Cambria"/>
              </a:rPr>
              <a:t> non-health</a:t>
            </a:r>
            <a:r>
              <a:rPr lang="en-US" sz="1000" dirty="0">
                <a:cs typeface="Cambria"/>
              </a:rPr>
              <a:t> </a:t>
            </a:r>
            <a:r>
              <a:rPr lang="en-US" sz="1000" spc="-10" dirty="0">
                <a:cs typeface="Cambria"/>
              </a:rPr>
              <a:t>care</a:t>
            </a:r>
            <a:r>
              <a:rPr lang="en-US" sz="1000" spc="5" dirty="0">
                <a:cs typeface="Cambria"/>
              </a:rPr>
              <a:t> </a:t>
            </a:r>
            <a:r>
              <a:rPr lang="en-US" sz="1000" spc="-5" dirty="0">
                <a:cs typeface="Cambria"/>
              </a:rPr>
              <a:t>related </a:t>
            </a:r>
            <a:r>
              <a:rPr lang="en-US" sz="1000" dirty="0">
                <a:cs typeface="Cambria"/>
              </a:rPr>
              <a:t> </a:t>
            </a:r>
            <a:r>
              <a:rPr lang="en-US" sz="1000" spc="-5" dirty="0">
                <a:cs typeface="Cambria"/>
              </a:rPr>
              <a:t>companies,</a:t>
            </a:r>
            <a:r>
              <a:rPr lang="en-US" sz="1000" spc="5" dirty="0">
                <a:cs typeface="Cambria"/>
              </a:rPr>
              <a:t> </a:t>
            </a:r>
            <a:r>
              <a:rPr lang="en-US" sz="1000" spc="-5" dirty="0">
                <a:cs typeface="Cambria"/>
              </a:rPr>
              <a:t>within</a:t>
            </a:r>
            <a:r>
              <a:rPr lang="en-US" sz="1000" spc="-10" dirty="0">
                <a:cs typeface="Cambria"/>
              </a:rPr>
              <a:t> </a:t>
            </a:r>
            <a:r>
              <a:rPr lang="en-US" sz="1000" spc="-5" dirty="0">
                <a:cs typeface="Cambria"/>
              </a:rPr>
              <a:t>the</a:t>
            </a:r>
            <a:r>
              <a:rPr lang="en-US" sz="1000" dirty="0">
                <a:cs typeface="Cambria"/>
              </a:rPr>
              <a:t> </a:t>
            </a:r>
            <a:r>
              <a:rPr lang="en-US" sz="1000" spc="-5" dirty="0">
                <a:cs typeface="Cambria"/>
              </a:rPr>
              <a:t>past</a:t>
            </a:r>
            <a:r>
              <a:rPr lang="en-US" sz="1000" spc="5" dirty="0">
                <a:cs typeface="Cambria"/>
              </a:rPr>
              <a:t> </a:t>
            </a:r>
            <a:r>
              <a:rPr lang="en-US" sz="1000" spc="-5" dirty="0">
                <a:cs typeface="Cambria"/>
              </a:rPr>
              <a:t>12 months; </a:t>
            </a:r>
            <a:r>
              <a:rPr lang="en-US" sz="1000" dirty="0">
                <a:cs typeface="Cambria"/>
              </a:rPr>
              <a:t>and</a:t>
            </a:r>
            <a:r>
              <a:rPr lang="en-US" sz="1000" spc="-5" dirty="0">
                <a:cs typeface="Cambria"/>
              </a:rPr>
              <a:t> </a:t>
            </a:r>
            <a:r>
              <a:rPr lang="en-US" sz="1000" dirty="0">
                <a:cs typeface="Cambria"/>
              </a:rPr>
              <a:t>2)</a:t>
            </a:r>
            <a:r>
              <a:rPr lang="en-US" sz="1000" spc="-5" dirty="0">
                <a:cs typeface="Cambria"/>
              </a:rPr>
              <a:t> </a:t>
            </a:r>
            <a:r>
              <a:rPr lang="en-US" sz="1000" dirty="0">
                <a:cs typeface="Cambria"/>
              </a:rPr>
              <a:t>the </a:t>
            </a:r>
            <a:r>
              <a:rPr lang="en-US" sz="1000" spc="-5" dirty="0">
                <a:cs typeface="Cambria"/>
              </a:rPr>
              <a:t>identification</a:t>
            </a:r>
            <a:r>
              <a:rPr lang="en-US" sz="1000" spc="5" dirty="0">
                <a:cs typeface="Cambria"/>
              </a:rPr>
              <a:t> </a:t>
            </a:r>
            <a:r>
              <a:rPr lang="en-US" sz="1000" spc="-5" dirty="0">
                <a:cs typeface="Cambria"/>
              </a:rPr>
              <a:t>of </a:t>
            </a:r>
            <a:r>
              <a:rPr lang="en-US" sz="1000" dirty="0">
                <a:cs typeface="Cambria"/>
              </a:rPr>
              <a:t>a </a:t>
            </a:r>
            <a:r>
              <a:rPr lang="en-US" sz="1000" spc="-5" dirty="0">
                <a:cs typeface="Cambria"/>
              </a:rPr>
              <a:t>commercial </a:t>
            </a:r>
            <a:r>
              <a:rPr lang="en-US" sz="1000" dirty="0">
                <a:cs typeface="Cambria"/>
              </a:rPr>
              <a:t> </a:t>
            </a:r>
            <a:r>
              <a:rPr lang="en-US" sz="1000" spc="-5" dirty="0">
                <a:cs typeface="Cambria"/>
              </a:rPr>
              <a:t>product/device</a:t>
            </a:r>
            <a:r>
              <a:rPr lang="en-US" sz="1000" dirty="0">
                <a:cs typeface="Cambria"/>
              </a:rPr>
              <a:t> </a:t>
            </a:r>
            <a:r>
              <a:rPr lang="en-US" sz="1000" spc="-5" dirty="0">
                <a:cs typeface="Cambria"/>
              </a:rPr>
              <a:t>that</a:t>
            </a:r>
            <a:r>
              <a:rPr lang="en-US" sz="1000" spc="5" dirty="0">
                <a:cs typeface="Cambria"/>
              </a:rPr>
              <a:t> </a:t>
            </a:r>
            <a:r>
              <a:rPr lang="en-US" sz="1000" dirty="0">
                <a:cs typeface="Cambria"/>
              </a:rPr>
              <a:t>is</a:t>
            </a:r>
            <a:r>
              <a:rPr lang="en-US" sz="1000" spc="15" dirty="0">
                <a:cs typeface="Cambria"/>
              </a:rPr>
              <a:t> </a:t>
            </a:r>
            <a:r>
              <a:rPr lang="en-US" sz="1000" spc="-5" dirty="0">
                <a:cs typeface="Cambria"/>
              </a:rPr>
              <a:t>unlabeled for use</a:t>
            </a:r>
            <a:r>
              <a:rPr lang="en-US" sz="1000" spc="5" dirty="0">
                <a:cs typeface="Cambria"/>
              </a:rPr>
              <a:t> </a:t>
            </a:r>
            <a:r>
              <a:rPr lang="en-US" sz="1000" spc="-5" dirty="0">
                <a:cs typeface="Cambria"/>
              </a:rPr>
              <a:t>or</a:t>
            </a:r>
            <a:r>
              <a:rPr lang="en-US" sz="1000" dirty="0">
                <a:cs typeface="Cambria"/>
              </a:rPr>
              <a:t> an</a:t>
            </a:r>
            <a:r>
              <a:rPr lang="en-US" sz="1000" spc="15" dirty="0">
                <a:cs typeface="Cambria"/>
              </a:rPr>
              <a:t> </a:t>
            </a:r>
            <a:r>
              <a:rPr lang="en-US" sz="1000" spc="-5" dirty="0">
                <a:cs typeface="Cambria"/>
              </a:rPr>
              <a:t>investigational</a:t>
            </a:r>
            <a:r>
              <a:rPr lang="en-US" sz="1000" dirty="0">
                <a:cs typeface="Cambria"/>
              </a:rPr>
              <a:t> </a:t>
            </a:r>
            <a:r>
              <a:rPr lang="en-US" sz="1000" spc="-5" dirty="0">
                <a:cs typeface="Cambria"/>
              </a:rPr>
              <a:t>use</a:t>
            </a:r>
            <a:r>
              <a:rPr lang="en-US" sz="1000" spc="5" dirty="0">
                <a:cs typeface="Cambria"/>
              </a:rPr>
              <a:t> </a:t>
            </a:r>
            <a:r>
              <a:rPr lang="en-US" sz="1000" spc="-5" dirty="0">
                <a:cs typeface="Cambria"/>
              </a:rPr>
              <a:t>of </a:t>
            </a:r>
            <a:r>
              <a:rPr lang="en-US" sz="1000" dirty="0">
                <a:cs typeface="Cambria"/>
              </a:rPr>
              <a:t>a</a:t>
            </a:r>
            <a:r>
              <a:rPr lang="en-US" sz="1000" spc="-10" dirty="0">
                <a:cs typeface="Cambria"/>
              </a:rPr>
              <a:t> </a:t>
            </a:r>
            <a:r>
              <a:rPr lang="en-US" sz="1000" spc="-5" dirty="0">
                <a:cs typeface="Cambria"/>
              </a:rPr>
              <a:t>product/device</a:t>
            </a:r>
            <a:r>
              <a:rPr lang="en-US" sz="1000" spc="5" dirty="0">
                <a:cs typeface="Cambria"/>
              </a:rPr>
              <a:t> </a:t>
            </a:r>
            <a:r>
              <a:rPr lang="en-US" sz="1000" spc="-5" dirty="0">
                <a:cs typeface="Cambria"/>
              </a:rPr>
              <a:t>not </a:t>
            </a:r>
            <a:r>
              <a:rPr lang="en-US" sz="1000" dirty="0">
                <a:cs typeface="Cambria"/>
              </a:rPr>
              <a:t> </a:t>
            </a:r>
            <a:r>
              <a:rPr lang="en-US" sz="1000" spc="-5" dirty="0">
                <a:cs typeface="Cambria"/>
              </a:rPr>
              <a:t>yet approved.</a:t>
            </a:r>
          </a:p>
          <a:p>
            <a:pPr marL="12700" marR="39370">
              <a:lnSpc>
                <a:spcPct val="97700"/>
              </a:lnSpc>
              <a:spcBef>
                <a:spcPts val="20"/>
              </a:spcBef>
            </a:pPr>
            <a:endParaRPr lang="en-US" sz="1000" dirty="0">
              <a:uFill>
                <a:solidFill>
                  <a:srgbClr val="FFC000">
                    <a:lumMod val="40000"/>
                    <a:lumOff val="60000"/>
                  </a:srgbClr>
                </a:solidFill>
              </a:uFill>
              <a:cs typeface="Cambria"/>
            </a:endParaRPr>
          </a:p>
          <a:p>
            <a:pPr marL="12700">
              <a:lnSpc>
                <a:spcPts val="1452"/>
              </a:lnSpc>
            </a:pPr>
            <a:r>
              <a:rPr lang="en-US" sz="1000" b="1" u="sng" dirty="0">
                <a:uFill>
                  <a:solidFill>
                    <a:schemeClr val="accent4">
                      <a:lumMod val="40000"/>
                      <a:lumOff val="60000"/>
                    </a:schemeClr>
                  </a:solidFill>
                </a:uFill>
                <a:cs typeface="Cambria"/>
              </a:rPr>
              <a:t>Faculty</a:t>
            </a:r>
            <a:r>
              <a:rPr lang="en-US" sz="1000" b="1" u="sng" spc="-3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Financial</a:t>
            </a:r>
            <a:r>
              <a:rPr lang="en-US" sz="1000" b="1" u="sng" spc="-20"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Disclosures</a:t>
            </a:r>
            <a:endParaRPr lang="en-US" sz="1000" dirty="0">
              <a:uFill>
                <a:solidFill>
                  <a:srgbClr val="FFC000">
                    <a:lumMod val="40000"/>
                    <a:lumOff val="60000"/>
                  </a:srgbClr>
                </a:solidFill>
              </a:uFill>
              <a:cs typeface="Cambria"/>
            </a:endParaRPr>
          </a:p>
          <a:p>
            <a:pPr marL="480060" indent="-233680">
              <a:buAutoNum type="alphaLcParenR"/>
              <a:tabLst>
                <a:tab pos="480567" algn="l"/>
              </a:tabLst>
            </a:pPr>
            <a:r>
              <a:rPr lang="en-US" sz="1000" spc="-5" dirty="0">
                <a:cs typeface="Cambria"/>
              </a:rPr>
              <a:t>The</a:t>
            </a:r>
            <a:r>
              <a:rPr lang="en-US" sz="1000" dirty="0">
                <a:cs typeface="Cambria"/>
              </a:rPr>
              <a:t> </a:t>
            </a:r>
            <a:r>
              <a:rPr lang="en-US" sz="1000" spc="-5" dirty="0">
                <a:cs typeface="Cambria"/>
              </a:rPr>
              <a:t>following</a:t>
            </a:r>
            <a:r>
              <a:rPr lang="en-US" sz="1000" spc="10" dirty="0">
                <a:cs typeface="Cambria"/>
              </a:rPr>
              <a:t> </a:t>
            </a:r>
            <a:r>
              <a:rPr lang="en-US" sz="1000" spc="-5" dirty="0">
                <a:cs typeface="Cambria"/>
              </a:rPr>
              <a:t>faculty</a:t>
            </a:r>
            <a:r>
              <a:rPr lang="en-US" sz="1000" spc="10" dirty="0">
                <a:cs typeface="Cambria"/>
              </a:rPr>
              <a:t> </a:t>
            </a:r>
            <a:r>
              <a:rPr lang="en-US" sz="1000" spc="-5" dirty="0">
                <a:cs typeface="Cambria"/>
              </a:rPr>
              <a:t>have</a:t>
            </a:r>
            <a:r>
              <a:rPr lang="en-US" sz="1000" spc="5" dirty="0">
                <a:cs typeface="Cambria"/>
              </a:rPr>
              <a:t> </a:t>
            </a:r>
            <a:r>
              <a:rPr lang="en-US" sz="1000" dirty="0">
                <a:cs typeface="Cambria"/>
              </a:rPr>
              <a:t>no </a:t>
            </a:r>
            <a:r>
              <a:rPr lang="en-US" sz="1000" spc="-5" dirty="0">
                <a:cs typeface="Cambria"/>
              </a:rPr>
              <a:t>relevant</a:t>
            </a:r>
            <a:r>
              <a:rPr lang="en-US" sz="1000" spc="5" dirty="0">
                <a:cs typeface="Cambria"/>
              </a:rPr>
              <a:t> </a:t>
            </a:r>
            <a:r>
              <a:rPr lang="en-US" sz="1000" spc="-5" dirty="0">
                <a:cs typeface="Cambria"/>
              </a:rPr>
              <a:t>financial</a:t>
            </a:r>
            <a:r>
              <a:rPr lang="en-US" sz="1000" dirty="0">
                <a:cs typeface="Cambria"/>
              </a:rPr>
              <a:t> </a:t>
            </a:r>
            <a:r>
              <a:rPr lang="en-US" sz="1000" spc="-5" dirty="0">
                <a:cs typeface="Cambria"/>
              </a:rPr>
              <a:t>relations </a:t>
            </a:r>
            <a:r>
              <a:rPr lang="en-US" sz="1000" dirty="0">
                <a:cs typeface="Cambria"/>
              </a:rPr>
              <a:t>to </a:t>
            </a:r>
            <a:r>
              <a:rPr lang="en-US" sz="1000" spc="-5" dirty="0">
                <a:cs typeface="Cambria"/>
              </a:rPr>
              <a:t>disclose</a:t>
            </a:r>
            <a:r>
              <a:rPr lang="en-US" sz="1000" b="1" spc="-5" dirty="0">
                <a:cs typeface="Cambria"/>
              </a:rPr>
              <a:t>:</a:t>
            </a:r>
            <a:endParaRPr lang="en-US" sz="1000" dirty="0">
              <a:cs typeface="Cambria"/>
            </a:endParaRPr>
          </a:p>
          <a:p>
            <a:pPr marL="641350" lvl="1" indent="-171450">
              <a:lnSpc>
                <a:spcPts val="1452"/>
              </a:lnSpc>
              <a:buFont typeface="Arial" panose="020B0604020202020204" pitchFamily="34" charset="0"/>
              <a:buChar char="•"/>
            </a:pPr>
            <a:r>
              <a:rPr lang="en-US" sz="1000" dirty="0"/>
              <a:t>Susan Salmond, EdD, RN, ANEF, FAAN</a:t>
            </a:r>
            <a:endParaRPr lang="en-US" sz="1000" dirty="0">
              <a:ea typeface="Calibri" panose="020F0502020204030204" pitchFamily="34" charset="0"/>
              <a:cs typeface="Calibri" panose="020F0502020204030204"/>
            </a:endParaRPr>
          </a:p>
          <a:p>
            <a:pPr marL="713740" lvl="1">
              <a:spcBef>
                <a:spcPts val="36"/>
              </a:spcBef>
            </a:pPr>
            <a:endParaRPr lang="en-US" sz="1000" dirty="0">
              <a:cs typeface="Calibri"/>
            </a:endParaRPr>
          </a:p>
          <a:p>
            <a:pPr marL="480060" indent="-233680">
              <a:buAutoNum type="alphaLcParenR"/>
              <a:tabLst>
                <a:tab pos="480567" algn="l"/>
              </a:tabLst>
            </a:pPr>
            <a:r>
              <a:rPr lang="en-US" sz="1000" spc="-5" dirty="0">
                <a:cs typeface="Cambria"/>
              </a:rPr>
              <a:t>The</a:t>
            </a:r>
            <a:r>
              <a:rPr lang="en-US" sz="1000" spc="5" dirty="0">
                <a:cs typeface="Cambria"/>
              </a:rPr>
              <a:t> </a:t>
            </a:r>
            <a:r>
              <a:rPr lang="en-US" sz="1000" spc="-5" dirty="0">
                <a:cs typeface="Cambria"/>
              </a:rPr>
              <a:t>following</a:t>
            </a:r>
            <a:r>
              <a:rPr lang="en-US" sz="1000" spc="10" dirty="0">
                <a:cs typeface="Cambria"/>
              </a:rPr>
              <a:t> </a:t>
            </a:r>
            <a:r>
              <a:rPr lang="en-US" sz="1000" spc="-5" dirty="0">
                <a:cs typeface="Cambria"/>
              </a:rPr>
              <a:t>faculty</a:t>
            </a:r>
            <a:r>
              <a:rPr lang="en-US" sz="1000" spc="10" dirty="0">
                <a:cs typeface="Cambria"/>
              </a:rPr>
              <a:t> </a:t>
            </a:r>
            <a:r>
              <a:rPr lang="en-US" sz="1000" spc="-5" dirty="0">
                <a:cs typeface="Cambria"/>
              </a:rPr>
              <a:t>have</a:t>
            </a:r>
            <a:r>
              <a:rPr lang="en-US" sz="1000" spc="10" dirty="0">
                <a:cs typeface="Cambria"/>
              </a:rPr>
              <a:t> </a:t>
            </a:r>
            <a:r>
              <a:rPr lang="en-US" sz="1000" spc="-5" dirty="0">
                <a:cs typeface="Cambria"/>
              </a:rPr>
              <a:t>relevant</a:t>
            </a:r>
            <a:r>
              <a:rPr lang="en-US" sz="1000" spc="5" dirty="0">
                <a:cs typeface="Cambria"/>
              </a:rPr>
              <a:t> </a:t>
            </a:r>
            <a:r>
              <a:rPr lang="en-US" sz="1000" spc="-5" dirty="0">
                <a:cs typeface="Cambria"/>
              </a:rPr>
              <a:t>financial</a:t>
            </a:r>
            <a:r>
              <a:rPr lang="en-US" sz="1000" dirty="0">
                <a:cs typeface="Cambria"/>
              </a:rPr>
              <a:t> </a:t>
            </a:r>
            <a:r>
              <a:rPr lang="en-US" sz="1000" spc="-5" dirty="0">
                <a:cs typeface="Cambria"/>
              </a:rPr>
              <a:t>relations</a:t>
            </a:r>
            <a:r>
              <a:rPr lang="en-US" sz="1000" dirty="0">
                <a:cs typeface="Cambria"/>
              </a:rPr>
              <a:t> to </a:t>
            </a:r>
            <a:r>
              <a:rPr lang="en-US" sz="1000" spc="-5" dirty="0">
                <a:cs typeface="Cambria"/>
              </a:rPr>
              <a:t>disclose:</a:t>
            </a:r>
            <a:r>
              <a:rPr lang="en-US" sz="1000" dirty="0">
                <a:cs typeface="Cambria"/>
              </a:rPr>
              <a:t> </a:t>
            </a:r>
            <a:r>
              <a:rPr lang="en-US" sz="1000" spc="-5" dirty="0">
                <a:cs typeface="Cambria"/>
              </a:rPr>
              <a:t>N/A</a:t>
            </a:r>
            <a:endParaRPr lang="en-US" sz="1000" dirty="0">
              <a:cs typeface="Cambria"/>
            </a:endParaRPr>
          </a:p>
          <a:p>
            <a:pPr>
              <a:spcBef>
                <a:spcPts val="31"/>
              </a:spcBef>
            </a:pPr>
            <a:endParaRPr lang="en-US" sz="1000" dirty="0">
              <a:uFill>
                <a:solidFill>
                  <a:schemeClr val="accent4">
                    <a:lumMod val="40000"/>
                    <a:lumOff val="60000"/>
                  </a:schemeClr>
                </a:solidFill>
              </a:uFill>
              <a:cs typeface="Cambria"/>
            </a:endParaRPr>
          </a:p>
          <a:p>
            <a:pPr marL="12700">
              <a:lnSpc>
                <a:spcPts val="1452"/>
              </a:lnSpc>
              <a:spcBef>
                <a:spcPts val="5"/>
              </a:spcBef>
            </a:pPr>
            <a:r>
              <a:rPr lang="en-US" sz="1000" b="1" u="sng" spc="-5" dirty="0">
                <a:uFill>
                  <a:solidFill>
                    <a:schemeClr val="accent4">
                      <a:lumMod val="40000"/>
                      <a:lumOff val="60000"/>
                    </a:schemeClr>
                  </a:solidFill>
                </a:uFill>
                <a:cs typeface="Cambria"/>
              </a:rPr>
              <a:t>CE</a:t>
            </a:r>
            <a:r>
              <a:rPr lang="en-US" sz="1000" b="1" u="sng" spc="-15"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Content</a:t>
            </a:r>
            <a:r>
              <a:rPr lang="en-US" sz="1000" b="1" u="sng" spc="-10"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Peer</a:t>
            </a:r>
            <a:r>
              <a:rPr lang="en-US" sz="1000" b="1" u="sng" spc="-15"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Reviewers</a:t>
            </a:r>
            <a:endParaRPr lang="en-US" sz="1000" dirty="0">
              <a:uFill>
                <a:solidFill>
                  <a:srgbClr val="FFC000">
                    <a:lumMod val="40000"/>
                    <a:lumOff val="60000"/>
                  </a:srgbClr>
                </a:solidFill>
              </a:uFill>
              <a:cs typeface="Cambria"/>
            </a:endParaRPr>
          </a:p>
          <a:p>
            <a:pPr marR="5080"/>
            <a:r>
              <a:rPr lang="en-US" sz="1000" spc="-5" dirty="0">
                <a:cs typeface="Cambria"/>
              </a:rPr>
              <a:t>In</a:t>
            </a:r>
            <a:r>
              <a:rPr lang="en-US" sz="1000" dirty="0">
                <a:cs typeface="Cambria"/>
              </a:rPr>
              <a:t> </a:t>
            </a:r>
            <a:r>
              <a:rPr lang="en-US" sz="1000" spc="-5" dirty="0">
                <a:cs typeface="Cambria"/>
              </a:rPr>
              <a:t>order</a:t>
            </a:r>
            <a:r>
              <a:rPr lang="en-US" sz="1000" dirty="0">
                <a:cs typeface="Cambria"/>
              </a:rPr>
              <a:t> to </a:t>
            </a:r>
            <a:r>
              <a:rPr lang="en-US" sz="1000" spc="-5" dirty="0">
                <a:cs typeface="Cambria"/>
              </a:rPr>
              <a:t>help</a:t>
            </a:r>
            <a:r>
              <a:rPr lang="en-US" sz="1000" spc="5" dirty="0">
                <a:cs typeface="Cambria"/>
              </a:rPr>
              <a:t> </a:t>
            </a:r>
            <a:r>
              <a:rPr lang="en-US" sz="1000" spc="-5" dirty="0">
                <a:cs typeface="Cambria"/>
              </a:rPr>
              <a:t>ensure</a:t>
            </a:r>
            <a:r>
              <a:rPr lang="en-US" sz="1000" spc="15" dirty="0">
                <a:cs typeface="Cambria"/>
              </a:rPr>
              <a:t> </a:t>
            </a:r>
            <a:r>
              <a:rPr lang="en-US" sz="1000" spc="-5" dirty="0">
                <a:cs typeface="Cambria"/>
              </a:rPr>
              <a:t>content</a:t>
            </a:r>
            <a:r>
              <a:rPr lang="en-US" sz="1000" spc="5" dirty="0">
                <a:cs typeface="Cambria"/>
              </a:rPr>
              <a:t> </a:t>
            </a:r>
            <a:r>
              <a:rPr lang="en-US" sz="1000" spc="-5" dirty="0">
                <a:cs typeface="Cambria"/>
              </a:rPr>
              <a:t>objectivity,</a:t>
            </a:r>
            <a:r>
              <a:rPr lang="en-US" sz="1000" spc="5" dirty="0">
                <a:cs typeface="Cambria"/>
              </a:rPr>
              <a:t> </a:t>
            </a:r>
            <a:r>
              <a:rPr lang="en-US" sz="1000" spc="-5" dirty="0">
                <a:cs typeface="Cambria"/>
              </a:rPr>
              <a:t>independence,</a:t>
            </a:r>
            <a:r>
              <a:rPr lang="en-US" sz="1000" spc="10" dirty="0">
                <a:cs typeface="Cambria"/>
              </a:rPr>
              <a:t> </a:t>
            </a:r>
            <a:r>
              <a:rPr lang="en-US" sz="1000" dirty="0">
                <a:cs typeface="Cambria"/>
              </a:rPr>
              <a:t>and</a:t>
            </a:r>
            <a:r>
              <a:rPr lang="en-US" sz="1000" spc="-5" dirty="0">
                <a:cs typeface="Cambria"/>
              </a:rPr>
              <a:t> fair</a:t>
            </a:r>
            <a:r>
              <a:rPr lang="en-US" sz="1000" dirty="0">
                <a:cs typeface="Cambria"/>
              </a:rPr>
              <a:t> </a:t>
            </a:r>
            <a:r>
              <a:rPr lang="en-US" sz="1000" spc="-5" dirty="0">
                <a:cs typeface="Cambria"/>
              </a:rPr>
              <a:t>balance,</a:t>
            </a:r>
            <a:r>
              <a:rPr lang="en-US" sz="1000" spc="10" dirty="0">
                <a:cs typeface="Cambria"/>
              </a:rPr>
              <a:t> </a:t>
            </a:r>
            <a:r>
              <a:rPr lang="en-US" sz="1000" dirty="0">
                <a:cs typeface="Cambria"/>
              </a:rPr>
              <a:t>and</a:t>
            </a:r>
            <a:r>
              <a:rPr lang="en-US" sz="1000" spc="-5" dirty="0">
                <a:cs typeface="Cambria"/>
              </a:rPr>
              <a:t> </a:t>
            </a:r>
            <a:r>
              <a:rPr lang="en-US" sz="1000" dirty="0">
                <a:cs typeface="Cambria"/>
              </a:rPr>
              <a:t>to</a:t>
            </a:r>
            <a:r>
              <a:rPr lang="en-US" sz="1000" spc="-5" dirty="0">
                <a:cs typeface="Cambria"/>
              </a:rPr>
              <a:t> ensure </a:t>
            </a:r>
            <a:r>
              <a:rPr lang="en-US" sz="1000" dirty="0">
                <a:cs typeface="Cambria"/>
              </a:rPr>
              <a:t> </a:t>
            </a:r>
            <a:r>
              <a:rPr lang="en-US" sz="1000" spc="-5" dirty="0">
                <a:cs typeface="Cambria"/>
              </a:rPr>
              <a:t>that</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content</a:t>
            </a:r>
            <a:r>
              <a:rPr lang="en-US" sz="1000" spc="10" dirty="0">
                <a:cs typeface="Cambria"/>
              </a:rPr>
              <a:t> </a:t>
            </a:r>
            <a:r>
              <a:rPr lang="en-US" sz="1000" dirty="0">
                <a:cs typeface="Cambria"/>
              </a:rPr>
              <a:t>is</a:t>
            </a:r>
            <a:r>
              <a:rPr lang="en-US" sz="1000" spc="-5" dirty="0">
                <a:cs typeface="Cambria"/>
              </a:rPr>
              <a:t> aligned</a:t>
            </a:r>
            <a:r>
              <a:rPr lang="en-US" sz="1000" dirty="0">
                <a:cs typeface="Cambria"/>
              </a:rPr>
              <a:t> </a:t>
            </a:r>
            <a:r>
              <a:rPr lang="en-US" sz="1000" spc="-5" dirty="0">
                <a:cs typeface="Cambria"/>
              </a:rPr>
              <a:t>with</a:t>
            </a:r>
            <a:r>
              <a:rPr lang="en-US" sz="1000" spc="5" dirty="0">
                <a:cs typeface="Cambria"/>
              </a:rPr>
              <a:t> </a:t>
            </a:r>
            <a:r>
              <a:rPr lang="en-US" sz="1000" spc="-5" dirty="0">
                <a:cs typeface="Cambria"/>
              </a:rPr>
              <a:t>the</a:t>
            </a:r>
            <a:r>
              <a:rPr lang="en-US" sz="1000" spc="5" dirty="0">
                <a:cs typeface="Cambria"/>
              </a:rPr>
              <a:t> </a:t>
            </a:r>
            <a:r>
              <a:rPr lang="en-US" sz="1000" spc="-5" dirty="0">
                <a:cs typeface="Cambria"/>
              </a:rPr>
              <a:t>interest of</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public,</a:t>
            </a:r>
            <a:r>
              <a:rPr lang="en-US" sz="1000" spc="15" dirty="0">
                <a:cs typeface="Cambria"/>
              </a:rPr>
              <a:t> </a:t>
            </a:r>
            <a:r>
              <a:rPr lang="en-US" sz="1000" spc="-5" dirty="0">
                <a:cs typeface="Cambria"/>
              </a:rPr>
              <a:t>CPD</a:t>
            </a:r>
            <a:r>
              <a:rPr lang="en-US" sz="1000" spc="5" dirty="0">
                <a:cs typeface="Cambria"/>
              </a:rPr>
              <a:t> </a:t>
            </a:r>
            <a:r>
              <a:rPr lang="en-US" sz="1000" spc="-5" dirty="0">
                <a:cs typeface="Cambria"/>
              </a:rPr>
              <a:t>has</a:t>
            </a:r>
            <a:r>
              <a:rPr lang="en-US" sz="1000" spc="5" dirty="0">
                <a:cs typeface="Cambria"/>
              </a:rPr>
              <a:t> </a:t>
            </a:r>
            <a:r>
              <a:rPr lang="en-US" sz="1000" spc="-5" dirty="0">
                <a:cs typeface="Cambria"/>
              </a:rPr>
              <a:t>resolved all</a:t>
            </a:r>
            <a:r>
              <a:rPr lang="en-US" sz="1000" spc="5" dirty="0">
                <a:cs typeface="Cambria"/>
              </a:rPr>
              <a:t> </a:t>
            </a:r>
            <a:r>
              <a:rPr lang="en-US" sz="1000" spc="-5" dirty="0">
                <a:cs typeface="Cambria"/>
              </a:rPr>
              <a:t>potential</a:t>
            </a:r>
            <a:r>
              <a:rPr lang="en-US" sz="1000" spc="5" dirty="0">
                <a:cs typeface="Cambria"/>
              </a:rPr>
              <a:t> </a:t>
            </a:r>
            <a:r>
              <a:rPr lang="en-US" sz="1000" dirty="0">
                <a:cs typeface="Cambria"/>
              </a:rPr>
              <a:t>and</a:t>
            </a:r>
          </a:p>
          <a:p>
            <a:pPr marR="5080"/>
            <a:r>
              <a:rPr lang="en-US" sz="1000" spc="-256" dirty="0">
                <a:cs typeface="Cambria"/>
              </a:rPr>
              <a:t> </a:t>
            </a:r>
            <a:r>
              <a:rPr lang="en-US" sz="1000" spc="-5" dirty="0">
                <a:cs typeface="Cambria"/>
              </a:rPr>
              <a:t>real</a:t>
            </a:r>
            <a:r>
              <a:rPr lang="en-US" sz="1000" dirty="0">
                <a:cs typeface="Cambria"/>
              </a:rPr>
              <a:t> </a:t>
            </a:r>
            <a:r>
              <a:rPr lang="en-US" sz="1000" spc="-5" dirty="0">
                <a:cs typeface="Cambria"/>
              </a:rPr>
              <a:t>conflicts</a:t>
            </a:r>
            <a:r>
              <a:rPr lang="en-US" sz="1000" dirty="0">
                <a:cs typeface="Cambria"/>
              </a:rPr>
              <a:t> </a:t>
            </a:r>
            <a:r>
              <a:rPr lang="en-US" sz="1000" spc="-5" dirty="0">
                <a:cs typeface="Cambria"/>
              </a:rPr>
              <a:t>of</a:t>
            </a:r>
            <a:r>
              <a:rPr lang="en-US" sz="1000" dirty="0">
                <a:cs typeface="Cambria"/>
              </a:rPr>
              <a:t> </a:t>
            </a:r>
            <a:r>
              <a:rPr lang="en-US" sz="1000" spc="-5" dirty="0">
                <a:cs typeface="Cambria"/>
              </a:rPr>
              <a:t>interest</a:t>
            </a:r>
            <a:r>
              <a:rPr lang="en-US" sz="1000" spc="5" dirty="0">
                <a:cs typeface="Cambria"/>
              </a:rPr>
              <a:t> </a:t>
            </a:r>
            <a:r>
              <a:rPr lang="en-US" sz="1000" spc="-5" dirty="0">
                <a:cs typeface="Cambria"/>
              </a:rPr>
              <a:t>through</a:t>
            </a:r>
            <a:r>
              <a:rPr lang="en-US" sz="1000" dirty="0">
                <a:cs typeface="Cambria"/>
              </a:rPr>
              <a:t> content</a:t>
            </a:r>
            <a:r>
              <a:rPr lang="en-US" sz="1000" spc="5" dirty="0">
                <a:cs typeface="Cambria"/>
              </a:rPr>
              <a:t> </a:t>
            </a:r>
            <a:r>
              <a:rPr lang="en-US" sz="1000" spc="-5" dirty="0">
                <a:cs typeface="Cambria"/>
              </a:rPr>
              <a:t>review</a:t>
            </a:r>
            <a:r>
              <a:rPr lang="en-US" sz="1000" dirty="0">
                <a:cs typeface="Cambria"/>
              </a:rPr>
              <a:t> by </a:t>
            </a:r>
            <a:r>
              <a:rPr lang="en-US" sz="1000" spc="-5" dirty="0">
                <a:cs typeface="Cambria"/>
              </a:rPr>
              <a:t>non-conflicted,</a:t>
            </a:r>
            <a:r>
              <a:rPr lang="en-US" sz="1000" spc="10" dirty="0">
                <a:cs typeface="Cambria"/>
              </a:rPr>
              <a:t> </a:t>
            </a:r>
            <a:r>
              <a:rPr lang="en-US" sz="1000" spc="-5" dirty="0">
                <a:cs typeface="Cambria"/>
              </a:rPr>
              <a:t>qualified reviewers. This activity</a:t>
            </a:r>
            <a:r>
              <a:rPr lang="en-US" sz="1000" dirty="0">
                <a:cs typeface="Cambria"/>
              </a:rPr>
              <a:t> </a:t>
            </a:r>
            <a:r>
              <a:rPr lang="en-US" sz="1000" spc="-5" dirty="0">
                <a:cs typeface="Cambria"/>
              </a:rPr>
              <a:t>was</a:t>
            </a:r>
            <a:r>
              <a:rPr lang="en-US" sz="1000" spc="5" dirty="0">
                <a:cs typeface="Cambria"/>
              </a:rPr>
              <a:t> </a:t>
            </a:r>
            <a:r>
              <a:rPr lang="en-US" sz="1000" spc="-5" dirty="0">
                <a:cs typeface="Cambria"/>
              </a:rPr>
              <a:t>peer-reviewed for</a:t>
            </a:r>
            <a:r>
              <a:rPr lang="en-US" sz="1000" spc="10" dirty="0">
                <a:cs typeface="Cambria"/>
              </a:rPr>
              <a:t> </a:t>
            </a:r>
            <a:r>
              <a:rPr lang="en-US" sz="1000" spc="-5" dirty="0">
                <a:cs typeface="Cambria"/>
              </a:rPr>
              <a:t>relevance,</a:t>
            </a:r>
            <a:r>
              <a:rPr lang="en-US" sz="1000" spc="15" dirty="0">
                <a:cs typeface="Cambria"/>
              </a:rPr>
              <a:t> </a:t>
            </a:r>
            <a:r>
              <a:rPr lang="en-US" sz="1000" spc="-5" dirty="0">
                <a:cs typeface="Cambria"/>
              </a:rPr>
              <a:t>accuracy</a:t>
            </a:r>
            <a:r>
              <a:rPr lang="en-US" sz="1000" dirty="0">
                <a:cs typeface="Cambria"/>
              </a:rPr>
              <a:t> </a:t>
            </a:r>
            <a:r>
              <a:rPr lang="en-US" sz="1000" spc="-5" dirty="0">
                <a:cs typeface="Cambria"/>
              </a:rPr>
              <a:t>of</a:t>
            </a:r>
            <a:r>
              <a:rPr lang="en-US" sz="1000" dirty="0">
                <a:cs typeface="Cambria"/>
              </a:rPr>
              <a:t> content,</a:t>
            </a:r>
            <a:r>
              <a:rPr lang="en-US" sz="1000" spc="15" dirty="0">
                <a:cs typeface="Cambria"/>
              </a:rPr>
              <a:t> </a:t>
            </a:r>
            <a:r>
              <a:rPr lang="en-US" sz="1000" spc="-5" dirty="0">
                <a:cs typeface="Cambria"/>
              </a:rPr>
              <a:t>and balance</a:t>
            </a:r>
            <a:r>
              <a:rPr lang="en-US" sz="1000" spc="5" dirty="0">
                <a:cs typeface="Cambria"/>
              </a:rPr>
              <a:t> </a:t>
            </a:r>
            <a:r>
              <a:rPr lang="en-US" sz="1000" spc="-5" dirty="0">
                <a:cs typeface="Cambria"/>
              </a:rPr>
              <a:t>of</a:t>
            </a:r>
            <a:r>
              <a:rPr lang="en-US" sz="1000" dirty="0">
                <a:cs typeface="Cambria"/>
              </a:rPr>
              <a:t> </a:t>
            </a:r>
            <a:r>
              <a:rPr lang="en-US" sz="1000" spc="-5" dirty="0">
                <a:cs typeface="Cambria"/>
              </a:rPr>
              <a:t>presentation</a:t>
            </a:r>
            <a:r>
              <a:rPr lang="en-US" sz="1000" spc="-10" dirty="0">
                <a:cs typeface="Cambria"/>
              </a:rPr>
              <a:t> </a:t>
            </a:r>
          </a:p>
          <a:p>
            <a:pPr marR="5080"/>
            <a:r>
              <a:rPr lang="en-US" sz="1000" dirty="0"/>
              <a:t>by: Jeannette Manchester, DNP, MBA,RN, who has no financial relevant  relationships to disclose.</a:t>
            </a:r>
            <a:endParaRPr lang="en-US" sz="1000" dirty="0">
              <a:cs typeface="Calibri" panose="020F0502020204030204"/>
            </a:endParaRPr>
          </a:p>
        </p:txBody>
      </p:sp>
    </p:spTree>
    <p:extLst>
      <p:ext uri="{BB962C8B-B14F-4D97-AF65-F5344CB8AC3E}">
        <p14:creationId xmlns:p14="http://schemas.microsoft.com/office/powerpoint/2010/main" val="2719080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a:bodyPr>
          <a:lstStyle/>
          <a:p>
            <a:pPr>
              <a:defRPr/>
            </a:pPr>
            <a:r>
              <a:rPr lang="en-US" sz="4000" dirty="0">
                <a:ea typeface="ＭＳ Ｐゴシック"/>
                <a:cs typeface="ＭＳ Ｐゴシック" charset="0"/>
              </a:rPr>
              <a:t>Self Obstacles: Attitudinal</a:t>
            </a:r>
            <a:endParaRPr lang="en-US" sz="4000" dirty="0">
              <a:ea typeface="ＭＳ Ｐゴシック"/>
            </a:endParaRPr>
          </a:p>
        </p:txBody>
      </p:sp>
      <p:sp>
        <p:nvSpPr>
          <p:cNvPr id="4" name="Content Placeholder 2">
            <a:extLst>
              <a:ext uri="{FF2B5EF4-FFF2-40B4-BE49-F238E27FC236}">
                <a16:creationId xmlns:a16="http://schemas.microsoft.com/office/drawing/2014/main" id="{A0657FC9-97F7-4728-88F6-D94F133854C3}"/>
              </a:ext>
            </a:extLst>
          </p:cNvPr>
          <p:cNvSpPr txBox="1">
            <a:spLocks/>
          </p:cNvSpPr>
          <p:nvPr/>
        </p:nvSpPr>
        <p:spPr>
          <a:xfrm>
            <a:off x="644888" y="1782981"/>
            <a:ext cx="8346712" cy="4393982"/>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It would be selfish to take a break from this work.</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“I’m okay, I’m fine, I’m not even tired.”</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The needs of those I’m supporting are more  important than my own needs.</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“I’m not doing enough.”</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I can contribute the most by working all the time.</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 don’t want anyone to know how affected I am.”</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Only I can do </a:t>
            </a:r>
            <a:r>
              <a:rPr lang="en-US" altLang="ja-JP" sz="2400" i="1" kern="0" dirty="0">
                <a:solidFill>
                  <a:srgbClr val="232D4B"/>
                </a:solidFill>
                <a:cs typeface="Franklin Gothic Book" charset="0"/>
              </a:rPr>
              <a:t>x</a:t>
            </a:r>
            <a:r>
              <a:rPr lang="en-US" altLang="ja-JP" sz="2400" kern="0" dirty="0">
                <a:solidFill>
                  <a:srgbClr val="232D4B"/>
                </a:solidFill>
                <a:cs typeface="Franklin Gothic Book" charset="0"/>
              </a:rPr>
              <a:t>, </a:t>
            </a:r>
            <a:r>
              <a:rPr lang="en-US" altLang="ja-JP" sz="2400" i="1" kern="0" dirty="0">
                <a:solidFill>
                  <a:srgbClr val="232D4B"/>
                </a:solidFill>
                <a:cs typeface="Franklin Gothic Book" charset="0"/>
              </a:rPr>
              <a:t>y</a:t>
            </a:r>
            <a:r>
              <a:rPr lang="en-US" altLang="ja-JP" sz="2400" kern="0" dirty="0">
                <a:solidFill>
                  <a:srgbClr val="232D4B"/>
                </a:solidFill>
                <a:cs typeface="Franklin Gothic Book" charset="0"/>
              </a:rPr>
              <a:t>, and </a:t>
            </a:r>
            <a:r>
              <a:rPr lang="en-US" altLang="ja-JP" sz="2400" i="1" kern="0" dirty="0">
                <a:solidFill>
                  <a:srgbClr val="232D4B"/>
                </a:solidFill>
                <a:cs typeface="Franklin Gothic Book" charset="0"/>
              </a:rPr>
              <a:t>z</a:t>
            </a:r>
            <a:r>
              <a:rPr lang="en-US" altLang="ja-JP" sz="2400" kern="0" dirty="0">
                <a:solidFill>
                  <a:srgbClr val="232D4B"/>
                </a:solidFill>
                <a:cs typeface="Franklin Gothic Book" charset="0"/>
              </a:rPr>
              <a:t>.</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marL="0" indent="0">
              <a:buNone/>
            </a:pPr>
            <a:endParaRPr lang="en-US" altLang="ja-JP" sz="2400" kern="0" dirty="0">
              <a:cs typeface="Franklin Gothic Book" charset="0"/>
            </a:endParaRPr>
          </a:p>
          <a:p>
            <a:pPr lvl="1" eaLnBrk="1" hangingPunct="1"/>
            <a:endParaRPr lang="en-US" sz="2000" kern="0" dirty="0">
              <a:latin typeface="Franklin Gothic Book" charset="0"/>
              <a:cs typeface="Franklin Gothic Book" charset="0"/>
            </a:endParaRPr>
          </a:p>
        </p:txBody>
      </p:sp>
      <p:pic>
        <p:nvPicPr>
          <p:cNvPr id="5" name="Picture 4" descr="A group of people in a room&#10;&#10;Description automatically generated">
            <a:extLst>
              <a:ext uri="{FF2B5EF4-FFF2-40B4-BE49-F238E27FC236}">
                <a16:creationId xmlns:a16="http://schemas.microsoft.com/office/drawing/2014/main" id="{E23B7BA8-A021-4614-A31A-E9E538C08674}"/>
              </a:ext>
            </a:extLst>
          </p:cNvPr>
          <p:cNvPicPr>
            <a:picLocks noChangeAspect="1"/>
          </p:cNvPicPr>
          <p:nvPr/>
        </p:nvPicPr>
        <p:blipFill rotWithShape="1">
          <a:blip r:embed="rId3"/>
          <a:srcRect l="17280" r="22558"/>
          <a:stretch/>
        </p:blipFill>
        <p:spPr>
          <a:xfrm>
            <a:off x="7776956" y="1976278"/>
            <a:ext cx="4413457"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220643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a:bodyPr>
          <a:lstStyle/>
          <a:p>
            <a:pPr>
              <a:defRPr/>
            </a:pPr>
            <a:r>
              <a:rPr lang="en-US" sz="4000" dirty="0">
                <a:ea typeface="ＭＳ Ｐゴシック" charset="0"/>
                <a:cs typeface="ＭＳ Ｐゴシック" charset="0"/>
              </a:rPr>
              <a:t>Self Obstacles: Behavioral</a:t>
            </a:r>
            <a:endParaRPr lang="en-US" sz="4000" dirty="0"/>
          </a:p>
        </p:txBody>
      </p:sp>
      <p:sp>
        <p:nvSpPr>
          <p:cNvPr id="6" name="Content Placeholder 2">
            <a:extLst>
              <a:ext uri="{FF2B5EF4-FFF2-40B4-BE49-F238E27FC236}">
                <a16:creationId xmlns:a16="http://schemas.microsoft.com/office/drawing/2014/main" id="{F0D32F62-A641-4779-9DA3-AA4DF7CB9D49}"/>
              </a:ext>
            </a:extLst>
          </p:cNvPr>
          <p:cNvSpPr txBox="1">
            <a:spLocks/>
          </p:cNvSpPr>
          <p:nvPr/>
        </p:nvSpPr>
        <p:spPr>
          <a:xfrm>
            <a:off x="1219200" y="1905000"/>
            <a:ext cx="7813312" cy="4393982"/>
          </a:xfrm>
          <a:prstGeom prst="rect">
            <a:avLst/>
          </a:prstGeom>
        </p:spPr>
        <p:txBody>
          <a:bodyPr>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800" kern="0" dirty="0">
                <a:solidFill>
                  <a:srgbClr val="232D4B"/>
                </a:solidFill>
                <a:cs typeface="Franklin Gothic Book" charset="0"/>
              </a:rPr>
              <a:t>Working too long by yourself without checking in</a:t>
            </a:r>
          </a:p>
          <a:p>
            <a:pPr>
              <a:buFont typeface="Wingdings" panose="05000000000000000000" pitchFamily="2" charset="2"/>
              <a:buChar char="v"/>
            </a:pPr>
            <a:r>
              <a:rPr lang="en-US" sz="2800" kern="0" dirty="0">
                <a:solidFill>
                  <a:srgbClr val="232D4B"/>
                </a:solidFill>
              </a:rPr>
              <a:t>Keeping stress to oneself</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Ignoring drops in functioning</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Underestimating needs</a:t>
            </a:r>
            <a:endParaRPr lang="en-US" sz="2800" kern="0" dirty="0">
              <a:solidFill>
                <a:srgbClr val="232D4B"/>
              </a:solidFill>
            </a:endParaRPr>
          </a:p>
          <a:p>
            <a:pPr>
              <a:buFont typeface="Wingdings" panose="05000000000000000000" pitchFamily="2" charset="2"/>
              <a:buChar char="v"/>
            </a:pPr>
            <a:r>
              <a:rPr lang="en-US" sz="2800" kern="0" dirty="0">
                <a:solidFill>
                  <a:srgbClr val="232D4B"/>
                </a:solidFill>
              </a:rPr>
              <a:t>Relying </a:t>
            </a:r>
            <a:r>
              <a:rPr lang="en-US" sz="2800" b="1" i="1" kern="0" dirty="0">
                <a:solidFill>
                  <a:srgbClr val="232D4B"/>
                </a:solidFill>
              </a:rPr>
              <a:t>only</a:t>
            </a:r>
            <a:r>
              <a:rPr lang="en-US" sz="2800" kern="0" dirty="0">
                <a:solidFill>
                  <a:srgbClr val="232D4B"/>
                </a:solidFill>
              </a:rPr>
              <a:t> on alcohol / substances to relax for extended periods of time</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Becoming more disengaged / isolated</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Overdoing without balance</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Underdoing what is needed</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Not seeking help / expertise</a:t>
            </a:r>
          </a:p>
          <a:p>
            <a:endParaRPr lang="en-US" sz="2800" kern="0" dirty="0"/>
          </a:p>
          <a:p>
            <a:endParaRPr lang="en-US" sz="2800" kern="0" dirty="0"/>
          </a:p>
        </p:txBody>
      </p:sp>
      <p:pic>
        <p:nvPicPr>
          <p:cNvPr id="7" name="Picture 6">
            <a:extLst>
              <a:ext uri="{FF2B5EF4-FFF2-40B4-BE49-F238E27FC236}">
                <a16:creationId xmlns:a16="http://schemas.microsoft.com/office/drawing/2014/main" id="{91B1BDA7-AAF4-4A1F-A5B6-6F2887575F7D}"/>
              </a:ext>
            </a:extLst>
          </p:cNvPr>
          <p:cNvPicPr>
            <a:picLocks noChangeAspect="1"/>
          </p:cNvPicPr>
          <p:nvPr/>
        </p:nvPicPr>
        <p:blipFill rotWithShape="1">
          <a:blip r:embed="rId3"/>
          <a:srcRect t="6526" r="1" b="19643"/>
          <a:stretch/>
        </p:blipFill>
        <p:spPr>
          <a:xfrm>
            <a:off x="8458411" y="2730768"/>
            <a:ext cx="3732003" cy="4127967"/>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111222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371600" y="76201"/>
            <a:ext cx="9904412" cy="1008063"/>
          </a:xfrm>
        </p:spPr>
        <p:txBody>
          <a:bodyPr>
            <a:noAutofit/>
          </a:bodyPr>
          <a:lstStyle/>
          <a:p>
            <a:pPr algn="ctr" eaLnBrk="1" hangingPunct="1"/>
            <a:r>
              <a:rPr lang="en-US" sz="4000" dirty="0">
                <a:latin typeface="Arial" panose="020B0604020202020204" pitchFamily="34" charset="0"/>
                <a:cs typeface="Arial" panose="020B0604020202020204" pitchFamily="34" charset="0"/>
              </a:rPr>
              <a:t>Promoting Resilience, Self</a:t>
            </a:r>
            <a:endParaRPr lang="en-GB" sz="4000"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4B37BFD-D0CA-45F9-AA97-51D2F277EF7D}"/>
              </a:ext>
            </a:extLst>
          </p:cNvPr>
          <p:cNvSpPr txBox="1">
            <a:spLocks/>
          </p:cNvSpPr>
          <p:nvPr/>
        </p:nvSpPr>
        <p:spPr>
          <a:xfrm>
            <a:off x="1365894" y="1371600"/>
            <a:ext cx="9598499" cy="5777988"/>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400" kern="0" dirty="0">
                <a:solidFill>
                  <a:srgbClr val="232D4B"/>
                </a:solidFill>
              </a:rPr>
              <a:t>Balance Skills (universal):</a:t>
            </a:r>
          </a:p>
          <a:p>
            <a:pPr lvl="1"/>
            <a:r>
              <a:rPr lang="en-US" sz="2000" kern="0" dirty="0">
                <a:solidFill>
                  <a:srgbClr val="232D4B"/>
                </a:solidFill>
              </a:rPr>
              <a:t>Finding shifts that fit lifestyle</a:t>
            </a:r>
          </a:p>
          <a:p>
            <a:pPr lvl="1"/>
            <a:r>
              <a:rPr lang="en-US" sz="2000" kern="0" dirty="0">
                <a:solidFill>
                  <a:srgbClr val="232D4B"/>
                </a:solidFill>
              </a:rPr>
              <a:t>Consciously making time for meals, sleep and social activities </a:t>
            </a:r>
          </a:p>
          <a:p>
            <a:pPr lvl="1"/>
            <a:r>
              <a:rPr lang="en-US" sz="2000" kern="0" dirty="0">
                <a:solidFill>
                  <a:srgbClr val="232D4B"/>
                </a:solidFill>
              </a:rPr>
              <a:t>Being able to set boundaries, able to ‘switch off’ after work </a:t>
            </a:r>
          </a:p>
          <a:p>
            <a:pPr lvl="1"/>
            <a:r>
              <a:rPr lang="en-US" sz="2000" kern="0" dirty="0">
                <a:solidFill>
                  <a:srgbClr val="232D4B"/>
                </a:solidFill>
              </a:rPr>
              <a:t>‘Professional shielding’</a:t>
            </a:r>
          </a:p>
          <a:p>
            <a:pPr lvl="1"/>
            <a:r>
              <a:rPr lang="en-US" sz="2000" kern="0" dirty="0">
                <a:solidFill>
                  <a:srgbClr val="232D4B"/>
                </a:solidFill>
              </a:rPr>
              <a:t>Able to seek out social support</a:t>
            </a:r>
          </a:p>
          <a:p>
            <a:pPr>
              <a:buFont typeface="Wingdings" panose="05000000000000000000" pitchFamily="2" charset="2"/>
              <a:buChar char="v"/>
            </a:pPr>
            <a:r>
              <a:rPr lang="en-US" sz="2400" kern="0" dirty="0">
                <a:solidFill>
                  <a:srgbClr val="232D4B"/>
                </a:solidFill>
              </a:rPr>
              <a:t>Varied Coping Strategies (individually tailored):</a:t>
            </a:r>
          </a:p>
          <a:p>
            <a:pPr lvl="1"/>
            <a:r>
              <a:rPr lang="en-US" sz="2000" kern="0" dirty="0">
                <a:solidFill>
                  <a:srgbClr val="232D4B"/>
                </a:solidFill>
              </a:rPr>
              <a:t>Self-reflection through journaling, prayer, and faith</a:t>
            </a:r>
          </a:p>
          <a:p>
            <a:pPr lvl="1"/>
            <a:r>
              <a:rPr lang="en-US" sz="2000" kern="0" dirty="0">
                <a:solidFill>
                  <a:srgbClr val="232D4B"/>
                </a:solidFill>
              </a:rPr>
              <a:t>Processing emotions</a:t>
            </a:r>
          </a:p>
          <a:p>
            <a:pPr lvl="1"/>
            <a:r>
              <a:rPr lang="en-US" sz="2000" kern="0" dirty="0">
                <a:solidFill>
                  <a:srgbClr val="232D4B"/>
                </a:solidFill>
              </a:rPr>
              <a:t>Being able to accept that you cannot fix everything </a:t>
            </a:r>
          </a:p>
          <a:p>
            <a:pPr lvl="1"/>
            <a:r>
              <a:rPr lang="en-US" sz="2000" kern="0" dirty="0">
                <a:solidFill>
                  <a:srgbClr val="232D4B"/>
                </a:solidFill>
              </a:rPr>
              <a:t>Being aware of the potential adversities</a:t>
            </a:r>
          </a:p>
          <a:p>
            <a:pPr lvl="1"/>
            <a:r>
              <a:rPr lang="en-US" sz="2000" kern="0" dirty="0">
                <a:solidFill>
                  <a:srgbClr val="232D4B"/>
                </a:solidFill>
              </a:rPr>
              <a:t>Focusing on purpose and meaning </a:t>
            </a:r>
          </a:p>
          <a:p>
            <a:pPr lvl="1"/>
            <a:r>
              <a:rPr lang="en-US" sz="2000" kern="0" dirty="0">
                <a:solidFill>
                  <a:srgbClr val="232D4B"/>
                </a:solidFill>
              </a:rPr>
              <a:t>Delegation of work </a:t>
            </a:r>
          </a:p>
          <a:p>
            <a:pPr lvl="1"/>
            <a:r>
              <a:rPr lang="en-US" sz="2000" kern="0" dirty="0">
                <a:solidFill>
                  <a:srgbClr val="232D4B"/>
                </a:solidFill>
              </a:rPr>
              <a:t>Basic time management</a:t>
            </a:r>
          </a:p>
          <a:p>
            <a:pPr marL="0" indent="0">
              <a:buNone/>
            </a:pPr>
            <a:endParaRPr lang="en-US" sz="1999" kern="0" dirty="0"/>
          </a:p>
        </p:txBody>
      </p:sp>
      <p:sp>
        <p:nvSpPr>
          <p:cNvPr id="17" name="Rectangle 16">
            <a:extLst>
              <a:ext uri="{FF2B5EF4-FFF2-40B4-BE49-F238E27FC236}">
                <a16:creationId xmlns:a16="http://schemas.microsoft.com/office/drawing/2014/main" id="{B7989B54-BD5A-4AAE-9BEE-AC22587B6436}"/>
              </a:ext>
            </a:extLst>
          </p:cNvPr>
          <p:cNvSpPr/>
          <p:nvPr/>
        </p:nvSpPr>
        <p:spPr>
          <a:xfrm>
            <a:off x="9286259" y="6488668"/>
            <a:ext cx="2890535" cy="369332"/>
          </a:xfrm>
          <a:prstGeom prst="rect">
            <a:avLst/>
          </a:prstGeom>
        </p:spPr>
        <p:txBody>
          <a:bodyPr wrap="none">
            <a:spAutoFit/>
          </a:bodyPr>
          <a:lstStyle/>
          <a:p>
            <a:r>
              <a:rPr lang="en-US" dirty="0">
                <a:latin typeface="Helvetica" pitchFamily="2" charset="0"/>
              </a:rPr>
              <a:t>Huey &amp; </a:t>
            </a:r>
            <a:r>
              <a:rPr lang="en-US" dirty="0" err="1">
                <a:latin typeface="Helvetica" pitchFamily="2" charset="0"/>
              </a:rPr>
              <a:t>Palaganas</a:t>
            </a:r>
            <a:r>
              <a:rPr lang="en-US" dirty="0">
                <a:latin typeface="Helvetica" pitchFamily="2" charset="0"/>
              </a:rPr>
              <a:t> (2020)</a:t>
            </a:r>
          </a:p>
        </p:txBody>
      </p:sp>
    </p:spTree>
    <p:extLst>
      <p:ext uri="{BB962C8B-B14F-4D97-AF65-F5344CB8AC3E}">
        <p14:creationId xmlns:p14="http://schemas.microsoft.com/office/powerpoint/2010/main" val="243616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524001" y="76201"/>
            <a:ext cx="9828213" cy="1008063"/>
          </a:xfrm>
        </p:spPr>
        <p:txBody>
          <a:bodyPr>
            <a:noAutofit/>
          </a:bodyPr>
          <a:lstStyle/>
          <a:p>
            <a:pPr algn="ctr" eaLnBrk="1" hangingPunct="1"/>
            <a:r>
              <a:rPr lang="en-GB" sz="4000" dirty="0"/>
              <a:t>Promoting Resilience, Peer Support</a:t>
            </a:r>
          </a:p>
        </p:txBody>
      </p:sp>
      <p:sp>
        <p:nvSpPr>
          <p:cNvPr id="11" name="Rectangle 3">
            <a:extLst>
              <a:ext uri="{FF2B5EF4-FFF2-40B4-BE49-F238E27FC236}">
                <a16:creationId xmlns:a16="http://schemas.microsoft.com/office/drawing/2014/main" id="{A1C40C49-58C5-4826-9976-38B424D0FDD4}"/>
              </a:ext>
            </a:extLst>
          </p:cNvPr>
          <p:cNvSpPr txBox="1">
            <a:spLocks/>
          </p:cNvSpPr>
          <p:nvPr/>
        </p:nvSpPr>
        <p:spPr>
          <a:xfrm>
            <a:off x="1371601" y="1828800"/>
            <a:ext cx="6889393" cy="4724400"/>
          </a:xfrm>
          <a:prstGeom prst="rect">
            <a:avLst/>
          </a:prstGeom>
        </p:spPr>
        <p:txBody>
          <a:bodyPr>
            <a:normAutofit fontScale="92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GB" sz="2400" kern="0" dirty="0">
                <a:solidFill>
                  <a:srgbClr val="232D4B"/>
                </a:solidFill>
              </a:rPr>
              <a:t>Most people experiencing significant stress will cope, but some will become ill</a:t>
            </a:r>
          </a:p>
          <a:p>
            <a:pPr eaLnBrk="1" hangingPunct="1">
              <a:buFont typeface="Wingdings" panose="05000000000000000000" pitchFamily="2" charset="2"/>
              <a:buChar char="v"/>
            </a:pPr>
            <a:r>
              <a:rPr lang="en-GB" sz="2400" kern="0" dirty="0">
                <a:solidFill>
                  <a:srgbClr val="232D4B"/>
                </a:solidFill>
              </a:rPr>
              <a:t>Those that do become ill often do not seek formal help</a:t>
            </a:r>
          </a:p>
          <a:p>
            <a:pPr eaLnBrk="1" hangingPunct="1">
              <a:buFont typeface="Wingdings" panose="05000000000000000000" pitchFamily="2" charset="2"/>
              <a:buChar char="v"/>
            </a:pPr>
            <a:r>
              <a:rPr lang="en-GB" sz="2400" kern="0" dirty="0">
                <a:solidFill>
                  <a:srgbClr val="232D4B"/>
                </a:solidFill>
              </a:rPr>
              <a:t>Peers have shared experiences which promotes understanding and connection</a:t>
            </a:r>
          </a:p>
          <a:p>
            <a:pPr eaLnBrk="1" hangingPunct="1">
              <a:buFont typeface="Wingdings" panose="05000000000000000000" pitchFamily="2" charset="2"/>
              <a:buChar char="v"/>
            </a:pPr>
            <a:r>
              <a:rPr lang="en-GB" sz="2400" kern="0" dirty="0">
                <a:solidFill>
                  <a:srgbClr val="232D4B"/>
                </a:solidFill>
              </a:rPr>
              <a:t>Peers can decrease stigma and normalize stress/vulnerability</a:t>
            </a:r>
          </a:p>
          <a:p>
            <a:pPr eaLnBrk="1" hangingPunct="1">
              <a:buFont typeface="Wingdings" panose="05000000000000000000" pitchFamily="2" charset="2"/>
              <a:buChar char="v"/>
            </a:pPr>
            <a:r>
              <a:rPr lang="en-GB" sz="2400" kern="0" dirty="0">
                <a:solidFill>
                  <a:srgbClr val="232D4B"/>
                </a:solidFill>
              </a:rPr>
              <a:t>Peers can give informal support to prevent more significant problems</a:t>
            </a:r>
          </a:p>
          <a:p>
            <a:pPr eaLnBrk="1" hangingPunct="1">
              <a:buFont typeface="Wingdings" panose="05000000000000000000" pitchFamily="2" charset="2"/>
              <a:buChar char="v"/>
            </a:pPr>
            <a:r>
              <a:rPr lang="en-GB" sz="2400" kern="0" dirty="0">
                <a:solidFill>
                  <a:srgbClr val="232D4B"/>
                </a:solidFill>
              </a:rPr>
              <a:t>They can also be a bridge to more formal treatment </a:t>
            </a:r>
          </a:p>
          <a:p>
            <a:pPr eaLnBrk="1" hangingPunct="1">
              <a:buFont typeface="Wingdings" panose="05000000000000000000" pitchFamily="2" charset="2"/>
              <a:buChar char="v"/>
            </a:pPr>
            <a:r>
              <a:rPr lang="en-GB" sz="2400" kern="0" dirty="0">
                <a:solidFill>
                  <a:srgbClr val="232D4B"/>
                </a:solidFill>
              </a:rPr>
              <a:t>There is evidence that early treatment for significant stress is effective</a:t>
            </a:r>
          </a:p>
        </p:txBody>
      </p:sp>
      <p:pic>
        <p:nvPicPr>
          <p:cNvPr id="12" name="Picture 11" descr="A person standing in a room&#10;&#10;Description automatically generated">
            <a:extLst>
              <a:ext uri="{FF2B5EF4-FFF2-40B4-BE49-F238E27FC236}">
                <a16:creationId xmlns:a16="http://schemas.microsoft.com/office/drawing/2014/main" id="{2C5A6B77-5CF6-4F91-9742-3ABE048409AB}"/>
              </a:ext>
            </a:extLst>
          </p:cNvPr>
          <p:cNvPicPr>
            <a:picLocks noChangeAspect="1"/>
          </p:cNvPicPr>
          <p:nvPr/>
        </p:nvPicPr>
        <p:blipFill rotWithShape="1">
          <a:blip r:embed="rId3">
            <a:extLst>
              <a:ext uri="{28A0092B-C50C-407E-A947-70E740481C1C}">
                <a14:useLocalDpi xmlns:a14="http://schemas.microsoft.com/office/drawing/2010/main" val="0"/>
              </a:ext>
            </a:extLst>
          </a:blip>
          <a:srcRect l="29710" r="9492" b="2"/>
          <a:stretch/>
        </p:blipFill>
        <p:spPr>
          <a:xfrm>
            <a:off x="8217912" y="2464018"/>
            <a:ext cx="3972501" cy="4393982"/>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02521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600201" y="76201"/>
            <a:ext cx="9752013" cy="1008063"/>
          </a:xfrm>
        </p:spPr>
        <p:txBody>
          <a:bodyPr>
            <a:noAutofit/>
          </a:bodyPr>
          <a:lstStyle/>
          <a:p>
            <a:pPr algn="ctr" eaLnBrk="1" hangingPunct="1"/>
            <a:r>
              <a:rPr lang="en-US" sz="3600" dirty="0">
                <a:cs typeface="Arial" panose="020B0604020202020204" pitchFamily="34" charset="0"/>
              </a:rPr>
              <a:t>Key Component: Organizational Support</a:t>
            </a:r>
            <a:endParaRPr lang="en-GB" sz="3600" dirty="0"/>
          </a:p>
        </p:txBody>
      </p:sp>
      <p:pic>
        <p:nvPicPr>
          <p:cNvPr id="7" name="Picture 6">
            <a:extLst>
              <a:ext uri="{FF2B5EF4-FFF2-40B4-BE49-F238E27FC236}">
                <a16:creationId xmlns:a16="http://schemas.microsoft.com/office/drawing/2014/main" id="{20630923-C851-4E95-8051-C4144C40CD83}"/>
              </a:ext>
            </a:extLst>
          </p:cNvPr>
          <p:cNvPicPr>
            <a:picLocks noChangeAspect="1"/>
          </p:cNvPicPr>
          <p:nvPr/>
        </p:nvPicPr>
        <p:blipFill rotWithShape="1">
          <a:blip r:embed="rId3">
            <a:extLst>
              <a:ext uri="{28A0092B-C50C-407E-A947-70E740481C1C}">
                <a14:useLocalDpi xmlns:a14="http://schemas.microsoft.com/office/drawing/2010/main" val="0"/>
              </a:ext>
            </a:extLst>
          </a:blip>
          <a:srcRect l="29858" r="19459" b="-2"/>
          <a:stretch/>
        </p:blipFill>
        <p:spPr>
          <a:xfrm>
            <a:off x="24063" y="2865594"/>
            <a:ext cx="2665392" cy="3944281"/>
          </a:xfrm>
          <a:prstGeom prst="rect">
            <a:avLst/>
          </a:prstGeom>
          <a:effectLst/>
        </p:spPr>
      </p:pic>
      <p:sp>
        <p:nvSpPr>
          <p:cNvPr id="10" name="Title 1">
            <a:extLst>
              <a:ext uri="{FF2B5EF4-FFF2-40B4-BE49-F238E27FC236}">
                <a16:creationId xmlns:a16="http://schemas.microsoft.com/office/drawing/2014/main" id="{E24A34BE-047F-4683-944F-0CE28A4D2F15}"/>
              </a:ext>
            </a:extLst>
          </p:cNvPr>
          <p:cNvSpPr txBox="1">
            <a:spLocks/>
          </p:cNvSpPr>
          <p:nvPr/>
        </p:nvSpPr>
        <p:spPr bwMode="auto">
          <a:xfrm>
            <a:off x="903263" y="1605614"/>
            <a:ext cx="11047413" cy="182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70C0"/>
                </a:solidFill>
              </a:rPr>
              <a:t>Healthcare Research: Organizational Factors </a:t>
            </a:r>
          </a:p>
          <a:p>
            <a:r>
              <a:rPr lang="en-US" sz="4000" kern="0" dirty="0">
                <a:solidFill>
                  <a:srgbClr val="0070C0"/>
                </a:solidFill>
              </a:rPr>
              <a:t>Related to Resilience</a:t>
            </a:r>
            <a:br>
              <a:rPr lang="en-US" sz="4000" kern="0" dirty="0"/>
            </a:br>
            <a:r>
              <a:rPr lang="en-US" sz="4000" kern="0" dirty="0"/>
              <a:t>Related to Resilience</a:t>
            </a:r>
          </a:p>
        </p:txBody>
      </p:sp>
      <p:sp>
        <p:nvSpPr>
          <p:cNvPr id="11" name="Content Placeholder 2">
            <a:extLst>
              <a:ext uri="{FF2B5EF4-FFF2-40B4-BE49-F238E27FC236}">
                <a16:creationId xmlns:a16="http://schemas.microsoft.com/office/drawing/2014/main" id="{9681852D-62A0-4063-920E-3F4F5A0F72E6}"/>
              </a:ext>
            </a:extLst>
          </p:cNvPr>
          <p:cNvSpPr txBox="1">
            <a:spLocks/>
          </p:cNvSpPr>
          <p:nvPr/>
        </p:nvSpPr>
        <p:spPr>
          <a:xfrm>
            <a:off x="3124201" y="2865594"/>
            <a:ext cx="9359875" cy="411272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
            </a:pPr>
            <a:r>
              <a:rPr lang="en-US" sz="2000" kern="0" dirty="0">
                <a:solidFill>
                  <a:srgbClr val="232D4B"/>
                </a:solidFill>
              </a:rPr>
              <a:t>A genuine interest in the wellbeing of staff </a:t>
            </a:r>
          </a:p>
          <a:p>
            <a:pPr>
              <a:buFont typeface="Wingdings" panose="05000000000000000000" pitchFamily="2" charset="2"/>
              <a:buChar char="§"/>
            </a:pPr>
            <a:r>
              <a:rPr lang="en-US" sz="2000" kern="0" dirty="0">
                <a:solidFill>
                  <a:srgbClr val="232D4B"/>
                </a:solidFill>
              </a:rPr>
              <a:t>Accessibility to support without being judged as ‘not coping’</a:t>
            </a:r>
          </a:p>
          <a:p>
            <a:pPr>
              <a:buFont typeface="Wingdings" panose="05000000000000000000" pitchFamily="2" charset="2"/>
              <a:buChar char="§"/>
            </a:pPr>
            <a:r>
              <a:rPr lang="en-US" sz="2000" kern="0" dirty="0">
                <a:solidFill>
                  <a:srgbClr val="232D4B"/>
                </a:solidFill>
              </a:rPr>
              <a:t>Enhance peer support and social support</a:t>
            </a:r>
          </a:p>
          <a:p>
            <a:pPr>
              <a:buFont typeface="Wingdings" panose="05000000000000000000" pitchFamily="2" charset="2"/>
              <a:buChar char="§"/>
            </a:pPr>
            <a:r>
              <a:rPr lang="en-US" sz="2000" kern="0" dirty="0">
                <a:solidFill>
                  <a:srgbClr val="232D4B"/>
                </a:solidFill>
              </a:rPr>
              <a:t>Safe discussions of events and sharing</a:t>
            </a:r>
          </a:p>
          <a:p>
            <a:pPr>
              <a:buFont typeface="Wingdings" panose="05000000000000000000" pitchFamily="2" charset="2"/>
              <a:buChar char="§"/>
            </a:pPr>
            <a:r>
              <a:rPr lang="en-US" sz="2000" kern="0" dirty="0">
                <a:solidFill>
                  <a:srgbClr val="232D4B"/>
                </a:solidFill>
              </a:rPr>
              <a:t>Provide opportunities for peers to work collaboratively</a:t>
            </a:r>
          </a:p>
          <a:p>
            <a:pPr>
              <a:buFont typeface="Wingdings" panose="05000000000000000000" pitchFamily="2" charset="2"/>
              <a:buChar char="§"/>
            </a:pPr>
            <a:r>
              <a:rPr lang="en-US" sz="2000" kern="0" dirty="0">
                <a:solidFill>
                  <a:srgbClr val="232D4B"/>
                </a:solidFill>
              </a:rPr>
              <a:t>Recognize the importance of boundaries between work</a:t>
            </a:r>
          </a:p>
          <a:p>
            <a:pPr>
              <a:buFont typeface="Wingdings" panose="05000000000000000000" pitchFamily="2" charset="2"/>
              <a:buChar char="§"/>
            </a:pPr>
            <a:r>
              <a:rPr lang="en-US" sz="2000" kern="0" dirty="0">
                <a:solidFill>
                  <a:srgbClr val="232D4B"/>
                </a:solidFill>
              </a:rPr>
              <a:t>and home life</a:t>
            </a:r>
          </a:p>
          <a:p>
            <a:pPr>
              <a:buFont typeface="Wingdings" panose="05000000000000000000" pitchFamily="2" charset="2"/>
              <a:buChar char="§"/>
            </a:pPr>
            <a:r>
              <a:rPr lang="en-US" sz="2000" kern="0" dirty="0">
                <a:solidFill>
                  <a:srgbClr val="232D4B"/>
                </a:solidFill>
              </a:rPr>
              <a:t>Greater autonomy over time and content of work</a:t>
            </a:r>
          </a:p>
          <a:p>
            <a:pPr>
              <a:buFont typeface="Wingdings" panose="05000000000000000000" pitchFamily="2" charset="2"/>
              <a:buChar char="§"/>
            </a:pPr>
            <a:r>
              <a:rPr lang="en-US" sz="2000" kern="0" dirty="0">
                <a:solidFill>
                  <a:srgbClr val="232D4B"/>
                </a:solidFill>
              </a:rPr>
              <a:t>Regulated working hours and adequate staffing </a:t>
            </a:r>
          </a:p>
          <a:p>
            <a:pPr>
              <a:buFont typeface="Wingdings" panose="05000000000000000000" pitchFamily="2" charset="2"/>
              <a:buChar char="§"/>
            </a:pPr>
            <a:r>
              <a:rPr lang="en-US" sz="2000" kern="0" dirty="0">
                <a:solidFill>
                  <a:srgbClr val="232D4B"/>
                </a:solidFill>
              </a:rPr>
              <a:t>Meaningful recognition </a:t>
            </a:r>
          </a:p>
          <a:p>
            <a:pPr marL="0" indent="0">
              <a:buNone/>
            </a:pPr>
            <a:endParaRPr lang="en-US" sz="1700" kern="0" dirty="0"/>
          </a:p>
        </p:txBody>
      </p:sp>
      <p:sp>
        <p:nvSpPr>
          <p:cNvPr id="12" name="Rectangle 11">
            <a:extLst>
              <a:ext uri="{FF2B5EF4-FFF2-40B4-BE49-F238E27FC236}">
                <a16:creationId xmlns:a16="http://schemas.microsoft.com/office/drawing/2014/main" id="{22BAD898-5E8B-46C4-8A01-274EEC129981}"/>
              </a:ext>
            </a:extLst>
          </p:cNvPr>
          <p:cNvSpPr/>
          <p:nvPr/>
        </p:nvSpPr>
        <p:spPr>
          <a:xfrm>
            <a:off x="9239721" y="6412468"/>
            <a:ext cx="2890535" cy="369332"/>
          </a:xfrm>
          <a:prstGeom prst="rect">
            <a:avLst/>
          </a:prstGeom>
        </p:spPr>
        <p:txBody>
          <a:bodyPr wrap="none">
            <a:spAutoFit/>
          </a:bodyPr>
          <a:lstStyle/>
          <a:p>
            <a:r>
              <a:rPr lang="en-US" dirty="0">
                <a:solidFill>
                  <a:srgbClr val="232D4B"/>
                </a:solidFill>
                <a:latin typeface="Helvetica" pitchFamily="2" charset="0"/>
              </a:rPr>
              <a:t>Huey &amp; </a:t>
            </a:r>
            <a:r>
              <a:rPr lang="en-US" dirty="0" err="1">
                <a:solidFill>
                  <a:srgbClr val="232D4B"/>
                </a:solidFill>
                <a:latin typeface="Helvetica" pitchFamily="2" charset="0"/>
              </a:rPr>
              <a:t>Palaganas</a:t>
            </a:r>
            <a:r>
              <a:rPr lang="en-US" dirty="0">
                <a:solidFill>
                  <a:srgbClr val="232D4B"/>
                </a:solidFill>
                <a:latin typeface="Helvetica" pitchFamily="2" charset="0"/>
              </a:rPr>
              <a:t> (2020</a:t>
            </a:r>
            <a:r>
              <a:rPr lang="en-US" dirty="0">
                <a:latin typeface="Helvetica" pitchFamily="2" charset="0"/>
              </a:rPr>
              <a:t>)</a:t>
            </a:r>
          </a:p>
        </p:txBody>
      </p:sp>
    </p:spTree>
    <p:extLst>
      <p:ext uri="{BB962C8B-B14F-4D97-AF65-F5344CB8AC3E}">
        <p14:creationId xmlns:p14="http://schemas.microsoft.com/office/powerpoint/2010/main" val="1713867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sz="4399" dirty="0"/>
              <a:t>Enhancing Resilience</a:t>
            </a:r>
            <a:endParaRPr lang="en-US" dirty="0"/>
          </a:p>
        </p:txBody>
      </p:sp>
      <p:pic>
        <p:nvPicPr>
          <p:cNvPr id="20" name="Picture 19">
            <a:extLst>
              <a:ext uri="{FF2B5EF4-FFF2-40B4-BE49-F238E27FC236}">
                <a16:creationId xmlns:a16="http://schemas.microsoft.com/office/drawing/2014/main" id="{11DFFB7E-6FD5-40A4-A137-11F1B22C5C97}"/>
              </a:ext>
            </a:extLst>
          </p:cNvPr>
          <p:cNvPicPr>
            <a:picLocks noChangeAspect="1"/>
          </p:cNvPicPr>
          <p:nvPr/>
        </p:nvPicPr>
        <p:blipFill>
          <a:blip r:embed="rId3"/>
          <a:stretch>
            <a:fillRect/>
          </a:stretch>
        </p:blipFill>
        <p:spPr>
          <a:xfrm>
            <a:off x="4823615" y="4964192"/>
            <a:ext cx="2345376" cy="1790304"/>
          </a:xfrm>
          <a:prstGeom prst="rect">
            <a:avLst/>
          </a:prstGeom>
        </p:spPr>
      </p:pic>
      <p:sp>
        <p:nvSpPr>
          <p:cNvPr id="22" name="Straight Connector 3">
            <a:extLst>
              <a:ext uri="{FF2B5EF4-FFF2-40B4-BE49-F238E27FC236}">
                <a16:creationId xmlns:a16="http://schemas.microsoft.com/office/drawing/2014/main" id="{7F8495A9-E109-44BA-892F-EAEF3B4F135E}"/>
              </a:ext>
            </a:extLst>
          </p:cNvPr>
          <p:cNvSpPr/>
          <p:nvPr/>
        </p:nvSpPr>
        <p:spPr>
          <a:xfrm>
            <a:off x="2820255" y="2996515"/>
            <a:ext cx="2911045" cy="613247"/>
          </a:xfrm>
          <a:custGeom>
            <a:avLst/>
            <a:gdLst/>
            <a:ahLst/>
            <a:cxnLst/>
            <a:rect l="0" t="0" r="0" b="0"/>
            <a:pathLst>
              <a:path>
                <a:moveTo>
                  <a:pt x="2911803" y="0"/>
                </a:moveTo>
                <a:lnTo>
                  <a:pt x="2911803" y="360778"/>
                </a:lnTo>
                <a:lnTo>
                  <a:pt x="0" y="360778"/>
                </a:lnTo>
                <a:lnTo>
                  <a:pt x="0" y="61340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9" name="Straight Connector 4">
            <a:extLst>
              <a:ext uri="{FF2B5EF4-FFF2-40B4-BE49-F238E27FC236}">
                <a16:creationId xmlns:a16="http://schemas.microsoft.com/office/drawing/2014/main" id="{3A496110-5CC8-49AE-8492-313517065D2C}"/>
              </a:ext>
            </a:extLst>
          </p:cNvPr>
          <p:cNvSpPr/>
          <p:nvPr/>
        </p:nvSpPr>
        <p:spPr>
          <a:xfrm>
            <a:off x="5731299" y="3048100"/>
            <a:ext cx="2756277" cy="762344"/>
          </a:xfrm>
          <a:custGeom>
            <a:avLst/>
            <a:gdLst/>
            <a:ahLst/>
            <a:cxnLst/>
            <a:rect l="0" t="0" r="0" b="0"/>
            <a:pathLst>
              <a:path>
                <a:moveTo>
                  <a:pt x="0" y="0"/>
                </a:moveTo>
                <a:lnTo>
                  <a:pt x="0" y="320357"/>
                </a:lnTo>
                <a:lnTo>
                  <a:pt x="2727000" y="320357"/>
                </a:lnTo>
                <a:lnTo>
                  <a:pt x="2727000" y="57298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41" name="Group 40">
            <a:extLst>
              <a:ext uri="{FF2B5EF4-FFF2-40B4-BE49-F238E27FC236}">
                <a16:creationId xmlns:a16="http://schemas.microsoft.com/office/drawing/2014/main" id="{9EEB7E87-129F-4C7C-96D5-2EC7EBFF9AE9}"/>
              </a:ext>
            </a:extLst>
          </p:cNvPr>
          <p:cNvGrpSpPr/>
          <p:nvPr/>
        </p:nvGrpSpPr>
        <p:grpSpPr>
          <a:xfrm>
            <a:off x="7348236" y="3581361"/>
            <a:ext cx="2405365" cy="1218883"/>
            <a:chOff x="5638803" y="2072957"/>
            <a:chExt cx="2405992" cy="1219200"/>
          </a:xfrm>
        </p:grpSpPr>
        <p:sp>
          <p:nvSpPr>
            <p:cNvPr id="48" name="Rectangle 47">
              <a:extLst>
                <a:ext uri="{FF2B5EF4-FFF2-40B4-BE49-F238E27FC236}">
                  <a16:creationId xmlns:a16="http://schemas.microsoft.com/office/drawing/2014/main" id="{764CCDAC-8124-4841-9488-D7FD1C700FAE}"/>
                </a:ext>
              </a:extLst>
            </p:cNvPr>
            <p:cNvSpPr/>
            <p:nvPr/>
          </p:nvSpPr>
          <p:spPr>
            <a:xfrm>
              <a:off x="5638803" y="2072957"/>
              <a:ext cx="2405992" cy="1202996"/>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sp>
        <p:sp>
          <p:nvSpPr>
            <p:cNvPr id="49" name="TextBox 48">
              <a:extLst>
                <a:ext uri="{FF2B5EF4-FFF2-40B4-BE49-F238E27FC236}">
                  <a16:creationId xmlns:a16="http://schemas.microsoft.com/office/drawing/2014/main" id="{53781749-4676-4522-87A3-8654D9E84258}"/>
                </a:ext>
              </a:extLst>
            </p:cNvPr>
            <p:cNvSpPr txBox="1"/>
            <p:nvPr/>
          </p:nvSpPr>
          <p:spPr>
            <a:xfrm>
              <a:off x="5638803" y="2089161"/>
              <a:ext cx="2405992" cy="1202996"/>
            </a:xfrm>
            <a:prstGeom prst="rect">
              <a:avLst/>
            </a:prstGeom>
            <a:solidFill>
              <a:srgbClr val="FF7C00"/>
            </a:solidFill>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200" dirty="0"/>
                <a:t>Recognize Stress &amp; Reduce Injury</a:t>
              </a:r>
            </a:p>
          </p:txBody>
        </p:sp>
      </p:grpSp>
      <p:grpSp>
        <p:nvGrpSpPr>
          <p:cNvPr id="42" name="Group 41">
            <a:extLst>
              <a:ext uri="{FF2B5EF4-FFF2-40B4-BE49-F238E27FC236}">
                <a16:creationId xmlns:a16="http://schemas.microsoft.com/office/drawing/2014/main" id="{6F2B1CF3-F4F3-4DF5-9B12-60E0849B394D}"/>
              </a:ext>
            </a:extLst>
          </p:cNvPr>
          <p:cNvGrpSpPr/>
          <p:nvPr/>
        </p:nvGrpSpPr>
        <p:grpSpPr>
          <a:xfrm>
            <a:off x="1617572" y="3661348"/>
            <a:ext cx="2405365" cy="1202683"/>
            <a:chOff x="0" y="2113378"/>
            <a:chExt cx="2405992" cy="1202996"/>
          </a:xfrm>
        </p:grpSpPr>
        <p:sp>
          <p:nvSpPr>
            <p:cNvPr id="46" name="Rectangle 45">
              <a:extLst>
                <a:ext uri="{FF2B5EF4-FFF2-40B4-BE49-F238E27FC236}">
                  <a16:creationId xmlns:a16="http://schemas.microsoft.com/office/drawing/2014/main" id="{172BD80F-FC96-4FC5-B14C-6F463BE29ECA}"/>
                </a:ext>
              </a:extLst>
            </p:cNvPr>
            <p:cNvSpPr/>
            <p:nvPr/>
          </p:nvSpPr>
          <p:spPr>
            <a:xfrm>
              <a:off x="0" y="2113378"/>
              <a:ext cx="2405992" cy="1202996"/>
            </a:xfrm>
            <a:prstGeom prst="rect">
              <a:avLst/>
            </a:prstGeom>
            <a:solidFill>
              <a:srgbClr val="00CC00"/>
            </a:solidFill>
          </p:spPr>
          <p:style>
            <a:lnRef idx="3">
              <a:schemeClr val="lt1"/>
            </a:lnRef>
            <a:fillRef idx="1">
              <a:schemeClr val="accent2"/>
            </a:fillRef>
            <a:effectRef idx="1">
              <a:schemeClr val="accent2"/>
            </a:effectRef>
            <a:fontRef idx="minor">
              <a:schemeClr val="lt1"/>
            </a:fontRef>
          </p:style>
        </p:sp>
        <p:sp>
          <p:nvSpPr>
            <p:cNvPr id="47" name="TextBox 46">
              <a:extLst>
                <a:ext uri="{FF2B5EF4-FFF2-40B4-BE49-F238E27FC236}">
                  <a16:creationId xmlns:a16="http://schemas.microsoft.com/office/drawing/2014/main" id="{52717C70-3AB9-437F-A7CD-FBCF59A6F414}"/>
                </a:ext>
              </a:extLst>
            </p:cNvPr>
            <p:cNvSpPr txBox="1"/>
            <p:nvPr/>
          </p:nvSpPr>
          <p:spPr>
            <a:xfrm>
              <a:off x="0" y="2113378"/>
              <a:ext cx="2405992" cy="1202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499" dirty="0"/>
                <a:t>Positive Practices</a:t>
              </a:r>
            </a:p>
          </p:txBody>
        </p:sp>
      </p:grpSp>
      <p:grpSp>
        <p:nvGrpSpPr>
          <p:cNvPr id="43" name="Group 42">
            <a:extLst>
              <a:ext uri="{FF2B5EF4-FFF2-40B4-BE49-F238E27FC236}">
                <a16:creationId xmlns:a16="http://schemas.microsoft.com/office/drawing/2014/main" id="{3BD95EDC-7E74-4812-951E-AACE8F76CE68}"/>
              </a:ext>
            </a:extLst>
          </p:cNvPr>
          <p:cNvGrpSpPr/>
          <p:nvPr/>
        </p:nvGrpSpPr>
        <p:grpSpPr>
          <a:xfrm>
            <a:off x="4528836" y="3673741"/>
            <a:ext cx="2405365" cy="1202683"/>
            <a:chOff x="2666993" y="2057403"/>
            <a:chExt cx="2405992" cy="1202996"/>
          </a:xfrm>
        </p:grpSpPr>
        <p:sp>
          <p:nvSpPr>
            <p:cNvPr id="44" name="Rectangle 43">
              <a:extLst>
                <a:ext uri="{FF2B5EF4-FFF2-40B4-BE49-F238E27FC236}">
                  <a16:creationId xmlns:a16="http://schemas.microsoft.com/office/drawing/2014/main" id="{D00590B9-BEC5-4A06-8CF9-113C81477414}"/>
                </a:ext>
              </a:extLst>
            </p:cNvPr>
            <p:cNvSpPr/>
            <p:nvPr/>
          </p:nvSpPr>
          <p:spPr>
            <a:xfrm>
              <a:off x="2666993" y="2057403"/>
              <a:ext cx="2405992" cy="1202996"/>
            </a:xfrm>
            <a:prstGeom prst="rect">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47383EE5-B141-4643-979D-54F0AD3D5184}"/>
                </a:ext>
              </a:extLst>
            </p:cNvPr>
            <p:cNvSpPr txBox="1"/>
            <p:nvPr/>
          </p:nvSpPr>
          <p:spPr>
            <a:xfrm>
              <a:off x="2666993" y="2057403"/>
              <a:ext cx="2405992" cy="1202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499" dirty="0">
                  <a:solidFill>
                    <a:schemeClr val="bg2">
                      <a:lumMod val="75000"/>
                    </a:schemeClr>
                  </a:solidFill>
                </a:rPr>
                <a:t>Optimize</a:t>
              </a:r>
              <a:r>
                <a:rPr lang="en-US" sz="2499" dirty="0">
                  <a:solidFill>
                    <a:schemeClr val="bg1">
                      <a:lumMod val="65000"/>
                    </a:schemeClr>
                  </a:solidFill>
                </a:rPr>
                <a:t> </a:t>
              </a:r>
              <a:r>
                <a:rPr lang="en-US" sz="2499" dirty="0">
                  <a:solidFill>
                    <a:schemeClr val="bg2">
                      <a:lumMod val="75000"/>
                    </a:schemeClr>
                  </a:solidFill>
                </a:rPr>
                <a:t>the work environment</a:t>
              </a:r>
            </a:p>
          </p:txBody>
        </p:sp>
      </p:grpSp>
      <p:sp>
        <p:nvSpPr>
          <p:cNvPr id="2" name="Arrow: Right 1">
            <a:extLst>
              <a:ext uri="{FF2B5EF4-FFF2-40B4-BE49-F238E27FC236}">
                <a16:creationId xmlns:a16="http://schemas.microsoft.com/office/drawing/2014/main" id="{F99B24F2-B019-4E31-97D6-D5DE00FEACCF}"/>
              </a:ext>
            </a:extLst>
          </p:cNvPr>
          <p:cNvSpPr/>
          <p:nvPr/>
        </p:nvSpPr>
        <p:spPr>
          <a:xfrm>
            <a:off x="9660272" y="4069322"/>
            <a:ext cx="1447423" cy="25497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959F38-89B8-46DC-85AE-0F4DDD348375}"/>
              </a:ext>
            </a:extLst>
          </p:cNvPr>
          <p:cNvSpPr txBox="1"/>
          <p:nvPr/>
        </p:nvSpPr>
        <p:spPr>
          <a:xfrm>
            <a:off x="10016784" y="3661710"/>
            <a:ext cx="1066522" cy="1015399"/>
          </a:xfrm>
          <a:prstGeom prst="rect">
            <a:avLst/>
          </a:prstGeom>
          <a:noFill/>
        </p:spPr>
        <p:txBody>
          <a:bodyPr wrap="square" rtlCol="0">
            <a:spAutoFit/>
          </a:bodyPr>
          <a:lstStyle/>
          <a:p>
            <a:r>
              <a:rPr lang="en-US" sz="5998" b="1" dirty="0">
                <a:solidFill>
                  <a:srgbClr val="FF0000"/>
                </a:solidFill>
              </a:rPr>
              <a:t>X</a:t>
            </a:r>
          </a:p>
        </p:txBody>
      </p:sp>
      <p:sp>
        <p:nvSpPr>
          <p:cNvPr id="6" name="TextBox 5">
            <a:extLst>
              <a:ext uri="{FF2B5EF4-FFF2-40B4-BE49-F238E27FC236}">
                <a16:creationId xmlns:a16="http://schemas.microsoft.com/office/drawing/2014/main" id="{42ED2379-5BA9-4F77-9298-229D4E0657CE}"/>
              </a:ext>
            </a:extLst>
          </p:cNvPr>
          <p:cNvSpPr txBox="1"/>
          <p:nvPr/>
        </p:nvSpPr>
        <p:spPr>
          <a:xfrm>
            <a:off x="10579421" y="3427439"/>
            <a:ext cx="1546020" cy="923090"/>
          </a:xfrm>
          <a:prstGeom prst="rect">
            <a:avLst/>
          </a:prstGeom>
          <a:noFill/>
        </p:spPr>
        <p:txBody>
          <a:bodyPr wrap="square" rtlCol="0">
            <a:spAutoFit/>
          </a:bodyPr>
          <a:lstStyle/>
          <a:p>
            <a:pPr algn="ctr"/>
            <a:r>
              <a:rPr lang="en-US" dirty="0"/>
              <a:t>Prevent Getting to the </a:t>
            </a:r>
            <a:r>
              <a:rPr lang="en-US" b="1" dirty="0">
                <a:solidFill>
                  <a:srgbClr val="FF0000"/>
                </a:solidFill>
              </a:rPr>
              <a:t>Red</a:t>
            </a:r>
          </a:p>
        </p:txBody>
      </p:sp>
      <p:cxnSp>
        <p:nvCxnSpPr>
          <p:cNvPr id="7" name="Straight Connector 6"/>
          <p:cNvCxnSpPr>
            <a:endCxn id="45" idx="0"/>
          </p:cNvCxnSpPr>
          <p:nvPr/>
        </p:nvCxnSpPr>
        <p:spPr>
          <a:xfrm>
            <a:off x="5731298" y="3427440"/>
            <a:ext cx="220" cy="2463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2400" y="2537759"/>
            <a:ext cx="3825664"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Individual, Unit, Organization</a:t>
            </a:r>
          </a:p>
        </p:txBody>
      </p:sp>
    </p:spTree>
    <p:extLst>
      <p:ext uri="{BB962C8B-B14F-4D97-AF65-F5344CB8AC3E}">
        <p14:creationId xmlns:p14="http://schemas.microsoft.com/office/powerpoint/2010/main" val="39761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600201" y="76201"/>
            <a:ext cx="9752013" cy="1008063"/>
          </a:xfrm>
        </p:spPr>
        <p:txBody>
          <a:bodyPr>
            <a:noAutofit/>
          </a:bodyPr>
          <a:lstStyle/>
          <a:p>
            <a:pPr algn="ctr" eaLnBrk="1" hangingPunct="1"/>
            <a:r>
              <a:rPr lang="en-US" sz="4000" dirty="0">
                <a:latin typeface="Arial" panose="020B0604020202020204" pitchFamily="34" charset="0"/>
                <a:cs typeface="Arial" panose="020B0604020202020204" pitchFamily="34" charset="0"/>
              </a:rPr>
              <a:t>Why is it Hard to Implement Solutions</a:t>
            </a:r>
            <a:endParaRPr lang="en-GB" sz="4000" dirty="0">
              <a:latin typeface="Arial" panose="020B0604020202020204" pitchFamily="34" charset="0"/>
              <a:cs typeface="Arial" panose="020B0604020202020204" pitchFamily="34" charset="0"/>
            </a:endParaRPr>
          </a:p>
        </p:txBody>
      </p:sp>
      <p:pic>
        <p:nvPicPr>
          <p:cNvPr id="5" name="Picture 4" descr="14064081_1128263463935312_2320075140058882007_n.jpg">
            <a:extLst>
              <a:ext uri="{FF2B5EF4-FFF2-40B4-BE49-F238E27FC236}">
                <a16:creationId xmlns:a16="http://schemas.microsoft.com/office/drawing/2014/main" id="{FE1A6856-EEE7-4763-8B69-F1DFE13E3BBE}"/>
              </a:ext>
            </a:extLst>
          </p:cNvPr>
          <p:cNvPicPr>
            <a:picLocks noChangeAspect="1"/>
          </p:cNvPicPr>
          <p:nvPr/>
        </p:nvPicPr>
        <p:blipFill rotWithShape="1">
          <a:blip r:embed="rId3">
            <a:extLst>
              <a:ext uri="{28A0092B-C50C-407E-A947-70E740481C1C}">
                <a14:useLocalDpi xmlns:a14="http://schemas.microsoft.com/office/drawing/2010/main" val="0"/>
              </a:ext>
            </a:extLst>
          </a:blip>
          <a:srcRect t="6899" r="-2" b="-2"/>
          <a:stretch/>
        </p:blipFill>
        <p:spPr>
          <a:xfrm>
            <a:off x="2534003" y="1794163"/>
            <a:ext cx="7543800" cy="4300642"/>
          </a:xfrm>
          <a:prstGeom prst="rect">
            <a:avLst/>
          </a:prstGeom>
        </p:spPr>
      </p:pic>
      <p:sp>
        <p:nvSpPr>
          <p:cNvPr id="2" name="Explosion: 14 Points 1">
            <a:extLst>
              <a:ext uri="{FF2B5EF4-FFF2-40B4-BE49-F238E27FC236}">
                <a16:creationId xmlns:a16="http://schemas.microsoft.com/office/drawing/2014/main" id="{300188E3-D01D-48B4-98AB-6A58231EF04E}"/>
              </a:ext>
            </a:extLst>
          </p:cNvPr>
          <p:cNvSpPr/>
          <p:nvPr/>
        </p:nvSpPr>
        <p:spPr>
          <a:xfrm rot="3238963">
            <a:off x="10300841" y="1556986"/>
            <a:ext cx="1752600" cy="2057400"/>
          </a:xfrm>
          <a:prstGeom prst="irregularSeal2">
            <a:avLst/>
          </a:prstGeom>
          <a:solidFill>
            <a:srgbClr val="232D4B"/>
          </a:solidFill>
          <a:ln>
            <a:solidFill>
              <a:srgbClr val="232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3686F5-7A30-457C-B5DA-A11254951844}"/>
              </a:ext>
            </a:extLst>
          </p:cNvPr>
          <p:cNvSpPr txBox="1"/>
          <p:nvPr/>
        </p:nvSpPr>
        <p:spPr>
          <a:xfrm>
            <a:off x="10591799" y="2277070"/>
            <a:ext cx="1066800" cy="923330"/>
          </a:xfrm>
          <a:prstGeom prst="rect">
            <a:avLst/>
          </a:prstGeom>
          <a:noFill/>
          <a:ln>
            <a:noFill/>
          </a:ln>
        </p:spPr>
        <p:txBody>
          <a:bodyPr wrap="square" rtlCol="0">
            <a:spAutoFit/>
          </a:bodyPr>
          <a:lstStyle/>
          <a:p>
            <a:pPr algn="ctr" eaLnBrk="0" fontAlgn="base" hangingPunct="0">
              <a:spcBef>
                <a:spcPct val="0"/>
              </a:spcBef>
              <a:spcAft>
                <a:spcPct val="0"/>
              </a:spcAft>
              <a:defRPr/>
            </a:pPr>
            <a:r>
              <a:rPr lang="en-US" b="1" dirty="0">
                <a:solidFill>
                  <a:schemeClr val="bg1"/>
                </a:solidFill>
                <a:latin typeface="Calibri"/>
              </a:rPr>
              <a:t>Stress </a:t>
            </a:r>
          </a:p>
          <a:p>
            <a:pPr algn="ctr" eaLnBrk="0" fontAlgn="base" hangingPunct="0">
              <a:spcBef>
                <a:spcPct val="0"/>
              </a:spcBef>
              <a:spcAft>
                <a:spcPct val="0"/>
              </a:spcAft>
              <a:defRPr/>
            </a:pPr>
            <a:r>
              <a:rPr lang="en-US" b="1" dirty="0">
                <a:solidFill>
                  <a:schemeClr val="bg1"/>
                </a:solidFill>
                <a:latin typeface="Calibri"/>
              </a:rPr>
              <a:t>Burnout</a:t>
            </a:r>
          </a:p>
          <a:p>
            <a:endParaRPr lang="en-US" dirty="0"/>
          </a:p>
        </p:txBody>
      </p:sp>
      <p:sp>
        <p:nvSpPr>
          <p:cNvPr id="10" name="Explosion: 14 Points 9">
            <a:extLst>
              <a:ext uri="{FF2B5EF4-FFF2-40B4-BE49-F238E27FC236}">
                <a16:creationId xmlns:a16="http://schemas.microsoft.com/office/drawing/2014/main" id="{0FAB9F3B-49CB-46C0-AD83-D2E8F301F4D9}"/>
              </a:ext>
            </a:extLst>
          </p:cNvPr>
          <p:cNvSpPr/>
          <p:nvPr/>
        </p:nvSpPr>
        <p:spPr>
          <a:xfrm rot="2859297">
            <a:off x="472632" y="4288069"/>
            <a:ext cx="1752600" cy="2057400"/>
          </a:xfrm>
          <a:prstGeom prst="irregularSeal2">
            <a:avLst/>
          </a:prstGeom>
          <a:solidFill>
            <a:srgbClr val="232D4B"/>
          </a:solidFill>
          <a:ln>
            <a:solidFill>
              <a:srgbClr val="232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EA2292-7970-429F-B75B-84F94AB5D5AF}"/>
              </a:ext>
            </a:extLst>
          </p:cNvPr>
          <p:cNvSpPr txBox="1"/>
          <p:nvPr/>
        </p:nvSpPr>
        <p:spPr>
          <a:xfrm>
            <a:off x="763590" y="4984999"/>
            <a:ext cx="1141410" cy="923330"/>
          </a:xfrm>
          <a:prstGeom prst="rect">
            <a:avLst/>
          </a:prstGeom>
          <a:noFill/>
          <a:ln>
            <a:noFill/>
          </a:ln>
        </p:spPr>
        <p:txBody>
          <a:bodyPr wrap="square" rtlCol="0">
            <a:spAutoFit/>
          </a:bodyPr>
          <a:lstStyle/>
          <a:p>
            <a:pPr algn="ctr" eaLnBrk="0" fontAlgn="base" hangingPunct="0">
              <a:spcBef>
                <a:spcPct val="0"/>
              </a:spcBef>
              <a:spcAft>
                <a:spcPct val="0"/>
              </a:spcAft>
              <a:defRPr/>
            </a:pPr>
            <a:r>
              <a:rPr lang="en-US" b="1" dirty="0">
                <a:solidFill>
                  <a:schemeClr val="bg1"/>
                </a:solidFill>
                <a:latin typeface="Calibri"/>
              </a:rPr>
              <a:t>Time Resources</a:t>
            </a:r>
          </a:p>
          <a:p>
            <a:endParaRPr lang="en-US" dirty="0"/>
          </a:p>
        </p:txBody>
      </p:sp>
    </p:spTree>
    <p:extLst>
      <p:ext uri="{BB962C8B-B14F-4D97-AF65-F5344CB8AC3E}">
        <p14:creationId xmlns:p14="http://schemas.microsoft.com/office/powerpoint/2010/main" val="282792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Concepts</a:t>
            </a: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1" y="1698626"/>
            <a:ext cx="2651125"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1600200" y="2302947"/>
            <a:ext cx="2133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Continuum</a:t>
            </a:r>
          </a:p>
        </p:txBody>
      </p:sp>
      <p:sp>
        <p:nvSpPr>
          <p:cNvPr id="8" name="TextBox 10"/>
          <p:cNvSpPr txBox="1">
            <a:spLocks noChangeArrowheads="1"/>
          </p:cNvSpPr>
          <p:nvPr/>
        </p:nvSpPr>
        <p:spPr bwMode="auto">
          <a:xfrm>
            <a:off x="2819400" y="3829220"/>
            <a:ext cx="1981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Injury</a:t>
            </a:r>
          </a:p>
        </p:txBody>
      </p:sp>
      <p:sp>
        <p:nvSpPr>
          <p:cNvPr id="9" name="TextBox 11"/>
          <p:cNvSpPr txBox="1">
            <a:spLocks noChangeArrowheads="1"/>
          </p:cNvSpPr>
          <p:nvPr/>
        </p:nvSpPr>
        <p:spPr bwMode="auto">
          <a:xfrm>
            <a:off x="5791200" y="5454650"/>
            <a:ext cx="1981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First-Aid</a:t>
            </a:r>
          </a:p>
        </p:txBody>
      </p:sp>
      <p:pic>
        <p:nvPicPr>
          <p:cNvPr id="10" name="Picture 9"/>
          <p:cNvPicPr>
            <a:picLocks noChangeAspect="1"/>
          </p:cNvPicPr>
          <p:nvPr/>
        </p:nvPicPr>
        <p:blipFill>
          <a:blip r:embed="rId4"/>
          <a:stretch>
            <a:fillRect/>
          </a:stretch>
        </p:blipFill>
        <p:spPr>
          <a:xfrm>
            <a:off x="4800600" y="3531974"/>
            <a:ext cx="3886200" cy="963827"/>
          </a:xfrm>
          <a:prstGeom prst="rect">
            <a:avLst/>
          </a:prstGeom>
        </p:spPr>
      </p:pic>
      <p:grpSp>
        <p:nvGrpSpPr>
          <p:cNvPr id="3" name="Google Shape;183;p10">
            <a:extLst>
              <a:ext uri="{FF2B5EF4-FFF2-40B4-BE49-F238E27FC236}">
                <a16:creationId xmlns:a16="http://schemas.microsoft.com/office/drawing/2014/main" id="{188D9EE1-AAFE-2CE3-19AD-2AEED01FBA6B}"/>
              </a:ext>
            </a:extLst>
          </p:cNvPr>
          <p:cNvGrpSpPr/>
          <p:nvPr/>
        </p:nvGrpSpPr>
        <p:grpSpPr>
          <a:xfrm>
            <a:off x="7922794" y="4800599"/>
            <a:ext cx="3270949" cy="1868906"/>
            <a:chOff x="7922794" y="4800599"/>
            <a:chExt cx="3270949" cy="1868906"/>
          </a:xfrm>
        </p:grpSpPr>
        <p:pic>
          <p:nvPicPr>
            <p:cNvPr id="5" name="Google Shape;184;p10">
              <a:extLst>
                <a:ext uri="{FF2B5EF4-FFF2-40B4-BE49-F238E27FC236}">
                  <a16:creationId xmlns:a16="http://schemas.microsoft.com/office/drawing/2014/main" id="{77EFB969-AB2F-A183-580D-3103A168C24A}"/>
                </a:ext>
              </a:extLst>
            </p:cNvPr>
            <p:cNvPicPr preferRelativeResize="0"/>
            <p:nvPr/>
          </p:nvPicPr>
          <p:blipFill rotWithShape="1">
            <a:blip r:embed="rId5">
              <a:alphaModFix/>
            </a:blip>
            <a:srcRect/>
            <a:stretch/>
          </p:blipFill>
          <p:spPr>
            <a:xfrm>
              <a:off x="10021941" y="4800599"/>
              <a:ext cx="1171802" cy="1868906"/>
            </a:xfrm>
            <a:prstGeom prst="rect">
              <a:avLst/>
            </a:prstGeom>
            <a:noFill/>
            <a:ln>
              <a:noFill/>
            </a:ln>
          </p:spPr>
        </p:pic>
        <p:pic>
          <p:nvPicPr>
            <p:cNvPr id="11" name="Google Shape;185;p10" descr="Diagram&#10;&#10;Description automatically generated">
              <a:extLst>
                <a:ext uri="{FF2B5EF4-FFF2-40B4-BE49-F238E27FC236}">
                  <a16:creationId xmlns:a16="http://schemas.microsoft.com/office/drawing/2014/main" id="{9E255D2C-6AE0-2B92-7A7D-E862CDF25CA7}"/>
                </a:ext>
              </a:extLst>
            </p:cNvPr>
            <p:cNvPicPr preferRelativeResize="0"/>
            <p:nvPr/>
          </p:nvPicPr>
          <p:blipFill rotWithShape="1">
            <a:blip r:embed="rId6">
              <a:alphaModFix/>
            </a:blip>
            <a:srcRect/>
            <a:stretch/>
          </p:blipFill>
          <p:spPr>
            <a:xfrm>
              <a:off x="7922794" y="4803767"/>
              <a:ext cx="1890964" cy="1862570"/>
            </a:xfrm>
            <a:prstGeom prst="rect">
              <a:avLst/>
            </a:prstGeom>
            <a:noFill/>
            <a:ln>
              <a:noFill/>
            </a:ln>
          </p:spPr>
        </p:pic>
      </p:grpSp>
    </p:spTree>
    <p:extLst>
      <p:ext uri="{BB962C8B-B14F-4D97-AF65-F5344CB8AC3E}">
        <p14:creationId xmlns:p14="http://schemas.microsoft.com/office/powerpoint/2010/main" val="3215396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4"/>
          <p:cNvSpPr>
            <a:spLocks noChangeArrowheads="1"/>
          </p:cNvSpPr>
          <p:nvPr/>
        </p:nvSpPr>
        <p:spPr bwMode="auto">
          <a:xfrm>
            <a:off x="2133600" y="2901677"/>
            <a:ext cx="1573968" cy="914400"/>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Life Threat</a:t>
            </a:r>
          </a:p>
        </p:txBody>
      </p:sp>
      <p:sp>
        <p:nvSpPr>
          <p:cNvPr id="13" name="Oval 8"/>
          <p:cNvSpPr>
            <a:spLocks noChangeArrowheads="1"/>
          </p:cNvSpPr>
          <p:nvPr/>
        </p:nvSpPr>
        <p:spPr bwMode="auto">
          <a:xfrm>
            <a:off x="4252049" y="2915964"/>
            <a:ext cx="1395413" cy="900113"/>
          </a:xfrm>
          <a:prstGeom prst="ellipse">
            <a:avLst/>
          </a:prstGeom>
          <a:solidFill>
            <a:srgbClr val="FF9900"/>
          </a:solidFill>
          <a:ln w="38100">
            <a:noFill/>
            <a:round/>
            <a:headEnd/>
            <a:tailEnd/>
          </a:ln>
          <a:effectLst/>
          <a:scene3d>
            <a:camera prst="orthographicFront"/>
            <a:lightRig rig="threePt" dir="t"/>
          </a:scene3d>
          <a:sp3d>
            <a:bevelT/>
          </a:sp3d>
        </p:spPr>
        <p:txBody>
          <a:bodyPr wrap="none" anchor="ct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ct val="15000"/>
              </a:spcAft>
              <a:buClr>
                <a:srgbClr val="FF0000"/>
              </a:buClr>
              <a:buSzPct val="100000"/>
              <a:buFont typeface="Verdana" charset="0"/>
              <a:buNone/>
              <a:defRPr/>
            </a:pPr>
            <a:r>
              <a:rPr lang="en-US" sz="1800" dirty="0">
                <a:latin typeface="+mn-lt"/>
                <a:cs typeface="Arial" charset="0"/>
              </a:rPr>
              <a:t>Loss</a:t>
            </a:r>
          </a:p>
        </p:txBody>
      </p:sp>
      <p:sp>
        <p:nvSpPr>
          <p:cNvPr id="15" name="Oval 12"/>
          <p:cNvSpPr>
            <a:spLocks noChangeArrowheads="1"/>
          </p:cNvSpPr>
          <p:nvPr/>
        </p:nvSpPr>
        <p:spPr bwMode="auto">
          <a:xfrm>
            <a:off x="8305800" y="2915171"/>
            <a:ext cx="1509712" cy="887412"/>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Wear &amp; Tear</a:t>
            </a:r>
          </a:p>
        </p:txBody>
      </p:sp>
      <p:sp>
        <p:nvSpPr>
          <p:cNvPr id="19" name="Oval 8"/>
          <p:cNvSpPr>
            <a:spLocks noChangeArrowheads="1"/>
          </p:cNvSpPr>
          <p:nvPr/>
        </p:nvSpPr>
        <p:spPr bwMode="auto">
          <a:xfrm>
            <a:off x="6171393" y="2900801"/>
            <a:ext cx="1600200" cy="901700"/>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Inner Conflict</a:t>
            </a:r>
          </a:p>
        </p:txBody>
      </p:sp>
      <p:sp>
        <p:nvSpPr>
          <p:cNvPr id="14350" name="Rectangle 2"/>
          <p:cNvSpPr>
            <a:spLocks noGrp="1" noChangeArrowheads="1"/>
          </p:cNvSpPr>
          <p:nvPr>
            <p:ph type="title"/>
          </p:nvPr>
        </p:nvSpPr>
        <p:spPr>
          <a:xfrm>
            <a:off x="856885" y="248676"/>
            <a:ext cx="10574505" cy="1007533"/>
          </a:xfrm>
        </p:spPr>
        <p:txBody>
          <a:bodyPr/>
          <a:lstStyle/>
          <a:p>
            <a:pPr algn="ctr" eaLnBrk="1" hangingPunct="1"/>
            <a:r>
              <a:rPr lang="en-GB" altLang="en-US" dirty="0"/>
              <a:t>Four Sources of Stress Injury</a:t>
            </a:r>
          </a:p>
        </p:txBody>
      </p:sp>
      <p:sp>
        <p:nvSpPr>
          <p:cNvPr id="4" name="Down Arrow 3"/>
          <p:cNvSpPr/>
          <p:nvPr/>
        </p:nvSpPr>
        <p:spPr>
          <a:xfrm>
            <a:off x="2671764" y="2437034"/>
            <a:ext cx="542925" cy="481012"/>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Down Arrow 19"/>
          <p:cNvSpPr/>
          <p:nvPr/>
        </p:nvSpPr>
        <p:spPr>
          <a:xfrm>
            <a:off x="4649789" y="2419572"/>
            <a:ext cx="542925" cy="481013"/>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Down Arrow 20"/>
          <p:cNvSpPr/>
          <p:nvPr/>
        </p:nvSpPr>
        <p:spPr>
          <a:xfrm>
            <a:off x="6699251" y="2437034"/>
            <a:ext cx="544513" cy="481012"/>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Down Arrow 21"/>
          <p:cNvSpPr/>
          <p:nvPr/>
        </p:nvSpPr>
        <p:spPr>
          <a:xfrm>
            <a:off x="8785226" y="2419572"/>
            <a:ext cx="542925" cy="481013"/>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10"/>
          <p:cNvSpPr txBox="1">
            <a:spLocks noChangeArrowheads="1"/>
          </p:cNvSpPr>
          <p:nvPr/>
        </p:nvSpPr>
        <p:spPr>
          <a:xfrm>
            <a:off x="2133600" y="3994371"/>
            <a:ext cx="1804988" cy="2144177"/>
          </a:xfrm>
          <a:prstGeom prst="rect">
            <a:avLst/>
          </a:prstGeom>
        </p:spPr>
        <p:txBody>
          <a:bodyPr lIns="0" tIns="0" rIns="0" bIns="0">
            <a:spAutoFit/>
          </a:bodyPr>
          <a:lstStyle>
            <a:lvl1pPr marL="342900" indent="-342900" algn="l" defTabSz="914400" rtl="0" eaLnBrk="1" latinLnBrk="0" hangingPunct="1">
              <a:spcBef>
                <a:spcPts val="2000"/>
              </a:spcBef>
              <a:buClr>
                <a:srgbClr val="FF0000"/>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rgbClr val="FF0000"/>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800"/>
              </a:spcBef>
              <a:buNone/>
              <a:defRPr/>
            </a:pPr>
            <a:r>
              <a:rPr lang="en-US" sz="1800" b="1" dirty="0">
                <a:solidFill>
                  <a:srgbClr val="000090"/>
                </a:solidFill>
                <a:ea typeface="ＭＳ Ｐゴシック" charset="0"/>
                <a:cs typeface="ＭＳ Ｐゴシック" charset="0"/>
              </a:rPr>
              <a:t>A </a:t>
            </a:r>
            <a:r>
              <a:rPr lang="en-US" sz="1800" b="1" u="sng" dirty="0">
                <a:solidFill>
                  <a:srgbClr val="000090"/>
                </a:solidFill>
                <a:ea typeface="ＭＳ Ｐゴシック" charset="0"/>
                <a:cs typeface="ＭＳ Ｐゴシック" charset="0"/>
              </a:rPr>
              <a:t>traumatic</a:t>
            </a:r>
            <a:r>
              <a:rPr lang="en-US" sz="1800" b="1" dirty="0">
                <a:solidFill>
                  <a:srgbClr val="000090"/>
                </a:solidFill>
                <a:ea typeface="ＭＳ Ｐゴシック" charset="0"/>
                <a:cs typeface="ＭＳ Ｐゴシック" charset="0"/>
              </a:rPr>
              <a:t> injury</a:t>
            </a:r>
          </a:p>
          <a:p>
            <a:pPr marL="0" indent="0">
              <a:spcBef>
                <a:spcPts val="800"/>
              </a:spcBef>
              <a:buNone/>
              <a:defRPr/>
            </a:pPr>
            <a:r>
              <a:rPr lang="en-US" sz="1800" b="1" dirty="0">
                <a:solidFill>
                  <a:srgbClr val="000000"/>
                </a:solidFill>
              </a:rPr>
              <a:t>Due to an experience of death-provoking terror, horror, or helplessness</a:t>
            </a:r>
          </a:p>
          <a:p>
            <a:pPr>
              <a:spcBef>
                <a:spcPts val="800"/>
              </a:spcBef>
              <a:defRPr/>
            </a:pPr>
            <a:endParaRPr lang="en-US" sz="1800" dirty="0">
              <a:solidFill>
                <a:srgbClr val="000090"/>
              </a:solidFill>
              <a:ea typeface="ＭＳ Ｐゴシック" charset="0"/>
              <a:cs typeface="ＭＳ Ｐゴシック" charset="0"/>
            </a:endParaRPr>
          </a:p>
        </p:txBody>
      </p:sp>
      <p:sp>
        <p:nvSpPr>
          <p:cNvPr id="14356" name="Rectangle 10"/>
          <p:cNvSpPr txBox="1">
            <a:spLocks noChangeArrowheads="1"/>
          </p:cNvSpPr>
          <p:nvPr/>
        </p:nvSpPr>
        <p:spPr bwMode="auto">
          <a:xfrm>
            <a:off x="4335464" y="3994371"/>
            <a:ext cx="1590675" cy="176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b="1">
                <a:solidFill>
                  <a:schemeClr val="tx1"/>
                </a:solidFill>
                <a:latin typeface="Arial" charset="0"/>
                <a:ea typeface="ＭＳ Ｐゴシック" charset="-128"/>
              </a:defRPr>
            </a:lvl1pPr>
            <a:lvl2pPr marL="742950" indent="-285750">
              <a:defRPr sz="2000" b="1">
                <a:solidFill>
                  <a:schemeClr val="tx1"/>
                </a:solidFill>
                <a:latin typeface="Arial" charset="0"/>
                <a:ea typeface="ＭＳ Ｐゴシック" charset="-128"/>
              </a:defRPr>
            </a:lvl2pPr>
            <a:lvl3pPr marL="1143000" indent="-228600">
              <a:defRPr sz="2000" b="1">
                <a:solidFill>
                  <a:schemeClr val="tx1"/>
                </a:solidFill>
                <a:latin typeface="Arial" charset="0"/>
                <a:ea typeface="ＭＳ Ｐゴシック" charset="-128"/>
              </a:defRPr>
            </a:lvl3pPr>
            <a:lvl4pPr marL="1600200" indent="-228600">
              <a:defRPr sz="2000" b="1">
                <a:solidFill>
                  <a:schemeClr val="tx1"/>
                </a:solidFill>
                <a:latin typeface="Arial" charset="0"/>
                <a:ea typeface="ＭＳ Ｐゴシック" charset="-128"/>
              </a:defRPr>
            </a:lvl4pPr>
            <a:lvl5pPr marL="2057400" indent="-228600">
              <a:defRPr sz="2000" b="1">
                <a:solidFill>
                  <a:schemeClr val="tx1"/>
                </a:solidFill>
                <a:latin typeface="Arial" charset="0"/>
                <a:ea typeface="ＭＳ Ｐゴシック"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charset="-128"/>
              </a:defRPr>
            </a:lvl9pPr>
          </a:lstStyle>
          <a:p>
            <a:pPr>
              <a:spcBef>
                <a:spcPts val="800"/>
              </a:spcBef>
              <a:buClr>
                <a:srgbClr val="FF0000"/>
              </a:buClr>
              <a:buSzPct val="90000"/>
            </a:pPr>
            <a:r>
              <a:rPr lang="en-US" altLang="en-US" sz="1800" dirty="0">
                <a:solidFill>
                  <a:srgbClr val="000090"/>
                </a:solidFill>
                <a:latin typeface="Calibri" charset="0"/>
              </a:rPr>
              <a:t>A </a:t>
            </a:r>
            <a:r>
              <a:rPr lang="en-US" altLang="en-US" sz="1800" u="sng" dirty="0">
                <a:solidFill>
                  <a:srgbClr val="000090"/>
                </a:solidFill>
                <a:latin typeface="Calibri" charset="0"/>
              </a:rPr>
              <a:t>grief</a:t>
            </a:r>
            <a:r>
              <a:rPr lang="en-US" altLang="en-US" sz="1800" dirty="0">
                <a:solidFill>
                  <a:srgbClr val="000090"/>
                </a:solidFill>
                <a:latin typeface="Calibri" charset="0"/>
              </a:rPr>
              <a:t> injury</a:t>
            </a:r>
          </a:p>
          <a:p>
            <a:pPr>
              <a:spcBef>
                <a:spcPts val="800"/>
              </a:spcBef>
              <a:buClr>
                <a:srgbClr val="FF0000"/>
              </a:buClr>
              <a:buSzPct val="90000"/>
            </a:pPr>
            <a:r>
              <a:rPr lang="en-US" altLang="en-US" sz="1800" dirty="0">
                <a:solidFill>
                  <a:srgbClr val="000000"/>
                </a:solidFill>
                <a:latin typeface="Calibri" charset="0"/>
              </a:rPr>
              <a:t>Due to the loss of cherished people, things or parts of oneself</a:t>
            </a:r>
          </a:p>
        </p:txBody>
      </p:sp>
      <p:sp>
        <p:nvSpPr>
          <p:cNvPr id="14357" name="Rectangle 10"/>
          <p:cNvSpPr txBox="1">
            <a:spLocks noChangeArrowheads="1"/>
          </p:cNvSpPr>
          <p:nvPr/>
        </p:nvSpPr>
        <p:spPr bwMode="auto">
          <a:xfrm>
            <a:off x="6170613" y="3994371"/>
            <a:ext cx="1928812"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b="1">
                <a:solidFill>
                  <a:schemeClr val="tx1"/>
                </a:solidFill>
                <a:latin typeface="Arial" charset="0"/>
                <a:ea typeface="ＭＳ Ｐゴシック" charset="-128"/>
              </a:defRPr>
            </a:lvl1pPr>
            <a:lvl2pPr marL="742950" indent="-285750">
              <a:defRPr sz="2000" b="1">
                <a:solidFill>
                  <a:schemeClr val="tx1"/>
                </a:solidFill>
                <a:latin typeface="Arial" charset="0"/>
                <a:ea typeface="ＭＳ Ｐゴシック" charset="-128"/>
              </a:defRPr>
            </a:lvl2pPr>
            <a:lvl3pPr marL="1143000" indent="-228600">
              <a:defRPr sz="2000" b="1">
                <a:solidFill>
                  <a:schemeClr val="tx1"/>
                </a:solidFill>
                <a:latin typeface="Arial" charset="0"/>
                <a:ea typeface="ＭＳ Ｐゴシック" charset="-128"/>
              </a:defRPr>
            </a:lvl3pPr>
            <a:lvl4pPr marL="1600200" indent="-228600">
              <a:defRPr sz="2000" b="1">
                <a:solidFill>
                  <a:schemeClr val="tx1"/>
                </a:solidFill>
                <a:latin typeface="Arial" charset="0"/>
                <a:ea typeface="ＭＳ Ｐゴシック" charset="-128"/>
              </a:defRPr>
            </a:lvl4pPr>
            <a:lvl5pPr marL="2057400" indent="-228600">
              <a:defRPr sz="2000" b="1">
                <a:solidFill>
                  <a:schemeClr val="tx1"/>
                </a:solidFill>
                <a:latin typeface="Arial" charset="0"/>
                <a:ea typeface="ＭＳ Ｐゴシック"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charset="-128"/>
              </a:defRPr>
            </a:lvl9pPr>
          </a:lstStyle>
          <a:p>
            <a:pPr>
              <a:spcBef>
                <a:spcPts val="800"/>
              </a:spcBef>
              <a:buClr>
                <a:srgbClr val="FF0000"/>
              </a:buClr>
              <a:buSzPct val="90000"/>
            </a:pPr>
            <a:r>
              <a:rPr lang="en-US" altLang="en-US" sz="1800" dirty="0">
                <a:solidFill>
                  <a:srgbClr val="000090"/>
                </a:solidFill>
                <a:latin typeface="Calibri" charset="0"/>
              </a:rPr>
              <a:t>A </a:t>
            </a:r>
            <a:r>
              <a:rPr lang="en-US" altLang="en-US" sz="1800" u="sng" dirty="0">
                <a:solidFill>
                  <a:srgbClr val="000090"/>
                </a:solidFill>
                <a:latin typeface="Calibri" charset="0"/>
              </a:rPr>
              <a:t>moral</a:t>
            </a:r>
            <a:r>
              <a:rPr lang="en-US" altLang="en-US" sz="1800" dirty="0">
                <a:solidFill>
                  <a:srgbClr val="000090"/>
                </a:solidFill>
                <a:latin typeface="Calibri" charset="0"/>
              </a:rPr>
              <a:t> injury</a:t>
            </a:r>
          </a:p>
          <a:p>
            <a:pPr>
              <a:spcBef>
                <a:spcPts val="800"/>
              </a:spcBef>
              <a:buClr>
                <a:srgbClr val="FF0000"/>
              </a:buClr>
              <a:buSzPct val="90000"/>
            </a:pPr>
            <a:r>
              <a:rPr lang="en-US" altLang="en-US" sz="1800" dirty="0">
                <a:solidFill>
                  <a:srgbClr val="000000"/>
                </a:solidFill>
                <a:latin typeface="Calibri" charset="0"/>
              </a:rPr>
              <a:t>Due to behaviors or the witnessing of behaviors that violate moral values</a:t>
            </a:r>
          </a:p>
        </p:txBody>
      </p:sp>
      <p:sp>
        <p:nvSpPr>
          <p:cNvPr id="26" name="Rectangle 10"/>
          <p:cNvSpPr txBox="1">
            <a:spLocks noChangeArrowheads="1"/>
          </p:cNvSpPr>
          <p:nvPr/>
        </p:nvSpPr>
        <p:spPr>
          <a:xfrm>
            <a:off x="8235951" y="3975321"/>
            <a:ext cx="1971675" cy="2400300"/>
          </a:xfrm>
          <a:prstGeom prst="rect">
            <a:avLst/>
          </a:prstGeom>
        </p:spPr>
        <p:txBody>
          <a:bodyPr lIns="0" tIns="0" rIns="0" bIns="0">
            <a:spAutoFit/>
          </a:bodyPr>
          <a:lstStyle>
            <a:lvl1pPr marL="342900" indent="-342900" algn="l" defTabSz="914400" rtl="0" eaLnBrk="1" latinLnBrk="0" hangingPunct="1">
              <a:spcBef>
                <a:spcPts val="2000"/>
              </a:spcBef>
              <a:buClr>
                <a:srgbClr val="FF0000"/>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rgbClr val="FF0000"/>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800"/>
              </a:spcBef>
              <a:buNone/>
              <a:defRPr/>
            </a:pPr>
            <a:r>
              <a:rPr lang="en-US" sz="1800" b="1" dirty="0">
                <a:solidFill>
                  <a:srgbClr val="000090"/>
                </a:solidFill>
                <a:latin typeface="Calibri" charset="0"/>
                <a:ea typeface="Calibri" charset="0"/>
                <a:cs typeface="Calibri" charset="0"/>
              </a:rPr>
              <a:t>A </a:t>
            </a:r>
            <a:r>
              <a:rPr lang="en-US" sz="1800" b="1" u="sng" dirty="0">
                <a:solidFill>
                  <a:srgbClr val="000090"/>
                </a:solidFill>
                <a:latin typeface="Calibri" charset="0"/>
                <a:ea typeface="Calibri" charset="0"/>
                <a:cs typeface="Calibri" charset="0"/>
              </a:rPr>
              <a:t>fatigue</a:t>
            </a:r>
            <a:r>
              <a:rPr lang="en-US" sz="1800" b="1" dirty="0">
                <a:solidFill>
                  <a:srgbClr val="000090"/>
                </a:solidFill>
                <a:latin typeface="Calibri" charset="0"/>
                <a:ea typeface="Calibri" charset="0"/>
                <a:cs typeface="Calibri" charset="0"/>
              </a:rPr>
              <a:t> injury</a:t>
            </a:r>
          </a:p>
          <a:p>
            <a:pPr marL="0" indent="0">
              <a:spcBef>
                <a:spcPts val="800"/>
              </a:spcBef>
              <a:buNone/>
              <a:defRPr/>
            </a:pPr>
            <a:r>
              <a:rPr lang="en-US" sz="1800" b="1" dirty="0">
                <a:solidFill>
                  <a:srgbClr val="000000"/>
                </a:solidFill>
                <a:latin typeface="Calibri" charset="0"/>
                <a:ea typeface="Calibri" charset="0"/>
                <a:cs typeface="Calibri" charset="0"/>
              </a:rPr>
              <a:t>Due to the accumulation of stress from all sources over time without sufficient rest and recovery</a:t>
            </a:r>
          </a:p>
          <a:p>
            <a:pPr marL="231775" indent="-231775">
              <a:spcBef>
                <a:spcPts val="800"/>
              </a:spcBef>
              <a:defRPr/>
            </a:pPr>
            <a:endParaRPr lang="en-US" sz="1800" b="1" dirty="0">
              <a:solidFill>
                <a:srgbClr val="000090"/>
              </a:solidFill>
              <a:latin typeface="Calibri" charset="0"/>
              <a:ea typeface="Calibri" charset="0"/>
              <a:cs typeface="Calibri" charset="0"/>
            </a:endParaRPr>
          </a:p>
        </p:txBody>
      </p:sp>
      <p:sp>
        <p:nvSpPr>
          <p:cNvPr id="17" name="Text Box 14"/>
          <p:cNvSpPr txBox="1">
            <a:spLocks noChangeArrowheads="1"/>
          </p:cNvSpPr>
          <p:nvPr/>
        </p:nvSpPr>
        <p:spPr bwMode="auto">
          <a:xfrm>
            <a:off x="2227107" y="1904548"/>
            <a:ext cx="7823722" cy="610874"/>
          </a:xfrm>
          <a:prstGeom prst="rect">
            <a:avLst/>
          </a:prstGeom>
          <a:solidFill>
            <a:srgbClr val="FF9900"/>
          </a:solidFill>
          <a:ln w="38100">
            <a:noFill/>
            <a:miter lim="800000"/>
            <a:headEnd/>
            <a:tailEnd/>
          </a:ln>
          <a:effectLst/>
          <a:scene3d>
            <a:camera prst="orthographicFront"/>
            <a:lightRig rig="threePt" dir="t"/>
          </a:scene3d>
          <a:sp3d>
            <a:bevelT/>
          </a:sp3d>
        </p:spPr>
        <p:txBody>
          <a:bodyPr tIns="91440" bIns="91440" anchor="ct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buClr>
                <a:schemeClr val="bg1"/>
              </a:buClr>
              <a:buSzPct val="100000"/>
              <a:buFont typeface="Verdana" charset="0"/>
              <a:buNone/>
              <a:defRPr/>
            </a:pPr>
            <a:r>
              <a:rPr lang="en-US" b="1" dirty="0">
                <a:effectLst>
                  <a:glow rad="63500">
                    <a:schemeClr val="accent2">
                      <a:satMod val="175000"/>
                      <a:alpha val="40000"/>
                    </a:schemeClr>
                  </a:glow>
                </a:effectLst>
                <a:latin typeface="+mn-lt"/>
                <a:cs typeface="Arial Unicode MS" charset="0"/>
              </a:rPr>
              <a:t>Intense or Prolonged Stress</a:t>
            </a:r>
          </a:p>
        </p:txBody>
      </p:sp>
    </p:spTree>
    <p:extLst>
      <p:ext uri="{BB962C8B-B14F-4D97-AF65-F5344CB8AC3E}">
        <p14:creationId xmlns:p14="http://schemas.microsoft.com/office/powerpoint/2010/main" val="3934597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extLst>
              <p:ext uri="{D42A27DB-BD31-4B8C-83A1-F6EECF244321}">
                <p14:modId xmlns:p14="http://schemas.microsoft.com/office/powerpoint/2010/main" val="2320581695"/>
              </p:ext>
            </p:extLst>
          </p:nvPr>
        </p:nvGraphicFramePr>
        <p:xfrm>
          <a:off x="1030069" y="1828801"/>
          <a:ext cx="10512862" cy="435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Four Causes of Stress Injury</a:t>
            </a:r>
            <a:endParaRPr lang="en-US" sz="4000" dirty="0"/>
          </a:p>
        </p:txBody>
      </p:sp>
    </p:spTree>
    <p:extLst>
      <p:ext uri="{BB962C8B-B14F-4D97-AF65-F5344CB8AC3E}">
        <p14:creationId xmlns:p14="http://schemas.microsoft.com/office/powerpoint/2010/main" val="2728013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34D-ADDB-41FE-AB6B-D0424C02F2B3}"/>
              </a:ext>
            </a:extLst>
          </p:cNvPr>
          <p:cNvSpPr>
            <a:spLocks noGrp="1"/>
          </p:cNvSpPr>
          <p:nvPr>
            <p:ph type="title"/>
          </p:nvPr>
        </p:nvSpPr>
        <p:spPr>
          <a:xfrm>
            <a:off x="858250" y="364068"/>
            <a:ext cx="10571751" cy="1007533"/>
          </a:xfrm>
        </p:spPr>
        <p:txBody>
          <a:bodyPr>
            <a:normAutofit fontScale="90000"/>
          </a:bodyPr>
          <a:lstStyle/>
          <a:p>
            <a:pPr marL="6494" algn="ctr">
              <a:spcBef>
                <a:spcPts val="102"/>
              </a:spcBef>
            </a:pPr>
            <a:r>
              <a:rPr lang="en-US" sz="2200" b="1" spc="-5" dirty="0">
                <a:latin typeface="Arial" panose="020B0604020202020204" pitchFamily="34" charset="0"/>
                <a:cs typeface="Arial" panose="020B0604020202020204" pitchFamily="34" charset="0"/>
              </a:rPr>
              <a:t>Stress First Aid Train the Trainer</a:t>
            </a:r>
            <a:br>
              <a:rPr lang="en-US" sz="2200" b="1" spc="-5" dirty="0">
                <a:latin typeface="Arial" panose="020B0604020202020204" pitchFamily="34" charset="0"/>
                <a:cs typeface="Arial" panose="020B0604020202020204" pitchFamily="34" charset="0"/>
              </a:rPr>
            </a:br>
            <a:r>
              <a:rPr lang="en-US" sz="2200" b="1" spc="-5" dirty="0">
                <a:latin typeface="Arial" panose="020B0604020202020204" pitchFamily="34" charset="0"/>
                <a:cs typeface="Arial" panose="020B0604020202020204" pitchFamily="34" charset="0"/>
              </a:rPr>
              <a:t>October 26, 2022</a:t>
            </a:r>
            <a:br>
              <a:rPr lang="en-US" b="1" dirty="0">
                <a:latin typeface="Arial" panose="020B0604020202020204" pitchFamily="34" charset="0"/>
                <a:cs typeface="Arial" panose="020B0604020202020204" pitchFamily="34" charset="0"/>
              </a:rPr>
            </a:br>
            <a:endParaRPr lang="en-US" dirty="0"/>
          </a:p>
        </p:txBody>
      </p:sp>
      <p:pic>
        <p:nvPicPr>
          <p:cNvPr id="7" name="Picture 6">
            <a:extLst>
              <a:ext uri="{FF2B5EF4-FFF2-40B4-BE49-F238E27FC236}">
                <a16:creationId xmlns:a16="http://schemas.microsoft.com/office/drawing/2014/main" id="{9229524B-EC58-4A46-B4EC-56D1FC3B36A4}"/>
              </a:ext>
            </a:extLst>
          </p:cNvPr>
          <p:cNvPicPr>
            <a:picLocks noChangeAspect="1"/>
          </p:cNvPicPr>
          <p:nvPr/>
        </p:nvPicPr>
        <p:blipFill>
          <a:blip r:embed="rId3"/>
          <a:stretch>
            <a:fillRect/>
          </a:stretch>
        </p:blipFill>
        <p:spPr>
          <a:xfrm>
            <a:off x="10520940" y="5716369"/>
            <a:ext cx="1440873" cy="990600"/>
          </a:xfrm>
          <a:prstGeom prst="rect">
            <a:avLst/>
          </a:prstGeom>
        </p:spPr>
      </p:pic>
      <p:sp>
        <p:nvSpPr>
          <p:cNvPr id="8" name="TextBox 7">
            <a:extLst>
              <a:ext uri="{FF2B5EF4-FFF2-40B4-BE49-F238E27FC236}">
                <a16:creationId xmlns:a16="http://schemas.microsoft.com/office/drawing/2014/main" id="{0633B7E5-A989-4222-A91E-BF1175156B1C}"/>
              </a:ext>
            </a:extLst>
          </p:cNvPr>
          <p:cNvSpPr txBox="1"/>
          <p:nvPr/>
        </p:nvSpPr>
        <p:spPr>
          <a:xfrm>
            <a:off x="230190" y="1531327"/>
            <a:ext cx="11428410" cy="4701352"/>
          </a:xfrm>
          <a:prstGeom prst="rect">
            <a:avLst/>
          </a:prstGeom>
          <a:noFill/>
        </p:spPr>
        <p:txBody>
          <a:bodyPr wrap="square">
            <a:spAutoFit/>
          </a:bodyPr>
          <a:lstStyle/>
          <a:p>
            <a:pPr marL="12988" marR="169497">
              <a:lnSpc>
                <a:spcPct val="97900"/>
              </a:lnSpc>
            </a:pPr>
            <a:r>
              <a:rPr lang="en-US" sz="1100" b="1" u="sng" spc="-5" dirty="0">
                <a:uFill>
                  <a:solidFill>
                    <a:schemeClr val="accent4">
                      <a:lumMod val="40000"/>
                      <a:lumOff val="60000"/>
                    </a:schemeClr>
                  </a:solidFill>
                </a:uFill>
                <a:latin typeface="+mj-lt"/>
                <a:cs typeface="Cambria"/>
              </a:rPr>
              <a:t>Rutgers</a:t>
            </a:r>
            <a:r>
              <a:rPr lang="en-US" sz="1100" b="1" u="sng"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Biomedical</a:t>
            </a:r>
            <a:r>
              <a:rPr lang="en-US" sz="1100" b="1" u="sng"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and</a:t>
            </a:r>
            <a:r>
              <a:rPr lang="en-US" sz="1100" b="1" u="sng" dirty="0">
                <a:uFill>
                  <a:solidFill>
                    <a:schemeClr val="accent4">
                      <a:lumMod val="40000"/>
                      <a:lumOff val="60000"/>
                    </a:schemeClr>
                  </a:solidFill>
                </a:uFill>
                <a:latin typeface="+mj-lt"/>
                <a:cs typeface="Cambria"/>
              </a:rPr>
              <a:t> Health </a:t>
            </a:r>
            <a:r>
              <a:rPr lang="en-US" sz="1100" b="1" u="sng" spc="-5" dirty="0">
                <a:uFill>
                  <a:solidFill>
                    <a:schemeClr val="accent4">
                      <a:lumMod val="40000"/>
                      <a:lumOff val="60000"/>
                    </a:schemeClr>
                  </a:solidFill>
                </a:uFill>
                <a:latin typeface="+mj-lt"/>
                <a:cs typeface="Cambria"/>
              </a:rPr>
              <a:t>Sciences</a:t>
            </a:r>
            <a:r>
              <a:rPr lang="en-US" sz="1100" b="1" u="sng" spc="5"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Center </a:t>
            </a:r>
            <a:r>
              <a:rPr lang="en-US" sz="1100" b="1" u="sng" dirty="0">
                <a:uFill>
                  <a:solidFill>
                    <a:schemeClr val="accent4">
                      <a:lumMod val="40000"/>
                      <a:lumOff val="60000"/>
                    </a:schemeClr>
                  </a:solidFill>
                </a:uFill>
                <a:latin typeface="+mj-lt"/>
                <a:cs typeface="Cambria"/>
              </a:rPr>
              <a:t>for</a:t>
            </a:r>
            <a:r>
              <a:rPr lang="en-US" sz="1100" b="1" u="sng" spc="-5" dirty="0">
                <a:uFill>
                  <a:solidFill>
                    <a:schemeClr val="accent4">
                      <a:lumMod val="40000"/>
                      <a:lumOff val="60000"/>
                    </a:schemeClr>
                  </a:solidFill>
                </a:uFill>
                <a:latin typeface="+mj-lt"/>
                <a:cs typeface="Cambria"/>
              </a:rPr>
              <a:t> Professional</a:t>
            </a:r>
            <a:r>
              <a:rPr lang="en-US" sz="1100" b="1" u="sng"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Development </a:t>
            </a:r>
            <a:r>
              <a:rPr lang="en-US" sz="1100" b="1" dirty="0">
                <a:uFill>
                  <a:solidFill>
                    <a:schemeClr val="accent4">
                      <a:lumMod val="40000"/>
                      <a:lumOff val="60000"/>
                    </a:schemeClr>
                  </a:solidFill>
                </a:uFill>
                <a:latin typeface="+mj-lt"/>
                <a:cs typeface="Cambria"/>
              </a:rPr>
              <a:t> </a:t>
            </a:r>
          </a:p>
          <a:p>
            <a:pPr marL="12988" marR="169497">
              <a:lnSpc>
                <a:spcPct val="97900"/>
              </a:lnSpc>
            </a:pPr>
            <a:r>
              <a:rPr lang="en-US" sz="1100" spc="-5" dirty="0">
                <a:latin typeface="+mj-lt"/>
                <a:cs typeface="Cambria"/>
              </a:rPr>
              <a:t>Jeannette</a:t>
            </a:r>
            <a:r>
              <a:rPr lang="en-US" sz="1100" spc="5" dirty="0">
                <a:latin typeface="+mj-lt"/>
                <a:cs typeface="Cambria"/>
              </a:rPr>
              <a:t> </a:t>
            </a:r>
            <a:r>
              <a:rPr lang="en-US" sz="1100" spc="-5" dirty="0">
                <a:latin typeface="+mj-lt"/>
                <a:cs typeface="Cambria"/>
              </a:rPr>
              <a:t>Manchester, DNP,</a:t>
            </a:r>
            <a:r>
              <a:rPr lang="en-US" sz="1100" spc="10" dirty="0">
                <a:latin typeface="+mj-lt"/>
                <a:cs typeface="Cambria"/>
              </a:rPr>
              <a:t> </a:t>
            </a:r>
            <a:r>
              <a:rPr lang="en-US" sz="1100" spc="-5" dirty="0">
                <a:latin typeface="+mj-lt"/>
                <a:cs typeface="Cambria"/>
              </a:rPr>
              <a:t>MBA,</a:t>
            </a:r>
            <a:r>
              <a:rPr lang="en-US" sz="1100" spc="10" dirty="0">
                <a:latin typeface="+mj-lt"/>
                <a:cs typeface="Cambria"/>
              </a:rPr>
              <a:t> </a:t>
            </a:r>
            <a:r>
              <a:rPr lang="en-US" sz="1100" spc="-5" dirty="0">
                <a:latin typeface="+mj-lt"/>
                <a:cs typeface="Cambria"/>
              </a:rPr>
              <a:t>RN,</a:t>
            </a:r>
            <a:r>
              <a:rPr lang="en-US" sz="1100" spc="15" dirty="0">
                <a:latin typeface="+mj-lt"/>
                <a:cs typeface="Cambria"/>
              </a:rPr>
              <a:t> </a:t>
            </a:r>
            <a:r>
              <a:rPr lang="en-US" sz="1100" spc="-5" dirty="0">
                <a:latin typeface="+mj-lt"/>
                <a:cs typeface="Cambria"/>
              </a:rPr>
              <a:t>Assistant</a:t>
            </a:r>
            <a:r>
              <a:rPr lang="en-US" sz="1100" spc="5" dirty="0">
                <a:latin typeface="+mj-lt"/>
                <a:cs typeface="Cambria"/>
              </a:rPr>
              <a:t> </a:t>
            </a:r>
            <a:r>
              <a:rPr lang="en-US" sz="1100" spc="-5" dirty="0">
                <a:latin typeface="+mj-lt"/>
                <a:cs typeface="Cambria"/>
              </a:rPr>
              <a:t>Professor,</a:t>
            </a:r>
            <a:r>
              <a:rPr lang="en-US" sz="1100" spc="10" dirty="0">
                <a:latin typeface="+mj-lt"/>
                <a:cs typeface="Cambria"/>
              </a:rPr>
              <a:t> </a:t>
            </a:r>
            <a:r>
              <a:rPr lang="en-US" sz="1100" spc="-5" dirty="0">
                <a:latin typeface="+mj-lt"/>
                <a:cs typeface="Cambria"/>
              </a:rPr>
              <a:t>Assistant</a:t>
            </a:r>
            <a:r>
              <a:rPr lang="en-US" sz="1100" spc="5" dirty="0">
                <a:latin typeface="+mj-lt"/>
                <a:cs typeface="Cambria"/>
              </a:rPr>
              <a:t> </a:t>
            </a:r>
            <a:r>
              <a:rPr lang="en-US" sz="1100" spc="-5" dirty="0">
                <a:latin typeface="+mj-lt"/>
                <a:cs typeface="Cambria"/>
              </a:rPr>
              <a:t>Dean,</a:t>
            </a:r>
            <a:r>
              <a:rPr lang="en-US" sz="1100" spc="15" dirty="0">
                <a:latin typeface="+mj-lt"/>
                <a:cs typeface="Cambria"/>
              </a:rPr>
              <a:t> </a:t>
            </a:r>
            <a:r>
              <a:rPr lang="en-US" sz="1100" spc="-5" dirty="0">
                <a:latin typeface="+mj-lt"/>
                <a:cs typeface="Cambria"/>
              </a:rPr>
              <a:t>Center</a:t>
            </a:r>
            <a:r>
              <a:rPr lang="en-US" sz="1100" dirty="0">
                <a:latin typeface="+mj-lt"/>
                <a:cs typeface="Cambria"/>
              </a:rPr>
              <a:t> </a:t>
            </a:r>
            <a:r>
              <a:rPr lang="en-US" sz="1100" spc="-5" dirty="0">
                <a:latin typeface="+mj-lt"/>
                <a:cs typeface="Cambria"/>
              </a:rPr>
              <a:t>for </a:t>
            </a:r>
            <a:r>
              <a:rPr lang="en-US" sz="1100" dirty="0">
                <a:latin typeface="+mj-lt"/>
                <a:cs typeface="Cambria"/>
              </a:rPr>
              <a:t> </a:t>
            </a:r>
            <a:r>
              <a:rPr lang="en-US" sz="1100" spc="-5" dirty="0">
                <a:latin typeface="+mj-lt"/>
                <a:cs typeface="Cambria"/>
              </a:rPr>
              <a:t>Professional</a:t>
            </a:r>
            <a:r>
              <a:rPr lang="en-US" sz="1100" spc="5" dirty="0">
                <a:latin typeface="+mj-lt"/>
                <a:cs typeface="Cambria"/>
              </a:rPr>
              <a:t> </a:t>
            </a:r>
            <a:r>
              <a:rPr lang="en-US" sz="1100" spc="-5" dirty="0">
                <a:latin typeface="+mj-lt"/>
                <a:cs typeface="Cambria"/>
              </a:rPr>
              <a:t>Development,</a:t>
            </a:r>
            <a:r>
              <a:rPr lang="en-US" sz="1100" spc="15" dirty="0">
                <a:latin typeface="+mj-lt"/>
                <a:cs typeface="Cambria"/>
              </a:rPr>
              <a:t> </a:t>
            </a:r>
            <a:r>
              <a:rPr lang="en-US" sz="1100" spc="-5" dirty="0">
                <a:latin typeface="+mj-lt"/>
                <a:cs typeface="Cambria"/>
              </a:rPr>
              <a:t>Rutgers,</a:t>
            </a:r>
            <a:r>
              <a:rPr lang="en-US" sz="1100" spc="15" dirty="0">
                <a:latin typeface="+mj-lt"/>
                <a:cs typeface="Cambria"/>
              </a:rPr>
              <a:t> </a:t>
            </a:r>
            <a:r>
              <a:rPr lang="en-US" sz="1100" spc="-5" dirty="0">
                <a:latin typeface="+mj-lt"/>
                <a:cs typeface="Cambria"/>
              </a:rPr>
              <a:t>the</a:t>
            </a:r>
            <a:r>
              <a:rPr lang="en-US" sz="1100" spc="10" dirty="0">
                <a:latin typeface="+mj-lt"/>
                <a:cs typeface="Cambria"/>
              </a:rPr>
              <a:t> </a:t>
            </a:r>
            <a:r>
              <a:rPr lang="en-US" sz="1100" spc="-5" dirty="0">
                <a:latin typeface="+mj-lt"/>
                <a:cs typeface="Cambria"/>
              </a:rPr>
              <a:t>State</a:t>
            </a:r>
            <a:r>
              <a:rPr lang="en-US" sz="1100" spc="10" dirty="0">
                <a:latin typeface="+mj-lt"/>
                <a:cs typeface="Cambria"/>
              </a:rPr>
              <a:t> </a:t>
            </a:r>
            <a:r>
              <a:rPr lang="en-US" sz="1100" spc="-5" dirty="0">
                <a:latin typeface="+mj-lt"/>
                <a:cs typeface="Cambria"/>
              </a:rPr>
              <a:t>University</a:t>
            </a:r>
            <a:r>
              <a:rPr lang="en-US" sz="1100" spc="5"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New</a:t>
            </a:r>
            <a:r>
              <a:rPr lang="en-US" sz="1100" spc="5" dirty="0">
                <a:latin typeface="+mj-lt"/>
                <a:cs typeface="Cambria"/>
              </a:rPr>
              <a:t> </a:t>
            </a:r>
            <a:r>
              <a:rPr lang="en-US" sz="1100" spc="-5" dirty="0">
                <a:latin typeface="+mj-lt"/>
                <a:cs typeface="Cambria"/>
              </a:rPr>
              <a:t>Jersey</a:t>
            </a:r>
            <a:r>
              <a:rPr lang="en-US" sz="1100" spc="15" dirty="0">
                <a:latin typeface="+mj-lt"/>
                <a:cs typeface="Cambria"/>
              </a:rPr>
              <a:t> </a:t>
            </a:r>
            <a:r>
              <a:rPr lang="en-US" sz="1100" spc="-5" dirty="0">
                <a:latin typeface="+mj-lt"/>
                <a:cs typeface="Cambria"/>
              </a:rPr>
              <a:t>School</a:t>
            </a:r>
            <a:r>
              <a:rPr lang="en-US" sz="1100" spc="5"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Nursing.</a:t>
            </a:r>
            <a:r>
              <a:rPr lang="en-US" sz="1100" dirty="0">
                <a:latin typeface="+mj-lt"/>
                <a:cs typeface="Cambria"/>
              </a:rPr>
              <a:t> </a:t>
            </a:r>
            <a:r>
              <a:rPr lang="en-US" sz="1100" spc="-5" dirty="0">
                <a:latin typeface="+mj-lt"/>
                <a:cs typeface="Cambria"/>
              </a:rPr>
              <a:t>Mariely</a:t>
            </a:r>
            <a:r>
              <a:rPr lang="en-US" sz="1100" dirty="0">
                <a:latin typeface="+mj-lt"/>
                <a:cs typeface="Cambria"/>
              </a:rPr>
              <a:t> </a:t>
            </a:r>
            <a:r>
              <a:rPr lang="en-US" sz="1100" spc="-5" dirty="0">
                <a:latin typeface="+mj-lt"/>
                <a:cs typeface="Cambria"/>
              </a:rPr>
              <a:t>Rosario,</a:t>
            </a:r>
            <a:r>
              <a:rPr lang="en-US" sz="1100" spc="15" dirty="0">
                <a:latin typeface="+mj-lt"/>
                <a:cs typeface="Cambria"/>
              </a:rPr>
              <a:t> </a:t>
            </a:r>
            <a:r>
              <a:rPr lang="en-US" sz="1100" dirty="0">
                <a:latin typeface="+mj-lt"/>
                <a:cs typeface="Cambria"/>
              </a:rPr>
              <a:t>BS,</a:t>
            </a:r>
            <a:r>
              <a:rPr lang="en-US" sz="1100" spc="20" dirty="0">
                <a:latin typeface="+mj-lt"/>
                <a:cs typeface="Cambria"/>
              </a:rPr>
              <a:t> </a:t>
            </a:r>
            <a:r>
              <a:rPr lang="en-US" sz="1100" spc="-5" dirty="0">
                <a:latin typeface="+mj-lt"/>
                <a:cs typeface="Cambria"/>
              </a:rPr>
              <a:t>Program</a:t>
            </a:r>
            <a:r>
              <a:rPr lang="en-US" sz="1100" spc="5" dirty="0">
                <a:latin typeface="+mj-lt"/>
                <a:cs typeface="Cambria"/>
              </a:rPr>
              <a:t> </a:t>
            </a:r>
            <a:r>
              <a:rPr lang="en-US" sz="1100" spc="-5" dirty="0">
                <a:latin typeface="+mj-lt"/>
                <a:cs typeface="Cambria"/>
              </a:rPr>
              <a:t>Assistant,</a:t>
            </a:r>
            <a:r>
              <a:rPr lang="en-US" sz="1100" spc="20" dirty="0">
                <a:latin typeface="+mj-lt"/>
                <a:cs typeface="Cambria"/>
              </a:rPr>
              <a:t> </a:t>
            </a:r>
            <a:r>
              <a:rPr lang="en-US" sz="1100" spc="-5" dirty="0">
                <a:latin typeface="+mj-lt"/>
                <a:cs typeface="Cambria"/>
              </a:rPr>
              <a:t>Center</a:t>
            </a:r>
            <a:r>
              <a:rPr lang="en-US" sz="1100" spc="5" dirty="0">
                <a:latin typeface="+mj-lt"/>
                <a:cs typeface="Cambria"/>
              </a:rPr>
              <a:t> </a:t>
            </a:r>
            <a:r>
              <a:rPr lang="en-US" sz="1100" spc="-5" dirty="0">
                <a:latin typeface="+mj-lt"/>
                <a:cs typeface="Cambria"/>
              </a:rPr>
              <a:t>for</a:t>
            </a:r>
            <a:r>
              <a:rPr lang="en-US" sz="1100" spc="10" dirty="0">
                <a:latin typeface="+mj-lt"/>
                <a:cs typeface="Cambria"/>
              </a:rPr>
              <a:t> </a:t>
            </a:r>
            <a:r>
              <a:rPr lang="en-US" sz="1100" spc="-5" dirty="0">
                <a:latin typeface="+mj-lt"/>
                <a:cs typeface="Cambria"/>
              </a:rPr>
              <a:t>Professional</a:t>
            </a:r>
            <a:r>
              <a:rPr lang="en-US" sz="1100" spc="5" dirty="0">
                <a:latin typeface="+mj-lt"/>
                <a:cs typeface="Cambria"/>
              </a:rPr>
              <a:t> </a:t>
            </a:r>
            <a:r>
              <a:rPr lang="en-US" sz="1100" spc="-5" dirty="0">
                <a:latin typeface="+mj-lt"/>
                <a:cs typeface="Cambria"/>
              </a:rPr>
              <a:t>Development</a:t>
            </a:r>
            <a:r>
              <a:rPr lang="en-US" sz="1100" spc="10" dirty="0">
                <a:latin typeface="+mj-lt"/>
                <a:cs typeface="Cambria"/>
              </a:rPr>
              <a:t> </a:t>
            </a:r>
            <a:r>
              <a:rPr lang="en-US" sz="1100" spc="-5" dirty="0">
                <a:latin typeface="+mj-lt"/>
                <a:cs typeface="Cambria"/>
              </a:rPr>
              <a:t>Rutgers,</a:t>
            </a:r>
            <a:r>
              <a:rPr lang="en-US" sz="1100" spc="20" dirty="0">
                <a:latin typeface="+mj-lt"/>
                <a:cs typeface="Cambria"/>
              </a:rPr>
              <a:t> </a:t>
            </a:r>
            <a:r>
              <a:rPr lang="en-US" sz="1100" spc="-5" dirty="0">
                <a:latin typeface="+mj-lt"/>
                <a:cs typeface="Cambria"/>
              </a:rPr>
              <a:t>the </a:t>
            </a:r>
            <a:r>
              <a:rPr lang="en-US" sz="1100" spc="-256" dirty="0">
                <a:latin typeface="+mj-lt"/>
                <a:cs typeface="Cambria"/>
              </a:rPr>
              <a:t> </a:t>
            </a:r>
            <a:r>
              <a:rPr lang="en-US" sz="1100" dirty="0">
                <a:latin typeface="+mj-lt"/>
                <a:cs typeface="Cambria"/>
              </a:rPr>
              <a:t>State </a:t>
            </a:r>
            <a:r>
              <a:rPr lang="en-US" sz="1100" spc="-5" dirty="0">
                <a:latin typeface="+mj-lt"/>
                <a:cs typeface="Cambria"/>
              </a:rPr>
              <a:t>University of New</a:t>
            </a:r>
            <a:r>
              <a:rPr lang="en-US" sz="1100" spc="5" dirty="0">
                <a:latin typeface="+mj-lt"/>
                <a:cs typeface="Cambria"/>
              </a:rPr>
              <a:t> </a:t>
            </a:r>
            <a:r>
              <a:rPr lang="en-US" sz="1100" spc="-5" dirty="0">
                <a:latin typeface="+mj-lt"/>
                <a:cs typeface="Cambria"/>
              </a:rPr>
              <a:t>Jersey School of Nursing.</a:t>
            </a:r>
            <a:endParaRPr lang="en-US" sz="1100" dirty="0">
              <a:latin typeface="+mj-lt"/>
              <a:cs typeface="Cambria"/>
            </a:endParaRPr>
          </a:p>
          <a:p>
            <a:pPr>
              <a:spcBef>
                <a:spcPts val="51"/>
              </a:spcBef>
            </a:pPr>
            <a:endParaRPr lang="en-US" sz="1100" dirty="0">
              <a:latin typeface="+mj-lt"/>
              <a:cs typeface="Cambria"/>
            </a:endParaRPr>
          </a:p>
          <a:p>
            <a:pPr marL="12988">
              <a:spcBef>
                <a:spcPts val="5"/>
              </a:spcBef>
            </a:pPr>
            <a:r>
              <a:rPr lang="en-US" sz="1100" b="1" u="sng" spc="-5" dirty="0">
                <a:latin typeface="+mj-lt"/>
                <a:cs typeface="Cambria"/>
              </a:rPr>
              <a:t>Off-Label/Investigational</a:t>
            </a:r>
            <a:r>
              <a:rPr lang="en-US" sz="1100" b="1" u="sng" spc="-36" dirty="0">
                <a:latin typeface="+mj-lt"/>
                <a:cs typeface="Cambria"/>
              </a:rPr>
              <a:t> </a:t>
            </a:r>
            <a:r>
              <a:rPr lang="en-US" sz="1100" b="1" u="sng" dirty="0">
                <a:latin typeface="+mj-lt"/>
                <a:cs typeface="Cambria"/>
              </a:rPr>
              <a:t>Use</a:t>
            </a:r>
            <a:endParaRPr lang="en-US" sz="1100" u="sng" dirty="0">
              <a:latin typeface="+mj-lt"/>
              <a:cs typeface="Cambria"/>
            </a:endParaRPr>
          </a:p>
          <a:p>
            <a:pPr marL="12988" marR="529273">
              <a:spcBef>
                <a:spcPts val="61"/>
              </a:spcBef>
            </a:pPr>
            <a:r>
              <a:rPr lang="en-US" sz="1100" spc="-5" dirty="0">
                <a:latin typeface="+mj-lt"/>
                <a:cs typeface="Cambria"/>
              </a:rPr>
              <a:t>This</a:t>
            </a:r>
            <a:r>
              <a:rPr lang="en-US" sz="1100" dirty="0">
                <a:latin typeface="+mj-lt"/>
                <a:cs typeface="Cambria"/>
              </a:rPr>
              <a:t> </a:t>
            </a:r>
            <a:r>
              <a:rPr lang="en-US" sz="1100" spc="-5" dirty="0">
                <a:latin typeface="+mj-lt"/>
                <a:cs typeface="Cambria"/>
              </a:rPr>
              <a:t>activity</a:t>
            </a:r>
            <a:r>
              <a:rPr lang="en-US" sz="1100" dirty="0">
                <a:latin typeface="+mj-lt"/>
                <a:cs typeface="Cambria"/>
              </a:rPr>
              <a:t> </a:t>
            </a:r>
            <a:r>
              <a:rPr lang="en-US" sz="1100" spc="-5" dirty="0">
                <a:latin typeface="+mj-lt"/>
                <a:cs typeface="Cambria"/>
              </a:rPr>
              <a:t>does</a:t>
            </a:r>
            <a:r>
              <a:rPr lang="en-US" sz="1100" spc="10" dirty="0">
                <a:latin typeface="+mj-lt"/>
                <a:cs typeface="Cambria"/>
              </a:rPr>
              <a:t> </a:t>
            </a:r>
            <a:r>
              <a:rPr lang="en-US" sz="1100" spc="-5" dirty="0">
                <a:latin typeface="+mj-lt"/>
                <a:cs typeface="Cambria"/>
              </a:rPr>
              <a:t>not</a:t>
            </a:r>
            <a:r>
              <a:rPr lang="en-US" sz="1100" spc="5" dirty="0">
                <a:latin typeface="+mj-lt"/>
                <a:cs typeface="Cambria"/>
              </a:rPr>
              <a:t> </a:t>
            </a:r>
            <a:r>
              <a:rPr lang="en-US" sz="1100" spc="-5" dirty="0">
                <a:latin typeface="+mj-lt"/>
                <a:cs typeface="Cambria"/>
              </a:rPr>
              <a:t>contain</a:t>
            </a:r>
            <a:r>
              <a:rPr lang="en-US" sz="1100" spc="5" dirty="0">
                <a:latin typeface="+mj-lt"/>
                <a:cs typeface="Cambria"/>
              </a:rPr>
              <a:t> </a:t>
            </a:r>
            <a:r>
              <a:rPr lang="en-US" sz="1100" spc="-5" dirty="0">
                <a:latin typeface="+mj-lt"/>
                <a:cs typeface="Cambria"/>
              </a:rPr>
              <a:t>information</a:t>
            </a:r>
            <a:r>
              <a:rPr lang="en-US" sz="1100" spc="10" dirty="0">
                <a:latin typeface="+mj-lt"/>
                <a:cs typeface="Cambria"/>
              </a:rPr>
              <a:t> </a:t>
            </a:r>
            <a:r>
              <a:rPr lang="en-US" sz="1100" spc="-5" dirty="0">
                <a:latin typeface="+mj-lt"/>
                <a:cs typeface="Cambria"/>
              </a:rPr>
              <a:t>on</a:t>
            </a:r>
            <a:r>
              <a:rPr lang="en-US" sz="1100" spc="5" dirty="0">
                <a:latin typeface="+mj-lt"/>
                <a:cs typeface="Cambria"/>
              </a:rPr>
              <a:t> </a:t>
            </a:r>
            <a:r>
              <a:rPr lang="en-US" sz="1100" spc="-5" dirty="0">
                <a:latin typeface="+mj-lt"/>
                <a:cs typeface="Cambria"/>
              </a:rPr>
              <a:t>commercial</a:t>
            </a:r>
            <a:r>
              <a:rPr lang="en-US" sz="1100" spc="5" dirty="0">
                <a:latin typeface="+mj-lt"/>
                <a:cs typeface="Cambria"/>
              </a:rPr>
              <a:t> </a:t>
            </a:r>
            <a:r>
              <a:rPr lang="en-US" sz="1100" spc="-5" dirty="0">
                <a:latin typeface="+mj-lt"/>
                <a:cs typeface="Cambria"/>
              </a:rPr>
              <a:t>products/devices</a:t>
            </a:r>
            <a:r>
              <a:rPr lang="en-US" sz="1100" spc="5" dirty="0">
                <a:latin typeface="+mj-lt"/>
                <a:cs typeface="Cambria"/>
              </a:rPr>
              <a:t> </a:t>
            </a:r>
            <a:r>
              <a:rPr lang="en-US" sz="1100" spc="-5" dirty="0">
                <a:latin typeface="+mj-lt"/>
                <a:cs typeface="Cambria"/>
              </a:rPr>
              <a:t>that</a:t>
            </a:r>
            <a:r>
              <a:rPr lang="en-US" sz="1100" spc="5" dirty="0">
                <a:latin typeface="+mj-lt"/>
                <a:cs typeface="Cambria"/>
              </a:rPr>
              <a:t> </a:t>
            </a:r>
            <a:r>
              <a:rPr lang="en-US" sz="1100" spc="-5" dirty="0">
                <a:latin typeface="+mj-lt"/>
                <a:cs typeface="Cambria"/>
              </a:rPr>
              <a:t>are </a:t>
            </a:r>
            <a:r>
              <a:rPr lang="en-US" sz="1100" spc="-251" dirty="0">
                <a:latin typeface="+mj-lt"/>
                <a:cs typeface="Cambria"/>
              </a:rPr>
              <a:t> </a:t>
            </a:r>
            <a:r>
              <a:rPr lang="en-US" sz="1100" spc="-5" dirty="0">
                <a:latin typeface="+mj-lt"/>
                <a:cs typeface="Cambria"/>
              </a:rPr>
              <a:t>unlabeled</a:t>
            </a:r>
            <a:r>
              <a:rPr lang="en-US" sz="1100" spc="-10" dirty="0">
                <a:latin typeface="+mj-lt"/>
                <a:cs typeface="Cambria"/>
              </a:rPr>
              <a:t> </a:t>
            </a:r>
            <a:r>
              <a:rPr lang="en-US" sz="1100" spc="-5" dirty="0">
                <a:latin typeface="+mj-lt"/>
                <a:cs typeface="Cambria"/>
              </a:rPr>
              <a:t>for use</a:t>
            </a:r>
            <a:r>
              <a:rPr lang="en-US" sz="1100" spc="5" dirty="0">
                <a:latin typeface="+mj-lt"/>
                <a:cs typeface="Cambria"/>
              </a:rPr>
              <a:t> </a:t>
            </a:r>
            <a:r>
              <a:rPr lang="en-US" sz="1100" spc="-5" dirty="0">
                <a:latin typeface="+mj-lt"/>
                <a:cs typeface="Cambria"/>
              </a:rPr>
              <a:t>or investigational</a:t>
            </a:r>
            <a:r>
              <a:rPr lang="en-US" sz="1100" dirty="0">
                <a:latin typeface="+mj-lt"/>
                <a:cs typeface="Cambria"/>
              </a:rPr>
              <a:t> </a:t>
            </a:r>
            <a:r>
              <a:rPr lang="en-US" sz="1100" spc="-5" dirty="0">
                <a:latin typeface="+mj-lt"/>
                <a:cs typeface="Cambria"/>
              </a:rPr>
              <a:t>uses</a:t>
            </a:r>
            <a:r>
              <a:rPr lang="en-US" sz="1100"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products not</a:t>
            </a:r>
            <a:r>
              <a:rPr lang="en-US" sz="1100" spc="5" dirty="0">
                <a:latin typeface="+mj-lt"/>
                <a:cs typeface="Cambria"/>
              </a:rPr>
              <a:t> </a:t>
            </a:r>
            <a:r>
              <a:rPr lang="en-US" sz="1100" spc="-5" dirty="0">
                <a:latin typeface="+mj-lt"/>
                <a:cs typeface="Cambria"/>
              </a:rPr>
              <a:t>yet</a:t>
            </a:r>
            <a:r>
              <a:rPr lang="en-US" sz="1100" dirty="0">
                <a:latin typeface="+mj-lt"/>
                <a:cs typeface="Cambria"/>
              </a:rPr>
              <a:t> </a:t>
            </a:r>
            <a:r>
              <a:rPr lang="en-US" sz="1100" spc="-5" dirty="0">
                <a:latin typeface="+mj-lt"/>
                <a:cs typeface="Cambria"/>
              </a:rPr>
              <a:t>approved.</a:t>
            </a:r>
            <a:endParaRPr lang="en-US" sz="1100" dirty="0">
              <a:latin typeface="+mj-lt"/>
              <a:cs typeface="Cambria"/>
            </a:endParaRPr>
          </a:p>
          <a:p>
            <a:pPr>
              <a:spcBef>
                <a:spcPts val="56"/>
              </a:spcBef>
            </a:pPr>
            <a:endParaRPr lang="en-US" sz="1100" dirty="0">
              <a:latin typeface="+mj-lt"/>
              <a:cs typeface="Cambria"/>
            </a:endParaRPr>
          </a:p>
          <a:p>
            <a:pPr marL="12988"/>
            <a:r>
              <a:rPr lang="en-US" sz="1100" b="1" u="sng" spc="-5" dirty="0">
                <a:uFill>
                  <a:solidFill>
                    <a:schemeClr val="accent4">
                      <a:lumMod val="40000"/>
                      <a:lumOff val="60000"/>
                    </a:schemeClr>
                  </a:solidFill>
                </a:uFill>
                <a:latin typeface="+mj-lt"/>
                <a:cs typeface="Cambria"/>
              </a:rPr>
              <a:t>Disclaimer</a:t>
            </a:r>
            <a:endParaRPr lang="en-US" sz="1100" dirty="0">
              <a:uFill>
                <a:solidFill>
                  <a:schemeClr val="accent4">
                    <a:lumMod val="40000"/>
                    <a:lumOff val="60000"/>
                  </a:schemeClr>
                </a:solidFill>
              </a:uFill>
              <a:latin typeface="+mj-lt"/>
              <a:cs typeface="Cambria"/>
            </a:endParaRPr>
          </a:p>
          <a:p>
            <a:pPr marL="12988" marR="275352">
              <a:spcBef>
                <a:spcPts val="10"/>
              </a:spcBef>
            </a:pPr>
            <a:r>
              <a:rPr lang="en-US" sz="1100" spc="-5" dirty="0">
                <a:latin typeface="+mj-lt"/>
                <a:cs typeface="Cambria"/>
              </a:rPr>
              <a:t>The</a:t>
            </a:r>
            <a:r>
              <a:rPr lang="en-US" sz="1100" spc="5" dirty="0">
                <a:latin typeface="+mj-lt"/>
                <a:cs typeface="Cambria"/>
              </a:rPr>
              <a:t> </a:t>
            </a:r>
            <a:r>
              <a:rPr lang="en-US" sz="1100" spc="-5" dirty="0">
                <a:latin typeface="+mj-lt"/>
                <a:cs typeface="Cambria"/>
              </a:rPr>
              <a:t>views</a:t>
            </a:r>
            <a:r>
              <a:rPr lang="en-US" sz="1100" spc="5" dirty="0">
                <a:latin typeface="+mj-lt"/>
                <a:cs typeface="Cambria"/>
              </a:rPr>
              <a:t> </a:t>
            </a:r>
            <a:r>
              <a:rPr lang="en-US" sz="1100" spc="-5" dirty="0">
                <a:latin typeface="+mj-lt"/>
                <a:cs typeface="Cambria"/>
              </a:rPr>
              <a:t>expressed </a:t>
            </a:r>
            <a:r>
              <a:rPr lang="en-US" sz="1100" dirty="0">
                <a:latin typeface="+mj-lt"/>
                <a:cs typeface="Cambria"/>
              </a:rPr>
              <a:t>in</a:t>
            </a:r>
            <a:r>
              <a:rPr lang="en-US" sz="1100" spc="5" dirty="0">
                <a:latin typeface="+mj-lt"/>
                <a:cs typeface="Cambria"/>
              </a:rPr>
              <a:t> </a:t>
            </a:r>
            <a:r>
              <a:rPr lang="en-US" sz="1100" spc="-5" dirty="0">
                <a:latin typeface="+mj-lt"/>
                <a:cs typeface="Cambria"/>
              </a:rPr>
              <a:t>this</a:t>
            </a:r>
            <a:r>
              <a:rPr lang="en-US" sz="1100" dirty="0">
                <a:latin typeface="+mj-lt"/>
                <a:cs typeface="Cambria"/>
              </a:rPr>
              <a:t> </a:t>
            </a:r>
            <a:r>
              <a:rPr lang="en-US" sz="1100" spc="-5" dirty="0">
                <a:latin typeface="+mj-lt"/>
                <a:cs typeface="Cambria"/>
              </a:rPr>
              <a:t>activity</a:t>
            </a:r>
            <a:r>
              <a:rPr lang="en-US" sz="1100" spc="5" dirty="0">
                <a:latin typeface="+mj-lt"/>
                <a:cs typeface="Cambria"/>
              </a:rPr>
              <a:t> </a:t>
            </a:r>
            <a:r>
              <a:rPr lang="en-US" sz="1100" spc="-5" dirty="0">
                <a:latin typeface="+mj-lt"/>
                <a:cs typeface="Cambria"/>
              </a:rPr>
              <a:t>are</a:t>
            </a:r>
            <a:r>
              <a:rPr lang="en-US" sz="1100" spc="5" dirty="0">
                <a:latin typeface="+mj-lt"/>
                <a:cs typeface="Cambria"/>
              </a:rPr>
              <a:t> </a:t>
            </a:r>
            <a:r>
              <a:rPr lang="en-US" sz="1100" spc="-5" dirty="0">
                <a:latin typeface="+mj-lt"/>
                <a:cs typeface="Cambria"/>
              </a:rPr>
              <a:t>those</a:t>
            </a:r>
            <a:r>
              <a:rPr lang="en-US" sz="1100" spc="5"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the</a:t>
            </a:r>
            <a:r>
              <a:rPr lang="en-US" sz="1100" spc="5" dirty="0">
                <a:latin typeface="+mj-lt"/>
                <a:cs typeface="Cambria"/>
              </a:rPr>
              <a:t> </a:t>
            </a:r>
            <a:r>
              <a:rPr lang="en-US" sz="1100" spc="-5" dirty="0">
                <a:latin typeface="+mj-lt"/>
                <a:cs typeface="Cambria"/>
              </a:rPr>
              <a:t>faculty.</a:t>
            </a:r>
            <a:r>
              <a:rPr lang="en-US" sz="1100" spc="31" dirty="0">
                <a:latin typeface="+mj-lt"/>
                <a:cs typeface="Cambria"/>
              </a:rPr>
              <a:t> </a:t>
            </a:r>
            <a:r>
              <a:rPr lang="en-US" sz="1100" spc="-5" dirty="0">
                <a:latin typeface="+mj-lt"/>
                <a:cs typeface="Cambria"/>
              </a:rPr>
              <a:t>It</a:t>
            </a:r>
            <a:r>
              <a:rPr lang="en-US" sz="1100" spc="10" dirty="0">
                <a:latin typeface="+mj-lt"/>
                <a:cs typeface="Cambria"/>
              </a:rPr>
              <a:t> </a:t>
            </a:r>
            <a:r>
              <a:rPr lang="en-US" sz="1100" spc="-5" dirty="0">
                <a:latin typeface="+mj-lt"/>
                <a:cs typeface="Cambria"/>
              </a:rPr>
              <a:t>should not</a:t>
            </a:r>
            <a:r>
              <a:rPr lang="en-US" sz="1100" spc="5" dirty="0">
                <a:latin typeface="+mj-lt"/>
                <a:cs typeface="Cambria"/>
              </a:rPr>
              <a:t> </a:t>
            </a:r>
            <a:r>
              <a:rPr lang="en-US" sz="1100" dirty="0">
                <a:latin typeface="+mj-lt"/>
                <a:cs typeface="Cambria"/>
              </a:rPr>
              <a:t>be</a:t>
            </a:r>
            <a:r>
              <a:rPr lang="en-US" sz="1100" spc="5" dirty="0">
                <a:latin typeface="+mj-lt"/>
                <a:cs typeface="Cambria"/>
              </a:rPr>
              <a:t> </a:t>
            </a:r>
            <a:r>
              <a:rPr lang="en-US" sz="1100" spc="-5" dirty="0">
                <a:latin typeface="+mj-lt"/>
                <a:cs typeface="Cambria"/>
              </a:rPr>
              <a:t>inferred or </a:t>
            </a:r>
            <a:r>
              <a:rPr lang="en-US" sz="1100" spc="-256" dirty="0">
                <a:latin typeface="+mj-lt"/>
                <a:cs typeface="Cambria"/>
              </a:rPr>
              <a:t> </a:t>
            </a:r>
            <a:r>
              <a:rPr lang="en-US" sz="1100" spc="-5" dirty="0">
                <a:latin typeface="+mj-lt"/>
                <a:cs typeface="Cambria"/>
              </a:rPr>
              <a:t>assumed that</a:t>
            </a:r>
            <a:r>
              <a:rPr lang="en-US" sz="1100" spc="5" dirty="0">
                <a:latin typeface="+mj-lt"/>
                <a:cs typeface="Cambria"/>
              </a:rPr>
              <a:t> </a:t>
            </a:r>
            <a:r>
              <a:rPr lang="en-US" sz="1100" spc="-5" dirty="0">
                <a:latin typeface="+mj-lt"/>
                <a:cs typeface="Cambria"/>
              </a:rPr>
              <a:t>they</a:t>
            </a:r>
            <a:r>
              <a:rPr lang="en-US" sz="1100" dirty="0">
                <a:latin typeface="+mj-lt"/>
                <a:cs typeface="Cambria"/>
              </a:rPr>
              <a:t> </a:t>
            </a:r>
            <a:r>
              <a:rPr lang="en-US" sz="1100" spc="-5" dirty="0">
                <a:latin typeface="+mj-lt"/>
                <a:cs typeface="Cambria"/>
              </a:rPr>
              <a:t>are</a:t>
            </a:r>
            <a:r>
              <a:rPr lang="en-US" sz="1100" spc="10" dirty="0">
                <a:latin typeface="+mj-lt"/>
                <a:cs typeface="Cambria"/>
              </a:rPr>
              <a:t> </a:t>
            </a:r>
            <a:r>
              <a:rPr lang="en-US" sz="1100" spc="-5" dirty="0">
                <a:latin typeface="+mj-lt"/>
                <a:cs typeface="Cambria"/>
              </a:rPr>
              <a:t>expressing</a:t>
            </a:r>
            <a:r>
              <a:rPr lang="en-US" sz="1100" dirty="0">
                <a:latin typeface="+mj-lt"/>
                <a:cs typeface="Cambria"/>
              </a:rPr>
              <a:t> </a:t>
            </a:r>
            <a:r>
              <a:rPr lang="en-US" sz="1100" spc="-5" dirty="0">
                <a:latin typeface="+mj-lt"/>
                <a:cs typeface="Cambria"/>
              </a:rPr>
              <a:t>the</a:t>
            </a:r>
            <a:r>
              <a:rPr lang="en-US" sz="1100" spc="5" dirty="0">
                <a:latin typeface="+mj-lt"/>
                <a:cs typeface="Cambria"/>
              </a:rPr>
              <a:t> </a:t>
            </a:r>
            <a:r>
              <a:rPr lang="en-US" sz="1100" spc="-5" dirty="0">
                <a:latin typeface="+mj-lt"/>
                <a:cs typeface="Cambria"/>
              </a:rPr>
              <a:t>views</a:t>
            </a:r>
            <a:r>
              <a:rPr lang="en-US" sz="1100" spc="10" dirty="0">
                <a:latin typeface="+mj-lt"/>
                <a:cs typeface="Cambria"/>
              </a:rPr>
              <a:t> </a:t>
            </a:r>
            <a:r>
              <a:rPr lang="en-US" sz="1100" spc="-5" dirty="0">
                <a:latin typeface="+mj-lt"/>
                <a:cs typeface="Cambria"/>
              </a:rPr>
              <a:t>of</a:t>
            </a:r>
            <a:r>
              <a:rPr lang="en-US" sz="1100" dirty="0">
                <a:latin typeface="+mj-lt"/>
                <a:cs typeface="Cambria"/>
              </a:rPr>
              <a:t> any</a:t>
            </a:r>
            <a:r>
              <a:rPr lang="en-US" sz="1100" spc="-5" dirty="0">
                <a:latin typeface="+mj-lt"/>
                <a:cs typeface="Cambria"/>
              </a:rPr>
              <a:t> manufacturer</a:t>
            </a:r>
            <a:r>
              <a:rPr lang="en-US" sz="1100" spc="5"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pharmaceuticals </a:t>
            </a:r>
            <a:r>
              <a:rPr lang="en-US" sz="1100" dirty="0">
                <a:latin typeface="+mj-lt"/>
                <a:cs typeface="Cambria"/>
              </a:rPr>
              <a:t> </a:t>
            </a:r>
            <a:r>
              <a:rPr lang="en-US" sz="1100" spc="-5" dirty="0">
                <a:latin typeface="+mj-lt"/>
                <a:cs typeface="Cambria"/>
              </a:rPr>
              <a:t>and/or</a:t>
            </a:r>
            <a:r>
              <a:rPr lang="en-US" sz="1100" spc="-10" dirty="0">
                <a:latin typeface="+mj-lt"/>
                <a:cs typeface="Cambria"/>
              </a:rPr>
              <a:t> </a:t>
            </a:r>
            <a:r>
              <a:rPr lang="en-US" sz="1100" spc="-5" dirty="0">
                <a:latin typeface="+mj-lt"/>
                <a:cs typeface="Cambria"/>
              </a:rPr>
              <a:t>medical devices</a:t>
            </a:r>
            <a:r>
              <a:rPr lang="en-US" sz="1100" dirty="0">
                <a:latin typeface="+mj-lt"/>
                <a:cs typeface="Cambria"/>
              </a:rPr>
              <a:t> </a:t>
            </a:r>
            <a:r>
              <a:rPr lang="en-US" sz="1100" spc="-5" dirty="0">
                <a:latin typeface="+mj-lt"/>
                <a:cs typeface="Cambria"/>
              </a:rPr>
              <a:t>or Rutgers.</a:t>
            </a:r>
            <a:endParaRPr lang="en-US" sz="1100" dirty="0">
              <a:latin typeface="+mj-lt"/>
              <a:cs typeface="Cambria"/>
            </a:endParaRPr>
          </a:p>
          <a:p>
            <a:pPr>
              <a:spcBef>
                <a:spcPts val="56"/>
              </a:spcBef>
            </a:pPr>
            <a:endParaRPr lang="en-US" sz="1100" dirty="0">
              <a:latin typeface="+mj-lt"/>
              <a:cs typeface="Cambria"/>
            </a:endParaRPr>
          </a:p>
          <a:p>
            <a:pPr marL="12988" marR="90269"/>
            <a:r>
              <a:rPr lang="en-US" sz="1100" spc="-5" dirty="0">
                <a:latin typeface="+mj-lt"/>
                <a:cs typeface="Cambria"/>
              </a:rPr>
              <a:t>It</a:t>
            </a:r>
            <a:r>
              <a:rPr lang="en-US" sz="1100" dirty="0">
                <a:latin typeface="+mj-lt"/>
                <a:cs typeface="Cambria"/>
              </a:rPr>
              <a:t> </a:t>
            </a:r>
            <a:r>
              <a:rPr lang="en-US" sz="1100" spc="-5" dirty="0">
                <a:latin typeface="+mj-lt"/>
                <a:cs typeface="Cambria"/>
              </a:rPr>
              <a:t>should</a:t>
            </a:r>
            <a:r>
              <a:rPr lang="en-US" sz="1100" spc="-10" dirty="0">
                <a:latin typeface="+mj-lt"/>
                <a:cs typeface="Cambria"/>
              </a:rPr>
              <a:t> </a:t>
            </a:r>
            <a:r>
              <a:rPr lang="en-US" sz="1100" dirty="0">
                <a:latin typeface="+mj-lt"/>
                <a:cs typeface="Cambria"/>
              </a:rPr>
              <a:t>be</a:t>
            </a:r>
            <a:r>
              <a:rPr lang="en-US" sz="1100" spc="5" dirty="0">
                <a:latin typeface="+mj-lt"/>
                <a:cs typeface="Cambria"/>
              </a:rPr>
              <a:t> </a:t>
            </a:r>
            <a:r>
              <a:rPr lang="en-US" sz="1100" spc="-5" dirty="0">
                <a:latin typeface="+mj-lt"/>
                <a:cs typeface="Cambria"/>
              </a:rPr>
              <a:t>noted</a:t>
            </a:r>
            <a:r>
              <a:rPr lang="en-US" sz="1100" spc="-10" dirty="0">
                <a:latin typeface="+mj-lt"/>
                <a:cs typeface="Cambria"/>
              </a:rPr>
              <a:t> </a:t>
            </a:r>
            <a:r>
              <a:rPr lang="en-US" sz="1100" spc="-5" dirty="0">
                <a:latin typeface="+mj-lt"/>
                <a:cs typeface="Cambria"/>
              </a:rPr>
              <a:t>that</a:t>
            </a:r>
            <a:r>
              <a:rPr lang="en-US" sz="1100" dirty="0">
                <a:latin typeface="+mj-lt"/>
                <a:cs typeface="Cambria"/>
              </a:rPr>
              <a:t> the</a:t>
            </a:r>
            <a:r>
              <a:rPr lang="en-US" sz="1100" spc="5" dirty="0">
                <a:latin typeface="+mj-lt"/>
                <a:cs typeface="Cambria"/>
              </a:rPr>
              <a:t> </a:t>
            </a:r>
            <a:r>
              <a:rPr lang="en-US" sz="1100" spc="-5" dirty="0">
                <a:latin typeface="+mj-lt"/>
                <a:cs typeface="Cambria"/>
              </a:rPr>
              <a:t>recommendations made</a:t>
            </a:r>
            <a:r>
              <a:rPr lang="en-US" sz="1100" spc="5" dirty="0">
                <a:latin typeface="+mj-lt"/>
                <a:cs typeface="Cambria"/>
              </a:rPr>
              <a:t> </a:t>
            </a:r>
            <a:r>
              <a:rPr lang="en-US" sz="1100" spc="-5" dirty="0">
                <a:latin typeface="+mj-lt"/>
                <a:cs typeface="Cambria"/>
              </a:rPr>
              <a:t>herein</a:t>
            </a:r>
            <a:r>
              <a:rPr lang="en-US" sz="1100" dirty="0">
                <a:latin typeface="+mj-lt"/>
                <a:cs typeface="Cambria"/>
              </a:rPr>
              <a:t> </a:t>
            </a:r>
            <a:r>
              <a:rPr lang="en-US" sz="1100" spc="-5" dirty="0">
                <a:latin typeface="+mj-lt"/>
                <a:cs typeface="Cambria"/>
              </a:rPr>
              <a:t>with regard</a:t>
            </a:r>
            <a:r>
              <a:rPr lang="en-US" sz="1100" spc="10" dirty="0">
                <a:latin typeface="+mj-lt"/>
                <a:cs typeface="Cambria"/>
              </a:rPr>
              <a:t> </a:t>
            </a:r>
            <a:r>
              <a:rPr lang="en-US" sz="1100" dirty="0">
                <a:latin typeface="+mj-lt"/>
                <a:cs typeface="Cambria"/>
              </a:rPr>
              <a:t>to</a:t>
            </a:r>
            <a:r>
              <a:rPr lang="en-US" sz="1100" spc="-5" dirty="0">
                <a:latin typeface="+mj-lt"/>
                <a:cs typeface="Cambria"/>
              </a:rPr>
              <a:t> the</a:t>
            </a:r>
            <a:r>
              <a:rPr lang="en-US" sz="1100" spc="5" dirty="0">
                <a:latin typeface="+mj-lt"/>
                <a:cs typeface="Cambria"/>
              </a:rPr>
              <a:t> </a:t>
            </a:r>
            <a:r>
              <a:rPr lang="en-US" sz="1100" spc="-5" dirty="0">
                <a:latin typeface="+mj-lt"/>
                <a:cs typeface="Cambria"/>
              </a:rPr>
              <a:t>use</a:t>
            </a:r>
            <a:r>
              <a:rPr lang="en-US" sz="1100" dirty="0">
                <a:latin typeface="+mj-lt"/>
                <a:cs typeface="Cambria"/>
              </a:rPr>
              <a:t> </a:t>
            </a:r>
            <a:r>
              <a:rPr lang="en-US" sz="1100" spc="-5" dirty="0">
                <a:latin typeface="+mj-lt"/>
                <a:cs typeface="Cambria"/>
              </a:rPr>
              <a:t>of </a:t>
            </a:r>
            <a:r>
              <a:rPr lang="en-US" sz="1100" dirty="0">
                <a:latin typeface="+mj-lt"/>
                <a:cs typeface="Cambria"/>
              </a:rPr>
              <a:t> </a:t>
            </a:r>
            <a:r>
              <a:rPr lang="en-US" sz="1100" spc="-5" dirty="0">
                <a:latin typeface="+mj-lt"/>
                <a:cs typeface="Cambria"/>
              </a:rPr>
              <a:t>therapeutic</a:t>
            </a:r>
            <a:r>
              <a:rPr lang="en-US" sz="1100" dirty="0">
                <a:latin typeface="+mj-lt"/>
                <a:cs typeface="Cambria"/>
              </a:rPr>
              <a:t> </a:t>
            </a:r>
            <a:r>
              <a:rPr lang="en-US" sz="1100" spc="-5" dirty="0">
                <a:latin typeface="+mj-lt"/>
                <a:cs typeface="Cambria"/>
              </a:rPr>
              <a:t>agents,</a:t>
            </a:r>
            <a:r>
              <a:rPr lang="en-US" sz="1100" spc="10" dirty="0">
                <a:latin typeface="+mj-lt"/>
                <a:cs typeface="Cambria"/>
              </a:rPr>
              <a:t> </a:t>
            </a:r>
            <a:r>
              <a:rPr lang="en-US" sz="1100" spc="-5" dirty="0">
                <a:latin typeface="+mj-lt"/>
                <a:cs typeface="Cambria"/>
              </a:rPr>
              <a:t>varying</a:t>
            </a:r>
            <a:r>
              <a:rPr lang="en-US" sz="1100" dirty="0">
                <a:latin typeface="+mj-lt"/>
                <a:cs typeface="Cambria"/>
              </a:rPr>
              <a:t> </a:t>
            </a:r>
            <a:r>
              <a:rPr lang="en-US" sz="1100" spc="-5" dirty="0">
                <a:latin typeface="+mj-lt"/>
                <a:cs typeface="Cambria"/>
              </a:rPr>
              <a:t>disease</a:t>
            </a:r>
            <a:r>
              <a:rPr lang="en-US" sz="1100" spc="5" dirty="0">
                <a:latin typeface="+mj-lt"/>
                <a:cs typeface="Cambria"/>
              </a:rPr>
              <a:t> </a:t>
            </a:r>
            <a:r>
              <a:rPr lang="en-US" sz="1100" spc="-5" dirty="0">
                <a:latin typeface="+mj-lt"/>
                <a:cs typeface="Cambria"/>
              </a:rPr>
              <a:t>states,</a:t>
            </a:r>
            <a:r>
              <a:rPr lang="en-US" sz="1100" spc="10" dirty="0">
                <a:latin typeface="+mj-lt"/>
                <a:cs typeface="Cambria"/>
              </a:rPr>
              <a:t> </a:t>
            </a:r>
            <a:r>
              <a:rPr lang="en-US" sz="1100" spc="-5" dirty="0">
                <a:latin typeface="+mj-lt"/>
                <a:cs typeface="Cambria"/>
              </a:rPr>
              <a:t>and assessments</a:t>
            </a:r>
            <a:r>
              <a:rPr lang="en-US" sz="1100" spc="5"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risk,</a:t>
            </a:r>
            <a:r>
              <a:rPr lang="en-US" sz="1100" spc="10" dirty="0">
                <a:latin typeface="+mj-lt"/>
                <a:cs typeface="Cambria"/>
              </a:rPr>
              <a:t> </a:t>
            </a:r>
            <a:r>
              <a:rPr lang="en-US" sz="1100" spc="-5" dirty="0">
                <a:latin typeface="+mj-lt"/>
                <a:cs typeface="Cambria"/>
              </a:rPr>
              <a:t>are</a:t>
            </a:r>
            <a:r>
              <a:rPr lang="en-US" sz="1100" spc="5" dirty="0">
                <a:latin typeface="+mj-lt"/>
                <a:cs typeface="Cambria"/>
              </a:rPr>
              <a:t> </a:t>
            </a:r>
            <a:r>
              <a:rPr lang="en-US" sz="1100" spc="-5" dirty="0">
                <a:latin typeface="+mj-lt"/>
                <a:cs typeface="Cambria"/>
              </a:rPr>
              <a:t>based upon</a:t>
            </a:r>
            <a:r>
              <a:rPr lang="en-US" sz="1100" spc="5" dirty="0">
                <a:latin typeface="+mj-lt"/>
                <a:cs typeface="Cambria"/>
              </a:rPr>
              <a:t> </a:t>
            </a:r>
            <a:r>
              <a:rPr lang="en-US" sz="1100" dirty="0">
                <a:latin typeface="+mj-lt"/>
                <a:cs typeface="Cambria"/>
              </a:rPr>
              <a:t>a </a:t>
            </a:r>
            <a:r>
              <a:rPr lang="en-US" sz="1100" spc="5" dirty="0">
                <a:latin typeface="+mj-lt"/>
                <a:cs typeface="Cambria"/>
              </a:rPr>
              <a:t> </a:t>
            </a:r>
            <a:r>
              <a:rPr lang="en-US" sz="1100" spc="-5" dirty="0">
                <a:latin typeface="+mj-lt"/>
                <a:cs typeface="Cambria"/>
              </a:rPr>
              <a:t>combination</a:t>
            </a:r>
            <a:r>
              <a:rPr lang="en-US" sz="1100" spc="5"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clinical trials,</a:t>
            </a:r>
            <a:r>
              <a:rPr lang="en-US" sz="1100" spc="15" dirty="0">
                <a:latin typeface="+mj-lt"/>
                <a:cs typeface="Cambria"/>
              </a:rPr>
              <a:t> </a:t>
            </a:r>
            <a:r>
              <a:rPr lang="en-US" sz="1100" spc="-5" dirty="0">
                <a:latin typeface="+mj-lt"/>
                <a:cs typeface="Cambria"/>
              </a:rPr>
              <a:t>current</a:t>
            </a:r>
            <a:r>
              <a:rPr lang="en-US" sz="1100" spc="10" dirty="0">
                <a:latin typeface="+mj-lt"/>
                <a:cs typeface="Cambria"/>
              </a:rPr>
              <a:t> </a:t>
            </a:r>
            <a:r>
              <a:rPr lang="en-US" sz="1100" spc="-5" dirty="0">
                <a:latin typeface="+mj-lt"/>
                <a:cs typeface="Cambria"/>
              </a:rPr>
              <a:t>guidelines,</a:t>
            </a:r>
            <a:r>
              <a:rPr lang="en-US" sz="1100" spc="15" dirty="0">
                <a:latin typeface="+mj-lt"/>
                <a:cs typeface="Cambria"/>
              </a:rPr>
              <a:t> </a:t>
            </a:r>
            <a:r>
              <a:rPr lang="en-US" sz="1100" dirty="0">
                <a:latin typeface="+mj-lt"/>
                <a:cs typeface="Cambria"/>
              </a:rPr>
              <a:t>and </a:t>
            </a:r>
            <a:r>
              <a:rPr lang="en-US" sz="1100" spc="-5" dirty="0">
                <a:latin typeface="+mj-lt"/>
                <a:cs typeface="Cambria"/>
              </a:rPr>
              <a:t>the</a:t>
            </a:r>
            <a:r>
              <a:rPr lang="en-US" sz="1100" spc="10" dirty="0">
                <a:latin typeface="+mj-lt"/>
                <a:cs typeface="Cambria"/>
              </a:rPr>
              <a:t> </a:t>
            </a:r>
            <a:r>
              <a:rPr lang="en-US" sz="1100" spc="-5" dirty="0">
                <a:latin typeface="+mj-lt"/>
                <a:cs typeface="Cambria"/>
              </a:rPr>
              <a:t>clinical</a:t>
            </a:r>
            <a:r>
              <a:rPr lang="en-US" sz="1100" spc="5" dirty="0">
                <a:latin typeface="+mj-lt"/>
                <a:cs typeface="Cambria"/>
              </a:rPr>
              <a:t> </a:t>
            </a:r>
            <a:r>
              <a:rPr lang="en-US" sz="1100" spc="-5" dirty="0">
                <a:latin typeface="+mj-lt"/>
                <a:cs typeface="Cambria"/>
              </a:rPr>
              <a:t>practice</a:t>
            </a:r>
            <a:r>
              <a:rPr lang="en-US" sz="1100" spc="10" dirty="0">
                <a:latin typeface="+mj-lt"/>
                <a:cs typeface="Cambria"/>
              </a:rPr>
              <a:t> </a:t>
            </a:r>
            <a:r>
              <a:rPr lang="en-US" sz="1100" spc="-5" dirty="0">
                <a:latin typeface="+mj-lt"/>
                <a:cs typeface="Cambria"/>
              </a:rPr>
              <a:t>experience</a:t>
            </a:r>
            <a:r>
              <a:rPr lang="en-US" sz="1100" spc="10"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the </a:t>
            </a:r>
            <a:r>
              <a:rPr lang="en-US" sz="1100" spc="-256" dirty="0">
                <a:latin typeface="+mj-lt"/>
                <a:cs typeface="Cambria"/>
              </a:rPr>
              <a:t> </a:t>
            </a:r>
            <a:r>
              <a:rPr lang="en-US" sz="1100" spc="-5" dirty="0">
                <a:latin typeface="+mj-lt"/>
                <a:cs typeface="Cambria"/>
              </a:rPr>
              <a:t>participating</a:t>
            </a:r>
            <a:r>
              <a:rPr lang="en-US" sz="1100" dirty="0">
                <a:latin typeface="+mj-lt"/>
                <a:cs typeface="Cambria"/>
              </a:rPr>
              <a:t> </a:t>
            </a:r>
            <a:r>
              <a:rPr lang="en-US" sz="1100" spc="-5" dirty="0">
                <a:latin typeface="+mj-lt"/>
                <a:cs typeface="Cambria"/>
              </a:rPr>
              <a:t>presenters.</a:t>
            </a:r>
            <a:r>
              <a:rPr lang="en-US" sz="1100" spc="10" dirty="0">
                <a:latin typeface="+mj-lt"/>
                <a:cs typeface="Cambria"/>
              </a:rPr>
              <a:t> </a:t>
            </a:r>
            <a:r>
              <a:rPr lang="en-US" sz="1100" spc="-5" dirty="0">
                <a:latin typeface="+mj-lt"/>
                <a:cs typeface="Cambria"/>
              </a:rPr>
              <a:t>The</a:t>
            </a:r>
            <a:r>
              <a:rPr lang="en-US" sz="1100" spc="5" dirty="0">
                <a:latin typeface="+mj-lt"/>
                <a:cs typeface="Cambria"/>
              </a:rPr>
              <a:t> </a:t>
            </a:r>
            <a:r>
              <a:rPr lang="en-US" sz="1100" spc="-5" dirty="0">
                <a:latin typeface="+mj-lt"/>
                <a:cs typeface="Cambria"/>
              </a:rPr>
              <a:t>drug selection</a:t>
            </a:r>
            <a:r>
              <a:rPr lang="en-US" sz="1100" spc="5" dirty="0">
                <a:latin typeface="+mj-lt"/>
                <a:cs typeface="Cambria"/>
              </a:rPr>
              <a:t> </a:t>
            </a:r>
            <a:r>
              <a:rPr lang="en-US" sz="1100" dirty="0">
                <a:latin typeface="+mj-lt"/>
                <a:cs typeface="Cambria"/>
              </a:rPr>
              <a:t>and</a:t>
            </a:r>
            <a:r>
              <a:rPr lang="en-US" sz="1100" spc="-5" dirty="0">
                <a:latin typeface="+mj-lt"/>
                <a:cs typeface="Cambria"/>
              </a:rPr>
              <a:t> dosage</a:t>
            </a:r>
            <a:r>
              <a:rPr lang="en-US" sz="1100" spc="10" dirty="0">
                <a:latin typeface="+mj-lt"/>
                <a:cs typeface="Cambria"/>
              </a:rPr>
              <a:t> </a:t>
            </a:r>
            <a:r>
              <a:rPr lang="en-US" sz="1100" spc="-5" dirty="0">
                <a:latin typeface="+mj-lt"/>
                <a:cs typeface="Cambria"/>
              </a:rPr>
              <a:t>information</a:t>
            </a:r>
            <a:r>
              <a:rPr lang="en-US" sz="1100" spc="5" dirty="0">
                <a:latin typeface="+mj-lt"/>
                <a:cs typeface="Cambria"/>
              </a:rPr>
              <a:t> </a:t>
            </a:r>
            <a:r>
              <a:rPr lang="en-US" sz="1100" spc="-5" dirty="0">
                <a:latin typeface="+mj-lt"/>
                <a:cs typeface="Cambria"/>
              </a:rPr>
              <a:t>presented </a:t>
            </a:r>
            <a:r>
              <a:rPr lang="en-US" sz="1100" dirty="0">
                <a:latin typeface="+mj-lt"/>
                <a:cs typeface="Cambria"/>
              </a:rPr>
              <a:t>in</a:t>
            </a:r>
            <a:r>
              <a:rPr lang="en-US" sz="1100" spc="5" dirty="0">
                <a:latin typeface="+mj-lt"/>
                <a:cs typeface="Cambria"/>
              </a:rPr>
              <a:t> </a:t>
            </a:r>
            <a:r>
              <a:rPr lang="en-US" sz="1100" spc="-5" dirty="0">
                <a:latin typeface="+mj-lt"/>
                <a:cs typeface="Cambria"/>
              </a:rPr>
              <a:t>this </a:t>
            </a:r>
            <a:r>
              <a:rPr lang="en-US" sz="1100" dirty="0">
                <a:latin typeface="+mj-lt"/>
                <a:cs typeface="Cambria"/>
              </a:rPr>
              <a:t> </a:t>
            </a:r>
            <a:r>
              <a:rPr lang="en-US" sz="1100" spc="-5" dirty="0">
                <a:latin typeface="+mj-lt"/>
                <a:cs typeface="Cambria"/>
              </a:rPr>
              <a:t>activity are</a:t>
            </a:r>
            <a:r>
              <a:rPr lang="en-US" sz="1100" spc="5" dirty="0">
                <a:latin typeface="+mj-lt"/>
                <a:cs typeface="Cambria"/>
              </a:rPr>
              <a:t> </a:t>
            </a:r>
            <a:r>
              <a:rPr lang="en-US" sz="1100" spc="-5" dirty="0">
                <a:latin typeface="+mj-lt"/>
                <a:cs typeface="Cambria"/>
              </a:rPr>
              <a:t>believed</a:t>
            </a:r>
            <a:r>
              <a:rPr lang="en-US" sz="1100" spc="-10" dirty="0">
                <a:latin typeface="+mj-lt"/>
                <a:cs typeface="Cambria"/>
              </a:rPr>
              <a:t> </a:t>
            </a:r>
            <a:r>
              <a:rPr lang="en-US" sz="1100" dirty="0">
                <a:latin typeface="+mj-lt"/>
                <a:cs typeface="Cambria"/>
              </a:rPr>
              <a:t>to be </a:t>
            </a:r>
            <a:r>
              <a:rPr lang="en-US" sz="1100" spc="-5" dirty="0">
                <a:latin typeface="+mj-lt"/>
                <a:cs typeface="Cambria"/>
              </a:rPr>
              <a:t>accurate.</a:t>
            </a:r>
            <a:r>
              <a:rPr lang="en-US" sz="1100" spc="281" dirty="0">
                <a:latin typeface="+mj-lt"/>
                <a:cs typeface="Cambria"/>
              </a:rPr>
              <a:t> </a:t>
            </a:r>
            <a:r>
              <a:rPr lang="en-US" sz="1100" spc="-5" dirty="0">
                <a:latin typeface="+mj-lt"/>
                <a:cs typeface="Cambria"/>
              </a:rPr>
              <a:t>However, participants are</a:t>
            </a:r>
            <a:r>
              <a:rPr lang="en-US" sz="1100" spc="5" dirty="0">
                <a:latin typeface="+mj-lt"/>
                <a:cs typeface="Cambria"/>
              </a:rPr>
              <a:t> </a:t>
            </a:r>
            <a:r>
              <a:rPr lang="en-US" sz="1100" spc="-5" dirty="0">
                <a:latin typeface="+mj-lt"/>
                <a:cs typeface="Cambria"/>
              </a:rPr>
              <a:t>urged</a:t>
            </a:r>
            <a:r>
              <a:rPr lang="en-US" sz="1100" spc="-10" dirty="0">
                <a:latin typeface="+mj-lt"/>
                <a:cs typeface="Cambria"/>
              </a:rPr>
              <a:t> </a:t>
            </a:r>
            <a:r>
              <a:rPr lang="en-US" sz="1100" spc="5" dirty="0">
                <a:latin typeface="+mj-lt"/>
                <a:cs typeface="Cambria"/>
              </a:rPr>
              <a:t>to</a:t>
            </a:r>
            <a:r>
              <a:rPr lang="en-US" sz="1100" dirty="0">
                <a:latin typeface="+mj-lt"/>
                <a:cs typeface="Cambria"/>
              </a:rPr>
              <a:t> </a:t>
            </a:r>
            <a:r>
              <a:rPr lang="en-US" sz="1100" spc="-5" dirty="0">
                <a:latin typeface="+mj-lt"/>
                <a:cs typeface="Cambria"/>
              </a:rPr>
              <a:t>consult</a:t>
            </a:r>
            <a:r>
              <a:rPr lang="en-US" sz="1100" dirty="0">
                <a:latin typeface="+mj-lt"/>
                <a:cs typeface="Cambria"/>
              </a:rPr>
              <a:t> </a:t>
            </a:r>
            <a:r>
              <a:rPr lang="en-US" sz="1100" spc="-5" dirty="0">
                <a:latin typeface="+mj-lt"/>
                <a:cs typeface="Cambria"/>
              </a:rPr>
              <a:t>all </a:t>
            </a:r>
            <a:r>
              <a:rPr lang="en-US" sz="1100" dirty="0">
                <a:latin typeface="+mj-lt"/>
                <a:cs typeface="Cambria"/>
              </a:rPr>
              <a:t> </a:t>
            </a:r>
            <a:r>
              <a:rPr lang="en-US" sz="1100" spc="-5" dirty="0">
                <a:latin typeface="+mj-lt"/>
                <a:cs typeface="Cambria"/>
              </a:rPr>
              <a:t>available</a:t>
            </a:r>
            <a:r>
              <a:rPr lang="en-US" sz="1100" spc="5" dirty="0">
                <a:latin typeface="+mj-lt"/>
                <a:cs typeface="Cambria"/>
              </a:rPr>
              <a:t> </a:t>
            </a:r>
            <a:r>
              <a:rPr lang="en-US" sz="1100" spc="-5" dirty="0">
                <a:latin typeface="+mj-lt"/>
                <a:cs typeface="Cambria"/>
              </a:rPr>
              <a:t>data</a:t>
            </a:r>
            <a:r>
              <a:rPr lang="en-US" sz="1100" spc="5" dirty="0">
                <a:latin typeface="+mj-lt"/>
                <a:cs typeface="Cambria"/>
              </a:rPr>
              <a:t> </a:t>
            </a:r>
            <a:r>
              <a:rPr lang="en-US" sz="1100" spc="-5" dirty="0">
                <a:latin typeface="+mj-lt"/>
                <a:cs typeface="Cambria"/>
              </a:rPr>
              <a:t>on</a:t>
            </a:r>
            <a:r>
              <a:rPr lang="en-US" sz="1100" spc="5" dirty="0">
                <a:latin typeface="+mj-lt"/>
                <a:cs typeface="Cambria"/>
              </a:rPr>
              <a:t> </a:t>
            </a:r>
            <a:r>
              <a:rPr lang="en-US" sz="1100" spc="-5" dirty="0">
                <a:latin typeface="+mj-lt"/>
                <a:cs typeface="Cambria"/>
              </a:rPr>
              <a:t>products</a:t>
            </a:r>
            <a:r>
              <a:rPr lang="en-US" sz="1100" dirty="0">
                <a:latin typeface="+mj-lt"/>
                <a:cs typeface="Cambria"/>
              </a:rPr>
              <a:t> </a:t>
            </a:r>
            <a:r>
              <a:rPr lang="en-US" sz="1100" spc="-5" dirty="0">
                <a:latin typeface="+mj-lt"/>
                <a:cs typeface="Cambria"/>
              </a:rPr>
              <a:t>or</a:t>
            </a:r>
            <a:r>
              <a:rPr lang="en-US" sz="1100" dirty="0">
                <a:latin typeface="+mj-lt"/>
                <a:cs typeface="Cambria"/>
              </a:rPr>
              <a:t> </a:t>
            </a:r>
            <a:r>
              <a:rPr lang="en-US" sz="1100" spc="-5" dirty="0">
                <a:latin typeface="+mj-lt"/>
                <a:cs typeface="Cambria"/>
              </a:rPr>
              <a:t>procedures</a:t>
            </a:r>
            <a:r>
              <a:rPr lang="en-US" sz="1100" spc="5" dirty="0">
                <a:latin typeface="+mj-lt"/>
                <a:cs typeface="Cambria"/>
              </a:rPr>
              <a:t> </a:t>
            </a:r>
            <a:r>
              <a:rPr lang="en-US" sz="1100" spc="-5" dirty="0">
                <a:latin typeface="+mj-lt"/>
                <a:cs typeface="Cambria"/>
              </a:rPr>
              <a:t>before</a:t>
            </a:r>
            <a:r>
              <a:rPr lang="en-US" sz="1100" spc="5" dirty="0">
                <a:latin typeface="+mj-lt"/>
                <a:cs typeface="Cambria"/>
              </a:rPr>
              <a:t> </a:t>
            </a:r>
            <a:r>
              <a:rPr lang="en-US" sz="1100" spc="-5" dirty="0">
                <a:latin typeface="+mj-lt"/>
                <a:cs typeface="Cambria"/>
              </a:rPr>
              <a:t>using</a:t>
            </a:r>
            <a:r>
              <a:rPr lang="en-US" sz="1100" dirty="0">
                <a:latin typeface="+mj-lt"/>
                <a:cs typeface="Cambria"/>
              </a:rPr>
              <a:t> </a:t>
            </a:r>
            <a:r>
              <a:rPr lang="en-US" sz="1100" spc="-5" dirty="0">
                <a:latin typeface="+mj-lt"/>
                <a:cs typeface="Cambria"/>
              </a:rPr>
              <a:t>them</a:t>
            </a:r>
            <a:r>
              <a:rPr lang="en-US" sz="1100" dirty="0">
                <a:latin typeface="+mj-lt"/>
                <a:cs typeface="Cambria"/>
              </a:rPr>
              <a:t> in</a:t>
            </a:r>
            <a:r>
              <a:rPr lang="en-US" sz="1100" spc="5" dirty="0">
                <a:latin typeface="+mj-lt"/>
                <a:cs typeface="Cambria"/>
              </a:rPr>
              <a:t> </a:t>
            </a:r>
            <a:r>
              <a:rPr lang="en-US" sz="1100" spc="-5" dirty="0">
                <a:latin typeface="+mj-lt"/>
                <a:cs typeface="Cambria"/>
              </a:rPr>
              <a:t>clinical</a:t>
            </a:r>
            <a:r>
              <a:rPr lang="en-US" sz="1100" spc="-10" dirty="0">
                <a:latin typeface="+mj-lt"/>
                <a:cs typeface="Cambria"/>
              </a:rPr>
              <a:t> </a:t>
            </a:r>
            <a:r>
              <a:rPr lang="en-US" sz="1100" spc="-5" dirty="0">
                <a:latin typeface="+mj-lt"/>
                <a:cs typeface="Cambria"/>
              </a:rPr>
              <a:t>practice.</a:t>
            </a:r>
            <a:r>
              <a:rPr lang="en-US" sz="1100" spc="10" dirty="0">
                <a:latin typeface="+mj-lt"/>
                <a:cs typeface="Cambria"/>
              </a:rPr>
              <a:t> </a:t>
            </a:r>
            <a:r>
              <a:rPr lang="en-US" sz="1100" spc="-5" dirty="0">
                <a:latin typeface="+mj-lt"/>
                <a:cs typeface="Cambria"/>
              </a:rPr>
              <a:t>Rutgers </a:t>
            </a:r>
            <a:r>
              <a:rPr lang="en-US" sz="1100" dirty="0">
                <a:latin typeface="+mj-lt"/>
                <a:cs typeface="Cambria"/>
              </a:rPr>
              <a:t> </a:t>
            </a:r>
            <a:r>
              <a:rPr lang="en-US" sz="1100" spc="-5" dirty="0">
                <a:latin typeface="+mj-lt"/>
                <a:cs typeface="Cambria"/>
              </a:rPr>
              <a:t>reserves</a:t>
            </a:r>
            <a:r>
              <a:rPr lang="en-US" sz="1100" dirty="0">
                <a:latin typeface="+mj-lt"/>
                <a:cs typeface="Cambria"/>
              </a:rPr>
              <a:t> </a:t>
            </a:r>
            <a:r>
              <a:rPr lang="en-US" sz="1100" spc="-5" dirty="0">
                <a:latin typeface="+mj-lt"/>
                <a:cs typeface="Cambria"/>
              </a:rPr>
              <a:t>the</a:t>
            </a:r>
            <a:r>
              <a:rPr lang="en-US" sz="1100" dirty="0">
                <a:latin typeface="+mj-lt"/>
                <a:cs typeface="Cambria"/>
              </a:rPr>
              <a:t> </a:t>
            </a:r>
            <a:r>
              <a:rPr lang="en-US" sz="1100" spc="-5" dirty="0">
                <a:latin typeface="+mj-lt"/>
                <a:cs typeface="Cambria"/>
              </a:rPr>
              <a:t>right</a:t>
            </a:r>
            <a:r>
              <a:rPr lang="en-US" sz="1100" spc="5" dirty="0">
                <a:latin typeface="+mj-lt"/>
                <a:cs typeface="Cambria"/>
              </a:rPr>
              <a:t> </a:t>
            </a:r>
            <a:r>
              <a:rPr lang="en-US" sz="1100" dirty="0">
                <a:latin typeface="+mj-lt"/>
                <a:cs typeface="Cambria"/>
              </a:rPr>
              <a:t>to</a:t>
            </a:r>
            <a:r>
              <a:rPr lang="en-US" sz="1100" spc="-5" dirty="0">
                <a:latin typeface="+mj-lt"/>
                <a:cs typeface="Cambria"/>
              </a:rPr>
              <a:t> modify the</a:t>
            </a:r>
            <a:r>
              <a:rPr lang="en-US" sz="1100" spc="5" dirty="0">
                <a:latin typeface="+mj-lt"/>
                <a:cs typeface="Cambria"/>
              </a:rPr>
              <a:t> </a:t>
            </a:r>
            <a:r>
              <a:rPr lang="en-US" sz="1100" spc="-5" dirty="0">
                <a:latin typeface="+mj-lt"/>
                <a:cs typeface="Cambria"/>
              </a:rPr>
              <a:t>program contents </a:t>
            </a:r>
            <a:r>
              <a:rPr lang="en-US" sz="1100" dirty="0">
                <a:latin typeface="+mj-lt"/>
                <a:cs typeface="Cambria"/>
              </a:rPr>
              <a:t>and</a:t>
            </a:r>
            <a:r>
              <a:rPr lang="en-US" sz="1100" spc="-5" dirty="0">
                <a:latin typeface="+mj-lt"/>
                <a:cs typeface="Cambria"/>
              </a:rPr>
              <a:t> faculty</a:t>
            </a:r>
            <a:r>
              <a:rPr lang="en-US" sz="1100" spc="-10" dirty="0">
                <a:latin typeface="+mj-lt"/>
                <a:cs typeface="Cambria"/>
              </a:rPr>
              <a:t> </a:t>
            </a:r>
            <a:r>
              <a:rPr lang="en-US" sz="1100" dirty="0">
                <a:latin typeface="+mj-lt"/>
                <a:cs typeface="Cambria"/>
              </a:rPr>
              <a:t>if</a:t>
            </a:r>
            <a:r>
              <a:rPr lang="en-US" sz="1100" spc="-5" dirty="0">
                <a:latin typeface="+mj-lt"/>
                <a:cs typeface="Cambria"/>
              </a:rPr>
              <a:t> necessary.</a:t>
            </a:r>
            <a:endParaRPr lang="en-US" sz="1100" dirty="0">
              <a:latin typeface="+mj-lt"/>
              <a:cs typeface="Cambria"/>
            </a:endParaRPr>
          </a:p>
          <a:p>
            <a:pPr>
              <a:spcBef>
                <a:spcPts val="31"/>
              </a:spcBef>
            </a:pPr>
            <a:endParaRPr lang="en-US" sz="1100" dirty="0">
              <a:latin typeface="+mj-lt"/>
              <a:cs typeface="Cambria"/>
            </a:endParaRPr>
          </a:p>
          <a:p>
            <a:pPr marL="12988">
              <a:spcBef>
                <a:spcPts val="5"/>
              </a:spcBef>
            </a:pPr>
            <a:r>
              <a:rPr lang="en-US" sz="1100" b="1" u="sng" spc="-5" dirty="0">
                <a:uFill>
                  <a:solidFill>
                    <a:schemeClr val="accent4">
                      <a:lumMod val="40000"/>
                      <a:lumOff val="60000"/>
                    </a:schemeClr>
                  </a:solidFill>
                </a:uFill>
                <a:latin typeface="+mj-lt"/>
                <a:cs typeface="Cambria"/>
              </a:rPr>
              <a:t>Questions</a:t>
            </a:r>
            <a:endParaRPr lang="en-US" sz="1100" dirty="0">
              <a:uFill>
                <a:solidFill>
                  <a:schemeClr val="accent4">
                    <a:lumMod val="40000"/>
                    <a:lumOff val="60000"/>
                  </a:schemeClr>
                </a:solidFill>
              </a:uFill>
              <a:latin typeface="+mj-lt"/>
              <a:cs typeface="Cambria"/>
            </a:endParaRPr>
          </a:p>
          <a:p>
            <a:pPr marL="12988" marR="134429">
              <a:spcBef>
                <a:spcPts val="61"/>
              </a:spcBef>
            </a:pPr>
            <a:r>
              <a:rPr lang="en-US" sz="1100" spc="-5" dirty="0">
                <a:latin typeface="+mj-lt"/>
                <a:cs typeface="Cambria"/>
              </a:rPr>
              <a:t>For</a:t>
            </a:r>
            <a:r>
              <a:rPr lang="en-US" sz="1100" dirty="0">
                <a:latin typeface="+mj-lt"/>
                <a:cs typeface="Cambria"/>
              </a:rPr>
              <a:t> </a:t>
            </a:r>
            <a:r>
              <a:rPr lang="en-US" sz="1100" spc="-5" dirty="0">
                <a:latin typeface="+mj-lt"/>
                <a:cs typeface="Cambria"/>
              </a:rPr>
              <a:t>questions</a:t>
            </a:r>
            <a:r>
              <a:rPr lang="en-US" sz="1100" spc="5" dirty="0">
                <a:latin typeface="+mj-lt"/>
                <a:cs typeface="Cambria"/>
              </a:rPr>
              <a:t> </a:t>
            </a:r>
            <a:r>
              <a:rPr lang="en-US" sz="1100" spc="-5" dirty="0">
                <a:latin typeface="+mj-lt"/>
                <a:cs typeface="Cambria"/>
              </a:rPr>
              <a:t>or</a:t>
            </a:r>
            <a:r>
              <a:rPr lang="en-US" sz="1100" dirty="0">
                <a:latin typeface="+mj-lt"/>
                <a:cs typeface="Cambria"/>
              </a:rPr>
              <a:t> </a:t>
            </a:r>
            <a:r>
              <a:rPr lang="en-US" sz="1100" spc="-5" dirty="0">
                <a:latin typeface="+mj-lt"/>
                <a:cs typeface="Cambria"/>
              </a:rPr>
              <a:t>concerns</a:t>
            </a:r>
            <a:r>
              <a:rPr lang="en-US" sz="1100" spc="5" dirty="0">
                <a:latin typeface="+mj-lt"/>
                <a:cs typeface="Cambria"/>
              </a:rPr>
              <a:t> </a:t>
            </a:r>
            <a:r>
              <a:rPr lang="en-US" sz="1100" spc="-5" dirty="0">
                <a:latin typeface="+mj-lt"/>
                <a:cs typeface="Cambria"/>
              </a:rPr>
              <a:t>regarding</a:t>
            </a:r>
            <a:r>
              <a:rPr lang="en-US" sz="1100" dirty="0">
                <a:latin typeface="+mj-lt"/>
                <a:cs typeface="Cambria"/>
              </a:rPr>
              <a:t> </a:t>
            </a:r>
            <a:r>
              <a:rPr lang="en-US" sz="1100" spc="-5" dirty="0">
                <a:latin typeface="+mj-lt"/>
                <a:cs typeface="Cambria"/>
              </a:rPr>
              <a:t>nursing</a:t>
            </a:r>
            <a:r>
              <a:rPr lang="en-US" sz="1100" spc="15" dirty="0">
                <a:latin typeface="+mj-lt"/>
                <a:cs typeface="Cambria"/>
              </a:rPr>
              <a:t> </a:t>
            </a:r>
            <a:r>
              <a:rPr lang="en-US" sz="1100" dirty="0">
                <a:latin typeface="+mj-lt"/>
                <a:cs typeface="Cambria"/>
              </a:rPr>
              <a:t>contact</a:t>
            </a:r>
            <a:r>
              <a:rPr lang="en-US" sz="1100" spc="5" dirty="0">
                <a:latin typeface="+mj-lt"/>
                <a:cs typeface="Cambria"/>
              </a:rPr>
              <a:t> </a:t>
            </a:r>
            <a:r>
              <a:rPr lang="en-US" sz="1100" spc="-5" dirty="0">
                <a:latin typeface="+mj-lt"/>
                <a:cs typeface="Cambria"/>
              </a:rPr>
              <a:t>hours</a:t>
            </a:r>
            <a:r>
              <a:rPr lang="en-US" sz="1100" spc="10" dirty="0">
                <a:latin typeface="+mj-lt"/>
                <a:cs typeface="Cambria"/>
              </a:rPr>
              <a:t> </a:t>
            </a:r>
            <a:r>
              <a:rPr lang="en-US" sz="1100" spc="-5" dirty="0">
                <a:latin typeface="+mj-lt"/>
                <a:cs typeface="Cambria"/>
              </a:rPr>
              <a:t>for</a:t>
            </a:r>
            <a:r>
              <a:rPr lang="en-US" sz="1100" dirty="0">
                <a:latin typeface="+mj-lt"/>
                <a:cs typeface="Cambria"/>
              </a:rPr>
              <a:t> </a:t>
            </a:r>
            <a:r>
              <a:rPr lang="en-US" sz="1100" spc="-5" dirty="0">
                <a:latin typeface="+mj-lt"/>
                <a:cs typeface="Cambria"/>
              </a:rPr>
              <a:t>this</a:t>
            </a:r>
            <a:r>
              <a:rPr lang="en-US" sz="1100" spc="5" dirty="0">
                <a:latin typeface="+mj-lt"/>
                <a:cs typeface="Cambria"/>
              </a:rPr>
              <a:t> </a:t>
            </a:r>
            <a:r>
              <a:rPr lang="en-US" sz="1100" spc="-5" dirty="0">
                <a:latin typeface="+mj-lt"/>
                <a:cs typeface="Cambria"/>
              </a:rPr>
              <a:t>activity,</a:t>
            </a:r>
            <a:r>
              <a:rPr lang="en-US" sz="1100" spc="10" dirty="0">
                <a:latin typeface="+mj-lt"/>
                <a:cs typeface="Cambria"/>
              </a:rPr>
              <a:t> </a:t>
            </a:r>
            <a:r>
              <a:rPr lang="en-US" sz="1100" spc="-5" dirty="0">
                <a:latin typeface="+mj-lt"/>
                <a:cs typeface="Cambria"/>
              </a:rPr>
              <a:t>please</a:t>
            </a:r>
            <a:r>
              <a:rPr lang="en-US" sz="1100" spc="10" dirty="0">
                <a:latin typeface="+mj-lt"/>
                <a:cs typeface="Cambria"/>
              </a:rPr>
              <a:t> </a:t>
            </a:r>
            <a:r>
              <a:rPr lang="en-US" sz="1100" spc="-5" dirty="0">
                <a:latin typeface="+mj-lt"/>
                <a:cs typeface="Cambria"/>
              </a:rPr>
              <a:t>call</a:t>
            </a:r>
            <a:r>
              <a:rPr lang="en-US" sz="1100" dirty="0">
                <a:latin typeface="+mj-lt"/>
                <a:cs typeface="Cambria"/>
              </a:rPr>
              <a:t> </a:t>
            </a:r>
            <a:r>
              <a:rPr lang="en-US" sz="1100" spc="-5" dirty="0">
                <a:latin typeface="+mj-lt"/>
                <a:cs typeface="Cambria"/>
              </a:rPr>
              <a:t>the </a:t>
            </a:r>
            <a:r>
              <a:rPr lang="en-US" sz="1100" spc="-256" dirty="0">
                <a:latin typeface="+mj-lt"/>
                <a:cs typeface="Cambria"/>
              </a:rPr>
              <a:t> </a:t>
            </a:r>
            <a:r>
              <a:rPr lang="en-US" sz="1100" spc="-5" dirty="0">
                <a:latin typeface="+mj-lt"/>
                <a:cs typeface="Cambria"/>
              </a:rPr>
              <a:t>Center for</a:t>
            </a:r>
            <a:r>
              <a:rPr lang="en-US" sz="1100" dirty="0">
                <a:latin typeface="+mj-lt"/>
                <a:cs typeface="Cambria"/>
              </a:rPr>
              <a:t> </a:t>
            </a:r>
            <a:r>
              <a:rPr lang="en-US" sz="1100" spc="-5" dirty="0">
                <a:latin typeface="+mj-lt"/>
                <a:cs typeface="Cambria"/>
              </a:rPr>
              <a:t>Professional</a:t>
            </a:r>
            <a:r>
              <a:rPr lang="en-US" sz="1100" spc="10" dirty="0">
                <a:latin typeface="+mj-lt"/>
                <a:cs typeface="Cambria"/>
              </a:rPr>
              <a:t> </a:t>
            </a:r>
            <a:r>
              <a:rPr lang="en-US" sz="1100" spc="-5" dirty="0">
                <a:latin typeface="+mj-lt"/>
                <a:cs typeface="Cambria"/>
              </a:rPr>
              <a:t>Development</a:t>
            </a:r>
            <a:r>
              <a:rPr lang="en-US" sz="1100" dirty="0">
                <a:latin typeface="+mj-lt"/>
                <a:cs typeface="Cambria"/>
              </a:rPr>
              <a:t> at</a:t>
            </a:r>
            <a:r>
              <a:rPr lang="en-US" sz="1100" spc="5" dirty="0">
                <a:latin typeface="+mj-lt"/>
                <a:cs typeface="Cambria"/>
              </a:rPr>
              <a:t> </a:t>
            </a:r>
            <a:r>
              <a:rPr lang="en-US" sz="1100" spc="-5" dirty="0">
                <a:latin typeface="+mj-lt"/>
                <a:cs typeface="Cambria"/>
              </a:rPr>
              <a:t>973-972-6655</a:t>
            </a:r>
            <a:r>
              <a:rPr lang="en-US" sz="1100" dirty="0">
                <a:latin typeface="+mj-lt"/>
                <a:cs typeface="Cambria"/>
              </a:rPr>
              <a:t> </a:t>
            </a:r>
            <a:r>
              <a:rPr lang="en-US" sz="1100" spc="5" dirty="0">
                <a:latin typeface="+mj-lt"/>
                <a:cs typeface="Cambria"/>
              </a:rPr>
              <a:t>or</a:t>
            </a:r>
            <a:r>
              <a:rPr lang="en-US" sz="1100" spc="-5" dirty="0">
                <a:latin typeface="+mj-lt"/>
                <a:cs typeface="Cambria"/>
              </a:rPr>
              <a:t> email</a:t>
            </a:r>
            <a:r>
              <a:rPr lang="en-US" sz="1100" dirty="0">
                <a:latin typeface="+mj-lt"/>
                <a:cs typeface="Cambria"/>
              </a:rPr>
              <a:t> </a:t>
            </a:r>
            <a:r>
              <a:rPr lang="en-US" sz="1100" u="sng" spc="-5" dirty="0">
                <a:uFill>
                  <a:solidFill>
                    <a:srgbClr val="0000FF"/>
                  </a:solidFill>
                </a:uFill>
                <a:latin typeface="+mj-lt"/>
                <a:cs typeface="Cambria"/>
                <a:hlinkClick r:id="rId4">
                  <a:extLst>
                    <a:ext uri="{A12FA001-AC4F-418D-AE19-62706E023703}">
                      <ahyp:hlinkClr xmlns:ahyp="http://schemas.microsoft.com/office/drawing/2018/hyperlinkcolor" val="tx"/>
                    </a:ext>
                  </a:extLst>
                </a:hlinkClick>
              </a:rPr>
              <a:t>cpdn@rutgers.edu</a:t>
            </a:r>
            <a:endParaRPr lang="en-US" sz="1100" dirty="0">
              <a:latin typeface="+mj-lt"/>
              <a:cs typeface="Cambria"/>
            </a:endParaRPr>
          </a:p>
          <a:p>
            <a:endParaRPr lang="en-US" sz="1100" dirty="0">
              <a:latin typeface="+mj-lt"/>
              <a:cs typeface="Cambria"/>
            </a:endParaRPr>
          </a:p>
          <a:p>
            <a:pPr>
              <a:spcBef>
                <a:spcPts val="1130"/>
              </a:spcBef>
            </a:pPr>
            <a:r>
              <a:rPr lang="en-US" sz="1100" b="1" u="sng" spc="-5" dirty="0">
                <a:uFill>
                  <a:solidFill>
                    <a:schemeClr val="accent4">
                      <a:lumMod val="40000"/>
                      <a:lumOff val="60000"/>
                    </a:schemeClr>
                  </a:solidFill>
                </a:uFill>
                <a:latin typeface="+mj-lt"/>
                <a:cs typeface="Cambria"/>
              </a:rPr>
              <a:t>INSTRUCTIONS</a:t>
            </a:r>
            <a:r>
              <a:rPr lang="en-US" sz="1100" b="1" u="sng" spc="-10" dirty="0">
                <a:uFill>
                  <a:solidFill>
                    <a:schemeClr val="accent4">
                      <a:lumMod val="40000"/>
                      <a:lumOff val="60000"/>
                    </a:schemeClr>
                  </a:solidFill>
                </a:uFill>
                <a:latin typeface="+mj-lt"/>
                <a:cs typeface="Cambria"/>
              </a:rPr>
              <a:t> </a:t>
            </a:r>
            <a:r>
              <a:rPr lang="en-US" sz="1100" b="1" u="sng" dirty="0">
                <a:uFill>
                  <a:solidFill>
                    <a:schemeClr val="accent4">
                      <a:lumMod val="40000"/>
                      <a:lumOff val="60000"/>
                    </a:schemeClr>
                  </a:solidFill>
                </a:uFill>
                <a:latin typeface="+mj-lt"/>
                <a:cs typeface="Cambria"/>
              </a:rPr>
              <a:t>FOR</a:t>
            </a:r>
            <a:r>
              <a:rPr lang="en-US" sz="1100" b="1" u="sng" spc="-10"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EVALUATION AND</a:t>
            </a:r>
            <a:endParaRPr lang="en-US" sz="1100" dirty="0">
              <a:uFill>
                <a:solidFill>
                  <a:schemeClr val="accent4">
                    <a:lumMod val="40000"/>
                    <a:lumOff val="60000"/>
                  </a:schemeClr>
                </a:solidFill>
              </a:uFill>
              <a:latin typeface="+mj-lt"/>
              <a:cs typeface="Cambria"/>
            </a:endParaRPr>
          </a:p>
          <a:p>
            <a:r>
              <a:rPr lang="en-US" sz="1100" b="1" u="sng" spc="-5" dirty="0">
                <a:uFill>
                  <a:solidFill>
                    <a:schemeClr val="accent4">
                      <a:lumMod val="40000"/>
                      <a:lumOff val="60000"/>
                    </a:schemeClr>
                  </a:solidFill>
                </a:uFill>
                <a:latin typeface="+mj-lt"/>
                <a:cs typeface="Cambria"/>
              </a:rPr>
              <a:t>CE</a:t>
            </a:r>
            <a:r>
              <a:rPr lang="en-US" sz="1100" b="1" u="sng" spc="-10"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CERTIFICATES</a:t>
            </a:r>
            <a:r>
              <a:rPr lang="en-US" sz="1100" b="1" u="sng" spc="-10" dirty="0">
                <a:uFill>
                  <a:solidFill>
                    <a:schemeClr val="accent4">
                      <a:lumMod val="40000"/>
                      <a:lumOff val="60000"/>
                    </a:schemeClr>
                  </a:solidFill>
                </a:uFill>
                <a:latin typeface="+mj-lt"/>
                <a:cs typeface="Cambria"/>
              </a:rPr>
              <a:t> </a:t>
            </a:r>
            <a:r>
              <a:rPr lang="en-US" sz="1100" b="1" u="sng" dirty="0">
                <a:uFill>
                  <a:solidFill>
                    <a:schemeClr val="accent4">
                      <a:lumMod val="40000"/>
                      <a:lumOff val="60000"/>
                    </a:schemeClr>
                  </a:solidFill>
                </a:uFill>
                <a:latin typeface="+mj-lt"/>
                <a:cs typeface="Cambria"/>
              </a:rPr>
              <a:t>AND</a:t>
            </a:r>
            <a:r>
              <a:rPr lang="en-US" sz="1100" b="1" u="sng" spc="-15"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ATTENDANCE </a:t>
            </a:r>
            <a:r>
              <a:rPr lang="en-US" sz="1100" b="1" u="sng" dirty="0">
                <a:uFill>
                  <a:solidFill>
                    <a:schemeClr val="accent4">
                      <a:lumMod val="40000"/>
                      <a:lumOff val="60000"/>
                    </a:schemeClr>
                  </a:solidFill>
                </a:uFill>
                <a:latin typeface="+mj-lt"/>
                <a:cs typeface="Cambria"/>
              </a:rPr>
              <a:t>LETTERS</a:t>
            </a:r>
            <a:endParaRPr lang="en-US" sz="1100" dirty="0">
              <a:uFill>
                <a:solidFill>
                  <a:schemeClr val="accent4">
                    <a:lumMod val="40000"/>
                    <a:lumOff val="60000"/>
                  </a:schemeClr>
                </a:solidFill>
              </a:uFill>
              <a:latin typeface="+mj-lt"/>
              <a:cs typeface="Cambria"/>
            </a:endParaRPr>
          </a:p>
          <a:p>
            <a:pPr>
              <a:spcBef>
                <a:spcPts val="5"/>
              </a:spcBef>
            </a:pPr>
            <a:endParaRPr lang="en-US" sz="1100" dirty="0">
              <a:latin typeface="+mj-lt"/>
              <a:cs typeface="Cambria"/>
            </a:endParaRPr>
          </a:p>
          <a:p>
            <a:pPr marL="12988" marR="5195" algn="just"/>
            <a:r>
              <a:rPr lang="en-US" sz="1100" spc="-5" dirty="0">
                <a:latin typeface="+mj-lt"/>
                <a:cs typeface="Cambria"/>
              </a:rPr>
              <a:t>Following</a:t>
            </a:r>
            <a:r>
              <a:rPr lang="en-US" sz="1100" spc="-31" dirty="0">
                <a:latin typeface="+mj-lt"/>
                <a:cs typeface="Cambria"/>
              </a:rPr>
              <a:t> </a:t>
            </a:r>
            <a:r>
              <a:rPr lang="en-US" sz="1100" spc="-5" dirty="0">
                <a:latin typeface="+mj-lt"/>
                <a:cs typeface="Cambria"/>
              </a:rPr>
              <a:t>the</a:t>
            </a:r>
            <a:r>
              <a:rPr lang="en-US" sz="1100" spc="-20" dirty="0">
                <a:latin typeface="+mj-lt"/>
                <a:cs typeface="Cambria"/>
              </a:rPr>
              <a:t> </a:t>
            </a:r>
            <a:r>
              <a:rPr lang="en-US" sz="1100" spc="-5" dirty="0">
                <a:latin typeface="+mj-lt"/>
                <a:cs typeface="Cambria"/>
              </a:rPr>
              <a:t>program,</a:t>
            </a:r>
            <a:r>
              <a:rPr lang="en-US" sz="1100" spc="-15" dirty="0">
                <a:latin typeface="+mj-lt"/>
                <a:cs typeface="Cambria"/>
              </a:rPr>
              <a:t> </a:t>
            </a:r>
            <a:r>
              <a:rPr lang="en-US" sz="1100" spc="-5" dirty="0">
                <a:latin typeface="+mj-lt"/>
                <a:cs typeface="Cambria"/>
              </a:rPr>
              <a:t>please</a:t>
            </a:r>
            <a:r>
              <a:rPr lang="en-US" sz="1100" spc="-26" dirty="0">
                <a:latin typeface="+mj-lt"/>
                <a:cs typeface="Cambria"/>
              </a:rPr>
              <a:t> </a:t>
            </a:r>
            <a:r>
              <a:rPr lang="en-US" sz="1100" spc="-5" dirty="0">
                <a:latin typeface="+mj-lt"/>
                <a:cs typeface="Cambria"/>
              </a:rPr>
              <a:t>take</a:t>
            </a:r>
            <a:r>
              <a:rPr lang="en-US" sz="1100" spc="-20" dirty="0">
                <a:latin typeface="+mj-lt"/>
                <a:cs typeface="Cambria"/>
              </a:rPr>
              <a:t> </a:t>
            </a:r>
            <a:r>
              <a:rPr lang="en-US" sz="1100" dirty="0">
                <a:latin typeface="+mj-lt"/>
                <a:cs typeface="Cambria"/>
              </a:rPr>
              <a:t>a</a:t>
            </a:r>
            <a:r>
              <a:rPr lang="en-US" sz="1100" spc="-20" dirty="0">
                <a:latin typeface="+mj-lt"/>
                <a:cs typeface="Cambria"/>
              </a:rPr>
              <a:t> </a:t>
            </a:r>
            <a:r>
              <a:rPr lang="en-US" sz="1100" spc="-5" dirty="0">
                <a:latin typeface="+mj-lt"/>
                <a:cs typeface="Cambria"/>
              </a:rPr>
              <a:t>few</a:t>
            </a:r>
            <a:r>
              <a:rPr lang="en-US" sz="1100" spc="-26" dirty="0">
                <a:latin typeface="+mj-lt"/>
                <a:cs typeface="Cambria"/>
              </a:rPr>
              <a:t> </a:t>
            </a:r>
            <a:r>
              <a:rPr lang="en-US" sz="1100" spc="-5" dirty="0">
                <a:latin typeface="+mj-lt"/>
                <a:cs typeface="Cambria"/>
              </a:rPr>
              <a:t>moments</a:t>
            </a:r>
            <a:r>
              <a:rPr lang="en-US" sz="1100" spc="-26" dirty="0">
                <a:latin typeface="+mj-lt"/>
                <a:cs typeface="Cambria"/>
              </a:rPr>
              <a:t> </a:t>
            </a:r>
            <a:r>
              <a:rPr lang="en-US" sz="1100" dirty="0">
                <a:latin typeface="+mj-lt"/>
                <a:cs typeface="Cambria"/>
              </a:rPr>
              <a:t>to</a:t>
            </a:r>
            <a:r>
              <a:rPr lang="en-US" sz="1100" spc="-26" dirty="0">
                <a:latin typeface="+mj-lt"/>
                <a:cs typeface="Cambria"/>
              </a:rPr>
              <a:t> </a:t>
            </a:r>
            <a:r>
              <a:rPr lang="en-US" sz="1100" spc="-5" dirty="0">
                <a:latin typeface="+mj-lt"/>
                <a:cs typeface="Cambria"/>
              </a:rPr>
              <a:t>complete</a:t>
            </a:r>
            <a:r>
              <a:rPr lang="en-US" sz="1100" spc="-20" dirty="0">
                <a:latin typeface="+mj-lt"/>
                <a:cs typeface="Cambria"/>
              </a:rPr>
              <a:t> </a:t>
            </a:r>
            <a:r>
              <a:rPr lang="en-US" sz="1100" spc="-5" dirty="0">
                <a:latin typeface="+mj-lt"/>
                <a:cs typeface="Cambria"/>
              </a:rPr>
              <a:t>the</a:t>
            </a:r>
            <a:r>
              <a:rPr lang="en-US" sz="1100" spc="-26" dirty="0">
                <a:latin typeface="+mj-lt"/>
                <a:cs typeface="Cambria"/>
              </a:rPr>
              <a:t> </a:t>
            </a:r>
            <a:r>
              <a:rPr lang="en-US" sz="1100" spc="-5" dirty="0">
                <a:latin typeface="+mj-lt"/>
                <a:cs typeface="Cambria"/>
              </a:rPr>
              <a:t>online</a:t>
            </a:r>
            <a:r>
              <a:rPr lang="en-US" sz="1100" spc="-20" dirty="0">
                <a:latin typeface="+mj-lt"/>
                <a:cs typeface="Cambria"/>
              </a:rPr>
              <a:t> </a:t>
            </a:r>
            <a:r>
              <a:rPr lang="en-US" sz="1100" spc="-5" dirty="0">
                <a:latin typeface="+mj-lt"/>
                <a:cs typeface="Cambria"/>
              </a:rPr>
              <a:t>evaluation</a:t>
            </a:r>
            <a:r>
              <a:rPr lang="en-US" sz="1100" spc="-20" dirty="0">
                <a:latin typeface="+mj-lt"/>
                <a:cs typeface="Cambria"/>
              </a:rPr>
              <a:t> </a:t>
            </a:r>
            <a:r>
              <a:rPr lang="en-US" sz="1100" spc="-5" dirty="0">
                <a:latin typeface="+mj-lt"/>
                <a:cs typeface="Cambria"/>
              </a:rPr>
              <a:t>survey that will be provided in the zoom chat and emailed. Completion will</a:t>
            </a:r>
            <a:r>
              <a:rPr lang="en-US" sz="1100" dirty="0">
                <a:latin typeface="+mj-lt"/>
                <a:cs typeface="Cambria"/>
              </a:rPr>
              <a:t> </a:t>
            </a:r>
            <a:r>
              <a:rPr lang="en-US" sz="1100" spc="-5" dirty="0">
                <a:latin typeface="+mj-lt"/>
                <a:cs typeface="Cambria"/>
              </a:rPr>
              <a:t>assist us </a:t>
            </a:r>
            <a:r>
              <a:rPr lang="en-US" sz="1100" dirty="0">
                <a:latin typeface="+mj-lt"/>
                <a:cs typeface="Cambria"/>
              </a:rPr>
              <a:t>in</a:t>
            </a:r>
          </a:p>
          <a:p>
            <a:pPr marL="12988" marR="5195" algn="just"/>
            <a:r>
              <a:rPr lang="en-US" sz="1100" spc="-5" dirty="0">
                <a:latin typeface="+mj-lt"/>
                <a:cs typeface="Cambria"/>
              </a:rPr>
              <a:t>assessing the effectiveness of this activity </a:t>
            </a:r>
            <a:r>
              <a:rPr lang="en-US" sz="1100" dirty="0">
                <a:latin typeface="+mj-lt"/>
                <a:cs typeface="Cambria"/>
              </a:rPr>
              <a:t>and to </a:t>
            </a:r>
            <a:r>
              <a:rPr lang="en-US" sz="1100" spc="5" dirty="0">
                <a:latin typeface="+mj-lt"/>
                <a:cs typeface="Cambria"/>
              </a:rPr>
              <a:t> </a:t>
            </a:r>
            <a:r>
              <a:rPr lang="en-US" sz="1100" spc="-5" dirty="0">
                <a:latin typeface="+mj-lt"/>
                <a:cs typeface="Cambria"/>
              </a:rPr>
              <a:t>make recommendations for future educational offerings.</a:t>
            </a:r>
            <a:r>
              <a:rPr lang="en-US" sz="1100" spc="260" dirty="0">
                <a:latin typeface="+mj-lt"/>
                <a:cs typeface="Cambria"/>
              </a:rPr>
              <a:t> </a:t>
            </a:r>
            <a:r>
              <a:rPr lang="en-US" sz="1100" spc="-5" dirty="0">
                <a:latin typeface="+mj-lt"/>
                <a:cs typeface="Cambria"/>
              </a:rPr>
              <a:t>Your response will help ensure that future programs </a:t>
            </a:r>
            <a:r>
              <a:rPr lang="en-US" sz="1100" spc="5" dirty="0">
                <a:latin typeface="+mj-lt"/>
                <a:cs typeface="Cambria"/>
              </a:rPr>
              <a:t>are </a:t>
            </a:r>
            <a:r>
              <a:rPr lang="en-US" sz="1100" spc="-5" dirty="0">
                <a:latin typeface="+mj-lt"/>
                <a:cs typeface="Cambria"/>
              </a:rPr>
              <a:t>informative </a:t>
            </a:r>
          </a:p>
          <a:p>
            <a:pPr marL="12988" marR="5195" algn="just"/>
            <a:r>
              <a:rPr lang="en-US" sz="1100" dirty="0">
                <a:latin typeface="+mj-lt"/>
                <a:cs typeface="Cambria"/>
              </a:rPr>
              <a:t>and </a:t>
            </a:r>
            <a:r>
              <a:rPr lang="en-US" sz="1100" spc="-5" dirty="0">
                <a:latin typeface="+mj-lt"/>
                <a:cs typeface="Cambria"/>
              </a:rPr>
              <a:t>meet the educational needs of all participants.</a:t>
            </a:r>
            <a:r>
              <a:rPr lang="en-US" sz="1100" dirty="0">
                <a:latin typeface="+mj-lt"/>
                <a:cs typeface="Cambria"/>
              </a:rPr>
              <a:t> </a:t>
            </a:r>
            <a:r>
              <a:rPr lang="en-US" sz="1100" b="1" spc="-10" dirty="0">
                <a:latin typeface="+mj-lt"/>
                <a:cs typeface="Cambria"/>
              </a:rPr>
              <a:t>All </a:t>
            </a:r>
            <a:r>
              <a:rPr lang="en-US" sz="1100" b="1" spc="-5" dirty="0">
                <a:latin typeface="+mj-lt"/>
                <a:cs typeface="Cambria"/>
              </a:rPr>
              <a:t>surveys</a:t>
            </a:r>
            <a:r>
              <a:rPr lang="en-US" sz="1100" b="1" dirty="0">
                <a:latin typeface="+mj-lt"/>
                <a:cs typeface="Cambria"/>
              </a:rPr>
              <a:t> </a:t>
            </a:r>
            <a:r>
              <a:rPr lang="en-US" sz="1100" b="1" spc="-5" dirty="0">
                <a:latin typeface="+mj-lt"/>
                <a:cs typeface="Cambria"/>
              </a:rPr>
              <a:t>must</a:t>
            </a:r>
            <a:r>
              <a:rPr lang="en-US" sz="1100" b="1" spc="5" dirty="0">
                <a:latin typeface="+mj-lt"/>
                <a:cs typeface="Cambria"/>
              </a:rPr>
              <a:t> </a:t>
            </a:r>
            <a:r>
              <a:rPr lang="en-US" sz="1100" b="1" spc="-5" dirty="0">
                <a:latin typeface="+mj-lt"/>
                <a:cs typeface="Cambria"/>
              </a:rPr>
              <a:t>be completed</a:t>
            </a:r>
            <a:r>
              <a:rPr lang="en-US" sz="1100" b="1" dirty="0">
                <a:latin typeface="+mj-lt"/>
                <a:cs typeface="Cambria"/>
              </a:rPr>
              <a:t> 4</a:t>
            </a:r>
            <a:r>
              <a:rPr lang="en-US" sz="1100" b="1" spc="-5" dirty="0">
                <a:latin typeface="+mj-lt"/>
                <a:cs typeface="Cambria"/>
              </a:rPr>
              <a:t> weeks</a:t>
            </a:r>
            <a:r>
              <a:rPr lang="en-US" sz="1100" b="1" dirty="0">
                <a:latin typeface="+mj-lt"/>
                <a:cs typeface="Cambria"/>
              </a:rPr>
              <a:t> </a:t>
            </a:r>
            <a:r>
              <a:rPr lang="en-US" sz="1100" b="1" spc="-5" dirty="0">
                <a:latin typeface="+mj-lt"/>
                <a:cs typeface="Cambria"/>
              </a:rPr>
              <a:t>after the course.</a:t>
            </a:r>
            <a:endParaRPr lang="en-US" sz="1100" dirty="0">
              <a:latin typeface="+mj-lt"/>
              <a:cs typeface="Cambria"/>
            </a:endParaRPr>
          </a:p>
          <a:p>
            <a:pPr>
              <a:spcBef>
                <a:spcPts val="51"/>
              </a:spcBef>
            </a:pPr>
            <a:endParaRPr lang="en-US" sz="1100" dirty="0">
              <a:latin typeface="+mj-lt"/>
              <a:cs typeface="Cambria"/>
            </a:endParaRPr>
          </a:p>
          <a:p>
            <a:pPr marL="12988" marR="5195" algn="just"/>
            <a:r>
              <a:rPr lang="en-US" sz="1100" spc="-5" dirty="0">
                <a:latin typeface="+mj-lt"/>
                <a:cs typeface="Cambria"/>
              </a:rPr>
              <a:t>In order </a:t>
            </a:r>
            <a:r>
              <a:rPr lang="en-US" sz="1100" dirty="0">
                <a:latin typeface="+mj-lt"/>
                <a:cs typeface="Cambria"/>
              </a:rPr>
              <a:t>to </a:t>
            </a:r>
            <a:r>
              <a:rPr lang="en-US" sz="1100" spc="-5" dirty="0">
                <a:latin typeface="+mj-lt"/>
                <a:cs typeface="Cambria"/>
              </a:rPr>
              <a:t>obtain </a:t>
            </a:r>
            <a:r>
              <a:rPr lang="en-US" sz="1100" dirty="0">
                <a:latin typeface="+mj-lt"/>
                <a:cs typeface="Cambria"/>
              </a:rPr>
              <a:t>a </a:t>
            </a:r>
            <a:r>
              <a:rPr lang="en-US" sz="1100" spc="-5" dirty="0">
                <a:latin typeface="+mj-lt"/>
                <a:cs typeface="Cambria"/>
              </a:rPr>
              <a:t>CE certificate/attendance letter for this activity, </a:t>
            </a:r>
            <a:r>
              <a:rPr lang="en-US" sz="1100" spc="-10" dirty="0">
                <a:latin typeface="+mj-lt"/>
                <a:cs typeface="Cambria"/>
              </a:rPr>
              <a:t>you </a:t>
            </a:r>
            <a:r>
              <a:rPr lang="en-US" sz="1100" spc="-5" dirty="0">
                <a:latin typeface="+mj-lt"/>
                <a:cs typeface="Cambria"/>
              </a:rPr>
              <a:t>must complete the </a:t>
            </a:r>
            <a:r>
              <a:rPr lang="en-US" sz="1100" dirty="0">
                <a:latin typeface="+mj-lt"/>
                <a:cs typeface="Cambria"/>
              </a:rPr>
              <a:t> </a:t>
            </a:r>
            <a:r>
              <a:rPr lang="en-US" sz="1100" spc="-5" dirty="0">
                <a:latin typeface="+mj-lt"/>
                <a:cs typeface="Cambria"/>
              </a:rPr>
              <a:t>online</a:t>
            </a:r>
            <a:r>
              <a:rPr lang="en-US" sz="1100" dirty="0">
                <a:latin typeface="+mj-lt"/>
                <a:cs typeface="Cambria"/>
              </a:rPr>
              <a:t> </a:t>
            </a:r>
            <a:r>
              <a:rPr lang="en-US" sz="1100" spc="-5" dirty="0">
                <a:latin typeface="+mj-lt"/>
                <a:cs typeface="Cambria"/>
              </a:rPr>
              <a:t>evaluation</a:t>
            </a:r>
            <a:r>
              <a:rPr lang="en-US" sz="1100" dirty="0">
                <a:latin typeface="+mj-lt"/>
                <a:cs typeface="Cambria"/>
              </a:rPr>
              <a:t> </a:t>
            </a:r>
            <a:r>
              <a:rPr lang="en-US" sz="1100" spc="-5" dirty="0">
                <a:latin typeface="+mj-lt"/>
                <a:cs typeface="Cambria"/>
              </a:rPr>
              <a:t>survey</a:t>
            </a:r>
            <a:r>
              <a:rPr lang="en-US" sz="1100" dirty="0">
                <a:latin typeface="+mj-lt"/>
                <a:cs typeface="Cambria"/>
              </a:rPr>
              <a:t> </a:t>
            </a:r>
            <a:r>
              <a:rPr lang="en-US" sz="1100" spc="-5" dirty="0">
                <a:latin typeface="+mj-lt"/>
                <a:cs typeface="Cambria"/>
              </a:rPr>
              <a:t>after</a:t>
            </a:r>
            <a:r>
              <a:rPr lang="en-US" sz="1100" dirty="0">
                <a:latin typeface="+mj-lt"/>
                <a:cs typeface="Cambria"/>
              </a:rPr>
              <a:t> t</a:t>
            </a:r>
            <a:r>
              <a:rPr lang="en-US" sz="1100" spc="-5" dirty="0">
                <a:latin typeface="+mj-lt"/>
                <a:cs typeface="Cambria"/>
              </a:rPr>
              <a:t>he</a:t>
            </a:r>
            <a:r>
              <a:rPr lang="en-US" sz="1100" dirty="0">
                <a:latin typeface="+mj-lt"/>
                <a:cs typeface="Cambria"/>
              </a:rPr>
              <a:t> </a:t>
            </a:r>
            <a:r>
              <a:rPr lang="en-US" sz="1100" spc="-5" dirty="0">
                <a:latin typeface="+mj-lt"/>
                <a:cs typeface="Cambria"/>
              </a:rPr>
              <a:t>activity</a:t>
            </a:r>
            <a:r>
              <a:rPr lang="en-US" sz="1100" dirty="0">
                <a:latin typeface="+mj-lt"/>
                <a:cs typeface="Cambria"/>
              </a:rPr>
              <a:t> has</a:t>
            </a:r>
            <a:r>
              <a:rPr lang="en-US" sz="1100" spc="5" dirty="0">
                <a:latin typeface="+mj-lt"/>
                <a:cs typeface="Cambria"/>
              </a:rPr>
              <a:t> </a:t>
            </a:r>
            <a:r>
              <a:rPr lang="en-US" sz="1100" spc="-5" dirty="0">
                <a:latin typeface="+mj-lt"/>
                <a:cs typeface="Cambria"/>
              </a:rPr>
              <a:t>concluded</a:t>
            </a:r>
            <a:r>
              <a:rPr lang="en-US" sz="1000" spc="-5" dirty="0">
                <a:latin typeface="+mj-lt"/>
                <a:cs typeface="Cambria"/>
              </a:rPr>
              <a:t>.</a:t>
            </a:r>
            <a:endParaRPr lang="en-US" sz="1000" dirty="0">
              <a:latin typeface="+mj-lt"/>
            </a:endParaRPr>
          </a:p>
        </p:txBody>
      </p:sp>
    </p:spTree>
    <p:extLst>
      <p:ext uri="{BB962C8B-B14F-4D97-AF65-F5344CB8AC3E}">
        <p14:creationId xmlns:p14="http://schemas.microsoft.com/office/powerpoint/2010/main" val="67124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315F-6172-6B7B-5752-6D710920C624}"/>
              </a:ext>
            </a:extLst>
          </p:cNvPr>
          <p:cNvSpPr>
            <a:spLocks noGrp="1"/>
          </p:cNvSpPr>
          <p:nvPr>
            <p:ph type="title"/>
          </p:nvPr>
        </p:nvSpPr>
        <p:spPr>
          <a:xfrm>
            <a:off x="2827191" y="132347"/>
            <a:ext cx="6834166" cy="1007533"/>
          </a:xfrm>
        </p:spPr>
        <p:txBody>
          <a:bodyPr>
            <a:normAutofit fontScale="90000"/>
          </a:bodyPr>
          <a:lstStyle/>
          <a:p>
            <a:r>
              <a:rPr lang="en-US" b="1" dirty="0"/>
              <a:t>Stress Continuum/Thermometer</a:t>
            </a:r>
          </a:p>
        </p:txBody>
      </p:sp>
      <p:graphicFrame>
        <p:nvGraphicFramePr>
          <p:cNvPr id="4" name="Group 3">
            <a:extLst>
              <a:ext uri="{FF2B5EF4-FFF2-40B4-BE49-F238E27FC236}">
                <a16:creationId xmlns:a16="http://schemas.microsoft.com/office/drawing/2014/main" id="{A2B2ECD9-B387-84A3-67B8-914B457F98B7}"/>
              </a:ext>
            </a:extLst>
          </p:cNvPr>
          <p:cNvGraphicFramePr>
            <a:graphicFrameLocks noGrp="1"/>
          </p:cNvGraphicFramePr>
          <p:nvPr>
            <p:extLst>
              <p:ext uri="{D42A27DB-BD31-4B8C-83A1-F6EECF244321}">
                <p14:modId xmlns:p14="http://schemas.microsoft.com/office/powerpoint/2010/main" val="2076784007"/>
              </p:ext>
            </p:extLst>
          </p:nvPr>
        </p:nvGraphicFramePr>
        <p:xfrm>
          <a:off x="1528011" y="1298032"/>
          <a:ext cx="10663989" cy="5464432"/>
        </p:xfrm>
        <a:graphic>
          <a:graphicData uri="http://schemas.openxmlformats.org/drawingml/2006/table">
            <a:tbl>
              <a:tblPr/>
              <a:tblGrid>
                <a:gridCol w="2667017">
                  <a:extLst>
                    <a:ext uri="{9D8B030D-6E8A-4147-A177-3AD203B41FA5}">
                      <a16:colId xmlns:a16="http://schemas.microsoft.com/office/drawing/2014/main" val="20000"/>
                    </a:ext>
                  </a:extLst>
                </a:gridCol>
                <a:gridCol w="2664977">
                  <a:extLst>
                    <a:ext uri="{9D8B030D-6E8A-4147-A177-3AD203B41FA5}">
                      <a16:colId xmlns:a16="http://schemas.microsoft.com/office/drawing/2014/main" val="20001"/>
                    </a:ext>
                  </a:extLst>
                </a:gridCol>
                <a:gridCol w="2664977">
                  <a:extLst>
                    <a:ext uri="{9D8B030D-6E8A-4147-A177-3AD203B41FA5}">
                      <a16:colId xmlns:a16="http://schemas.microsoft.com/office/drawing/2014/main" val="20002"/>
                    </a:ext>
                  </a:extLst>
                </a:gridCol>
                <a:gridCol w="2667018">
                  <a:extLst>
                    <a:ext uri="{9D8B030D-6E8A-4147-A177-3AD203B41FA5}">
                      <a16:colId xmlns:a16="http://schemas.microsoft.com/office/drawing/2014/main" val="20003"/>
                    </a:ext>
                  </a:extLst>
                </a:gridCol>
              </a:tblGrid>
              <a:tr h="6547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READY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(Green)</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REACTING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(Yellow)</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622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INJURED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(Orange)</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ILL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(Red)</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4808491">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Optimal functioning</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Adaptive growth</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Wellness</a:t>
                      </a:r>
                    </a:p>
                    <a:p>
                      <a:pPr marL="341313" marR="0" lvl="0" indent="-341313" algn="l" defTabSz="457200" rtl="0" eaLnBrk="1" fontAlgn="base" latinLnBrk="0" hangingPunct="1">
                        <a:lnSpc>
                          <a:spcPct val="90000"/>
                        </a:lnSpc>
                        <a:spcBef>
                          <a:spcPct val="3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At one’s best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Well-trained and prepared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In control</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Physically, mentally and spiritually fit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Mission-focused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Motivated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Calm and steady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Having fun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Behaving ethically</a:t>
                      </a:r>
                      <a:endParaRPr kumimoji="0" lang="en-US" sz="1600" b="1" i="0" u="none" strike="noStrike" cap="none" normalizeH="0" baseline="0" dirty="0">
                        <a:ln>
                          <a:noFill/>
                        </a:ln>
                        <a:solidFill>
                          <a:srgbClr val="103154"/>
                        </a:solidFill>
                        <a:effectLst/>
                        <a:latin typeface="Calibri" pitchFamily="127" charset="0"/>
                        <a:ea typeface="Corbel" pitchFamily="127" charset="0"/>
                        <a:cs typeface="Corbel" pitchFamily="127" charset="0"/>
                      </a:endParaRP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9E690">
                        <a:alpha val="49803"/>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Mild and transient distress or impairment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Always goes away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Low risk</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CAUSES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Any stressor</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Feeling irritable, anxious or down</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motivation</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focus</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Difficulty sleeping</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Muscle tension or other physical changes</a:t>
                      </a:r>
                    </a:p>
                    <a:p>
                      <a:pPr marL="341313" marR="0" lvl="0" indent="-341313" algn="l" defTabSz="457200" rtl="0" eaLnBrk="1" fontAlgn="base" latinLnBrk="0" hangingPunct="1">
                        <a:lnSpc>
                          <a:spcPct val="10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Not having fun</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CC00">
                        <a:alpha val="50195"/>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More severe and persistent distress or impairment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Leaves a scar</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Higher risk</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CAUSES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Life threat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Moral injury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Wear and tear</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control</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Panic, rage or depression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No longer feeling like normal self</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Excessive guilt, shame or blame</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Misconduct</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9933">
                        <a:alpha val="49803"/>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Clinical mental disorder</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Unhealed stress injury causing life impairment</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TYPES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PTSD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Depression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Anxiety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Substance use disorders</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Symptoms persist and worsen over time</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Severe distress or social or occupational impairment</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5050">
                        <a:alpha val="49803"/>
                      </a:srgbClr>
                    </a:solid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0" y="1820448"/>
            <a:ext cx="1476375" cy="4419600"/>
          </a:xfrm>
          <a:prstGeom prst="rect">
            <a:avLst/>
          </a:prstGeom>
        </p:spPr>
      </p:pic>
    </p:spTree>
    <p:extLst>
      <p:ext uri="{BB962C8B-B14F-4D97-AF65-F5344CB8AC3E}">
        <p14:creationId xmlns:p14="http://schemas.microsoft.com/office/powerpoint/2010/main" val="3018359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Poll Group Stress Level</a:t>
            </a:r>
          </a:p>
        </p:txBody>
      </p:sp>
      <p:pic>
        <p:nvPicPr>
          <p:cNvPr id="4" name="Picture 4" descr="Application&#10;&#10;Description automatically generated">
            <a:extLst>
              <a:ext uri="{FF2B5EF4-FFF2-40B4-BE49-F238E27FC236}">
                <a16:creationId xmlns:a16="http://schemas.microsoft.com/office/drawing/2014/main" id="{5AABB9FE-4E0C-D254-377F-AA92DF96549B}"/>
              </a:ext>
            </a:extLst>
          </p:cNvPr>
          <p:cNvPicPr>
            <a:picLocks noChangeAspect="1"/>
          </p:cNvPicPr>
          <p:nvPr/>
        </p:nvPicPr>
        <p:blipFill>
          <a:blip r:embed="rId3"/>
          <a:stretch>
            <a:fillRect/>
          </a:stretch>
        </p:blipFill>
        <p:spPr>
          <a:xfrm>
            <a:off x="5337959" y="175161"/>
            <a:ext cx="4890653" cy="6507677"/>
          </a:xfrm>
          <a:prstGeom prst="rect">
            <a:avLst/>
          </a:prstGeom>
        </p:spPr>
      </p:pic>
    </p:spTree>
    <p:extLst>
      <p:ext uri="{BB962C8B-B14F-4D97-AF65-F5344CB8AC3E}">
        <p14:creationId xmlns:p14="http://schemas.microsoft.com/office/powerpoint/2010/main" val="1293890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3477150" y="85437"/>
            <a:ext cx="5980751" cy="1008063"/>
          </a:xfrm>
        </p:spPr>
        <p:txBody>
          <a:bodyPr>
            <a:noAutofit/>
          </a:bodyPr>
          <a:lstStyle/>
          <a:p>
            <a:r>
              <a:rPr lang="en-US" sz="3600" dirty="0">
                <a:cs typeface="Arial" panose="020B0604020202020204" pitchFamily="34" charset="0"/>
              </a:rPr>
              <a:t>STRESS FIRST AID MODEL</a:t>
            </a:r>
          </a:p>
        </p:txBody>
      </p:sp>
      <p:pic>
        <p:nvPicPr>
          <p:cNvPr id="17" name="Picture 16">
            <a:extLst>
              <a:ext uri="{FF2B5EF4-FFF2-40B4-BE49-F238E27FC236}">
                <a16:creationId xmlns:a16="http://schemas.microsoft.com/office/drawing/2014/main" id="{B15907D7-F889-7533-8549-112A4348E917}"/>
              </a:ext>
            </a:extLst>
          </p:cNvPr>
          <p:cNvPicPr>
            <a:picLocks noChangeAspect="1"/>
          </p:cNvPicPr>
          <p:nvPr/>
        </p:nvPicPr>
        <p:blipFill>
          <a:blip r:embed="rId3"/>
          <a:stretch>
            <a:fillRect/>
          </a:stretch>
        </p:blipFill>
        <p:spPr>
          <a:xfrm>
            <a:off x="1981200" y="1447800"/>
            <a:ext cx="8077126" cy="5137020"/>
          </a:xfrm>
          <a:prstGeom prst="rect">
            <a:avLst/>
          </a:prstGeom>
        </p:spPr>
      </p:pic>
    </p:spTree>
    <p:extLst>
      <p:ext uri="{BB962C8B-B14F-4D97-AF65-F5344CB8AC3E}">
        <p14:creationId xmlns:p14="http://schemas.microsoft.com/office/powerpoint/2010/main" val="3074604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851EB372-850A-45C4-AF05-EAF1A78275E4}"/>
              </a:ext>
            </a:extLst>
          </p:cNvPr>
          <p:cNvSpPr txBox="1">
            <a:spLocks/>
          </p:cNvSpPr>
          <p:nvPr/>
        </p:nvSpPr>
        <p:spPr bwMode="auto">
          <a:xfrm>
            <a:off x="3574576" y="-93099"/>
            <a:ext cx="6075860" cy="13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90000"/>
              </a:lnSpc>
              <a:defRPr/>
            </a:pPr>
            <a:r>
              <a:rPr lang="en-US" dirty="0"/>
              <a:t>Stress First Aid is NOT:</a:t>
            </a:r>
          </a:p>
        </p:txBody>
      </p:sp>
      <p:sp>
        <p:nvSpPr>
          <p:cNvPr id="11" name="Oval 10">
            <a:extLst>
              <a:ext uri="{FF2B5EF4-FFF2-40B4-BE49-F238E27FC236}">
                <a16:creationId xmlns:a16="http://schemas.microsoft.com/office/drawing/2014/main" id="{DCF31094-191E-4193-951C-26C74E093637}"/>
              </a:ext>
            </a:extLst>
          </p:cNvPr>
          <p:cNvSpPr/>
          <p:nvPr/>
        </p:nvSpPr>
        <p:spPr>
          <a:xfrm>
            <a:off x="1051442" y="2362201"/>
            <a:ext cx="1335675" cy="1335675"/>
          </a:xfrm>
          <a:prstGeom prst="ellipse">
            <a:avLst/>
          </a:prstGeom>
          <a:solidFill>
            <a:srgbClr val="4472C4"/>
          </a:solidFill>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12" name="Rectangle 11" descr="Paper">
            <a:extLst>
              <a:ext uri="{FF2B5EF4-FFF2-40B4-BE49-F238E27FC236}">
                <a16:creationId xmlns:a16="http://schemas.microsoft.com/office/drawing/2014/main" id="{49DA9F1F-B23A-45C6-8D5B-55AFEAB53F98}"/>
              </a:ext>
            </a:extLst>
          </p:cNvPr>
          <p:cNvSpPr/>
          <p:nvPr/>
        </p:nvSpPr>
        <p:spPr>
          <a:xfrm>
            <a:off x="1331933" y="2642693"/>
            <a:ext cx="774691" cy="774691"/>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3" name="Group 12">
            <a:extLst>
              <a:ext uri="{FF2B5EF4-FFF2-40B4-BE49-F238E27FC236}">
                <a16:creationId xmlns:a16="http://schemas.microsoft.com/office/drawing/2014/main" id="{E7E0363D-392A-4B73-818D-C77A3BB4078B}"/>
              </a:ext>
            </a:extLst>
          </p:cNvPr>
          <p:cNvGrpSpPr/>
          <p:nvPr/>
        </p:nvGrpSpPr>
        <p:grpSpPr>
          <a:xfrm>
            <a:off x="2673333" y="2362201"/>
            <a:ext cx="3148377" cy="1335675"/>
            <a:chOff x="1833762" y="469659"/>
            <a:chExt cx="3148377" cy="1335675"/>
          </a:xfrm>
        </p:grpSpPr>
        <p:sp>
          <p:nvSpPr>
            <p:cNvPr id="31" name="Rectangle 30">
              <a:extLst>
                <a:ext uri="{FF2B5EF4-FFF2-40B4-BE49-F238E27FC236}">
                  <a16:creationId xmlns:a16="http://schemas.microsoft.com/office/drawing/2014/main" id="{1BC97EBE-3ED8-410A-A97B-FD232EA2636B}"/>
                </a:ext>
              </a:extLst>
            </p:cNvPr>
            <p:cNvSpPr/>
            <p:nvPr/>
          </p:nvSpPr>
          <p:spPr>
            <a:xfrm>
              <a:off x="1833762" y="46965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E85DD835-145E-4A75-B2D5-39501F561517}"/>
                </a:ext>
              </a:extLst>
            </p:cNvPr>
            <p:cNvSpPr txBox="1"/>
            <p:nvPr/>
          </p:nvSpPr>
          <p:spPr>
            <a:xfrm>
              <a:off x="1833762" y="46965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An event only intervention</a:t>
              </a:r>
            </a:p>
          </p:txBody>
        </p:sp>
      </p:grpSp>
      <p:sp>
        <p:nvSpPr>
          <p:cNvPr id="14" name="Oval 13">
            <a:extLst>
              <a:ext uri="{FF2B5EF4-FFF2-40B4-BE49-F238E27FC236}">
                <a16:creationId xmlns:a16="http://schemas.microsoft.com/office/drawing/2014/main" id="{5F64BBF7-ECE3-4355-BBC3-20092792AC49}"/>
              </a:ext>
            </a:extLst>
          </p:cNvPr>
          <p:cNvSpPr/>
          <p:nvPr/>
        </p:nvSpPr>
        <p:spPr>
          <a:xfrm>
            <a:off x="6370292" y="2362201"/>
            <a:ext cx="1335675" cy="1335675"/>
          </a:xfrm>
          <a:prstGeom prst="ellipse">
            <a:avLst/>
          </a:prstGeom>
          <a:solidFill>
            <a:srgbClr val="4472C4"/>
          </a:solidFill>
        </p:spPr>
        <p:style>
          <a:lnRef idx="0">
            <a:schemeClr val="lt1">
              <a:alpha val="0"/>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p:style>
      </p:sp>
      <p:sp>
        <p:nvSpPr>
          <p:cNvPr id="15" name="Rectangle 14" descr="Stopwatch">
            <a:extLst>
              <a:ext uri="{FF2B5EF4-FFF2-40B4-BE49-F238E27FC236}">
                <a16:creationId xmlns:a16="http://schemas.microsoft.com/office/drawing/2014/main" id="{EE8B1919-A061-4A07-BA0D-BA2B315B5E58}"/>
              </a:ext>
            </a:extLst>
          </p:cNvPr>
          <p:cNvSpPr/>
          <p:nvPr/>
        </p:nvSpPr>
        <p:spPr>
          <a:xfrm>
            <a:off x="6650784" y="2642693"/>
            <a:ext cx="774691" cy="774691"/>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6" name="Group 15">
            <a:extLst>
              <a:ext uri="{FF2B5EF4-FFF2-40B4-BE49-F238E27FC236}">
                <a16:creationId xmlns:a16="http://schemas.microsoft.com/office/drawing/2014/main" id="{1B303189-E231-453B-902C-A966B1B6DEEB}"/>
              </a:ext>
            </a:extLst>
          </p:cNvPr>
          <p:cNvGrpSpPr/>
          <p:nvPr/>
        </p:nvGrpSpPr>
        <p:grpSpPr>
          <a:xfrm>
            <a:off x="7992184" y="2362201"/>
            <a:ext cx="3148377" cy="1335675"/>
            <a:chOff x="7152613" y="469659"/>
            <a:chExt cx="3148377" cy="1335675"/>
          </a:xfrm>
        </p:grpSpPr>
        <p:sp>
          <p:nvSpPr>
            <p:cNvPr id="27" name="Rectangle 26">
              <a:extLst>
                <a:ext uri="{FF2B5EF4-FFF2-40B4-BE49-F238E27FC236}">
                  <a16:creationId xmlns:a16="http://schemas.microsoft.com/office/drawing/2014/main" id="{B9DEA094-1324-487B-9D77-F6CDF9EF65AD}"/>
                </a:ext>
              </a:extLst>
            </p:cNvPr>
            <p:cNvSpPr/>
            <p:nvPr/>
          </p:nvSpPr>
          <p:spPr>
            <a:xfrm>
              <a:off x="7152613" y="46965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490C8773-FD9E-4F14-AE5B-01E5517DF65C}"/>
                </a:ext>
              </a:extLst>
            </p:cNvPr>
            <p:cNvSpPr txBox="1"/>
            <p:nvPr/>
          </p:nvSpPr>
          <p:spPr>
            <a:xfrm>
              <a:off x="7152613" y="46965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one-time only intervention</a:t>
              </a:r>
            </a:p>
          </p:txBody>
        </p:sp>
      </p:grpSp>
      <p:sp>
        <p:nvSpPr>
          <p:cNvPr id="17" name="Oval 16">
            <a:extLst>
              <a:ext uri="{FF2B5EF4-FFF2-40B4-BE49-F238E27FC236}">
                <a16:creationId xmlns:a16="http://schemas.microsoft.com/office/drawing/2014/main" id="{31B996ED-0959-49CF-9870-C9D7569EAB15}"/>
              </a:ext>
            </a:extLst>
          </p:cNvPr>
          <p:cNvSpPr/>
          <p:nvPr/>
        </p:nvSpPr>
        <p:spPr>
          <a:xfrm>
            <a:off x="1051442" y="4437411"/>
            <a:ext cx="1335675" cy="1335675"/>
          </a:xfrm>
          <a:prstGeom prst="ellipse">
            <a:avLst/>
          </a:prstGeom>
          <a:solidFill>
            <a:srgbClr val="4472C4"/>
          </a:solidFill>
        </p:spPr>
        <p:style>
          <a:lnRef idx="0">
            <a:schemeClr val="lt1">
              <a:alpha val="0"/>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p:style>
      </p:sp>
      <p:sp>
        <p:nvSpPr>
          <p:cNvPr id="18" name="Rectangle 17" descr="Medicine">
            <a:extLst>
              <a:ext uri="{FF2B5EF4-FFF2-40B4-BE49-F238E27FC236}">
                <a16:creationId xmlns:a16="http://schemas.microsoft.com/office/drawing/2014/main" id="{3C86A5D2-F950-4697-A7C8-27A3AB1FCD24}"/>
              </a:ext>
            </a:extLst>
          </p:cNvPr>
          <p:cNvSpPr/>
          <p:nvPr/>
        </p:nvSpPr>
        <p:spPr>
          <a:xfrm>
            <a:off x="1371601" y="4787910"/>
            <a:ext cx="774691" cy="774691"/>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9" name="Group 18">
            <a:extLst>
              <a:ext uri="{FF2B5EF4-FFF2-40B4-BE49-F238E27FC236}">
                <a16:creationId xmlns:a16="http://schemas.microsoft.com/office/drawing/2014/main" id="{4C35A076-4A8E-43E5-832B-5E29672212E2}"/>
              </a:ext>
            </a:extLst>
          </p:cNvPr>
          <p:cNvGrpSpPr/>
          <p:nvPr/>
        </p:nvGrpSpPr>
        <p:grpSpPr>
          <a:xfrm>
            <a:off x="2673333" y="4437411"/>
            <a:ext cx="3148377" cy="1335675"/>
            <a:chOff x="1833762" y="2544869"/>
            <a:chExt cx="3148377" cy="1335675"/>
          </a:xfrm>
        </p:grpSpPr>
        <p:sp>
          <p:nvSpPr>
            <p:cNvPr id="25" name="Rectangle 24">
              <a:extLst>
                <a:ext uri="{FF2B5EF4-FFF2-40B4-BE49-F238E27FC236}">
                  <a16:creationId xmlns:a16="http://schemas.microsoft.com/office/drawing/2014/main" id="{45C3A748-B38F-4B25-A0DF-7095AB2B9E13}"/>
                </a:ext>
              </a:extLst>
            </p:cNvPr>
            <p:cNvSpPr/>
            <p:nvPr/>
          </p:nvSpPr>
          <p:spPr>
            <a:xfrm>
              <a:off x="1833762" y="254486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F377A73A-6B5F-4FE9-AC95-3F7C5D146B72}"/>
                </a:ext>
              </a:extLst>
            </p:cNvPr>
            <p:cNvSpPr txBox="1"/>
            <p:nvPr/>
          </p:nvSpPr>
          <p:spPr>
            <a:xfrm>
              <a:off x="1833762" y="254486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replacement for medical or behavioral health interventions</a:t>
              </a:r>
            </a:p>
          </p:txBody>
        </p:sp>
      </p:grpSp>
      <p:sp>
        <p:nvSpPr>
          <p:cNvPr id="20" name="Oval 19">
            <a:extLst>
              <a:ext uri="{FF2B5EF4-FFF2-40B4-BE49-F238E27FC236}">
                <a16:creationId xmlns:a16="http://schemas.microsoft.com/office/drawing/2014/main" id="{12BF40AB-1733-4B99-9E17-959CA2081D67}"/>
              </a:ext>
            </a:extLst>
          </p:cNvPr>
          <p:cNvSpPr/>
          <p:nvPr/>
        </p:nvSpPr>
        <p:spPr>
          <a:xfrm>
            <a:off x="6370292" y="4437411"/>
            <a:ext cx="1335675" cy="1335675"/>
          </a:xfrm>
          <a:prstGeom prst="ellipse">
            <a:avLst/>
          </a:prstGeom>
          <a:solidFill>
            <a:srgbClr val="4472C4"/>
          </a:solidFill>
        </p:spPr>
        <p:style>
          <a:lnRef idx="0">
            <a:schemeClr val="lt1">
              <a:alpha val="0"/>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p:style>
      </p:sp>
      <p:sp>
        <p:nvSpPr>
          <p:cNvPr id="21" name="Rectangle 20" descr="Needle">
            <a:extLst>
              <a:ext uri="{FF2B5EF4-FFF2-40B4-BE49-F238E27FC236}">
                <a16:creationId xmlns:a16="http://schemas.microsoft.com/office/drawing/2014/main" id="{DCF6F1D4-5210-44E9-9A48-7EF0B531FE6F}"/>
              </a:ext>
            </a:extLst>
          </p:cNvPr>
          <p:cNvSpPr/>
          <p:nvPr/>
        </p:nvSpPr>
        <p:spPr>
          <a:xfrm>
            <a:off x="6650784" y="4717903"/>
            <a:ext cx="774691" cy="774691"/>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22" name="Group 21">
            <a:extLst>
              <a:ext uri="{FF2B5EF4-FFF2-40B4-BE49-F238E27FC236}">
                <a16:creationId xmlns:a16="http://schemas.microsoft.com/office/drawing/2014/main" id="{6DAC307D-5165-4286-A4A7-1A26DDCD678F}"/>
              </a:ext>
            </a:extLst>
          </p:cNvPr>
          <p:cNvGrpSpPr/>
          <p:nvPr/>
        </p:nvGrpSpPr>
        <p:grpSpPr>
          <a:xfrm>
            <a:off x="8076248" y="4335811"/>
            <a:ext cx="3148377" cy="1335675"/>
            <a:chOff x="7152613" y="2544869"/>
            <a:chExt cx="3148377" cy="1335675"/>
          </a:xfrm>
        </p:grpSpPr>
        <p:sp>
          <p:nvSpPr>
            <p:cNvPr id="23" name="Rectangle 22">
              <a:extLst>
                <a:ext uri="{FF2B5EF4-FFF2-40B4-BE49-F238E27FC236}">
                  <a16:creationId xmlns:a16="http://schemas.microsoft.com/office/drawing/2014/main" id="{7792F8E3-F174-47B7-931E-2F42E01D9CB8}"/>
                </a:ext>
              </a:extLst>
            </p:cNvPr>
            <p:cNvSpPr/>
            <p:nvPr/>
          </p:nvSpPr>
          <p:spPr>
            <a:xfrm>
              <a:off x="7152613" y="254486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96900155-BFDA-4600-BDFE-8E46768968CF}"/>
                </a:ext>
              </a:extLst>
            </p:cNvPr>
            <p:cNvSpPr txBox="1"/>
            <p:nvPr/>
          </p:nvSpPr>
          <p:spPr>
            <a:xfrm>
              <a:off x="7152613" y="254486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replacement for prevention efforts</a:t>
              </a:r>
            </a:p>
          </p:txBody>
        </p:sp>
      </p:grpSp>
    </p:spTree>
    <p:extLst>
      <p:ext uri="{BB962C8B-B14F-4D97-AF65-F5344CB8AC3E}">
        <p14:creationId xmlns:p14="http://schemas.microsoft.com/office/powerpoint/2010/main" val="1556197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2675107" y="51259"/>
            <a:ext cx="7383293" cy="1008063"/>
          </a:xfrm>
        </p:spPr>
        <p:txBody>
          <a:bodyPr>
            <a:noAutofit/>
          </a:bodyPr>
          <a:lstStyle/>
          <a:p>
            <a:pPr algn="ctr"/>
            <a:r>
              <a:rPr lang="en-US" sz="3600" dirty="0">
                <a:latin typeface="+mn-lt"/>
                <a:cs typeface="Arial" panose="020B0604020202020204" pitchFamily="34" charset="0"/>
              </a:rPr>
              <a:t>Stress First Aid Core Principles</a:t>
            </a:r>
          </a:p>
        </p:txBody>
      </p:sp>
      <p:graphicFrame>
        <p:nvGraphicFramePr>
          <p:cNvPr id="7" name="Rectangle 10">
            <a:extLst>
              <a:ext uri="{FF2B5EF4-FFF2-40B4-BE49-F238E27FC236}">
                <a16:creationId xmlns:a16="http://schemas.microsoft.com/office/drawing/2014/main" id="{E270E9C3-BD5D-488F-8E8D-B83B21B4C112}"/>
              </a:ext>
            </a:extLst>
          </p:cNvPr>
          <p:cNvGraphicFramePr>
            <a:graphicFrameLocks/>
          </p:cNvGraphicFramePr>
          <p:nvPr>
            <p:extLst>
              <p:ext uri="{D42A27DB-BD31-4B8C-83A1-F6EECF244321}">
                <p14:modId xmlns:p14="http://schemas.microsoft.com/office/powerpoint/2010/main" val="3376815673"/>
              </p:ext>
            </p:extLst>
          </p:nvPr>
        </p:nvGraphicFramePr>
        <p:xfrm>
          <a:off x="736979" y="2060812"/>
          <a:ext cx="11455021" cy="4241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917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3475997" y="0"/>
            <a:ext cx="6018662" cy="1008063"/>
          </a:xfrm>
        </p:spPr>
        <p:txBody>
          <a:bodyPr>
            <a:noAutofit/>
          </a:bodyPr>
          <a:lstStyle/>
          <a:p>
            <a:r>
              <a:rPr lang="en-US" dirty="0">
                <a:latin typeface="+mj-lt"/>
              </a:rPr>
              <a:t>Stress First Aid Essentials </a:t>
            </a:r>
            <a:endParaRPr lang="en-US" dirty="0"/>
          </a:p>
        </p:txBody>
      </p:sp>
      <p:graphicFrame>
        <p:nvGraphicFramePr>
          <p:cNvPr id="5" name="Diagram 4">
            <a:extLst>
              <a:ext uri="{FF2B5EF4-FFF2-40B4-BE49-F238E27FC236}">
                <a16:creationId xmlns:a16="http://schemas.microsoft.com/office/drawing/2014/main" id="{FBF4BBE4-6726-44A4-A577-4A33D6BC5753}"/>
              </a:ext>
            </a:extLst>
          </p:cNvPr>
          <p:cNvGraphicFramePr/>
          <p:nvPr>
            <p:extLst>
              <p:ext uri="{D42A27DB-BD31-4B8C-83A1-F6EECF244321}">
                <p14:modId xmlns:p14="http://schemas.microsoft.com/office/powerpoint/2010/main" val="86382856"/>
              </p:ext>
            </p:extLst>
          </p:nvPr>
        </p:nvGraphicFramePr>
        <p:xfrm>
          <a:off x="1787312" y="1576807"/>
          <a:ext cx="9559805" cy="5281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464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A46ED-B97E-493F-9F96-C355BB9AB3C7}"/>
              </a:ext>
            </a:extLst>
          </p:cNvPr>
          <p:cNvPicPr>
            <a:picLocks noChangeAspect="1"/>
          </p:cNvPicPr>
          <p:nvPr/>
        </p:nvPicPr>
        <p:blipFill>
          <a:blip r:embed="rId3"/>
          <a:stretch>
            <a:fillRect/>
          </a:stretch>
        </p:blipFill>
        <p:spPr>
          <a:xfrm>
            <a:off x="3307309" y="1856096"/>
            <a:ext cx="5937389" cy="3822400"/>
          </a:xfrm>
          <a:prstGeom prst="rect">
            <a:avLst/>
          </a:prstGeom>
        </p:spPr>
      </p:pic>
    </p:spTree>
    <p:extLst>
      <p:ext uri="{BB962C8B-B14F-4D97-AF65-F5344CB8AC3E}">
        <p14:creationId xmlns:p14="http://schemas.microsoft.com/office/powerpoint/2010/main" val="3943455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762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t>Group Discussion: SFA Model</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3" name="Content Placeholder 2">
            <a:extLst>
              <a:ext uri="{FF2B5EF4-FFF2-40B4-BE49-F238E27FC236}">
                <a16:creationId xmlns:a16="http://schemas.microsoft.com/office/drawing/2014/main" id="{5739B104-AD02-4766-A4DD-2DFC88816C5C}"/>
              </a:ext>
            </a:extLst>
          </p:cNvPr>
          <p:cNvSpPr txBox="1">
            <a:spLocks/>
          </p:cNvSpPr>
          <p:nvPr/>
        </p:nvSpPr>
        <p:spPr>
          <a:xfrm>
            <a:off x="5177052" y="1492612"/>
            <a:ext cx="716121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457158">
              <a:spcAft>
                <a:spcPts val="600"/>
              </a:spcAft>
              <a:buFont typeface="Wingdings" panose="05000000000000000000" pitchFamily="2" charset="2"/>
              <a:buChar char="v"/>
              <a:defRPr/>
            </a:pPr>
            <a:r>
              <a:rPr lang="en-US" sz="2600" kern="0" dirty="0">
                <a:solidFill>
                  <a:srgbClr val="232D4B"/>
                </a:solidFill>
              </a:rPr>
              <a:t>What overall impressions do you have of the model? </a:t>
            </a:r>
          </a:p>
          <a:p>
            <a:pPr defTabSz="457158">
              <a:spcAft>
                <a:spcPts val="600"/>
              </a:spcAft>
              <a:buFont typeface="Wingdings" panose="05000000000000000000" pitchFamily="2" charset="2"/>
              <a:buChar char="v"/>
              <a:defRPr/>
            </a:pPr>
            <a:r>
              <a:rPr lang="en-US" sz="2600" kern="0" dirty="0">
                <a:solidFill>
                  <a:srgbClr val="232D4B"/>
                </a:solidFill>
              </a:rPr>
              <a:t>To what extent do you think the people in your organization would agree that responsibility of managing stress includes unit peers and the organization?</a:t>
            </a:r>
          </a:p>
          <a:p>
            <a:pPr defTabSz="457158">
              <a:spcAft>
                <a:spcPts val="600"/>
              </a:spcAft>
              <a:buFont typeface="Wingdings" panose="05000000000000000000" pitchFamily="2" charset="2"/>
              <a:buChar char="v"/>
              <a:defRPr/>
            </a:pPr>
            <a:r>
              <a:rPr lang="en-US" sz="2600" kern="0" dirty="0">
                <a:solidFill>
                  <a:srgbClr val="232D4B"/>
                </a:solidFill>
              </a:rPr>
              <a:t>To what extent is stress normalize within your organization?</a:t>
            </a:r>
          </a:p>
        </p:txBody>
      </p:sp>
    </p:spTree>
    <p:extLst>
      <p:ext uri="{BB962C8B-B14F-4D97-AF65-F5344CB8AC3E}">
        <p14:creationId xmlns:p14="http://schemas.microsoft.com/office/powerpoint/2010/main" val="597618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4399" dirty="0"/>
              <a:t>Recognize Stress Zone Transitions:</a:t>
            </a:r>
            <a:br>
              <a:rPr lang="en-US" sz="4399" dirty="0"/>
            </a:br>
            <a:r>
              <a:rPr lang="en-US" sz="4399" dirty="0"/>
              <a:t>Demand: Resource Balance</a:t>
            </a:r>
            <a:endParaRPr lang="en-US" dirty="0"/>
          </a:p>
        </p:txBody>
      </p:sp>
      <p:graphicFrame>
        <p:nvGraphicFramePr>
          <p:cNvPr id="21" name="Table 20">
            <a:extLst>
              <a:ext uri="{FF2B5EF4-FFF2-40B4-BE49-F238E27FC236}">
                <a16:creationId xmlns:a16="http://schemas.microsoft.com/office/drawing/2014/main" id="{241DB826-4F53-445F-B21A-DCEF6DCC0631}"/>
              </a:ext>
            </a:extLst>
          </p:cNvPr>
          <p:cNvGraphicFramePr>
            <a:graphicFrameLocks noGrp="1"/>
          </p:cNvGraphicFramePr>
          <p:nvPr/>
        </p:nvGraphicFramePr>
        <p:xfrm>
          <a:off x="1802266" y="1405909"/>
          <a:ext cx="8624172" cy="5375273"/>
        </p:xfrm>
        <a:graphic>
          <a:graphicData uri="http://schemas.openxmlformats.org/drawingml/2006/table">
            <a:tbl>
              <a:tblPr firstRow="1" bandRow="1">
                <a:tableStyleId>{5C22544A-7EE6-4342-B048-85BDC9FD1C3A}</a:tableStyleId>
              </a:tblPr>
              <a:tblGrid>
                <a:gridCol w="2156043">
                  <a:extLst>
                    <a:ext uri="{9D8B030D-6E8A-4147-A177-3AD203B41FA5}">
                      <a16:colId xmlns:a16="http://schemas.microsoft.com/office/drawing/2014/main" val="20000"/>
                    </a:ext>
                  </a:extLst>
                </a:gridCol>
                <a:gridCol w="2156043">
                  <a:extLst>
                    <a:ext uri="{9D8B030D-6E8A-4147-A177-3AD203B41FA5}">
                      <a16:colId xmlns:a16="http://schemas.microsoft.com/office/drawing/2014/main" val="20001"/>
                    </a:ext>
                  </a:extLst>
                </a:gridCol>
                <a:gridCol w="2156043">
                  <a:extLst>
                    <a:ext uri="{9D8B030D-6E8A-4147-A177-3AD203B41FA5}">
                      <a16:colId xmlns:a16="http://schemas.microsoft.com/office/drawing/2014/main" val="20002"/>
                    </a:ext>
                  </a:extLst>
                </a:gridCol>
                <a:gridCol w="2156043">
                  <a:extLst>
                    <a:ext uri="{9D8B030D-6E8A-4147-A177-3AD203B41FA5}">
                      <a16:colId xmlns:a16="http://schemas.microsoft.com/office/drawing/2014/main" val="20003"/>
                    </a:ext>
                  </a:extLst>
                </a:gridCol>
              </a:tblGrid>
              <a:tr h="518025">
                <a:tc gridSpan="4">
                  <a:txBody>
                    <a:bodyPr/>
                    <a:lstStyle/>
                    <a:p>
                      <a:pPr algn="ctr"/>
                      <a:endParaRPr lang="en-US" sz="2800" dirty="0">
                        <a:solidFill>
                          <a:schemeClr val="accent6">
                            <a:lumMod val="75000"/>
                          </a:schemeClr>
                        </a:solidFill>
                        <a:latin typeface="+mj-lt"/>
                      </a:endParaRP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39913">
                <a:tc>
                  <a:txBody>
                    <a:bodyPr/>
                    <a:lstStyle/>
                    <a:p>
                      <a:pPr algn="ctr"/>
                      <a:r>
                        <a:rPr lang="en-US" sz="1800" b="1" dirty="0">
                          <a:solidFill>
                            <a:schemeClr val="bg1"/>
                          </a:solidFill>
                          <a:effectLst>
                            <a:outerShdw blurRad="38100" dist="38100" dir="2700000" algn="tl">
                              <a:srgbClr val="000000">
                                <a:alpha val="43137"/>
                              </a:srgbClr>
                            </a:outerShdw>
                          </a:effectLst>
                        </a:rPr>
                        <a:t>Green</a:t>
                      </a:r>
                    </a:p>
                    <a:p>
                      <a:pPr algn="ctr"/>
                      <a:r>
                        <a:rPr lang="en-US" sz="1800" b="1" dirty="0">
                          <a:solidFill>
                            <a:schemeClr val="bg1"/>
                          </a:solidFill>
                          <a:effectLst>
                            <a:outerShdw blurRad="38100" dist="38100" dir="2700000" algn="tl">
                              <a:srgbClr val="000000">
                                <a:alpha val="43137"/>
                              </a:srgbClr>
                            </a:outerShdw>
                          </a:effectLst>
                        </a:rPr>
                        <a:t>“Ready”</a:t>
                      </a:r>
                    </a:p>
                  </a:txBody>
                  <a:tcPr marL="91416" marR="91416" marT="45708" marB="45708" anchor="ctr">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US" sz="1800" b="1" dirty="0">
                          <a:solidFill>
                            <a:schemeClr val="bg1"/>
                          </a:solidFill>
                          <a:effectLst>
                            <a:outerShdw blurRad="38100" dist="38100" dir="2700000" algn="tl">
                              <a:srgbClr val="000000">
                                <a:alpha val="43137"/>
                              </a:srgbClr>
                            </a:outerShdw>
                          </a:effectLst>
                        </a:rPr>
                        <a:t>Yellow</a:t>
                      </a:r>
                    </a:p>
                    <a:p>
                      <a:pPr algn="ctr"/>
                      <a:r>
                        <a:rPr lang="en-US" sz="1800" b="1" dirty="0">
                          <a:solidFill>
                            <a:schemeClr val="bg1"/>
                          </a:solidFill>
                          <a:effectLst>
                            <a:outerShdw blurRad="38100" dist="38100" dir="2700000" algn="tl">
                              <a:srgbClr val="000000">
                                <a:alpha val="43137"/>
                              </a:srgbClr>
                            </a:outerShdw>
                          </a:effectLst>
                        </a:rPr>
                        <a:t>“Reacting”</a:t>
                      </a:r>
                    </a:p>
                  </a:txBody>
                  <a:tcPr marL="91416" marR="91416" marT="45708" marB="45708"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800" b="1" dirty="0">
                          <a:solidFill>
                            <a:schemeClr val="bg1"/>
                          </a:solidFill>
                          <a:effectLst>
                            <a:outerShdw blurRad="38100" dist="38100" dir="2700000" algn="tl">
                              <a:srgbClr val="000000">
                                <a:alpha val="43137"/>
                              </a:srgbClr>
                            </a:outerShdw>
                          </a:effectLst>
                        </a:rPr>
                        <a:t>Orange</a:t>
                      </a:r>
                    </a:p>
                    <a:p>
                      <a:pPr algn="ctr"/>
                      <a:r>
                        <a:rPr lang="en-US" sz="1800" b="1" dirty="0">
                          <a:solidFill>
                            <a:schemeClr val="bg1"/>
                          </a:solidFill>
                          <a:effectLst>
                            <a:outerShdw blurRad="38100" dist="38100" dir="2700000" algn="tl">
                              <a:srgbClr val="000000">
                                <a:alpha val="43137"/>
                              </a:srgbClr>
                            </a:outerShdw>
                          </a:effectLst>
                        </a:rPr>
                        <a:t>“Injured”</a:t>
                      </a:r>
                    </a:p>
                  </a:txBody>
                  <a:tcPr marL="91416" marR="91416" marT="45708" marB="45708"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22D"/>
                    </a:solidFill>
                  </a:tcPr>
                </a:tc>
                <a:tc>
                  <a:txBody>
                    <a:bodyPr/>
                    <a:lstStyle/>
                    <a:p>
                      <a:pPr algn="ctr"/>
                      <a:r>
                        <a:rPr lang="en-US" sz="1800" b="1" dirty="0">
                          <a:solidFill>
                            <a:schemeClr val="bg1"/>
                          </a:solidFill>
                          <a:effectLst>
                            <a:outerShdw blurRad="38100" dist="38100" dir="2700000" algn="tl">
                              <a:srgbClr val="000000">
                                <a:alpha val="43137"/>
                              </a:srgbClr>
                            </a:outerShdw>
                          </a:effectLst>
                        </a:rPr>
                        <a:t>Red</a:t>
                      </a:r>
                    </a:p>
                    <a:p>
                      <a:pPr algn="ctr"/>
                      <a:r>
                        <a:rPr lang="en-US" sz="1800" b="1" dirty="0">
                          <a:solidFill>
                            <a:schemeClr val="bg1"/>
                          </a:solidFill>
                          <a:effectLst>
                            <a:outerShdw blurRad="38100" dist="38100" dir="2700000" algn="tl">
                              <a:srgbClr val="000000">
                                <a:alpha val="43137"/>
                              </a:srgbClr>
                            </a:outerShdw>
                          </a:effectLst>
                        </a:rPr>
                        <a:t>“Ill”</a:t>
                      </a:r>
                    </a:p>
                  </a:txBody>
                  <a:tcPr marL="91416" marR="91416" marT="45708" marB="45708" anchor="ct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4217081">
                <a:tc>
                  <a:txBody>
                    <a:bodyPr/>
                    <a:lstStyle/>
                    <a:p>
                      <a:endParaRPr lang="en-US" sz="1800" dirty="0"/>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3" name="Rectangle 22">
            <a:extLst>
              <a:ext uri="{FF2B5EF4-FFF2-40B4-BE49-F238E27FC236}">
                <a16:creationId xmlns:a16="http://schemas.microsoft.com/office/drawing/2014/main" id="{6605234F-7499-4E74-8932-7361D1CEC766}"/>
              </a:ext>
            </a:extLst>
          </p:cNvPr>
          <p:cNvSpPr/>
          <p:nvPr/>
        </p:nvSpPr>
        <p:spPr bwMode="auto">
          <a:xfrm>
            <a:off x="1818414" y="2690913"/>
            <a:ext cx="1422988" cy="3906747"/>
          </a:xfrm>
          <a:prstGeom prst="rect">
            <a:avLst/>
          </a:prstGeom>
          <a:solidFill>
            <a:srgbClr val="66FF66"/>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Healthy</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Well</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Fit</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Safe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Connected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Capable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Confident</a:t>
            </a:r>
          </a:p>
        </p:txBody>
      </p:sp>
      <p:sp>
        <p:nvSpPr>
          <p:cNvPr id="24" name="Rectangle 23">
            <a:extLst>
              <a:ext uri="{FF2B5EF4-FFF2-40B4-BE49-F238E27FC236}">
                <a16:creationId xmlns:a16="http://schemas.microsoft.com/office/drawing/2014/main" id="{26B11AB4-BEE4-48D8-9098-F98AA55F73B6}"/>
              </a:ext>
            </a:extLst>
          </p:cNvPr>
          <p:cNvSpPr/>
          <p:nvPr/>
        </p:nvSpPr>
        <p:spPr bwMode="auto">
          <a:xfrm>
            <a:off x="4526402" y="2690911"/>
            <a:ext cx="1129766" cy="2371646"/>
          </a:xfrm>
          <a:prstGeom prst="rect">
            <a:avLst/>
          </a:prstGeom>
          <a:solidFill>
            <a:srgbClr val="FFFF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Drained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Sore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Irritable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Anxious</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Down</a:t>
            </a:r>
          </a:p>
        </p:txBody>
      </p:sp>
      <p:sp>
        <p:nvSpPr>
          <p:cNvPr id="25" name="Rectangle 24">
            <a:extLst>
              <a:ext uri="{FF2B5EF4-FFF2-40B4-BE49-F238E27FC236}">
                <a16:creationId xmlns:a16="http://schemas.microsoft.com/office/drawing/2014/main" id="{597EA6BD-D96A-48CC-A3E4-4A8A4FAC13B2}"/>
              </a:ext>
            </a:extLst>
          </p:cNvPr>
          <p:cNvSpPr/>
          <p:nvPr/>
        </p:nvSpPr>
        <p:spPr bwMode="auto">
          <a:xfrm>
            <a:off x="6311606" y="4182893"/>
            <a:ext cx="1604094" cy="2414766"/>
          </a:xfrm>
          <a:prstGeom prst="rect">
            <a:avLst/>
          </a:prstGeom>
          <a:solidFill>
            <a:srgbClr val="FF9933"/>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Hurt</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Out of control</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Symptomatic</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Distressed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Dysfunctional</a:t>
            </a:r>
          </a:p>
        </p:txBody>
      </p:sp>
      <p:sp>
        <p:nvSpPr>
          <p:cNvPr id="26" name="AutoShape 11">
            <a:extLst>
              <a:ext uri="{FF2B5EF4-FFF2-40B4-BE49-F238E27FC236}">
                <a16:creationId xmlns:a16="http://schemas.microsoft.com/office/drawing/2014/main" id="{FA8DC308-572F-4D1F-BA6B-65395C116339}"/>
              </a:ext>
            </a:extLst>
          </p:cNvPr>
          <p:cNvSpPr>
            <a:spLocks noChangeArrowheads="1"/>
          </p:cNvSpPr>
          <p:nvPr/>
        </p:nvSpPr>
        <p:spPr bwMode="auto">
          <a:xfrm>
            <a:off x="3319018" y="3018643"/>
            <a:ext cx="1129766" cy="776176"/>
          </a:xfrm>
          <a:prstGeom prst="rightArrow">
            <a:avLst>
              <a:gd name="adj1" fmla="val 64507"/>
              <a:gd name="adj2" fmla="val 35233"/>
            </a:avLst>
          </a:prstGeom>
          <a:gradFill>
            <a:gsLst>
              <a:gs pos="0">
                <a:srgbClr val="00FF00"/>
              </a:gs>
              <a:gs pos="100000">
                <a:srgbClr val="FFFF00"/>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r>
              <a:rPr lang="en-US" sz="1600" dirty="0">
                <a:solidFill>
                  <a:srgbClr val="161616"/>
                </a:solidFill>
                <a:latin typeface="Arial Narrow" pitchFamily="34" charset="0"/>
              </a:rPr>
              <a:t>Routine Stressors</a:t>
            </a:r>
          </a:p>
        </p:txBody>
      </p:sp>
      <p:sp>
        <p:nvSpPr>
          <p:cNvPr id="27" name="AutoShape 11">
            <a:extLst>
              <a:ext uri="{FF2B5EF4-FFF2-40B4-BE49-F238E27FC236}">
                <a16:creationId xmlns:a16="http://schemas.microsoft.com/office/drawing/2014/main" id="{2DAED37B-1061-4023-859C-28988EE8927E}"/>
              </a:ext>
            </a:extLst>
          </p:cNvPr>
          <p:cNvSpPr>
            <a:spLocks noChangeArrowheads="1"/>
          </p:cNvSpPr>
          <p:nvPr/>
        </p:nvSpPr>
        <p:spPr bwMode="auto">
          <a:xfrm>
            <a:off x="3310399" y="5183305"/>
            <a:ext cx="2845976" cy="689933"/>
          </a:xfrm>
          <a:prstGeom prst="rightArrow">
            <a:avLst>
              <a:gd name="adj1" fmla="val 52007"/>
              <a:gd name="adj2" fmla="val 55233"/>
            </a:avLst>
          </a:prstGeom>
          <a:gradFill>
            <a:gsLst>
              <a:gs pos="0">
                <a:srgbClr val="00FF00"/>
              </a:gs>
              <a:gs pos="100000">
                <a:srgbClr val="FF9933"/>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spcBef>
                <a:spcPts val="300"/>
              </a:spcBef>
              <a:defRPr/>
            </a:pPr>
            <a:r>
              <a:rPr lang="en-US" dirty="0">
                <a:solidFill>
                  <a:srgbClr val="161616"/>
                </a:solidFill>
                <a:latin typeface="Arial Narrow" pitchFamily="34" charset="0"/>
              </a:rPr>
              <a:t>Toxic Stressors</a:t>
            </a:r>
          </a:p>
        </p:txBody>
      </p:sp>
      <p:sp>
        <p:nvSpPr>
          <p:cNvPr id="28" name="Left Arrow 9">
            <a:extLst>
              <a:ext uri="{FF2B5EF4-FFF2-40B4-BE49-F238E27FC236}">
                <a16:creationId xmlns:a16="http://schemas.microsoft.com/office/drawing/2014/main" id="{484AB10D-5E25-4E6E-9853-0DCE34FAEE50}"/>
              </a:ext>
            </a:extLst>
          </p:cNvPr>
          <p:cNvSpPr/>
          <p:nvPr/>
        </p:nvSpPr>
        <p:spPr bwMode="auto">
          <a:xfrm>
            <a:off x="3319018" y="3958679"/>
            <a:ext cx="1129766" cy="802047"/>
          </a:xfrm>
          <a:prstGeom prst="leftArrow">
            <a:avLst>
              <a:gd name="adj1" fmla="val 56488"/>
              <a:gd name="adj2" fmla="val 35526"/>
            </a:avLst>
          </a:prstGeom>
          <a:gradFill rotWithShape="1">
            <a:gsLst>
              <a:gs pos="0">
                <a:srgbClr val="00FF00"/>
              </a:gs>
              <a:gs pos="100000">
                <a:srgbClr val="FFFF00"/>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600" b="1" dirty="0">
                <a:latin typeface="Arial Narrow" pitchFamily="34" charset="0"/>
                <a:ea typeface="Arial Unicode MS" pitchFamily="34" charset="-128"/>
                <a:cs typeface="Arial Unicode MS" pitchFamily="34" charset="-128"/>
              </a:rPr>
              <a:t>Resilience</a:t>
            </a:r>
          </a:p>
        </p:txBody>
      </p:sp>
      <p:sp>
        <p:nvSpPr>
          <p:cNvPr id="29" name="Left Arrow 10">
            <a:extLst>
              <a:ext uri="{FF2B5EF4-FFF2-40B4-BE49-F238E27FC236}">
                <a16:creationId xmlns:a16="http://schemas.microsoft.com/office/drawing/2014/main" id="{74842370-4AF6-4674-85D7-B7A512CCE0C4}"/>
              </a:ext>
            </a:extLst>
          </p:cNvPr>
          <p:cNvSpPr/>
          <p:nvPr/>
        </p:nvSpPr>
        <p:spPr bwMode="auto">
          <a:xfrm>
            <a:off x="3310399" y="5786995"/>
            <a:ext cx="2845976" cy="758941"/>
          </a:xfrm>
          <a:prstGeom prst="leftArrow">
            <a:avLst>
              <a:gd name="adj1" fmla="val 46232"/>
              <a:gd name="adj2" fmla="val 44617"/>
            </a:avLst>
          </a:prstGeom>
          <a:gradFill rotWithShape="1">
            <a:gsLst>
              <a:gs pos="0">
                <a:srgbClr val="00FF00"/>
              </a:gs>
              <a:gs pos="100000">
                <a:srgbClr val="FF9933"/>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b="1" dirty="0">
                <a:latin typeface="Arial Narrow" pitchFamily="34" charset="0"/>
                <a:ea typeface="Arial Unicode MS" pitchFamily="34" charset="-128"/>
                <a:cs typeface="Arial Unicode MS" pitchFamily="34" charset="-128"/>
              </a:rPr>
              <a:t>Recovery</a:t>
            </a:r>
          </a:p>
        </p:txBody>
      </p:sp>
      <p:sp>
        <p:nvSpPr>
          <p:cNvPr id="30" name="AutoShape 11">
            <a:extLst>
              <a:ext uri="{FF2B5EF4-FFF2-40B4-BE49-F238E27FC236}">
                <a16:creationId xmlns:a16="http://schemas.microsoft.com/office/drawing/2014/main" id="{1C8C5895-7485-47D8-86DD-2FEF1DD8033B}"/>
              </a:ext>
            </a:extLst>
          </p:cNvPr>
          <p:cNvSpPr>
            <a:spLocks noChangeArrowheads="1"/>
          </p:cNvSpPr>
          <p:nvPr/>
        </p:nvSpPr>
        <p:spPr bwMode="auto">
          <a:xfrm>
            <a:off x="5716539" y="4325220"/>
            <a:ext cx="551944" cy="659720"/>
          </a:xfrm>
          <a:prstGeom prst="rightArrow">
            <a:avLst>
              <a:gd name="adj1" fmla="val 46205"/>
              <a:gd name="adj2" fmla="val 35233"/>
            </a:avLst>
          </a:prstGeom>
          <a:gradFill>
            <a:gsLst>
              <a:gs pos="0">
                <a:srgbClr val="FFFF00"/>
              </a:gs>
              <a:gs pos="100000">
                <a:srgbClr val="FF9933"/>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endParaRPr lang="en-US" sz="1600" dirty="0">
              <a:solidFill>
                <a:srgbClr val="161616"/>
              </a:solidFill>
              <a:latin typeface="Arial Narrow" pitchFamily="34" charset="0"/>
            </a:endParaRPr>
          </a:p>
        </p:txBody>
      </p:sp>
      <p:sp>
        <p:nvSpPr>
          <p:cNvPr id="31" name="TextBox 30">
            <a:extLst>
              <a:ext uri="{FF2B5EF4-FFF2-40B4-BE49-F238E27FC236}">
                <a16:creationId xmlns:a16="http://schemas.microsoft.com/office/drawing/2014/main" id="{731DBFB6-0DF2-4626-91EA-1CB1135C422D}"/>
              </a:ext>
            </a:extLst>
          </p:cNvPr>
          <p:cNvSpPr txBox="1"/>
          <p:nvPr/>
        </p:nvSpPr>
        <p:spPr>
          <a:xfrm>
            <a:off x="6268483" y="3210196"/>
            <a:ext cx="1675422" cy="738472"/>
          </a:xfrm>
          <a:prstGeom prst="rect">
            <a:avLst/>
          </a:prstGeom>
          <a:noFill/>
        </p:spPr>
        <p:txBody>
          <a:bodyPr wrap="square" rtlCol="0">
            <a:spAutoFit/>
          </a:bodyPr>
          <a:lstStyle/>
          <a:p>
            <a:r>
              <a:rPr lang="en-US" sz="1400" dirty="0"/>
              <a:t>Cumulative stress without sufficient resources</a:t>
            </a:r>
          </a:p>
        </p:txBody>
      </p:sp>
      <p:sp>
        <p:nvSpPr>
          <p:cNvPr id="32" name="Rectangle 31">
            <a:extLst>
              <a:ext uri="{FF2B5EF4-FFF2-40B4-BE49-F238E27FC236}">
                <a16:creationId xmlns:a16="http://schemas.microsoft.com/office/drawing/2014/main" id="{198FAFD6-A5C3-4A8B-BF03-D8645E2A0221}"/>
              </a:ext>
            </a:extLst>
          </p:cNvPr>
          <p:cNvSpPr/>
          <p:nvPr/>
        </p:nvSpPr>
        <p:spPr bwMode="auto">
          <a:xfrm>
            <a:off x="8881607" y="4182893"/>
            <a:ext cx="1586847" cy="2414766"/>
          </a:xfrm>
          <a:prstGeom prst="rect">
            <a:avLst/>
          </a:prstGeom>
          <a:solidFill>
            <a:srgbClr val="FF9999"/>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Clinically symptomatic</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Impaired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Worsening</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Disordered</a:t>
            </a:r>
          </a:p>
        </p:txBody>
      </p:sp>
      <p:sp>
        <p:nvSpPr>
          <p:cNvPr id="33" name="AutoShape 11">
            <a:extLst>
              <a:ext uri="{FF2B5EF4-FFF2-40B4-BE49-F238E27FC236}">
                <a16:creationId xmlns:a16="http://schemas.microsoft.com/office/drawing/2014/main" id="{64772B37-409D-4B72-8C19-5F9F8F2CA512}"/>
              </a:ext>
            </a:extLst>
          </p:cNvPr>
          <p:cNvSpPr>
            <a:spLocks noChangeArrowheads="1"/>
          </p:cNvSpPr>
          <p:nvPr/>
        </p:nvSpPr>
        <p:spPr bwMode="auto">
          <a:xfrm>
            <a:off x="7976070" y="4683103"/>
            <a:ext cx="819296" cy="763238"/>
          </a:xfrm>
          <a:prstGeom prst="rightArrow">
            <a:avLst>
              <a:gd name="adj1" fmla="val 44507"/>
              <a:gd name="adj2" fmla="val 35233"/>
            </a:avLst>
          </a:prstGeom>
          <a:gradFill>
            <a:gsLst>
              <a:gs pos="0">
                <a:srgbClr val="FF9933"/>
              </a:gs>
              <a:gs pos="100000">
                <a:srgbClr val="FF9999"/>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r>
              <a:rPr lang="en-US" dirty="0">
                <a:solidFill>
                  <a:srgbClr val="161616"/>
                </a:solidFill>
                <a:latin typeface="Arial Narrow" pitchFamily="34" charset="0"/>
              </a:rPr>
              <a:t>?</a:t>
            </a:r>
          </a:p>
        </p:txBody>
      </p:sp>
      <p:sp>
        <p:nvSpPr>
          <p:cNvPr id="34" name="Left Arrow 19">
            <a:extLst>
              <a:ext uri="{FF2B5EF4-FFF2-40B4-BE49-F238E27FC236}">
                <a16:creationId xmlns:a16="http://schemas.microsoft.com/office/drawing/2014/main" id="{75A32C96-898C-4417-946C-DF3D8DBCEB95}"/>
              </a:ext>
            </a:extLst>
          </p:cNvPr>
          <p:cNvSpPr/>
          <p:nvPr/>
        </p:nvSpPr>
        <p:spPr bwMode="auto">
          <a:xfrm>
            <a:off x="7932950" y="5364419"/>
            <a:ext cx="905537" cy="810677"/>
          </a:xfrm>
          <a:prstGeom prst="leftArrow">
            <a:avLst>
              <a:gd name="adj1" fmla="val 46232"/>
              <a:gd name="adj2" fmla="val 28708"/>
            </a:avLst>
          </a:prstGeom>
          <a:gradFill rotWithShape="1">
            <a:gsLst>
              <a:gs pos="0">
                <a:srgbClr val="FF9933"/>
              </a:gs>
              <a:gs pos="100000">
                <a:srgbClr val="FF9999"/>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600" b="1" dirty="0">
                <a:latin typeface="Arial Narrow" pitchFamily="34" charset="0"/>
                <a:ea typeface="Arial Unicode MS" pitchFamily="34" charset="-128"/>
                <a:cs typeface="Arial Unicode MS" pitchFamily="34" charset="-128"/>
              </a:rPr>
              <a:t>Recovery</a:t>
            </a:r>
          </a:p>
        </p:txBody>
      </p:sp>
      <p:cxnSp>
        <p:nvCxnSpPr>
          <p:cNvPr id="35" name="Curved Connector 23">
            <a:extLst>
              <a:ext uri="{FF2B5EF4-FFF2-40B4-BE49-F238E27FC236}">
                <a16:creationId xmlns:a16="http://schemas.microsoft.com/office/drawing/2014/main" id="{EFEFB4BC-F3DA-402D-B522-0F761A24C3F5}"/>
              </a:ext>
            </a:extLst>
          </p:cNvPr>
          <p:cNvCxnSpPr>
            <a:endCxn id="31" idx="1"/>
          </p:cNvCxnSpPr>
          <p:nvPr/>
        </p:nvCxnSpPr>
        <p:spPr bwMode="auto">
          <a:xfrm rot="5400000" flipH="1" flipV="1">
            <a:off x="5516131" y="3891955"/>
            <a:ext cx="1064874" cy="439832"/>
          </a:xfrm>
          <a:prstGeom prst="curvedConnector2">
            <a:avLst/>
          </a:prstGeom>
          <a:gradFill rotWithShape="1">
            <a:gsLst>
              <a:gs pos="0">
                <a:srgbClr val="00FF00"/>
              </a:gs>
              <a:gs pos="100000">
                <a:srgbClr val="008000"/>
              </a:gs>
            </a:gsLst>
            <a:lin ang="0" scaled="1"/>
          </a:gradFill>
          <a:ln w="12700" cap="flat" cmpd="sng" algn="ctr">
            <a:solidFill>
              <a:schemeClr val="tx1"/>
            </a:solidFill>
            <a:prstDash val="solid"/>
            <a:round/>
            <a:headEnd type="none" w="med" len="med"/>
            <a:tailEnd type="none" w="med" len="med"/>
          </a:ln>
          <a:effectLst/>
        </p:spPr>
      </p:cxnSp>
      <p:sp>
        <p:nvSpPr>
          <p:cNvPr id="36" name="TextBox 35">
            <a:extLst>
              <a:ext uri="{FF2B5EF4-FFF2-40B4-BE49-F238E27FC236}">
                <a16:creationId xmlns:a16="http://schemas.microsoft.com/office/drawing/2014/main" id="{3FFE5209-EFEA-4FD8-8CCE-57E453F590E7}"/>
              </a:ext>
            </a:extLst>
          </p:cNvPr>
          <p:cNvSpPr txBox="1"/>
          <p:nvPr/>
        </p:nvSpPr>
        <p:spPr>
          <a:xfrm>
            <a:off x="4016111" y="1533025"/>
            <a:ext cx="2017298" cy="374363"/>
          </a:xfrm>
          <a:prstGeom prst="rect">
            <a:avLst/>
          </a:prstGeom>
          <a:noFill/>
        </p:spPr>
        <p:txBody>
          <a:bodyPr wrap="square" rtlCol="0">
            <a:spAutoFit/>
          </a:bodyPr>
          <a:lstStyle/>
          <a:p>
            <a:pPr algn="ctr">
              <a:lnSpc>
                <a:spcPct val="90000"/>
              </a:lnSpc>
            </a:pPr>
            <a:r>
              <a:rPr lang="en-US" sz="1999" b="1" dirty="0"/>
              <a:t>100%</a:t>
            </a:r>
          </a:p>
        </p:txBody>
      </p:sp>
      <p:sp>
        <p:nvSpPr>
          <p:cNvPr id="37" name="TextBox 36">
            <a:extLst>
              <a:ext uri="{FF2B5EF4-FFF2-40B4-BE49-F238E27FC236}">
                <a16:creationId xmlns:a16="http://schemas.microsoft.com/office/drawing/2014/main" id="{1E614084-CAFD-4DCB-B2DB-9E2D8C775BA1}"/>
              </a:ext>
            </a:extLst>
          </p:cNvPr>
          <p:cNvSpPr txBox="1"/>
          <p:nvPr/>
        </p:nvSpPr>
        <p:spPr>
          <a:xfrm>
            <a:off x="6090846" y="1542981"/>
            <a:ext cx="2017298" cy="374363"/>
          </a:xfrm>
          <a:prstGeom prst="rect">
            <a:avLst/>
          </a:prstGeom>
          <a:noFill/>
        </p:spPr>
        <p:txBody>
          <a:bodyPr wrap="square" rtlCol="0">
            <a:spAutoFit/>
          </a:bodyPr>
          <a:lstStyle/>
          <a:p>
            <a:pPr algn="ctr">
              <a:lnSpc>
                <a:spcPct val="90000"/>
              </a:lnSpc>
            </a:pPr>
            <a:r>
              <a:rPr lang="en-US" sz="1999" b="1" dirty="0"/>
              <a:t>35%</a:t>
            </a:r>
          </a:p>
        </p:txBody>
      </p:sp>
      <p:sp>
        <p:nvSpPr>
          <p:cNvPr id="38" name="TextBox 37">
            <a:extLst>
              <a:ext uri="{FF2B5EF4-FFF2-40B4-BE49-F238E27FC236}">
                <a16:creationId xmlns:a16="http://schemas.microsoft.com/office/drawing/2014/main" id="{588A93F4-E1CB-47D5-BB5B-1315AFC48547}"/>
              </a:ext>
            </a:extLst>
          </p:cNvPr>
          <p:cNvSpPr txBox="1"/>
          <p:nvPr/>
        </p:nvSpPr>
        <p:spPr>
          <a:xfrm>
            <a:off x="8296116" y="1552937"/>
            <a:ext cx="2017298" cy="374363"/>
          </a:xfrm>
          <a:prstGeom prst="rect">
            <a:avLst/>
          </a:prstGeom>
          <a:noFill/>
        </p:spPr>
        <p:txBody>
          <a:bodyPr wrap="square" rtlCol="0">
            <a:spAutoFit/>
          </a:bodyPr>
          <a:lstStyle/>
          <a:p>
            <a:pPr algn="ctr">
              <a:lnSpc>
                <a:spcPct val="90000"/>
              </a:lnSpc>
            </a:pPr>
            <a:r>
              <a:rPr lang="en-US" sz="1999" b="1" dirty="0"/>
              <a:t>5%</a:t>
            </a:r>
          </a:p>
        </p:txBody>
      </p:sp>
    </p:spTree>
    <p:extLst>
      <p:ext uri="{BB962C8B-B14F-4D97-AF65-F5344CB8AC3E}">
        <p14:creationId xmlns:p14="http://schemas.microsoft.com/office/powerpoint/2010/main" val="2393652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Autofit/>
          </a:bodyPr>
          <a:lstStyle/>
          <a:p>
            <a:pPr algn="ctr"/>
            <a:r>
              <a:rPr lang="en-US" sz="3600" dirty="0">
                <a:latin typeface="Arial" charset="0"/>
                <a:ea typeface="ＭＳ Ｐゴシック" charset="0"/>
                <a:cs typeface="ＭＳ Ｐゴシック" charset="0"/>
              </a:rPr>
              <a:t>Stress Continuum Support Strategies</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“Grow the </a:t>
            </a:r>
            <a:r>
              <a:rPr lang="en-US" sz="3600" dirty="0">
                <a:solidFill>
                  <a:srgbClr val="00CC33"/>
                </a:solidFill>
                <a:latin typeface="Arial" charset="0"/>
                <a:ea typeface="ＭＳ Ｐゴシック" charset="0"/>
                <a:cs typeface="ＭＳ Ｐゴシック" charset="0"/>
              </a:rPr>
              <a:t>Green</a:t>
            </a:r>
            <a:r>
              <a:rPr lang="en-US" sz="3600" dirty="0">
                <a:latin typeface="Arial" charset="0"/>
                <a:ea typeface="ＭＳ Ｐゴシック" charset="0"/>
                <a:cs typeface="ＭＳ Ｐゴシック" charset="0"/>
              </a:rPr>
              <a:t>”</a:t>
            </a:r>
            <a:endParaRPr lang="en-US" sz="3600" dirty="0"/>
          </a:p>
        </p:txBody>
      </p:sp>
      <p:sp>
        <p:nvSpPr>
          <p:cNvPr id="23" name="Rounded Rectangle 4">
            <a:extLst>
              <a:ext uri="{FF2B5EF4-FFF2-40B4-BE49-F238E27FC236}">
                <a16:creationId xmlns:a16="http://schemas.microsoft.com/office/drawing/2014/main" id="{19F4945E-EB0B-43CA-A602-C5E21E68455F}"/>
              </a:ext>
            </a:extLst>
          </p:cNvPr>
          <p:cNvSpPr/>
          <p:nvPr/>
        </p:nvSpPr>
        <p:spPr bwMode="auto">
          <a:xfrm>
            <a:off x="1220470" y="1608451"/>
            <a:ext cx="2894846" cy="685621"/>
          </a:xfrm>
          <a:prstGeom prst="roundRect">
            <a:avLst/>
          </a:prstGeom>
          <a:solidFill>
            <a:srgbClr val="00CC33"/>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Ready</a:t>
            </a:r>
          </a:p>
        </p:txBody>
      </p:sp>
      <p:sp>
        <p:nvSpPr>
          <p:cNvPr id="24" name="Rounded Rectangle 5">
            <a:extLst>
              <a:ext uri="{FF2B5EF4-FFF2-40B4-BE49-F238E27FC236}">
                <a16:creationId xmlns:a16="http://schemas.microsoft.com/office/drawing/2014/main" id="{0A0FA64D-D737-46B9-BB4C-7BE634F10AE0}"/>
              </a:ext>
            </a:extLst>
          </p:cNvPr>
          <p:cNvSpPr/>
          <p:nvPr/>
        </p:nvSpPr>
        <p:spPr bwMode="auto">
          <a:xfrm>
            <a:off x="1004598" y="2327051"/>
            <a:ext cx="3325110" cy="4189909"/>
          </a:xfrm>
          <a:prstGeom prst="roundRect">
            <a:avLst/>
          </a:prstGeom>
          <a:solidFill>
            <a:srgbClr val="00CC33">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15853" indent="-115853">
              <a:defRPr/>
            </a:pPr>
            <a:endParaRPr lang="en-US" sz="1200" dirty="0"/>
          </a:p>
          <a:p>
            <a:pPr marL="115853" indent="-115853">
              <a:buFont typeface="Arial" panose="020B0604020202020204" pitchFamily="34" charset="0"/>
              <a:buChar char="•"/>
            </a:pPr>
            <a:endParaRPr lang="en-US" sz="1999" b="1" dirty="0"/>
          </a:p>
        </p:txBody>
      </p:sp>
      <p:sp>
        <p:nvSpPr>
          <p:cNvPr id="25" name="Rounded Rectangle 6">
            <a:extLst>
              <a:ext uri="{FF2B5EF4-FFF2-40B4-BE49-F238E27FC236}">
                <a16:creationId xmlns:a16="http://schemas.microsoft.com/office/drawing/2014/main" id="{B39F923D-8DEA-461D-9222-CA3D5F3F7EEC}"/>
              </a:ext>
            </a:extLst>
          </p:cNvPr>
          <p:cNvSpPr/>
          <p:nvPr/>
        </p:nvSpPr>
        <p:spPr bwMode="auto">
          <a:xfrm>
            <a:off x="4182163" y="1594459"/>
            <a:ext cx="2215447" cy="685621"/>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Reacting</a:t>
            </a:r>
          </a:p>
        </p:txBody>
      </p:sp>
      <p:sp>
        <p:nvSpPr>
          <p:cNvPr id="26" name="Rounded Rectangle 7">
            <a:extLst>
              <a:ext uri="{FF2B5EF4-FFF2-40B4-BE49-F238E27FC236}">
                <a16:creationId xmlns:a16="http://schemas.microsoft.com/office/drawing/2014/main" id="{71DC90D6-929E-483E-8F4A-0369ADDE666B}"/>
              </a:ext>
            </a:extLst>
          </p:cNvPr>
          <p:cNvSpPr/>
          <p:nvPr/>
        </p:nvSpPr>
        <p:spPr bwMode="auto">
          <a:xfrm>
            <a:off x="3910755" y="2348357"/>
            <a:ext cx="2620248" cy="4073565"/>
          </a:xfrm>
          <a:prstGeom prst="roundRect">
            <a:avLst/>
          </a:prstGeom>
          <a:solidFill>
            <a:srgbClr val="FFFF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71399" indent="-171399">
              <a:buFont typeface="Arial" panose="020B0604020202020204" pitchFamily="34" charset="0"/>
              <a:buChar char="•"/>
              <a:defRPr/>
            </a:pPr>
            <a:endParaRPr lang="en-US" sz="1200" dirty="0"/>
          </a:p>
          <a:p>
            <a:pPr>
              <a:defRPr/>
            </a:pPr>
            <a:endParaRPr lang="en-US" sz="1200" dirty="0"/>
          </a:p>
        </p:txBody>
      </p:sp>
      <p:sp>
        <p:nvSpPr>
          <p:cNvPr id="27" name="Rounded Rectangle 8">
            <a:extLst>
              <a:ext uri="{FF2B5EF4-FFF2-40B4-BE49-F238E27FC236}">
                <a16:creationId xmlns:a16="http://schemas.microsoft.com/office/drawing/2014/main" id="{A1D38E10-1DD0-4BF6-A3B0-B0463F6A263F}"/>
              </a:ext>
            </a:extLst>
          </p:cNvPr>
          <p:cNvSpPr/>
          <p:nvPr/>
        </p:nvSpPr>
        <p:spPr bwMode="auto">
          <a:xfrm>
            <a:off x="6464455" y="1584268"/>
            <a:ext cx="2048088" cy="685621"/>
          </a:xfrm>
          <a:prstGeom prst="roundRect">
            <a:avLst/>
          </a:prstGeom>
          <a:solidFill>
            <a:srgbClr val="FF7C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Injured</a:t>
            </a:r>
          </a:p>
        </p:txBody>
      </p:sp>
      <p:sp>
        <p:nvSpPr>
          <p:cNvPr id="29" name="Rounded Rectangle 10">
            <a:extLst>
              <a:ext uri="{FF2B5EF4-FFF2-40B4-BE49-F238E27FC236}">
                <a16:creationId xmlns:a16="http://schemas.microsoft.com/office/drawing/2014/main" id="{A88C0191-F432-4AA7-8F5F-5F844EA03DD6}"/>
              </a:ext>
            </a:extLst>
          </p:cNvPr>
          <p:cNvSpPr/>
          <p:nvPr/>
        </p:nvSpPr>
        <p:spPr bwMode="auto">
          <a:xfrm>
            <a:off x="8702992" y="1584268"/>
            <a:ext cx="1507809" cy="685621"/>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Ill</a:t>
            </a:r>
          </a:p>
        </p:txBody>
      </p:sp>
      <p:sp>
        <p:nvSpPr>
          <p:cNvPr id="30" name="Rounded Rectangle 11">
            <a:extLst>
              <a:ext uri="{FF2B5EF4-FFF2-40B4-BE49-F238E27FC236}">
                <a16:creationId xmlns:a16="http://schemas.microsoft.com/office/drawing/2014/main" id="{8EACAF5D-2E7C-43F2-A2A7-F14B181DA87A}"/>
              </a:ext>
            </a:extLst>
          </p:cNvPr>
          <p:cNvSpPr/>
          <p:nvPr/>
        </p:nvSpPr>
        <p:spPr bwMode="auto">
          <a:xfrm>
            <a:off x="8512544" y="2276704"/>
            <a:ext cx="1879045" cy="4189909"/>
          </a:xfrm>
          <a:prstGeom prst="roundRect">
            <a:avLst/>
          </a:prstGeom>
          <a:solidFill>
            <a:srgbClr val="FF00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lIns="0" tIns="45708" rIns="0" bIns="0">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15853" indent="-115853">
              <a:defRPr/>
            </a:pPr>
            <a:endParaRPr lang="en-US" sz="1200" dirty="0"/>
          </a:p>
        </p:txBody>
      </p:sp>
      <p:sp>
        <p:nvSpPr>
          <p:cNvPr id="31" name="Rounded Rectangle 7">
            <a:extLst>
              <a:ext uri="{FF2B5EF4-FFF2-40B4-BE49-F238E27FC236}">
                <a16:creationId xmlns:a16="http://schemas.microsoft.com/office/drawing/2014/main" id="{97600CD0-7C39-46B6-BA82-F02EAFB7886F}"/>
              </a:ext>
            </a:extLst>
          </p:cNvPr>
          <p:cNvSpPr/>
          <p:nvPr/>
        </p:nvSpPr>
        <p:spPr bwMode="auto">
          <a:xfrm>
            <a:off x="6362511" y="2327050"/>
            <a:ext cx="2219094" cy="4146508"/>
          </a:xfrm>
          <a:prstGeom prst="roundRect">
            <a:avLst/>
          </a:prstGeom>
          <a:solidFill>
            <a:srgbClr val="FF7C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71399" indent="-171399">
              <a:buFont typeface="Arial" panose="020B0604020202020204" pitchFamily="34" charset="0"/>
              <a:buChar char="•"/>
              <a:defRPr/>
            </a:pPr>
            <a:endParaRPr lang="en-US" sz="1200" dirty="0"/>
          </a:p>
          <a:p>
            <a:pPr>
              <a:defRPr/>
            </a:pPr>
            <a:endParaRPr lang="en-US" sz="1200" dirty="0"/>
          </a:p>
          <a:p>
            <a:pPr>
              <a:defRPr/>
            </a:pPr>
            <a:br>
              <a:rPr lang="en-US" sz="1200" dirty="0"/>
            </a:br>
            <a:endParaRPr lang="en-US" sz="1200" dirty="0"/>
          </a:p>
        </p:txBody>
      </p:sp>
      <p:sp>
        <p:nvSpPr>
          <p:cNvPr id="5" name="TextBox 4">
            <a:extLst>
              <a:ext uri="{FF2B5EF4-FFF2-40B4-BE49-F238E27FC236}">
                <a16:creationId xmlns:a16="http://schemas.microsoft.com/office/drawing/2014/main" id="{05128B4F-0F69-44E5-A833-86EF8D0C1BB5}"/>
              </a:ext>
            </a:extLst>
          </p:cNvPr>
          <p:cNvSpPr txBox="1"/>
          <p:nvPr/>
        </p:nvSpPr>
        <p:spPr>
          <a:xfrm>
            <a:off x="6465962" y="2642244"/>
            <a:ext cx="2220839" cy="3293209"/>
          </a:xfrm>
          <a:prstGeom prst="rect">
            <a:avLst/>
          </a:prstGeom>
          <a:noFill/>
        </p:spPr>
        <p:txBody>
          <a:bodyPr wrap="square" rtlCol="0">
            <a:spAutoFit/>
          </a:bodyPr>
          <a:lstStyle/>
          <a:p>
            <a:pPr marL="171399" indent="-171399">
              <a:buFont typeface="Arial" panose="020B0604020202020204" pitchFamily="34" charset="0"/>
              <a:buChar char="•"/>
              <a:defRPr/>
            </a:pPr>
            <a:r>
              <a:rPr lang="en-US" sz="1600" dirty="0"/>
              <a:t>Peer Support</a:t>
            </a:r>
          </a:p>
          <a:p>
            <a:pPr marL="171399" indent="-171399">
              <a:buFont typeface="Arial" panose="020B0604020202020204" pitchFamily="34" charset="0"/>
              <a:buChar char="•"/>
              <a:defRPr/>
            </a:pPr>
            <a:r>
              <a:rPr lang="en-US" sz="1600" dirty="0"/>
              <a:t>Leader Support</a:t>
            </a:r>
          </a:p>
          <a:p>
            <a:pPr marL="171399" indent="-171399">
              <a:buFont typeface="Arial" charset="0"/>
              <a:buChar char="•"/>
              <a:defRPr/>
            </a:pPr>
            <a:r>
              <a:rPr lang="en-US" sz="1600" dirty="0"/>
              <a:t>Mentoring and </a:t>
            </a:r>
          </a:p>
          <a:p>
            <a:pPr marL="171399" indent="-171399">
              <a:buFont typeface="Arial" charset="0"/>
              <a:buChar char="•"/>
              <a:defRPr/>
            </a:pPr>
            <a:r>
              <a:rPr lang="en-US" sz="1600" dirty="0"/>
              <a:t>Self-care Coaching</a:t>
            </a:r>
          </a:p>
          <a:p>
            <a:pPr marL="171399" indent="-171399">
              <a:buFont typeface="Arial" charset="0"/>
              <a:buChar char="•"/>
              <a:defRPr/>
            </a:pPr>
            <a:r>
              <a:rPr lang="en-US" sz="1600" dirty="0"/>
              <a:t>Early Referrals</a:t>
            </a:r>
          </a:p>
          <a:p>
            <a:pPr marL="171399" indent="-171399">
              <a:buFont typeface="Arial" charset="0"/>
              <a:buChar char="•"/>
              <a:defRPr/>
            </a:pPr>
            <a:r>
              <a:rPr lang="en-US" sz="1600" dirty="0"/>
              <a:t>Encourage Time Management</a:t>
            </a:r>
          </a:p>
          <a:p>
            <a:pPr marL="171399" indent="-171399">
              <a:buFont typeface="Arial" charset="0"/>
              <a:buChar char="•"/>
              <a:defRPr/>
            </a:pPr>
            <a:r>
              <a:rPr lang="en-US" sz="1600" dirty="0"/>
              <a:t>Individualize Resources for Specific Injury Behaviors (i.e. EAP, emotional support)</a:t>
            </a:r>
          </a:p>
          <a:p>
            <a:pPr marL="171399" indent="-171399">
              <a:buFont typeface="Arial" charset="0"/>
              <a:buChar char="•"/>
              <a:defRPr/>
            </a:pPr>
            <a:r>
              <a:rPr lang="en-US" sz="1600" dirty="0"/>
              <a:t>Ethics Consults</a:t>
            </a:r>
          </a:p>
        </p:txBody>
      </p:sp>
      <p:sp>
        <p:nvSpPr>
          <p:cNvPr id="7" name="TextBox 6">
            <a:extLst>
              <a:ext uri="{FF2B5EF4-FFF2-40B4-BE49-F238E27FC236}">
                <a16:creationId xmlns:a16="http://schemas.microsoft.com/office/drawing/2014/main" id="{65222B54-C0D3-4049-83CB-49262EEDC439}"/>
              </a:ext>
            </a:extLst>
          </p:cNvPr>
          <p:cNvSpPr txBox="1"/>
          <p:nvPr/>
        </p:nvSpPr>
        <p:spPr>
          <a:xfrm>
            <a:off x="4360917" y="2687021"/>
            <a:ext cx="2071253" cy="3831818"/>
          </a:xfrm>
          <a:prstGeom prst="rect">
            <a:avLst/>
          </a:prstGeom>
          <a:noFill/>
        </p:spPr>
        <p:txBody>
          <a:bodyPr wrap="square" rtlCol="0">
            <a:spAutoFit/>
          </a:bodyPr>
          <a:lstStyle/>
          <a:p>
            <a:pPr marL="115853" indent="-115853">
              <a:buFont typeface="Arial" panose="020B0604020202020204" pitchFamily="34" charset="0"/>
              <a:buChar char="•"/>
              <a:defRPr/>
            </a:pPr>
            <a:r>
              <a:rPr lang="en-US" sz="1500" dirty="0"/>
              <a:t>Huddles</a:t>
            </a:r>
          </a:p>
          <a:p>
            <a:pPr marL="115853" indent="-115853">
              <a:buFont typeface="Arial" panose="020B0604020202020204" pitchFamily="34" charset="0"/>
              <a:buChar char="•"/>
              <a:defRPr/>
            </a:pPr>
            <a:r>
              <a:rPr lang="en-US" sz="1500" dirty="0"/>
              <a:t>Active Problem Solving Strategies</a:t>
            </a:r>
          </a:p>
          <a:p>
            <a:pPr marL="115853" indent="-115853">
              <a:buFont typeface="Arial" panose="020B0604020202020204" pitchFamily="34" charset="0"/>
              <a:buChar char="•"/>
              <a:defRPr/>
            </a:pPr>
            <a:r>
              <a:rPr lang="en-US" sz="1500" dirty="0"/>
              <a:t>Unit Mitigation Strategies </a:t>
            </a:r>
          </a:p>
          <a:p>
            <a:pPr marL="115853" indent="-115853">
              <a:buFont typeface="Arial" panose="020B0604020202020204" pitchFamily="34" charset="0"/>
              <a:buChar char="•"/>
              <a:defRPr/>
            </a:pPr>
            <a:r>
              <a:rPr lang="en-US" sz="1500" dirty="0"/>
              <a:t>Peer Support</a:t>
            </a:r>
          </a:p>
          <a:p>
            <a:pPr marL="115853" indent="-115853">
              <a:buFont typeface="Arial" panose="020B0604020202020204" pitchFamily="34" charset="0"/>
              <a:buChar char="•"/>
              <a:defRPr/>
            </a:pPr>
            <a:r>
              <a:rPr lang="en-US" sz="1500" dirty="0"/>
              <a:t>Stress Communication Skills</a:t>
            </a:r>
          </a:p>
          <a:p>
            <a:pPr marL="115853" indent="-115853">
              <a:buFont typeface="Arial" panose="020B0604020202020204" pitchFamily="34" charset="0"/>
              <a:buChar char="•"/>
              <a:defRPr/>
            </a:pPr>
            <a:r>
              <a:rPr lang="en-US" sz="1500" dirty="0"/>
              <a:t>Stress Reduction Skills</a:t>
            </a:r>
          </a:p>
          <a:p>
            <a:pPr marL="115853" indent="-115853">
              <a:buFont typeface="Arial" panose="020B0604020202020204" pitchFamily="34" charset="0"/>
              <a:buChar char="•"/>
              <a:defRPr/>
            </a:pPr>
            <a:r>
              <a:rPr lang="en-US" sz="1500" dirty="0"/>
              <a:t>Engage Additional Coping Resources</a:t>
            </a:r>
          </a:p>
          <a:p>
            <a:pPr marL="115853" indent="-115853">
              <a:buFont typeface="Arial" panose="020B0604020202020204" pitchFamily="34" charset="0"/>
              <a:buChar char="•"/>
              <a:defRPr/>
            </a:pPr>
            <a:r>
              <a:rPr lang="en-US" sz="1500" dirty="0"/>
              <a:t>EAP Proactive &amp; Interventional Resources</a:t>
            </a:r>
            <a:br>
              <a:rPr lang="en-US" sz="1500" dirty="0"/>
            </a:br>
            <a:endParaRPr lang="en-US" sz="1500" dirty="0"/>
          </a:p>
          <a:p>
            <a:endParaRPr lang="en-US" dirty="0"/>
          </a:p>
        </p:txBody>
      </p:sp>
      <p:sp>
        <p:nvSpPr>
          <p:cNvPr id="8" name="TextBox 7">
            <a:extLst>
              <a:ext uri="{FF2B5EF4-FFF2-40B4-BE49-F238E27FC236}">
                <a16:creationId xmlns:a16="http://schemas.microsoft.com/office/drawing/2014/main" id="{75099359-FDCB-4D82-8B8E-B0C743477153}"/>
              </a:ext>
            </a:extLst>
          </p:cNvPr>
          <p:cNvSpPr txBox="1"/>
          <p:nvPr/>
        </p:nvSpPr>
        <p:spPr>
          <a:xfrm>
            <a:off x="1435860" y="2721350"/>
            <a:ext cx="2532560" cy="2308324"/>
          </a:xfrm>
          <a:prstGeom prst="rect">
            <a:avLst/>
          </a:prstGeom>
          <a:noFill/>
        </p:spPr>
        <p:txBody>
          <a:bodyPr wrap="square" rtlCol="0">
            <a:spAutoFit/>
          </a:bodyPr>
          <a:lstStyle/>
          <a:p>
            <a:pPr marL="115853" indent="-115853">
              <a:buFont typeface="Arial" panose="020B0604020202020204" pitchFamily="34" charset="0"/>
              <a:buChar char="•"/>
            </a:pPr>
            <a:r>
              <a:rPr lang="en-US" sz="1600" dirty="0"/>
              <a:t>Intention</a:t>
            </a:r>
          </a:p>
          <a:p>
            <a:pPr marL="115853" indent="-115853">
              <a:buFont typeface="Arial" panose="020B0604020202020204" pitchFamily="34" charset="0"/>
              <a:buChar char="•"/>
            </a:pPr>
            <a:r>
              <a:rPr lang="en-US" sz="1600" dirty="0"/>
              <a:t>Awareness </a:t>
            </a:r>
          </a:p>
          <a:p>
            <a:pPr marL="115853" indent="-115853">
              <a:buFont typeface="Arial" panose="020B0604020202020204" pitchFamily="34" charset="0"/>
              <a:buChar char="•"/>
            </a:pPr>
            <a:r>
              <a:rPr lang="en-US" sz="1600" dirty="0"/>
              <a:t>Self-mastery</a:t>
            </a:r>
          </a:p>
          <a:p>
            <a:pPr marL="115853" indent="-115853">
              <a:buFont typeface="Arial" panose="020B0604020202020204" pitchFamily="34" charset="0"/>
              <a:buChar char="•"/>
            </a:pPr>
            <a:r>
              <a:rPr lang="en-US" sz="1600" dirty="0"/>
              <a:t>Fostering Positive Mindset</a:t>
            </a:r>
          </a:p>
          <a:p>
            <a:pPr marL="115853" indent="-115853">
              <a:buFont typeface="Arial" panose="020B0604020202020204" pitchFamily="34" charset="0"/>
              <a:buChar char="•"/>
            </a:pPr>
            <a:r>
              <a:rPr lang="en-US" sz="1600" dirty="0"/>
              <a:t>Compassion/ Empathy</a:t>
            </a:r>
          </a:p>
          <a:p>
            <a:pPr marL="115853" indent="-115853">
              <a:buFont typeface="Arial" panose="020B0604020202020204" pitchFamily="34" charset="0"/>
              <a:buChar char="•"/>
            </a:pPr>
            <a:r>
              <a:rPr lang="en-US" sz="1600" dirty="0"/>
              <a:t>Communication</a:t>
            </a:r>
          </a:p>
          <a:p>
            <a:pPr marL="115853" indent="-115853">
              <a:buFont typeface="Arial" panose="020B0604020202020204" pitchFamily="34" charset="0"/>
              <a:buChar char="•"/>
            </a:pPr>
            <a:r>
              <a:rPr lang="en-US" sz="1600" dirty="0"/>
              <a:t>Highlighting purpose and meaning of work</a:t>
            </a:r>
          </a:p>
          <a:p>
            <a:pPr marL="115853" indent="-115853">
              <a:buFont typeface="Arial" panose="020B0604020202020204" pitchFamily="34" charset="0"/>
              <a:buChar char="•"/>
            </a:pPr>
            <a:r>
              <a:rPr lang="en-US" sz="1600" dirty="0"/>
              <a:t>Being Present</a:t>
            </a:r>
          </a:p>
        </p:txBody>
      </p:sp>
      <p:sp>
        <p:nvSpPr>
          <p:cNvPr id="9" name="TextBox 8">
            <a:extLst>
              <a:ext uri="{FF2B5EF4-FFF2-40B4-BE49-F238E27FC236}">
                <a16:creationId xmlns:a16="http://schemas.microsoft.com/office/drawing/2014/main" id="{0F75B6B3-947E-4339-B5FA-A5A4830BC6FB}"/>
              </a:ext>
            </a:extLst>
          </p:cNvPr>
          <p:cNvSpPr txBox="1"/>
          <p:nvPr/>
        </p:nvSpPr>
        <p:spPr>
          <a:xfrm>
            <a:off x="8688741" y="2996523"/>
            <a:ext cx="1627768" cy="2585323"/>
          </a:xfrm>
          <a:prstGeom prst="rect">
            <a:avLst/>
          </a:prstGeom>
          <a:noFill/>
        </p:spPr>
        <p:txBody>
          <a:bodyPr wrap="square" rtlCol="0">
            <a:spAutoFit/>
          </a:bodyPr>
          <a:lstStyle/>
          <a:p>
            <a:pPr marL="171399" indent="-171399">
              <a:buFont typeface="Arial" charset="0"/>
              <a:buChar char="•"/>
              <a:defRPr/>
            </a:pPr>
            <a:r>
              <a:rPr lang="en-US" sz="1600" dirty="0"/>
              <a:t>Voluntary and Mandatory Referrals</a:t>
            </a:r>
          </a:p>
          <a:p>
            <a:pPr marL="171399" indent="-171399">
              <a:buFont typeface="Arial" charset="0"/>
              <a:buChar char="•"/>
              <a:defRPr/>
            </a:pPr>
            <a:endParaRPr lang="en-US" sz="1600" dirty="0"/>
          </a:p>
          <a:p>
            <a:pPr marL="171399" indent="-171399">
              <a:buFont typeface="Arial" charset="0"/>
              <a:buChar char="•"/>
              <a:defRPr/>
            </a:pPr>
            <a:r>
              <a:rPr lang="en-US" sz="1600" dirty="0"/>
              <a:t>EAP Support Programs</a:t>
            </a:r>
          </a:p>
          <a:p>
            <a:pPr marL="171399" indent="-171399">
              <a:buFont typeface="Arial" charset="0"/>
              <a:buChar char="•"/>
              <a:defRPr/>
            </a:pPr>
            <a:endParaRPr lang="en-US" sz="1600" dirty="0"/>
          </a:p>
          <a:p>
            <a:pPr marL="171399" indent="-171399">
              <a:buFont typeface="Arial" charset="0"/>
              <a:buChar char="•"/>
              <a:defRPr/>
            </a:pPr>
            <a:r>
              <a:rPr lang="en-US" sz="1600" dirty="0"/>
              <a:t>Treatment Resources</a:t>
            </a:r>
          </a:p>
          <a:p>
            <a:endParaRPr lang="en-US" dirty="0"/>
          </a:p>
        </p:txBody>
      </p:sp>
    </p:spTree>
    <p:extLst>
      <p:ext uri="{BB962C8B-B14F-4D97-AF65-F5344CB8AC3E}">
        <p14:creationId xmlns:p14="http://schemas.microsoft.com/office/powerpoint/2010/main" val="297249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1"/>
            <a:ext cx="7772400" cy="1007271"/>
          </a:xfrm>
        </p:spPr>
        <p:txBody>
          <a:bodyPr>
            <a:normAutofit/>
          </a:bodyPr>
          <a:lstStyle/>
          <a:p>
            <a:r>
              <a:rPr lang="en-US" dirty="0"/>
              <a:t>Stress First Aid Train the Trainer</a:t>
            </a:r>
          </a:p>
        </p:txBody>
      </p:sp>
      <p:sp>
        <p:nvSpPr>
          <p:cNvPr id="6" name="TextBox 5">
            <a:extLst>
              <a:ext uri="{FF2B5EF4-FFF2-40B4-BE49-F238E27FC236}">
                <a16:creationId xmlns:a16="http://schemas.microsoft.com/office/drawing/2014/main" id="{4DCDE691-6ABB-4315-B655-3DC8E92BB5AD}"/>
              </a:ext>
            </a:extLst>
          </p:cNvPr>
          <p:cNvSpPr txBox="1"/>
          <p:nvPr/>
        </p:nvSpPr>
        <p:spPr>
          <a:xfrm>
            <a:off x="1296651" y="1295957"/>
            <a:ext cx="9446339" cy="1815409"/>
          </a:xfrm>
          <a:prstGeom prst="rect">
            <a:avLst/>
          </a:prstGeom>
          <a:noFill/>
        </p:spPr>
        <p:txBody>
          <a:bodyPr wrap="square" lIns="91440" tIns="45720" rIns="91440" bIns="45720" rtlCol="0" anchor="t">
            <a:spAutoFit/>
          </a:bodyPr>
          <a:lstStyle/>
          <a:p>
            <a:pPr algn="ctr"/>
            <a:r>
              <a:rPr lang="en-US" sz="5550" dirty="0">
                <a:solidFill>
                  <a:srgbClr val="232D4B"/>
                </a:solidFill>
              </a:rPr>
              <a:t>Session I - October 26, 2022</a:t>
            </a:r>
            <a:endParaRPr lang="en-US" sz="5598" dirty="0">
              <a:solidFill>
                <a:srgbClr val="232D4B"/>
              </a:solidFill>
            </a:endParaRPr>
          </a:p>
          <a:p>
            <a:pPr algn="ctr"/>
            <a:r>
              <a:rPr lang="en-US" sz="5598" dirty="0">
                <a:solidFill>
                  <a:srgbClr val="232D4B"/>
                </a:solidFill>
              </a:rPr>
              <a:t>Presenters</a:t>
            </a:r>
          </a:p>
        </p:txBody>
      </p:sp>
      <p:sp>
        <p:nvSpPr>
          <p:cNvPr id="7" name="TextBox 6">
            <a:extLst>
              <a:ext uri="{FF2B5EF4-FFF2-40B4-BE49-F238E27FC236}">
                <a16:creationId xmlns:a16="http://schemas.microsoft.com/office/drawing/2014/main" id="{90B75077-622A-4CE7-ABD6-660294E75878}"/>
              </a:ext>
            </a:extLst>
          </p:cNvPr>
          <p:cNvSpPr txBox="1"/>
          <p:nvPr/>
        </p:nvSpPr>
        <p:spPr>
          <a:xfrm>
            <a:off x="2820254" y="3657540"/>
            <a:ext cx="7465655" cy="369236"/>
          </a:xfrm>
          <a:prstGeom prst="rect">
            <a:avLst/>
          </a:prstGeom>
          <a:noFill/>
        </p:spPr>
        <p:txBody>
          <a:bodyPr wrap="square" rtlCol="0">
            <a:spAutoFit/>
          </a:bodyPr>
          <a:lstStyle/>
          <a:p>
            <a:r>
              <a:rPr lang="en-US" dirty="0"/>
              <a:t> </a:t>
            </a:r>
          </a:p>
        </p:txBody>
      </p:sp>
      <p:pic>
        <p:nvPicPr>
          <p:cNvPr id="9" name="Picture 8">
            <a:extLst>
              <a:ext uri="{FF2B5EF4-FFF2-40B4-BE49-F238E27FC236}">
                <a16:creationId xmlns:a16="http://schemas.microsoft.com/office/drawing/2014/main" id="{EEE9EE4E-C620-4386-982E-955E5C1E6305}"/>
              </a:ext>
            </a:extLst>
          </p:cNvPr>
          <p:cNvPicPr>
            <a:picLocks noChangeAspect="1"/>
          </p:cNvPicPr>
          <p:nvPr/>
        </p:nvPicPr>
        <p:blipFill>
          <a:blip r:embed="rId3"/>
          <a:stretch>
            <a:fillRect/>
          </a:stretch>
        </p:blipFill>
        <p:spPr>
          <a:xfrm>
            <a:off x="3364201" y="3108002"/>
            <a:ext cx="2056776" cy="2197694"/>
          </a:xfrm>
          <a:prstGeom prst="rect">
            <a:avLst/>
          </a:prstGeom>
        </p:spPr>
      </p:pic>
      <p:sp>
        <p:nvSpPr>
          <p:cNvPr id="10" name="TextBox 9">
            <a:extLst>
              <a:ext uri="{FF2B5EF4-FFF2-40B4-BE49-F238E27FC236}">
                <a16:creationId xmlns:a16="http://schemas.microsoft.com/office/drawing/2014/main" id="{4ACC58C5-94B8-49EF-9A72-A651EE8241F5}"/>
              </a:ext>
            </a:extLst>
          </p:cNvPr>
          <p:cNvSpPr txBox="1"/>
          <p:nvPr/>
        </p:nvSpPr>
        <p:spPr>
          <a:xfrm>
            <a:off x="3134026" y="5500662"/>
            <a:ext cx="2513945" cy="923090"/>
          </a:xfrm>
          <a:prstGeom prst="rect">
            <a:avLst/>
          </a:prstGeom>
          <a:noFill/>
        </p:spPr>
        <p:txBody>
          <a:bodyPr wrap="square" rtlCol="0">
            <a:spAutoFit/>
          </a:bodyPr>
          <a:lstStyle/>
          <a:p>
            <a:pPr algn="ctr"/>
            <a:r>
              <a:rPr lang="en-US" dirty="0"/>
              <a:t>Susan Salmond</a:t>
            </a:r>
          </a:p>
          <a:p>
            <a:pPr algn="ctr"/>
            <a:r>
              <a:rPr lang="en-US" dirty="0"/>
              <a:t>EdD, RN, ANEF, FAAN</a:t>
            </a:r>
          </a:p>
          <a:p>
            <a:endParaRPr lang="en-US" dirty="0"/>
          </a:p>
        </p:txBody>
      </p:sp>
      <p:pic>
        <p:nvPicPr>
          <p:cNvPr id="3" name="Picture 2">
            <a:extLst>
              <a:ext uri="{FF2B5EF4-FFF2-40B4-BE49-F238E27FC236}">
                <a16:creationId xmlns:a16="http://schemas.microsoft.com/office/drawing/2014/main" id="{6D6EA7CB-3312-4163-AB12-7D4D6C4E2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44" y="5638800"/>
            <a:ext cx="2132012" cy="1107006"/>
          </a:xfrm>
          <a:prstGeom prst="rect">
            <a:avLst/>
          </a:prstGeom>
        </p:spPr>
      </p:pic>
      <p:sp>
        <p:nvSpPr>
          <p:cNvPr id="2" name="TextBox 1">
            <a:extLst>
              <a:ext uri="{FF2B5EF4-FFF2-40B4-BE49-F238E27FC236}">
                <a16:creationId xmlns:a16="http://schemas.microsoft.com/office/drawing/2014/main" id="{B45461A7-5FBE-4916-B380-B4A5A5B5A3FB}"/>
              </a:ext>
            </a:extLst>
          </p:cNvPr>
          <p:cNvSpPr txBox="1"/>
          <p:nvPr/>
        </p:nvSpPr>
        <p:spPr>
          <a:xfrm>
            <a:off x="2819400" y="6425433"/>
            <a:ext cx="7315200" cy="369332"/>
          </a:xfrm>
          <a:prstGeom prst="rect">
            <a:avLst/>
          </a:prstGeom>
          <a:noFill/>
        </p:spPr>
        <p:txBody>
          <a:bodyPr wrap="square" rtlCol="0">
            <a:spAutoFit/>
          </a:bodyPr>
          <a:lstStyle/>
          <a:p>
            <a:r>
              <a:rPr lang="en-US" dirty="0">
                <a:solidFill>
                  <a:srgbClr val="232D4B"/>
                </a:solidFill>
              </a:rPr>
              <a:t>Funding for this program provided by the Healthcare Foundation of NJ</a:t>
            </a:r>
          </a:p>
        </p:txBody>
      </p:sp>
      <p:pic>
        <p:nvPicPr>
          <p:cNvPr id="8" name="Picture 7">
            <a:extLst>
              <a:ext uri="{FF2B5EF4-FFF2-40B4-BE49-F238E27FC236}">
                <a16:creationId xmlns:a16="http://schemas.microsoft.com/office/drawing/2014/main" id="{987BEC51-79D2-9B88-30E4-E9B79B69EC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6243" y="3110660"/>
            <a:ext cx="2314075" cy="2240687"/>
          </a:xfrm>
          <a:prstGeom prst="rect">
            <a:avLst/>
          </a:prstGeom>
        </p:spPr>
      </p:pic>
      <p:sp>
        <p:nvSpPr>
          <p:cNvPr id="15" name="TextBox 14">
            <a:extLst>
              <a:ext uri="{FF2B5EF4-FFF2-40B4-BE49-F238E27FC236}">
                <a16:creationId xmlns:a16="http://schemas.microsoft.com/office/drawing/2014/main" id="{465EA13D-966C-9795-41F3-7F804B518462}"/>
              </a:ext>
            </a:extLst>
          </p:cNvPr>
          <p:cNvSpPr txBox="1"/>
          <p:nvPr/>
        </p:nvSpPr>
        <p:spPr>
          <a:xfrm>
            <a:off x="6056722" y="5461622"/>
            <a:ext cx="2513945" cy="923090"/>
          </a:xfrm>
          <a:prstGeom prst="rect">
            <a:avLst/>
          </a:prstGeom>
          <a:noFill/>
        </p:spPr>
        <p:txBody>
          <a:bodyPr wrap="square" rtlCol="0">
            <a:spAutoFit/>
          </a:bodyPr>
          <a:lstStyle/>
          <a:p>
            <a:pPr algn="ctr"/>
            <a:r>
              <a:rPr lang="en-US" dirty="0"/>
              <a:t>Jennifer Polakowski</a:t>
            </a:r>
          </a:p>
          <a:p>
            <a:pPr algn="ctr"/>
            <a:r>
              <a:rPr lang="en-US" dirty="0"/>
              <a:t>MPA</a:t>
            </a:r>
          </a:p>
          <a:p>
            <a:endParaRPr lang="en-US" dirty="0"/>
          </a:p>
        </p:txBody>
      </p:sp>
    </p:spTree>
    <p:extLst>
      <p:ext uri="{BB962C8B-B14F-4D97-AF65-F5344CB8AC3E}">
        <p14:creationId xmlns:p14="http://schemas.microsoft.com/office/powerpoint/2010/main" val="3097698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6D239BEC-6074-4DDE-BF8F-71C2143668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1523582"/>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71B17A25-73B6-4438-AAC7-6FB5A32B8D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39624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8A2F278-6CF2-428A-BA4B-1C824A451D05}"/>
              </a:ext>
            </a:extLst>
          </p:cNvPr>
          <p:cNvSpPr txBox="1"/>
          <p:nvPr/>
        </p:nvSpPr>
        <p:spPr>
          <a:xfrm>
            <a:off x="3071270" y="185964"/>
            <a:ext cx="7552163" cy="707886"/>
          </a:xfrm>
          <a:prstGeom prst="rect">
            <a:avLst/>
          </a:prstGeom>
          <a:noFill/>
        </p:spPr>
        <p:txBody>
          <a:bodyPr wrap="square">
            <a:spAutoFit/>
          </a:bodyPr>
          <a:lstStyle/>
          <a:p>
            <a:r>
              <a:rPr lang="en-US" sz="4000" dirty="0">
                <a:solidFill>
                  <a:schemeClr val="bg1"/>
                </a:solidFill>
                <a:latin typeface="+mj-lt"/>
                <a:ea typeface="ＭＳ Ｐゴシック" pitchFamily="127" charset="-128"/>
              </a:rPr>
              <a:t>Stress First Aid Action: Check</a:t>
            </a:r>
            <a:endParaRPr lang="en-US" sz="4000" dirty="0">
              <a:solidFill>
                <a:schemeClr val="bg1"/>
              </a:solidFill>
              <a:latin typeface="+mj-lt"/>
            </a:endParaRPr>
          </a:p>
        </p:txBody>
      </p:sp>
      <p:grpSp>
        <p:nvGrpSpPr>
          <p:cNvPr id="13" name="Group 12">
            <a:extLst>
              <a:ext uri="{FF2B5EF4-FFF2-40B4-BE49-F238E27FC236}">
                <a16:creationId xmlns:a16="http://schemas.microsoft.com/office/drawing/2014/main" id="{75408E77-0CB6-43EF-B89B-4629B17FC091}"/>
              </a:ext>
            </a:extLst>
          </p:cNvPr>
          <p:cNvGrpSpPr/>
          <p:nvPr/>
        </p:nvGrpSpPr>
        <p:grpSpPr>
          <a:xfrm>
            <a:off x="3483280" y="1395764"/>
            <a:ext cx="5047131" cy="5309837"/>
            <a:chOff x="2087295" y="762695"/>
            <a:chExt cx="5365179" cy="5561151"/>
          </a:xfrm>
        </p:grpSpPr>
        <p:pic>
          <p:nvPicPr>
            <p:cNvPr id="14" name="Picture 49">
              <a:extLst>
                <a:ext uri="{FF2B5EF4-FFF2-40B4-BE49-F238E27FC236}">
                  <a16:creationId xmlns:a16="http://schemas.microsoft.com/office/drawing/2014/main" id="{9EC463D5-7971-4E6C-849A-34C956D2FA6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697897C7-20C7-4158-BD47-B7278FD5A67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1">
              <a:extLst>
                <a:ext uri="{FF2B5EF4-FFF2-40B4-BE49-F238E27FC236}">
                  <a16:creationId xmlns:a16="http://schemas.microsoft.com/office/drawing/2014/main" id="{69635F56-17E0-4D0E-AC88-7451D7693F2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2">
              <a:extLst>
                <a:ext uri="{FF2B5EF4-FFF2-40B4-BE49-F238E27FC236}">
                  <a16:creationId xmlns:a16="http://schemas.microsoft.com/office/drawing/2014/main" id="{42C55315-8A6F-4E8F-82D3-3EC9A777A62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CC08639E-A08D-4B8B-A8C0-FC2C1191BBA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4">
              <a:extLst>
                <a:ext uri="{FF2B5EF4-FFF2-40B4-BE49-F238E27FC236}">
                  <a16:creationId xmlns:a16="http://schemas.microsoft.com/office/drawing/2014/main" id="{AAE1D395-8EB1-4560-8A3F-1625698419F6}"/>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5">
              <a:extLst>
                <a:ext uri="{FF2B5EF4-FFF2-40B4-BE49-F238E27FC236}">
                  <a16:creationId xmlns:a16="http://schemas.microsoft.com/office/drawing/2014/main" id="{25915211-F060-4E0E-AB59-26A2918EFF9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5">
              <a:extLst>
                <a:ext uri="{FF2B5EF4-FFF2-40B4-BE49-F238E27FC236}">
                  <a16:creationId xmlns:a16="http://schemas.microsoft.com/office/drawing/2014/main" id="{31F17465-E54F-4097-9AFC-B4D4AE9E850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a:extLst>
                <a:ext uri="{FF2B5EF4-FFF2-40B4-BE49-F238E27FC236}">
                  <a16:creationId xmlns:a16="http://schemas.microsoft.com/office/drawing/2014/main" id="{128664F5-D62F-4314-A9C7-1FCA8F3F3E37}"/>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30">
              <a:extLst>
                <a:ext uri="{FF2B5EF4-FFF2-40B4-BE49-F238E27FC236}">
                  <a16:creationId xmlns:a16="http://schemas.microsoft.com/office/drawing/2014/main" id="{6EE483B8-A952-4D47-BE94-DCAE5C6EF231}"/>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5">
              <a:extLst>
                <a:ext uri="{FF2B5EF4-FFF2-40B4-BE49-F238E27FC236}">
                  <a16:creationId xmlns:a16="http://schemas.microsoft.com/office/drawing/2014/main" id="{8D0E8B74-1940-4E5B-A6ED-A7DEDCB4B73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61FAAEDA-6538-4342-9E87-BFA0A3897148}"/>
              </a:ext>
            </a:extLst>
          </p:cNvPr>
          <p:cNvSpPr txBox="1"/>
          <p:nvPr/>
        </p:nvSpPr>
        <p:spPr>
          <a:xfrm>
            <a:off x="9021815" y="2418044"/>
            <a:ext cx="3094532" cy="3970318"/>
          </a:xfrm>
          <a:prstGeom prst="rect">
            <a:avLst/>
          </a:prstGeom>
          <a:noFill/>
        </p:spPr>
        <p:txBody>
          <a:bodyPr wrap="square" rtlCol="0">
            <a:spAutoFit/>
          </a:bodyPr>
          <a:lstStyle/>
          <a:p>
            <a:pPr marL="342900" indent="-342900">
              <a:buAutoNum type="arabicPeriod"/>
            </a:pPr>
            <a:r>
              <a:rPr lang="en-US" b="1" i="1" dirty="0">
                <a:highlight>
                  <a:srgbClr val="FF33CC"/>
                </a:highlight>
              </a:rPr>
              <a:t>CHECK</a:t>
            </a:r>
          </a:p>
          <a:p>
            <a:r>
              <a:rPr lang="en-US" i="1" dirty="0">
                <a:highlight>
                  <a:srgbClr val="FF33CC"/>
                </a:highlight>
              </a:rPr>
              <a:t>Assess: Observe and listen</a:t>
            </a:r>
          </a:p>
          <a:p>
            <a:r>
              <a:rPr lang="en-US" b="1" i="1" dirty="0"/>
              <a:t>2. COORDINATE</a:t>
            </a:r>
          </a:p>
          <a:p>
            <a:r>
              <a:rPr lang="en-US" i="1" dirty="0"/>
              <a:t>Get help, refer as needed</a:t>
            </a:r>
          </a:p>
          <a:p>
            <a:r>
              <a:rPr lang="en-US" b="1" i="1" dirty="0"/>
              <a:t>3. COVER</a:t>
            </a:r>
          </a:p>
          <a:p>
            <a:r>
              <a:rPr lang="en-US" i="1" dirty="0"/>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36" name="Picture 46">
            <a:extLst>
              <a:ext uri="{FF2B5EF4-FFF2-40B4-BE49-F238E27FC236}">
                <a16:creationId xmlns:a16="http://schemas.microsoft.com/office/drawing/2014/main" id="{17427D74-D5BD-4B93-8B3D-2860304E6195}"/>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803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nvGraphicFramePr>
        <p:xfrm>
          <a:off x="3657601" y="2062549"/>
          <a:ext cx="8335055"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600200"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Check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275664"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1">
            <a:extLst>
              <a:ext uri="{FF2B5EF4-FFF2-40B4-BE49-F238E27FC236}">
                <a16:creationId xmlns:a16="http://schemas.microsoft.com/office/drawing/2014/main" id="{D8CF3985-87E9-45BC-ACDC-AC621CF85DBE}"/>
              </a:ext>
            </a:extLst>
          </p:cNvPr>
          <p:cNvSpPr/>
          <p:nvPr/>
        </p:nvSpPr>
        <p:spPr>
          <a:xfrm>
            <a:off x="6477001"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
            <a:extLst>
              <a:ext uri="{FF2B5EF4-FFF2-40B4-BE49-F238E27FC236}">
                <a16:creationId xmlns:a16="http://schemas.microsoft.com/office/drawing/2014/main" id="{1AC8A8EC-1E93-499E-B047-86DFBD1360DC}"/>
              </a:ext>
            </a:extLst>
          </p:cNvPr>
          <p:cNvSpPr/>
          <p:nvPr/>
        </p:nvSpPr>
        <p:spPr>
          <a:xfrm>
            <a:off x="8619064" y="1524000"/>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1">
            <a:extLst>
              <a:ext uri="{FF2B5EF4-FFF2-40B4-BE49-F238E27FC236}">
                <a16:creationId xmlns:a16="http://schemas.microsoft.com/office/drawing/2014/main" id="{3C0F66CE-0FFC-4A0C-87E8-B7D303ACD4CF}"/>
              </a:ext>
            </a:extLst>
          </p:cNvPr>
          <p:cNvSpPr/>
          <p:nvPr/>
        </p:nvSpPr>
        <p:spPr>
          <a:xfrm>
            <a:off x="10676464"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39415"/>
            <a:ext cx="3657600" cy="3775586"/>
          </a:xfrm>
          <a:prstGeom prst="rect">
            <a:avLst/>
          </a:prstGeom>
        </p:spPr>
      </p:pic>
    </p:spTree>
    <p:extLst>
      <p:ext uri="{BB962C8B-B14F-4D97-AF65-F5344CB8AC3E}">
        <p14:creationId xmlns:p14="http://schemas.microsoft.com/office/powerpoint/2010/main" val="3245363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D1CA343-F508-4B8A-9AE7-A56DF850F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0" r="11341" b="4565"/>
          <a:stretch/>
        </p:blipFill>
        <p:spPr>
          <a:xfrm>
            <a:off x="1589" y="1371600"/>
            <a:ext cx="6644123" cy="5257800"/>
          </a:xfrm>
          <a:prstGeom prst="rect">
            <a:avLst/>
          </a:prstGeom>
        </p:spPr>
      </p:pic>
      <p:sp>
        <p:nvSpPr>
          <p:cNvPr id="22" name="Title 1">
            <a:extLst>
              <a:ext uri="{FF2B5EF4-FFF2-40B4-BE49-F238E27FC236}">
                <a16:creationId xmlns:a16="http://schemas.microsoft.com/office/drawing/2014/main" id="{E54C5E98-62F0-4A5E-BBB3-03D0B1A838AA}"/>
              </a:ext>
            </a:extLst>
          </p:cNvPr>
          <p:cNvSpPr>
            <a:spLocks noGrp="1"/>
          </p:cNvSpPr>
          <p:nvPr>
            <p:ph type="title"/>
          </p:nvPr>
        </p:nvSpPr>
        <p:spPr>
          <a:xfrm>
            <a:off x="3323650" y="-166048"/>
            <a:ext cx="7215115" cy="1124712"/>
          </a:xfrm>
        </p:spPr>
        <p:txBody>
          <a:bodyPr anchor="b">
            <a:noAutofit/>
          </a:bodyPr>
          <a:lstStyle/>
          <a:p>
            <a:pPr eaLnBrk="1" hangingPunct="1">
              <a:defRPr/>
            </a:pPr>
            <a:r>
              <a:rPr lang="en-US" kern="1200" dirty="0">
                <a:ea typeface="ＭＳ Ｐゴシック" charset="0"/>
              </a:rPr>
              <a:t>Check:  Why is it Needed?</a:t>
            </a:r>
          </a:p>
        </p:txBody>
      </p:sp>
      <p:sp>
        <p:nvSpPr>
          <p:cNvPr id="23" name="Content Placeholder 4">
            <a:extLst>
              <a:ext uri="{FF2B5EF4-FFF2-40B4-BE49-F238E27FC236}">
                <a16:creationId xmlns:a16="http://schemas.microsoft.com/office/drawing/2014/main" id="{F56C1E2B-610F-4ACB-A522-F49E188A7B97}"/>
              </a:ext>
            </a:extLst>
          </p:cNvPr>
          <p:cNvSpPr txBox="1">
            <a:spLocks/>
          </p:cNvSpPr>
          <p:nvPr/>
        </p:nvSpPr>
        <p:spPr>
          <a:xfrm>
            <a:off x="6769260" y="2133600"/>
            <a:ext cx="5257800" cy="3733800"/>
          </a:xfrm>
          <a:prstGeom prst="rect">
            <a:avLst/>
          </a:prstGeom>
        </p:spPr>
        <p:txBody>
          <a:bodyPr anchor="t">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800" kern="0" dirty="0">
                <a:solidFill>
                  <a:srgbClr val="232D4B"/>
                </a:solidFill>
              </a:rPr>
              <a:t>Those injured by stress may be the last to recognize it</a:t>
            </a:r>
          </a:p>
          <a:p>
            <a:pPr>
              <a:buFont typeface="Wingdings" panose="05000000000000000000" pitchFamily="2" charset="2"/>
              <a:buChar char="v"/>
            </a:pPr>
            <a:r>
              <a:rPr lang="en-US" sz="2800" kern="0" dirty="0">
                <a:solidFill>
                  <a:srgbClr val="232D4B"/>
                </a:solidFill>
              </a:rPr>
              <a:t>Stigma can be an obstacle to asking for help</a:t>
            </a:r>
          </a:p>
          <a:p>
            <a:pPr>
              <a:buFont typeface="Wingdings" panose="05000000000000000000" pitchFamily="2" charset="2"/>
              <a:buChar char="v"/>
            </a:pPr>
            <a:r>
              <a:rPr lang="en-US" sz="2800" kern="0" dirty="0">
                <a:solidFill>
                  <a:srgbClr val="232D4B"/>
                </a:solidFill>
              </a:rPr>
              <a:t>Stress zones and needs change over time</a:t>
            </a:r>
          </a:p>
          <a:p>
            <a:pPr>
              <a:buFont typeface="Wingdings" panose="05000000000000000000" pitchFamily="2" charset="2"/>
              <a:buChar char="v"/>
            </a:pPr>
            <a:r>
              <a:rPr lang="en-US" sz="2800" kern="0" dirty="0">
                <a:solidFill>
                  <a:srgbClr val="232D4B"/>
                </a:solidFill>
              </a:rPr>
              <a:t>Risks from stress injuries may last a long time</a:t>
            </a:r>
          </a:p>
          <a:p>
            <a:endParaRPr lang="en-US" sz="1700" kern="0" dirty="0"/>
          </a:p>
        </p:txBody>
      </p:sp>
    </p:spTree>
    <p:extLst>
      <p:ext uri="{BB962C8B-B14F-4D97-AF65-F5344CB8AC3E}">
        <p14:creationId xmlns:p14="http://schemas.microsoft.com/office/powerpoint/2010/main" val="1654576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948" y="146713"/>
            <a:ext cx="7645670" cy="1007533"/>
          </a:xfrm>
        </p:spPr>
        <p:txBody>
          <a:bodyPr/>
          <a:lstStyle/>
          <a:p>
            <a:r>
              <a:rPr lang="en-US" dirty="0"/>
              <a:t>Check: In the Green &amp; Yellow</a:t>
            </a:r>
          </a:p>
        </p:txBody>
      </p:sp>
      <p:graphicFrame>
        <p:nvGraphicFramePr>
          <p:cNvPr id="4" name="Diagram 3">
            <a:extLst>
              <a:ext uri="{FF2B5EF4-FFF2-40B4-BE49-F238E27FC236}">
                <a16:creationId xmlns:a16="http://schemas.microsoft.com/office/drawing/2014/main" id="{F2A13264-D145-46D2-856E-90C73CABB83A}"/>
              </a:ext>
            </a:extLst>
          </p:cNvPr>
          <p:cNvGraphicFramePr/>
          <p:nvPr/>
        </p:nvGraphicFramePr>
        <p:xfrm>
          <a:off x="381000" y="1371600"/>
          <a:ext cx="11277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8688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9" y="1"/>
            <a:ext cx="12188825" cy="1050921"/>
          </a:xfrm>
          <a:prstGeom prst="rect">
            <a:avLst/>
          </a:prstGeom>
        </p:spPr>
      </p:pic>
      <p:sp>
        <p:nvSpPr>
          <p:cNvPr id="6" name="TextBox 5"/>
          <p:cNvSpPr txBox="1"/>
          <p:nvPr/>
        </p:nvSpPr>
        <p:spPr>
          <a:xfrm>
            <a:off x="1219200" y="68760"/>
            <a:ext cx="9601200" cy="769441"/>
          </a:xfrm>
          <a:prstGeom prst="rect">
            <a:avLst/>
          </a:prstGeom>
          <a:noFill/>
        </p:spPr>
        <p:txBody>
          <a:bodyPr wrap="square" rtlCol="0">
            <a:spAutoFit/>
          </a:bodyPr>
          <a:lstStyle/>
          <a:p>
            <a:pPr algn="ctr"/>
            <a:r>
              <a:rPr lang="en-US" sz="4400" dirty="0">
                <a:solidFill>
                  <a:schemeClr val="bg1"/>
                </a:solidFill>
                <a:ea typeface="+mj-ea"/>
                <a:cs typeface="Arial" panose="020B0604020202020204" pitchFamily="34" charset="0"/>
              </a:rPr>
              <a:t>Check: In the Orange or Red</a:t>
            </a:r>
          </a:p>
        </p:txBody>
      </p:sp>
      <p:graphicFrame>
        <p:nvGraphicFramePr>
          <p:cNvPr id="2" name="Diagram 1">
            <a:extLst>
              <a:ext uri="{FF2B5EF4-FFF2-40B4-BE49-F238E27FC236}">
                <a16:creationId xmlns:a16="http://schemas.microsoft.com/office/drawing/2014/main" id="{D202AE76-DF57-48FD-82C6-D423895A6904}"/>
              </a:ext>
            </a:extLst>
          </p:cNvPr>
          <p:cNvGraphicFramePr/>
          <p:nvPr>
            <p:extLst>
              <p:ext uri="{D42A27DB-BD31-4B8C-83A1-F6EECF244321}">
                <p14:modId xmlns:p14="http://schemas.microsoft.com/office/powerpoint/2010/main" val="493467377"/>
              </p:ext>
            </p:extLst>
          </p:nvPr>
        </p:nvGraphicFramePr>
        <p:xfrm>
          <a:off x="609600" y="1212144"/>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7495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1ECDFD1-5BAD-4C8F-8A2B-35C32261528E}"/>
              </a:ext>
            </a:extLst>
          </p:cNvPr>
          <p:cNvSpPr>
            <a:spLocks noGrp="1" noChangeArrowheads="1"/>
          </p:cNvSpPr>
          <p:nvPr>
            <p:ph type="title"/>
          </p:nvPr>
        </p:nvSpPr>
        <p:spPr>
          <a:xfrm>
            <a:off x="838200" y="-19665"/>
            <a:ext cx="9733054" cy="1325218"/>
          </a:xfrm>
        </p:spPr>
        <p:txBody>
          <a:bodyPr>
            <a:normAutofit/>
          </a:bodyPr>
          <a:lstStyle/>
          <a:p>
            <a:pPr algn="ctr"/>
            <a:r>
              <a:rPr lang="en-US" sz="4000" dirty="0"/>
              <a:t>Check Skill: </a:t>
            </a:r>
            <a:r>
              <a:rPr lang="en-US" sz="4000" dirty="0">
                <a:cs typeface="Arial"/>
              </a:rPr>
              <a:t>OSCAR</a:t>
            </a:r>
          </a:p>
        </p:txBody>
      </p:sp>
      <p:graphicFrame>
        <p:nvGraphicFramePr>
          <p:cNvPr id="10" name="Rectangle 3">
            <a:extLst>
              <a:ext uri="{FF2B5EF4-FFF2-40B4-BE49-F238E27FC236}">
                <a16:creationId xmlns:a16="http://schemas.microsoft.com/office/drawing/2014/main" id="{5E6B7FE6-B49F-4333-B596-D80C54701373}"/>
              </a:ext>
            </a:extLst>
          </p:cNvPr>
          <p:cNvGraphicFramePr>
            <a:graphicFrameLocks/>
          </p:cNvGraphicFramePr>
          <p:nvPr>
            <p:extLst>
              <p:ext uri="{D42A27DB-BD31-4B8C-83A1-F6EECF244321}">
                <p14:modId xmlns:p14="http://schemas.microsoft.com/office/powerpoint/2010/main" val="2500316078"/>
              </p:ext>
            </p:extLst>
          </p:nvPr>
        </p:nvGraphicFramePr>
        <p:xfrm>
          <a:off x="1192868" y="1401087"/>
          <a:ext cx="10512862" cy="491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2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1ECDFD1-5BAD-4C8F-8A2B-35C32261528E}"/>
              </a:ext>
            </a:extLst>
          </p:cNvPr>
          <p:cNvSpPr>
            <a:spLocks noGrp="1" noChangeArrowheads="1"/>
          </p:cNvSpPr>
          <p:nvPr>
            <p:ph type="title"/>
          </p:nvPr>
        </p:nvSpPr>
        <p:spPr>
          <a:xfrm>
            <a:off x="838200" y="-19665"/>
            <a:ext cx="9733054" cy="1325218"/>
          </a:xfrm>
        </p:spPr>
        <p:txBody>
          <a:bodyPr>
            <a:normAutofit/>
          </a:bodyPr>
          <a:lstStyle/>
          <a:p>
            <a:pPr algn="ctr"/>
            <a:r>
              <a:rPr lang="en-US" sz="4000" dirty="0"/>
              <a:t>Check Skill: </a:t>
            </a:r>
            <a:r>
              <a:rPr lang="en-US" sz="4000" dirty="0">
                <a:cs typeface="Arial"/>
              </a:rPr>
              <a:t>OSCAR Examples</a:t>
            </a:r>
          </a:p>
        </p:txBody>
      </p:sp>
      <p:graphicFrame>
        <p:nvGraphicFramePr>
          <p:cNvPr id="10" name="Rectangle 3">
            <a:extLst>
              <a:ext uri="{FF2B5EF4-FFF2-40B4-BE49-F238E27FC236}">
                <a16:creationId xmlns:a16="http://schemas.microsoft.com/office/drawing/2014/main" id="{5E6B7FE6-B49F-4333-B596-D80C54701373}"/>
              </a:ext>
            </a:extLst>
          </p:cNvPr>
          <p:cNvGraphicFramePr>
            <a:graphicFrameLocks/>
          </p:cNvGraphicFramePr>
          <p:nvPr>
            <p:extLst>
              <p:ext uri="{D42A27DB-BD31-4B8C-83A1-F6EECF244321}">
                <p14:modId xmlns:p14="http://schemas.microsoft.com/office/powerpoint/2010/main" val="1179205702"/>
              </p:ext>
            </p:extLst>
          </p:nvPr>
        </p:nvGraphicFramePr>
        <p:xfrm>
          <a:off x="496669" y="1533830"/>
          <a:ext cx="10512862" cy="491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C21E19C-1BC9-4E3D-AA8A-FFF4B611FE32}"/>
              </a:ext>
            </a:extLst>
          </p:cNvPr>
          <p:cNvSpPr txBox="1"/>
          <p:nvPr/>
        </p:nvSpPr>
        <p:spPr>
          <a:xfrm>
            <a:off x="4953000" y="2650392"/>
            <a:ext cx="1600200" cy="2985433"/>
          </a:xfrm>
          <a:prstGeom prst="rect">
            <a:avLst/>
          </a:prstGeom>
          <a:noFill/>
        </p:spPr>
        <p:txBody>
          <a:bodyPr wrap="square">
            <a:spAutoFit/>
          </a:bodyPr>
          <a:lstStyle/>
          <a:p>
            <a:pPr lvl="0"/>
            <a:r>
              <a:rPr lang="en-US" b="1" dirty="0">
                <a:solidFill>
                  <a:schemeClr val="bg1"/>
                </a:solidFill>
                <a:latin typeface="Calibri" panose="020F0502020204030204" pitchFamily="34" charset="0"/>
                <a:cs typeface="Calibri" panose="020F0502020204030204" pitchFamily="34" charset="0"/>
              </a:rPr>
              <a:t>Clarify Role: </a:t>
            </a:r>
          </a:p>
          <a:p>
            <a:r>
              <a:rPr lang="en-US" sz="2000" b="1" dirty="0">
                <a:solidFill>
                  <a:schemeClr val="bg1"/>
                </a:solidFill>
                <a:latin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cs typeface="Calibri" panose="020F0502020204030204" pitchFamily="34" charset="0"/>
              </a:rPr>
              <a:t>“I’m only bringing this up because I care about you and want to make sure that you’re okay.”</a:t>
            </a:r>
          </a:p>
          <a:p>
            <a:pPr lvl="0"/>
            <a:endParaRPr lang="en-US" sz="1000" b="1" dirty="0">
              <a:solidFill>
                <a:schemeClr val="bg1"/>
              </a:solidFill>
            </a:endParaRPr>
          </a:p>
        </p:txBody>
      </p:sp>
    </p:spTree>
    <p:extLst>
      <p:ext uri="{BB962C8B-B14F-4D97-AF65-F5344CB8AC3E}">
        <p14:creationId xmlns:p14="http://schemas.microsoft.com/office/powerpoint/2010/main" val="2067101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ell phone&#10;&#10;Description automatically generated">
            <a:extLst>
              <a:ext uri="{FF2B5EF4-FFF2-40B4-BE49-F238E27FC236}">
                <a16:creationId xmlns:a16="http://schemas.microsoft.com/office/drawing/2014/main" id="{4723B51C-05D9-4E7E-B42C-EDDFA6DED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470" r="2" b="11230"/>
          <a:stretch/>
        </p:blipFill>
        <p:spPr>
          <a:xfrm>
            <a:off x="211673" y="1524001"/>
            <a:ext cx="3419025" cy="2129539"/>
          </a:xfrm>
          <a:prstGeom prst="rect">
            <a:avLst/>
          </a:prstGeom>
        </p:spPr>
      </p:pic>
      <p:pic>
        <p:nvPicPr>
          <p:cNvPr id="7" name="Picture 6">
            <a:extLst>
              <a:ext uri="{FF2B5EF4-FFF2-40B4-BE49-F238E27FC236}">
                <a16:creationId xmlns:a16="http://schemas.microsoft.com/office/drawing/2014/main" id="{5094ABBD-81C4-40E8-9C7F-A4613EA17C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21760"/>
          <a:stretch/>
        </p:blipFill>
        <p:spPr>
          <a:xfrm>
            <a:off x="211672" y="3982114"/>
            <a:ext cx="3419025" cy="2675118"/>
          </a:xfrm>
          <a:prstGeom prst="rect">
            <a:avLst/>
          </a:prstGeom>
        </p:spPr>
      </p:pic>
      <p:sp>
        <p:nvSpPr>
          <p:cNvPr id="10" name="TextBox 9">
            <a:extLst>
              <a:ext uri="{FF2B5EF4-FFF2-40B4-BE49-F238E27FC236}">
                <a16:creationId xmlns:a16="http://schemas.microsoft.com/office/drawing/2014/main" id="{BDF1649C-2008-4F00-8950-2E5F7DD0E958}"/>
              </a:ext>
            </a:extLst>
          </p:cNvPr>
          <p:cNvSpPr txBox="1"/>
          <p:nvPr/>
        </p:nvSpPr>
        <p:spPr>
          <a:xfrm>
            <a:off x="3544748" y="152401"/>
            <a:ext cx="6818452" cy="769441"/>
          </a:xfrm>
          <a:prstGeom prst="rect">
            <a:avLst/>
          </a:prstGeom>
          <a:noFill/>
        </p:spPr>
        <p:txBody>
          <a:bodyPr wrap="square">
            <a:spAutoFit/>
          </a:bodyPr>
          <a:lstStyle/>
          <a:p>
            <a:r>
              <a:rPr lang="en-US" sz="4400" dirty="0">
                <a:solidFill>
                  <a:schemeClr val="bg1"/>
                </a:solidFill>
                <a:ea typeface="ＭＳ Ｐゴシック" charset="0"/>
                <a:cs typeface="ＭＳ Ｐゴシック" charset="0"/>
              </a:rPr>
              <a:t>Self Check Actions</a:t>
            </a:r>
            <a:endParaRPr lang="en-US" sz="4400" dirty="0">
              <a:solidFill>
                <a:schemeClr val="bg1"/>
              </a:solidFill>
            </a:endParaRPr>
          </a:p>
        </p:txBody>
      </p:sp>
      <p:sp>
        <p:nvSpPr>
          <p:cNvPr id="11" name="Content Placeholder 4">
            <a:extLst>
              <a:ext uri="{FF2B5EF4-FFF2-40B4-BE49-F238E27FC236}">
                <a16:creationId xmlns:a16="http://schemas.microsoft.com/office/drawing/2014/main" id="{3557BF79-F4FB-4258-8B4E-31065446444B}"/>
              </a:ext>
            </a:extLst>
          </p:cNvPr>
          <p:cNvSpPr txBox="1">
            <a:spLocks/>
          </p:cNvSpPr>
          <p:nvPr/>
        </p:nvSpPr>
        <p:spPr>
          <a:xfrm>
            <a:off x="4286137" y="2005312"/>
            <a:ext cx="7337950" cy="4247706"/>
          </a:xfrm>
          <a:prstGeom prst="rect">
            <a:avLst/>
          </a:prstGeom>
        </p:spPr>
        <p:txBody>
          <a:bodyPr>
            <a:normAutofit fontScale="850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Aft>
                <a:spcPts val="600"/>
              </a:spcAft>
              <a:buFont typeface="Wingdings" panose="05000000000000000000" pitchFamily="2" charset="2"/>
              <a:buChar char="v"/>
            </a:pPr>
            <a:r>
              <a:rPr lang="en-US" sz="3100" kern="0" dirty="0">
                <a:solidFill>
                  <a:srgbClr val="232D4B"/>
                </a:solidFill>
              </a:rPr>
              <a:t>Give yourself permission to take care of yourself</a:t>
            </a:r>
          </a:p>
          <a:p>
            <a:pPr>
              <a:spcAft>
                <a:spcPts val="600"/>
              </a:spcAft>
              <a:buFont typeface="Wingdings" panose="05000000000000000000" pitchFamily="2" charset="2"/>
              <a:buChar char="v"/>
            </a:pPr>
            <a:r>
              <a:rPr lang="en-US" sz="3100" kern="0" dirty="0">
                <a:solidFill>
                  <a:srgbClr val="232D4B"/>
                </a:solidFill>
              </a:rPr>
              <a:t>Make a conscious effort to keep tabs on yourself </a:t>
            </a:r>
          </a:p>
          <a:p>
            <a:pPr>
              <a:spcAft>
                <a:spcPts val="600"/>
              </a:spcAft>
              <a:buFont typeface="Wingdings" panose="05000000000000000000" pitchFamily="2" charset="2"/>
              <a:buChar char="v"/>
            </a:pPr>
            <a:r>
              <a:rPr lang="en-US" sz="3100" kern="0" dirty="0">
                <a:solidFill>
                  <a:srgbClr val="232D4B"/>
                </a:solidFill>
              </a:rPr>
              <a:t>Become aware of personal red flags</a:t>
            </a:r>
          </a:p>
          <a:p>
            <a:pPr>
              <a:spcAft>
                <a:spcPts val="600"/>
              </a:spcAft>
              <a:buFont typeface="Wingdings" panose="05000000000000000000" pitchFamily="2" charset="2"/>
              <a:buChar char="v"/>
            </a:pPr>
            <a:r>
              <a:rPr lang="en-US" sz="3100" kern="0" dirty="0">
                <a:solidFill>
                  <a:srgbClr val="232D4B"/>
                </a:solidFill>
              </a:rPr>
              <a:t>Pay attention to red flags sooner rather than later</a:t>
            </a:r>
          </a:p>
          <a:p>
            <a:pPr>
              <a:spcAft>
                <a:spcPts val="600"/>
              </a:spcAft>
              <a:buFont typeface="Wingdings" panose="05000000000000000000" pitchFamily="2" charset="2"/>
              <a:buChar char="v"/>
            </a:pPr>
            <a:r>
              <a:rPr lang="en-US" sz="3100" kern="0" dirty="0">
                <a:solidFill>
                  <a:srgbClr val="232D4B"/>
                </a:solidFill>
              </a:rPr>
              <a:t>When red flags occur, take steps to mitigate them</a:t>
            </a:r>
          </a:p>
          <a:p>
            <a:pPr>
              <a:spcAft>
                <a:spcPts val="600"/>
              </a:spcAft>
              <a:buFont typeface="Wingdings" panose="05000000000000000000" pitchFamily="2" charset="2"/>
              <a:buChar char="v"/>
            </a:pPr>
            <a:r>
              <a:rPr lang="en-US" sz="3100" kern="0" dirty="0">
                <a:solidFill>
                  <a:srgbClr val="232D4B"/>
                </a:solidFill>
              </a:rPr>
              <a:t>Inform key family, friends, or peers about your personal red flags and make a plan as to what to do when they occur</a:t>
            </a:r>
          </a:p>
          <a:p>
            <a:endParaRPr lang="en-US" sz="2200" kern="0" dirty="0"/>
          </a:p>
        </p:txBody>
      </p:sp>
    </p:spTree>
    <p:extLst>
      <p:ext uri="{BB962C8B-B14F-4D97-AF65-F5344CB8AC3E}">
        <p14:creationId xmlns:p14="http://schemas.microsoft.com/office/powerpoint/2010/main" val="1543034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34">
            <a:extLst>
              <a:ext uri="{FF2B5EF4-FFF2-40B4-BE49-F238E27FC236}">
                <a16:creationId xmlns:a16="http://schemas.microsoft.com/office/drawing/2014/main" id="{8F9B4D7A-3394-46B2-ACCF-9C89F94F91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0" r="23333"/>
          <a:stretch/>
        </p:blipFill>
        <p:spPr>
          <a:xfrm>
            <a:off x="152401" y="1941976"/>
            <a:ext cx="3385661" cy="3389877"/>
          </a:xfrm>
          <a:prstGeom prst="rect">
            <a:avLst/>
          </a:prstGeom>
        </p:spPr>
      </p:pic>
      <p:sp>
        <p:nvSpPr>
          <p:cNvPr id="14" name="TextBox 13">
            <a:extLst>
              <a:ext uri="{FF2B5EF4-FFF2-40B4-BE49-F238E27FC236}">
                <a16:creationId xmlns:a16="http://schemas.microsoft.com/office/drawing/2014/main" id="{73796147-4B4C-41DC-8561-B71637CB8153}"/>
              </a:ext>
            </a:extLst>
          </p:cNvPr>
          <p:cNvSpPr txBox="1"/>
          <p:nvPr/>
        </p:nvSpPr>
        <p:spPr>
          <a:xfrm>
            <a:off x="1828800" y="228601"/>
            <a:ext cx="8382000" cy="769441"/>
          </a:xfrm>
          <a:prstGeom prst="rect">
            <a:avLst/>
          </a:prstGeom>
          <a:noFill/>
        </p:spPr>
        <p:txBody>
          <a:bodyPr wrap="square">
            <a:spAutoFit/>
          </a:bodyPr>
          <a:lstStyle/>
          <a:p>
            <a:pPr algn="ctr"/>
            <a:r>
              <a:rPr lang="en-US" sz="4400" dirty="0">
                <a:solidFill>
                  <a:schemeClr val="bg1"/>
                </a:solidFill>
                <a:ea typeface="ＭＳ Ｐゴシック" charset="0"/>
                <a:cs typeface="ＭＳ Ｐゴシック" charset="0"/>
              </a:rPr>
              <a:t>Peer Check Actions</a:t>
            </a:r>
            <a:endParaRPr lang="en-US" sz="4400" dirty="0">
              <a:solidFill>
                <a:schemeClr val="bg1"/>
              </a:solidFill>
            </a:endParaRPr>
          </a:p>
        </p:txBody>
      </p:sp>
      <p:sp>
        <p:nvSpPr>
          <p:cNvPr id="15" name="Content Placeholder 2">
            <a:extLst>
              <a:ext uri="{FF2B5EF4-FFF2-40B4-BE49-F238E27FC236}">
                <a16:creationId xmlns:a16="http://schemas.microsoft.com/office/drawing/2014/main" id="{E46B4911-B838-4B37-8640-C4477085FF46}"/>
              </a:ext>
            </a:extLst>
          </p:cNvPr>
          <p:cNvSpPr txBox="1">
            <a:spLocks/>
          </p:cNvSpPr>
          <p:nvPr/>
        </p:nvSpPr>
        <p:spPr>
          <a:xfrm>
            <a:off x="4079544" y="1571084"/>
            <a:ext cx="7391400" cy="487680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400" kern="0" dirty="0">
                <a:solidFill>
                  <a:srgbClr val="232D4B"/>
                </a:solidFill>
              </a:rPr>
              <a:t>Build a foundation based on good relationships </a:t>
            </a:r>
          </a:p>
          <a:p>
            <a:pPr>
              <a:buFont typeface="Wingdings" panose="05000000000000000000" pitchFamily="2" charset="2"/>
              <a:buChar char="v"/>
            </a:pPr>
            <a:r>
              <a:rPr lang="en-US" sz="2400" kern="0" dirty="0">
                <a:solidFill>
                  <a:srgbClr val="232D4B"/>
                </a:solidFill>
              </a:rPr>
              <a:t>Unit culture: values the importance of looking out for each other</a:t>
            </a:r>
          </a:p>
          <a:p>
            <a:pPr>
              <a:buFont typeface="Wingdings" panose="05000000000000000000" pitchFamily="2" charset="2"/>
              <a:buChar char="v"/>
            </a:pPr>
            <a:r>
              <a:rPr lang="en-US" sz="2400" kern="0" dirty="0">
                <a:solidFill>
                  <a:srgbClr val="232D4B"/>
                </a:solidFill>
              </a:rPr>
              <a:t>Pay attention to social withdrawal and other changes in behavior, emotional tone, and diminished work performance—know each other’s red flags</a:t>
            </a:r>
          </a:p>
          <a:p>
            <a:pPr>
              <a:buFont typeface="Wingdings" panose="05000000000000000000" pitchFamily="2" charset="2"/>
              <a:buChar char="v"/>
            </a:pPr>
            <a:r>
              <a:rPr lang="en-US" sz="2400" dirty="0">
                <a:ea typeface="MS PGothic" panose="020B0600070205080204" pitchFamily="34" charset="-128"/>
                <a:cs typeface="MS PGothic" charset="0"/>
              </a:rPr>
              <a:t>Monitor/check regularly— “</a:t>
            </a:r>
            <a:r>
              <a:rPr lang="en-US" sz="2400" kern="0" dirty="0">
                <a:solidFill>
                  <a:srgbClr val="232D4B"/>
                </a:solidFill>
              </a:rPr>
              <a:t>Check you, check two”</a:t>
            </a:r>
          </a:p>
          <a:p>
            <a:pPr>
              <a:buFont typeface="Wingdings" panose="05000000000000000000" pitchFamily="2" charset="2"/>
              <a:buChar char="v"/>
            </a:pPr>
            <a:r>
              <a:rPr lang="en-US" sz="2400" kern="0" dirty="0">
                <a:solidFill>
                  <a:srgbClr val="232D4B"/>
                </a:solidFill>
              </a:rPr>
              <a:t>Check in more than once, especially on anniversaries, following difficult events, or when noticing signs of distress</a:t>
            </a:r>
          </a:p>
          <a:p>
            <a:pPr>
              <a:buFont typeface="Wingdings" panose="05000000000000000000" pitchFamily="2" charset="2"/>
              <a:buChar char="v"/>
            </a:pPr>
            <a:r>
              <a:rPr lang="en-US" sz="2400" kern="0" dirty="0">
                <a:solidFill>
                  <a:srgbClr val="232D4B"/>
                </a:solidFill>
              </a:rPr>
              <a:t>Be approachable and authentic</a:t>
            </a:r>
          </a:p>
          <a:p>
            <a:pPr>
              <a:buFont typeface="Wingdings" panose="05000000000000000000" pitchFamily="2" charset="2"/>
              <a:buChar char="v"/>
            </a:pPr>
            <a:r>
              <a:rPr lang="en-US" sz="2400" kern="0" dirty="0">
                <a:solidFill>
                  <a:srgbClr val="232D4B"/>
                </a:solidFill>
              </a:rPr>
              <a:t>Have a plan for how to approach concerns</a:t>
            </a:r>
          </a:p>
        </p:txBody>
      </p:sp>
    </p:spTree>
    <p:extLst>
      <p:ext uri="{BB962C8B-B14F-4D97-AF65-F5344CB8AC3E}">
        <p14:creationId xmlns:p14="http://schemas.microsoft.com/office/powerpoint/2010/main" val="2163779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225B-C449-4298-8B77-1E04C5DB96BC}"/>
              </a:ext>
            </a:extLst>
          </p:cNvPr>
          <p:cNvSpPr>
            <a:spLocks noGrp="1"/>
          </p:cNvSpPr>
          <p:nvPr>
            <p:ph type="title"/>
          </p:nvPr>
        </p:nvSpPr>
        <p:spPr>
          <a:xfrm>
            <a:off x="2098833" y="120421"/>
            <a:ext cx="8587366" cy="1007533"/>
          </a:xfrm>
        </p:spPr>
        <p:txBody>
          <a:bodyPr/>
          <a:lstStyle/>
          <a:p>
            <a:r>
              <a:rPr lang="en-US" dirty="0"/>
              <a:t>Organization/Leader Check Actions</a:t>
            </a:r>
          </a:p>
        </p:txBody>
      </p:sp>
      <p:sp>
        <p:nvSpPr>
          <p:cNvPr id="3" name="TextBox 2">
            <a:extLst>
              <a:ext uri="{FF2B5EF4-FFF2-40B4-BE49-F238E27FC236}">
                <a16:creationId xmlns:a16="http://schemas.microsoft.com/office/drawing/2014/main" id="{82240E7E-0C73-463D-8A3F-D0BD4D62C547}"/>
              </a:ext>
            </a:extLst>
          </p:cNvPr>
          <p:cNvSpPr txBox="1"/>
          <p:nvPr/>
        </p:nvSpPr>
        <p:spPr>
          <a:xfrm>
            <a:off x="533401" y="1371600"/>
            <a:ext cx="10724151" cy="5832366"/>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sz="2800" dirty="0">
                <a:cs typeface="MS PGothic" charset="0"/>
              </a:rPr>
              <a:t> Creating a culture that encourages employees to receive support or to reach out to help will make it easier for employees to most effectively check in on one another.</a:t>
            </a:r>
          </a:p>
          <a:p>
            <a:pPr marL="914400" lvl="1" indent="-457200">
              <a:spcAft>
                <a:spcPts val="600"/>
              </a:spcAft>
              <a:buFont typeface="Wingdings" panose="05000000000000000000" pitchFamily="2" charset="2"/>
              <a:buChar char="§"/>
            </a:pPr>
            <a:r>
              <a:rPr lang="en-US" sz="2800" dirty="0">
                <a:cs typeface="MS PGothic" charset="0"/>
              </a:rPr>
              <a:t> Well-being pillar, People First, Caring is Contagious</a:t>
            </a:r>
          </a:p>
          <a:p>
            <a:pPr marL="914400" lvl="1" indent="-457200">
              <a:spcAft>
                <a:spcPts val="600"/>
              </a:spcAft>
              <a:buFont typeface="Wingdings" panose="05000000000000000000" pitchFamily="2" charset="2"/>
              <a:buChar char="§"/>
            </a:pPr>
            <a:r>
              <a:rPr lang="en-US" sz="2800" dirty="0">
                <a:cs typeface="MS PGothic" charset="0"/>
              </a:rPr>
              <a:t> Rounds inclusive of stress</a:t>
            </a:r>
          </a:p>
          <a:p>
            <a:pPr marL="285750" indent="-285750">
              <a:spcAft>
                <a:spcPts val="600"/>
              </a:spcAft>
              <a:buFont typeface="Wingdings" panose="05000000000000000000" pitchFamily="2" charset="2"/>
              <a:buChar char="v"/>
            </a:pPr>
            <a:r>
              <a:rPr lang="en-US" sz="2800" dirty="0">
                <a:cs typeface="MS PGothic" charset="0"/>
              </a:rPr>
              <a:t> Be authentic and approachable</a:t>
            </a:r>
          </a:p>
          <a:p>
            <a:pPr marL="285750" indent="-285750">
              <a:spcAft>
                <a:spcPts val="600"/>
              </a:spcAft>
              <a:buFont typeface="Wingdings" panose="05000000000000000000" pitchFamily="2" charset="2"/>
              <a:buChar char="v"/>
            </a:pPr>
            <a:r>
              <a:rPr lang="en-US" sz="2800" dirty="0"/>
              <a:t> Monitor and Make Public Data</a:t>
            </a:r>
          </a:p>
          <a:p>
            <a:pPr marL="914400" lvl="1" indent="-457200">
              <a:spcAft>
                <a:spcPts val="600"/>
              </a:spcAft>
              <a:buFont typeface="Wingdings" panose="05000000000000000000" pitchFamily="2" charset="2"/>
              <a:buChar char="§"/>
            </a:pPr>
            <a:r>
              <a:rPr lang="en-US" sz="2400" dirty="0"/>
              <a:t>Turnover Rate</a:t>
            </a:r>
          </a:p>
          <a:p>
            <a:pPr marL="914400" lvl="1" indent="-457200">
              <a:spcAft>
                <a:spcPts val="600"/>
              </a:spcAft>
              <a:buFont typeface="Wingdings" panose="05000000000000000000" pitchFamily="2" charset="2"/>
              <a:buChar char="§"/>
            </a:pPr>
            <a:r>
              <a:rPr lang="en-US" sz="2400" dirty="0"/>
              <a:t>Absenteeism/Call Outs</a:t>
            </a:r>
          </a:p>
          <a:p>
            <a:pPr marL="914400" lvl="1" indent="-457200">
              <a:spcAft>
                <a:spcPts val="600"/>
              </a:spcAft>
              <a:buFont typeface="Wingdings" panose="05000000000000000000" pitchFamily="2" charset="2"/>
              <a:buChar char="§"/>
            </a:pPr>
            <a:r>
              <a:rPr lang="en-US" sz="2400" dirty="0"/>
              <a:t>Engagement Surveys</a:t>
            </a:r>
          </a:p>
          <a:p>
            <a:pPr marL="457200" indent="-457200">
              <a:spcAft>
                <a:spcPts val="600"/>
              </a:spcAft>
              <a:buFont typeface="Wingdings" panose="05000000000000000000" pitchFamily="2" charset="2"/>
              <a:buChar char="v"/>
            </a:pPr>
            <a:r>
              <a:rPr lang="en-US" sz="2800" dirty="0"/>
              <a:t>Focused Assessments as needed</a:t>
            </a:r>
          </a:p>
          <a:p>
            <a:endParaRPr lang="en-US" sz="3200" dirty="0"/>
          </a:p>
        </p:txBody>
      </p:sp>
    </p:spTree>
    <p:extLst>
      <p:ext uri="{BB962C8B-B14F-4D97-AF65-F5344CB8AC3E}">
        <p14:creationId xmlns:p14="http://schemas.microsoft.com/office/powerpoint/2010/main" val="108484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723" y="0"/>
            <a:ext cx="4151843" cy="1007533"/>
          </a:xfrm>
        </p:spPr>
        <p:txBody>
          <a:bodyPr/>
          <a:lstStyle/>
          <a:p>
            <a:r>
              <a:rPr lang="en-US" dirty="0"/>
              <a:t>Introductions</a:t>
            </a:r>
          </a:p>
        </p:txBody>
      </p:sp>
      <p:pic>
        <p:nvPicPr>
          <p:cNvPr id="3" name="Picture 2"/>
          <p:cNvPicPr>
            <a:picLocks noChangeAspect="1"/>
          </p:cNvPicPr>
          <p:nvPr/>
        </p:nvPicPr>
        <p:blipFill>
          <a:blip r:embed="rId3"/>
          <a:stretch>
            <a:fillRect/>
          </a:stretch>
        </p:blipFill>
        <p:spPr>
          <a:xfrm>
            <a:off x="2662451" y="2590800"/>
            <a:ext cx="7152530" cy="3607636"/>
          </a:xfrm>
          <a:prstGeom prst="rect">
            <a:avLst/>
          </a:prstGeom>
        </p:spPr>
      </p:pic>
      <p:sp>
        <p:nvSpPr>
          <p:cNvPr id="4" name="Rectangle 3"/>
          <p:cNvSpPr/>
          <p:nvPr/>
        </p:nvSpPr>
        <p:spPr>
          <a:xfrm>
            <a:off x="5562600" y="1461764"/>
            <a:ext cx="1828800" cy="954107"/>
          </a:xfrm>
          <a:prstGeom prst="rect">
            <a:avLst/>
          </a:prstGeom>
        </p:spPr>
        <p:txBody>
          <a:bodyPr wrap="square">
            <a:spAutoFit/>
          </a:bodyPr>
          <a:lstStyle/>
          <a:p>
            <a:pPr marL="350838" indent="-293688"/>
            <a:r>
              <a:rPr lang="en-US" altLang="en-US" sz="2800" b="1" kern="0" dirty="0">
                <a:solidFill>
                  <a:srgbClr val="232D4B"/>
                </a:solidFill>
              </a:rPr>
              <a:t>Name</a:t>
            </a:r>
          </a:p>
          <a:p>
            <a:pPr marL="350838" indent="-293688"/>
            <a:r>
              <a:rPr lang="en-US" altLang="en-US" sz="2800" b="1" kern="0" dirty="0">
                <a:solidFill>
                  <a:srgbClr val="232D4B"/>
                </a:solidFill>
              </a:rPr>
              <a:t>Work  </a:t>
            </a:r>
          </a:p>
        </p:txBody>
      </p:sp>
    </p:spTree>
    <p:extLst>
      <p:ext uri="{BB962C8B-B14F-4D97-AF65-F5344CB8AC3E}">
        <p14:creationId xmlns:p14="http://schemas.microsoft.com/office/powerpoint/2010/main" val="2671493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05" y="1726973"/>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553" y="4229772"/>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3577039" y="1411631"/>
            <a:ext cx="5047131" cy="5309837"/>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a:t>
            </a:r>
            <a:r>
              <a:rPr lang="en-US" b="1" i="1" dirty="0">
                <a:highlight>
                  <a:srgbClr val="FF00FF"/>
                </a:highlight>
              </a:rPr>
              <a:t>COORDINATE</a:t>
            </a:r>
          </a:p>
          <a:p>
            <a:r>
              <a:rPr lang="en-US" i="1" dirty="0">
                <a:highlight>
                  <a:srgbClr val="FF00FF"/>
                </a:highlight>
              </a:rPr>
              <a:t>Get help, refer as needed</a:t>
            </a:r>
          </a:p>
          <a:p>
            <a:r>
              <a:rPr lang="en-US" b="1" i="1" dirty="0"/>
              <a:t>3. COVER</a:t>
            </a:r>
          </a:p>
          <a:p>
            <a:r>
              <a:rPr lang="en-US" i="1" dirty="0"/>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1676400" y="228601"/>
            <a:ext cx="9067800" cy="769441"/>
          </a:xfrm>
          <a:prstGeom prst="rect">
            <a:avLst/>
          </a:prstGeom>
          <a:noFill/>
        </p:spPr>
        <p:txBody>
          <a:bodyPr wrap="square" rtlCol="0">
            <a:spAutoFit/>
          </a:bodyPr>
          <a:lstStyle/>
          <a:p>
            <a:r>
              <a:rPr lang="en-US" sz="4400" dirty="0">
                <a:solidFill>
                  <a:schemeClr val="bg1"/>
                </a:solidFill>
              </a:rPr>
              <a:t>Stress First Aid Action: Coordinate</a:t>
            </a:r>
          </a:p>
        </p:txBody>
      </p:sp>
    </p:spTree>
    <p:extLst>
      <p:ext uri="{BB962C8B-B14F-4D97-AF65-F5344CB8AC3E}">
        <p14:creationId xmlns:p14="http://schemas.microsoft.com/office/powerpoint/2010/main" val="1298393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nvGraphicFramePr>
        <p:xfrm>
          <a:off x="3352800" y="2338722"/>
          <a:ext cx="8610600" cy="4214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219200"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        Coordinate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482146" y="17671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1">
            <a:extLst>
              <a:ext uri="{FF2B5EF4-FFF2-40B4-BE49-F238E27FC236}">
                <a16:creationId xmlns:a16="http://schemas.microsoft.com/office/drawing/2014/main" id="{D8CF3985-87E9-45BC-ACDC-AC621CF85DBE}"/>
              </a:ext>
            </a:extLst>
          </p:cNvPr>
          <p:cNvSpPr/>
          <p:nvPr/>
        </p:nvSpPr>
        <p:spPr>
          <a:xfrm>
            <a:off x="7422673" y="17671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
            <a:extLst>
              <a:ext uri="{FF2B5EF4-FFF2-40B4-BE49-F238E27FC236}">
                <a16:creationId xmlns:a16="http://schemas.microsoft.com/office/drawing/2014/main" id="{1AC8A8EC-1E93-499E-B047-86DFBD1360DC}"/>
              </a:ext>
            </a:extLst>
          </p:cNvPr>
          <p:cNvSpPr/>
          <p:nvPr/>
        </p:nvSpPr>
        <p:spPr>
          <a:xfrm>
            <a:off x="10329333" y="1752600"/>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8" y="2202318"/>
            <a:ext cx="3329094" cy="3436483"/>
          </a:xfrm>
          <a:prstGeom prst="rect">
            <a:avLst/>
          </a:prstGeom>
        </p:spPr>
      </p:pic>
    </p:spTree>
    <p:extLst>
      <p:ext uri="{BB962C8B-B14F-4D97-AF65-F5344CB8AC3E}">
        <p14:creationId xmlns:p14="http://schemas.microsoft.com/office/powerpoint/2010/main" val="3583653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B4DD97-DEE9-471D-8728-1139B6719924}"/>
              </a:ext>
            </a:extLst>
          </p:cNvPr>
          <p:cNvSpPr txBox="1"/>
          <p:nvPr/>
        </p:nvSpPr>
        <p:spPr>
          <a:xfrm>
            <a:off x="2971800" y="228601"/>
            <a:ext cx="7315200" cy="769441"/>
          </a:xfrm>
          <a:prstGeom prst="rect">
            <a:avLst/>
          </a:prstGeom>
          <a:noFill/>
        </p:spPr>
        <p:txBody>
          <a:bodyPr wrap="square">
            <a:spAutoFit/>
          </a:bodyPr>
          <a:lstStyle/>
          <a:p>
            <a:r>
              <a:rPr lang="en-US" sz="4400" dirty="0">
                <a:solidFill>
                  <a:schemeClr val="bg1"/>
                </a:solidFill>
                <a:ea typeface="ＭＳ Ｐゴシック" charset="0"/>
                <a:cs typeface="ＭＳ Ｐゴシック" charset="0"/>
              </a:rPr>
              <a:t>Coordinate:  Why Needed?</a:t>
            </a:r>
            <a:endParaRPr lang="en-US" sz="4400" dirty="0">
              <a:solidFill>
                <a:schemeClr val="bg1"/>
              </a:solidFill>
            </a:endParaRPr>
          </a:p>
        </p:txBody>
      </p:sp>
      <p:pic>
        <p:nvPicPr>
          <p:cNvPr id="7" name="Picture 6">
            <a:extLst>
              <a:ext uri="{FF2B5EF4-FFF2-40B4-BE49-F238E27FC236}">
                <a16:creationId xmlns:a16="http://schemas.microsoft.com/office/drawing/2014/main" id="{A46478A6-A44B-46CA-AC64-AD894ACA4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00416"/>
            <a:ext cx="5143500" cy="3429000"/>
          </a:xfrm>
          <a:prstGeom prst="rect">
            <a:avLst/>
          </a:prstGeom>
        </p:spPr>
      </p:pic>
      <p:sp>
        <p:nvSpPr>
          <p:cNvPr id="4" name="TextBox 3">
            <a:extLst>
              <a:ext uri="{FF2B5EF4-FFF2-40B4-BE49-F238E27FC236}">
                <a16:creationId xmlns:a16="http://schemas.microsoft.com/office/drawing/2014/main" id="{67733719-82E9-4BA3-BBD3-65D2A7A33484}"/>
              </a:ext>
            </a:extLst>
          </p:cNvPr>
          <p:cNvSpPr txBox="1"/>
          <p:nvPr/>
        </p:nvSpPr>
        <p:spPr>
          <a:xfrm>
            <a:off x="5638800" y="2286000"/>
            <a:ext cx="5562600" cy="3785652"/>
          </a:xfrm>
          <a:prstGeom prst="rect">
            <a:avLst/>
          </a:prstGeom>
          <a:noFill/>
        </p:spPr>
        <p:txBody>
          <a:bodyPr wrap="square" rtlCol="0">
            <a:spAutoFit/>
          </a:bodyPr>
          <a:lstStyle/>
          <a:p>
            <a:pPr marL="342900" indent="-342900">
              <a:buFont typeface="Wingdings" panose="05000000000000000000" pitchFamily="2" charset="2"/>
              <a:buChar char="v"/>
            </a:pPr>
            <a:r>
              <a:rPr lang="en-US" sz="2400" dirty="0"/>
              <a:t>If you have checked and don’t follow through, establish distrust</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Need resources available following check and resources may not be clearly coordinated</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To plan so check needs are followed through with: </a:t>
            </a:r>
          </a:p>
          <a:p>
            <a:pPr marL="800100" lvl="1" indent="-342900">
              <a:buFont typeface="Wingdings" panose="05000000000000000000" pitchFamily="2" charset="2"/>
              <a:buChar char="§"/>
            </a:pPr>
            <a:r>
              <a:rPr lang="en-US" sz="2400"/>
              <a:t>SMART coordinated </a:t>
            </a:r>
            <a:r>
              <a:rPr lang="en-US" sz="2400" dirty="0"/>
              <a:t>goals</a:t>
            </a:r>
          </a:p>
        </p:txBody>
      </p:sp>
    </p:spTree>
    <p:extLst>
      <p:ext uri="{BB962C8B-B14F-4D97-AF65-F5344CB8AC3E}">
        <p14:creationId xmlns:p14="http://schemas.microsoft.com/office/powerpoint/2010/main" val="3549590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504" y="76200"/>
            <a:ext cx="7891330" cy="1007533"/>
          </a:xfrm>
        </p:spPr>
        <p:txBody>
          <a:bodyPr>
            <a:normAutofit/>
          </a:bodyPr>
          <a:lstStyle/>
          <a:p>
            <a:r>
              <a:rPr lang="en-US" sz="4000" dirty="0"/>
              <a:t>Coordinate: In the Green &amp; Yellow</a:t>
            </a:r>
          </a:p>
        </p:txBody>
      </p:sp>
      <p:graphicFrame>
        <p:nvGraphicFramePr>
          <p:cNvPr id="4" name="Diagram 3">
            <a:extLst>
              <a:ext uri="{FF2B5EF4-FFF2-40B4-BE49-F238E27FC236}">
                <a16:creationId xmlns:a16="http://schemas.microsoft.com/office/drawing/2014/main" id="{6B33FA1F-3B04-4388-AD3D-FC196ACCC8FA}"/>
              </a:ext>
            </a:extLst>
          </p:cNvPr>
          <p:cNvGraphicFramePr/>
          <p:nvPr/>
        </p:nvGraphicFramePr>
        <p:xfrm>
          <a:off x="685801"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407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1849" y="69847"/>
            <a:ext cx="11116751" cy="981075"/>
          </a:xfrm>
          <a:prstGeom prst="rect">
            <a:avLst/>
          </a:prstGeom>
        </p:spPr>
      </p:pic>
      <p:sp>
        <p:nvSpPr>
          <p:cNvPr id="6" name="TextBox 5"/>
          <p:cNvSpPr txBox="1"/>
          <p:nvPr/>
        </p:nvSpPr>
        <p:spPr>
          <a:xfrm>
            <a:off x="1295400" y="228600"/>
            <a:ext cx="9601200" cy="707886"/>
          </a:xfrm>
          <a:prstGeom prst="rect">
            <a:avLst/>
          </a:prstGeom>
          <a:noFill/>
        </p:spPr>
        <p:txBody>
          <a:bodyPr wrap="square" rtlCol="0">
            <a:spAutoFit/>
          </a:bodyPr>
          <a:lstStyle/>
          <a:p>
            <a:pPr algn="ctr"/>
            <a:r>
              <a:rPr lang="en-US" sz="4000" dirty="0">
                <a:solidFill>
                  <a:schemeClr val="bg1"/>
                </a:solidFill>
              </a:rPr>
              <a:t>Coordinate: In the Orange or Red</a:t>
            </a:r>
          </a:p>
        </p:txBody>
      </p:sp>
      <p:sp>
        <p:nvSpPr>
          <p:cNvPr id="7" name="TextBox 6"/>
          <p:cNvSpPr txBox="1"/>
          <p:nvPr/>
        </p:nvSpPr>
        <p:spPr>
          <a:xfrm>
            <a:off x="1295400" y="4695451"/>
            <a:ext cx="8686800"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p:txBody>
      </p:sp>
      <p:graphicFrame>
        <p:nvGraphicFramePr>
          <p:cNvPr id="14" name="Diagram 13">
            <a:extLst>
              <a:ext uri="{FF2B5EF4-FFF2-40B4-BE49-F238E27FC236}">
                <a16:creationId xmlns:a16="http://schemas.microsoft.com/office/drawing/2014/main" id="{966F2539-064C-43A1-8ED9-5290D88BD6DC}"/>
              </a:ext>
            </a:extLst>
          </p:cNvPr>
          <p:cNvGraphicFramePr/>
          <p:nvPr>
            <p:extLst>
              <p:ext uri="{D42A27DB-BD31-4B8C-83A1-F6EECF244321}">
                <p14:modId xmlns:p14="http://schemas.microsoft.com/office/powerpoint/2010/main" val="4156301285"/>
              </p:ext>
            </p:extLst>
          </p:nvPr>
        </p:nvGraphicFramePr>
        <p:xfrm>
          <a:off x="609600" y="1212144"/>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1043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370" y="76203"/>
            <a:ext cx="10666631" cy="1007533"/>
          </a:xfrm>
        </p:spPr>
        <p:txBody>
          <a:bodyPr anchor="b">
            <a:normAutofit/>
          </a:bodyPr>
          <a:lstStyle/>
          <a:p>
            <a:r>
              <a:rPr lang="en-US" dirty="0"/>
              <a:t>Example: Self-Check and Coordinate</a:t>
            </a:r>
            <a:endParaRPr lang="en-US" i="1" dirty="0"/>
          </a:p>
        </p:txBody>
      </p:sp>
      <p:sp>
        <p:nvSpPr>
          <p:cNvPr id="3" name="Content Placeholder 2"/>
          <p:cNvSpPr>
            <a:spLocks noGrp="1"/>
          </p:cNvSpPr>
          <p:nvPr>
            <p:ph idx="4294967295"/>
          </p:nvPr>
        </p:nvSpPr>
        <p:spPr>
          <a:xfrm>
            <a:off x="3794644" y="1771651"/>
            <a:ext cx="7559157" cy="1491573"/>
          </a:xfrm>
        </p:spPr>
        <p:txBody>
          <a:bodyPr>
            <a:normAutofit/>
          </a:bodyPr>
          <a:lstStyle/>
          <a:p>
            <a:pPr marL="0" indent="0" algn="just">
              <a:spcAft>
                <a:spcPts val="1200"/>
              </a:spcAft>
              <a:buNone/>
            </a:pPr>
            <a:r>
              <a:rPr lang="en-US" sz="2000" dirty="0">
                <a:solidFill>
                  <a:srgbClr val="4472C4"/>
                </a:solidFill>
              </a:rPr>
              <a:t>Check Self: </a:t>
            </a:r>
            <a:r>
              <a:rPr lang="en-US" sz="2000" dirty="0">
                <a:solidFill>
                  <a:srgbClr val="232D4B"/>
                </a:solidFill>
              </a:rPr>
              <a:t>the day before her first of three 12 hour days in a row, Alison noticed she was breathing fast and unable to focus on preparing herself for the upcoming days. She recognized that she was starting to feel anxious about her readiness for the upcoming workload. </a:t>
            </a:r>
          </a:p>
          <a:p>
            <a:pPr marL="0" indent="0">
              <a:buNone/>
            </a:pPr>
            <a:endParaRPr lang="en-US" sz="2400" dirty="0">
              <a:solidFill>
                <a:srgbClr val="232D4B"/>
              </a:solidFill>
              <a:ea typeface="Calibri" panose="020F0502020204030204" pitchFamily="34" charset="0"/>
              <a:cs typeface="Calibri" panose="020F0502020204030204" pitchFamily="34" charset="0"/>
            </a:endParaRPr>
          </a:p>
          <a:p>
            <a:pPr marL="0" indent="0">
              <a:buNone/>
            </a:pPr>
            <a:endParaRPr lang="en-US" sz="2400" dirty="0">
              <a:solidFill>
                <a:srgbClr val="454545"/>
              </a:solidFill>
              <a:ea typeface="Calibri" panose="020F0502020204030204" pitchFamily="34" charset="0"/>
              <a:cs typeface="Calibri" panose="020F0502020204030204" pitchFamily="34" charset="0"/>
            </a:endParaRPr>
          </a:p>
          <a:p>
            <a:pPr marL="0" indent="0">
              <a:buNone/>
            </a:pPr>
            <a:endParaRPr lang="en-US" sz="2400" dirty="0">
              <a:solidFill>
                <a:srgbClr val="454545"/>
              </a:solidFill>
              <a:cs typeface="Calibri" panose="020F0502020204030204" pitchFamily="34" charset="0"/>
            </a:endParaRPr>
          </a:p>
          <a:p>
            <a:pPr marL="0" indent="0">
              <a:buNone/>
            </a:pPr>
            <a:endParaRPr lang="en-US" sz="2400" dirty="0"/>
          </a:p>
        </p:txBody>
      </p:sp>
      <p:pic>
        <p:nvPicPr>
          <p:cNvPr id="8"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1" y="1447801"/>
            <a:ext cx="1491573" cy="1491573"/>
          </a:xfrm>
          <a:prstGeom prst="rect">
            <a:avLst/>
          </a:prstGeom>
        </p:spPr>
      </p:pic>
      <p:sp>
        <p:nvSpPr>
          <p:cNvPr id="4" name="TextBox 3"/>
          <p:cNvSpPr txBox="1"/>
          <p:nvPr/>
        </p:nvSpPr>
        <p:spPr>
          <a:xfrm>
            <a:off x="3794644" y="4191001"/>
            <a:ext cx="8016357" cy="1015663"/>
          </a:xfrm>
          <a:prstGeom prst="rect">
            <a:avLst/>
          </a:prstGeom>
          <a:noFill/>
        </p:spPr>
        <p:txBody>
          <a:bodyPr wrap="square" rtlCol="0">
            <a:spAutoFit/>
          </a:bodyPr>
          <a:lstStyle/>
          <a:p>
            <a:pPr algn="just"/>
            <a:r>
              <a:rPr lang="en-US" sz="2000" kern="1000" spc="-100" dirty="0">
                <a:solidFill>
                  <a:srgbClr val="4472C4"/>
                </a:solidFill>
                <a:cs typeface="Arial" panose="020B0604020202020204" pitchFamily="34" charset="0"/>
              </a:rPr>
              <a:t>Coordinate Self</a:t>
            </a:r>
            <a:r>
              <a:rPr lang="en-US" sz="2000" dirty="0">
                <a:solidFill>
                  <a:schemeClr val="accent1"/>
                </a:solidFill>
              </a:rPr>
              <a:t>:</a:t>
            </a:r>
            <a:r>
              <a:rPr lang="en-US" sz="2000" dirty="0"/>
              <a:t> </a:t>
            </a:r>
            <a:r>
              <a:rPr lang="en-US" sz="2000" dirty="0">
                <a:solidFill>
                  <a:srgbClr val="232D4B"/>
                </a:solidFill>
                <a:cs typeface="Arial" panose="020B0604020202020204" pitchFamily="34" charset="0"/>
              </a:rPr>
              <a:t>Allison considered whether resources were needed—why was she feeling that way? She chose to discuss this with her trusted mentor/colleague.</a:t>
            </a:r>
          </a:p>
        </p:txBody>
      </p:sp>
      <p:pic>
        <p:nvPicPr>
          <p:cNvPr id="8194"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1" y="41910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77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062" y="-82549"/>
            <a:ext cx="11083539" cy="1007533"/>
          </a:xfrm>
        </p:spPr>
        <p:txBody>
          <a:bodyPr anchor="b">
            <a:noAutofit/>
          </a:bodyPr>
          <a:lstStyle/>
          <a:p>
            <a:r>
              <a:rPr lang="en-US" sz="3800" dirty="0"/>
              <a:t>Example: Peer/Leader-Check and Coordinate</a:t>
            </a:r>
            <a:endParaRPr lang="en-US" sz="3800" i="1" dirty="0"/>
          </a:p>
        </p:txBody>
      </p:sp>
      <p:sp>
        <p:nvSpPr>
          <p:cNvPr id="3" name="Content Placeholder 2"/>
          <p:cNvSpPr>
            <a:spLocks noGrp="1"/>
          </p:cNvSpPr>
          <p:nvPr>
            <p:ph idx="4294967295"/>
          </p:nvPr>
        </p:nvSpPr>
        <p:spPr>
          <a:xfrm>
            <a:off x="3746629" y="1957459"/>
            <a:ext cx="7394575" cy="1504950"/>
          </a:xfrm>
        </p:spPr>
        <p:txBody>
          <a:bodyPr>
            <a:normAutofit/>
          </a:bodyPr>
          <a:lstStyle/>
          <a:p>
            <a:pPr marL="0" indent="0" algn="just">
              <a:buNone/>
            </a:pPr>
            <a:r>
              <a:rPr lang="en-US" sz="2000" dirty="0">
                <a:solidFill>
                  <a:srgbClr val="4472C4"/>
                </a:solidFill>
                <a:ea typeface="Calibri" panose="020F0502020204030204" pitchFamily="34" charset="0"/>
              </a:rPr>
              <a:t>Check: </a:t>
            </a:r>
            <a:r>
              <a:rPr lang="en-US" sz="2000" dirty="0">
                <a:solidFill>
                  <a:srgbClr val="232D4B"/>
                </a:solidFill>
                <a:ea typeface="Calibri" panose="020F0502020204030204" pitchFamily="34" charset="0"/>
              </a:rPr>
              <a:t>A nursing unit suffered the loss of a long time pediatric cancer patient. During rounds on the unit you see the staff is visibly shaken and upset. Some of the team members are crying.</a:t>
            </a:r>
          </a:p>
        </p:txBody>
      </p:sp>
      <p:pic>
        <p:nvPicPr>
          <p:cNvPr id="8"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1" y="1625372"/>
            <a:ext cx="1498829" cy="1498829"/>
          </a:xfrm>
          <a:prstGeom prst="rect">
            <a:avLst/>
          </a:prstGeom>
        </p:spPr>
      </p:pic>
      <p:pic>
        <p:nvPicPr>
          <p:cNvPr id="5"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82082"/>
            <a:ext cx="1681163" cy="1328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46628" y="3733800"/>
            <a:ext cx="7924800" cy="1938992"/>
          </a:xfrm>
          <a:prstGeom prst="rect">
            <a:avLst/>
          </a:prstGeom>
        </p:spPr>
        <p:txBody>
          <a:bodyPr wrap="square">
            <a:spAutoFit/>
          </a:bodyPr>
          <a:lstStyle/>
          <a:p>
            <a:pPr algn="just"/>
            <a:r>
              <a:rPr lang="en-US" sz="2000" dirty="0">
                <a:solidFill>
                  <a:srgbClr val="0070C0"/>
                </a:solidFill>
                <a:ea typeface="Calibri" panose="020F0502020204030204" pitchFamily="34" charset="0"/>
                <a:cs typeface="Arial" panose="020B0604020202020204" pitchFamily="34" charset="0"/>
              </a:rPr>
              <a:t>Coordinate Debriefing</a:t>
            </a:r>
            <a:r>
              <a:rPr lang="en-US" sz="2000" dirty="0">
                <a:solidFill>
                  <a:schemeClr val="accent1"/>
                </a:solidFill>
                <a:ea typeface="Calibri" panose="020F0502020204030204" pitchFamily="34" charset="0"/>
                <a:cs typeface="Arial" panose="020B0604020202020204" pitchFamily="34" charset="0"/>
              </a:rPr>
              <a:t>:</a:t>
            </a:r>
            <a:r>
              <a:rPr lang="en-US" sz="2000" dirty="0">
                <a:solidFill>
                  <a:srgbClr val="232D4B"/>
                </a:solidFill>
                <a:ea typeface="Calibri" panose="020F0502020204030204" pitchFamily="34" charset="0"/>
                <a:cs typeface="Arial" panose="020B0604020202020204" pitchFamily="34" charset="0"/>
              </a:rPr>
              <a:t> After seeing team members upset after the recent loss of a long time cancer patient, the peer emotional support team is contacted to schedule a group talk therapy session. The meeting is held that day and many of the staff attend. The team members are given the numbers to the employee assistance program &amp; the 24/7 team member support and navigation line.</a:t>
            </a:r>
            <a:endParaRPr lang="en-US" sz="2000" dirty="0">
              <a:solidFill>
                <a:srgbClr val="232D4B"/>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33650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52601" y="76203"/>
            <a:ext cx="9293979" cy="1007533"/>
          </a:xfrm>
        </p:spPr>
        <p:txBody>
          <a:bodyPr>
            <a:normAutofit/>
          </a:bodyPr>
          <a:lstStyle/>
          <a:p>
            <a:pPr eaLnBrk="1" hangingPunct="1">
              <a:defRPr/>
            </a:pPr>
            <a:r>
              <a:rPr lang="en-US" sz="4000" dirty="0">
                <a:ea typeface="ＭＳ Ｐゴシック" charset="0"/>
              </a:rPr>
              <a:t>Example: Leader Check and Coordinate </a:t>
            </a:r>
          </a:p>
        </p:txBody>
      </p:sp>
      <p:sp>
        <p:nvSpPr>
          <p:cNvPr id="52226" name="Rectangle 3"/>
          <p:cNvSpPr>
            <a:spLocks noGrp="1" noChangeArrowheads="1"/>
          </p:cNvSpPr>
          <p:nvPr>
            <p:ph idx="4294967295"/>
          </p:nvPr>
        </p:nvSpPr>
        <p:spPr>
          <a:xfrm>
            <a:off x="3494723" y="2082914"/>
            <a:ext cx="6421437" cy="1295400"/>
          </a:xfrm>
        </p:spPr>
        <p:txBody>
          <a:bodyPr>
            <a:normAutofit/>
          </a:bodyPr>
          <a:lstStyle/>
          <a:p>
            <a:pPr marL="0" indent="0" algn="just">
              <a:spcAft>
                <a:spcPts val="1200"/>
              </a:spcAft>
              <a:buNone/>
            </a:pPr>
            <a:r>
              <a:rPr lang="en-US" sz="2000" dirty="0">
                <a:solidFill>
                  <a:schemeClr val="accent5"/>
                </a:solidFill>
              </a:rPr>
              <a:t>Check: </a:t>
            </a:r>
            <a:r>
              <a:rPr lang="en-US" sz="2000" dirty="0">
                <a:ea typeface="ＭＳ Ｐゴシック" charset="0"/>
                <a:cs typeface="ＭＳ Ｐゴシック" charset="0"/>
              </a:rPr>
              <a:t>“I try to get to know each of my staff individually, so I know their baselines and what could potentially be a red flag. I make a point to sit and talk with them during breaks and at other times when there is down time.”</a:t>
            </a:r>
          </a:p>
        </p:txBody>
      </p:sp>
      <p:sp>
        <p:nvSpPr>
          <p:cNvPr id="2" name="TextBox 1"/>
          <p:cNvSpPr txBox="1"/>
          <p:nvPr/>
        </p:nvSpPr>
        <p:spPr>
          <a:xfrm>
            <a:off x="3474999" y="3898788"/>
            <a:ext cx="6858000" cy="1708160"/>
          </a:xfrm>
          <a:prstGeom prst="rect">
            <a:avLst/>
          </a:prstGeom>
          <a:noFill/>
        </p:spPr>
        <p:txBody>
          <a:bodyPr wrap="square" rtlCol="0">
            <a:spAutoFit/>
          </a:bodyPr>
          <a:lstStyle/>
          <a:p>
            <a:pPr algn="just">
              <a:spcAft>
                <a:spcPts val="600"/>
              </a:spcAft>
            </a:pPr>
            <a:r>
              <a:rPr lang="en-US" sz="2000" dirty="0">
                <a:solidFill>
                  <a:schemeClr val="accent5"/>
                </a:solidFill>
              </a:rPr>
              <a:t>Coordinate: </a:t>
            </a:r>
            <a:r>
              <a:rPr lang="en-US" sz="2000" dirty="0">
                <a:ea typeface="ＭＳ Ｐゴシック" charset="0"/>
                <a:cs typeface="ＭＳ Ｐゴシック" charset="0"/>
              </a:rPr>
              <a:t>That helped when one of my staff members had a pregnant wife, and we responded to a stillborn birth. </a:t>
            </a:r>
          </a:p>
          <a:p>
            <a:pPr algn="just">
              <a:spcAft>
                <a:spcPts val="600"/>
              </a:spcAft>
            </a:pPr>
            <a:r>
              <a:rPr lang="en-US" sz="2000" dirty="0">
                <a:ea typeface="ＭＳ Ｐゴシック" charset="0"/>
                <a:cs typeface="ＭＳ Ｐゴシック" charset="0"/>
              </a:rPr>
              <a:t>Recognizing that he may identify with the situation, after that call I took a little extra time to sit and talk with him, to make sure that he was okay. </a:t>
            </a:r>
          </a:p>
        </p:txBody>
      </p:sp>
      <p:pic>
        <p:nvPicPr>
          <p:cNvPr id="6"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1" y="1981201"/>
            <a:ext cx="1498829" cy="1498829"/>
          </a:xfrm>
          <a:prstGeom prst="rect">
            <a:avLst/>
          </a:prstGeom>
        </p:spPr>
      </p:pic>
      <p:pic>
        <p:nvPicPr>
          <p:cNvPr id="7"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386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2900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2" y="80663"/>
            <a:ext cx="11582399" cy="1007533"/>
          </a:xfrm>
        </p:spPr>
        <p:txBody>
          <a:bodyPr>
            <a:normAutofit/>
          </a:bodyPr>
          <a:lstStyle/>
          <a:p>
            <a:pPr eaLnBrk="1" hangingPunct="1">
              <a:defRPr/>
            </a:pPr>
            <a:r>
              <a:rPr lang="en-US" sz="4000" dirty="0">
                <a:ea typeface="ＭＳ Ｐゴシック" charset="0"/>
              </a:rPr>
              <a:t>Example: Leader/Organization Check and Coordinate</a:t>
            </a:r>
          </a:p>
        </p:txBody>
      </p:sp>
      <p:pic>
        <p:nvPicPr>
          <p:cNvPr id="5"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1" y="1828801"/>
            <a:ext cx="1498829" cy="1498829"/>
          </a:xfrm>
          <a:prstGeom prst="rect">
            <a:avLst/>
          </a:prstGeom>
        </p:spPr>
      </p:pic>
      <p:sp>
        <p:nvSpPr>
          <p:cNvPr id="2" name="TextBox 1"/>
          <p:cNvSpPr txBox="1"/>
          <p:nvPr/>
        </p:nvSpPr>
        <p:spPr>
          <a:xfrm>
            <a:off x="3276601" y="4191001"/>
            <a:ext cx="8359385" cy="3108543"/>
          </a:xfrm>
          <a:prstGeom prst="rect">
            <a:avLst/>
          </a:prstGeom>
          <a:noFill/>
        </p:spPr>
        <p:txBody>
          <a:bodyPr wrap="square" rtlCol="0">
            <a:spAutoFit/>
          </a:bodyPr>
          <a:lstStyle/>
          <a:p>
            <a:r>
              <a:rPr lang="en-US" sz="2000" dirty="0">
                <a:solidFill>
                  <a:schemeClr val="accent5"/>
                </a:solidFill>
              </a:rPr>
              <a:t>Coordinate: </a:t>
            </a:r>
            <a:r>
              <a:rPr lang="en-US" sz="2000" dirty="0"/>
              <a:t>We had workshops, blogs, and an online platform to gather concerns and collect information on approaches to problems. We made sure that all employees were given different ways to give input and assigned a team to sort and make sense of that input in a way that respected all employee input.</a:t>
            </a:r>
          </a:p>
          <a:p>
            <a:r>
              <a:rPr lang="en-US" sz="2000" dirty="0"/>
              <a:t>We reported the aggregate and unit based findings back to staff and together prioritized challenges. Leadership worked to identify and develop resources responsive to needs.</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TextBox 3"/>
          <p:cNvSpPr txBox="1"/>
          <p:nvPr/>
        </p:nvSpPr>
        <p:spPr>
          <a:xfrm>
            <a:off x="3276600" y="1447801"/>
            <a:ext cx="7315200" cy="2554545"/>
          </a:xfrm>
          <a:prstGeom prst="rect">
            <a:avLst/>
          </a:prstGeom>
          <a:noFill/>
        </p:spPr>
        <p:txBody>
          <a:bodyPr wrap="square" rtlCol="0">
            <a:spAutoFit/>
          </a:bodyPr>
          <a:lstStyle/>
          <a:p>
            <a:r>
              <a:rPr lang="en-US" sz="2000" dirty="0">
                <a:solidFill>
                  <a:schemeClr val="accent5"/>
                </a:solidFill>
              </a:rPr>
              <a:t>Check: </a:t>
            </a:r>
            <a:r>
              <a:rPr lang="en-US" sz="2000" dirty="0">
                <a:cs typeface="Arial" panose="020B0604020202020204" pitchFamily="34" charset="0"/>
              </a:rPr>
              <a:t>We decided that with many changes occurring in our organization, we would try to check with all employees about their concerns and brainstorm possible ways to improve conditions in the organization.</a:t>
            </a:r>
            <a:r>
              <a:rPr lang="en-US" sz="2000" dirty="0">
                <a:ea typeface="Calibri" panose="020F0502020204030204" pitchFamily="34" charset="0"/>
                <a:cs typeface="Arial" panose="020B0604020202020204" pitchFamily="34" charset="0"/>
              </a:rPr>
              <a:t> We asked about what’s needed, and staff’s biggest challenges, but also asked about what’s working. We communicated that although everything might not be able to be fixed or address, our goal was to work together as a team to creatively mitigate challenges </a:t>
            </a:r>
            <a:endParaRPr lang="en-US" sz="2000" dirty="0">
              <a:cs typeface="Arial" panose="020B0604020202020204" pitchFamily="34" charset="0"/>
            </a:endParaRPr>
          </a:p>
        </p:txBody>
      </p:sp>
      <p:pic>
        <p:nvPicPr>
          <p:cNvPr id="9"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233" y="45720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9327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84118" y="1524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latin typeface="Arial" panose="020B0604020202020204" pitchFamily="34" charset="0"/>
                <a:cs typeface="Arial" panose="020B0604020202020204" pitchFamily="34" charset="0"/>
              </a:rPr>
              <a:t>Group Discussion: Check/ Coordinate</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5AD0C144-0E95-4A8F-9BC8-108E41064426}"/>
              </a:ext>
            </a:extLst>
          </p:cNvPr>
          <p:cNvSpPr txBox="1">
            <a:spLocks/>
          </p:cNvSpPr>
          <p:nvPr/>
        </p:nvSpPr>
        <p:spPr>
          <a:xfrm>
            <a:off x="5943601" y="1295858"/>
            <a:ext cx="5584993" cy="5409743"/>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32D4B"/>
              </a:buClr>
            </a:pPr>
            <a:endParaRPr lang="en-US" sz="2800" dirty="0">
              <a:solidFill>
                <a:srgbClr val="232D4B"/>
              </a:solidFill>
            </a:endParaRPr>
          </a:p>
          <a:p>
            <a:pPr>
              <a:buClr>
                <a:srgbClr val="232D4B"/>
              </a:buClr>
            </a:pPr>
            <a:r>
              <a:rPr lang="en-US" sz="2800" dirty="0">
                <a:solidFill>
                  <a:srgbClr val="232D4B"/>
                </a:solidFill>
              </a:rPr>
              <a:t>Is </a:t>
            </a:r>
            <a:r>
              <a:rPr lang="en-US" sz="2800" b="1" dirty="0">
                <a:solidFill>
                  <a:srgbClr val="232D4B"/>
                </a:solidFill>
              </a:rPr>
              <a:t>check</a:t>
            </a:r>
            <a:r>
              <a:rPr lang="en-US" sz="2800" dirty="0">
                <a:solidFill>
                  <a:srgbClr val="232D4B"/>
                </a:solidFill>
              </a:rPr>
              <a:t> part of your cultural now?</a:t>
            </a:r>
          </a:p>
          <a:p>
            <a:pPr>
              <a:buClr>
                <a:srgbClr val="232D4B"/>
              </a:buClr>
            </a:pPr>
            <a:r>
              <a:rPr lang="en-US" sz="2800" dirty="0">
                <a:solidFill>
                  <a:srgbClr val="232D4B"/>
                </a:solidFill>
              </a:rPr>
              <a:t>What are ways you have successfully integrated </a:t>
            </a:r>
            <a:r>
              <a:rPr lang="en-US" sz="2800" b="1" dirty="0">
                <a:solidFill>
                  <a:srgbClr val="232D4B"/>
                </a:solidFill>
              </a:rPr>
              <a:t>check</a:t>
            </a:r>
            <a:r>
              <a:rPr lang="en-US" sz="2800" dirty="0">
                <a:solidFill>
                  <a:srgbClr val="232D4B"/>
                </a:solidFill>
              </a:rPr>
              <a:t>?</a:t>
            </a:r>
          </a:p>
          <a:p>
            <a:pPr>
              <a:buClr>
                <a:srgbClr val="232D4B"/>
              </a:buClr>
            </a:pPr>
            <a:r>
              <a:rPr lang="en-US" sz="2800" dirty="0">
                <a:solidFill>
                  <a:srgbClr val="232D4B"/>
                </a:solidFill>
              </a:rPr>
              <a:t>What gets in the ways in checking?</a:t>
            </a:r>
          </a:p>
          <a:p>
            <a:pPr>
              <a:buClr>
                <a:srgbClr val="232D4B"/>
              </a:buClr>
            </a:pPr>
            <a:r>
              <a:rPr lang="en-US" sz="2800" dirty="0">
                <a:solidFill>
                  <a:srgbClr val="232D4B"/>
                </a:solidFill>
              </a:rPr>
              <a:t>What are some </a:t>
            </a:r>
            <a:r>
              <a:rPr lang="en-US" sz="2800" b="1" dirty="0">
                <a:solidFill>
                  <a:srgbClr val="232D4B"/>
                </a:solidFill>
              </a:rPr>
              <a:t>check </a:t>
            </a:r>
            <a:r>
              <a:rPr lang="en-US" sz="2800" dirty="0">
                <a:solidFill>
                  <a:srgbClr val="232D4B"/>
                </a:solidFill>
              </a:rPr>
              <a:t>strategies not mentioned?</a:t>
            </a:r>
          </a:p>
          <a:p>
            <a:endParaRPr lang="en-US" dirty="0"/>
          </a:p>
        </p:txBody>
      </p:sp>
    </p:spTree>
    <p:extLst>
      <p:ext uri="{BB962C8B-B14F-4D97-AF65-F5344CB8AC3E}">
        <p14:creationId xmlns:p14="http://schemas.microsoft.com/office/powerpoint/2010/main" val="301937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3290" y="0"/>
            <a:ext cx="5239115" cy="1007533"/>
          </a:xfrm>
        </p:spPr>
        <p:txBody>
          <a:bodyPr/>
          <a:lstStyle/>
          <a:p>
            <a:r>
              <a:rPr lang="en-US" dirty="0"/>
              <a:t>Learning Objectives</a:t>
            </a:r>
          </a:p>
        </p:txBody>
      </p:sp>
      <p:sp>
        <p:nvSpPr>
          <p:cNvPr id="3" name="Rectangle 2"/>
          <p:cNvSpPr/>
          <p:nvPr/>
        </p:nvSpPr>
        <p:spPr>
          <a:xfrm>
            <a:off x="914401" y="1981201"/>
            <a:ext cx="10438031" cy="2769989"/>
          </a:xfrm>
          <a:prstGeom prst="rect">
            <a:avLst/>
          </a:prstGeom>
        </p:spPr>
        <p:txBody>
          <a:bodyPr wrap="square">
            <a:spAutoFit/>
          </a:bodyPr>
          <a:lstStyle/>
          <a:p>
            <a:pPr marL="457200" indent="-457200">
              <a:spcAft>
                <a:spcPts val="1200"/>
              </a:spcAft>
              <a:buAutoNum type="arabicPeriod"/>
            </a:pPr>
            <a:r>
              <a:rPr lang="en-US" sz="2400" dirty="0">
                <a:solidFill>
                  <a:srgbClr val="243647"/>
                </a:solidFill>
                <a:cs typeface="Arial" panose="020B0604020202020204" pitchFamily="34" charset="0"/>
              </a:rPr>
              <a:t>Describe approaches for reducing stigma and normalizing the assessment and management of stress </a:t>
            </a:r>
          </a:p>
          <a:p>
            <a:pPr marL="457200" indent="-457200">
              <a:spcAft>
                <a:spcPts val="1200"/>
              </a:spcAft>
              <a:buAutoNum type="arabicPeriod"/>
            </a:pPr>
            <a:r>
              <a:rPr lang="en-US" sz="2400" dirty="0">
                <a:solidFill>
                  <a:srgbClr val="243647"/>
                </a:solidFill>
                <a:cs typeface="Arial" panose="020B0604020202020204" pitchFamily="34" charset="0"/>
              </a:rPr>
              <a:t>Identify how to recognize stress injuries in health care professionals</a:t>
            </a:r>
          </a:p>
          <a:p>
            <a:pPr marL="457200" indent="-457200">
              <a:spcAft>
                <a:spcPts val="1200"/>
              </a:spcAft>
              <a:buAutoNum type="arabicPeriod"/>
            </a:pPr>
            <a:r>
              <a:rPr lang="en-US" sz="2400" dirty="0">
                <a:solidFill>
                  <a:srgbClr val="243647"/>
                </a:solidFill>
                <a:cs typeface="Arial" panose="020B0604020202020204" pitchFamily="34" charset="0"/>
              </a:rPr>
              <a:t>Describe how to administer Stress First Aid (SFA) at the individual, unit, and organizational level</a:t>
            </a:r>
          </a:p>
          <a:p>
            <a:pPr marL="457200" indent="-457200">
              <a:spcAft>
                <a:spcPts val="1200"/>
              </a:spcAft>
              <a:buAutoNum type="arabicPeriod"/>
            </a:pPr>
            <a:r>
              <a:rPr lang="en-US" sz="2400" dirty="0">
                <a:solidFill>
                  <a:srgbClr val="243647"/>
                </a:solidFill>
                <a:cs typeface="Arial" panose="020B0604020202020204" pitchFamily="34" charset="0"/>
              </a:rPr>
              <a:t>Describe strategies to maintain healthy stress and resilience</a:t>
            </a:r>
          </a:p>
        </p:txBody>
      </p:sp>
    </p:spTree>
    <p:extLst>
      <p:ext uri="{BB962C8B-B14F-4D97-AF65-F5344CB8AC3E}">
        <p14:creationId xmlns:p14="http://schemas.microsoft.com/office/powerpoint/2010/main" val="4008831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373188" y="76201"/>
            <a:ext cx="10437813" cy="1008063"/>
          </a:xfrm>
        </p:spPr>
        <p:txBody>
          <a:bodyPr>
            <a:noAutofit/>
          </a:bodyPr>
          <a:lstStyle/>
          <a:p>
            <a:r>
              <a:rPr lang="en-US" sz="4000" dirty="0"/>
              <a:t>Primary Aid Strategies: Cover and Calm</a:t>
            </a:r>
          </a:p>
        </p:txBody>
      </p:sp>
      <p:grpSp>
        <p:nvGrpSpPr>
          <p:cNvPr id="4" name="Group 3">
            <a:extLst>
              <a:ext uri="{FF2B5EF4-FFF2-40B4-BE49-F238E27FC236}">
                <a16:creationId xmlns:a16="http://schemas.microsoft.com/office/drawing/2014/main" id="{53290AE6-EC72-497D-AC3A-D1892BAA1EAE}"/>
              </a:ext>
            </a:extLst>
          </p:cNvPr>
          <p:cNvGrpSpPr/>
          <p:nvPr/>
        </p:nvGrpSpPr>
        <p:grpSpPr>
          <a:xfrm>
            <a:off x="914401" y="1163130"/>
            <a:ext cx="5365179" cy="5561151"/>
            <a:chOff x="2087295" y="762695"/>
            <a:chExt cx="5365179" cy="5561151"/>
          </a:xfrm>
        </p:grpSpPr>
        <p:pic>
          <p:nvPicPr>
            <p:cNvPr id="5" name="Picture 49">
              <a:extLst>
                <a:ext uri="{FF2B5EF4-FFF2-40B4-BE49-F238E27FC236}">
                  <a16:creationId xmlns:a16="http://schemas.microsoft.com/office/drawing/2014/main" id="{7DA45372-2B2C-4BB3-B253-D9267C32501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a:extLst>
                <a:ext uri="{FF2B5EF4-FFF2-40B4-BE49-F238E27FC236}">
                  <a16:creationId xmlns:a16="http://schemas.microsoft.com/office/drawing/2014/main" id="{0B2A31C7-5EDB-463D-B24E-08295246B9A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a:extLst>
                <a:ext uri="{FF2B5EF4-FFF2-40B4-BE49-F238E27FC236}">
                  <a16:creationId xmlns:a16="http://schemas.microsoft.com/office/drawing/2014/main" id="{8E910B29-4140-4DDE-B840-CB257F1D0E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2">
              <a:extLst>
                <a:ext uri="{FF2B5EF4-FFF2-40B4-BE49-F238E27FC236}">
                  <a16:creationId xmlns:a16="http://schemas.microsoft.com/office/drawing/2014/main" id="{77B2257C-AFB8-440D-A6BC-CC39F7A6059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724D8310-4B5D-4B24-9B92-54A62496CD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7940D935-80E2-4D03-8323-FC054117D0C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5">
              <a:extLst>
                <a:ext uri="{FF2B5EF4-FFF2-40B4-BE49-F238E27FC236}">
                  <a16:creationId xmlns:a16="http://schemas.microsoft.com/office/drawing/2014/main" id="{073CB241-9BDB-462A-A308-FBE1D2260011}"/>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a:extLst>
                <a:ext uri="{FF2B5EF4-FFF2-40B4-BE49-F238E27FC236}">
                  <a16:creationId xmlns:a16="http://schemas.microsoft.com/office/drawing/2014/main" id="{40723007-F634-447F-8111-22B1A4F1F73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a:extLst>
                <a:ext uri="{FF2B5EF4-FFF2-40B4-BE49-F238E27FC236}">
                  <a16:creationId xmlns:a16="http://schemas.microsoft.com/office/drawing/2014/main" id="{4A2F0350-37DE-44C5-A83B-210DF7E0A8EC}"/>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0">
              <a:extLst>
                <a:ext uri="{FF2B5EF4-FFF2-40B4-BE49-F238E27FC236}">
                  <a16:creationId xmlns:a16="http://schemas.microsoft.com/office/drawing/2014/main" id="{3B6AC4AE-A7D5-4246-B0F3-E5F1F78EEBB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5">
              <a:extLst>
                <a:ext uri="{FF2B5EF4-FFF2-40B4-BE49-F238E27FC236}">
                  <a16:creationId xmlns:a16="http://schemas.microsoft.com/office/drawing/2014/main" id="{22EFF3E8-DD2E-4352-955F-49FE58BCB7C7}"/>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1"/>
          <p:cNvPicPr>
            <a:picLocks noChangeAspect="1"/>
          </p:cNvPicPr>
          <p:nvPr/>
        </p:nvPicPr>
        <p:blipFill>
          <a:blip r:embed="rId14"/>
          <a:stretch>
            <a:fillRect/>
          </a:stretch>
        </p:blipFill>
        <p:spPr>
          <a:xfrm>
            <a:off x="8443664" y="1505304"/>
            <a:ext cx="2762250" cy="4876800"/>
          </a:xfrm>
          <a:prstGeom prst="rect">
            <a:avLst/>
          </a:prstGeom>
        </p:spPr>
      </p:pic>
      <p:sp>
        <p:nvSpPr>
          <p:cNvPr id="3" name="TextBox 2"/>
          <p:cNvSpPr txBox="1"/>
          <p:nvPr/>
        </p:nvSpPr>
        <p:spPr>
          <a:xfrm>
            <a:off x="6279580" y="3657600"/>
            <a:ext cx="1492821" cy="369332"/>
          </a:xfrm>
          <a:prstGeom prst="rect">
            <a:avLst/>
          </a:prstGeom>
          <a:solidFill>
            <a:srgbClr val="1DA5A5"/>
          </a:solidFill>
        </p:spPr>
        <p:txBody>
          <a:bodyPr wrap="square" rtlCol="0">
            <a:spAutoFit/>
          </a:bodyPr>
          <a:lstStyle/>
          <a:p>
            <a:r>
              <a:rPr lang="en-US" dirty="0"/>
              <a:t>Primary Aid</a:t>
            </a:r>
          </a:p>
        </p:txBody>
      </p:sp>
      <p:sp>
        <p:nvSpPr>
          <p:cNvPr id="17" name="Right Arrow 16"/>
          <p:cNvSpPr/>
          <p:nvPr/>
        </p:nvSpPr>
        <p:spPr>
          <a:xfrm>
            <a:off x="7962899" y="3788172"/>
            <a:ext cx="529108" cy="174229"/>
          </a:xfrm>
          <a:prstGeom prst="rightArrow">
            <a:avLst/>
          </a:prstGeom>
          <a:solidFill>
            <a:srgbClr val="1DA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957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828800"/>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 y="42672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3962401" y="1447801"/>
            <a:ext cx="5047131" cy="5309837"/>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COORDINATE</a:t>
            </a:r>
          </a:p>
          <a:p>
            <a:r>
              <a:rPr lang="en-US" i="1" dirty="0"/>
              <a:t>Get help, refer as needed</a:t>
            </a:r>
          </a:p>
          <a:p>
            <a:r>
              <a:rPr lang="en-US" b="1" i="1" dirty="0"/>
              <a:t>3. </a:t>
            </a:r>
            <a:r>
              <a:rPr lang="en-US" b="1" i="1" dirty="0">
                <a:highlight>
                  <a:srgbClr val="FF33CC"/>
                </a:highlight>
              </a:rPr>
              <a:t>COVER</a:t>
            </a:r>
          </a:p>
          <a:p>
            <a:r>
              <a:rPr lang="en-US" i="1" dirty="0">
                <a:highlight>
                  <a:srgbClr val="FF33CC"/>
                </a:highlight>
              </a:rPr>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3048000" y="228600"/>
            <a:ext cx="7010400" cy="707886"/>
          </a:xfrm>
          <a:prstGeom prst="rect">
            <a:avLst/>
          </a:prstGeom>
          <a:noFill/>
        </p:spPr>
        <p:txBody>
          <a:bodyPr wrap="square" rtlCol="0">
            <a:spAutoFit/>
          </a:bodyPr>
          <a:lstStyle/>
          <a:p>
            <a:r>
              <a:rPr lang="en-US" sz="4000" dirty="0">
                <a:solidFill>
                  <a:schemeClr val="bg1"/>
                </a:solidFill>
                <a:cs typeface="Arial" panose="020B0604020202020204" pitchFamily="34" charset="0"/>
              </a:rPr>
              <a:t>Stress First Aid Action: Cover</a:t>
            </a:r>
          </a:p>
        </p:txBody>
      </p:sp>
    </p:spTree>
    <p:extLst>
      <p:ext uri="{BB962C8B-B14F-4D97-AF65-F5344CB8AC3E}">
        <p14:creationId xmlns:p14="http://schemas.microsoft.com/office/powerpoint/2010/main" val="3582819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rPr>
              <a:t>Cover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732864" y="1594942"/>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1">
            <a:extLst>
              <a:ext uri="{FF2B5EF4-FFF2-40B4-BE49-F238E27FC236}">
                <a16:creationId xmlns:a16="http://schemas.microsoft.com/office/drawing/2014/main" id="{D8CF3985-87E9-45BC-ACDC-AC621CF85DBE}"/>
              </a:ext>
            </a:extLst>
          </p:cNvPr>
          <p:cNvSpPr/>
          <p:nvPr/>
        </p:nvSpPr>
        <p:spPr>
          <a:xfrm>
            <a:off x="7552264" y="16147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
            <a:extLst>
              <a:ext uri="{FF2B5EF4-FFF2-40B4-BE49-F238E27FC236}">
                <a16:creationId xmlns:a16="http://schemas.microsoft.com/office/drawing/2014/main" id="{1AC8A8EC-1E93-499E-B047-86DFBD1360DC}"/>
              </a:ext>
            </a:extLst>
          </p:cNvPr>
          <p:cNvSpPr/>
          <p:nvPr/>
        </p:nvSpPr>
        <p:spPr>
          <a:xfrm>
            <a:off x="10287001" y="16147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36" y="2230122"/>
            <a:ext cx="3480269" cy="3592535"/>
          </a:xfrm>
          <a:prstGeom prst="rect">
            <a:avLst/>
          </a:prstGeom>
        </p:spPr>
      </p:pic>
      <p:graphicFrame>
        <p:nvGraphicFramePr>
          <p:cNvPr id="2" name="Diagram 1">
            <a:extLst>
              <a:ext uri="{FF2B5EF4-FFF2-40B4-BE49-F238E27FC236}">
                <a16:creationId xmlns:a16="http://schemas.microsoft.com/office/drawing/2014/main" id="{A515CC0D-E7BF-4330-8EB2-574A5350F2C0}"/>
              </a:ext>
            </a:extLst>
          </p:cNvPr>
          <p:cNvGraphicFramePr/>
          <p:nvPr/>
        </p:nvGraphicFramePr>
        <p:xfrm>
          <a:off x="3733801" y="1676400"/>
          <a:ext cx="8125883"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3151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654"/>
            <a:ext cx="9903579" cy="1007533"/>
          </a:xfrm>
        </p:spPr>
        <p:txBody>
          <a:bodyPr>
            <a:normAutofit/>
          </a:bodyPr>
          <a:lstStyle/>
          <a:p>
            <a:pPr algn="ctr"/>
            <a:r>
              <a:rPr lang="en-US" sz="4000" dirty="0"/>
              <a:t>COVER: Why/When Needed?</a:t>
            </a:r>
          </a:p>
        </p:txBody>
      </p:sp>
      <p:sp>
        <p:nvSpPr>
          <p:cNvPr id="5" name="TextBox 4"/>
          <p:cNvSpPr txBox="1"/>
          <p:nvPr/>
        </p:nvSpPr>
        <p:spPr>
          <a:xfrm>
            <a:off x="1143001" y="2057400"/>
            <a:ext cx="9446379" cy="2759730"/>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Violence</a:t>
            </a:r>
          </a:p>
          <a:p>
            <a:pPr marL="285750" indent="-285750">
              <a:spcAft>
                <a:spcPts val="800"/>
              </a:spcAft>
              <a:buFont typeface="Wingdings" panose="05000000000000000000" pitchFamily="2" charset="2"/>
              <a:buChar char="v"/>
            </a:pPr>
            <a:r>
              <a:rPr lang="en-US" sz="2000" dirty="0"/>
              <a:t>Security precaution not working</a:t>
            </a:r>
          </a:p>
          <a:p>
            <a:pPr marL="285750" indent="-285750">
              <a:spcAft>
                <a:spcPts val="800"/>
              </a:spcAft>
              <a:buFont typeface="Wingdings" panose="05000000000000000000" pitchFamily="2" charset="2"/>
              <a:buChar char="v"/>
            </a:pPr>
            <a:r>
              <a:rPr lang="en-US" sz="2000" dirty="0"/>
              <a:t>Someone in a life-threatening situation is not thinking clearly or not making good decisions because of stress</a:t>
            </a:r>
          </a:p>
          <a:p>
            <a:pPr marL="285750" indent="-285750">
              <a:spcAft>
                <a:spcPts val="800"/>
              </a:spcAft>
              <a:buFont typeface="Wingdings" panose="05000000000000000000" pitchFamily="2" charset="2"/>
              <a:buChar char="v"/>
            </a:pPr>
            <a:r>
              <a:rPr lang="en-US" sz="2000" dirty="0"/>
              <a:t>Someone has frozen or panicked in an intense situation</a:t>
            </a:r>
          </a:p>
          <a:p>
            <a:pPr marL="285750" indent="-285750">
              <a:spcAft>
                <a:spcPts val="800"/>
              </a:spcAft>
              <a:buFont typeface="Wingdings" panose="05000000000000000000" pitchFamily="2" charset="2"/>
              <a:buChar char="v"/>
            </a:pPr>
            <a:r>
              <a:rPr lang="en-US" sz="2000" dirty="0"/>
              <a:t>Someone has threatened others</a:t>
            </a:r>
          </a:p>
          <a:p>
            <a:pPr marL="285750" indent="-285750">
              <a:spcAft>
                <a:spcPts val="800"/>
              </a:spcAft>
              <a:buFont typeface="Wingdings" panose="05000000000000000000" pitchFamily="2" charset="2"/>
              <a:buChar char="v"/>
            </a:pPr>
            <a:r>
              <a:rPr lang="en-US" sz="2000" dirty="0"/>
              <a:t>Someone expresses serious thoughts of suicide</a:t>
            </a:r>
          </a:p>
        </p:txBody>
      </p:sp>
    </p:spTree>
    <p:extLst>
      <p:ext uri="{BB962C8B-B14F-4D97-AF65-F5344CB8AC3E}">
        <p14:creationId xmlns:p14="http://schemas.microsoft.com/office/powerpoint/2010/main" val="3912801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COVER: In the Green &amp; Yellow</a:t>
            </a:r>
          </a:p>
        </p:txBody>
      </p:sp>
      <p:graphicFrame>
        <p:nvGraphicFramePr>
          <p:cNvPr id="8" name="Diagram 7">
            <a:extLst>
              <a:ext uri="{FF2B5EF4-FFF2-40B4-BE49-F238E27FC236}">
                <a16:creationId xmlns:a16="http://schemas.microsoft.com/office/drawing/2014/main" id="{C1991EFB-A7FC-467A-891F-9EF3C61E02C7}"/>
              </a:ext>
            </a:extLst>
          </p:cNvPr>
          <p:cNvGraphicFramePr/>
          <p:nvPr/>
        </p:nvGraphicFramePr>
        <p:xfrm>
          <a:off x="1143001"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28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9" y="1"/>
            <a:ext cx="12188825" cy="1050921"/>
          </a:xfrm>
          <a:prstGeom prst="rect">
            <a:avLst/>
          </a:prstGeom>
        </p:spPr>
      </p:pic>
      <p:sp>
        <p:nvSpPr>
          <p:cNvPr id="6" name="TextBox 5"/>
          <p:cNvSpPr txBox="1"/>
          <p:nvPr/>
        </p:nvSpPr>
        <p:spPr>
          <a:xfrm>
            <a:off x="2362200" y="76200"/>
            <a:ext cx="9601200" cy="707886"/>
          </a:xfrm>
          <a:prstGeom prst="rect">
            <a:avLst/>
          </a:prstGeom>
          <a:noFill/>
        </p:spPr>
        <p:txBody>
          <a:bodyPr wrap="square" rtlCol="0">
            <a:spAutoFit/>
          </a:bodyPr>
          <a:lstStyle/>
          <a:p>
            <a:r>
              <a:rPr lang="en-US" sz="4000" dirty="0">
                <a:solidFill>
                  <a:schemeClr val="bg1"/>
                </a:solidFill>
              </a:rPr>
              <a:t>COVER: In the Orange or Red</a:t>
            </a:r>
          </a:p>
        </p:txBody>
      </p:sp>
      <p:graphicFrame>
        <p:nvGraphicFramePr>
          <p:cNvPr id="8" name="Diagram 7">
            <a:extLst>
              <a:ext uri="{FF2B5EF4-FFF2-40B4-BE49-F238E27FC236}">
                <a16:creationId xmlns:a16="http://schemas.microsoft.com/office/drawing/2014/main" id="{1BE0C223-27D9-4361-AA54-2B6A6E891127}"/>
              </a:ext>
            </a:extLst>
          </p:cNvPr>
          <p:cNvGraphicFramePr/>
          <p:nvPr>
            <p:extLst>
              <p:ext uri="{D42A27DB-BD31-4B8C-83A1-F6EECF244321}">
                <p14:modId xmlns:p14="http://schemas.microsoft.com/office/powerpoint/2010/main" val="690758099"/>
              </p:ext>
            </p:extLst>
          </p:nvPr>
        </p:nvGraphicFramePr>
        <p:xfrm>
          <a:off x="838200" y="1219200"/>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5141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76203"/>
            <a:ext cx="10895231" cy="1007533"/>
          </a:xfrm>
        </p:spPr>
        <p:txBody>
          <a:bodyPr>
            <a:normAutofit/>
          </a:bodyPr>
          <a:lstStyle/>
          <a:p>
            <a:pPr algn="ctr"/>
            <a:r>
              <a:rPr lang="en-US" sz="4000" dirty="0"/>
              <a:t> Self Cover Actions</a:t>
            </a:r>
          </a:p>
        </p:txBody>
      </p:sp>
      <p:sp>
        <p:nvSpPr>
          <p:cNvPr id="4" name="TextBox 3"/>
          <p:cNvSpPr txBox="1"/>
          <p:nvPr/>
        </p:nvSpPr>
        <p:spPr>
          <a:xfrm>
            <a:off x="609600" y="1676400"/>
            <a:ext cx="10590431" cy="4811574"/>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When you feel unsafe, distract yourself by focusing on something near you or your own breath or thought (e.g., counting). </a:t>
            </a:r>
          </a:p>
          <a:p>
            <a:pPr marL="285750" indent="-285750">
              <a:spcAft>
                <a:spcPts val="800"/>
              </a:spcAft>
              <a:buFont typeface="Wingdings" panose="05000000000000000000" pitchFamily="2" charset="2"/>
              <a:buChar char="v"/>
            </a:pPr>
            <a:r>
              <a:rPr lang="en-US" sz="2000" dirty="0"/>
              <a:t>Call on those people, places, or actions that feel safe to you</a:t>
            </a:r>
          </a:p>
          <a:p>
            <a:pPr marL="285750" indent="-285750">
              <a:spcAft>
                <a:spcPts val="800"/>
              </a:spcAft>
              <a:buFont typeface="Wingdings" panose="05000000000000000000" pitchFamily="2" charset="2"/>
              <a:buChar char="v"/>
            </a:pPr>
            <a:r>
              <a:rPr lang="en-US" sz="2000" dirty="0"/>
              <a:t>Get help with personal responsibilities</a:t>
            </a:r>
          </a:p>
          <a:p>
            <a:pPr marL="285750" indent="-285750">
              <a:spcAft>
                <a:spcPts val="800"/>
              </a:spcAft>
              <a:buFont typeface="Wingdings" panose="05000000000000000000" pitchFamily="2" charset="2"/>
              <a:buChar char="v"/>
            </a:pPr>
            <a:r>
              <a:rPr lang="en-US" sz="2000" dirty="0"/>
              <a:t>Actively seek information that can help you feel safer</a:t>
            </a:r>
            <a:endParaRPr lang="en-US" sz="2000" dirty="0">
              <a:cs typeface="MS PGothic" charset="0"/>
            </a:endParaRPr>
          </a:p>
          <a:p>
            <a:pPr marL="285750" indent="-285750">
              <a:spcAft>
                <a:spcPts val="800"/>
              </a:spcAft>
              <a:buFont typeface="Wingdings" panose="05000000000000000000" pitchFamily="2" charset="2"/>
              <a:buChar char="v"/>
            </a:pPr>
            <a:r>
              <a:rPr lang="en-US" sz="2000" dirty="0"/>
              <a:t>Request help from peers or supervisors </a:t>
            </a:r>
          </a:p>
          <a:p>
            <a:pPr marL="285750" indent="-285750">
              <a:spcAft>
                <a:spcPts val="800"/>
              </a:spcAft>
              <a:buFont typeface="Wingdings" panose="05000000000000000000" pitchFamily="2" charset="2"/>
              <a:buChar char="v"/>
            </a:pPr>
            <a:r>
              <a:rPr lang="en-US" sz="2000" dirty="0"/>
              <a:t>Get an accurate understanding of risks in order to better plan </a:t>
            </a:r>
          </a:p>
          <a:p>
            <a:pPr marL="285750" indent="-285750">
              <a:spcAft>
                <a:spcPts val="800"/>
              </a:spcAft>
              <a:buFont typeface="Wingdings" panose="05000000000000000000" pitchFamily="2" charset="2"/>
              <a:buChar char="v"/>
            </a:pPr>
            <a:r>
              <a:rPr lang="en-US" sz="2000" dirty="0"/>
              <a:t>Get help with personal responsibilities</a:t>
            </a:r>
          </a:p>
          <a:p>
            <a:pPr marL="285750" indent="-285750">
              <a:spcAft>
                <a:spcPts val="800"/>
              </a:spcAft>
              <a:buFont typeface="Wingdings" panose="05000000000000000000" pitchFamily="2" charset="2"/>
              <a:buChar char="v"/>
            </a:pPr>
            <a:r>
              <a:rPr lang="en-US" sz="2000" dirty="0"/>
              <a:t>Self-monitor for stress reactions </a:t>
            </a:r>
          </a:p>
          <a:p>
            <a:pPr marL="285750" indent="-285750">
              <a:spcAft>
                <a:spcPts val="800"/>
              </a:spcAft>
              <a:buFont typeface="Wingdings" panose="05000000000000000000" pitchFamily="2" charset="2"/>
              <a:buChar char="v"/>
            </a:pPr>
            <a:r>
              <a:rPr lang="en-US" sz="2000" dirty="0"/>
              <a:t>Give yourself permission to take care of yourself and set boundaries for yourself </a:t>
            </a:r>
          </a:p>
          <a:p>
            <a:pPr>
              <a:spcAft>
                <a:spcPts val="800"/>
              </a:spcAft>
            </a:pPr>
            <a:endParaRPr lang="en-US" sz="2000" dirty="0"/>
          </a:p>
          <a:p>
            <a:pPr marL="285750" indent="-285750">
              <a:buFont typeface="Wingdings" panose="05000000000000000000" pitchFamily="2" charset="2"/>
              <a:buChar char="v"/>
            </a:pPr>
            <a:endParaRPr lang="en-US" sz="2000" dirty="0"/>
          </a:p>
        </p:txBody>
      </p:sp>
    </p:spTree>
    <p:extLst>
      <p:ext uri="{BB962C8B-B14F-4D97-AF65-F5344CB8AC3E}">
        <p14:creationId xmlns:p14="http://schemas.microsoft.com/office/powerpoint/2010/main" val="2478563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76203"/>
            <a:ext cx="10971431" cy="1007533"/>
          </a:xfrm>
        </p:spPr>
        <p:txBody>
          <a:bodyPr/>
          <a:lstStyle/>
          <a:p>
            <a:pPr algn="ctr"/>
            <a:r>
              <a:rPr lang="en-US" dirty="0"/>
              <a:t>Self Cover Actions</a:t>
            </a:r>
          </a:p>
        </p:txBody>
      </p:sp>
      <p:sp>
        <p:nvSpPr>
          <p:cNvPr id="4" name="Rectangle 3"/>
          <p:cNvSpPr/>
          <p:nvPr/>
        </p:nvSpPr>
        <p:spPr>
          <a:xfrm>
            <a:off x="914400" y="1731100"/>
            <a:ext cx="9829800" cy="3785652"/>
          </a:xfrm>
          <a:prstGeom prst="rect">
            <a:avLst/>
          </a:prstGeom>
        </p:spPr>
        <p:txBody>
          <a:bodyPr wrap="square">
            <a:spAutoFit/>
          </a:bodyPr>
          <a:lstStyle/>
          <a:p>
            <a:pPr marL="285750" indent="-285750">
              <a:spcAft>
                <a:spcPts val="800"/>
              </a:spcAft>
              <a:buFont typeface="Wingdings" panose="05000000000000000000" pitchFamily="2" charset="2"/>
              <a:buChar char="v"/>
            </a:pPr>
            <a:r>
              <a:rPr lang="en-US" sz="2000" dirty="0"/>
              <a:t>Avoid </a:t>
            </a:r>
            <a:r>
              <a:rPr lang="en-US" sz="2000" dirty="0" err="1"/>
              <a:t>negaholics</a:t>
            </a:r>
            <a:endParaRPr lang="en-US" sz="2000" dirty="0"/>
          </a:p>
          <a:p>
            <a:pPr marL="285750" indent="-285750">
              <a:spcAft>
                <a:spcPts val="800"/>
              </a:spcAft>
              <a:buFont typeface="Wingdings" panose="05000000000000000000" pitchFamily="2" charset="2"/>
              <a:buChar char="v"/>
            </a:pPr>
            <a:r>
              <a:rPr lang="en-US" sz="2000" dirty="0"/>
              <a:t>Realize that no one is perfect, and everyone is going to have strengths and vulnerabilities – be aware of your own.</a:t>
            </a:r>
          </a:p>
          <a:p>
            <a:pPr marL="285750" indent="-285750">
              <a:spcAft>
                <a:spcPts val="800"/>
              </a:spcAft>
              <a:buFont typeface="Wingdings" panose="05000000000000000000" pitchFamily="2" charset="2"/>
              <a:buChar char="v"/>
            </a:pPr>
            <a:r>
              <a:rPr lang="en-US" sz="2000" dirty="0"/>
              <a:t>Tell your family about work-related situations that might occur</a:t>
            </a:r>
          </a:p>
          <a:p>
            <a:pPr marL="285750" indent="-285750">
              <a:spcAft>
                <a:spcPts val="800"/>
              </a:spcAft>
              <a:buFont typeface="Wingdings" panose="05000000000000000000" pitchFamily="2" charset="2"/>
              <a:buChar char="v"/>
            </a:pPr>
            <a:r>
              <a:rPr lang="en-US" sz="2000" dirty="0"/>
              <a:t>Educate your family/colleagues about potential red flags that you might demonstrate if you are overly stressed, so they know when to support you so they don’t take them personally</a:t>
            </a:r>
          </a:p>
          <a:p>
            <a:pPr marL="285750" indent="-285750">
              <a:spcAft>
                <a:spcPts val="800"/>
              </a:spcAft>
              <a:buFont typeface="Wingdings" panose="05000000000000000000" pitchFamily="2" charset="2"/>
              <a:buChar char="v"/>
            </a:pPr>
            <a:r>
              <a:rPr lang="en-US" sz="2000" dirty="0"/>
              <a:t>Talk with family/colleagues about the best ways you can keep each other safe </a:t>
            </a:r>
          </a:p>
          <a:p>
            <a:pPr marL="285750" indent="-285750">
              <a:spcAft>
                <a:spcPts val="800"/>
              </a:spcAft>
              <a:buFont typeface="Wingdings" panose="05000000000000000000" pitchFamily="2" charset="2"/>
              <a:buChar char="v"/>
            </a:pPr>
            <a:r>
              <a:rPr lang="en-US" sz="2000" dirty="0"/>
              <a:t>Practice more helpful ways of thinking to foster healthy changes in behaviors</a:t>
            </a:r>
          </a:p>
          <a:p>
            <a:pPr>
              <a:spcAft>
                <a:spcPts val="800"/>
              </a:spcAft>
            </a:pPr>
            <a:endParaRPr lang="en-US" sz="2000" dirty="0"/>
          </a:p>
        </p:txBody>
      </p:sp>
    </p:spTree>
    <p:extLst>
      <p:ext uri="{BB962C8B-B14F-4D97-AF65-F5344CB8AC3E}">
        <p14:creationId xmlns:p14="http://schemas.microsoft.com/office/powerpoint/2010/main" val="3407675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304801" y="76203"/>
            <a:ext cx="11047631" cy="1007533"/>
          </a:xfrm>
        </p:spPr>
        <p:txBody>
          <a:bodyPr>
            <a:normAutofit/>
          </a:bodyPr>
          <a:lstStyle/>
          <a:p>
            <a:pPr algn="ctr" eaLnBrk="1" hangingPunct="1"/>
            <a:r>
              <a:rPr lang="en-US" sz="4000" dirty="0">
                <a:ea typeface="ＭＳ Ｐゴシック" charset="0"/>
                <a:cs typeface="ＭＳ Ｐゴシック" charset="0"/>
              </a:rPr>
              <a:t>Potential Ways of Thinking to Enhance Cover </a:t>
            </a:r>
          </a:p>
        </p:txBody>
      </p:sp>
      <p:graphicFrame>
        <p:nvGraphicFramePr>
          <p:cNvPr id="2" name="Content Placeholder 1">
            <a:extLst>
              <a:ext uri="{FF2B5EF4-FFF2-40B4-BE49-F238E27FC236}">
                <a16:creationId xmlns:a16="http://schemas.microsoft.com/office/drawing/2014/main" id="{E5A1F08F-093D-B547-8A10-CD6790E79E39}"/>
              </a:ext>
            </a:extLst>
          </p:cNvPr>
          <p:cNvGraphicFramePr>
            <a:graphicFrameLocks noGrp="1"/>
          </p:cNvGraphicFramePr>
          <p:nvPr>
            <p:ph idx="4294967295"/>
          </p:nvPr>
        </p:nvGraphicFramePr>
        <p:xfrm>
          <a:off x="152400" y="1371600"/>
          <a:ext cx="11887200" cy="5370128"/>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1287822538"/>
                    </a:ext>
                  </a:extLst>
                </a:gridCol>
                <a:gridCol w="5943600">
                  <a:extLst>
                    <a:ext uri="{9D8B030D-6E8A-4147-A177-3AD203B41FA5}">
                      <a16:colId xmlns:a16="http://schemas.microsoft.com/office/drawing/2014/main" val="3496111682"/>
                    </a:ext>
                  </a:extLst>
                </a:gridCol>
              </a:tblGrid>
              <a:tr h="644944">
                <a:tc>
                  <a:txBody>
                    <a:bodyPr/>
                    <a:lstStyle/>
                    <a:p>
                      <a:r>
                        <a:rPr lang="en-US" sz="2000" dirty="0">
                          <a:latin typeface="+mn-lt"/>
                        </a:rPr>
                        <a:t>Original Thought</a:t>
                      </a:r>
                    </a:p>
                  </a:txBody>
                  <a:tcPr>
                    <a:solidFill>
                      <a:schemeClr val="tx2"/>
                    </a:solidFill>
                  </a:tcPr>
                </a:tc>
                <a:tc>
                  <a:txBody>
                    <a:bodyPr/>
                    <a:lstStyle/>
                    <a:p>
                      <a:r>
                        <a:rPr lang="en-US" sz="2000" dirty="0">
                          <a:latin typeface="+mn-lt"/>
                        </a:rPr>
                        <a:t>More Helpful Thought</a:t>
                      </a:r>
                    </a:p>
                  </a:txBody>
                  <a:tcPr>
                    <a:solidFill>
                      <a:schemeClr val="tx2"/>
                    </a:solidFill>
                  </a:tcPr>
                </a:tc>
                <a:extLst>
                  <a:ext uri="{0D108BD9-81ED-4DB2-BD59-A6C34878D82A}">
                    <a16:rowId xmlns:a16="http://schemas.microsoft.com/office/drawing/2014/main" val="3761189355"/>
                  </a:ext>
                </a:extLst>
              </a:tr>
              <a:tr h="715136">
                <a:tc>
                  <a:txBody>
                    <a:bodyPr/>
                    <a:lstStyle/>
                    <a:p>
                      <a:pPr marL="346075" indent="-346075"/>
                      <a:r>
                        <a:rPr lang="ja-JP" altLang="en-US" sz="2000">
                          <a:solidFill>
                            <a:schemeClr val="tx1"/>
                          </a:solidFill>
                          <a:latin typeface="+mn-lt"/>
                          <a:cs typeface="Franklin Gothic Book" charset="0"/>
                        </a:rPr>
                        <a:t>“</a:t>
                      </a:r>
                      <a:r>
                        <a:rPr lang="en-US" altLang="ja-JP" sz="2000" dirty="0">
                          <a:solidFill>
                            <a:schemeClr val="tx1"/>
                          </a:solidFill>
                          <a:latin typeface="+mn-lt"/>
                          <a:cs typeface="Franklin Gothic Book" charset="0"/>
                        </a:rPr>
                        <a:t>It would be selfish to take a break from this work.</a:t>
                      </a:r>
                      <a:r>
                        <a:rPr lang="ja-JP" altLang="en-US" sz="200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p>
                      <a:endParaRPr lang="en-US" sz="2000" dirty="0">
                        <a:latin typeface="+mn-lt"/>
                      </a:endParaRPr>
                    </a:p>
                  </a:txBody>
                  <a:tcPr/>
                </a:tc>
                <a:tc>
                  <a:txBody>
                    <a:bodyPr/>
                    <a:lstStyle/>
                    <a:p>
                      <a:pPr marL="171450" indent="-171450">
                        <a:tabLst/>
                      </a:pPr>
                      <a:r>
                        <a:rPr lang="ja-JP" altLang="en-US" sz="2000" dirty="0">
                          <a:latin typeface="+mn-lt"/>
                          <a:cs typeface="Franklin Gothic Book" charset="0"/>
                        </a:rPr>
                        <a:t>“</a:t>
                      </a:r>
                      <a:r>
                        <a:rPr lang="en-US" altLang="ja-JP" sz="2000" dirty="0">
                          <a:latin typeface="+mn-lt"/>
                          <a:cs typeface="Franklin Gothic Book" charset="0"/>
                        </a:rPr>
                        <a:t>Taking an occasional break from this work will help me be more effective.</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4158083425"/>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“I’m okay, I’m fine, I’m not even tired.”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“Even though I feel fine I need to pace myself.”</a:t>
                      </a:r>
                    </a:p>
                  </a:txBody>
                  <a:tcPr/>
                </a:tc>
                <a:extLst>
                  <a:ext uri="{0D108BD9-81ED-4DB2-BD59-A6C34878D82A}">
                    <a16:rowId xmlns:a16="http://schemas.microsoft.com/office/drawing/2014/main" val="1360063472"/>
                  </a:ext>
                </a:extLst>
              </a:tr>
              <a:tr h="715136">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ja-JP" altLang="en-US" sz="2000" dirty="0">
                          <a:solidFill>
                            <a:schemeClr val="tx1"/>
                          </a:solidFill>
                          <a:latin typeface="+mn-lt"/>
                          <a:cs typeface="Franklin Gothic Book" charset="0"/>
                        </a:rPr>
                        <a:t>“</a:t>
                      </a:r>
                      <a:r>
                        <a:rPr lang="en-US" altLang="ja-JP" sz="2000" dirty="0">
                          <a:solidFill>
                            <a:schemeClr val="tx1"/>
                          </a:solidFill>
                          <a:latin typeface="+mn-lt"/>
                          <a:cs typeface="Franklin Gothic Book" charset="0"/>
                        </a:rPr>
                        <a:t>The needs of those I’m supporting are more important than my own needs.</a:t>
                      </a:r>
                      <a:r>
                        <a:rPr lang="ja-JP" altLang="en-US" sz="2000" dirty="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mn-lt"/>
                          <a:cs typeface="Franklin Gothic Book" charset="0"/>
                        </a:rPr>
                        <a:t>“</a:t>
                      </a:r>
                      <a:r>
                        <a:rPr lang="en-US" altLang="ja-JP" sz="2000" dirty="0">
                          <a:latin typeface="+mn-lt"/>
                          <a:cs typeface="Franklin Gothic Book" charset="0"/>
                        </a:rPr>
                        <a:t>I can better care for others if I also attend to my own needs.</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3421876399"/>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“I’m not doing enough.”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“I’m doing enough.”</a:t>
                      </a:r>
                    </a:p>
                  </a:txBody>
                  <a:tcPr/>
                </a:tc>
                <a:extLst>
                  <a:ext uri="{0D108BD9-81ED-4DB2-BD59-A6C34878D82A}">
                    <a16:rowId xmlns:a16="http://schemas.microsoft.com/office/drawing/2014/main" val="1101726012"/>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a:solidFill>
                            <a:schemeClr val="tx1"/>
                          </a:solidFill>
                          <a:latin typeface="+mn-lt"/>
                          <a:cs typeface="Franklin Gothic Book" charset="0"/>
                        </a:rPr>
                        <a:t>“</a:t>
                      </a:r>
                      <a:r>
                        <a:rPr lang="en-US" altLang="ja-JP" sz="2000" dirty="0">
                          <a:solidFill>
                            <a:schemeClr val="tx1"/>
                          </a:solidFill>
                          <a:latin typeface="+mn-lt"/>
                          <a:cs typeface="Franklin Gothic Book" charset="0"/>
                        </a:rPr>
                        <a:t>I can contribute the most by working all the time.</a:t>
                      </a:r>
                      <a:r>
                        <a:rPr lang="ja-JP" altLang="en-US" sz="200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a:latin typeface="+mn-lt"/>
                          <a:cs typeface="Franklin Gothic Book" charset="0"/>
                        </a:rPr>
                        <a:t>“</a:t>
                      </a:r>
                      <a:r>
                        <a:rPr lang="en-US" altLang="ja-JP" sz="2000" dirty="0">
                          <a:latin typeface="+mn-lt"/>
                          <a:cs typeface="Franklin Gothic Book" charset="0"/>
                        </a:rPr>
                        <a:t>I can contribute the most by pacing myself.</a:t>
                      </a:r>
                      <a:r>
                        <a:rPr lang="ja-JP" altLang="en-US" sz="200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1933069501"/>
                  </a:ext>
                </a:extLst>
              </a:tr>
              <a:tr h="715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 don’t want anyone to know how affected I am.”</a:t>
                      </a:r>
                    </a:p>
                  </a:txBody>
                  <a:tcPr/>
                </a:tc>
                <a:tc>
                  <a:txBody>
                    <a:bodyPr/>
                    <a:lstStyle/>
                    <a:p>
                      <a:pPr marL="128588" marR="0" lvl="0" indent="-128588"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“Letting someone know know how affected I am can help me.”</a:t>
                      </a:r>
                    </a:p>
                  </a:txBody>
                  <a:tcPr/>
                </a:tc>
                <a:extLst>
                  <a:ext uri="{0D108BD9-81ED-4DB2-BD59-A6C34878D82A}">
                    <a16:rowId xmlns:a16="http://schemas.microsoft.com/office/drawing/2014/main" val="2291850532"/>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chemeClr val="tx1"/>
                          </a:solidFill>
                          <a:latin typeface="+mn-lt"/>
                          <a:cs typeface="Franklin Gothic Book" charset="0"/>
                        </a:rPr>
                        <a:t>“</a:t>
                      </a:r>
                      <a:r>
                        <a:rPr lang="en-US" altLang="ja-JP" sz="2000" dirty="0">
                          <a:solidFill>
                            <a:schemeClr val="tx1"/>
                          </a:solidFill>
                          <a:latin typeface="+mn-lt"/>
                          <a:cs typeface="Franklin Gothic Book" charset="0"/>
                        </a:rPr>
                        <a:t>Only I can do </a:t>
                      </a:r>
                      <a:r>
                        <a:rPr lang="en-US" altLang="ja-JP" sz="2000" i="1" dirty="0">
                          <a:solidFill>
                            <a:schemeClr val="tx1"/>
                          </a:solidFill>
                          <a:latin typeface="+mn-lt"/>
                          <a:cs typeface="Franklin Gothic Book" charset="0"/>
                        </a:rPr>
                        <a:t>x</a:t>
                      </a:r>
                      <a:r>
                        <a:rPr lang="en-US" altLang="ja-JP" sz="2000" dirty="0">
                          <a:solidFill>
                            <a:schemeClr val="tx1"/>
                          </a:solidFill>
                          <a:latin typeface="+mn-lt"/>
                          <a:cs typeface="Franklin Gothic Book" charset="0"/>
                        </a:rPr>
                        <a:t>, </a:t>
                      </a:r>
                      <a:r>
                        <a:rPr lang="en-US" altLang="ja-JP" sz="2000" i="1" dirty="0">
                          <a:solidFill>
                            <a:schemeClr val="tx1"/>
                          </a:solidFill>
                          <a:latin typeface="+mn-lt"/>
                          <a:cs typeface="Franklin Gothic Book" charset="0"/>
                        </a:rPr>
                        <a:t>y</a:t>
                      </a:r>
                      <a:r>
                        <a:rPr lang="en-US" altLang="ja-JP" sz="2000" dirty="0">
                          <a:solidFill>
                            <a:schemeClr val="tx1"/>
                          </a:solidFill>
                          <a:latin typeface="+mn-lt"/>
                          <a:cs typeface="Franklin Gothic Book" charset="0"/>
                        </a:rPr>
                        <a:t>, and </a:t>
                      </a:r>
                      <a:r>
                        <a:rPr lang="en-US" altLang="ja-JP" sz="2000" i="1" dirty="0">
                          <a:solidFill>
                            <a:schemeClr val="tx1"/>
                          </a:solidFill>
                          <a:latin typeface="+mn-lt"/>
                          <a:cs typeface="Franklin Gothic Book" charset="0"/>
                        </a:rPr>
                        <a:t>z</a:t>
                      </a:r>
                      <a:r>
                        <a:rPr lang="en-US" altLang="ja-JP" sz="2000" dirty="0">
                          <a:solidFill>
                            <a:schemeClr val="tx1"/>
                          </a:solidFill>
                          <a:latin typeface="+mn-lt"/>
                          <a:cs typeface="Franklin Gothic Book" charset="0"/>
                        </a:rPr>
                        <a:t>.</a:t>
                      </a:r>
                      <a:r>
                        <a:rPr lang="ja-JP" altLang="en-US" sz="2000" dirty="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mn-lt"/>
                          <a:cs typeface="Franklin Gothic Book" charset="0"/>
                        </a:rPr>
                        <a:t>“</a:t>
                      </a:r>
                      <a:r>
                        <a:rPr lang="en-US" altLang="ja-JP" sz="2000" dirty="0">
                          <a:latin typeface="+mn-lt"/>
                          <a:cs typeface="Franklin Gothic Book" charset="0"/>
                        </a:rPr>
                        <a:t>I can trust that others can fill in when it’s necessary.</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2661202226"/>
                  </a:ext>
                </a:extLst>
              </a:tr>
            </a:tbl>
          </a:graphicData>
        </a:graphic>
      </p:graphicFrame>
    </p:spTree>
    <p:extLst>
      <p:ext uri="{BB962C8B-B14F-4D97-AF65-F5344CB8AC3E}">
        <p14:creationId xmlns:p14="http://schemas.microsoft.com/office/powerpoint/2010/main" val="29793697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76201"/>
            <a:ext cx="10513179" cy="1007533"/>
          </a:xfrm>
        </p:spPr>
        <p:txBody>
          <a:bodyPr>
            <a:normAutofit/>
          </a:bodyPr>
          <a:lstStyle/>
          <a:p>
            <a:pPr algn="ctr"/>
            <a:r>
              <a:rPr lang="en-US" sz="4000" dirty="0"/>
              <a:t> Peer/Leader Cover Actions</a:t>
            </a:r>
          </a:p>
        </p:txBody>
      </p:sp>
      <p:sp>
        <p:nvSpPr>
          <p:cNvPr id="4" name="TextBox 3"/>
          <p:cNvSpPr txBox="1"/>
          <p:nvPr/>
        </p:nvSpPr>
        <p:spPr>
          <a:xfrm>
            <a:off x="990600" y="1828801"/>
            <a:ext cx="10058400" cy="3529171"/>
          </a:xfrm>
          <a:prstGeom prst="rect">
            <a:avLst/>
          </a:prstGeom>
          <a:noFill/>
        </p:spPr>
        <p:txBody>
          <a:bodyPr wrap="square" rtlCol="0">
            <a:spAutoFit/>
          </a:bodyPr>
          <a:lstStyle/>
          <a:p>
            <a:pPr marL="342900" indent="-342900">
              <a:spcAft>
                <a:spcPts val="400"/>
              </a:spcAft>
              <a:buFont typeface="Wingdings" panose="05000000000000000000" pitchFamily="2" charset="2"/>
              <a:buChar char="v"/>
            </a:pPr>
            <a:r>
              <a:rPr lang="en-US" sz="2000" dirty="0">
                <a:cs typeface="Arial" charset="0"/>
              </a:rPr>
              <a:t>Stand by ready to assist. Know your colleagues; support one another through challenging or threatening situations</a:t>
            </a:r>
          </a:p>
          <a:p>
            <a:pPr marL="342900" indent="-342900">
              <a:spcAft>
                <a:spcPts val="400"/>
              </a:spcAft>
              <a:buFont typeface="Wingdings" panose="05000000000000000000" pitchFamily="2" charset="2"/>
              <a:buChar char="v"/>
            </a:pPr>
            <a:r>
              <a:rPr lang="en-US" sz="2000" dirty="0">
                <a:cs typeface="Arial" charset="0"/>
              </a:rPr>
              <a:t>Cover one another for personal issues</a:t>
            </a:r>
          </a:p>
          <a:p>
            <a:pPr marL="800100" lvl="1" indent="-342900">
              <a:spcAft>
                <a:spcPts val="400"/>
              </a:spcAft>
              <a:buFont typeface="Wingdings" panose="05000000000000000000" pitchFamily="2" charset="2"/>
              <a:buChar char="v"/>
            </a:pPr>
            <a:r>
              <a:rPr lang="en-US" sz="2000" dirty="0">
                <a:cs typeface="Arial" charset="0"/>
              </a:rPr>
              <a:t>Become more aware of and supportive during times when there are significant issues at home, in order to provide a safety net</a:t>
            </a:r>
          </a:p>
          <a:p>
            <a:pPr marL="800100" lvl="1" indent="-342900">
              <a:spcAft>
                <a:spcPts val="400"/>
              </a:spcAft>
              <a:buFont typeface="Wingdings" panose="05000000000000000000" pitchFamily="2" charset="2"/>
              <a:buChar char="v"/>
            </a:pPr>
            <a:r>
              <a:rPr lang="en-US" sz="2000" dirty="0">
                <a:cs typeface="Arial" charset="0"/>
              </a:rPr>
              <a:t>Check in and reduce high-risk behavior</a:t>
            </a:r>
            <a:endParaRPr lang="en-US" sz="2000" dirty="0"/>
          </a:p>
          <a:p>
            <a:pPr marL="342900" indent="-342900">
              <a:spcAft>
                <a:spcPts val="400"/>
              </a:spcAft>
              <a:buFont typeface="Wingdings" panose="05000000000000000000" pitchFamily="2" charset="2"/>
              <a:buChar char="v"/>
            </a:pPr>
            <a:r>
              <a:rPr lang="en-US" sz="2000" dirty="0"/>
              <a:t>Reduce anything that makes the person feel unsafe </a:t>
            </a:r>
          </a:p>
          <a:p>
            <a:pPr marL="342900" indent="-342900">
              <a:spcAft>
                <a:spcPts val="400"/>
              </a:spcAft>
              <a:buFont typeface="Wingdings" panose="05000000000000000000" pitchFamily="2" charset="2"/>
              <a:buChar char="v"/>
            </a:pPr>
            <a:r>
              <a:rPr lang="en-US" sz="2000" dirty="0"/>
              <a:t>Get an accurate understanding of specific risks in order to better plan and guide others</a:t>
            </a:r>
          </a:p>
          <a:p>
            <a:pPr marL="342900" indent="-342900">
              <a:spcAft>
                <a:spcPts val="400"/>
              </a:spcAft>
              <a:buFont typeface="Wingdings" panose="05000000000000000000" pitchFamily="2" charset="2"/>
              <a:buChar char="v"/>
            </a:pPr>
            <a:r>
              <a:rPr lang="en-US" sz="2000" dirty="0"/>
              <a:t>Reassure that they are safe in the moment</a:t>
            </a:r>
          </a:p>
          <a:p>
            <a:pPr marL="342900" indent="-342900">
              <a:spcAft>
                <a:spcPts val="400"/>
              </a:spcAft>
              <a:buFont typeface="Wingdings" panose="05000000000000000000" pitchFamily="2" charset="2"/>
              <a:buChar char="v"/>
            </a:pPr>
            <a:r>
              <a:rPr lang="en-US" sz="2000" dirty="0"/>
              <a:t>Educate the person about how to be or feel safer </a:t>
            </a:r>
          </a:p>
        </p:txBody>
      </p:sp>
    </p:spTree>
    <p:extLst>
      <p:ext uri="{BB962C8B-B14F-4D97-AF65-F5344CB8AC3E}">
        <p14:creationId xmlns:p14="http://schemas.microsoft.com/office/powerpoint/2010/main" val="2828957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7571" y="-38437"/>
            <a:ext cx="7836739" cy="1007533"/>
          </a:xfrm>
        </p:spPr>
        <p:txBody>
          <a:bodyPr>
            <a:normAutofit/>
          </a:bodyPr>
          <a:lstStyle/>
          <a:p>
            <a:r>
              <a:rPr lang="en-US" dirty="0"/>
              <a:t>Background of Stress First Aid</a:t>
            </a:r>
          </a:p>
        </p:txBody>
      </p:sp>
      <p:sp>
        <p:nvSpPr>
          <p:cNvPr id="7" name="TextBox 6">
            <a:extLst>
              <a:ext uri="{FF2B5EF4-FFF2-40B4-BE49-F238E27FC236}">
                <a16:creationId xmlns:a16="http://schemas.microsoft.com/office/drawing/2014/main" id="{90B75077-622A-4CE7-ABD6-660294E75878}"/>
              </a:ext>
            </a:extLst>
          </p:cNvPr>
          <p:cNvSpPr txBox="1"/>
          <p:nvPr/>
        </p:nvSpPr>
        <p:spPr>
          <a:xfrm>
            <a:off x="4419600" y="5334000"/>
            <a:ext cx="7010400" cy="923330"/>
          </a:xfrm>
          <a:prstGeom prst="rect">
            <a:avLst/>
          </a:prstGeom>
          <a:noFill/>
        </p:spPr>
        <p:txBody>
          <a:bodyPr wrap="square" lIns="91440" tIns="45720" rIns="91440" bIns="45720" rtlCol="0" anchor="t">
            <a:spAutoFit/>
          </a:bodyPr>
          <a:lstStyle/>
          <a:p>
            <a:r>
              <a:rPr lang="en-US" dirty="0"/>
              <a:t> </a:t>
            </a:r>
            <a:r>
              <a:rPr lang="en-US" b="1" dirty="0">
                <a:solidFill>
                  <a:srgbClr val="232D4B"/>
                </a:solidFill>
              </a:rPr>
              <a:t>NJ SFA Work</a:t>
            </a:r>
          </a:p>
          <a:p>
            <a:pPr marL="285750" indent="-285750">
              <a:buFont typeface="Wingdings" panose="05000000000000000000" pitchFamily="2" charset="2"/>
              <a:buChar char="v"/>
            </a:pPr>
            <a:r>
              <a:rPr lang="en-US" dirty="0">
                <a:solidFill>
                  <a:srgbClr val="232D4B"/>
                </a:solidFill>
              </a:rPr>
              <a:t>150 Trainers &amp; 61 organizations (Acute, Community, Academia &amp; LTC)</a:t>
            </a:r>
            <a:endParaRPr lang="en-US" dirty="0">
              <a:solidFill>
                <a:srgbClr val="232D4B"/>
              </a:solidFill>
              <a:cs typeface="Calibri"/>
            </a:endParaRPr>
          </a:p>
          <a:p>
            <a:pPr marL="285750" indent="-285750">
              <a:buFont typeface="Wingdings" panose="05000000000000000000" pitchFamily="2" charset="2"/>
              <a:buChar char="v"/>
            </a:pPr>
            <a:r>
              <a:rPr lang="en-US" dirty="0">
                <a:solidFill>
                  <a:srgbClr val="232D4B"/>
                </a:solidFill>
              </a:rPr>
              <a:t>Expansion of the SFA Model to Enhance Resilience</a:t>
            </a:r>
          </a:p>
        </p:txBody>
      </p:sp>
      <p:pic>
        <p:nvPicPr>
          <p:cNvPr id="11" name="Picture 3" descr="Men-in-nursing.png">
            <a:extLst>
              <a:ext uri="{FF2B5EF4-FFF2-40B4-BE49-F238E27FC236}">
                <a16:creationId xmlns:a16="http://schemas.microsoft.com/office/drawing/2014/main" id="{172FC737-871E-45EE-AF5F-EFDFB0F01AB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684" y="1740856"/>
            <a:ext cx="3025876" cy="2101303"/>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descr="nurse-mentor.jpg">
            <a:extLst>
              <a:ext uri="{FF2B5EF4-FFF2-40B4-BE49-F238E27FC236}">
                <a16:creationId xmlns:a16="http://schemas.microsoft.com/office/drawing/2014/main" id="{F0635136-D757-49E8-9E9F-64A853277CD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808" y="4378147"/>
            <a:ext cx="3025875" cy="188181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02430673-9A76-4D51-B4F3-4B8B2776D788}"/>
              </a:ext>
            </a:extLst>
          </p:cNvPr>
          <p:cNvSpPr txBox="1">
            <a:spLocks/>
          </p:cNvSpPr>
          <p:nvPr/>
        </p:nvSpPr>
        <p:spPr>
          <a:xfrm>
            <a:off x="4420071" y="2989570"/>
            <a:ext cx="7071383" cy="2496830"/>
          </a:xfrm>
          <a:prstGeom prst="rect">
            <a:avLst/>
          </a:prstGeom>
        </p:spPr>
        <p:txBody>
          <a:bodyPr vert="horz" lIns="91416" tIns="45708" rIns="91416" bIns="45708"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200"/>
              </a:spcAft>
              <a:buNone/>
            </a:pPr>
            <a:r>
              <a:rPr lang="en-US" sz="1800" b="1" kern="0" dirty="0">
                <a:solidFill>
                  <a:srgbClr val="232D4B"/>
                </a:solidFill>
              </a:rPr>
              <a:t>SFA Model </a:t>
            </a:r>
          </a:p>
          <a:p>
            <a:pPr>
              <a:spcAft>
                <a:spcPts val="200"/>
              </a:spcAft>
              <a:buFont typeface="Wingdings" panose="05000000000000000000" pitchFamily="2" charset="2"/>
              <a:buChar char="v"/>
            </a:pPr>
            <a:r>
              <a:rPr lang="en-US" sz="1800" kern="0" dirty="0">
                <a:solidFill>
                  <a:srgbClr val="232D4B"/>
                </a:solidFill>
              </a:rPr>
              <a:t>The Stress First Aid (SFA) model is a self-care, leadership, and peer support model developed for those in high-risk occupations.  </a:t>
            </a:r>
          </a:p>
          <a:p>
            <a:pPr>
              <a:buFont typeface="Wingdings" panose="05000000000000000000" pitchFamily="2" charset="2"/>
              <a:buChar char="v"/>
            </a:pPr>
            <a:r>
              <a:rPr lang="en-US" sz="1800" kern="0" dirty="0">
                <a:solidFill>
                  <a:srgbClr val="232D4B"/>
                </a:solidFill>
              </a:rPr>
              <a:t>It includes seven actions that will help you to identify and address early signs of stress reactions in yourself and others </a:t>
            </a:r>
            <a:r>
              <a:rPr lang="en-US" sz="1800" i="1" kern="0" dirty="0">
                <a:solidFill>
                  <a:srgbClr val="232D4B"/>
                </a:solidFill>
              </a:rPr>
              <a:t>in an ongoing way </a:t>
            </a:r>
            <a:r>
              <a:rPr lang="en-US" sz="1800" kern="0" dirty="0">
                <a:solidFill>
                  <a:srgbClr val="232D4B"/>
                </a:solidFill>
              </a:rPr>
              <a:t>(not just after “critical incidents”). </a:t>
            </a:r>
          </a:p>
        </p:txBody>
      </p:sp>
      <p:sp>
        <p:nvSpPr>
          <p:cNvPr id="2" name="TextBox 1">
            <a:extLst>
              <a:ext uri="{FF2B5EF4-FFF2-40B4-BE49-F238E27FC236}">
                <a16:creationId xmlns:a16="http://schemas.microsoft.com/office/drawing/2014/main" id="{3A0499C1-75E9-4202-A0F5-3DFE82F3F1E4}"/>
              </a:ext>
            </a:extLst>
          </p:cNvPr>
          <p:cNvSpPr txBox="1"/>
          <p:nvPr/>
        </p:nvSpPr>
        <p:spPr>
          <a:xfrm>
            <a:off x="4419600" y="1392625"/>
            <a:ext cx="7239000" cy="1225977"/>
          </a:xfrm>
          <a:prstGeom prst="rect">
            <a:avLst/>
          </a:prstGeom>
          <a:noFill/>
        </p:spPr>
        <p:txBody>
          <a:bodyPr wrap="square" rtlCol="0">
            <a:spAutoFit/>
          </a:bodyPr>
          <a:lstStyle/>
          <a:p>
            <a:r>
              <a:rPr lang="en-US" b="1" dirty="0">
                <a:solidFill>
                  <a:srgbClr val="232D4B"/>
                </a:solidFill>
              </a:rPr>
              <a:t>Background</a:t>
            </a:r>
          </a:p>
          <a:p>
            <a:pPr marL="285750" indent="-285750">
              <a:spcAft>
                <a:spcPts val="200"/>
              </a:spcAft>
              <a:buFont typeface="Wingdings" panose="05000000000000000000" pitchFamily="2" charset="2"/>
              <a:buChar char="v"/>
            </a:pPr>
            <a:r>
              <a:rPr lang="en-US" dirty="0">
                <a:solidFill>
                  <a:srgbClr val="232D4B"/>
                </a:solidFill>
              </a:rPr>
              <a:t>Stress First Aid was adapted from the Navy/Marine Corps</a:t>
            </a:r>
          </a:p>
          <a:p>
            <a:pPr marL="285750" indent="-285750">
              <a:spcAft>
                <a:spcPts val="200"/>
              </a:spcAft>
              <a:buFont typeface="Wingdings" panose="05000000000000000000" pitchFamily="2" charset="2"/>
              <a:buChar char="v"/>
            </a:pPr>
            <a:r>
              <a:rPr lang="en-US" dirty="0">
                <a:solidFill>
                  <a:srgbClr val="232D4B"/>
                </a:solidFill>
              </a:rPr>
              <a:t>The Stress Continuum Model, the foundation of SFA, was developed as a visual tool for assessing an individual's stress response</a:t>
            </a:r>
          </a:p>
        </p:txBody>
      </p:sp>
    </p:spTree>
    <p:extLst>
      <p:ext uri="{BB962C8B-B14F-4D97-AF65-F5344CB8AC3E}">
        <p14:creationId xmlns:p14="http://schemas.microsoft.com/office/powerpoint/2010/main" val="4279552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3"/>
            <a:ext cx="10895231" cy="1007533"/>
          </a:xfrm>
        </p:spPr>
        <p:txBody>
          <a:bodyPr/>
          <a:lstStyle/>
          <a:p>
            <a:pPr algn="ctr"/>
            <a:r>
              <a:rPr lang="en-US" dirty="0"/>
              <a:t> </a:t>
            </a:r>
            <a:r>
              <a:rPr lang="en-US" sz="4000" dirty="0"/>
              <a:t>Peer/Leader Cover Actions</a:t>
            </a:r>
          </a:p>
        </p:txBody>
      </p:sp>
      <p:sp>
        <p:nvSpPr>
          <p:cNvPr id="4" name="Rectangle 3"/>
          <p:cNvSpPr/>
          <p:nvPr/>
        </p:nvSpPr>
        <p:spPr>
          <a:xfrm>
            <a:off x="990601" y="1566953"/>
            <a:ext cx="8151813" cy="3170099"/>
          </a:xfrm>
          <a:prstGeom prst="rect">
            <a:avLst/>
          </a:prstGeom>
        </p:spPr>
        <p:txBody>
          <a:bodyPr wrap="square">
            <a:spAutoFit/>
          </a:bodyPr>
          <a:lstStyle/>
          <a:p>
            <a:pPr marL="342900" indent="-342900">
              <a:spcAft>
                <a:spcPts val="400"/>
              </a:spcAft>
              <a:buFont typeface="Wingdings" panose="05000000000000000000" pitchFamily="2" charset="2"/>
              <a:buChar char="v"/>
            </a:pPr>
            <a:r>
              <a:rPr lang="en-US" sz="2000" dirty="0">
                <a:cs typeface="Arial" charset="0"/>
              </a:rPr>
              <a:t>Make others safe</a:t>
            </a:r>
          </a:p>
          <a:p>
            <a:pPr marL="342900" indent="-342900">
              <a:spcAft>
                <a:spcPts val="400"/>
              </a:spcAft>
              <a:buFont typeface="Wingdings" panose="05000000000000000000" pitchFamily="2" charset="2"/>
              <a:buChar char="v"/>
            </a:pPr>
            <a:r>
              <a:rPr lang="en-US" sz="2000" dirty="0">
                <a:cs typeface="Arial" charset="0"/>
              </a:rPr>
              <a:t>Check in via text, offer time to chat</a:t>
            </a:r>
          </a:p>
          <a:p>
            <a:pPr marL="342900" indent="-342900">
              <a:spcAft>
                <a:spcPts val="400"/>
              </a:spcAft>
              <a:buFont typeface="Wingdings" panose="05000000000000000000" pitchFamily="2" charset="2"/>
              <a:buChar char="v"/>
            </a:pPr>
            <a:r>
              <a:rPr lang="en-US" sz="2000" dirty="0">
                <a:cs typeface="Arial" charset="0"/>
              </a:rPr>
              <a:t>Gather as a group if patient is aggressive or violent</a:t>
            </a:r>
          </a:p>
          <a:p>
            <a:pPr marL="342900" indent="-342900">
              <a:spcAft>
                <a:spcPts val="400"/>
              </a:spcAft>
              <a:buFont typeface="Wingdings" panose="05000000000000000000" pitchFamily="2" charset="2"/>
              <a:buChar char="v"/>
            </a:pPr>
            <a:r>
              <a:rPr lang="en-US" sz="2000" dirty="0"/>
              <a:t>Focus the person on what to do rather than what not to do </a:t>
            </a:r>
          </a:p>
          <a:p>
            <a:pPr marL="342900" indent="-342900">
              <a:spcAft>
                <a:spcPts val="400"/>
              </a:spcAft>
              <a:buFont typeface="Wingdings" panose="05000000000000000000" pitchFamily="2" charset="2"/>
              <a:buChar char="v"/>
            </a:pPr>
            <a:r>
              <a:rPr lang="en-US" sz="2000" dirty="0"/>
              <a:t>Work to make situations safer by focusing on lessons learned, preparing and training personnel, and reducing threatening situations</a:t>
            </a:r>
          </a:p>
          <a:p>
            <a:pPr marL="342900" indent="-342900">
              <a:spcAft>
                <a:spcPts val="400"/>
              </a:spcAft>
              <a:buFont typeface="Wingdings" panose="05000000000000000000" pitchFamily="2" charset="2"/>
              <a:buChar char="v"/>
            </a:pPr>
            <a:r>
              <a:rPr lang="en-US" sz="2000" dirty="0"/>
              <a:t>Slowly implement SFA actions into the organization so it is normal to check in and discuss things well in advance of anything happening</a:t>
            </a:r>
          </a:p>
          <a:p>
            <a:pPr>
              <a:spcAft>
                <a:spcPts val="400"/>
              </a:spcAft>
            </a:pPr>
            <a:endParaRPr lang="en-US" sz="2000" dirty="0"/>
          </a:p>
        </p:txBody>
      </p:sp>
    </p:spTree>
    <p:extLst>
      <p:ext uri="{BB962C8B-B14F-4D97-AF65-F5344CB8AC3E}">
        <p14:creationId xmlns:p14="http://schemas.microsoft.com/office/powerpoint/2010/main" val="1167863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010" y="216138"/>
            <a:ext cx="9146042" cy="1007533"/>
          </a:xfrm>
        </p:spPr>
        <p:txBody>
          <a:bodyPr>
            <a:normAutofit/>
          </a:bodyPr>
          <a:lstStyle/>
          <a:p>
            <a:r>
              <a:rPr lang="en-US" sz="4000" dirty="0"/>
              <a:t>Organizational/Leadership Cover Actions</a:t>
            </a:r>
          </a:p>
        </p:txBody>
      </p:sp>
      <p:sp>
        <p:nvSpPr>
          <p:cNvPr id="4" name="TextBox 3"/>
          <p:cNvSpPr txBox="1"/>
          <p:nvPr/>
        </p:nvSpPr>
        <p:spPr>
          <a:xfrm>
            <a:off x="838200" y="1676400"/>
            <a:ext cx="9829800" cy="4965462"/>
          </a:xfrm>
          <a:prstGeom prst="rect">
            <a:avLst/>
          </a:prstGeom>
          <a:noFill/>
        </p:spPr>
        <p:txBody>
          <a:bodyPr wrap="square" rtlCol="0">
            <a:spAutoFit/>
          </a:bodyPr>
          <a:lstStyle/>
          <a:p>
            <a:pPr marL="285750" indent="-285750">
              <a:spcAft>
                <a:spcPts val="400"/>
              </a:spcAft>
              <a:buFont typeface="Wingdings" panose="05000000000000000000" pitchFamily="2" charset="2"/>
              <a:buChar char="v"/>
            </a:pPr>
            <a:r>
              <a:rPr lang="en-US" dirty="0"/>
              <a:t>Debrief, (huddle) give people chance to review after incidents (lessons learned approach)</a:t>
            </a:r>
          </a:p>
          <a:p>
            <a:pPr marL="742950" lvl="1" indent="-285750">
              <a:spcAft>
                <a:spcPts val="400"/>
              </a:spcAft>
              <a:buFont typeface="Wingdings" panose="05000000000000000000" pitchFamily="2" charset="2"/>
              <a:buChar char="§"/>
            </a:pPr>
            <a:r>
              <a:rPr lang="en-US" dirty="0"/>
              <a:t>What could have been done differently</a:t>
            </a:r>
          </a:p>
          <a:p>
            <a:pPr marL="742950" lvl="1" indent="-285750">
              <a:spcAft>
                <a:spcPts val="400"/>
              </a:spcAft>
              <a:buFont typeface="Wingdings" panose="05000000000000000000" pitchFamily="2" charset="2"/>
              <a:buChar char="§"/>
            </a:pPr>
            <a:r>
              <a:rPr lang="en-US" dirty="0"/>
              <a:t>What do you need?</a:t>
            </a:r>
          </a:p>
          <a:p>
            <a:pPr marL="742950" lvl="1" indent="-285750">
              <a:spcAft>
                <a:spcPts val="400"/>
              </a:spcAft>
              <a:buFont typeface="Wingdings" panose="05000000000000000000" pitchFamily="2" charset="2"/>
              <a:buChar char="§"/>
            </a:pPr>
            <a:r>
              <a:rPr lang="en-US" dirty="0"/>
              <a:t>Ask each person individually</a:t>
            </a:r>
          </a:p>
          <a:p>
            <a:pPr marL="742950" lvl="1" indent="-285750">
              <a:spcAft>
                <a:spcPts val="400"/>
              </a:spcAft>
              <a:buFont typeface="Wingdings" panose="05000000000000000000" pitchFamily="2" charset="2"/>
              <a:buChar char="§"/>
            </a:pPr>
            <a:r>
              <a:rPr lang="en-US" dirty="0"/>
              <a:t>Call and say sorry after incident</a:t>
            </a:r>
          </a:p>
          <a:p>
            <a:pPr marL="742950" lvl="1" indent="-285750">
              <a:spcAft>
                <a:spcPts val="400"/>
              </a:spcAft>
              <a:buFont typeface="Wingdings" panose="05000000000000000000" pitchFamily="2" charset="2"/>
              <a:buChar char="§"/>
            </a:pPr>
            <a:r>
              <a:rPr lang="en-US" dirty="0"/>
              <a:t>Can’t always promise safety and that it won’t happen again</a:t>
            </a:r>
          </a:p>
          <a:p>
            <a:pPr marL="742950" lvl="1" indent="-285750">
              <a:spcAft>
                <a:spcPts val="400"/>
              </a:spcAft>
              <a:buFont typeface="Wingdings" panose="05000000000000000000" pitchFamily="2" charset="2"/>
              <a:buChar char="§"/>
            </a:pPr>
            <a:r>
              <a:rPr lang="en-US" dirty="0"/>
              <a:t>Need to be careful because sometimes nothing could’ve been done better</a:t>
            </a:r>
          </a:p>
          <a:p>
            <a:pPr marL="285750" indent="-285750">
              <a:spcAft>
                <a:spcPts val="400"/>
              </a:spcAft>
              <a:buFont typeface="Wingdings" panose="05000000000000000000" pitchFamily="2" charset="2"/>
              <a:buChar char="v"/>
            </a:pPr>
            <a:r>
              <a:rPr lang="en-US" dirty="0"/>
              <a:t>Work to make situations safer</a:t>
            </a:r>
          </a:p>
          <a:p>
            <a:pPr marL="742950" lvl="1" indent="-285750">
              <a:spcAft>
                <a:spcPts val="400"/>
              </a:spcAft>
              <a:buFont typeface="Wingdings" panose="05000000000000000000" pitchFamily="2" charset="2"/>
              <a:buChar char="§"/>
            </a:pPr>
            <a:r>
              <a:rPr lang="en-US" dirty="0"/>
              <a:t>Learn which situations feel unsafe to employees and work to improve their safety</a:t>
            </a:r>
          </a:p>
          <a:p>
            <a:pPr marL="742950" lvl="1" indent="-285750">
              <a:spcAft>
                <a:spcPts val="400"/>
              </a:spcAft>
              <a:buFont typeface="Wingdings" panose="05000000000000000000" pitchFamily="2" charset="2"/>
              <a:buChar char="§"/>
            </a:pPr>
            <a:r>
              <a:rPr lang="en-US" dirty="0"/>
              <a:t>Have peers work in partnership</a:t>
            </a:r>
          </a:p>
          <a:p>
            <a:pPr marL="742950" lvl="1" indent="-285750">
              <a:spcAft>
                <a:spcPts val="400"/>
              </a:spcAft>
              <a:buFont typeface="Wingdings" panose="05000000000000000000" pitchFamily="2" charset="2"/>
              <a:buChar char="§"/>
            </a:pPr>
            <a:r>
              <a:rPr lang="en-US" dirty="0"/>
              <a:t>Train personnel on situational awareness</a:t>
            </a:r>
          </a:p>
          <a:p>
            <a:pPr marL="742950" lvl="1" indent="-285750">
              <a:spcAft>
                <a:spcPts val="400"/>
              </a:spcAft>
              <a:buFont typeface="Wingdings" panose="05000000000000000000" pitchFamily="2" charset="2"/>
              <a:buChar char="§"/>
            </a:pPr>
            <a:r>
              <a:rPr lang="en-US" dirty="0"/>
              <a:t>Give briefings before workers are involved in potentially unsafe situations</a:t>
            </a:r>
          </a:p>
          <a:p>
            <a:pPr marL="742950" lvl="1" indent="-285750">
              <a:spcAft>
                <a:spcPts val="400"/>
              </a:spcAft>
              <a:buFont typeface="Wingdings" panose="05000000000000000000" pitchFamily="2" charset="2"/>
              <a:buChar char="§"/>
            </a:pPr>
            <a:r>
              <a:rPr lang="en-US" dirty="0"/>
              <a:t>Reduce anxiety by taking a team approach to difficult cases</a:t>
            </a:r>
          </a:p>
          <a:p>
            <a:pPr marL="742950" lvl="1" indent="-285750">
              <a:spcAft>
                <a:spcPts val="400"/>
              </a:spcAft>
              <a:buFont typeface="Wingdings" panose="05000000000000000000" pitchFamily="2" charset="2"/>
              <a:buChar char="§"/>
            </a:pPr>
            <a:endParaRPr lang="en-US" dirty="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51415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3"/>
            <a:ext cx="11123831" cy="1007533"/>
          </a:xfrm>
        </p:spPr>
        <p:txBody>
          <a:bodyPr>
            <a:normAutofit/>
          </a:bodyPr>
          <a:lstStyle/>
          <a:p>
            <a:pPr algn="ctr"/>
            <a:r>
              <a:rPr lang="en-US" sz="4000" dirty="0"/>
              <a:t>Organizational/Leadership Cover Actions</a:t>
            </a:r>
          </a:p>
        </p:txBody>
      </p:sp>
      <p:sp>
        <p:nvSpPr>
          <p:cNvPr id="4" name="TextBox 3"/>
          <p:cNvSpPr txBox="1"/>
          <p:nvPr/>
        </p:nvSpPr>
        <p:spPr>
          <a:xfrm>
            <a:off x="455831" y="1447800"/>
            <a:ext cx="10896600" cy="5119350"/>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Improve boundaries</a:t>
            </a:r>
          </a:p>
          <a:p>
            <a:pPr marL="742950" lvl="1" indent="-285750">
              <a:spcAft>
                <a:spcPts val="800"/>
              </a:spcAft>
              <a:buFont typeface="Wingdings" panose="05000000000000000000" pitchFamily="2" charset="2"/>
              <a:buChar char="§"/>
            </a:pPr>
            <a:r>
              <a:rPr lang="en-US" sz="2000" dirty="0"/>
              <a:t>Mentor individuals who feel overwhelmed or overworked because of their trouble setting work boundaries</a:t>
            </a:r>
          </a:p>
          <a:p>
            <a:pPr marL="742950" lvl="1" indent="-285750">
              <a:spcAft>
                <a:spcPts val="800"/>
              </a:spcAft>
              <a:buFont typeface="Wingdings" panose="05000000000000000000" pitchFamily="2" charset="2"/>
              <a:buChar char="§"/>
            </a:pPr>
            <a:r>
              <a:rPr lang="en-US" sz="2000" dirty="0"/>
              <a:t>Give time off for those needing a break</a:t>
            </a:r>
          </a:p>
          <a:p>
            <a:pPr marL="742950" lvl="1" indent="-285750">
              <a:spcAft>
                <a:spcPts val="800"/>
              </a:spcAft>
              <a:buFont typeface="Wingdings" panose="05000000000000000000" pitchFamily="2" charset="2"/>
              <a:buChar char="§"/>
            </a:pPr>
            <a:r>
              <a:rPr lang="en-US" sz="2000" dirty="0"/>
              <a:t>Be more abrupt or directive if it is necessary to keep a staff member safe</a:t>
            </a:r>
          </a:p>
          <a:p>
            <a:pPr marL="742950" lvl="1" indent="-285750">
              <a:spcAft>
                <a:spcPts val="800"/>
              </a:spcAft>
              <a:buFont typeface="Wingdings" panose="05000000000000000000" pitchFamily="2" charset="2"/>
              <a:buChar char="§"/>
            </a:pPr>
            <a:r>
              <a:rPr lang="en-US" sz="2000" dirty="0"/>
              <a:t>Be a good role model for setting boundaries for yourself or your peers</a:t>
            </a:r>
          </a:p>
          <a:p>
            <a:pPr marL="742950" lvl="1" indent="-285750">
              <a:spcAft>
                <a:spcPts val="800"/>
              </a:spcAft>
              <a:buFont typeface="Wingdings" panose="05000000000000000000" pitchFamily="2" charset="2"/>
              <a:buChar char="§"/>
            </a:pPr>
            <a:r>
              <a:rPr lang="en-US" sz="2000" dirty="0"/>
              <a:t>Give permission and guidance about how to set boundaries and limits</a:t>
            </a:r>
          </a:p>
          <a:p>
            <a:pPr marL="742950" lvl="1" indent="-285750">
              <a:spcAft>
                <a:spcPts val="800"/>
              </a:spcAft>
              <a:buFont typeface="Wingdings" panose="05000000000000000000" pitchFamily="2" charset="2"/>
              <a:buChar char="§"/>
            </a:pPr>
            <a:r>
              <a:rPr lang="en-US" sz="2000" dirty="0"/>
              <a:t>Allow people to go home if needed</a:t>
            </a:r>
          </a:p>
          <a:p>
            <a:pPr marL="742950" lvl="1" indent="-285750">
              <a:spcAft>
                <a:spcPts val="800"/>
              </a:spcAft>
              <a:buFont typeface="Wingdings" panose="05000000000000000000" pitchFamily="2" charset="2"/>
              <a:buChar char="§"/>
            </a:pPr>
            <a:r>
              <a:rPr lang="en-US" sz="2000" dirty="0"/>
              <a:t>Find out what boundaries work best for staff</a:t>
            </a:r>
          </a:p>
          <a:p>
            <a:pPr marL="742950" lvl="1" indent="-285750">
              <a:spcAft>
                <a:spcPts val="800"/>
              </a:spcAft>
              <a:buFont typeface="Wingdings" panose="05000000000000000000" pitchFamily="2" charset="2"/>
              <a:buChar char="§"/>
            </a:pPr>
            <a:r>
              <a:rPr lang="en-US" sz="2000" dirty="0"/>
              <a:t>Help workers make decisions at times when they may not make the best decisions for themselves</a:t>
            </a:r>
          </a:p>
          <a:p>
            <a:pPr marL="742950" lvl="1" indent="-285750">
              <a:spcAft>
                <a:spcPts val="800"/>
              </a:spcAft>
              <a:buFont typeface="Wingdings" panose="05000000000000000000" pitchFamily="2" charset="2"/>
              <a:buChar char="§"/>
            </a:pPr>
            <a:r>
              <a:rPr lang="en-US" sz="2000" dirty="0"/>
              <a:t>Show vulnerability yourself</a:t>
            </a:r>
          </a:p>
          <a:p>
            <a:pPr marL="742950" lvl="1" indent="-285750">
              <a:spcAft>
                <a:spcPts val="800"/>
              </a:spcAft>
              <a:buFont typeface="Wingdings" panose="05000000000000000000" pitchFamily="2" charset="2"/>
              <a:buChar char="§"/>
            </a:pPr>
            <a:r>
              <a:rPr lang="en-US" sz="2000" dirty="0"/>
              <a:t>Help people problem-solve solutions to situations in which they don’t feel safe</a:t>
            </a:r>
          </a:p>
        </p:txBody>
      </p:sp>
    </p:spTree>
    <p:extLst>
      <p:ext uri="{BB962C8B-B14F-4D97-AF65-F5344CB8AC3E}">
        <p14:creationId xmlns:p14="http://schemas.microsoft.com/office/powerpoint/2010/main" val="4219438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447801" y="76203"/>
            <a:ext cx="9293979" cy="1007533"/>
          </a:xfrm>
        </p:spPr>
        <p:txBody>
          <a:bodyPr>
            <a:normAutofit/>
          </a:bodyPr>
          <a:lstStyle/>
          <a:p>
            <a:pPr algn="ctr" eaLnBrk="1" hangingPunct="1">
              <a:defRPr/>
            </a:pPr>
            <a:r>
              <a:rPr lang="en-US" sz="4000" dirty="0">
                <a:ea typeface="ＭＳ Ｐゴシック" charset="0"/>
              </a:rPr>
              <a:t>Cover Example: </a:t>
            </a:r>
          </a:p>
        </p:txBody>
      </p:sp>
      <p:sp>
        <p:nvSpPr>
          <p:cNvPr id="60418" name="Rectangle 3"/>
          <p:cNvSpPr>
            <a:spLocks noGrp="1" noChangeArrowheads="1"/>
          </p:cNvSpPr>
          <p:nvPr>
            <p:ph idx="4294967295"/>
          </p:nvPr>
        </p:nvSpPr>
        <p:spPr>
          <a:xfrm>
            <a:off x="5767607" y="1083736"/>
            <a:ext cx="5584825" cy="5408613"/>
          </a:xfrm>
        </p:spPr>
        <p:txBody>
          <a:bodyPr anchor="ctr">
            <a:normAutofit/>
          </a:bodyPr>
          <a:lstStyle/>
          <a:p>
            <a:pPr marL="0" indent="0">
              <a:buNone/>
            </a:pPr>
            <a:r>
              <a:rPr lang="en-US" dirty="0">
                <a:solidFill>
                  <a:srgbClr val="232D4B"/>
                </a:solidFill>
              </a:rPr>
              <a:t>“I recently had a realization that I have to set boundaries for myself to keep myself safe and healthy. At the end of the day work is important, certainly, but not so important that we can’t take care of ourselves.”</a:t>
            </a:r>
          </a:p>
        </p:txBody>
      </p:sp>
      <p:pic>
        <p:nvPicPr>
          <p:cNvPr id="5" name="Picture 4" descr="A picture containing graphics, shirt, drawing&#10;&#10;Description automatically generated">
            <a:extLst>
              <a:ext uri="{FF2B5EF4-FFF2-40B4-BE49-F238E27FC236}">
                <a16:creationId xmlns:a16="http://schemas.microsoft.com/office/drawing/2014/main" id="{F652C0B3-5D7B-6C4E-9C70-D8B5CEFFB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68" b="76"/>
          <a:stretch/>
        </p:blipFill>
        <p:spPr>
          <a:xfrm>
            <a:off x="304801" y="2362200"/>
            <a:ext cx="4277149" cy="4089258"/>
          </a:xfrm>
          <a:prstGeom prst="rect">
            <a:avLst/>
          </a:prstGeom>
        </p:spPr>
      </p:pic>
    </p:spTree>
    <p:extLst>
      <p:ext uri="{BB962C8B-B14F-4D97-AF65-F5344CB8AC3E}">
        <p14:creationId xmlns:p14="http://schemas.microsoft.com/office/powerpoint/2010/main" val="140883999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1" y="76203"/>
            <a:ext cx="11123831" cy="1007533"/>
          </a:xfrm>
        </p:spPr>
        <p:txBody>
          <a:bodyPr>
            <a:normAutofit/>
          </a:bodyPr>
          <a:lstStyle/>
          <a:p>
            <a:pPr algn="ctr" eaLnBrk="1" hangingPunct="1">
              <a:defRPr/>
            </a:pPr>
            <a:r>
              <a:rPr lang="en-US" sz="4000" dirty="0">
                <a:ea typeface="ＭＳ Ｐゴシック" charset="0"/>
              </a:rPr>
              <a:t>Cover Example: Self and Peer Support</a:t>
            </a:r>
          </a:p>
        </p:txBody>
      </p:sp>
      <p:sp>
        <p:nvSpPr>
          <p:cNvPr id="60418" name="Rectangle 3"/>
          <p:cNvSpPr>
            <a:spLocks noGrp="1" noChangeArrowheads="1"/>
          </p:cNvSpPr>
          <p:nvPr>
            <p:ph idx="4294967295"/>
          </p:nvPr>
        </p:nvSpPr>
        <p:spPr>
          <a:xfrm>
            <a:off x="4800601" y="1295401"/>
            <a:ext cx="6856413" cy="5408613"/>
          </a:xfrm>
        </p:spPr>
        <p:txBody>
          <a:bodyPr anchor="ctr">
            <a:normAutofit/>
          </a:bodyPr>
          <a:lstStyle/>
          <a:p>
            <a:pPr marL="0" indent="0">
              <a:buNone/>
            </a:pPr>
            <a:endParaRPr lang="en-US" sz="2000" dirty="0">
              <a:solidFill>
                <a:srgbClr val="333333"/>
              </a:solidFill>
              <a:latin typeface="Segoe UI" panose="020B0502040204020203" pitchFamily="34" charset="0"/>
            </a:endParaRPr>
          </a:p>
          <a:p>
            <a:pPr marL="0" indent="0">
              <a:spcAft>
                <a:spcPts val="600"/>
              </a:spcAft>
              <a:buNone/>
            </a:pPr>
            <a:r>
              <a:rPr lang="en-US" dirty="0">
                <a:solidFill>
                  <a:srgbClr val="333333"/>
                </a:solidFill>
                <a:latin typeface="Segoe UI" panose="020B0502040204020203" pitchFamily="34" charset="0"/>
              </a:rPr>
              <a:t>When a nurse is over-whelmed after an exceptionally busy shift many leaders and experienced nurses will remind the nurse that "healthcare is a 24 hour business for a reason, if there are things that can't get done during one shift will be addressed by the oncoming shift" </a:t>
            </a:r>
          </a:p>
        </p:txBody>
      </p:sp>
      <p:pic>
        <p:nvPicPr>
          <p:cNvPr id="3" name="Picture 2" descr="A circuit board&#10;&#10;Description automatically generated">
            <a:extLst>
              <a:ext uri="{FF2B5EF4-FFF2-40B4-BE49-F238E27FC236}">
                <a16:creationId xmlns:a16="http://schemas.microsoft.com/office/drawing/2014/main" id="{A389E84C-D761-2F40-B902-CB6FB94C7D09}"/>
              </a:ext>
            </a:extLst>
          </p:cNvPr>
          <p:cNvPicPr>
            <a:picLocks noChangeAspect="1"/>
          </p:cNvPicPr>
          <p:nvPr/>
        </p:nvPicPr>
        <p:blipFill rotWithShape="1">
          <a:blip r:embed="rId3">
            <a:extLst>
              <a:ext uri="{28A0092B-C50C-407E-A947-70E740481C1C}">
                <a14:useLocalDpi xmlns:a14="http://schemas.microsoft.com/office/drawing/2010/main" val="0"/>
              </a:ext>
            </a:extLst>
          </a:blip>
          <a:srcRect r="2" b="4395"/>
          <a:stretch/>
        </p:blipFill>
        <p:spPr>
          <a:xfrm>
            <a:off x="609601" y="2438401"/>
            <a:ext cx="3362749" cy="3215027"/>
          </a:xfrm>
          <a:prstGeom prst="rect">
            <a:avLst/>
          </a:prstGeom>
        </p:spPr>
      </p:pic>
    </p:spTree>
    <p:extLst>
      <p:ext uri="{BB962C8B-B14F-4D97-AF65-F5344CB8AC3E}">
        <p14:creationId xmlns:p14="http://schemas.microsoft.com/office/powerpoint/2010/main" val="135900251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1" y="76203"/>
            <a:ext cx="11123831" cy="1007533"/>
          </a:xfrm>
        </p:spPr>
        <p:txBody>
          <a:bodyPr>
            <a:normAutofit/>
          </a:bodyPr>
          <a:lstStyle/>
          <a:p>
            <a:pPr algn="ctr" eaLnBrk="1" hangingPunct="1">
              <a:defRPr/>
            </a:pPr>
            <a:r>
              <a:rPr lang="en-US" sz="4000" dirty="0">
                <a:ea typeface="ＭＳ Ｐゴシック" charset="0"/>
              </a:rPr>
              <a:t>Cover Example: Self and Peer Support</a:t>
            </a:r>
          </a:p>
        </p:txBody>
      </p:sp>
      <p:sp>
        <p:nvSpPr>
          <p:cNvPr id="60418" name="Rectangle 3"/>
          <p:cNvSpPr>
            <a:spLocks noGrp="1" noChangeArrowheads="1"/>
          </p:cNvSpPr>
          <p:nvPr>
            <p:ph idx="4294967295"/>
          </p:nvPr>
        </p:nvSpPr>
        <p:spPr>
          <a:xfrm>
            <a:off x="4800601" y="1295401"/>
            <a:ext cx="6856413" cy="5408613"/>
          </a:xfrm>
        </p:spPr>
        <p:txBody>
          <a:bodyPr anchor="ctr">
            <a:normAutofit/>
          </a:bodyPr>
          <a:lstStyle/>
          <a:p>
            <a:pPr marL="0" indent="0">
              <a:buNone/>
            </a:pPr>
            <a:r>
              <a:rPr lang="en-US" sz="2000" dirty="0">
                <a:solidFill>
                  <a:srgbClr val="333333"/>
                </a:solidFill>
                <a:latin typeface="Segoe UI" panose="020B0502040204020203" pitchFamily="34" charset="0"/>
              </a:rPr>
              <a:t>I had an experienced supervisor tell me our work is like sweeping sand. No matter how much you sweep, its going to be there. That helped me realize I can put my work down and go home, because I can come back tomorrow and start sweeping some. I use that to talk with peers about needing to disconnect. </a:t>
            </a:r>
          </a:p>
        </p:txBody>
      </p:sp>
      <p:pic>
        <p:nvPicPr>
          <p:cNvPr id="3" name="Picture 2" descr="A circuit board&#10;&#10;Description automatically generated">
            <a:extLst>
              <a:ext uri="{FF2B5EF4-FFF2-40B4-BE49-F238E27FC236}">
                <a16:creationId xmlns:a16="http://schemas.microsoft.com/office/drawing/2014/main" id="{A389E84C-D761-2F40-B902-CB6FB94C7D09}"/>
              </a:ext>
            </a:extLst>
          </p:cNvPr>
          <p:cNvPicPr>
            <a:picLocks noChangeAspect="1"/>
          </p:cNvPicPr>
          <p:nvPr/>
        </p:nvPicPr>
        <p:blipFill rotWithShape="1">
          <a:blip r:embed="rId3">
            <a:extLst>
              <a:ext uri="{28A0092B-C50C-407E-A947-70E740481C1C}">
                <a14:useLocalDpi xmlns:a14="http://schemas.microsoft.com/office/drawing/2010/main" val="0"/>
              </a:ext>
            </a:extLst>
          </a:blip>
          <a:srcRect r="2" b="4395"/>
          <a:stretch/>
        </p:blipFill>
        <p:spPr>
          <a:xfrm>
            <a:off x="609601" y="2438401"/>
            <a:ext cx="3362749" cy="3215027"/>
          </a:xfrm>
          <a:prstGeom prst="rect">
            <a:avLst/>
          </a:prstGeom>
        </p:spPr>
      </p:pic>
    </p:spTree>
    <p:extLst>
      <p:ext uri="{BB962C8B-B14F-4D97-AF65-F5344CB8AC3E}">
        <p14:creationId xmlns:p14="http://schemas.microsoft.com/office/powerpoint/2010/main" val="7891923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828801" y="76203"/>
            <a:ext cx="9293979" cy="1007533"/>
          </a:xfrm>
        </p:spPr>
        <p:txBody>
          <a:bodyPr>
            <a:normAutofit/>
          </a:bodyPr>
          <a:lstStyle/>
          <a:p>
            <a:pPr algn="ctr" eaLnBrk="1" hangingPunct="1">
              <a:defRPr/>
            </a:pPr>
            <a:r>
              <a:rPr lang="en-US" sz="4000" dirty="0">
                <a:ea typeface="ＭＳ Ｐゴシック" charset="0"/>
              </a:rPr>
              <a:t>Cover Example: Leader</a:t>
            </a:r>
          </a:p>
        </p:txBody>
      </p:sp>
      <p:sp>
        <p:nvSpPr>
          <p:cNvPr id="60418" name="Rectangle 3"/>
          <p:cNvSpPr>
            <a:spLocks noGrp="1" noChangeArrowheads="1"/>
          </p:cNvSpPr>
          <p:nvPr>
            <p:ph idx="4294967295"/>
          </p:nvPr>
        </p:nvSpPr>
        <p:spPr>
          <a:xfrm>
            <a:off x="6073777" y="1441367"/>
            <a:ext cx="5584825" cy="5408613"/>
          </a:xfrm>
        </p:spPr>
        <p:txBody>
          <a:bodyPr anchor="ctr">
            <a:normAutofit/>
          </a:bodyPr>
          <a:lstStyle/>
          <a:p>
            <a:pPr marL="0" indent="0">
              <a:buNone/>
            </a:pPr>
            <a:r>
              <a:rPr lang="en-US" dirty="0">
                <a:solidFill>
                  <a:srgbClr val="232D4B"/>
                </a:solidFill>
              </a:rPr>
              <a:t>At the beginning of the shift, we realized that we were short a nurse and had two patients that might switch to 1:1s because of complexity. We did up the assignment and got to work. The supervisor was present almost every hour—she was willing to stand by and take action if it was needed. This is providing cover and support. Knowing she was there and willing to help even though we didn’t need her intervention was really comforting.</a:t>
            </a:r>
          </a:p>
        </p:txBody>
      </p:sp>
      <p:pic>
        <p:nvPicPr>
          <p:cNvPr id="5" name="Picture 4" descr="A picture containing graphics, shirt, drawing&#10;&#10;Description automatically generated">
            <a:extLst>
              <a:ext uri="{FF2B5EF4-FFF2-40B4-BE49-F238E27FC236}">
                <a16:creationId xmlns:a16="http://schemas.microsoft.com/office/drawing/2014/main" id="{F652C0B3-5D7B-6C4E-9C70-D8B5CEFFB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68" b="76"/>
          <a:stretch/>
        </p:blipFill>
        <p:spPr>
          <a:xfrm>
            <a:off x="533401" y="2107005"/>
            <a:ext cx="4277149" cy="4089258"/>
          </a:xfrm>
          <a:prstGeom prst="rect">
            <a:avLst/>
          </a:prstGeom>
        </p:spPr>
      </p:pic>
    </p:spTree>
    <p:extLst>
      <p:ext uri="{BB962C8B-B14F-4D97-AF65-F5344CB8AC3E}">
        <p14:creationId xmlns:p14="http://schemas.microsoft.com/office/powerpoint/2010/main" val="87187078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762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t>Group Discussion: Cover </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3ABB683D-F70A-4D2C-811E-1091D648AADD}"/>
              </a:ext>
            </a:extLst>
          </p:cNvPr>
          <p:cNvSpPr txBox="1">
            <a:spLocks/>
          </p:cNvSpPr>
          <p:nvPr/>
        </p:nvSpPr>
        <p:spPr>
          <a:xfrm>
            <a:off x="5408085" y="865668"/>
            <a:ext cx="558499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sz="2400" kern="0" dirty="0">
                <a:solidFill>
                  <a:srgbClr val="232D4B"/>
                </a:solidFill>
              </a:rPr>
              <a:t>What are some ways that you have seen that cover might be needed in your work?  </a:t>
            </a:r>
          </a:p>
          <a:p>
            <a:pPr>
              <a:buFont typeface="Arial" panose="020B0604020202020204" pitchFamily="34" charset="0"/>
              <a:buChar char="•"/>
            </a:pPr>
            <a:r>
              <a:rPr lang="en-US" sz="2400" kern="0" dirty="0">
                <a:solidFill>
                  <a:srgbClr val="232D4B"/>
                </a:solidFill>
              </a:rPr>
              <a:t>What are some ways that you find cover for yourself?</a:t>
            </a:r>
          </a:p>
          <a:p>
            <a:pPr>
              <a:buFont typeface="Arial" panose="020B0604020202020204" pitchFamily="34" charset="0"/>
              <a:buChar char="•"/>
            </a:pPr>
            <a:r>
              <a:rPr lang="en-US" sz="2400" kern="0" dirty="0">
                <a:solidFill>
                  <a:srgbClr val="232D4B"/>
                </a:solidFill>
              </a:rPr>
              <a:t>What are some ways that you have offered or been offered cover? </a:t>
            </a:r>
          </a:p>
        </p:txBody>
      </p:sp>
    </p:spTree>
    <p:extLst>
      <p:ext uri="{BB962C8B-B14F-4D97-AF65-F5344CB8AC3E}">
        <p14:creationId xmlns:p14="http://schemas.microsoft.com/office/powerpoint/2010/main" val="16883441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4294967295"/>
          </p:nvPr>
        </p:nvSpPr>
        <p:spPr>
          <a:xfrm>
            <a:off x="304801" y="1447800"/>
            <a:ext cx="6210301" cy="5032375"/>
          </a:xfrm>
          <a:solidFill>
            <a:schemeClr val="accent6">
              <a:lumMod val="20000"/>
              <a:lumOff val="80000"/>
            </a:schemeClr>
          </a:solidFill>
          <a:ln w="19050">
            <a:solidFill>
              <a:schemeClr val="accent1"/>
            </a:solidFill>
          </a:ln>
        </p:spPr>
        <p:txBody>
          <a:bodyPr anchor="ctr">
            <a:noAutofit/>
          </a:bodyPr>
          <a:lstStyle/>
          <a:p>
            <a:pPr>
              <a:buFont typeface="Wingdings" charset="2"/>
              <a:buChar char="§"/>
            </a:pPr>
            <a:r>
              <a:rPr lang="en-US" sz="2000" dirty="0"/>
              <a:t>A respected member of your staff has had a hard couple of years. He had an injury, financial problems, and lost a close friend to a motor vehicle accident. Recently, he separated from his spouse and had to move out of the family home. </a:t>
            </a:r>
          </a:p>
          <a:p>
            <a:pPr>
              <a:buFont typeface="Wingdings" charset="2"/>
              <a:buChar char="§"/>
            </a:pPr>
            <a:r>
              <a:rPr lang="en-US" sz="2000" dirty="0"/>
              <a:t>He has been drinking a lot and often appears to be under the influence of alcohol when not at work. </a:t>
            </a:r>
          </a:p>
          <a:p>
            <a:pPr>
              <a:buFont typeface="Wingdings" charset="2"/>
              <a:buChar char="§"/>
            </a:pPr>
            <a:r>
              <a:rPr lang="en-US" sz="2000" dirty="0"/>
              <a:t>He is distracted and expresses a sense of hopelessness that things will improve. </a:t>
            </a:r>
          </a:p>
          <a:p>
            <a:pPr>
              <a:buFont typeface="Wingdings" charset="2"/>
              <a:buChar char="§"/>
            </a:pPr>
            <a:r>
              <a:rPr lang="en-US" sz="2000" dirty="0"/>
              <a:t>Today, he arrives to work late. </a:t>
            </a:r>
          </a:p>
          <a:p>
            <a:pPr>
              <a:buFont typeface="Wingdings" charset="2"/>
              <a:buChar char="§"/>
            </a:pPr>
            <a:r>
              <a:rPr lang="en-US" sz="2000" dirty="0"/>
              <a:t>When you begin to talk with him about your observations he says, “what difference does it make? Nothing really matters anyway. It doesn’t matter if I’m here or not.”</a:t>
            </a:r>
          </a:p>
        </p:txBody>
      </p:sp>
      <p:sp>
        <p:nvSpPr>
          <p:cNvPr id="2" name="TextBox 1">
            <a:extLst>
              <a:ext uri="{FF2B5EF4-FFF2-40B4-BE49-F238E27FC236}">
                <a16:creationId xmlns:a16="http://schemas.microsoft.com/office/drawing/2014/main" id="{914D2663-7D1D-9D40-8372-F33CB0DA61BB}"/>
              </a:ext>
            </a:extLst>
          </p:cNvPr>
          <p:cNvSpPr txBox="1"/>
          <p:nvPr/>
        </p:nvSpPr>
        <p:spPr>
          <a:xfrm>
            <a:off x="7385986" y="2241528"/>
            <a:ext cx="4194987" cy="3138167"/>
          </a:xfrm>
          <a:prstGeom prst="rect">
            <a:avLst/>
          </a:prstGeom>
          <a:solidFill>
            <a:schemeClr val="accent4">
              <a:lumMod val="20000"/>
              <a:lumOff val="80000"/>
            </a:schemeClr>
          </a:solidFill>
          <a:ln w="38100">
            <a:solidFill>
              <a:schemeClr val="accent1"/>
            </a:solidFill>
          </a:ln>
        </p:spPr>
        <p:txBody>
          <a:bodyPr wrap="square" rtlCol="0">
            <a:spAutoFit/>
          </a:bodyPr>
          <a:lstStyle/>
          <a:p>
            <a:pPr marL="285664" indent="-285664">
              <a:buFont typeface="Arial" panose="020B0604020202020204" pitchFamily="34" charset="0"/>
              <a:buChar char="•"/>
            </a:pPr>
            <a:r>
              <a:rPr lang="en-US" sz="1999" dirty="0"/>
              <a:t>What kind of stress injury may be present?</a:t>
            </a:r>
          </a:p>
          <a:p>
            <a:pPr marL="285664" indent="-285664">
              <a:buFont typeface="Arial" panose="020B0604020202020204" pitchFamily="34" charset="0"/>
              <a:buChar char="•"/>
            </a:pPr>
            <a:r>
              <a:rPr lang="en-US" sz="1999" dirty="0"/>
              <a:t>What SFA action(s) would you use?</a:t>
            </a:r>
          </a:p>
          <a:p>
            <a:pPr marL="285664" indent="-285664">
              <a:buFont typeface="Arial" panose="020B0604020202020204" pitchFamily="34" charset="0"/>
              <a:buChar char="•"/>
            </a:pPr>
            <a:r>
              <a:rPr lang="en-US" sz="1999" dirty="0"/>
              <a:t>What is your plan for approaching the situation?</a:t>
            </a:r>
          </a:p>
          <a:p>
            <a:pPr marL="285664" indent="-285664">
              <a:buFont typeface="Arial" panose="020B0604020202020204" pitchFamily="34" charset="0"/>
              <a:buChar char="•"/>
            </a:pPr>
            <a:r>
              <a:rPr lang="en-US" sz="1999" dirty="0"/>
              <a:t>What other information would you want to know?</a:t>
            </a:r>
          </a:p>
          <a:p>
            <a:pPr marL="285664" indent="-285664">
              <a:buFont typeface="Arial" panose="020B0604020202020204" pitchFamily="34" charset="0"/>
              <a:buChar char="•"/>
            </a:pPr>
            <a:r>
              <a:rPr lang="en-US" sz="1999" dirty="0"/>
              <a:t>Outline the exact words/sentences you would use. </a:t>
            </a:r>
          </a:p>
          <a:p>
            <a:endParaRPr lang="en-US" dirty="0"/>
          </a:p>
        </p:txBody>
      </p:sp>
      <p:sp>
        <p:nvSpPr>
          <p:cNvPr id="4" name="Title 3"/>
          <p:cNvSpPr>
            <a:spLocks noGrp="1"/>
          </p:cNvSpPr>
          <p:nvPr>
            <p:ph type="title"/>
          </p:nvPr>
        </p:nvSpPr>
        <p:spPr/>
        <p:txBody>
          <a:bodyPr/>
          <a:lstStyle/>
          <a:p>
            <a:r>
              <a:rPr lang="en-US" dirty="0"/>
              <a:t>Cover Scenario</a:t>
            </a:r>
          </a:p>
        </p:txBody>
      </p:sp>
    </p:spTree>
    <p:extLst>
      <p:ext uri="{BB962C8B-B14F-4D97-AF65-F5344CB8AC3E}">
        <p14:creationId xmlns:p14="http://schemas.microsoft.com/office/powerpoint/2010/main" val="387167926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A46ED-B97E-493F-9F96-C355BB9AB3C7}"/>
              </a:ext>
            </a:extLst>
          </p:cNvPr>
          <p:cNvPicPr>
            <a:picLocks noChangeAspect="1"/>
          </p:cNvPicPr>
          <p:nvPr/>
        </p:nvPicPr>
        <p:blipFill>
          <a:blip r:embed="rId3"/>
          <a:stretch>
            <a:fillRect/>
          </a:stretch>
        </p:blipFill>
        <p:spPr>
          <a:xfrm>
            <a:off x="3307309" y="1856096"/>
            <a:ext cx="5937389" cy="3822400"/>
          </a:xfrm>
          <a:prstGeom prst="rect">
            <a:avLst/>
          </a:prstGeom>
        </p:spPr>
      </p:pic>
    </p:spTree>
    <p:extLst>
      <p:ext uri="{BB962C8B-B14F-4D97-AF65-F5344CB8AC3E}">
        <p14:creationId xmlns:p14="http://schemas.microsoft.com/office/powerpoint/2010/main" val="24462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DE9D-7B65-4066-9150-0C9520E17C5D}"/>
              </a:ext>
            </a:extLst>
          </p:cNvPr>
          <p:cNvSpPr>
            <a:spLocks noGrp="1"/>
          </p:cNvSpPr>
          <p:nvPr>
            <p:ph type="title"/>
          </p:nvPr>
        </p:nvSpPr>
        <p:spPr>
          <a:xfrm>
            <a:off x="4773793" y="0"/>
            <a:ext cx="4943414" cy="1007533"/>
          </a:xfrm>
        </p:spPr>
        <p:txBody>
          <a:bodyPr/>
          <a:lstStyle/>
          <a:p>
            <a:r>
              <a:rPr lang="en-US" dirty="0"/>
              <a:t>Why SFA?</a:t>
            </a:r>
          </a:p>
        </p:txBody>
      </p:sp>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9570" y="2063043"/>
            <a:ext cx="3028161" cy="151408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927" y="2034474"/>
            <a:ext cx="2961504" cy="1542648"/>
          </a:xfrm>
          <a:prstGeom prst="rect">
            <a:avLst/>
          </a:prstGeom>
          <a:ln w="12700">
            <a:solidFill>
              <a:srgbClr val="C00000"/>
            </a:solidFill>
          </a:ln>
        </p:spPr>
      </p:pic>
      <p:sp>
        <p:nvSpPr>
          <p:cNvPr id="7" name="TextBox 6"/>
          <p:cNvSpPr txBox="1"/>
          <p:nvPr/>
        </p:nvSpPr>
        <p:spPr>
          <a:xfrm>
            <a:off x="4128323" y="2063043"/>
            <a:ext cx="3935355" cy="646163"/>
          </a:xfrm>
          <a:prstGeom prst="rect">
            <a:avLst/>
          </a:prstGeom>
          <a:solidFill>
            <a:schemeClr val="accent4"/>
          </a:solidFill>
        </p:spPr>
        <p:txBody>
          <a:bodyPr wrap="square" rtlCol="0">
            <a:spAutoFit/>
          </a:bodyPr>
          <a:lstStyle/>
          <a:p>
            <a:pPr algn="ctr"/>
            <a:r>
              <a:rPr lang="en-US" dirty="0">
                <a:solidFill>
                  <a:schemeClr val="bg1"/>
                </a:solidFill>
              </a:rPr>
              <a:t>The Work of Nursing is Stressful</a:t>
            </a:r>
          </a:p>
          <a:p>
            <a:pPr algn="ctr"/>
            <a:r>
              <a:rPr lang="en-US" dirty="0">
                <a:solidFill>
                  <a:schemeClr val="bg1"/>
                </a:solidFill>
              </a:rPr>
              <a:t>Healthcare Systems are Stressful</a:t>
            </a:r>
          </a:p>
        </p:txBody>
      </p:sp>
      <p:sp>
        <p:nvSpPr>
          <p:cNvPr id="8" name="TextBox 7"/>
          <p:cNvSpPr txBox="1"/>
          <p:nvPr/>
        </p:nvSpPr>
        <p:spPr>
          <a:xfrm>
            <a:off x="850338" y="4114800"/>
            <a:ext cx="10512862" cy="1302536"/>
          </a:xfrm>
          <a:prstGeom prst="rect">
            <a:avLst/>
          </a:prstGeom>
          <a:noFill/>
          <a:ln w="25400">
            <a:solidFill>
              <a:schemeClr val="accent6">
                <a:lumMod val="75000"/>
              </a:schemeClr>
            </a:solidFill>
          </a:ln>
        </p:spPr>
        <p:txBody>
          <a:bodyPr wrap="square" rtlCol="0">
            <a:spAutoFit/>
          </a:bodyPr>
          <a:lstStyle/>
          <a:p>
            <a:pPr>
              <a:spcAft>
                <a:spcPts val="800"/>
              </a:spcAft>
            </a:pPr>
            <a:r>
              <a:rPr lang="en-US" sz="2399" dirty="0">
                <a:solidFill>
                  <a:srgbClr val="232D4B"/>
                </a:solidFill>
              </a:rPr>
              <a:t>Occupational stress creates challenges and risks for individuals and teams</a:t>
            </a:r>
          </a:p>
          <a:p>
            <a:pPr>
              <a:spcAft>
                <a:spcPts val="800"/>
              </a:spcAft>
            </a:pPr>
            <a:r>
              <a:rPr lang="en-US" sz="2399" dirty="0">
                <a:solidFill>
                  <a:srgbClr val="232D4B"/>
                </a:solidFill>
              </a:rPr>
              <a:t>Occupational Stress Injury is a manageable risk—counteract with resilience, effective coping and healthy work environments</a:t>
            </a:r>
          </a:p>
        </p:txBody>
      </p:sp>
    </p:spTree>
    <p:extLst>
      <p:ext uri="{BB962C8B-B14F-4D97-AF65-F5344CB8AC3E}">
        <p14:creationId xmlns:p14="http://schemas.microsoft.com/office/powerpoint/2010/main" val="3983735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828800"/>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 y="42672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4080882" y="1411630"/>
            <a:ext cx="4563637" cy="4800600"/>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COORDINATE</a:t>
            </a:r>
          </a:p>
          <a:p>
            <a:r>
              <a:rPr lang="en-US" i="1" dirty="0"/>
              <a:t>Get help, refer as needed</a:t>
            </a:r>
          </a:p>
          <a:p>
            <a:r>
              <a:rPr lang="en-US" b="1" i="1" dirty="0"/>
              <a:t>3. COVER</a:t>
            </a:r>
          </a:p>
          <a:p>
            <a:r>
              <a:rPr lang="en-US" i="1" dirty="0"/>
              <a:t>Get safety ASAP</a:t>
            </a:r>
          </a:p>
          <a:p>
            <a:r>
              <a:rPr lang="en-US" b="1" i="1" dirty="0">
                <a:highlight>
                  <a:srgbClr val="FF33CC"/>
                </a:highlight>
              </a:rPr>
              <a:t>4.CALM</a:t>
            </a:r>
          </a:p>
          <a:p>
            <a:r>
              <a:rPr lang="en-US" i="1" dirty="0">
                <a:highlight>
                  <a:srgbClr val="FF33CC"/>
                </a:highlight>
              </a:rPr>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3048000" y="228600"/>
            <a:ext cx="6629400" cy="707886"/>
          </a:xfrm>
          <a:prstGeom prst="rect">
            <a:avLst/>
          </a:prstGeom>
          <a:noFill/>
        </p:spPr>
        <p:txBody>
          <a:bodyPr wrap="square" rtlCol="0">
            <a:spAutoFit/>
          </a:bodyPr>
          <a:lstStyle/>
          <a:p>
            <a:r>
              <a:rPr lang="en-US" sz="4000" dirty="0">
                <a:solidFill>
                  <a:schemeClr val="bg1"/>
                </a:solidFill>
              </a:rPr>
              <a:t>Stress First Aid Action: Calm</a:t>
            </a:r>
          </a:p>
        </p:txBody>
      </p:sp>
    </p:spTree>
    <p:extLst>
      <p:ext uri="{BB962C8B-B14F-4D97-AF65-F5344CB8AC3E}">
        <p14:creationId xmlns:p14="http://schemas.microsoft.com/office/powerpoint/2010/main" val="33503104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extLst>
              <p:ext uri="{D42A27DB-BD31-4B8C-83A1-F6EECF244321}">
                <p14:modId xmlns:p14="http://schemas.microsoft.com/office/powerpoint/2010/main" val="3390211207"/>
              </p:ext>
            </p:extLst>
          </p:nvPr>
        </p:nvGraphicFramePr>
        <p:xfrm>
          <a:off x="3086100" y="1832377"/>
          <a:ext cx="8915400" cy="5034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Calm Actions </a:t>
            </a:r>
            <a:endParaRPr lang="en-US" sz="4000" dirty="0"/>
          </a:p>
        </p:txBody>
      </p:sp>
      <p:sp>
        <p:nvSpPr>
          <p:cNvPr id="6" name="Down Arrow 1">
            <a:extLst>
              <a:ext uri="{FF2B5EF4-FFF2-40B4-BE49-F238E27FC236}">
                <a16:creationId xmlns:a16="http://schemas.microsoft.com/office/drawing/2014/main" id="{1AC8A8EC-1E93-499E-B047-86DFBD1360DC}"/>
              </a:ext>
            </a:extLst>
          </p:cNvPr>
          <p:cNvSpPr/>
          <p:nvPr/>
        </p:nvSpPr>
        <p:spPr>
          <a:xfrm>
            <a:off x="10820401" y="1370228"/>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34" y="2349759"/>
            <a:ext cx="3017336" cy="3114669"/>
          </a:xfrm>
          <a:prstGeom prst="rect">
            <a:avLst/>
          </a:prstGeom>
        </p:spPr>
      </p:pic>
      <p:sp>
        <p:nvSpPr>
          <p:cNvPr id="12" name="Down Arrow 1">
            <a:extLst>
              <a:ext uri="{FF2B5EF4-FFF2-40B4-BE49-F238E27FC236}">
                <a16:creationId xmlns:a16="http://schemas.microsoft.com/office/drawing/2014/main" id="{94E75C15-7570-4C18-AA97-469E5AD33E30}"/>
              </a:ext>
            </a:extLst>
          </p:cNvPr>
          <p:cNvSpPr/>
          <p:nvPr/>
        </p:nvSpPr>
        <p:spPr>
          <a:xfrm>
            <a:off x="6215756" y="1343256"/>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
            <a:extLst>
              <a:ext uri="{FF2B5EF4-FFF2-40B4-BE49-F238E27FC236}">
                <a16:creationId xmlns:a16="http://schemas.microsoft.com/office/drawing/2014/main" id="{9CE269C6-1EE4-405D-8348-1BACBC54BB63}"/>
              </a:ext>
            </a:extLst>
          </p:cNvPr>
          <p:cNvSpPr/>
          <p:nvPr/>
        </p:nvSpPr>
        <p:spPr>
          <a:xfrm>
            <a:off x="8534401" y="1370228"/>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
            <a:extLst>
              <a:ext uri="{FF2B5EF4-FFF2-40B4-BE49-F238E27FC236}">
                <a16:creationId xmlns:a16="http://schemas.microsoft.com/office/drawing/2014/main" id="{B822FFFB-0B02-4B36-9844-AC9BABCF9732}"/>
              </a:ext>
            </a:extLst>
          </p:cNvPr>
          <p:cNvSpPr/>
          <p:nvPr/>
        </p:nvSpPr>
        <p:spPr>
          <a:xfrm>
            <a:off x="4058767" y="1376713"/>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216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p:cNvSpPr>
          <p:nvPr>
            <p:ph type="title"/>
          </p:nvPr>
        </p:nvSpPr>
        <p:spPr>
          <a:xfrm>
            <a:off x="1752601" y="76203"/>
            <a:ext cx="9293979" cy="1007533"/>
          </a:xfrm>
        </p:spPr>
        <p:txBody>
          <a:bodyPr>
            <a:normAutofit/>
          </a:bodyPr>
          <a:lstStyle/>
          <a:p>
            <a:pPr algn="ctr">
              <a:defRPr/>
            </a:pPr>
            <a:r>
              <a:rPr lang="en-GB" sz="3999" dirty="0">
                <a:ea typeface="ＭＳ Ｐゴシック" charset="0"/>
                <a:cs typeface="ＭＳ Ｐゴシック" charset="0"/>
              </a:rPr>
              <a:t>Examples of a Need for Calm</a:t>
            </a:r>
            <a:endParaRPr lang="en-US" sz="3999" dirty="0">
              <a:effectLst>
                <a:outerShdw blurRad="38100" dist="38100" dir="2700000" algn="tl">
                  <a:srgbClr val="000000">
                    <a:alpha val="43137"/>
                  </a:srgbClr>
                </a:outerShdw>
              </a:effectLst>
              <a:ea typeface="ＭＳ Ｐゴシック" charset="0"/>
              <a:cs typeface="ＭＳ Ｐゴシック" charset="0"/>
            </a:endParaRPr>
          </a:p>
        </p:txBody>
      </p:sp>
      <p:sp>
        <p:nvSpPr>
          <p:cNvPr id="2" name="TextBox 1"/>
          <p:cNvSpPr txBox="1"/>
          <p:nvPr/>
        </p:nvSpPr>
        <p:spPr>
          <a:xfrm>
            <a:off x="457200" y="2849940"/>
            <a:ext cx="3810000" cy="1569660"/>
          </a:xfrm>
          <a:prstGeom prst="rect">
            <a:avLst/>
          </a:prstGeom>
          <a:solidFill>
            <a:srgbClr val="002060"/>
          </a:solidFill>
        </p:spPr>
        <p:txBody>
          <a:bodyPr wrap="square" rtlCol="0">
            <a:spAutoFit/>
          </a:bodyPr>
          <a:lstStyle/>
          <a:p>
            <a:r>
              <a:rPr lang="en-US" sz="2400" dirty="0">
                <a:solidFill>
                  <a:schemeClr val="bg1"/>
                </a:solidFill>
              </a:rPr>
              <a:t>Never in the history of calming down has anyone ever calmed down by being told to calm down</a:t>
            </a:r>
          </a:p>
        </p:txBody>
      </p:sp>
      <p:sp>
        <p:nvSpPr>
          <p:cNvPr id="3" name="TextBox 2">
            <a:extLst>
              <a:ext uri="{FF2B5EF4-FFF2-40B4-BE49-F238E27FC236}">
                <a16:creationId xmlns:a16="http://schemas.microsoft.com/office/drawing/2014/main" id="{6CA6C835-5488-4512-B8BA-40FFE3CA8760}"/>
              </a:ext>
            </a:extLst>
          </p:cNvPr>
          <p:cNvSpPr txBox="1"/>
          <p:nvPr/>
        </p:nvSpPr>
        <p:spPr>
          <a:xfrm>
            <a:off x="4801970" y="1438900"/>
            <a:ext cx="7009031" cy="5093702"/>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dirty="0"/>
              <a:t>Someone returning from responding to a particularly violent domestic violence case is talking too fast and not reacting appropriately to commands or questions.</a:t>
            </a:r>
          </a:p>
          <a:p>
            <a:pPr marL="285750" indent="-285750">
              <a:spcBef>
                <a:spcPts val="600"/>
              </a:spcBef>
              <a:spcAft>
                <a:spcPts val="600"/>
              </a:spcAft>
              <a:buFont typeface="Wingdings" panose="05000000000000000000" pitchFamily="2" charset="2"/>
              <a:buChar char="v"/>
            </a:pPr>
            <a:r>
              <a:rPr lang="en-US" dirty="0"/>
              <a:t>Someone is pacing and wringing their hands while on duty. They just heard that their son, an Army sergeant deployed overseas, has been seriously injured.</a:t>
            </a:r>
          </a:p>
          <a:p>
            <a:pPr marL="285750" indent="-285750">
              <a:spcBef>
                <a:spcPts val="600"/>
              </a:spcBef>
              <a:spcAft>
                <a:spcPts val="600"/>
              </a:spcAft>
              <a:buFont typeface="Wingdings" panose="05000000000000000000" pitchFamily="2" charset="2"/>
              <a:buChar char="v"/>
            </a:pPr>
            <a:r>
              <a:rPr lang="en-US" dirty="0"/>
              <a:t>Alcohol is the only thing a person feels they can  turn to calm themselves.</a:t>
            </a:r>
          </a:p>
          <a:p>
            <a:pPr marL="285750" indent="-285750">
              <a:spcBef>
                <a:spcPts val="600"/>
              </a:spcBef>
              <a:spcAft>
                <a:spcPts val="600"/>
              </a:spcAft>
              <a:buFont typeface="Wingdings" panose="05000000000000000000" pitchFamily="2" charset="2"/>
              <a:buChar char="v"/>
            </a:pPr>
            <a:r>
              <a:rPr lang="en-US" dirty="0"/>
              <a:t>Someone is upset because one of his team took their own life.</a:t>
            </a:r>
          </a:p>
          <a:p>
            <a:pPr marL="285750" indent="-285750">
              <a:spcBef>
                <a:spcPts val="600"/>
              </a:spcBef>
              <a:spcAft>
                <a:spcPts val="600"/>
              </a:spcAft>
              <a:buFont typeface="Wingdings" panose="05000000000000000000" pitchFamily="2" charset="2"/>
              <a:buChar char="v"/>
            </a:pPr>
            <a:r>
              <a:rPr lang="en-US" dirty="0"/>
              <a:t>Someone punches their locker after just returning from responding to a baby who is in a coma after being shaken by a parent.</a:t>
            </a:r>
          </a:p>
          <a:p>
            <a:pPr marL="285750" indent="-285750">
              <a:spcBef>
                <a:spcPts val="600"/>
              </a:spcBef>
              <a:spcAft>
                <a:spcPts val="600"/>
              </a:spcAft>
              <a:buFont typeface="Wingdings" panose="05000000000000000000" pitchFamily="2" charset="2"/>
              <a:buChar char="v"/>
            </a:pPr>
            <a:r>
              <a:rPr lang="en-US" dirty="0"/>
              <a:t>An experienced worker begins to make careless mistakes and notices his adrenaline increase when several others gather to watch him perform an action. </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1612424358"/>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325" y="0"/>
            <a:ext cx="8218876" cy="1007533"/>
          </a:xfrm>
        </p:spPr>
        <p:txBody>
          <a:bodyPr>
            <a:normAutofit/>
          </a:bodyPr>
          <a:lstStyle/>
          <a:p>
            <a:r>
              <a:rPr lang="en-US" sz="4000" dirty="0"/>
              <a:t>CALM: In the Green &amp; Yellow</a:t>
            </a:r>
          </a:p>
        </p:txBody>
      </p:sp>
      <p:sp>
        <p:nvSpPr>
          <p:cNvPr id="5" name="TextBox 4"/>
          <p:cNvSpPr txBox="1"/>
          <p:nvPr/>
        </p:nvSpPr>
        <p:spPr>
          <a:xfrm>
            <a:off x="1295400" y="4572001"/>
            <a:ext cx="9372600" cy="1015663"/>
          </a:xfrm>
          <a:prstGeom prst="rect">
            <a:avLst/>
          </a:prstGeom>
          <a:noFill/>
        </p:spPr>
        <p:txBody>
          <a:bodyPr wrap="square" rtlCol="0">
            <a:spAutoFit/>
          </a:bodyPr>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graphicFrame>
        <p:nvGraphicFramePr>
          <p:cNvPr id="8" name="Diagram 7">
            <a:extLst>
              <a:ext uri="{FF2B5EF4-FFF2-40B4-BE49-F238E27FC236}">
                <a16:creationId xmlns:a16="http://schemas.microsoft.com/office/drawing/2014/main" id="{0A6319B2-D395-4862-8408-F8D36E191398}"/>
              </a:ext>
            </a:extLst>
          </p:cNvPr>
          <p:cNvGraphicFramePr/>
          <p:nvPr/>
        </p:nvGraphicFramePr>
        <p:xfrm>
          <a:off x="941918"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27097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1849" y="69847"/>
            <a:ext cx="11116751" cy="981075"/>
          </a:xfrm>
          <a:prstGeom prst="rect">
            <a:avLst/>
          </a:prstGeom>
        </p:spPr>
      </p:pic>
      <p:sp>
        <p:nvSpPr>
          <p:cNvPr id="6" name="TextBox 5"/>
          <p:cNvSpPr txBox="1"/>
          <p:nvPr/>
        </p:nvSpPr>
        <p:spPr>
          <a:xfrm>
            <a:off x="1257300" y="103707"/>
            <a:ext cx="9601200" cy="707886"/>
          </a:xfrm>
          <a:prstGeom prst="rect">
            <a:avLst/>
          </a:prstGeom>
          <a:noFill/>
        </p:spPr>
        <p:txBody>
          <a:bodyPr wrap="square" rtlCol="0">
            <a:spAutoFit/>
          </a:bodyPr>
          <a:lstStyle/>
          <a:p>
            <a:pPr algn="ctr"/>
            <a:r>
              <a:rPr lang="en-US" sz="4000" dirty="0">
                <a:solidFill>
                  <a:schemeClr val="bg1"/>
                </a:solidFill>
              </a:rPr>
              <a:t>CALM: In the Orange or Red</a:t>
            </a:r>
          </a:p>
        </p:txBody>
      </p:sp>
      <p:graphicFrame>
        <p:nvGraphicFramePr>
          <p:cNvPr id="14" name="Diagram 13">
            <a:extLst>
              <a:ext uri="{FF2B5EF4-FFF2-40B4-BE49-F238E27FC236}">
                <a16:creationId xmlns:a16="http://schemas.microsoft.com/office/drawing/2014/main" id="{F5FE21F2-9E33-4B5C-9FC0-17476F8683B9}"/>
              </a:ext>
            </a:extLst>
          </p:cNvPr>
          <p:cNvGraphicFramePr/>
          <p:nvPr/>
        </p:nvGraphicFramePr>
        <p:xfrm>
          <a:off x="685800" y="1219200"/>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8247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a:spLocks noGrp="1"/>
          </p:cNvSpPr>
          <p:nvPr>
            <p:ph type="title"/>
          </p:nvPr>
        </p:nvSpPr>
        <p:spPr>
          <a:xfrm>
            <a:off x="839571" y="-76200"/>
            <a:ext cx="10512861" cy="1007533"/>
          </a:xfrm>
        </p:spPr>
        <p:txBody>
          <a:bodyPr anchor="b">
            <a:normAutofit/>
          </a:bodyPr>
          <a:lstStyle/>
          <a:p>
            <a:pPr algn="ctr"/>
            <a:r>
              <a:rPr lang="en-US" dirty="0">
                <a:latin typeface="Arial" panose="020B0604020202020204" pitchFamily="34" charset="0"/>
                <a:cs typeface="Arial" panose="020B0604020202020204" pitchFamily="34" charset="0"/>
              </a:rPr>
              <a:t>Calm Self Actions</a:t>
            </a:r>
          </a:p>
        </p:txBody>
      </p:sp>
      <p:sp>
        <p:nvSpPr>
          <p:cNvPr id="3" name="Content Placeholder 2">
            <a:extLst>
              <a:ext uri="{FF2B5EF4-FFF2-40B4-BE49-F238E27FC236}">
                <a16:creationId xmlns:a16="http://schemas.microsoft.com/office/drawing/2014/main" id="{109A3FEF-159A-7844-8671-203F595D4630}"/>
              </a:ext>
            </a:extLst>
          </p:cNvPr>
          <p:cNvSpPr>
            <a:spLocks noGrp="1"/>
          </p:cNvSpPr>
          <p:nvPr>
            <p:ph idx="4294967295"/>
          </p:nvPr>
        </p:nvSpPr>
        <p:spPr>
          <a:xfrm>
            <a:off x="4767481" y="1295400"/>
            <a:ext cx="6584950" cy="5257800"/>
          </a:xfrm>
        </p:spPr>
        <p:txBody>
          <a:bodyPr>
            <a:noAutofit/>
          </a:bodyPr>
          <a:lstStyle/>
          <a:p>
            <a:pPr marL="0" indent="0">
              <a:buNone/>
            </a:pPr>
            <a:r>
              <a:rPr lang="en-US" sz="1800" b="1" dirty="0"/>
              <a:t>Focus on</a:t>
            </a:r>
          </a:p>
          <a:p>
            <a:r>
              <a:rPr lang="en-US" sz="1800" dirty="0"/>
              <a:t>Whatever helps you to keep focused on the present moment</a:t>
            </a:r>
          </a:p>
          <a:p>
            <a:r>
              <a:rPr lang="en-US" sz="1800" dirty="0"/>
              <a:t>Taking actions to reduce stress reactions</a:t>
            </a:r>
          </a:p>
          <a:p>
            <a:r>
              <a:rPr lang="en-US" sz="1800" dirty="0"/>
              <a:t>Acceptance</a:t>
            </a:r>
          </a:p>
          <a:p>
            <a:r>
              <a:rPr lang="en-US" sz="1800" dirty="0"/>
              <a:t>Gratitude</a:t>
            </a:r>
          </a:p>
          <a:p>
            <a:r>
              <a:rPr lang="en-US" sz="1800" dirty="0"/>
              <a:t>What you can control</a:t>
            </a:r>
          </a:p>
          <a:p>
            <a:r>
              <a:rPr lang="en-US" sz="1800" dirty="0"/>
              <a:t>Changing beliefs that don’t serve you</a:t>
            </a:r>
          </a:p>
          <a:p>
            <a:r>
              <a:rPr lang="en-US" sz="1800" dirty="0"/>
              <a:t>When or how pain temporarily eases</a:t>
            </a:r>
          </a:p>
          <a:p>
            <a:pPr marL="0" indent="0">
              <a:buNone/>
            </a:pPr>
            <a:r>
              <a:rPr lang="en-US" sz="1800" b="1" dirty="0"/>
              <a:t>Prioritize simple strategies to calm down</a:t>
            </a:r>
          </a:p>
          <a:p>
            <a:pPr lvl="0"/>
            <a:r>
              <a:rPr lang="en-US" sz="1800" dirty="0"/>
              <a:t>Physical activity</a:t>
            </a:r>
          </a:p>
          <a:p>
            <a:pPr lvl="0"/>
            <a:r>
              <a:rPr lang="en-US" sz="1800" dirty="0"/>
              <a:t>Breathing more slowly, evenly</a:t>
            </a:r>
          </a:p>
          <a:p>
            <a:pPr lvl="0"/>
            <a:r>
              <a:rPr lang="en-US" sz="1800" dirty="0"/>
              <a:t>Meditation, mindfulness </a:t>
            </a:r>
          </a:p>
          <a:p>
            <a:pPr lvl="0"/>
            <a:r>
              <a:rPr lang="en-US" sz="1800" dirty="0"/>
              <a:t>Spend time with family and close friends (social support)</a:t>
            </a:r>
          </a:p>
          <a:p>
            <a:pPr lvl="0"/>
            <a:r>
              <a:rPr lang="en-US" sz="1800" dirty="0"/>
              <a:t>Listen to music, read, take a walk</a:t>
            </a:r>
          </a:p>
          <a:p>
            <a:pPr lvl="0"/>
            <a:r>
              <a:rPr lang="en-US" sz="1800" dirty="0"/>
              <a:t>Humor</a:t>
            </a:r>
          </a:p>
        </p:txBody>
      </p:sp>
      <p:pic>
        <p:nvPicPr>
          <p:cNvPr id="6" name="Picture 5">
            <a:extLst>
              <a:ext uri="{FF2B5EF4-FFF2-40B4-BE49-F238E27FC236}">
                <a16:creationId xmlns:a16="http://schemas.microsoft.com/office/drawing/2014/main" id="{E92B3BAB-1F6B-B442-9945-1DCBFEC70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1" r="16293"/>
          <a:stretch/>
        </p:blipFill>
        <p:spPr>
          <a:xfrm>
            <a:off x="1609" y="1295400"/>
            <a:ext cx="4634363" cy="5562600"/>
          </a:xfrm>
          <a:prstGeom prst="rect">
            <a:avLst/>
          </a:prstGeom>
          <a:effectLst/>
        </p:spPr>
      </p:pic>
    </p:spTree>
    <p:extLst>
      <p:ext uri="{BB962C8B-B14F-4D97-AF65-F5344CB8AC3E}">
        <p14:creationId xmlns:p14="http://schemas.microsoft.com/office/powerpoint/2010/main" val="1758550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CEE0-1183-437F-ABB1-F5F25A4259C6}"/>
              </a:ext>
            </a:extLst>
          </p:cNvPr>
          <p:cNvSpPr>
            <a:spLocks noGrp="1"/>
          </p:cNvSpPr>
          <p:nvPr>
            <p:ph type="title"/>
          </p:nvPr>
        </p:nvSpPr>
        <p:spPr>
          <a:xfrm>
            <a:off x="3657601" y="177270"/>
            <a:ext cx="4876799" cy="1007533"/>
          </a:xfrm>
        </p:spPr>
        <p:txBody>
          <a:bodyPr>
            <a:normAutofit/>
          </a:bodyPr>
          <a:lstStyle/>
          <a:p>
            <a:r>
              <a:rPr lang="en-US" dirty="0">
                <a:latin typeface="Arial" panose="020B0604020202020204" pitchFamily="34" charset="0"/>
                <a:cs typeface="Arial" panose="020B0604020202020204" pitchFamily="34" charset="0"/>
              </a:rPr>
              <a:t>STOP Technique</a:t>
            </a:r>
          </a:p>
        </p:txBody>
      </p:sp>
      <p:sp>
        <p:nvSpPr>
          <p:cNvPr id="5" name="Content Placeholder 6">
            <a:extLst>
              <a:ext uri="{FF2B5EF4-FFF2-40B4-BE49-F238E27FC236}">
                <a16:creationId xmlns:a16="http://schemas.microsoft.com/office/drawing/2014/main" id="{59DCB627-ADCC-4916-808B-B49A10F349E5}"/>
              </a:ext>
            </a:extLst>
          </p:cNvPr>
          <p:cNvSpPr txBox="1">
            <a:spLocks/>
          </p:cNvSpPr>
          <p:nvPr/>
        </p:nvSpPr>
        <p:spPr>
          <a:xfrm>
            <a:off x="839571" y="1825626"/>
            <a:ext cx="5180251" cy="435133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99" b="1"/>
              <a:t>S</a:t>
            </a:r>
            <a:r>
              <a:rPr lang="en-US" sz="3199"/>
              <a:t>top: </a:t>
            </a:r>
            <a:r>
              <a:rPr lang="en-US" i="1"/>
              <a:t>pause for a moment</a:t>
            </a:r>
            <a:endParaRPr lang="en-US" sz="3199"/>
          </a:p>
          <a:p>
            <a:pPr marL="0" indent="0">
              <a:buNone/>
            </a:pPr>
            <a:endParaRPr lang="en-US" sz="3199"/>
          </a:p>
          <a:p>
            <a:pPr marL="0" indent="0">
              <a:buNone/>
            </a:pPr>
            <a:r>
              <a:rPr lang="en-US" sz="4399" b="1"/>
              <a:t>T</a:t>
            </a:r>
            <a:r>
              <a:rPr lang="en-US" sz="3199"/>
              <a:t>ake a Breath:</a:t>
            </a:r>
            <a:r>
              <a:rPr lang="en-US" i="1"/>
              <a:t> to calm </a:t>
            </a:r>
            <a:endParaRPr lang="en-US" sz="3199"/>
          </a:p>
          <a:p>
            <a:pPr marL="0" indent="0">
              <a:buNone/>
            </a:pPr>
            <a:endParaRPr lang="en-US" sz="3199"/>
          </a:p>
          <a:p>
            <a:pPr marL="0" indent="0">
              <a:buNone/>
            </a:pPr>
            <a:r>
              <a:rPr lang="en-US" sz="4399" b="1"/>
              <a:t>O</a:t>
            </a:r>
            <a:r>
              <a:rPr lang="en-US" sz="3199"/>
              <a:t>bserve: </a:t>
            </a:r>
            <a:r>
              <a:rPr lang="en-US" i="1"/>
              <a:t>what am I feeling </a:t>
            </a:r>
          </a:p>
          <a:p>
            <a:pPr marL="0" indent="0">
              <a:buNone/>
            </a:pPr>
            <a:r>
              <a:rPr lang="en-US" i="1"/>
              <a:t>What are my goals? </a:t>
            </a:r>
          </a:p>
          <a:p>
            <a:pPr marL="0" indent="0">
              <a:buNone/>
            </a:pPr>
            <a:r>
              <a:rPr lang="en-US" i="1"/>
              <a:t>What are my choices?</a:t>
            </a:r>
            <a:endParaRPr lang="en-US" sz="3199"/>
          </a:p>
          <a:p>
            <a:pPr marL="0" indent="0">
              <a:buNone/>
            </a:pPr>
            <a:endParaRPr lang="en-US" sz="3199"/>
          </a:p>
          <a:p>
            <a:pPr marL="0" indent="0">
              <a:buNone/>
            </a:pPr>
            <a:r>
              <a:rPr lang="en-US" sz="4399" b="1"/>
              <a:t>P</a:t>
            </a:r>
            <a:r>
              <a:rPr lang="en-US" sz="3199"/>
              <a:t>roceed with awareness</a:t>
            </a:r>
            <a:endParaRPr lang="en-US" sz="3199" dirty="0"/>
          </a:p>
        </p:txBody>
      </p:sp>
      <p:pic>
        <p:nvPicPr>
          <p:cNvPr id="6" name="Picture 5" descr="stopsign.png">
            <a:extLst>
              <a:ext uri="{FF2B5EF4-FFF2-40B4-BE49-F238E27FC236}">
                <a16:creationId xmlns:a16="http://schemas.microsoft.com/office/drawing/2014/main" id="{A174DC3E-655E-4C68-AD8C-16E344FF3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063" y="1981578"/>
            <a:ext cx="3258818" cy="3887974"/>
          </a:xfrm>
          <a:prstGeom prst="rect">
            <a:avLst/>
          </a:prstGeom>
        </p:spPr>
      </p:pic>
      <p:sp>
        <p:nvSpPr>
          <p:cNvPr id="7" name="TextBox 6">
            <a:extLst>
              <a:ext uri="{FF2B5EF4-FFF2-40B4-BE49-F238E27FC236}">
                <a16:creationId xmlns:a16="http://schemas.microsoft.com/office/drawing/2014/main" id="{7771C7E2-4644-4BEA-AFDF-135B4341E9A5}"/>
              </a:ext>
            </a:extLst>
          </p:cNvPr>
          <p:cNvSpPr txBox="1"/>
          <p:nvPr/>
        </p:nvSpPr>
        <p:spPr>
          <a:xfrm>
            <a:off x="2697231" y="6380922"/>
            <a:ext cx="6637779" cy="399981"/>
          </a:xfrm>
          <a:prstGeom prst="rect">
            <a:avLst/>
          </a:prstGeom>
          <a:noFill/>
        </p:spPr>
        <p:txBody>
          <a:bodyPr wrap="none" rtlCol="0">
            <a:spAutoFit/>
          </a:bodyPr>
          <a:lstStyle/>
          <a:p>
            <a:r>
              <a:rPr lang="en-US" sz="1999" dirty="0"/>
              <a:t>“Between stimulus and response there is a space” </a:t>
            </a:r>
            <a:r>
              <a:rPr lang="en-US" dirty="0"/>
              <a:t>Viktor </a:t>
            </a:r>
            <a:r>
              <a:rPr lang="en-US" dirty="0" err="1"/>
              <a:t>Frankl</a:t>
            </a:r>
            <a:endParaRPr lang="en-US" dirty="0"/>
          </a:p>
        </p:txBody>
      </p:sp>
    </p:spTree>
    <p:extLst>
      <p:ext uri="{BB962C8B-B14F-4D97-AF65-F5344CB8AC3E}">
        <p14:creationId xmlns:p14="http://schemas.microsoft.com/office/powerpoint/2010/main" val="3096540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sp>
        <p:nvSpPr>
          <p:cNvPr id="7" name="Title 1">
            <a:extLst>
              <a:ext uri="{FF2B5EF4-FFF2-40B4-BE49-F238E27FC236}">
                <a16:creationId xmlns:a16="http://schemas.microsoft.com/office/drawing/2014/main" id="{2019093B-32E6-4F97-9E4F-AB13A1821EC7}"/>
              </a:ext>
            </a:extLst>
          </p:cNvPr>
          <p:cNvSpPr>
            <a:spLocks noGrp="1"/>
          </p:cNvSpPr>
          <p:nvPr>
            <p:ph type="title"/>
          </p:nvPr>
        </p:nvSpPr>
        <p:spPr>
          <a:xfrm>
            <a:off x="533400" y="-350253"/>
            <a:ext cx="10411882" cy="1286160"/>
          </a:xfrm>
        </p:spPr>
        <p:txBody>
          <a:bodyPr anchor="b">
            <a:normAutofit/>
          </a:bodyPr>
          <a:lstStyle/>
          <a:p>
            <a:pPr algn="ctr"/>
            <a:r>
              <a:rPr lang="en-US" dirty="0">
                <a:latin typeface="Arial" panose="020B0604020202020204" pitchFamily="34" charset="0"/>
                <a:cs typeface="Arial" panose="020B0604020202020204" pitchFamily="34" charset="0"/>
              </a:rPr>
              <a:t>Calm Peer/Leader Actions</a:t>
            </a:r>
          </a:p>
        </p:txBody>
      </p:sp>
      <p:graphicFrame>
        <p:nvGraphicFramePr>
          <p:cNvPr id="2" name="Diagram 1">
            <a:extLst>
              <a:ext uri="{FF2B5EF4-FFF2-40B4-BE49-F238E27FC236}">
                <a16:creationId xmlns:a16="http://schemas.microsoft.com/office/drawing/2014/main" id="{43853171-9CC0-4335-B8F4-E9CAD6A1E13F}"/>
              </a:ext>
            </a:extLst>
          </p:cNvPr>
          <p:cNvGraphicFramePr/>
          <p:nvPr/>
        </p:nvGraphicFramePr>
        <p:xfrm>
          <a:off x="2902832" y="1236407"/>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6ACFBB5-A164-413B-992D-C285D61041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110" r="23208"/>
          <a:stretch/>
        </p:blipFill>
        <p:spPr>
          <a:xfrm>
            <a:off x="229471" y="1676400"/>
            <a:ext cx="2503407" cy="4419600"/>
          </a:xfrm>
          <a:prstGeom prst="rect">
            <a:avLst/>
          </a:prstGeom>
          <a:effectLst/>
        </p:spPr>
      </p:pic>
    </p:spTree>
    <p:extLst>
      <p:ext uri="{BB962C8B-B14F-4D97-AF65-F5344CB8AC3E}">
        <p14:creationId xmlns:p14="http://schemas.microsoft.com/office/powerpoint/2010/main" val="32575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85C6-ED92-4041-AA55-D5973D41BBEE}"/>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Calm Organization Strategies</a:t>
            </a:r>
          </a:p>
        </p:txBody>
      </p:sp>
      <p:sp>
        <p:nvSpPr>
          <p:cNvPr id="3" name="TextBox 2">
            <a:extLst>
              <a:ext uri="{FF2B5EF4-FFF2-40B4-BE49-F238E27FC236}">
                <a16:creationId xmlns:a16="http://schemas.microsoft.com/office/drawing/2014/main" id="{775DD477-D288-4391-AD41-D917E4C27986}"/>
              </a:ext>
            </a:extLst>
          </p:cNvPr>
          <p:cNvSpPr txBox="1"/>
          <p:nvPr/>
        </p:nvSpPr>
        <p:spPr>
          <a:xfrm>
            <a:off x="4800600" y="2485769"/>
            <a:ext cx="6858000" cy="2923877"/>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sz="2200" dirty="0"/>
              <a:t>Lavender rooms</a:t>
            </a:r>
          </a:p>
          <a:p>
            <a:pPr marL="285750" indent="-285750">
              <a:spcAft>
                <a:spcPts val="600"/>
              </a:spcAft>
              <a:buFont typeface="Wingdings" panose="05000000000000000000" pitchFamily="2" charset="2"/>
              <a:buChar char="v"/>
            </a:pPr>
            <a:r>
              <a:rPr lang="en-US" sz="2200" dirty="0"/>
              <a:t>Resilience Carts</a:t>
            </a:r>
          </a:p>
          <a:p>
            <a:pPr marL="285750" indent="-285750">
              <a:spcAft>
                <a:spcPts val="600"/>
              </a:spcAft>
              <a:buFont typeface="Wingdings" panose="05000000000000000000" pitchFamily="2" charset="2"/>
              <a:buChar char="v"/>
            </a:pPr>
            <a:r>
              <a:rPr lang="en-US" sz="2200" dirty="0"/>
              <a:t>Flex Staffing</a:t>
            </a:r>
          </a:p>
          <a:p>
            <a:pPr marL="285750" indent="-285750">
              <a:spcAft>
                <a:spcPts val="600"/>
              </a:spcAft>
              <a:buFont typeface="Wingdings" panose="05000000000000000000" pitchFamily="2" charset="2"/>
              <a:buChar char="v"/>
            </a:pPr>
            <a:r>
              <a:rPr lang="en-US" sz="2200" dirty="0"/>
              <a:t>Additional support staff</a:t>
            </a:r>
          </a:p>
          <a:p>
            <a:pPr marL="285750" indent="-285750">
              <a:spcAft>
                <a:spcPts val="600"/>
              </a:spcAft>
              <a:buFont typeface="Wingdings" panose="05000000000000000000" pitchFamily="2" charset="2"/>
              <a:buChar char="v"/>
            </a:pPr>
            <a:r>
              <a:rPr lang="en-US" sz="2200" dirty="0"/>
              <a:t>After Actions Response</a:t>
            </a:r>
          </a:p>
          <a:p>
            <a:pPr marL="285750" indent="-285750">
              <a:spcAft>
                <a:spcPts val="600"/>
              </a:spcAft>
              <a:buFont typeface="Wingdings" panose="05000000000000000000" pitchFamily="2" charset="2"/>
              <a:buChar char="v"/>
            </a:pPr>
            <a:r>
              <a:rPr lang="en-US" sz="2200" dirty="0"/>
              <a:t>Stress Management programs</a:t>
            </a:r>
          </a:p>
          <a:p>
            <a:pPr>
              <a:spcAft>
                <a:spcPts val="600"/>
              </a:spcAft>
            </a:pPr>
            <a:endParaRPr lang="en-US" sz="2200" dirty="0"/>
          </a:p>
        </p:txBody>
      </p:sp>
      <p:pic>
        <p:nvPicPr>
          <p:cNvPr id="9218" name="Picture 2" descr="Lavender lou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1"/>
            <a:ext cx="3441948" cy="238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667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sp>
        <p:nvSpPr>
          <p:cNvPr id="4" name="Title 3">
            <a:extLst>
              <a:ext uri="{FF2B5EF4-FFF2-40B4-BE49-F238E27FC236}">
                <a16:creationId xmlns:a16="http://schemas.microsoft.com/office/drawing/2014/main" id="{3E83DA26-FC3B-460F-8820-CE9A76056E60}"/>
              </a:ext>
            </a:extLst>
          </p:cNvPr>
          <p:cNvSpPr>
            <a:spLocks noGrp="1"/>
          </p:cNvSpPr>
          <p:nvPr>
            <p:ph type="title"/>
          </p:nvPr>
        </p:nvSpPr>
        <p:spPr>
          <a:xfrm>
            <a:off x="609600" y="21305"/>
            <a:ext cx="10972800" cy="1007533"/>
          </a:xfrm>
        </p:spPr>
        <p:txBody>
          <a:bodyPr>
            <a:noAutofit/>
          </a:bodyPr>
          <a:lstStyle/>
          <a:p>
            <a:pPr algn="ctr"/>
            <a:r>
              <a:rPr lang="en-US" sz="4000" dirty="0">
                <a:ea typeface="ＭＳ Ｐゴシック" charset="0"/>
              </a:rPr>
              <a:t>Calm Actions for Aggressive Behavior</a:t>
            </a:r>
            <a:endParaRPr lang="en-US" sz="4000" dirty="0"/>
          </a:p>
        </p:txBody>
      </p:sp>
      <p:grpSp>
        <p:nvGrpSpPr>
          <p:cNvPr id="7" name="Group 6">
            <a:extLst>
              <a:ext uri="{FF2B5EF4-FFF2-40B4-BE49-F238E27FC236}">
                <a16:creationId xmlns:a16="http://schemas.microsoft.com/office/drawing/2014/main" id="{230A9FFE-7A6B-47D4-A5F1-7873D4369812}"/>
              </a:ext>
            </a:extLst>
          </p:cNvPr>
          <p:cNvGrpSpPr/>
          <p:nvPr/>
        </p:nvGrpSpPr>
        <p:grpSpPr>
          <a:xfrm>
            <a:off x="569517" y="2178912"/>
            <a:ext cx="2125570" cy="3612289"/>
            <a:chOff x="4861" y="368391"/>
            <a:chExt cx="2125570" cy="3612289"/>
          </a:xfrm>
          <a:solidFill>
            <a:srgbClr val="A1B9CF"/>
          </a:solidFill>
        </p:grpSpPr>
        <p:sp>
          <p:nvSpPr>
            <p:cNvPr id="28" name="Rectangle: Rounded Corners 27">
              <a:extLst>
                <a:ext uri="{FF2B5EF4-FFF2-40B4-BE49-F238E27FC236}">
                  <a16:creationId xmlns:a16="http://schemas.microsoft.com/office/drawing/2014/main" id="{C6F1D130-A81E-46CE-84A0-B4EDF3B77E3F}"/>
                </a:ext>
              </a:extLst>
            </p:cNvPr>
            <p:cNvSpPr/>
            <p:nvPr/>
          </p:nvSpPr>
          <p:spPr>
            <a:xfrm>
              <a:off x="4861"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48BB8EE6-6F4B-4A7B-AFC3-905D7671B4B0}"/>
                </a:ext>
              </a:extLst>
            </p:cNvPr>
            <p:cNvSpPr txBox="1"/>
            <p:nvPr/>
          </p:nvSpPr>
          <p:spPr>
            <a:xfrm>
              <a:off x="67117"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Distract</a:t>
              </a:r>
              <a:r>
                <a:rPr lang="en-US" sz="2400" dirty="0"/>
                <a:t>:</a:t>
              </a:r>
            </a:p>
            <a:p>
              <a:pPr marL="228600" lvl="1" indent="-228600" defTabSz="889000">
                <a:lnSpc>
                  <a:spcPct val="90000"/>
                </a:lnSpc>
                <a:spcBef>
                  <a:spcPct val="0"/>
                </a:spcBef>
                <a:spcAft>
                  <a:spcPct val="15000"/>
                </a:spcAft>
                <a:buChar char="•"/>
              </a:pPr>
              <a:r>
                <a:rPr lang="en-US" sz="2000" dirty="0"/>
                <a:t>Suggest taking a break</a:t>
              </a:r>
            </a:p>
            <a:p>
              <a:pPr marL="228600" lvl="1" indent="-228600" defTabSz="889000">
                <a:lnSpc>
                  <a:spcPct val="90000"/>
                </a:lnSpc>
                <a:spcBef>
                  <a:spcPct val="0"/>
                </a:spcBef>
                <a:spcAft>
                  <a:spcPct val="15000"/>
                </a:spcAft>
                <a:buChar char="•"/>
              </a:pPr>
              <a:r>
                <a:rPr lang="en-US" sz="2000" dirty="0"/>
                <a:t>Let them know you will be there when they return</a:t>
              </a:r>
            </a:p>
            <a:p>
              <a:pPr marL="228600" lvl="1" indent="-228600" defTabSz="889000">
                <a:lnSpc>
                  <a:spcPct val="90000"/>
                </a:lnSpc>
                <a:spcBef>
                  <a:spcPct val="0"/>
                </a:spcBef>
                <a:spcAft>
                  <a:spcPct val="15000"/>
                </a:spcAft>
                <a:buChar char="•"/>
              </a:pPr>
              <a:r>
                <a:rPr lang="en-US" sz="2000" dirty="0"/>
                <a:t>Ask them for help with something</a:t>
              </a:r>
            </a:p>
          </p:txBody>
        </p:sp>
      </p:grpSp>
      <p:grpSp>
        <p:nvGrpSpPr>
          <p:cNvPr id="8" name="Group 7">
            <a:extLst>
              <a:ext uri="{FF2B5EF4-FFF2-40B4-BE49-F238E27FC236}">
                <a16:creationId xmlns:a16="http://schemas.microsoft.com/office/drawing/2014/main" id="{EAFD1436-425F-4D42-8E1B-9521CF5A6856}"/>
              </a:ext>
            </a:extLst>
          </p:cNvPr>
          <p:cNvGrpSpPr/>
          <p:nvPr/>
        </p:nvGrpSpPr>
        <p:grpSpPr>
          <a:xfrm>
            <a:off x="2907646" y="3721486"/>
            <a:ext cx="450621" cy="527141"/>
            <a:chOff x="2342989" y="1910965"/>
            <a:chExt cx="450621" cy="527141"/>
          </a:xfrm>
          <a:solidFill>
            <a:srgbClr val="A1B9CF"/>
          </a:solidFill>
        </p:grpSpPr>
        <p:sp>
          <p:nvSpPr>
            <p:cNvPr id="26" name="Arrow: Right 25">
              <a:extLst>
                <a:ext uri="{FF2B5EF4-FFF2-40B4-BE49-F238E27FC236}">
                  <a16:creationId xmlns:a16="http://schemas.microsoft.com/office/drawing/2014/main" id="{9BEAA1BF-7454-471F-B676-4E9F733A3C7D}"/>
                </a:ext>
              </a:extLst>
            </p:cNvPr>
            <p:cNvSpPr/>
            <p:nvPr/>
          </p:nvSpPr>
          <p:spPr>
            <a:xfrm>
              <a:off x="2342989"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7" name="Arrow: Right 6">
              <a:extLst>
                <a:ext uri="{FF2B5EF4-FFF2-40B4-BE49-F238E27FC236}">
                  <a16:creationId xmlns:a16="http://schemas.microsoft.com/office/drawing/2014/main" id="{5A2F83DF-847E-4260-B659-8195A47FC4EC}"/>
                </a:ext>
              </a:extLst>
            </p:cNvPr>
            <p:cNvSpPr txBox="1"/>
            <p:nvPr/>
          </p:nvSpPr>
          <p:spPr>
            <a:xfrm>
              <a:off x="2342989"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p>
          </p:txBody>
        </p:sp>
      </p:grpSp>
      <p:grpSp>
        <p:nvGrpSpPr>
          <p:cNvPr id="11" name="Group 10">
            <a:extLst>
              <a:ext uri="{FF2B5EF4-FFF2-40B4-BE49-F238E27FC236}">
                <a16:creationId xmlns:a16="http://schemas.microsoft.com/office/drawing/2014/main" id="{897C2C9E-E1EB-40B0-8B77-C1F6A5067736}"/>
              </a:ext>
            </a:extLst>
          </p:cNvPr>
          <p:cNvGrpSpPr/>
          <p:nvPr/>
        </p:nvGrpSpPr>
        <p:grpSpPr>
          <a:xfrm>
            <a:off x="3545316" y="2178912"/>
            <a:ext cx="2125570" cy="3612289"/>
            <a:chOff x="2980660" y="368391"/>
            <a:chExt cx="2125570" cy="3612289"/>
          </a:xfrm>
          <a:solidFill>
            <a:srgbClr val="A1B9CF"/>
          </a:solidFill>
        </p:grpSpPr>
        <p:sp>
          <p:nvSpPr>
            <p:cNvPr id="24" name="Rectangle: Rounded Corners 23">
              <a:extLst>
                <a:ext uri="{FF2B5EF4-FFF2-40B4-BE49-F238E27FC236}">
                  <a16:creationId xmlns:a16="http://schemas.microsoft.com/office/drawing/2014/main" id="{57A067A1-8205-4007-BFF9-AB7A2457819B}"/>
                </a:ext>
              </a:extLst>
            </p:cNvPr>
            <p:cNvSpPr/>
            <p:nvPr/>
          </p:nvSpPr>
          <p:spPr>
            <a:xfrm>
              <a:off x="2980660"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2451115"/>
                <a:satOff val="-3409"/>
                <a:lumOff val="-1307"/>
                <a:alphaOff val="0"/>
              </a:schemeClr>
            </a:effectRef>
            <a:fontRef idx="minor">
              <a:schemeClr val="lt1"/>
            </a:fontRef>
          </p:style>
        </p:sp>
        <p:sp>
          <p:nvSpPr>
            <p:cNvPr id="25" name="Rectangle: Rounded Corners 8">
              <a:extLst>
                <a:ext uri="{FF2B5EF4-FFF2-40B4-BE49-F238E27FC236}">
                  <a16:creationId xmlns:a16="http://schemas.microsoft.com/office/drawing/2014/main" id="{96ED29D8-9A76-49E9-8FB1-4BAB22CC84AA}"/>
                </a:ext>
              </a:extLst>
            </p:cNvPr>
            <p:cNvSpPr txBox="1"/>
            <p:nvPr/>
          </p:nvSpPr>
          <p:spPr>
            <a:xfrm>
              <a:off x="3042916"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Defuse</a:t>
              </a:r>
              <a:r>
                <a:rPr lang="en-US" sz="2400" dirty="0"/>
                <a:t>:</a:t>
              </a:r>
            </a:p>
            <a:p>
              <a:pPr marL="228600" lvl="1" indent="-228600" defTabSz="889000">
                <a:lnSpc>
                  <a:spcPct val="90000"/>
                </a:lnSpc>
                <a:spcBef>
                  <a:spcPct val="0"/>
                </a:spcBef>
                <a:spcAft>
                  <a:spcPct val="15000"/>
                </a:spcAft>
                <a:buChar char="•"/>
              </a:pPr>
              <a:r>
                <a:rPr lang="en-US" sz="2000" dirty="0"/>
                <a:t>Suggest looking at the situation in a different way or from another’s viewpoint</a:t>
              </a:r>
            </a:p>
            <a:p>
              <a:pPr marL="228600" lvl="1" indent="-228600" defTabSz="889000">
                <a:lnSpc>
                  <a:spcPct val="90000"/>
                </a:lnSpc>
                <a:spcBef>
                  <a:spcPct val="0"/>
                </a:spcBef>
                <a:spcAft>
                  <a:spcPct val="15000"/>
                </a:spcAft>
                <a:buChar char="•"/>
              </a:pPr>
              <a:r>
                <a:rPr lang="en-US" sz="2000" dirty="0"/>
                <a:t>Suggest talking to a friend or loved one</a:t>
              </a:r>
            </a:p>
          </p:txBody>
        </p:sp>
      </p:grpSp>
      <p:grpSp>
        <p:nvGrpSpPr>
          <p:cNvPr id="12" name="Group 11">
            <a:extLst>
              <a:ext uri="{FF2B5EF4-FFF2-40B4-BE49-F238E27FC236}">
                <a16:creationId xmlns:a16="http://schemas.microsoft.com/office/drawing/2014/main" id="{C9DC2D4C-E704-4050-9D27-0519C2BC930D}"/>
              </a:ext>
            </a:extLst>
          </p:cNvPr>
          <p:cNvGrpSpPr/>
          <p:nvPr/>
        </p:nvGrpSpPr>
        <p:grpSpPr>
          <a:xfrm>
            <a:off x="5883445" y="3721486"/>
            <a:ext cx="450621" cy="527141"/>
            <a:chOff x="5318788" y="1910965"/>
            <a:chExt cx="450621" cy="527141"/>
          </a:xfrm>
          <a:solidFill>
            <a:srgbClr val="A1B9CF"/>
          </a:solidFill>
        </p:grpSpPr>
        <p:sp>
          <p:nvSpPr>
            <p:cNvPr id="22" name="Arrow: Right 21">
              <a:extLst>
                <a:ext uri="{FF2B5EF4-FFF2-40B4-BE49-F238E27FC236}">
                  <a16:creationId xmlns:a16="http://schemas.microsoft.com/office/drawing/2014/main" id="{3EADC6BE-6ABF-4AE0-A1C2-57EE336F82D3}"/>
                </a:ext>
              </a:extLst>
            </p:cNvPr>
            <p:cNvSpPr/>
            <p:nvPr/>
          </p:nvSpPr>
          <p:spPr>
            <a:xfrm>
              <a:off x="5318788"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sp>
        <p:sp>
          <p:nvSpPr>
            <p:cNvPr id="23" name="Arrow: Right 10">
              <a:extLst>
                <a:ext uri="{FF2B5EF4-FFF2-40B4-BE49-F238E27FC236}">
                  <a16:creationId xmlns:a16="http://schemas.microsoft.com/office/drawing/2014/main" id="{4B4F2DD4-5CBC-4369-870E-E5D3ABBCF578}"/>
                </a:ext>
              </a:extLst>
            </p:cNvPr>
            <p:cNvSpPr txBox="1"/>
            <p:nvPr/>
          </p:nvSpPr>
          <p:spPr>
            <a:xfrm>
              <a:off x="5318788"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p>
          </p:txBody>
        </p:sp>
      </p:grpSp>
      <p:grpSp>
        <p:nvGrpSpPr>
          <p:cNvPr id="13" name="Group 12">
            <a:extLst>
              <a:ext uri="{FF2B5EF4-FFF2-40B4-BE49-F238E27FC236}">
                <a16:creationId xmlns:a16="http://schemas.microsoft.com/office/drawing/2014/main" id="{888850E2-9158-4291-994A-CED0DB2E4881}"/>
              </a:ext>
            </a:extLst>
          </p:cNvPr>
          <p:cNvGrpSpPr/>
          <p:nvPr/>
        </p:nvGrpSpPr>
        <p:grpSpPr>
          <a:xfrm>
            <a:off x="6521115" y="2178912"/>
            <a:ext cx="2125570" cy="3612289"/>
            <a:chOff x="5956459" y="368391"/>
            <a:chExt cx="2125570" cy="3612289"/>
          </a:xfrm>
          <a:solidFill>
            <a:srgbClr val="A1B9CF"/>
          </a:solidFill>
        </p:grpSpPr>
        <p:sp>
          <p:nvSpPr>
            <p:cNvPr id="20" name="Rectangle: Rounded Corners 19">
              <a:extLst>
                <a:ext uri="{FF2B5EF4-FFF2-40B4-BE49-F238E27FC236}">
                  <a16:creationId xmlns:a16="http://schemas.microsoft.com/office/drawing/2014/main" id="{B2C272D3-E17A-41B1-B557-9074D2624D08}"/>
                </a:ext>
              </a:extLst>
            </p:cNvPr>
            <p:cNvSpPr/>
            <p:nvPr/>
          </p:nvSpPr>
          <p:spPr>
            <a:xfrm>
              <a:off x="5956459"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4902230"/>
                <a:satOff val="-6819"/>
                <a:lumOff val="-2615"/>
                <a:alphaOff val="0"/>
              </a:schemeClr>
            </a:effectRef>
            <a:fontRef idx="minor">
              <a:schemeClr val="lt1"/>
            </a:fontRef>
          </p:style>
        </p:sp>
        <p:sp>
          <p:nvSpPr>
            <p:cNvPr id="21" name="Rectangle: Rounded Corners 12">
              <a:extLst>
                <a:ext uri="{FF2B5EF4-FFF2-40B4-BE49-F238E27FC236}">
                  <a16:creationId xmlns:a16="http://schemas.microsoft.com/office/drawing/2014/main" id="{C3A5B0F0-02E0-4678-9B08-692C625BBBDD}"/>
                </a:ext>
              </a:extLst>
            </p:cNvPr>
            <p:cNvSpPr txBox="1"/>
            <p:nvPr/>
          </p:nvSpPr>
          <p:spPr>
            <a:xfrm>
              <a:off x="6018715"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Distance</a:t>
              </a:r>
              <a:r>
                <a:rPr lang="en-US" sz="2400" dirty="0"/>
                <a:t>:</a:t>
              </a:r>
            </a:p>
            <a:p>
              <a:pPr marL="228600" lvl="1" indent="-228600" defTabSz="889000">
                <a:lnSpc>
                  <a:spcPct val="90000"/>
                </a:lnSpc>
                <a:spcBef>
                  <a:spcPct val="0"/>
                </a:spcBef>
                <a:spcAft>
                  <a:spcPct val="15000"/>
                </a:spcAft>
                <a:buChar char="•"/>
              </a:pPr>
              <a:r>
                <a:rPr lang="en-US" sz="2000" dirty="0"/>
                <a:t>Separate those who are angry at each other, or keep them otherwise engaged</a:t>
              </a:r>
            </a:p>
          </p:txBody>
        </p:sp>
      </p:grpSp>
      <p:grpSp>
        <p:nvGrpSpPr>
          <p:cNvPr id="14" name="Group 13">
            <a:extLst>
              <a:ext uri="{FF2B5EF4-FFF2-40B4-BE49-F238E27FC236}">
                <a16:creationId xmlns:a16="http://schemas.microsoft.com/office/drawing/2014/main" id="{C9276CF2-7177-4CF7-8AA4-432BC378447D}"/>
              </a:ext>
            </a:extLst>
          </p:cNvPr>
          <p:cNvGrpSpPr/>
          <p:nvPr/>
        </p:nvGrpSpPr>
        <p:grpSpPr>
          <a:xfrm>
            <a:off x="8859244" y="3721486"/>
            <a:ext cx="450621" cy="527141"/>
            <a:chOff x="8294587" y="1910965"/>
            <a:chExt cx="450621" cy="527141"/>
          </a:xfrm>
          <a:solidFill>
            <a:srgbClr val="A1B9CF"/>
          </a:solidFill>
        </p:grpSpPr>
        <p:sp>
          <p:nvSpPr>
            <p:cNvPr id="18" name="Arrow: Right 17">
              <a:extLst>
                <a:ext uri="{FF2B5EF4-FFF2-40B4-BE49-F238E27FC236}">
                  <a16:creationId xmlns:a16="http://schemas.microsoft.com/office/drawing/2014/main" id="{B0331891-8C38-44C3-8EBD-70874311FF8D}"/>
                </a:ext>
              </a:extLst>
            </p:cNvPr>
            <p:cNvSpPr/>
            <p:nvPr/>
          </p:nvSpPr>
          <p:spPr>
            <a:xfrm>
              <a:off x="8294587"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sp>
        <p:sp>
          <p:nvSpPr>
            <p:cNvPr id="19" name="Arrow: Right 14">
              <a:extLst>
                <a:ext uri="{FF2B5EF4-FFF2-40B4-BE49-F238E27FC236}">
                  <a16:creationId xmlns:a16="http://schemas.microsoft.com/office/drawing/2014/main" id="{A28ABB36-F48C-4B3D-A6B1-5160048A23C9}"/>
                </a:ext>
              </a:extLst>
            </p:cNvPr>
            <p:cNvSpPr txBox="1"/>
            <p:nvPr/>
          </p:nvSpPr>
          <p:spPr>
            <a:xfrm>
              <a:off x="8294587"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p>
          </p:txBody>
        </p:sp>
      </p:grpSp>
      <p:grpSp>
        <p:nvGrpSpPr>
          <p:cNvPr id="15" name="Group 14">
            <a:extLst>
              <a:ext uri="{FF2B5EF4-FFF2-40B4-BE49-F238E27FC236}">
                <a16:creationId xmlns:a16="http://schemas.microsoft.com/office/drawing/2014/main" id="{A1B60A77-6CF4-4F24-BFF5-E4961E51DB1B}"/>
              </a:ext>
            </a:extLst>
          </p:cNvPr>
          <p:cNvGrpSpPr/>
          <p:nvPr/>
        </p:nvGrpSpPr>
        <p:grpSpPr>
          <a:xfrm>
            <a:off x="9496914" y="2178912"/>
            <a:ext cx="2125570" cy="3612289"/>
            <a:chOff x="8932258" y="368391"/>
            <a:chExt cx="2125570" cy="3612289"/>
          </a:xfrm>
          <a:solidFill>
            <a:srgbClr val="A1B9CF"/>
          </a:solidFill>
        </p:grpSpPr>
        <p:sp>
          <p:nvSpPr>
            <p:cNvPr id="16" name="Rectangle: Rounded Corners 15">
              <a:extLst>
                <a:ext uri="{FF2B5EF4-FFF2-40B4-BE49-F238E27FC236}">
                  <a16:creationId xmlns:a16="http://schemas.microsoft.com/office/drawing/2014/main" id="{7CD1B383-64FC-466E-B4F4-A472E7011251}"/>
                </a:ext>
              </a:extLst>
            </p:cNvPr>
            <p:cNvSpPr/>
            <p:nvPr/>
          </p:nvSpPr>
          <p:spPr>
            <a:xfrm>
              <a:off x="8932258" y="368391"/>
              <a:ext cx="2125570" cy="3612289"/>
            </a:xfrm>
            <a:prstGeom prst="roundRect">
              <a:avLst>
                <a:gd name="adj" fmla="val 10000"/>
              </a:avLst>
            </a:prstGeom>
            <a:grpFill/>
            <a:ln>
              <a:solidFill>
                <a:schemeClr val="bg2">
                  <a:lumMod val="25000"/>
                </a:schemeClr>
              </a:solidFill>
            </a:ln>
          </p:spPr>
          <p:style>
            <a:lnRef idx="3">
              <a:scrgbClr r="0" g="0" b="0"/>
            </a:lnRef>
            <a:fillRef idx="1">
              <a:scrgbClr r="0" g="0" b="0"/>
            </a:fillRef>
            <a:effectRef idx="1">
              <a:schemeClr val="accent5">
                <a:hueOff val="-7353344"/>
                <a:satOff val="-10228"/>
                <a:lumOff val="-3922"/>
                <a:alphaOff val="0"/>
              </a:schemeClr>
            </a:effectRef>
            <a:fontRef idx="minor">
              <a:schemeClr val="lt1"/>
            </a:fontRef>
          </p:style>
        </p:sp>
        <p:sp>
          <p:nvSpPr>
            <p:cNvPr id="17" name="Rectangle: Rounded Corners 16">
              <a:extLst>
                <a:ext uri="{FF2B5EF4-FFF2-40B4-BE49-F238E27FC236}">
                  <a16:creationId xmlns:a16="http://schemas.microsoft.com/office/drawing/2014/main" id="{07D042B4-9594-4654-9714-F68461006C49}"/>
                </a:ext>
              </a:extLst>
            </p:cNvPr>
            <p:cNvSpPr txBox="1"/>
            <p:nvPr/>
          </p:nvSpPr>
          <p:spPr>
            <a:xfrm>
              <a:off x="8994514"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defTabSz="1066800">
                <a:lnSpc>
                  <a:spcPct val="90000"/>
                </a:lnSpc>
                <a:spcBef>
                  <a:spcPct val="0"/>
                </a:spcBef>
                <a:spcAft>
                  <a:spcPct val="35000"/>
                </a:spcAft>
              </a:pPr>
              <a:r>
                <a:rPr lang="en-US" sz="2400" b="1" dirty="0"/>
                <a:t>Deter</a:t>
              </a:r>
              <a:r>
                <a:rPr lang="en-US" sz="2400" dirty="0"/>
                <a:t>:</a:t>
              </a:r>
            </a:p>
            <a:p>
              <a:pPr marL="228600" lvl="1" indent="-228600" defTabSz="889000">
                <a:lnSpc>
                  <a:spcPct val="90000"/>
                </a:lnSpc>
                <a:spcBef>
                  <a:spcPct val="0"/>
                </a:spcBef>
                <a:spcAft>
                  <a:spcPct val="15000"/>
                </a:spcAft>
                <a:buChar char="•"/>
              </a:pPr>
              <a:r>
                <a:rPr lang="en-US" sz="2000" dirty="0"/>
                <a:t>Ask for assistance if you feel uncomfortable or threatened </a:t>
              </a:r>
            </a:p>
          </p:txBody>
        </p:sp>
      </p:grpSp>
    </p:spTree>
    <p:extLst>
      <p:ext uri="{BB962C8B-B14F-4D97-AF65-F5344CB8AC3E}">
        <p14:creationId xmlns:p14="http://schemas.microsoft.com/office/powerpoint/2010/main" val="38721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yed">
            <a:extLst>
              <a:ext uri="{FF2B5EF4-FFF2-40B4-BE49-F238E27FC236}">
                <a16:creationId xmlns:a16="http://schemas.microsoft.com/office/drawing/2014/main" id="{01F856AB-2305-5A3B-3E5C-95A5B7D9E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408203"/>
            <a:ext cx="8316201" cy="5386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t>And Needed More Than Ever Before</a:t>
            </a:r>
          </a:p>
        </p:txBody>
      </p:sp>
    </p:spTree>
    <p:extLst>
      <p:ext uri="{BB962C8B-B14F-4D97-AF65-F5344CB8AC3E}">
        <p14:creationId xmlns:p14="http://schemas.microsoft.com/office/powerpoint/2010/main" val="3190294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Calm Actions for Bereaved Peers</a:t>
            </a:r>
          </a:p>
        </p:txBody>
      </p:sp>
      <p:sp>
        <p:nvSpPr>
          <p:cNvPr id="3" name="Content Placeholder 2">
            <a:extLst>
              <a:ext uri="{FF2B5EF4-FFF2-40B4-BE49-F238E27FC236}">
                <a16:creationId xmlns:a16="http://schemas.microsoft.com/office/drawing/2014/main" id="{109A3FEF-159A-7844-8671-203F595D4630}"/>
              </a:ext>
            </a:extLst>
          </p:cNvPr>
          <p:cNvSpPr>
            <a:spLocks noGrp="1"/>
          </p:cNvSpPr>
          <p:nvPr>
            <p:ph idx="4294967295"/>
          </p:nvPr>
        </p:nvSpPr>
        <p:spPr>
          <a:xfrm>
            <a:off x="990601" y="3625517"/>
            <a:ext cx="11047631" cy="3779043"/>
          </a:xfrm>
        </p:spPr>
        <p:txBody>
          <a:bodyPr anchor="ctr">
            <a:normAutofit/>
          </a:bodyPr>
          <a:lstStyle/>
          <a:p>
            <a:pPr>
              <a:buFont typeface="Wingdings" panose="05000000000000000000" pitchFamily="2" charset="2"/>
              <a:buChar char="v"/>
            </a:pPr>
            <a:r>
              <a:rPr lang="en-US" sz="2000" dirty="0"/>
              <a:t>If you don’t know what to say, just stay present and listen; Let the person know you’re there for them</a:t>
            </a:r>
          </a:p>
          <a:p>
            <a:pPr lvl="0">
              <a:buFont typeface="Wingdings" panose="05000000000000000000" pitchFamily="2" charset="2"/>
              <a:buChar char="v"/>
            </a:pPr>
            <a:r>
              <a:rPr lang="en-US" sz="2000" dirty="0"/>
              <a:t>Don’t try to make a grieving person feel better, just be there to support them</a:t>
            </a:r>
          </a:p>
          <a:p>
            <a:pPr lvl="0">
              <a:buFont typeface="Wingdings" panose="05000000000000000000" pitchFamily="2" charset="2"/>
              <a:buChar char="v"/>
            </a:pPr>
            <a:r>
              <a:rPr lang="en-US" sz="2000" dirty="0"/>
              <a:t>If they want to talk about the loss, listen and provide support             </a:t>
            </a:r>
          </a:p>
          <a:p>
            <a:pPr lvl="0">
              <a:buFont typeface="Wingdings" panose="05000000000000000000" pitchFamily="2" charset="2"/>
              <a:buChar char="v"/>
            </a:pPr>
            <a:r>
              <a:rPr lang="en-US" sz="2000" dirty="0"/>
              <a:t>Offer a menu of options for support</a:t>
            </a:r>
          </a:p>
          <a:p>
            <a:pPr lvl="0">
              <a:buFont typeface="Wingdings" panose="05000000000000000000" pitchFamily="2" charset="2"/>
              <a:buChar char="v"/>
            </a:pPr>
            <a:r>
              <a:rPr lang="en-US" sz="2000" dirty="0"/>
              <a:t>Be genuine and reliable</a:t>
            </a:r>
          </a:p>
          <a:p>
            <a:pPr lvl="0">
              <a:buFont typeface="Wingdings" panose="05000000000000000000" pitchFamily="2" charset="2"/>
              <a:buChar char="v"/>
            </a:pPr>
            <a:r>
              <a:rPr lang="en-US" sz="2000" dirty="0"/>
              <a:t>Be sensitive to unique factors that affect them</a:t>
            </a:r>
          </a:p>
          <a:p>
            <a:pPr lvl="0">
              <a:buFont typeface="Wingdings" panose="05000000000000000000" pitchFamily="2" charset="2"/>
              <a:buChar char="v"/>
            </a:pPr>
            <a:r>
              <a:rPr lang="en-US" sz="2000" dirty="0"/>
              <a:t>Check in over the next few months</a:t>
            </a:r>
          </a:p>
          <a:p>
            <a:pPr marL="0" indent="0">
              <a:buNone/>
            </a:pPr>
            <a:endParaRPr lang="en-US" sz="2000" dirty="0"/>
          </a:p>
        </p:txBody>
      </p:sp>
      <p:sp>
        <p:nvSpPr>
          <p:cNvPr id="4" name="AutoShape 2" descr="Bereavement | debra of America"/>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descr="HACM Bereavement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21454"/>
            <a:ext cx="7047706" cy="215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105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graphicFrame>
        <p:nvGraphicFramePr>
          <p:cNvPr id="2" name="Diagram 1">
            <a:extLst>
              <a:ext uri="{FF2B5EF4-FFF2-40B4-BE49-F238E27FC236}">
                <a16:creationId xmlns:a16="http://schemas.microsoft.com/office/drawing/2014/main" id="{43853171-9CC0-4335-B8F4-E9CAD6A1E13F}"/>
              </a:ext>
            </a:extLst>
          </p:cNvPr>
          <p:cNvGraphicFramePr/>
          <p:nvPr/>
        </p:nvGraphicFramePr>
        <p:xfrm>
          <a:off x="1836032" y="990600"/>
          <a:ext cx="8984369"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E83DA26-FC3B-460F-8820-CE9A76056E60}"/>
              </a:ext>
            </a:extLst>
          </p:cNvPr>
          <p:cNvSpPr>
            <a:spLocks noGrp="1"/>
          </p:cNvSpPr>
          <p:nvPr>
            <p:ph type="title"/>
          </p:nvPr>
        </p:nvSpPr>
        <p:spPr>
          <a:xfrm>
            <a:off x="2064632" y="21305"/>
            <a:ext cx="8450969" cy="1007533"/>
          </a:xfrm>
        </p:spPr>
        <p:txBody>
          <a:bodyPr>
            <a:noAutofit/>
          </a:bodyPr>
          <a:lstStyle/>
          <a:p>
            <a:r>
              <a:rPr lang="en-US" sz="4000" dirty="0"/>
              <a:t>Making Friends With Uncertainty</a:t>
            </a:r>
          </a:p>
        </p:txBody>
      </p:sp>
      <p:sp>
        <p:nvSpPr>
          <p:cNvPr id="9" name="TextBox 8">
            <a:extLst>
              <a:ext uri="{FF2B5EF4-FFF2-40B4-BE49-F238E27FC236}">
                <a16:creationId xmlns:a16="http://schemas.microsoft.com/office/drawing/2014/main" id="{2A080173-2F8A-4D82-AC1C-BEFEC3AF7C13}"/>
              </a:ext>
            </a:extLst>
          </p:cNvPr>
          <p:cNvSpPr txBox="1"/>
          <p:nvPr/>
        </p:nvSpPr>
        <p:spPr>
          <a:xfrm>
            <a:off x="1524000" y="5860027"/>
            <a:ext cx="8077200" cy="769441"/>
          </a:xfrm>
          <a:prstGeom prst="rect">
            <a:avLst/>
          </a:prstGeom>
          <a:noFill/>
        </p:spPr>
        <p:txBody>
          <a:bodyPr wrap="square">
            <a:spAutoFit/>
          </a:bodyPr>
          <a:lstStyle/>
          <a:p>
            <a:pPr marL="799963" lvl="1" indent="-228600">
              <a:buFont typeface="Arial" panose="020B0604020202020204" pitchFamily="34" charset="0"/>
              <a:buChar char="•"/>
            </a:pPr>
            <a:r>
              <a:rPr lang="en-US" sz="2200" dirty="0">
                <a:solidFill>
                  <a:srgbClr val="232D4B"/>
                </a:solidFill>
                <a:latin typeface="Calibri"/>
              </a:rPr>
              <a:t>Find routines that are feasible in the new context. </a:t>
            </a:r>
          </a:p>
          <a:p>
            <a:pPr marL="799963" lvl="1" indent="-228600">
              <a:buFont typeface="Arial" panose="020B0604020202020204" pitchFamily="34" charset="0"/>
              <a:buChar char="•"/>
            </a:pPr>
            <a:r>
              <a:rPr lang="en-US" sz="2200" dirty="0">
                <a:solidFill>
                  <a:srgbClr val="232D4B"/>
                </a:solidFill>
                <a:latin typeface="Calibri"/>
              </a:rPr>
              <a:t>Give help when you can and accept help when needed. </a:t>
            </a:r>
          </a:p>
        </p:txBody>
      </p:sp>
      <p:sp>
        <p:nvSpPr>
          <p:cNvPr id="10" name="Rectangle 9">
            <a:extLst>
              <a:ext uri="{FF2B5EF4-FFF2-40B4-BE49-F238E27FC236}">
                <a16:creationId xmlns:a16="http://schemas.microsoft.com/office/drawing/2014/main" id="{0D39288F-07DD-45FB-B238-97CE73093960}"/>
              </a:ext>
            </a:extLst>
          </p:cNvPr>
          <p:cNvSpPr/>
          <p:nvPr/>
        </p:nvSpPr>
        <p:spPr>
          <a:xfrm>
            <a:off x="9621592" y="6535117"/>
            <a:ext cx="2750431" cy="276999"/>
          </a:xfrm>
          <a:prstGeom prst="rect">
            <a:avLst/>
          </a:prstGeom>
        </p:spPr>
        <p:txBody>
          <a:bodyPr wrap="square">
            <a:spAutoFit/>
          </a:bodyPr>
          <a:lstStyle/>
          <a:p>
            <a:pPr eaLnBrk="0" fontAlgn="base" hangingPunct="0">
              <a:spcBef>
                <a:spcPct val="0"/>
              </a:spcBef>
              <a:spcAft>
                <a:spcPct val="0"/>
              </a:spcAft>
              <a:defRPr/>
            </a:pPr>
            <a:r>
              <a:rPr lang="en-US" sz="1200" dirty="0" err="1">
                <a:solidFill>
                  <a:srgbClr val="232D4B"/>
                </a:solidFill>
                <a:latin typeface="Arial" pitchFamily="34" charset="0"/>
                <a:ea typeface="MS PGothic" pitchFamily="34" charset="-128"/>
              </a:rPr>
              <a:t>Mofrad</a:t>
            </a:r>
            <a:r>
              <a:rPr lang="en-US" sz="1200" dirty="0">
                <a:solidFill>
                  <a:srgbClr val="232D4B"/>
                </a:solidFill>
                <a:latin typeface="Arial" pitchFamily="34" charset="0"/>
                <a:ea typeface="MS PGothic" pitchFamily="34" charset="-128"/>
              </a:rPr>
              <a:t>, Tiplady, Payne, &amp; </a:t>
            </a:r>
            <a:r>
              <a:rPr lang="en-US" sz="1200" dirty="0" err="1">
                <a:solidFill>
                  <a:srgbClr val="232D4B"/>
                </a:solidFill>
                <a:latin typeface="Arial" pitchFamily="34" charset="0"/>
                <a:ea typeface="MS PGothic" pitchFamily="34" charset="-128"/>
              </a:rPr>
              <a:t>Freeston</a:t>
            </a:r>
            <a:r>
              <a:rPr lang="en-US" sz="1200" dirty="0">
                <a:solidFill>
                  <a:srgbClr val="232D4B"/>
                </a:solidFill>
                <a:latin typeface="Arial" pitchFamily="34" charset="0"/>
                <a:ea typeface="MS PGothic" pitchFamily="34" charset="-128"/>
              </a:rPr>
              <a:t> </a:t>
            </a:r>
            <a:endParaRPr lang="en-US" dirty="0">
              <a:solidFill>
                <a:prstClr val="white"/>
              </a:solidFill>
              <a:latin typeface="Arial" pitchFamily="34" charset="0"/>
              <a:ea typeface="MS PGothic" pitchFamily="34" charset="-128"/>
            </a:endParaRPr>
          </a:p>
        </p:txBody>
      </p:sp>
    </p:spTree>
    <p:extLst>
      <p:ext uri="{BB962C8B-B14F-4D97-AF65-F5344CB8AC3E}">
        <p14:creationId xmlns:p14="http://schemas.microsoft.com/office/powerpoint/2010/main" val="30042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sp>
        <p:nvSpPr>
          <p:cNvPr id="7" name="TextBox 6">
            <a:extLst>
              <a:ext uri="{FF2B5EF4-FFF2-40B4-BE49-F238E27FC236}">
                <a16:creationId xmlns:a16="http://schemas.microsoft.com/office/drawing/2014/main" id="{A16DCFC5-DDA2-4753-9567-09EAF1BBBE05}"/>
              </a:ext>
            </a:extLst>
          </p:cNvPr>
          <p:cNvSpPr txBox="1"/>
          <p:nvPr/>
        </p:nvSpPr>
        <p:spPr>
          <a:xfrm>
            <a:off x="3277334" y="1436702"/>
            <a:ext cx="6095966" cy="646163"/>
          </a:xfrm>
          <a:prstGeom prst="rect">
            <a:avLst/>
          </a:prstGeom>
          <a:noFill/>
        </p:spPr>
        <p:txBody>
          <a:bodyPr wrap="square">
            <a:spAutoFit/>
          </a:bodyPr>
          <a:lstStyle/>
          <a:p>
            <a:pPr algn="ctr" defTabSz="457063">
              <a:spcBef>
                <a:spcPct val="30000"/>
              </a:spcBef>
              <a:spcAft>
                <a:spcPct val="5000"/>
              </a:spcAft>
              <a:buClr>
                <a:srgbClr val="404040"/>
              </a:buCl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3599" dirty="0">
                <a:solidFill>
                  <a:srgbClr val="002060"/>
                </a:solidFill>
              </a:rPr>
              <a:t>Box Breathing</a:t>
            </a:r>
            <a:endParaRPr lang="en-US" sz="3599" b="1" u="sng" dirty="0">
              <a:solidFill>
                <a:srgbClr val="002060"/>
              </a:solidFill>
              <a:latin typeface="Calibri" pitchFamily="127" charset="0"/>
              <a:ea typeface="Corbel" pitchFamily="127" charset="0"/>
              <a:cs typeface="Corbel" pitchFamily="127" charset="0"/>
            </a:endParaRPr>
          </a:p>
        </p:txBody>
      </p:sp>
      <p:pic>
        <p:nvPicPr>
          <p:cNvPr id="2050" name="Picture 2">
            <a:extLst>
              <a:ext uri="{FF2B5EF4-FFF2-40B4-BE49-F238E27FC236}">
                <a16:creationId xmlns:a16="http://schemas.microsoft.com/office/drawing/2014/main" id="{D19781D3-CA95-4D50-8D30-5042D95C8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24" y="2118622"/>
            <a:ext cx="8094142" cy="45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7673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sp>
        <p:nvSpPr>
          <p:cNvPr id="7" name="TextBox 6">
            <a:extLst>
              <a:ext uri="{FF2B5EF4-FFF2-40B4-BE49-F238E27FC236}">
                <a16:creationId xmlns:a16="http://schemas.microsoft.com/office/drawing/2014/main" id="{A16DCFC5-DDA2-4753-9567-09EAF1BBBE05}"/>
              </a:ext>
            </a:extLst>
          </p:cNvPr>
          <p:cNvSpPr txBox="1"/>
          <p:nvPr/>
        </p:nvSpPr>
        <p:spPr>
          <a:xfrm>
            <a:off x="3048017" y="1413546"/>
            <a:ext cx="6095966" cy="646163"/>
          </a:xfrm>
          <a:prstGeom prst="rect">
            <a:avLst/>
          </a:prstGeom>
          <a:noFill/>
        </p:spPr>
        <p:txBody>
          <a:bodyPr wrap="square">
            <a:spAutoFit/>
          </a:bodyPr>
          <a:lstStyle/>
          <a:p>
            <a:pPr algn="ctr" defTabSz="457063">
              <a:spcBef>
                <a:spcPct val="30000"/>
              </a:spcBef>
              <a:spcAft>
                <a:spcPct val="5000"/>
              </a:spcAft>
              <a:buClr>
                <a:srgbClr val="404040"/>
              </a:buCl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3599" b="1" dirty="0">
                <a:solidFill>
                  <a:srgbClr val="002060"/>
                </a:solidFill>
                <a:latin typeface="Calibri" pitchFamily="127" charset="0"/>
                <a:ea typeface="Corbel" pitchFamily="127" charset="0"/>
                <a:cs typeface="Corbel" pitchFamily="127" charset="0"/>
              </a:rPr>
              <a:t>4-7-8 Breathing</a:t>
            </a:r>
          </a:p>
        </p:txBody>
      </p:sp>
      <p:sp>
        <p:nvSpPr>
          <p:cNvPr id="8" name="Content Placeholder 2">
            <a:extLst>
              <a:ext uri="{FF2B5EF4-FFF2-40B4-BE49-F238E27FC236}">
                <a16:creationId xmlns:a16="http://schemas.microsoft.com/office/drawing/2014/main" id="{B16F50EB-879B-43C3-96F2-0453F09DD324}"/>
              </a:ext>
            </a:extLst>
          </p:cNvPr>
          <p:cNvSpPr txBox="1">
            <a:spLocks/>
          </p:cNvSpPr>
          <p:nvPr/>
        </p:nvSpPr>
        <p:spPr>
          <a:xfrm>
            <a:off x="342845" y="2175346"/>
            <a:ext cx="5180251" cy="38090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99" b="1" u="sng" dirty="0">
                <a:solidFill>
                  <a:srgbClr val="002060"/>
                </a:solidFill>
              </a:rPr>
              <a:t>WHY?</a:t>
            </a:r>
          </a:p>
          <a:p>
            <a:r>
              <a:rPr lang="en-US" sz="2199" dirty="0">
                <a:solidFill>
                  <a:srgbClr val="002060"/>
                </a:solidFill>
              </a:rPr>
              <a:t>Changing our breathing helps to reset (down regulate) the fight, flight, or freeze response</a:t>
            </a:r>
          </a:p>
          <a:p>
            <a:r>
              <a:rPr lang="en-US" sz="2199" dirty="0">
                <a:solidFill>
                  <a:srgbClr val="002060"/>
                </a:solidFill>
              </a:rPr>
              <a:t>Improves ability to make critical decisions during periods of high stress</a:t>
            </a:r>
          </a:p>
          <a:p>
            <a:r>
              <a:rPr lang="en-US" sz="2199" dirty="0">
                <a:solidFill>
                  <a:srgbClr val="002060"/>
                </a:solidFill>
              </a:rPr>
              <a:t>Can create "muscle memory" to reduce the physical demands of the stress response</a:t>
            </a:r>
          </a:p>
          <a:p>
            <a:endParaRPr lang="en-US" sz="2799" dirty="0"/>
          </a:p>
        </p:txBody>
      </p:sp>
      <p:sp>
        <p:nvSpPr>
          <p:cNvPr id="9" name="Content Placeholder 3">
            <a:extLst>
              <a:ext uri="{FF2B5EF4-FFF2-40B4-BE49-F238E27FC236}">
                <a16:creationId xmlns:a16="http://schemas.microsoft.com/office/drawing/2014/main" id="{EBC0CF2B-1205-403E-9633-AE44B4B3C841}"/>
              </a:ext>
            </a:extLst>
          </p:cNvPr>
          <p:cNvSpPr txBox="1">
            <a:spLocks/>
          </p:cNvSpPr>
          <p:nvPr/>
        </p:nvSpPr>
        <p:spPr>
          <a:xfrm>
            <a:off x="7010163" y="2019682"/>
            <a:ext cx="5180251" cy="49097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99" b="1" u="sng" dirty="0">
                <a:solidFill>
                  <a:srgbClr val="002060"/>
                </a:solidFill>
              </a:rPr>
              <a:t>STEPS</a:t>
            </a:r>
          </a:p>
          <a:p>
            <a:r>
              <a:rPr lang="en-US" sz="2199" dirty="0">
                <a:solidFill>
                  <a:srgbClr val="002060"/>
                </a:solidFill>
              </a:rPr>
              <a:t>Close your mouth and </a:t>
            </a:r>
            <a:r>
              <a:rPr lang="en-US" sz="2199" b="1" dirty="0">
                <a:solidFill>
                  <a:srgbClr val="002060"/>
                </a:solidFill>
              </a:rPr>
              <a:t>inhale</a:t>
            </a:r>
            <a:r>
              <a:rPr lang="en-US" sz="2199" dirty="0">
                <a:solidFill>
                  <a:srgbClr val="002060"/>
                </a:solidFill>
              </a:rPr>
              <a:t> quietly through your nose to a mental </a:t>
            </a:r>
            <a:r>
              <a:rPr lang="en-US" sz="2199" b="1" dirty="0">
                <a:solidFill>
                  <a:srgbClr val="002060"/>
                </a:solidFill>
              </a:rPr>
              <a:t>count of four.</a:t>
            </a:r>
          </a:p>
          <a:p>
            <a:r>
              <a:rPr lang="en-US" sz="2199" b="1" dirty="0">
                <a:solidFill>
                  <a:srgbClr val="002060"/>
                </a:solidFill>
              </a:rPr>
              <a:t>Hold your breath </a:t>
            </a:r>
            <a:r>
              <a:rPr lang="en-US" sz="2199" dirty="0">
                <a:solidFill>
                  <a:srgbClr val="002060"/>
                </a:solidFill>
              </a:rPr>
              <a:t>for a count of </a:t>
            </a:r>
            <a:r>
              <a:rPr lang="en-US" sz="2199" b="1" dirty="0">
                <a:solidFill>
                  <a:srgbClr val="002060"/>
                </a:solidFill>
              </a:rPr>
              <a:t>seven</a:t>
            </a:r>
            <a:r>
              <a:rPr lang="en-US" sz="2199" dirty="0">
                <a:solidFill>
                  <a:srgbClr val="002060"/>
                </a:solidFill>
              </a:rPr>
              <a:t>.</a:t>
            </a:r>
          </a:p>
          <a:p>
            <a:r>
              <a:rPr lang="en-US" sz="2199" b="1" dirty="0">
                <a:solidFill>
                  <a:srgbClr val="002060"/>
                </a:solidFill>
              </a:rPr>
              <a:t>Exhale</a:t>
            </a:r>
            <a:r>
              <a:rPr lang="en-US" sz="2199" dirty="0">
                <a:solidFill>
                  <a:srgbClr val="002060"/>
                </a:solidFill>
              </a:rPr>
              <a:t> completely through your mouth, making a whoosh sound to a </a:t>
            </a:r>
            <a:r>
              <a:rPr lang="en-US" sz="2199" b="1" dirty="0">
                <a:solidFill>
                  <a:srgbClr val="002060"/>
                </a:solidFill>
              </a:rPr>
              <a:t>count of eight.</a:t>
            </a:r>
          </a:p>
          <a:p>
            <a:r>
              <a:rPr lang="en-US" sz="2199" dirty="0">
                <a:solidFill>
                  <a:srgbClr val="002060"/>
                </a:solidFill>
              </a:rPr>
              <a:t>Now </a:t>
            </a:r>
            <a:r>
              <a:rPr lang="en-US" sz="2199" b="1" dirty="0">
                <a:solidFill>
                  <a:srgbClr val="002060"/>
                </a:solidFill>
              </a:rPr>
              <a:t>inhale again and repeat </a:t>
            </a:r>
            <a:r>
              <a:rPr lang="en-US" sz="2199" dirty="0">
                <a:solidFill>
                  <a:srgbClr val="002060"/>
                </a:solidFill>
              </a:rPr>
              <a:t>the cycle three more times for a total of four breaths.</a:t>
            </a:r>
          </a:p>
        </p:txBody>
      </p:sp>
      <p:pic>
        <p:nvPicPr>
          <p:cNvPr id="5" name="Picture 4">
            <a:extLst>
              <a:ext uri="{FF2B5EF4-FFF2-40B4-BE49-F238E27FC236}">
                <a16:creationId xmlns:a16="http://schemas.microsoft.com/office/drawing/2014/main" id="{0BDB4241-F3C6-4159-98E8-E5B2F8E0D04E}"/>
              </a:ext>
            </a:extLst>
          </p:cNvPr>
          <p:cNvPicPr>
            <a:picLocks noChangeAspect="1"/>
          </p:cNvPicPr>
          <p:nvPr/>
        </p:nvPicPr>
        <p:blipFill>
          <a:blip r:embed="rId3"/>
          <a:stretch>
            <a:fillRect/>
          </a:stretch>
        </p:blipFill>
        <p:spPr>
          <a:xfrm>
            <a:off x="3734292" y="5082158"/>
            <a:ext cx="3275871" cy="1804392"/>
          </a:xfrm>
          <a:prstGeom prst="rect">
            <a:avLst/>
          </a:prstGeom>
        </p:spPr>
      </p:pic>
    </p:spTree>
    <p:extLst>
      <p:ext uri="{BB962C8B-B14F-4D97-AF65-F5344CB8AC3E}">
        <p14:creationId xmlns:p14="http://schemas.microsoft.com/office/powerpoint/2010/main" val="3531080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graphicFrame>
        <p:nvGraphicFramePr>
          <p:cNvPr id="2" name="Diagram 1">
            <a:extLst>
              <a:ext uri="{FF2B5EF4-FFF2-40B4-BE49-F238E27FC236}">
                <a16:creationId xmlns:a16="http://schemas.microsoft.com/office/drawing/2014/main" id="{285F347F-8FB9-4358-A0B3-890E62D72D20}"/>
              </a:ext>
            </a:extLst>
          </p:cNvPr>
          <p:cNvGraphicFramePr/>
          <p:nvPr/>
        </p:nvGraphicFramePr>
        <p:xfrm>
          <a:off x="2363172" y="1448316"/>
          <a:ext cx="7694196" cy="510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EAA0C52-9D85-43C4-8DF8-08B4FE0CC379}"/>
              </a:ext>
            </a:extLst>
          </p:cNvPr>
          <p:cNvPicPr>
            <a:picLocks noChangeAspect="1"/>
          </p:cNvPicPr>
          <p:nvPr/>
        </p:nvPicPr>
        <p:blipFill>
          <a:blip r:embed="rId8"/>
          <a:stretch>
            <a:fillRect/>
          </a:stretch>
        </p:blipFill>
        <p:spPr>
          <a:xfrm>
            <a:off x="443961" y="3200461"/>
            <a:ext cx="2303688" cy="1599783"/>
          </a:xfrm>
          <a:prstGeom prst="rect">
            <a:avLst/>
          </a:prstGeom>
        </p:spPr>
      </p:pic>
    </p:spTree>
    <p:extLst>
      <p:ext uri="{BB962C8B-B14F-4D97-AF65-F5344CB8AC3E}">
        <p14:creationId xmlns:p14="http://schemas.microsoft.com/office/powerpoint/2010/main" val="30544878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1600201" y="183649"/>
            <a:ext cx="9293979" cy="1007533"/>
          </a:xfrm>
        </p:spPr>
        <p:txBody>
          <a:bodyPr>
            <a:normAutofit/>
          </a:bodyPr>
          <a:lstStyle/>
          <a:p>
            <a:pPr algn="ctr">
              <a:defRPr/>
            </a:pPr>
            <a:r>
              <a:rPr lang="en-US" sz="4000" dirty="0">
                <a:effectLst>
                  <a:outerShdw blurRad="38100" dist="38100" dir="2700000" algn="tl">
                    <a:srgbClr val="000000">
                      <a:alpha val="43137"/>
                    </a:srgbClr>
                  </a:outerShdw>
                </a:effectLst>
                <a:ea typeface="ＭＳ Ｐゴシック" charset="0"/>
              </a:rPr>
              <a:t>Calm Examples: Self</a:t>
            </a:r>
          </a:p>
        </p:txBody>
      </p:sp>
      <p:sp>
        <p:nvSpPr>
          <p:cNvPr id="76802" name="Content Placeholder 2"/>
          <p:cNvSpPr>
            <a:spLocks noGrp="1"/>
          </p:cNvSpPr>
          <p:nvPr>
            <p:ph idx="4294967295"/>
          </p:nvPr>
        </p:nvSpPr>
        <p:spPr>
          <a:xfrm>
            <a:off x="5105401" y="1219201"/>
            <a:ext cx="5584825" cy="5408613"/>
          </a:xfrm>
        </p:spPr>
        <p:txBody>
          <a:bodyPr anchor="ctr">
            <a:normAutofit/>
          </a:bodyPr>
          <a:lstStyle/>
          <a:p>
            <a:pPr marL="0" indent="0">
              <a:buNone/>
            </a:pPr>
            <a:r>
              <a:rPr lang="en-US" sz="2400" dirty="0">
                <a:solidFill>
                  <a:srgbClr val="232D4B"/>
                </a:solidFill>
              </a:rPr>
              <a:t>“What helps calm me is breaking down responsibilities into manageable pieces, making lists and being organized.”’</a:t>
            </a:r>
          </a:p>
          <a:p>
            <a:pPr marL="0" indent="0">
              <a:buNone/>
            </a:pPr>
            <a:endParaRPr lang="en-US" sz="2400" dirty="0">
              <a:solidFill>
                <a:srgbClr val="232D4B"/>
              </a:solidFill>
            </a:endParaRPr>
          </a:p>
          <a:p>
            <a:pPr marL="0" indent="0">
              <a:buNone/>
            </a:pPr>
            <a:r>
              <a:rPr lang="en-US" dirty="0">
                <a:solidFill>
                  <a:srgbClr val="232D4B"/>
                </a:solidFill>
              </a:rPr>
              <a:t>“To reduce stress in myself at work, I try to refocus and take a deep breath. I remind myself that I am only one person and I am doing the best job that I can possibly do. I also try to step off the unit when there is adequate coverage just take get fresh air and regroup.” </a:t>
            </a:r>
            <a:endParaRPr lang="en-US" sz="2400" dirty="0">
              <a:solidFill>
                <a:srgbClr val="232D4B"/>
              </a:solidFill>
            </a:endParaRPr>
          </a:p>
        </p:txBody>
      </p:sp>
      <p:pic>
        <p:nvPicPr>
          <p:cNvPr id="6" name="Picture 5" descr="A picture containing sitting, front, white, small&#10;&#10;Description automatically generated">
            <a:extLst>
              <a:ext uri="{FF2B5EF4-FFF2-40B4-BE49-F238E27FC236}">
                <a16:creationId xmlns:a16="http://schemas.microsoft.com/office/drawing/2014/main" id="{194D64BC-3D05-9A42-84FA-9CCC320583C8}"/>
              </a:ext>
            </a:extLst>
          </p:cNvPr>
          <p:cNvPicPr>
            <a:picLocks noChangeAspect="1"/>
          </p:cNvPicPr>
          <p:nvPr/>
        </p:nvPicPr>
        <p:blipFill rotWithShape="1">
          <a:blip r:embed="rId3">
            <a:extLst>
              <a:ext uri="{28A0092B-C50C-407E-A947-70E740481C1C}">
                <a14:useLocalDpi xmlns:a14="http://schemas.microsoft.com/office/drawing/2010/main" val="0"/>
              </a:ext>
            </a:extLst>
          </a:blip>
          <a:srcRect t="1365" r="-2" b="-2"/>
          <a:stretch/>
        </p:blipFill>
        <p:spPr>
          <a:xfrm>
            <a:off x="381001" y="1878877"/>
            <a:ext cx="4277149" cy="4089258"/>
          </a:xfrm>
          <a:prstGeom prst="rect">
            <a:avLst/>
          </a:prstGeom>
        </p:spPr>
      </p:pic>
    </p:spTree>
    <p:extLst>
      <p:ext uri="{BB962C8B-B14F-4D97-AF65-F5344CB8AC3E}">
        <p14:creationId xmlns:p14="http://schemas.microsoft.com/office/powerpoint/2010/main" val="68772726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609601" y="76203"/>
            <a:ext cx="10742831" cy="1007533"/>
          </a:xfrm>
        </p:spPr>
        <p:txBody>
          <a:bodyPr>
            <a:normAutofit/>
          </a:bodyPr>
          <a:lstStyle/>
          <a:p>
            <a:pPr algn="ctr">
              <a:defRPr/>
            </a:pPr>
            <a:r>
              <a:rPr lang="en-US" sz="4000" dirty="0">
                <a:effectLst>
                  <a:outerShdw blurRad="38100" dist="38100" dir="2700000" algn="tl">
                    <a:srgbClr val="000000">
                      <a:alpha val="43137"/>
                    </a:srgbClr>
                  </a:outerShdw>
                </a:effectLst>
                <a:ea typeface="ＭＳ Ｐゴシック" charset="0"/>
              </a:rPr>
              <a:t>Calm Example: Peer /Leader Support</a:t>
            </a:r>
          </a:p>
        </p:txBody>
      </p:sp>
      <p:sp>
        <p:nvSpPr>
          <p:cNvPr id="76802" name="Content Placeholder 2"/>
          <p:cNvSpPr>
            <a:spLocks noGrp="1"/>
          </p:cNvSpPr>
          <p:nvPr>
            <p:ph idx="4294967295"/>
          </p:nvPr>
        </p:nvSpPr>
        <p:spPr>
          <a:xfrm>
            <a:off x="5105401" y="1219201"/>
            <a:ext cx="5584825" cy="5408613"/>
          </a:xfrm>
        </p:spPr>
        <p:txBody>
          <a:bodyPr anchor="ctr">
            <a:normAutofit/>
          </a:bodyPr>
          <a:lstStyle/>
          <a:p>
            <a:pPr marL="0" indent="0">
              <a:buNone/>
            </a:pPr>
            <a:r>
              <a:rPr lang="en-US" dirty="0">
                <a:solidFill>
                  <a:srgbClr val="232D4B"/>
                </a:solidFill>
              </a:rPr>
              <a:t>“If something is going wrong on a unit, someone will say “orange huddle.” That means, “everyone take a breath, we’re coming together. It’s not blaming or shaming, there’s an issue, we feel it, someone saw it, something is happening, it’s tense. Let’s all take a breath, this is the shift from hell, we’ll make it through.”</a:t>
            </a:r>
          </a:p>
        </p:txBody>
      </p:sp>
      <p:pic>
        <p:nvPicPr>
          <p:cNvPr id="2" name="Picture 1"/>
          <p:cNvPicPr>
            <a:picLocks noChangeAspect="1"/>
          </p:cNvPicPr>
          <p:nvPr/>
        </p:nvPicPr>
        <p:blipFill>
          <a:blip r:embed="rId3"/>
          <a:stretch>
            <a:fillRect/>
          </a:stretch>
        </p:blipFill>
        <p:spPr>
          <a:xfrm>
            <a:off x="914400" y="2743200"/>
            <a:ext cx="3810000" cy="3279195"/>
          </a:xfrm>
          <a:prstGeom prst="rect">
            <a:avLst/>
          </a:prstGeom>
        </p:spPr>
      </p:pic>
    </p:spTree>
    <p:extLst>
      <p:ext uri="{BB962C8B-B14F-4D97-AF65-F5344CB8AC3E}">
        <p14:creationId xmlns:p14="http://schemas.microsoft.com/office/powerpoint/2010/main" val="14700941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201134"/>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latin typeface="Arial" panose="020B0604020202020204" pitchFamily="34" charset="0"/>
                <a:cs typeface="Arial" panose="020B0604020202020204" pitchFamily="34" charset="0"/>
              </a:rPr>
              <a:t>Group Discussion: Calm</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3ABB683D-F70A-4D2C-811E-1091D648AADD}"/>
              </a:ext>
            </a:extLst>
          </p:cNvPr>
          <p:cNvSpPr txBox="1">
            <a:spLocks/>
          </p:cNvSpPr>
          <p:nvPr/>
        </p:nvSpPr>
        <p:spPr>
          <a:xfrm>
            <a:off x="5638801" y="865668"/>
            <a:ext cx="558499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charset="2"/>
              <a:buChar char="§"/>
            </a:pPr>
            <a:r>
              <a:rPr lang="en-US" sz="2400" dirty="0"/>
              <a:t>What are some examples of how calm might be needed in your work?  </a:t>
            </a:r>
          </a:p>
          <a:p>
            <a:pPr>
              <a:buFont typeface="Wingdings" charset="2"/>
              <a:buChar char="§"/>
            </a:pPr>
            <a:r>
              <a:rPr lang="en-US" sz="2400" dirty="0"/>
              <a:t>What are some ways that you find calm for yourself?</a:t>
            </a:r>
          </a:p>
          <a:p>
            <a:pPr>
              <a:buFont typeface="Wingdings" charset="2"/>
              <a:buChar char="§"/>
            </a:pPr>
            <a:r>
              <a:rPr lang="en-US" sz="2400" dirty="0"/>
              <a:t>What are some ways that you have offered or been offered calming actions? </a:t>
            </a:r>
          </a:p>
        </p:txBody>
      </p:sp>
    </p:spTree>
    <p:extLst>
      <p:ext uri="{BB962C8B-B14F-4D97-AF65-F5344CB8AC3E}">
        <p14:creationId xmlns:p14="http://schemas.microsoft.com/office/powerpoint/2010/main" val="40684540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4294967295"/>
          </p:nvPr>
        </p:nvSpPr>
        <p:spPr>
          <a:xfrm>
            <a:off x="451678" y="1600201"/>
            <a:ext cx="6505575" cy="4875213"/>
          </a:xfrm>
          <a:solidFill>
            <a:schemeClr val="accent6">
              <a:lumMod val="20000"/>
              <a:lumOff val="80000"/>
            </a:schemeClr>
          </a:solidFill>
          <a:ln w="19050">
            <a:solidFill>
              <a:schemeClr val="accent1"/>
            </a:solidFill>
          </a:ln>
        </p:spPr>
        <p:txBody>
          <a:bodyPr anchor="ctr">
            <a:noAutofit/>
          </a:bodyPr>
          <a:lstStyle/>
          <a:p>
            <a:pPr marL="0" indent="0">
              <a:buNone/>
            </a:pPr>
            <a:r>
              <a:rPr lang="en-US" sz="3199" dirty="0"/>
              <a:t>A nurse who you know has been having marital issues has trouble with entering data into an electronic record and throws a stack of papers on the floor and runs to the bathroom.</a:t>
            </a:r>
          </a:p>
        </p:txBody>
      </p:sp>
      <p:sp>
        <p:nvSpPr>
          <p:cNvPr id="2" name="TextBox 1">
            <a:extLst>
              <a:ext uri="{FF2B5EF4-FFF2-40B4-BE49-F238E27FC236}">
                <a16:creationId xmlns:a16="http://schemas.microsoft.com/office/drawing/2014/main" id="{914D2663-7D1D-9D40-8372-F33CB0DA61BB}"/>
              </a:ext>
            </a:extLst>
          </p:cNvPr>
          <p:cNvSpPr txBox="1"/>
          <p:nvPr/>
        </p:nvSpPr>
        <p:spPr>
          <a:xfrm>
            <a:off x="7693927" y="2631896"/>
            <a:ext cx="4194987" cy="3138503"/>
          </a:xfrm>
          <a:prstGeom prst="rect">
            <a:avLst/>
          </a:prstGeom>
          <a:solidFill>
            <a:schemeClr val="accent4">
              <a:lumMod val="20000"/>
              <a:lumOff val="80000"/>
            </a:schemeClr>
          </a:solidFill>
          <a:ln w="38100">
            <a:solidFill>
              <a:schemeClr val="accent1"/>
            </a:solidFill>
          </a:ln>
        </p:spPr>
        <p:txBody>
          <a:bodyPr wrap="square" rtlCol="0">
            <a:spAutoFit/>
          </a:bodyPr>
          <a:lstStyle/>
          <a:p>
            <a:pPr marL="285664" indent="-285664" defTabSz="914126">
              <a:buFont typeface="Arial" panose="020B0604020202020204" pitchFamily="34" charset="0"/>
              <a:buChar char="•"/>
              <a:defRPr/>
            </a:pPr>
            <a:r>
              <a:rPr lang="en-US" sz="1999" dirty="0">
                <a:solidFill>
                  <a:prstClr val="black"/>
                </a:solidFill>
                <a:latin typeface="Calibri" panose="020F0502020204030204"/>
              </a:rPr>
              <a:t>What kind of stress injury may be present?</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SFA action(s) would you use?</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is your plan for approaching the situation?</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other information would you want to know?</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Outline the exact words/sentences you would use. </a:t>
            </a:r>
          </a:p>
          <a:p>
            <a:pPr defTabSz="914126">
              <a:defRPr/>
            </a:pPr>
            <a:endParaRPr lang="en-US" sz="1799" dirty="0">
              <a:solidFill>
                <a:prstClr val="black"/>
              </a:solidFill>
              <a:latin typeface="Calibri" panose="020F0502020204030204"/>
            </a:endParaRPr>
          </a:p>
        </p:txBody>
      </p:sp>
      <p:sp>
        <p:nvSpPr>
          <p:cNvPr id="4" name="Title 3"/>
          <p:cNvSpPr>
            <a:spLocks noGrp="1"/>
          </p:cNvSpPr>
          <p:nvPr>
            <p:ph type="title"/>
          </p:nvPr>
        </p:nvSpPr>
        <p:spPr>
          <a:xfrm>
            <a:off x="533401" y="76203"/>
            <a:ext cx="10819031" cy="1007533"/>
          </a:xfrm>
        </p:spPr>
        <p:txBody>
          <a:bodyPr>
            <a:normAutofit/>
          </a:bodyPr>
          <a:lstStyle/>
          <a:p>
            <a:pPr algn="ctr"/>
            <a:r>
              <a:rPr lang="en-US" dirty="0"/>
              <a:t>CALM SCENARIO</a:t>
            </a:r>
          </a:p>
        </p:txBody>
      </p:sp>
    </p:spTree>
    <p:extLst>
      <p:ext uri="{BB962C8B-B14F-4D97-AF65-F5344CB8AC3E}">
        <p14:creationId xmlns:p14="http://schemas.microsoft.com/office/powerpoint/2010/main" val="251894967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C23-74CF-6DBF-AF8F-CB62839EC62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DAY 1 Summary</a:t>
            </a:r>
          </a:p>
        </p:txBody>
      </p:sp>
      <p:pic>
        <p:nvPicPr>
          <p:cNvPr id="2050" name="Picture 2" descr="Summary Stock Photos and Images. 22,368 Summary pictures and royalty free  photography available to search from thousands of stock photographers.">
            <a:extLst>
              <a:ext uri="{FF2B5EF4-FFF2-40B4-BE49-F238E27FC236}">
                <a16:creationId xmlns:a16="http://schemas.microsoft.com/office/drawing/2014/main" id="{3C8BFD1C-EDAC-3D96-7857-83A97A2FC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3" t="6871" r="4848" b="5512"/>
          <a:stretch/>
        </p:blipFill>
        <p:spPr bwMode="auto">
          <a:xfrm>
            <a:off x="1676400" y="1265902"/>
            <a:ext cx="8382000" cy="5515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1CDAF6-BCE6-AFC6-5176-6420F8920CDA}"/>
              </a:ext>
            </a:extLst>
          </p:cNvPr>
          <p:cNvSpPr txBox="1"/>
          <p:nvPr/>
        </p:nvSpPr>
        <p:spPr>
          <a:xfrm>
            <a:off x="4572000" y="3810001"/>
            <a:ext cx="4724400" cy="2031325"/>
          </a:xfrm>
          <a:prstGeom prst="rect">
            <a:avLst/>
          </a:prstGeom>
          <a:noFill/>
        </p:spPr>
        <p:txBody>
          <a:bodyPr wrap="square" rtlCol="0">
            <a:spAutoFit/>
          </a:bodyPr>
          <a:lstStyle/>
          <a:p>
            <a:r>
              <a:rPr lang="en-US" b="1" dirty="0">
                <a:solidFill>
                  <a:schemeClr val="accent6">
                    <a:lumMod val="75000"/>
                  </a:schemeClr>
                </a:solidFill>
              </a:rPr>
              <a:t>Understanding Stress</a:t>
            </a:r>
          </a:p>
          <a:p>
            <a:endParaRPr lang="en-US" dirty="0"/>
          </a:p>
          <a:p>
            <a:endParaRPr lang="en-US" dirty="0"/>
          </a:p>
          <a:p>
            <a:r>
              <a:rPr lang="en-US" b="1" dirty="0">
                <a:solidFill>
                  <a:schemeClr val="accent6">
                    <a:lumMod val="75000"/>
                  </a:schemeClr>
                </a:solidFill>
              </a:rPr>
              <a:t>SFA Model / 1-4 C’s</a:t>
            </a:r>
          </a:p>
          <a:p>
            <a:endParaRPr lang="en-US" dirty="0"/>
          </a:p>
          <a:p>
            <a:endParaRPr lang="en-US" dirty="0"/>
          </a:p>
          <a:p>
            <a:r>
              <a:rPr lang="en-US" b="1" dirty="0">
                <a:solidFill>
                  <a:schemeClr val="accent6">
                    <a:lumMod val="75000"/>
                  </a:schemeClr>
                </a:solidFill>
              </a:rPr>
              <a:t>Self, Peer &amp; Organization Strategies</a:t>
            </a:r>
          </a:p>
        </p:txBody>
      </p:sp>
    </p:spTree>
    <p:extLst>
      <p:ext uri="{BB962C8B-B14F-4D97-AF65-F5344CB8AC3E}">
        <p14:creationId xmlns:p14="http://schemas.microsoft.com/office/powerpoint/2010/main" val="2696185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TotalTime>
  <Words>19960</Words>
  <Application>Microsoft Office PowerPoint</Application>
  <PresentationFormat>Widescreen</PresentationFormat>
  <Paragraphs>1936</Paragraphs>
  <Slides>101</Slides>
  <Notes>94</Notes>
  <HiddenSlides>3</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Stress First Aid Train the Trainer October 26, 2022 </vt:lpstr>
      <vt:lpstr>Stress First Aid Train the Trainer October 26, 2022 </vt:lpstr>
      <vt:lpstr>Stress First Aid Train the Trainer October 26, 2022 </vt:lpstr>
      <vt:lpstr>Stress First Aid Train the Trainer</vt:lpstr>
      <vt:lpstr>Introductions</vt:lpstr>
      <vt:lpstr>Learning Objectives</vt:lpstr>
      <vt:lpstr>Background of Stress First Aid</vt:lpstr>
      <vt:lpstr>Why SFA?</vt:lpstr>
      <vt:lpstr>And Needed More Than Ever Before</vt:lpstr>
      <vt:lpstr>What is SFA?</vt:lpstr>
      <vt:lpstr>Evidence Supporting Stress First Aid Model</vt:lpstr>
      <vt:lpstr>Stress</vt:lpstr>
      <vt:lpstr>PowerPoint Presentation</vt:lpstr>
      <vt:lpstr>Impact of Stress from a Neurophysiologic Perspective</vt:lpstr>
      <vt:lpstr>Mental Health Problems  Among Frontline Healthcare Workers</vt:lpstr>
      <vt:lpstr>Promoting Resilience &amp; Decreasing Stress</vt:lpstr>
      <vt:lpstr>Stress and Stress Injury</vt:lpstr>
      <vt:lpstr>Stress First Aid</vt:lpstr>
      <vt:lpstr>Double Edged Sword of Values and Ideals</vt:lpstr>
      <vt:lpstr>Self Obstacles: Attitudinal</vt:lpstr>
      <vt:lpstr>Self Obstacles: Behavioral</vt:lpstr>
      <vt:lpstr>Promoting Resilience, Self</vt:lpstr>
      <vt:lpstr>Promoting Resilience, Peer Support</vt:lpstr>
      <vt:lpstr>Key Component: Organizational Support</vt:lpstr>
      <vt:lpstr>Enhancing Resilience</vt:lpstr>
      <vt:lpstr>Why is it Hard to Implement Solutions</vt:lpstr>
      <vt:lpstr>Major Concepts</vt:lpstr>
      <vt:lpstr>Four Sources of Stress Injury</vt:lpstr>
      <vt:lpstr>Four Causes of Stress Injury</vt:lpstr>
      <vt:lpstr>Stress Continuum/Thermometer</vt:lpstr>
      <vt:lpstr>Poll Group Stress Level</vt:lpstr>
      <vt:lpstr>STRESS FIRST AID MODEL</vt:lpstr>
      <vt:lpstr>PowerPoint Presentation</vt:lpstr>
      <vt:lpstr>Stress First Aid Core Principles</vt:lpstr>
      <vt:lpstr>Stress First Aid Essentials </vt:lpstr>
      <vt:lpstr>PowerPoint Presentation</vt:lpstr>
      <vt:lpstr>PowerPoint Presentation</vt:lpstr>
      <vt:lpstr>Recognize Stress Zone Transitions: Demand: Resource Balance</vt:lpstr>
      <vt:lpstr>Stress Continuum Support Strategies “Grow the Green”</vt:lpstr>
      <vt:lpstr>PowerPoint Presentation</vt:lpstr>
      <vt:lpstr>Check Actions </vt:lpstr>
      <vt:lpstr>Check:  Why is it Needed?</vt:lpstr>
      <vt:lpstr>Check: In the Green &amp; Yellow</vt:lpstr>
      <vt:lpstr>PowerPoint Presentation</vt:lpstr>
      <vt:lpstr>Check Skill: OSCAR</vt:lpstr>
      <vt:lpstr>Check Skill: OSCAR Examples</vt:lpstr>
      <vt:lpstr>PowerPoint Presentation</vt:lpstr>
      <vt:lpstr>PowerPoint Presentation</vt:lpstr>
      <vt:lpstr>Organization/Leader Check Actions</vt:lpstr>
      <vt:lpstr>PowerPoint Presentation</vt:lpstr>
      <vt:lpstr>        Coordinate Actions </vt:lpstr>
      <vt:lpstr>PowerPoint Presentation</vt:lpstr>
      <vt:lpstr>Coordinate: In the Green &amp; Yellow</vt:lpstr>
      <vt:lpstr>PowerPoint Presentation</vt:lpstr>
      <vt:lpstr>Example: Self-Check and Coordinate</vt:lpstr>
      <vt:lpstr>Example: Peer/Leader-Check and Coordinate</vt:lpstr>
      <vt:lpstr>Example: Leader Check and Coordinate </vt:lpstr>
      <vt:lpstr>Example: Leader/Organization Check and Coordinate</vt:lpstr>
      <vt:lpstr>PowerPoint Presentation</vt:lpstr>
      <vt:lpstr>Primary Aid Strategies: Cover and Calm</vt:lpstr>
      <vt:lpstr>PowerPoint Presentation</vt:lpstr>
      <vt:lpstr>Cover Actions </vt:lpstr>
      <vt:lpstr>COVER: Why/When Needed?</vt:lpstr>
      <vt:lpstr>COVER: In the Green &amp; Yellow</vt:lpstr>
      <vt:lpstr>PowerPoint Presentation</vt:lpstr>
      <vt:lpstr> Self Cover Actions</vt:lpstr>
      <vt:lpstr>Self Cover Actions</vt:lpstr>
      <vt:lpstr>Potential Ways of Thinking to Enhance Cover </vt:lpstr>
      <vt:lpstr> Peer/Leader Cover Actions</vt:lpstr>
      <vt:lpstr> Peer/Leader Cover Actions</vt:lpstr>
      <vt:lpstr>Organizational/Leadership Cover Actions</vt:lpstr>
      <vt:lpstr>Organizational/Leadership Cover Actions</vt:lpstr>
      <vt:lpstr>Cover Example: </vt:lpstr>
      <vt:lpstr>Cover Example: Self and Peer Support</vt:lpstr>
      <vt:lpstr>Cover Example: Self and Peer Support</vt:lpstr>
      <vt:lpstr>Cover Example: Leader</vt:lpstr>
      <vt:lpstr>PowerPoint Presentation</vt:lpstr>
      <vt:lpstr>Cover Scenario</vt:lpstr>
      <vt:lpstr>PowerPoint Presentation</vt:lpstr>
      <vt:lpstr>PowerPoint Presentation</vt:lpstr>
      <vt:lpstr>Calm Actions </vt:lpstr>
      <vt:lpstr>Examples of a Need for Calm</vt:lpstr>
      <vt:lpstr>CALM: In the Green &amp; Yellow</vt:lpstr>
      <vt:lpstr>PowerPoint Presentation</vt:lpstr>
      <vt:lpstr>Calm Self Actions</vt:lpstr>
      <vt:lpstr>STOP Technique</vt:lpstr>
      <vt:lpstr>Calm Peer/Leader Actions</vt:lpstr>
      <vt:lpstr>Calm Organization Strategies</vt:lpstr>
      <vt:lpstr>Calm Actions for Aggressive Behavior</vt:lpstr>
      <vt:lpstr>Calm Actions for Bereaved Peers</vt:lpstr>
      <vt:lpstr>Making Friends With Uncertainty</vt:lpstr>
      <vt:lpstr>Examples of Techniques </vt:lpstr>
      <vt:lpstr>Examples of Techniques </vt:lpstr>
      <vt:lpstr>Examples of Techniques </vt:lpstr>
      <vt:lpstr>Calm Examples: Self</vt:lpstr>
      <vt:lpstr>Calm Example: Peer /Leader Support</vt:lpstr>
      <vt:lpstr>PowerPoint Presentation</vt:lpstr>
      <vt:lpstr>CALM SCENARIO</vt:lpstr>
      <vt:lpstr>DAY 1 Summary</vt:lpstr>
      <vt:lpstr>Next Steps</vt:lpstr>
      <vt:lpstr>Final Questions /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First Aid Train the Trainer May 3, 2022</dc:title>
  <dc:creator>Jennifer Polakowski</dc:creator>
  <cp:lastModifiedBy>Jennifer Polakowski</cp:lastModifiedBy>
  <cp:revision>95</cp:revision>
  <dcterms:created xsi:type="dcterms:W3CDTF">2022-04-29T15:19:16Z</dcterms:created>
  <dcterms:modified xsi:type="dcterms:W3CDTF">2022-10-24T19:27:04Z</dcterms:modified>
</cp:coreProperties>
</file>