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5" r:id="rId13"/>
    <p:sldId id="281" r:id="rId14"/>
    <p:sldId id="266" r:id="rId15"/>
    <p:sldId id="282" r:id="rId16"/>
    <p:sldId id="267" r:id="rId17"/>
    <p:sldId id="269" r:id="rId18"/>
    <p:sldId id="270" r:id="rId19"/>
    <p:sldId id="271" r:id="rId20"/>
    <p:sldId id="278" r:id="rId21"/>
    <p:sldId id="280" r:id="rId22"/>
  </p:sldIdLst>
  <p:sldSz cx="12192000" cy="6858000"/>
  <p:notesSz cx="6858000" cy="9144000"/>
  <p:embeddedFontLst>
    <p:embeddedFont>
      <p:font typeface="Arial Narrow" panose="020B0606020202030204" pitchFamily="3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
      <p:font typeface="Georgia" panose="02040502050405020303" pitchFamily="18"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hj3aZcv6O4NeSi7Pbh8NdYzB30N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Venditto" initials="" lastIdx="20" clrIdx="0"/>
  <p:cmAuthor id="1" name="Jennifer Polakowski" initials="JP" lastIdx="1" clrIdx="1">
    <p:extLst>
      <p:ext uri="{19B8F6BF-5375-455C-9EA6-DF929625EA0E}">
        <p15:presenceInfo xmlns:p15="http://schemas.microsoft.com/office/powerpoint/2012/main" userId="S::jap518@sn.rutgers.edu::a0514e00-2a50-4fc7-88f4-8959626a32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25EBCE-C18D-4085-BFF7-6D09210A0C5B}">
  <a:tblStyle styleId="{1925EBCE-C18D-4085-BFF7-6D09210A0C5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FFE5C04-3F24-4C65-9201-9A4D312A430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2791" autoAdjust="0"/>
  </p:normalViewPr>
  <p:slideViewPr>
    <p:cSldViewPr snapToGrid="0">
      <p:cViewPr varScale="1">
        <p:scale>
          <a:sx n="42" d="100"/>
          <a:sy n="42" d="100"/>
        </p:scale>
        <p:origin x="21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7.xml"/><Relationship Id="rId34" Type="http://schemas.openxmlformats.org/officeDocument/2006/relationships/font" Target="fonts/font11.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Arial"/>
              <a:buNone/>
            </a:pPr>
            <a:endParaRPr sz="1200" b="0" i="0" dirty="0">
              <a:solidFill>
                <a:schemeClr val="dk1"/>
              </a:solidFill>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n-US" dirty="0"/>
              <a:t>If needed start with introductions: Hello I am [</a:t>
            </a:r>
            <a:r>
              <a:rPr lang="en-US" baseline="0" dirty="0"/>
              <a:t>   ]. </a:t>
            </a:r>
          </a:p>
          <a:p>
            <a:pPr marL="171450" lvl="0" indent="-171450" algn="l" rtl="0">
              <a:spcBef>
                <a:spcPts val="0"/>
              </a:spcBef>
              <a:spcAft>
                <a:spcPts val="0"/>
              </a:spcAft>
              <a:buFont typeface="Arial" panose="020B0604020202020204" pitchFamily="34" charset="0"/>
              <a:buChar char="•"/>
            </a:pPr>
            <a:r>
              <a:rPr lang="en-US" baseline="0" dirty="0"/>
              <a:t>Do you need to have group members introduce themselves or do they know everyone already?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Today I am going to talk with you about a program called Stress First Aid, that we think would be valuable to you personally and on your unit. </a:t>
            </a:r>
            <a:endParaRPr dirty="0"/>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533400" y="381000"/>
            <a:ext cx="3556000" cy="200183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1" name="Google Shape;221;p13:notes"/>
          <p:cNvSpPr txBox="1">
            <a:spLocks noGrp="1"/>
          </p:cNvSpPr>
          <p:nvPr>
            <p:ph type="body" idx="1"/>
          </p:nvPr>
        </p:nvSpPr>
        <p:spPr>
          <a:xfrm>
            <a:off x="384175" y="2438400"/>
            <a:ext cx="6316663" cy="636905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sz="1200" dirty="0">
                <a:latin typeface="Arial"/>
                <a:ea typeface="Arial"/>
                <a:cs typeface="Arial"/>
                <a:sym typeface="Arial"/>
              </a:rPr>
              <a:t>While there are hundreds of different types of stressors that can cause us stress,</a:t>
            </a:r>
            <a:r>
              <a:rPr lang="en-US" sz="1200" baseline="0" dirty="0">
                <a:latin typeface="Arial"/>
                <a:ea typeface="Arial"/>
                <a:cs typeface="Arial"/>
                <a:sym typeface="Arial"/>
              </a:rPr>
              <a:t> </a:t>
            </a:r>
            <a:r>
              <a:rPr lang="en-US" sz="1200" dirty="0">
                <a:latin typeface="Arial"/>
                <a:ea typeface="Arial"/>
                <a:cs typeface="Arial"/>
                <a:sym typeface="Arial"/>
              </a:rPr>
              <a:t>there are four types of exposures that have the potential to cause stress injury. These are also called Potential Traumatic Events (PTE).</a:t>
            </a:r>
            <a:endParaRPr sz="1200" dirty="0"/>
          </a:p>
          <a:p>
            <a:pPr marL="0" lvl="0" indent="0" algn="l" rtl="0">
              <a:lnSpc>
                <a:spcPct val="80000"/>
              </a:lnSpc>
              <a:spcBef>
                <a:spcPts val="0"/>
              </a:spcBef>
              <a:spcAft>
                <a:spcPts val="0"/>
              </a:spcAft>
              <a:buNone/>
            </a:pPr>
            <a:endParaRPr sz="1200" dirty="0">
              <a:latin typeface="Arial"/>
              <a:ea typeface="Arial"/>
              <a:cs typeface="Arial"/>
              <a:sym typeface="Arial"/>
            </a:endParaRPr>
          </a:p>
          <a:p>
            <a:pPr marL="0" lvl="0" indent="0" algn="l" rtl="0">
              <a:lnSpc>
                <a:spcPct val="80000"/>
              </a:lnSpc>
              <a:spcBef>
                <a:spcPts val="0"/>
              </a:spcBef>
              <a:spcAft>
                <a:spcPts val="0"/>
              </a:spcAft>
              <a:buNone/>
            </a:pPr>
            <a:r>
              <a:rPr lang="en-US" sz="1200" b="0" dirty="0">
                <a:latin typeface="Arial"/>
                <a:ea typeface="Arial"/>
                <a:cs typeface="Arial"/>
                <a:sym typeface="Arial"/>
              </a:rPr>
              <a:t>The</a:t>
            </a:r>
            <a:r>
              <a:rPr lang="en-US" sz="1200" b="0" baseline="0" dirty="0">
                <a:latin typeface="Arial"/>
                <a:ea typeface="Arial"/>
                <a:cs typeface="Arial"/>
                <a:sym typeface="Arial"/>
              </a:rPr>
              <a:t> first of these is </a:t>
            </a:r>
            <a:r>
              <a:rPr lang="en-US" sz="1200" b="1" dirty="0">
                <a:latin typeface="Arial"/>
                <a:ea typeface="Arial"/>
                <a:cs typeface="Arial"/>
                <a:sym typeface="Arial"/>
              </a:rPr>
              <a:t>Life Threat</a:t>
            </a:r>
            <a:r>
              <a:rPr lang="en-US" sz="1200" dirty="0">
                <a:latin typeface="Arial"/>
                <a:ea typeface="Arial"/>
                <a:cs typeface="Arial"/>
                <a:sym typeface="Arial"/>
              </a:rPr>
              <a:t>—or a traumatic</a:t>
            </a:r>
            <a:r>
              <a:rPr lang="en-US" sz="1200" baseline="0" dirty="0">
                <a:latin typeface="Arial"/>
                <a:ea typeface="Arial"/>
                <a:cs typeface="Arial"/>
                <a:sym typeface="Arial"/>
              </a:rPr>
              <a:t> injury or experience of death provoking</a:t>
            </a:r>
            <a:r>
              <a:rPr lang="en-US" sz="1200" dirty="0">
                <a:latin typeface="Arial"/>
                <a:ea typeface="Arial"/>
                <a:cs typeface="Arial"/>
                <a:sym typeface="Arial"/>
              </a:rPr>
              <a:t> terror, horror or helplessness. This type of injury can include experiencing a near-miss or close call.  </a:t>
            </a:r>
            <a:endParaRPr sz="1200" b="1" dirty="0">
              <a:latin typeface="Arial"/>
              <a:ea typeface="Arial"/>
              <a:cs typeface="Arial"/>
              <a:sym typeface="Arial"/>
            </a:endParaRPr>
          </a:p>
          <a:p>
            <a:pPr marL="0" lvl="0" indent="0" algn="l" rtl="0">
              <a:lnSpc>
                <a:spcPct val="80000"/>
              </a:lnSpc>
              <a:spcBef>
                <a:spcPts val="0"/>
              </a:spcBef>
              <a:spcAft>
                <a:spcPts val="0"/>
              </a:spcAft>
              <a:buNone/>
            </a:pPr>
            <a:r>
              <a:rPr lang="en-US" sz="1200" b="0" dirty="0"/>
              <a:t>Examples of Potentially Traumatic Events include: (</a:t>
            </a:r>
            <a:r>
              <a:rPr lang="en-US" sz="1200" b="0" i="1" dirty="0"/>
              <a:t>Note: you don’t have to read</a:t>
            </a:r>
            <a:r>
              <a:rPr lang="en-US" sz="1200" b="0" i="1" baseline="0" dirty="0"/>
              <a:t> them all but give some examples)</a:t>
            </a:r>
            <a:endParaRPr lang="en-US" sz="1200" b="0" dirty="0"/>
          </a:p>
          <a:p>
            <a:pPr marL="173319" lvl="0" indent="-173319" algn="l" rtl="0">
              <a:lnSpc>
                <a:spcPct val="80000"/>
              </a:lnSpc>
              <a:spcBef>
                <a:spcPts val="0"/>
              </a:spcBef>
              <a:spcAft>
                <a:spcPts val="0"/>
              </a:spcAft>
              <a:buClr>
                <a:schemeClr val="dk1"/>
              </a:buClr>
              <a:buSzPts val="839"/>
              <a:buFont typeface="Arial"/>
              <a:buChar char="•"/>
            </a:pPr>
            <a:r>
              <a:rPr lang="en-US" sz="1200" dirty="0"/>
              <a:t>Exposure to very difficult cases</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Exposure to extreme violence, murder, or suicide</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Exposure to life-threatening infectious agents</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Sexual assault or offenses</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Working with families who have seriously ill or injured children</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Dealing with hostility/resistance/violence from patients</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Exposure to similar potentially traumatic events in one’s personal life</a:t>
            </a:r>
          </a:p>
          <a:p>
            <a:pPr marL="173319" lvl="0" indent="-173319" algn="l" rtl="0">
              <a:lnSpc>
                <a:spcPct val="80000"/>
              </a:lnSpc>
              <a:spcBef>
                <a:spcPts val="0"/>
              </a:spcBef>
              <a:spcAft>
                <a:spcPts val="0"/>
              </a:spcAft>
              <a:buClr>
                <a:schemeClr val="dk1"/>
              </a:buClr>
              <a:buSzPts val="839"/>
              <a:buFont typeface="Arial"/>
              <a:buChar char="•"/>
            </a:pPr>
            <a:endParaRPr lang="en-US" sz="1200" b="1" dirty="0"/>
          </a:p>
          <a:p>
            <a:pPr marL="0" marR="0" lvl="0" indent="0" algn="l" defTabSz="914400" rtl="0" eaLnBrk="1" fontAlgn="auto" latinLnBrk="0" hangingPunct="1">
              <a:lnSpc>
                <a:spcPct val="80000"/>
              </a:lnSpc>
              <a:spcBef>
                <a:spcPts val="0"/>
              </a:spcBef>
              <a:spcAft>
                <a:spcPts val="0"/>
              </a:spcAft>
              <a:buClr>
                <a:schemeClr val="dk1"/>
              </a:buClr>
              <a:buSzPts val="839"/>
              <a:buFont typeface="Arial"/>
              <a:buNone/>
              <a:tabLst/>
              <a:defRPr/>
            </a:pPr>
            <a:r>
              <a:rPr lang="en-US" sz="1200" b="0" dirty="0"/>
              <a:t>The</a:t>
            </a:r>
            <a:r>
              <a:rPr lang="en-US" sz="1200" b="0" baseline="0" dirty="0"/>
              <a:t> next potentially intense stressor that can overwhelm and cause stress injury is </a:t>
            </a:r>
            <a:r>
              <a:rPr lang="en-US" sz="1200" b="1" baseline="0" dirty="0"/>
              <a:t>Loss.</a:t>
            </a:r>
            <a:r>
              <a:rPr lang="en-US" sz="1200" b="0" baseline="0" dirty="0"/>
              <a:t> </a:t>
            </a:r>
            <a:r>
              <a:rPr lang="en-US" sz="1200" b="0" baseline="0" dirty="0">
                <a:latin typeface="Arial"/>
                <a:cs typeface="Arial"/>
                <a:sym typeface="Arial"/>
              </a:rPr>
              <a:t>This is a form of grief injury and the meaning of the loss can change emotional, cognitive, and physical abilities.</a:t>
            </a:r>
          </a:p>
          <a:p>
            <a:pPr marL="0" marR="0" lvl="0" indent="0" algn="l" defTabSz="914400" rtl="0" eaLnBrk="1" fontAlgn="auto" latinLnBrk="0" hangingPunct="1">
              <a:lnSpc>
                <a:spcPct val="80000"/>
              </a:lnSpc>
              <a:spcBef>
                <a:spcPts val="0"/>
              </a:spcBef>
              <a:spcAft>
                <a:spcPts val="0"/>
              </a:spcAft>
              <a:buClr>
                <a:schemeClr val="dk1"/>
              </a:buClr>
              <a:buSzPts val="839"/>
              <a:buFont typeface="Arial"/>
              <a:buNone/>
              <a:tabLst/>
              <a:defRPr/>
            </a:pPr>
            <a:r>
              <a:rPr lang="en-US" sz="1200" b="0" baseline="0" dirty="0">
                <a:latin typeface="Arial"/>
                <a:cs typeface="Arial"/>
                <a:sym typeface="Arial"/>
              </a:rPr>
              <a:t>Examples of loss include: </a:t>
            </a:r>
            <a:r>
              <a:rPr lang="en-US" sz="1200" b="0" dirty="0"/>
              <a:t>(</a:t>
            </a:r>
            <a:r>
              <a:rPr lang="en-US" sz="1200" b="0" i="1" dirty="0"/>
              <a:t>Note: you don’t have to read</a:t>
            </a:r>
            <a:r>
              <a:rPr lang="en-US" sz="1200" b="0" i="1" baseline="0" dirty="0"/>
              <a:t> them all but give some examples)</a:t>
            </a:r>
            <a:endParaRPr lang="en-US" sz="1200" b="0" dirty="0"/>
          </a:p>
          <a:p>
            <a:pPr marL="0" lvl="0" indent="0" algn="l" rtl="0">
              <a:lnSpc>
                <a:spcPct val="80000"/>
              </a:lnSpc>
              <a:spcBef>
                <a:spcPts val="0"/>
              </a:spcBef>
              <a:spcAft>
                <a:spcPts val="0"/>
              </a:spcAft>
              <a:buNone/>
            </a:pPr>
            <a:r>
              <a:rPr lang="en-US" sz="1200" b="1" dirty="0"/>
              <a:t>Examples of Loss:  </a:t>
            </a:r>
            <a:endParaRPr lang="en-US" sz="1200" dirty="0"/>
          </a:p>
          <a:p>
            <a:pPr marL="173319" lvl="0" indent="-173319" algn="l" rtl="0">
              <a:lnSpc>
                <a:spcPct val="80000"/>
              </a:lnSpc>
              <a:spcBef>
                <a:spcPts val="0"/>
              </a:spcBef>
              <a:spcAft>
                <a:spcPts val="0"/>
              </a:spcAft>
              <a:buClr>
                <a:schemeClr val="dk1"/>
              </a:buClr>
              <a:buSzPts val="839"/>
              <a:buFont typeface="Arial"/>
              <a:buChar char="•"/>
            </a:pPr>
            <a:r>
              <a:rPr lang="en-US" sz="1200" dirty="0"/>
              <a:t>Death or significant illness in patients, coworkers, family, or friends</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Working with families who have lost their child</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Loss of ideals</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Loss of time </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Loss of personal wellbeing</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Loss of innocence</a:t>
            </a:r>
            <a:endParaRPr lang="en-US" sz="1200" b="1" dirty="0"/>
          </a:p>
          <a:p>
            <a:pPr marL="0" lvl="0" indent="0" algn="l" rtl="0">
              <a:lnSpc>
                <a:spcPct val="80000"/>
              </a:lnSpc>
              <a:spcBef>
                <a:spcPts val="0"/>
              </a:spcBef>
              <a:spcAft>
                <a:spcPts val="0"/>
              </a:spcAft>
              <a:buClr>
                <a:schemeClr val="dk1"/>
              </a:buClr>
              <a:buSzPts val="839"/>
              <a:buFont typeface="Arial"/>
              <a:buNone/>
            </a:pPr>
            <a:endParaRPr lang="en-US" sz="1200" b="0" dirty="0"/>
          </a:p>
          <a:p>
            <a:pPr marL="0" lvl="0" indent="0" algn="l" rtl="0">
              <a:lnSpc>
                <a:spcPct val="80000"/>
              </a:lnSpc>
              <a:spcBef>
                <a:spcPts val="0"/>
              </a:spcBef>
              <a:spcAft>
                <a:spcPts val="0"/>
              </a:spcAft>
              <a:buNone/>
            </a:pPr>
            <a:r>
              <a:rPr lang="en-US" sz="1200" b="1" dirty="0">
                <a:latin typeface="Arial"/>
                <a:ea typeface="Arial"/>
                <a:cs typeface="Arial"/>
                <a:sym typeface="Arial"/>
              </a:rPr>
              <a:t>Inner Conflict</a:t>
            </a:r>
            <a:r>
              <a:rPr lang="en-US" sz="1200" dirty="0">
                <a:latin typeface="Arial"/>
                <a:ea typeface="Arial"/>
                <a:cs typeface="Arial"/>
                <a:sym typeface="Arial"/>
              </a:rPr>
              <a:t>—is often called a “beliefs” injury or a moral injury and stems</a:t>
            </a:r>
            <a:r>
              <a:rPr lang="en-US" sz="1200" baseline="0" dirty="0">
                <a:latin typeface="Arial"/>
                <a:ea typeface="Arial"/>
                <a:cs typeface="Arial"/>
                <a:sym typeface="Arial"/>
              </a:rPr>
              <a:t> from </a:t>
            </a:r>
            <a:r>
              <a:rPr lang="en-US" sz="1200" dirty="0">
                <a:latin typeface="Arial"/>
                <a:ea typeface="Arial"/>
                <a:cs typeface="Arial"/>
                <a:sym typeface="Arial"/>
              </a:rPr>
              <a:t>conflict between one's moral/ethical beliefs and values and the witnessing</a:t>
            </a:r>
            <a:r>
              <a:rPr lang="en-US" sz="1200" baseline="0" dirty="0">
                <a:latin typeface="Arial"/>
                <a:ea typeface="Arial"/>
                <a:cs typeface="Arial"/>
                <a:sym typeface="Arial"/>
              </a:rPr>
              <a:t> or participation in events that are not consistent with what we believe is “right”. </a:t>
            </a:r>
          </a:p>
          <a:p>
            <a:pPr marL="0" lvl="0" indent="0" algn="l" rtl="0">
              <a:lnSpc>
                <a:spcPct val="80000"/>
              </a:lnSpc>
              <a:spcBef>
                <a:spcPts val="0"/>
              </a:spcBef>
              <a:spcAft>
                <a:spcPts val="0"/>
              </a:spcAft>
              <a:buNone/>
            </a:pPr>
            <a:r>
              <a:rPr lang="en-US" sz="1200" dirty="0">
                <a:latin typeface="Arial"/>
                <a:ea typeface="Arial"/>
                <a:cs typeface="Arial"/>
                <a:sym typeface="Arial"/>
              </a:rPr>
              <a:t>Inner conflict stress injuries can include acting outside of internal, self-imposed morals or values, an inability to prevent harm to others, or somehow contributing to or not preventing harm to a patient or fellow colleague.  Indications that</a:t>
            </a:r>
            <a:r>
              <a:rPr lang="en-US" sz="1200" baseline="0" dirty="0">
                <a:latin typeface="Arial"/>
                <a:ea typeface="Arial"/>
                <a:cs typeface="Arial"/>
                <a:sym typeface="Arial"/>
              </a:rPr>
              <a:t> someone is experiencing an</a:t>
            </a:r>
            <a:r>
              <a:rPr lang="en-US" sz="1200" dirty="0">
                <a:latin typeface="Arial"/>
                <a:ea typeface="Arial"/>
                <a:cs typeface="Arial"/>
                <a:sym typeface="Arial"/>
              </a:rPr>
              <a:t> inner conflict are the individual using</a:t>
            </a:r>
            <a:r>
              <a:rPr lang="en-US" sz="1200" baseline="0" dirty="0">
                <a:latin typeface="Arial"/>
                <a:ea typeface="Arial"/>
                <a:cs typeface="Arial"/>
                <a:sym typeface="Arial"/>
              </a:rPr>
              <a:t> </a:t>
            </a:r>
            <a:r>
              <a:rPr lang="en-US" sz="1200" dirty="0">
                <a:latin typeface="Arial"/>
                <a:ea typeface="Arial"/>
                <a:cs typeface="Arial"/>
                <a:sym typeface="Arial"/>
              </a:rPr>
              <a:t>words such as: “could’ve, should’ve, ought of, only if”</a:t>
            </a:r>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dirty="0"/>
              <a:t>Examples of Inner Conflict include: (</a:t>
            </a:r>
            <a:r>
              <a:rPr lang="en-US" sz="1200" b="0" i="1" dirty="0"/>
              <a:t>Note: you don’t have to read</a:t>
            </a:r>
            <a:r>
              <a:rPr lang="en-US" sz="1200" b="0" i="1" baseline="0" dirty="0"/>
              <a:t> them all but give some examples)</a:t>
            </a:r>
            <a:endParaRPr lang="en-US" sz="1200" b="0" dirty="0"/>
          </a:p>
          <a:p>
            <a:pPr marL="0" lvl="0" indent="0" algn="l" rtl="0">
              <a:lnSpc>
                <a:spcPct val="80000"/>
              </a:lnSpc>
              <a:spcBef>
                <a:spcPts val="0"/>
              </a:spcBef>
              <a:spcAft>
                <a:spcPts val="0"/>
              </a:spcAft>
              <a:buNone/>
            </a:pPr>
            <a:endParaRPr lang="en-US" sz="1200" b="0" dirty="0"/>
          </a:p>
          <a:p>
            <a:pPr marL="173319" lvl="0" indent="-173319" algn="l" rtl="0">
              <a:lnSpc>
                <a:spcPct val="80000"/>
              </a:lnSpc>
              <a:spcBef>
                <a:spcPts val="0"/>
              </a:spcBef>
              <a:spcAft>
                <a:spcPts val="0"/>
              </a:spcAft>
              <a:buClr>
                <a:schemeClr val="dk1"/>
              </a:buClr>
              <a:buSzPts val="839"/>
              <a:buFont typeface="Arial"/>
              <a:buChar char="•"/>
            </a:pPr>
            <a:r>
              <a:rPr lang="en-US" sz="1200" dirty="0"/>
              <a:t>Conflicts with personal values and the job</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Finding time to satisfy work and personal responsibilities</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Second guessing what could have been done differently to prevent a negative outcome</a:t>
            </a:r>
            <a:endParaRPr lang="en-US" sz="1200" b="1" dirty="0"/>
          </a:p>
          <a:p>
            <a:pPr marL="173319" lvl="0" indent="-173319" algn="l" rtl="0">
              <a:lnSpc>
                <a:spcPct val="80000"/>
              </a:lnSpc>
              <a:spcBef>
                <a:spcPts val="0"/>
              </a:spcBef>
              <a:spcAft>
                <a:spcPts val="0"/>
              </a:spcAft>
              <a:buClr>
                <a:schemeClr val="dk1"/>
              </a:buClr>
              <a:buSzPts val="839"/>
              <a:buFont typeface="Arial"/>
              <a:buChar char="•"/>
            </a:pPr>
            <a:r>
              <a:rPr lang="en-US" sz="1200" dirty="0"/>
              <a:t>Concerns about the impact of one’s job on family or friends</a:t>
            </a:r>
            <a:endParaRPr lang="en-US" sz="1200" b="1" dirty="0"/>
          </a:p>
          <a:p>
            <a:pPr marL="0" lvl="0" indent="0" algn="l" rtl="0">
              <a:lnSpc>
                <a:spcPct val="80000"/>
              </a:lnSpc>
              <a:spcBef>
                <a:spcPts val="0"/>
              </a:spcBef>
              <a:spcAft>
                <a:spcPts val="0"/>
              </a:spcAft>
              <a:buNone/>
            </a:pPr>
            <a:endParaRPr sz="1200" dirty="0"/>
          </a:p>
          <a:p>
            <a:pPr marL="0" lvl="0" indent="0" algn="l" rtl="0">
              <a:lnSpc>
                <a:spcPct val="80000"/>
              </a:lnSpc>
              <a:spcBef>
                <a:spcPts val="0"/>
              </a:spcBef>
              <a:spcAft>
                <a:spcPts val="0"/>
              </a:spcAft>
              <a:buNone/>
            </a:pPr>
            <a:r>
              <a:rPr lang="en-US" sz="1200" b="1" dirty="0">
                <a:latin typeface="Arial"/>
                <a:ea typeface="Arial"/>
                <a:cs typeface="Arial"/>
                <a:sym typeface="Arial"/>
              </a:rPr>
              <a:t>Wear and Tear</a:t>
            </a:r>
            <a:r>
              <a:rPr lang="en-US" sz="1200" dirty="0">
                <a:latin typeface="Arial"/>
                <a:ea typeface="Arial"/>
                <a:cs typeface="Arial"/>
                <a:sym typeface="Arial"/>
              </a:rPr>
              <a:t>—is perhaps the</a:t>
            </a:r>
            <a:r>
              <a:rPr lang="en-US" sz="1200" baseline="0" dirty="0">
                <a:latin typeface="Arial"/>
                <a:ea typeface="Arial"/>
                <a:cs typeface="Arial"/>
                <a:sym typeface="Arial"/>
              </a:rPr>
              <a:t> most common stress injury we see and is a </a:t>
            </a:r>
            <a:r>
              <a:rPr lang="en-US" sz="1200" dirty="0">
                <a:latin typeface="Arial"/>
                <a:ea typeface="Arial"/>
                <a:cs typeface="Arial"/>
                <a:sym typeface="Arial"/>
              </a:rPr>
              <a:t>fatigue injury</a:t>
            </a:r>
            <a:r>
              <a:rPr lang="en-US" sz="1200" baseline="0" dirty="0">
                <a:latin typeface="Arial"/>
                <a:ea typeface="Arial"/>
                <a:cs typeface="Arial"/>
                <a:sym typeface="Arial"/>
              </a:rPr>
              <a:t> that occurs because of the </a:t>
            </a:r>
            <a:r>
              <a:rPr lang="en-US" sz="1200" dirty="0">
                <a:latin typeface="Arial"/>
                <a:ea typeface="Arial"/>
                <a:cs typeface="Arial"/>
                <a:sym typeface="Arial"/>
              </a:rPr>
              <a:t>accumulation of multiple stressors over a long period of time without sufficient tie for rest and recovery.</a:t>
            </a:r>
            <a:endParaRPr sz="1200" b="1" dirty="0"/>
          </a:p>
          <a:p>
            <a:pPr marL="0" marR="0" lvl="0" indent="0" algn="l" defTabSz="914400" rtl="0" eaLnBrk="1" fontAlgn="auto" latinLnBrk="0" hangingPunct="1">
              <a:lnSpc>
                <a:spcPct val="80000"/>
              </a:lnSpc>
              <a:spcBef>
                <a:spcPts val="0"/>
              </a:spcBef>
              <a:spcAft>
                <a:spcPts val="0"/>
              </a:spcAft>
              <a:buClr>
                <a:srgbClr val="000000"/>
              </a:buClr>
              <a:buSzPts val="1400"/>
              <a:buFont typeface="Arial"/>
              <a:buNone/>
              <a:tabLst/>
              <a:defRPr/>
            </a:pPr>
            <a:r>
              <a:rPr lang="en-US" sz="1200" b="0" dirty="0"/>
              <a:t>Examples of Wear and Tear include: (</a:t>
            </a:r>
            <a:r>
              <a:rPr lang="en-US" sz="1200" b="0" i="1" dirty="0"/>
              <a:t>Note: you don’t have to read</a:t>
            </a:r>
            <a:r>
              <a:rPr lang="en-US" sz="1200" b="0" i="1" baseline="0" dirty="0"/>
              <a:t> them all but give some examples)</a:t>
            </a:r>
            <a:endParaRPr lang="en-US" sz="1200" b="0" dirty="0"/>
          </a:p>
          <a:p>
            <a:pPr marL="0" lvl="0" indent="0" algn="l" rtl="0">
              <a:lnSpc>
                <a:spcPct val="80000"/>
              </a:lnSpc>
              <a:spcBef>
                <a:spcPts val="0"/>
              </a:spcBef>
              <a:spcAft>
                <a:spcPts val="0"/>
              </a:spcAft>
              <a:buNone/>
            </a:pPr>
            <a:endParaRPr sz="1200" b="0" dirty="0"/>
          </a:p>
          <a:p>
            <a:pPr marL="173319" lvl="0" indent="-173319" algn="l" rtl="0">
              <a:lnSpc>
                <a:spcPct val="80000"/>
              </a:lnSpc>
              <a:spcBef>
                <a:spcPts val="0"/>
              </a:spcBef>
              <a:spcAft>
                <a:spcPts val="0"/>
              </a:spcAft>
              <a:buClr>
                <a:schemeClr val="dk1"/>
              </a:buClr>
              <a:buSzPts val="839"/>
              <a:buFont typeface="Arial"/>
              <a:buChar char="•"/>
            </a:pPr>
            <a:r>
              <a:rPr lang="en-US" sz="1200" dirty="0"/>
              <a:t>Long hours and rotating shifts</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Working when ill or injured</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Dealing with different personalities </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Addressing substance abuse </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Working through personal illness</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Lack of supervisor support</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Personnel turnover</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More record keeping and accountability in records</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More attention to things done wrong than things done right</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Balancing home life with job duties</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Trying to manage a growing caseload</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Extra duty assignments</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Pressures from supervisors</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Multiple updates in patient care, insurance policies, and programs </a:t>
            </a:r>
            <a:endParaRPr sz="1200" b="1" dirty="0"/>
          </a:p>
          <a:p>
            <a:pPr marL="173319" lvl="0" indent="-173319" algn="l" rtl="0">
              <a:lnSpc>
                <a:spcPct val="80000"/>
              </a:lnSpc>
              <a:spcBef>
                <a:spcPts val="0"/>
              </a:spcBef>
              <a:spcAft>
                <a:spcPts val="0"/>
              </a:spcAft>
              <a:buClr>
                <a:schemeClr val="dk1"/>
              </a:buClr>
              <a:buSzPts val="839"/>
              <a:buFont typeface="Arial"/>
              <a:buChar char="•"/>
            </a:pPr>
            <a:r>
              <a:rPr lang="en-US" sz="1200" dirty="0"/>
              <a:t>Multiple stressors in one’s personal life over extended periods</a:t>
            </a:r>
            <a:endParaRPr sz="1200" b="1" dirty="0"/>
          </a:p>
          <a:p>
            <a:pPr marL="0" lvl="0" indent="0" algn="l" rtl="0">
              <a:lnSpc>
                <a:spcPct val="80000"/>
              </a:lnSpc>
              <a:spcBef>
                <a:spcPts val="0"/>
              </a:spcBef>
              <a:spcAft>
                <a:spcPts val="0"/>
              </a:spcAft>
              <a:buNone/>
            </a:pPr>
            <a:endParaRPr sz="1200" dirty="0"/>
          </a:p>
          <a:p>
            <a:pPr marL="0" lvl="0" indent="0" algn="l" rtl="0">
              <a:lnSpc>
                <a:spcPct val="80000"/>
              </a:lnSpc>
              <a:spcBef>
                <a:spcPts val="0"/>
              </a:spcBef>
              <a:spcAft>
                <a:spcPts val="0"/>
              </a:spcAft>
              <a:buNone/>
            </a:pPr>
            <a:endParaRPr sz="1200" dirty="0"/>
          </a:p>
          <a:p>
            <a:pPr marL="0" lvl="0" indent="0" algn="l" rtl="0">
              <a:lnSpc>
                <a:spcPct val="80000"/>
              </a:lnSpc>
              <a:spcBef>
                <a:spcPts val="0"/>
              </a:spcBef>
              <a:spcAft>
                <a:spcPts val="0"/>
              </a:spcAft>
              <a:buNone/>
            </a:pPr>
            <a:endParaRPr sz="839" dirty="0">
              <a:latin typeface="Arial"/>
              <a:ea typeface="Arial"/>
              <a:cs typeface="Arial"/>
              <a:sym typeface="Arial"/>
            </a:endParaRPr>
          </a:p>
        </p:txBody>
      </p:sp>
      <p:sp>
        <p:nvSpPr>
          <p:cNvPr id="222" name="Google Shape;222;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300" b="0" dirty="0">
                <a:solidFill>
                  <a:schemeClr val="dk1"/>
                </a:solidFill>
                <a:latin typeface="Arial"/>
                <a:ea typeface="Arial"/>
                <a:cs typeface="Arial"/>
                <a:sym typeface="Arial"/>
              </a:rPr>
              <a:t>Awareness Brief</a:t>
            </a:r>
            <a:endParaRPr dirty="0"/>
          </a:p>
        </p:txBody>
      </p:sp>
    </p:spTree>
    <p:extLst>
      <p:ext uri="{BB962C8B-B14F-4D97-AF65-F5344CB8AC3E}">
        <p14:creationId xmlns:p14="http://schemas.microsoft.com/office/powerpoint/2010/main" val="166150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a:t>
            </a:r>
            <a:r>
              <a:rPr lang="en-US" b="1" dirty="0"/>
              <a:t>core feature</a:t>
            </a:r>
            <a:r>
              <a:rPr lang="en-US" b="1" baseline="0" dirty="0"/>
              <a:t> of Stress First Aid is the Stress Continuum </a:t>
            </a:r>
            <a:r>
              <a:rPr lang="en-US" baseline="0" dirty="0"/>
              <a:t>that recognizes that stress occurs on a continuum from </a:t>
            </a:r>
            <a:r>
              <a:rPr lang="en-US" dirty="0"/>
              <a:t>transient and mild to chronic and debilitating. The visual model is easy to use and easy to understand</a:t>
            </a:r>
            <a:r>
              <a:rPr lang="en-US" baseline="0" dirty="0"/>
              <a:t> and depicts the zones of stress and stress response. </a:t>
            </a:r>
            <a:r>
              <a:rPr lang="en-US" dirty="0"/>
              <a:t>A person experiencing</a:t>
            </a:r>
            <a:r>
              <a:rPr lang="en-US" baseline="0" dirty="0"/>
              <a:t> stress </a:t>
            </a:r>
            <a:r>
              <a:rPr lang="en-US" dirty="0"/>
              <a:t>might move a person from the Green</a:t>
            </a:r>
            <a:r>
              <a:rPr lang="en-US" baseline="0" dirty="0"/>
              <a:t> zone of optimal functioning to the</a:t>
            </a:r>
            <a:r>
              <a:rPr lang="en-US" dirty="0"/>
              <a:t> Yellow Zone of reacting to stress to the Orange</a:t>
            </a:r>
            <a:r>
              <a:rPr lang="en-US" baseline="0" dirty="0"/>
              <a:t> zone of experiencing a stress injury and to the red zone of a unhealed stress injury resulting in a clinical mental disorder.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t>It is important to note that 100% of people will react when faced with significantly stressful experiences. However, the way in which they respond will depend on many factors, including how prepared they are for the stressor,</a:t>
            </a:r>
            <a:r>
              <a:rPr lang="en-US" baseline="0" dirty="0"/>
              <a:t> </a:t>
            </a:r>
            <a:r>
              <a:rPr lang="en-US" dirty="0"/>
              <a:t>how they interpret it,</a:t>
            </a:r>
            <a:r>
              <a:rPr lang="en-US" baseline="0" dirty="0"/>
              <a:t> and the resources within the unit or organization to draw on to manage the stress. The purpose of SFA is to give us a framework for building up these resources at an individual, unit and organizational level.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So lets look at how the zones and the behaviors within each zone differ.</a:t>
            </a:r>
          </a:p>
          <a:p>
            <a:pPr marL="0" lvl="0" indent="0" algn="l" rtl="0">
              <a:spcBef>
                <a:spcPts val="0"/>
              </a:spcBef>
              <a:spcAft>
                <a:spcPts val="0"/>
              </a:spcAft>
              <a:buNone/>
            </a:pPr>
            <a:r>
              <a:rPr lang="en-US" dirty="0"/>
              <a:t>A person can go from being in optimal functioning---feeling good, mentally and physically fit, mission focused, calm, and motivated---into the Yellow Zone. In the Yellow Zone a person can feel irritable, anxious or down, lack motivation, lose focus, have trouble sleeping, or have muscle tension or other physical changes, but these are transient reactions.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Movement into the Orange Zone is usually caused by an accumulation of different types of stressors or a pretty severe stressor. In the Orange Zone you start to see more severe and persistent distress or impairment, the person doesn't feel like themselves, or they have a loss of control of their stress reactions. They might feel strong panic or depression, rage, guilt, or blame. In this zone it starts to feel like the stress "leaves a scar,” and the person is at high risk for having trouble functioning and strong or persistent distress.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Red Zone is usually reserved for diagnoses like depression, anxiety, substance use disorder, or PTSD. What signifies a person being in the Red Zone is that their symptoms have worsened over time, are very persistent,</a:t>
            </a:r>
            <a:r>
              <a:rPr lang="en-US" baseline="0" dirty="0"/>
              <a:t> and </a:t>
            </a:r>
            <a:r>
              <a:rPr lang="en-US" dirty="0"/>
              <a:t>the person experiences severe distress, or has significant difficulty functioning at work or in their home life.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Stress First Aid was designed to help people move themselves or their coworkers from the Red and Orange Zones back to the Yellow or Green Zones. Once implemented, SFA normalizes discussion and assessment of stress and eliminates the expectation that nurses should</a:t>
            </a:r>
            <a:r>
              <a:rPr lang="en-US" baseline="0" dirty="0"/>
              <a:t> </a:t>
            </a:r>
            <a:r>
              <a:rPr lang="en-US" dirty="0"/>
              <a:t>“tough it out” and deal. Thus,</a:t>
            </a:r>
            <a:r>
              <a:rPr lang="en-US" baseline="0" dirty="0"/>
              <a:t> SFA removes </a:t>
            </a:r>
            <a:r>
              <a:rPr lang="en-US" u="none" baseline="0" dirty="0"/>
              <a:t>the </a:t>
            </a:r>
            <a:r>
              <a:rPr lang="en-US" u="none" dirty="0"/>
              <a:t>stigma associated with recognizing stress</a:t>
            </a:r>
            <a:r>
              <a:rPr lang="en-US" u="none" baseline="0" dirty="0"/>
              <a:t> injury and instead of encouraging concealing stress reactions, seeks to provide help and encourage the person to seek help. </a:t>
            </a:r>
            <a:r>
              <a:rPr lang="en-US" dirty="0"/>
              <a:t> With a peer support</a:t>
            </a:r>
            <a:r>
              <a:rPr lang="en-US" baseline="0" dirty="0"/>
              <a:t> model where all are familiar with SFA techniques, the stress injury is apparent to coworkers earlier and thus early intervention can be taken to respond to the individual early on rather than letting the injury fester and move into the red zone.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Knowing the stress continuum and the behaviors associated with each zone, allows us to use the concept in taking a stress temperature– of the individual and of the team. Certainly some people have difficulty verbalizing their stressors but verbalizing whether they are green, yellow, orange or red is relatively nonthreatening and allows action to be taken even when we may not be fully aware of the underlying causes of the stress. Our goal is to move towards at least a daily check of our stress so we can all take actions to manage it. </a:t>
            </a:r>
          </a:p>
          <a:p>
            <a:pPr marL="0" lvl="0" indent="0" algn="l" rtl="0">
              <a:spcBef>
                <a:spcPts val="0"/>
              </a:spcBef>
              <a:spcAft>
                <a:spcPts val="0"/>
              </a:spcAft>
              <a:buNone/>
            </a:pPr>
            <a:endParaRPr lang="en-US" dirty="0"/>
          </a:p>
          <a:p>
            <a:r>
              <a:rPr lang="en-US" dirty="0"/>
              <a:t> </a:t>
            </a:r>
          </a:p>
          <a:p>
            <a:endParaRPr lang="en-US" dirty="0"/>
          </a:p>
          <a:p>
            <a:pPr marL="0" lvl="0" indent="0" algn="l" rtl="0">
              <a:spcBef>
                <a:spcPts val="0"/>
              </a:spcBef>
              <a:spcAft>
                <a:spcPts val="0"/>
              </a:spcAft>
              <a:buNone/>
            </a:pPr>
            <a:endParaRPr dirty="0"/>
          </a:p>
        </p:txBody>
      </p:sp>
      <p:sp>
        <p:nvSpPr>
          <p:cNvPr id="188" name="Google Shape;18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476250"/>
            <a:ext cx="3592512" cy="2020888"/>
          </a:xfrm>
        </p:spPr>
      </p:sp>
      <p:sp>
        <p:nvSpPr>
          <p:cNvPr id="3" name="Notes Placeholder 2"/>
          <p:cNvSpPr>
            <a:spLocks noGrp="1"/>
          </p:cNvSpPr>
          <p:nvPr>
            <p:ph type="body" idx="1"/>
          </p:nvPr>
        </p:nvSpPr>
        <p:spPr/>
        <p:txBody>
          <a:bodyPr/>
          <a:lstStyle/>
          <a:p>
            <a:pPr marL="0"/>
            <a:r>
              <a:rPr lang="en-US" dirty="0"/>
              <a:t>Stop</a:t>
            </a:r>
            <a:r>
              <a:rPr lang="en-US" baseline="0" dirty="0"/>
              <a:t> and ask the individuals participating in the session, how they would rate their stress today. </a:t>
            </a:r>
            <a:endParaRPr lang="en-US" dirty="0"/>
          </a:p>
        </p:txBody>
      </p:sp>
      <p:sp>
        <p:nvSpPr>
          <p:cNvPr id="4" name="Slide Number Placeholder 3"/>
          <p:cNvSpPr>
            <a:spLocks noGrp="1"/>
          </p:cNvSpPr>
          <p:nvPr>
            <p:ph type="sldNum" sz="quarter" idx="10"/>
          </p:nvPr>
        </p:nvSpPr>
        <p:spPr/>
        <p:txBody>
          <a:bodyPr/>
          <a:lstStyle/>
          <a:p>
            <a:fld id="{5CEB2DBE-39E0-3D44-83F7-09DD71B20C2D}" type="slidenum">
              <a:rPr lang="en-US" smtClean="0"/>
              <a:t>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Date Placeholder 6"/>
          <p:cNvSpPr>
            <a:spLocks noGrp="1"/>
          </p:cNvSpPr>
          <p:nvPr>
            <p:ph type="dt" idx="13"/>
          </p:nvPr>
        </p:nvSpPr>
        <p:spPr/>
        <p:txBody>
          <a:bodyPr/>
          <a:lstStyle/>
          <a:p>
            <a:endParaRPr lang="en-US" dirty="0"/>
          </a:p>
        </p:txBody>
      </p:sp>
    </p:spTree>
    <p:extLst>
      <p:ext uri="{BB962C8B-B14F-4D97-AF65-F5344CB8AC3E}">
        <p14:creationId xmlns:p14="http://schemas.microsoft.com/office/powerpoint/2010/main" val="3099208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423863" y="476250"/>
            <a:ext cx="3592512" cy="2020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illustration of the stress</a:t>
            </a:r>
            <a:r>
              <a:rPr lang="en-US" baseline="0" dirty="0"/>
              <a:t> continuum shows how we go back and forth between the different zones which illustrates how </a:t>
            </a:r>
            <a:r>
              <a:rPr lang="en-US" dirty="0"/>
              <a:t>some people rebound and others may become injured or ill.  When people have the resources and skills to grow from stress experiences we call it resilience. And for most people, that is what happens.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While</a:t>
            </a:r>
            <a:r>
              <a:rPr lang="en-US" baseline="0" dirty="0"/>
              <a:t> in the </a:t>
            </a:r>
            <a:r>
              <a:rPr lang="en-US" b="1" dirty="0"/>
              <a:t>Green zone </a:t>
            </a:r>
            <a:r>
              <a:rPr lang="en-US" dirty="0"/>
              <a:t>you have </a:t>
            </a:r>
            <a:r>
              <a:rPr lang="en-US" baseline="0" dirty="0"/>
              <a:t>the resources needed to engage life’s challenges. The </a:t>
            </a:r>
            <a:r>
              <a:rPr lang="en-US" b="1" baseline="0" dirty="0"/>
              <a:t>Yellow zone </a:t>
            </a:r>
            <a:r>
              <a:rPr lang="en-US" baseline="0" dirty="0"/>
              <a:t>represents reacting to stress.  100% of us react to stress.  Stress reactions are temporary and we return to green when the stress stops or we apply more coping resources.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t>When stressors are sufficiently toxic; such as life threat, loss, inner conflict; or when</a:t>
            </a:r>
            <a:r>
              <a:rPr lang="en-US" baseline="0" dirty="0"/>
              <a:t> stress </a:t>
            </a:r>
            <a:r>
              <a:rPr lang="en-US" dirty="0"/>
              <a:t>exhausts our skills and resources,  a stress injury can occur.  </a:t>
            </a:r>
            <a:r>
              <a:rPr lang="en-US" b="1" dirty="0"/>
              <a:t>Orange zone</a:t>
            </a:r>
            <a:r>
              <a:rPr lang="en-US" dirty="0"/>
              <a:t> -Stress injury</a:t>
            </a:r>
            <a:r>
              <a:rPr lang="en-US" baseline="0" dirty="0"/>
              <a:t> behaviors require more time and resources for recovery than yellow zone stress reactions.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t>It is important to understand that even very fit and resilient people have limits to coping skills and resources. Most of us have experienced stress related injury but generally speaking fewer</a:t>
            </a:r>
            <a:r>
              <a:rPr lang="en-US" baseline="0" dirty="0"/>
              <a:t> people experience stress injury. Pre-covid it was estimated that about 1/3 of staff might be experiencing a stress injury at one point in time. We know that these numbers are higher post COVID.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dirty="0"/>
              <a:t>When stress injuries mix with genetic code, brain chemistry, alcohol or drugs, people can develop stress related illnesses. They are in the </a:t>
            </a:r>
            <a:r>
              <a:rPr lang="en-US" b="1" dirty="0"/>
              <a:t>Red zone</a:t>
            </a:r>
            <a:r>
              <a:rPr lang="en-US" b="1" baseline="0" dirty="0"/>
              <a:t> </a:t>
            </a:r>
            <a:r>
              <a:rPr lang="en-US" baseline="0" dirty="0"/>
              <a:t>and need higher levels of professional help.</a:t>
            </a:r>
            <a:r>
              <a:rPr lang="en-US" dirty="0"/>
              <a:t> The key for treating these illnesses are based mostly on returning balance to the control centers in the brain and increasing coping skills and resources.   The good news that</a:t>
            </a:r>
            <a:r>
              <a:rPr lang="en-US" baseline="0" dirty="0"/>
              <a:t> we see from the red zone data is that we should be celebrating the 95% of us manage despite life events and can be supportive resources for the 5% that need a path of honor and dignity for recovery.</a:t>
            </a:r>
            <a:endParaRPr lang="en-US" dirty="0">
              <a:ea typeface="ＭＳ Ｐゴシック" charset="0"/>
              <a:cs typeface="ＭＳ Ｐゴシック" charset="0"/>
            </a:endParaRPr>
          </a:p>
          <a:p>
            <a:endParaRPr lang="en-US" dirty="0"/>
          </a:p>
          <a:p>
            <a:pPr marL="0" lvl="0" indent="0" algn="l" rtl="0">
              <a:spcBef>
                <a:spcPts val="0"/>
              </a:spcBef>
              <a:spcAft>
                <a:spcPts val="0"/>
              </a:spcAft>
              <a:buNone/>
            </a:pPr>
            <a:endParaRPr dirty="0"/>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dirty="0"/>
          </a:p>
        </p:txBody>
      </p:sp>
      <p:sp>
        <p:nvSpPr>
          <p:cNvPr id="198" name="Google Shape;198;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199" name="Google Shape;199;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a:r>
              <a:rPr lang="en-US" dirty="0"/>
              <a:t>This image is just a reminder that most of the time we are bouncing</a:t>
            </a:r>
            <a:r>
              <a:rPr lang="en-US" baseline="0" dirty="0"/>
              <a:t> around Ready and Reacting to stress.  And like the warning lights in our cars there are indicators that something needs additional attention.  </a:t>
            </a:r>
          </a:p>
          <a:p>
            <a:pPr marL="0"/>
            <a:endParaRPr lang="en-US" dirty="0"/>
          </a:p>
          <a:p>
            <a:pPr marL="0"/>
            <a:r>
              <a:rPr lang="en-US" baseline="0" dirty="0"/>
              <a:t>When the orange stress injury light comes one we need to check in with our peer to see if there is an issue we can help with.  When the red stress illness comes on we need to take action to protect our peer, patients, and ensure safety.</a:t>
            </a:r>
            <a:endParaRPr lang="en-US" dirty="0"/>
          </a:p>
          <a:p>
            <a:pPr marL="0" lvl="0" indent="0" algn="l" rtl="0">
              <a:spcBef>
                <a:spcPts val="0"/>
              </a:spcBef>
              <a:spcAft>
                <a:spcPts val="0"/>
              </a:spcAft>
              <a:buNone/>
            </a:pPr>
            <a:endParaRPr dirty="0"/>
          </a:p>
        </p:txBody>
      </p:sp>
      <p:sp>
        <p:nvSpPr>
          <p:cNvPr id="240" name="Google Shape;24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384175" y="446088"/>
            <a:ext cx="3556000" cy="2001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Stress Fist Aid is not complex; but neither is it easy.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There are three essential SFA skills.</a:t>
            </a:r>
          </a:p>
          <a:p>
            <a:pPr marL="0" lvl="0" indent="0" algn="l" rtl="0">
              <a:spcBef>
                <a:spcPts val="0"/>
              </a:spcBef>
              <a:spcAft>
                <a:spcPts val="0"/>
              </a:spcAft>
              <a:buNone/>
            </a:pPr>
            <a:endParaRPr dirty="0"/>
          </a:p>
          <a:p>
            <a:pPr marL="0" lvl="0" indent="0" algn="l" rtl="0">
              <a:spcBef>
                <a:spcPts val="0"/>
              </a:spcBef>
              <a:spcAft>
                <a:spcPts val="0"/>
              </a:spcAft>
              <a:buNone/>
            </a:pPr>
            <a:r>
              <a:rPr lang="en-US" dirty="0"/>
              <a:t>1. </a:t>
            </a:r>
            <a:r>
              <a:rPr lang="en-US" b="1" dirty="0"/>
              <a:t>Recognizing</a:t>
            </a:r>
            <a:endParaRPr sz="1600" b="1" dirty="0">
              <a:solidFill>
                <a:schemeClr val="dk1"/>
              </a:solidFill>
              <a:latin typeface="Georgia"/>
              <a:ea typeface="Georgia"/>
              <a:cs typeface="Georgia"/>
              <a:sym typeface="Georgia"/>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Paying more attention to signs of stress reactions in oneself and one’s coworkers </a:t>
            </a:r>
            <a:endParaRPr sz="1600" dirty="0">
              <a:solidFill>
                <a:schemeClr val="dk1"/>
              </a:solidFill>
              <a:latin typeface="Georgia"/>
              <a:ea typeface="Georgia"/>
              <a:cs typeface="Georgia"/>
              <a:sym typeface="Georgia"/>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Recognizing when stress reactions are getting more pronounced so that action can be taken prior to injury</a:t>
            </a:r>
            <a:endParaRPr sz="12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600"/>
              <a:buFont typeface="Georgia"/>
              <a:buNone/>
            </a:pPr>
            <a:r>
              <a:rPr lang="en-US" sz="1600" dirty="0">
                <a:solidFill>
                  <a:schemeClr val="dk1"/>
                </a:solidFill>
                <a:latin typeface="Georgia"/>
                <a:ea typeface="Georgia"/>
                <a:cs typeface="Georgia"/>
                <a:sym typeface="Georgia"/>
              </a:rPr>
              <a:t>2. </a:t>
            </a:r>
            <a:r>
              <a:rPr lang="en-US" sz="1600" b="1" dirty="0">
                <a:solidFill>
                  <a:schemeClr val="dk1"/>
                </a:solidFill>
                <a:latin typeface="Georgia"/>
                <a:ea typeface="Georgia"/>
                <a:cs typeface="Georgia"/>
                <a:sym typeface="Georgia"/>
              </a:rPr>
              <a:t>Acting</a:t>
            </a:r>
            <a:endParaRPr sz="1600" b="1" dirty="0">
              <a:solidFill>
                <a:schemeClr val="dk1"/>
              </a:solidFill>
              <a:latin typeface="Georgia"/>
              <a:ea typeface="Georgia"/>
              <a:cs typeface="Georgia"/>
              <a:sym typeface="Georgia"/>
            </a:endParaRPr>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Acting early on in response to your own or a coworker’s stress. If you see something, do something, either for yourself or for the coworker. In acting in response to peer’s distress you may need to say something to the person themselves or to somebody they trust.</a:t>
            </a:r>
            <a:endParaRPr sz="1600" dirty="0">
              <a:solidFill>
                <a:schemeClr val="dk1"/>
              </a:solidFill>
              <a:latin typeface="Georgia"/>
              <a:ea typeface="Georgia"/>
              <a:cs typeface="Georgia"/>
              <a:sym typeface="Georgia"/>
            </a:endParaRPr>
          </a:p>
          <a:p>
            <a:pPr marL="0" lvl="0" indent="0" algn="l" rtl="0">
              <a:spcBef>
                <a:spcPts val="0"/>
              </a:spcBef>
              <a:spcAft>
                <a:spcPts val="0"/>
              </a:spcAft>
              <a:buClr>
                <a:schemeClr val="dk1"/>
              </a:buClr>
              <a:buSzPts val="1200"/>
              <a:buFont typeface="Arial"/>
              <a:buNone/>
            </a:pPr>
            <a:r>
              <a:rPr lang="en-US" sz="1200" dirty="0">
                <a:solidFill>
                  <a:schemeClr val="dk1"/>
                </a:solidFill>
                <a:latin typeface="Georgia"/>
                <a:ea typeface="Georgia"/>
                <a:cs typeface="Georgia"/>
                <a:sym typeface="Georgia"/>
              </a:rPr>
              <a:t>3. </a:t>
            </a:r>
            <a:r>
              <a:rPr lang="en-US" sz="1200" b="1" dirty="0">
                <a:solidFill>
                  <a:schemeClr val="dk1"/>
                </a:solidFill>
                <a:latin typeface="Georgia"/>
                <a:ea typeface="Georgia"/>
                <a:cs typeface="Georgia"/>
                <a:sym typeface="Georgia"/>
              </a:rPr>
              <a:t>Knowing</a:t>
            </a:r>
            <a:endParaRPr b="1" dirty="0"/>
          </a:p>
          <a:p>
            <a:pPr marL="628650" lvl="1" indent="-171450" algn="l" rtl="0">
              <a:spcBef>
                <a:spcPts val="0"/>
              </a:spcBef>
              <a:spcAft>
                <a:spcPts val="0"/>
              </a:spcAft>
              <a:buClr>
                <a:schemeClr val="dk1"/>
              </a:buClr>
              <a:buSzPts val="1200"/>
              <a:buFont typeface="Arial"/>
              <a:buChar char="•"/>
            </a:pPr>
            <a:r>
              <a:rPr lang="en-US" sz="1200" dirty="0">
                <a:solidFill>
                  <a:schemeClr val="dk1"/>
                </a:solidFill>
                <a:latin typeface="Georgia"/>
                <a:ea typeface="Georgia"/>
                <a:cs typeface="Georgia"/>
                <a:sym typeface="Georgia"/>
              </a:rPr>
              <a:t>Knowing at least two resources that you would either access yourself or offer to a coworker in distress. It is helpful to know a range of both organizational and community resources.</a:t>
            </a:r>
            <a:endParaRPr sz="1600" dirty="0">
              <a:solidFill>
                <a:schemeClr val="dk1"/>
              </a:solidFill>
              <a:latin typeface="Georgia"/>
              <a:ea typeface="Georgia"/>
              <a:cs typeface="Georgia"/>
              <a:sym typeface="Georgia"/>
            </a:endParaRPr>
          </a:p>
          <a:p>
            <a:pPr marL="0" lvl="0" indent="0" algn="l" rtl="0">
              <a:spcBef>
                <a:spcPts val="0"/>
              </a:spcBef>
              <a:spcAft>
                <a:spcPts val="0"/>
              </a:spcAft>
              <a:buNone/>
            </a:pPr>
            <a:r>
              <a:rPr lang="en-US" sz="1200" dirty="0">
                <a:solidFill>
                  <a:schemeClr val="dk1"/>
                </a:solidFill>
                <a:latin typeface="Georgia"/>
                <a:ea typeface="Georgia"/>
                <a:cs typeface="Georgia"/>
                <a:sym typeface="Georgia"/>
              </a:rPr>
              <a:t> </a:t>
            </a:r>
            <a:endParaRPr dirty="0"/>
          </a:p>
          <a:p>
            <a:pPr marL="0" lvl="0" indent="0" algn="l" rtl="0">
              <a:spcBef>
                <a:spcPts val="0"/>
              </a:spcBef>
              <a:spcAft>
                <a:spcPts val="0"/>
              </a:spcAft>
              <a:buNone/>
            </a:pPr>
            <a:endParaRPr dirty="0"/>
          </a:p>
        </p:txBody>
      </p:sp>
      <p:sp>
        <p:nvSpPr>
          <p:cNvPr id="247" name="Google Shape;247;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Awareness Brief</a:t>
            </a:r>
            <a:endParaRPr dirty="0"/>
          </a:p>
        </p:txBody>
      </p:sp>
      <p:sp>
        <p:nvSpPr>
          <p:cNvPr id="248" name="Google Shape;2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b="1" dirty="0"/>
              <a:t>The Final Key Component</a:t>
            </a:r>
            <a:r>
              <a:rPr lang="en-US" b="1" baseline="0" dirty="0"/>
              <a:t> of SFA is the 7Cs or the Core Actions for SFA</a:t>
            </a:r>
            <a:r>
              <a:rPr lang="en-US" baseline="0" dirty="0"/>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SFA 7Cs continuum is a framework</a:t>
            </a:r>
            <a:r>
              <a:rPr lang="en-US" baseline="0" dirty="0"/>
              <a:t> for ongoing assessment and management or response to stressors. The 7 Cs are combined into 3 overall approaches.,</a:t>
            </a:r>
          </a:p>
          <a:p>
            <a:pPr marL="0" marR="0" lvl="0" indent="0" algn="l" rtl="0">
              <a:lnSpc>
                <a:spcPct val="100000"/>
              </a:lnSpc>
              <a:spcBef>
                <a:spcPts val="0"/>
              </a:spcBef>
              <a:spcAft>
                <a:spcPts val="0"/>
              </a:spcAft>
              <a:buClr>
                <a:schemeClr val="dk1"/>
              </a:buClr>
              <a:buSzPts val="1200"/>
              <a:buFont typeface="Calibri"/>
              <a:buNone/>
            </a:pPr>
            <a:br>
              <a:rPr lang="en-US" baseline="0" dirty="0"/>
            </a:br>
            <a:r>
              <a:rPr lang="en-US" b="1" baseline="0" dirty="0"/>
              <a:t>1. </a:t>
            </a:r>
            <a:r>
              <a:rPr lang="en-US" baseline="0" dirty="0"/>
              <a:t>The first is </a:t>
            </a:r>
            <a:r>
              <a:rPr lang="en-US" b="1" u="none" baseline="0" dirty="0"/>
              <a:t>Continuous Aid</a:t>
            </a:r>
            <a:r>
              <a:rPr lang="en-US" u="sng" baseline="0" dirty="0"/>
              <a:t>.</a:t>
            </a:r>
            <a:r>
              <a:rPr lang="en-US" u="none" baseline="0" dirty="0"/>
              <a:t> Continuous aid involves the first core actions of check and coordinate. </a:t>
            </a:r>
            <a:r>
              <a:rPr lang="en-US" dirty="0"/>
              <a:t>When SFA is part of your practice, part of the culture, Checking and Coordinating is an ongoing action.</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b="1" dirty="0"/>
              <a:t>Checking</a:t>
            </a:r>
            <a:r>
              <a:rPr lang="en-US" dirty="0"/>
              <a:t> involves observing, paying attention to changes in behavior and communication patterns, and checking in on peers on a regular basis.</a:t>
            </a:r>
            <a:r>
              <a:rPr lang="en-US" baseline="0" dirty="0"/>
              <a:t> If you know</a:t>
            </a:r>
            <a:r>
              <a:rPr lang="en-US" dirty="0"/>
              <a:t> their baseline functioning and behavior, you are prepared to notice any changes and respond. </a:t>
            </a:r>
            <a:endParaRPr lang="en-US" b="1"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b="1" dirty="0"/>
              <a:t>Coordinate</a:t>
            </a:r>
            <a:r>
              <a:rPr lang="en-US" b="0" dirty="0"/>
              <a:t> involves always being aware of additional resources that you may need to refer to if your SFA actions aren’t sufficient to make a difference in alleviating stress reactions. </a:t>
            </a:r>
            <a:r>
              <a:rPr lang="en-US" dirty="0"/>
              <a:t>This action sometimes includes consulting and/or collaborating with others for more help for oneself or coworkers.  It can also involve informing those who may need to know about the situation. </a:t>
            </a:r>
            <a:endParaRPr b="0" dirty="0"/>
          </a:p>
          <a:p>
            <a:pPr marL="0" lvl="0" indent="0" algn="l" rtl="0">
              <a:spcBef>
                <a:spcPts val="0"/>
              </a:spcBef>
              <a:spcAft>
                <a:spcPts val="0"/>
              </a:spcAft>
              <a:buNone/>
            </a:pPr>
            <a:endParaRPr sz="1200" dirty="0"/>
          </a:p>
          <a:p>
            <a:pPr marL="0" marR="0" lvl="0" indent="0" algn="l" rtl="0">
              <a:lnSpc>
                <a:spcPct val="100000"/>
              </a:lnSpc>
              <a:spcBef>
                <a:spcPts val="0"/>
              </a:spcBef>
              <a:spcAft>
                <a:spcPts val="0"/>
              </a:spcAft>
              <a:buClr>
                <a:schemeClr val="dk1"/>
              </a:buClr>
              <a:buSzPts val="1200"/>
              <a:buFont typeface="Noto Sans Symbols"/>
              <a:buNone/>
            </a:pPr>
            <a:r>
              <a:rPr lang="en-US" sz="1200" dirty="0"/>
              <a:t>The </a:t>
            </a:r>
            <a:r>
              <a:rPr lang="en-US" sz="1200" b="1" dirty="0"/>
              <a:t>next 5 functions, are split into two processes, primary aid and secondary aid. </a:t>
            </a:r>
          </a:p>
          <a:p>
            <a:pPr marL="0" marR="0" lvl="0" indent="0" algn="l" rtl="0">
              <a:lnSpc>
                <a:spcPct val="100000"/>
              </a:lnSpc>
              <a:spcBef>
                <a:spcPts val="0"/>
              </a:spcBef>
              <a:spcAft>
                <a:spcPts val="0"/>
              </a:spcAft>
              <a:buClr>
                <a:schemeClr val="dk1"/>
              </a:buClr>
              <a:buSzPts val="1200"/>
              <a:buFont typeface="Noto Sans Symbols"/>
              <a:buNone/>
            </a:pPr>
            <a:endParaRPr sz="1200" dirty="0"/>
          </a:p>
          <a:p>
            <a:pPr marL="0" lvl="0" indent="0" algn="l" rtl="0">
              <a:spcBef>
                <a:spcPts val="0"/>
              </a:spcBef>
              <a:spcAft>
                <a:spcPts val="0"/>
              </a:spcAft>
              <a:buClr>
                <a:schemeClr val="dk1"/>
              </a:buClr>
              <a:buSzPts val="1200"/>
              <a:buFont typeface="Noto Sans Symbols"/>
              <a:buNone/>
            </a:pPr>
            <a:r>
              <a:rPr lang="en-US" sz="1200" b="1" dirty="0"/>
              <a:t>2. </a:t>
            </a:r>
            <a:r>
              <a:rPr lang="en-US" sz="1200" b="0" dirty="0"/>
              <a:t> The second is </a:t>
            </a:r>
            <a:r>
              <a:rPr lang="en-US" sz="1200" b="1" dirty="0"/>
              <a:t>Primary Aid </a:t>
            </a:r>
            <a:r>
              <a:rPr lang="en-US" sz="1200" b="0" dirty="0"/>
              <a:t>that</a:t>
            </a:r>
            <a:r>
              <a:rPr lang="en-US" sz="1200" b="1" dirty="0"/>
              <a:t> </a:t>
            </a:r>
            <a:r>
              <a:rPr lang="en-US" sz="1200" b="0" dirty="0"/>
              <a:t>encompasses two actions where the goal is to </a:t>
            </a:r>
            <a:r>
              <a:rPr lang="en-US" sz="1200" b="0" i="1" dirty="0"/>
              <a:t>ensure physical and psychological safety</a:t>
            </a:r>
            <a:r>
              <a:rPr lang="en-US" sz="1200" b="0" dirty="0"/>
              <a:t>. </a:t>
            </a:r>
            <a:endParaRPr b="0" dirty="0"/>
          </a:p>
          <a:p>
            <a:pPr marL="173319" lvl="0" indent="-173319" algn="l" rtl="0">
              <a:spcBef>
                <a:spcPts val="0"/>
              </a:spcBef>
              <a:spcAft>
                <a:spcPts val="0"/>
              </a:spcAft>
              <a:buClr>
                <a:schemeClr val="dk1"/>
              </a:buClr>
              <a:buSzPts val="1200"/>
              <a:buFont typeface="Arial"/>
              <a:buChar char="•"/>
            </a:pPr>
            <a:r>
              <a:rPr lang="en-US" sz="1200" b="1" dirty="0"/>
              <a:t>COVER</a:t>
            </a:r>
            <a:r>
              <a:rPr lang="en-US" sz="1200" dirty="0"/>
              <a:t> is ensuring safety. If there is a physical safety risk </a:t>
            </a:r>
            <a:r>
              <a:rPr lang="en-US" dirty="0"/>
              <a:t>or the person’s own perception of risk is endangering their well-being, you act to make sure the person is safe or feels safer. This may </a:t>
            </a:r>
            <a:r>
              <a:rPr lang="en-US" b="0" dirty="0"/>
              <a:t>involve standing by a coworker and remaining </a:t>
            </a:r>
            <a:r>
              <a:rPr lang="en-US" dirty="0"/>
              <a:t>available and ready to assist as needed, watching and listening for ways to intervene if needed, or holding the person’s attention if they are overwhelmed or panicky. In the</a:t>
            </a:r>
            <a:r>
              <a:rPr lang="en-US" baseline="0" dirty="0"/>
              <a:t> presence of panic or being overwhelmed, actions are taken to make the person feel safe or encourage a perception of safety. </a:t>
            </a:r>
          </a:p>
          <a:p>
            <a:pPr marL="173319" lvl="0" indent="-173319" algn="l" rtl="0">
              <a:spcBef>
                <a:spcPts val="0"/>
              </a:spcBef>
              <a:spcAft>
                <a:spcPts val="0"/>
              </a:spcAft>
              <a:buClr>
                <a:schemeClr val="dk1"/>
              </a:buClr>
              <a:buSzPts val="1200"/>
              <a:buFont typeface="Arial"/>
              <a:buChar char="•"/>
            </a:pPr>
            <a:r>
              <a:rPr lang="en-US" sz="1200" dirty="0"/>
              <a:t>Once safe, you assess if they are </a:t>
            </a:r>
            <a:r>
              <a:rPr lang="en-US" sz="1200" b="1" dirty="0"/>
              <a:t>CALM </a:t>
            </a:r>
            <a:r>
              <a:rPr lang="en-US" sz="1200" dirty="0"/>
              <a:t>and act to reduce distress if they are not. Calming reduces the risk for further stress injury. </a:t>
            </a:r>
            <a:r>
              <a:rPr lang="en-US" dirty="0"/>
              <a:t>The first and most basic function of Calm is to stop, </a:t>
            </a:r>
            <a:r>
              <a:rPr lang="en-US" b="1" dirty="0"/>
              <a:t>quiet</a:t>
            </a:r>
            <a:r>
              <a:rPr lang="en-US" dirty="0"/>
              <a:t>, and cease physical exertion if possible</a:t>
            </a:r>
            <a:r>
              <a:rPr lang="en-US" baseline="0" dirty="0"/>
              <a:t> by sitting down, lying down or relaxing using another method. </a:t>
            </a:r>
            <a:r>
              <a:rPr lang="en-US" dirty="0"/>
              <a:t>Calm involves helping yourself or others become more composed by drawing attention away from frightening and chaotic inner thoughts and feelings and refocusing in a calming way</a:t>
            </a:r>
            <a:r>
              <a:rPr lang="en-US" baseline="0" dirty="0"/>
              <a:t> and soothing to reduce </a:t>
            </a:r>
            <a:r>
              <a:rPr lang="en-US" dirty="0"/>
              <a:t>the intensity of destructive emotions like fear and anger, by either seeking out or providing a calm, empathic, caring ear. </a:t>
            </a:r>
          </a:p>
          <a:p>
            <a:pPr marL="0" lvl="0" indent="0" algn="l" rtl="0">
              <a:spcBef>
                <a:spcPts val="0"/>
              </a:spcBef>
              <a:spcAft>
                <a:spcPts val="0"/>
              </a:spcAft>
              <a:buNone/>
            </a:pP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r>
              <a:rPr lang="en-US" sz="1200" b="1" dirty="0"/>
              <a:t>3. </a:t>
            </a:r>
            <a:r>
              <a:rPr lang="en-US" sz="1200" dirty="0"/>
              <a:t>The third </a:t>
            </a:r>
            <a:r>
              <a:rPr lang="en-US" sz="1200" b="0" dirty="0"/>
              <a:t>process in SFA interventions is called </a:t>
            </a:r>
            <a:r>
              <a:rPr lang="en-US" sz="1200" b="1" dirty="0"/>
              <a:t>Secondary Aid </a:t>
            </a:r>
            <a:r>
              <a:rPr lang="en-US" sz="1200" b="0" dirty="0"/>
              <a:t>and the focus of secondary aid is to assist people to use the tools and resources that work best for them to move toward a sense of wellness. </a:t>
            </a:r>
            <a:endParaRPr lang="en-US" b="0" dirty="0"/>
          </a:p>
          <a:p>
            <a:pPr marL="0" lvl="0" indent="0" algn="l" rtl="0">
              <a:spcBef>
                <a:spcPts val="0"/>
              </a:spcBef>
              <a:spcAft>
                <a:spcPts val="0"/>
              </a:spcAft>
              <a:buClr>
                <a:schemeClr val="dk1"/>
              </a:buClr>
              <a:buSzPts val="1200"/>
              <a:buFont typeface="Noto Sans Symbols"/>
              <a:buNone/>
            </a:pPr>
            <a:r>
              <a:rPr lang="en-US" sz="1200" dirty="0"/>
              <a:t>The 3 actions of secondary aid are:</a:t>
            </a:r>
            <a:endParaRPr dirty="0"/>
          </a:p>
          <a:p>
            <a:pPr marL="171450" lvl="0" indent="-171450" algn="l" rtl="0">
              <a:spcBef>
                <a:spcPts val="0"/>
              </a:spcBef>
              <a:spcAft>
                <a:spcPts val="0"/>
              </a:spcAft>
              <a:buFont typeface="Arial" panose="020B0604020202020204" pitchFamily="34" charset="0"/>
              <a:buChar char="•"/>
            </a:pPr>
            <a:r>
              <a:rPr lang="en-US" b="1" dirty="0"/>
              <a:t>Connect</a:t>
            </a:r>
            <a:r>
              <a:rPr lang="en-US" dirty="0"/>
              <a:t> or facilitating connectedness is often the most important intervention needed to reduce stress. This involves </a:t>
            </a:r>
            <a:r>
              <a:rPr lang="en-US" i="1" dirty="0"/>
              <a:t>being</a:t>
            </a:r>
            <a:r>
              <a:rPr lang="en-US" i="1" baseline="0" dirty="0"/>
              <a:t> with</a:t>
            </a:r>
            <a:r>
              <a:rPr lang="en-US" i="0" baseline="0" dirty="0"/>
              <a:t> the stressed person…</a:t>
            </a:r>
            <a:r>
              <a:rPr lang="en-US" dirty="0"/>
              <a:t>being present, making eye contact, listening and/or mentoring and empathizing. It may also mean accepting the person and their reactions or encouraging them in a way that is acceptable to them if that is what is needed. Leaders may be in a position to foster connection between others with projects or group gatherings or by encouraging the person to seek practical help or to engage in contact with others.  And connecting the person also means decreasing</a:t>
            </a:r>
            <a:r>
              <a:rPr lang="en-US" baseline="0" dirty="0"/>
              <a:t> their </a:t>
            </a:r>
            <a:r>
              <a:rPr lang="en-US" b="1" dirty="0"/>
              <a:t>sense of isolation</a:t>
            </a:r>
            <a:r>
              <a:rPr lang="en-US" dirty="0"/>
              <a:t>, which can often occur when Orange Zone reactions make them want to isolate. </a:t>
            </a:r>
          </a:p>
          <a:p>
            <a:pPr marL="171450" lvl="0" indent="-171450" algn="l" rtl="0">
              <a:spcBef>
                <a:spcPts val="0"/>
              </a:spcBef>
              <a:spcAft>
                <a:spcPts val="0"/>
              </a:spcAft>
              <a:buFont typeface="Arial" panose="020B0604020202020204" pitchFamily="34" charset="0"/>
              <a:buChar char="•"/>
            </a:pPr>
            <a:r>
              <a:rPr lang="en-US" b="1" dirty="0"/>
              <a:t>Competence</a:t>
            </a:r>
            <a:r>
              <a:rPr lang="en-US" b="1" baseline="0" dirty="0"/>
              <a:t> </a:t>
            </a:r>
            <a:r>
              <a:rPr lang="en-US" b="0" baseline="0" dirty="0"/>
              <a:t>is an individual’s sense of self efficacy. Competence strategies focus on </a:t>
            </a:r>
            <a:r>
              <a:rPr lang="en-US" b="0" dirty="0"/>
              <a:t> helping </a:t>
            </a:r>
            <a:r>
              <a:rPr lang="en-US" dirty="0"/>
              <a:t>a person build or regain their competence for coping and functioning. In some situations, it may involve helping a person gain new skills or refresh previous training. It encompasses enhancing</a:t>
            </a:r>
            <a:r>
              <a:rPr lang="en-US" baseline="0" dirty="0"/>
              <a:t> competency in occupational skills, well being, and social skills.</a:t>
            </a:r>
          </a:p>
          <a:p>
            <a:pPr marL="171450" lvl="0" indent="-171450" algn="l" rtl="0">
              <a:spcBef>
                <a:spcPts val="0"/>
              </a:spcBef>
              <a:spcAft>
                <a:spcPts val="0"/>
              </a:spcAft>
              <a:buFont typeface="Arial" panose="020B0604020202020204" pitchFamily="34" charset="0"/>
              <a:buChar char="•"/>
            </a:pPr>
            <a:r>
              <a:rPr lang="en-US" b="1" dirty="0"/>
              <a:t>Confidence </a:t>
            </a:r>
            <a:r>
              <a:rPr lang="en-US" b="0" dirty="0"/>
              <a:t>involves a</a:t>
            </a:r>
            <a:r>
              <a:rPr lang="en-US" dirty="0"/>
              <a:t>ctions to build confidence that may have been lost in one’s self, peers, or leaders or in a belief or hope for a positive future. </a:t>
            </a:r>
            <a:endParaRPr dirty="0"/>
          </a:p>
          <a:p>
            <a:pPr marL="0" lvl="0" indent="0" algn="l" rtl="0">
              <a:spcBef>
                <a:spcPts val="0"/>
              </a:spcBef>
              <a:spcAft>
                <a:spcPts val="0"/>
              </a:spcAft>
              <a:buClr>
                <a:schemeClr val="dk1"/>
              </a:buClr>
              <a:buSzPts val="1200"/>
              <a:buFont typeface="Noto Sans Symbols"/>
              <a:buNone/>
            </a:pPr>
            <a:endParaRPr sz="1200" dirty="0"/>
          </a:p>
          <a:p>
            <a:pPr marL="0" lvl="0" indent="0" algn="l" rtl="0">
              <a:spcBef>
                <a:spcPts val="0"/>
              </a:spcBef>
              <a:spcAft>
                <a:spcPts val="0"/>
              </a:spcAft>
              <a:buNone/>
            </a:pPr>
            <a:r>
              <a:rPr lang="en-US" dirty="0"/>
              <a:t>If you choose to learn more about SFA, we will discuss</a:t>
            </a:r>
            <a:r>
              <a:rPr lang="en-US" baseline="0" dirty="0"/>
              <a:t> further the </a:t>
            </a:r>
            <a:r>
              <a:rPr lang="en-US" dirty="0"/>
              <a:t>strategies for each of these 7 areas.</a:t>
            </a:r>
            <a:endParaRPr dirty="0"/>
          </a:p>
        </p:txBody>
      </p:sp>
      <p:sp>
        <p:nvSpPr>
          <p:cNvPr id="264" name="Google Shape;26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a:spLocks noGrp="1" noRot="1" noChangeAspect="1"/>
          </p:cNvSpPr>
          <p:nvPr>
            <p:ph type="sldImg" idx="2"/>
          </p:nvPr>
        </p:nvSpPr>
        <p:spPr>
          <a:xfrm>
            <a:off x="423863" y="476250"/>
            <a:ext cx="3592512" cy="2020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The goal of SFA is to enhance resilience at the individual, unit</a:t>
            </a:r>
            <a:r>
              <a:rPr lang="en-US" b="1" baseline="0" dirty="0"/>
              <a:t> and organizational level</a:t>
            </a:r>
            <a:r>
              <a:rPr lang="en-US" baseline="0" dirty="0"/>
              <a:t>. If we move further with incorporating this framework we will focus on building positive individual practices to respond to stress, building strategies and processes that optimize the work environment and allow individuals practicing in our environments to care for themselves, and others and to recognize signs of stress injury early so that we can prevent getting to the red zone,. </a:t>
            </a:r>
            <a:endParaRPr dirty="0"/>
          </a:p>
        </p:txBody>
      </p:sp>
      <p:sp>
        <p:nvSpPr>
          <p:cNvPr id="427" name="Google Shape;42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dirty="0"/>
          </a:p>
        </p:txBody>
      </p:sp>
      <p:sp>
        <p:nvSpPr>
          <p:cNvPr id="428" name="Google Shape;428;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429" name="Google Shape;429;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9" name="Google Shape;45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brief is an overview to give you the basics of SFA and if you are interested in exploring it more, we can provide other workshops to give more in depth information about the program, and help you operationalize it on your units.  </a:t>
            </a:r>
          </a:p>
          <a:p>
            <a:pPr marL="0" lvl="0" indent="0" algn="l" rtl="0">
              <a:spcBef>
                <a:spcPts val="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The objectives of today’s session are to: </a:t>
            </a:r>
            <a:endParaRPr dirty="0"/>
          </a:p>
          <a:p>
            <a:pPr marL="0" lvl="0" indent="0" algn="l" rtl="0">
              <a:spcBef>
                <a:spcPts val="0"/>
              </a:spcBef>
              <a:spcAft>
                <a:spcPts val="0"/>
              </a:spcAft>
              <a:buNone/>
            </a:pPr>
            <a:endParaRPr dirty="0"/>
          </a:p>
          <a:p>
            <a:pPr marL="171450" lvl="0" indent="-171450" algn="l" rtl="0">
              <a:spcBef>
                <a:spcPts val="0"/>
              </a:spcBef>
              <a:spcAft>
                <a:spcPts val="0"/>
              </a:spcAft>
              <a:buClr>
                <a:schemeClr val="dk1"/>
              </a:buClr>
              <a:buSzPts val="1200"/>
              <a:buFont typeface="Noto Sans Symbols"/>
              <a:buChar char="❑"/>
            </a:pPr>
            <a:r>
              <a:rPr lang="en-US" sz="1200" dirty="0"/>
              <a:t>Identify sources of stress and stress injury for healthcare workers</a:t>
            </a:r>
            <a:endParaRPr dirty="0"/>
          </a:p>
          <a:p>
            <a:pPr marL="171450" lvl="0" indent="-171450" algn="l" rtl="0">
              <a:spcBef>
                <a:spcPts val="0"/>
              </a:spcBef>
              <a:spcAft>
                <a:spcPts val="0"/>
              </a:spcAft>
              <a:buClr>
                <a:schemeClr val="dk1"/>
              </a:buClr>
              <a:buSzPts val="1200"/>
              <a:buFont typeface="Noto Sans Symbols"/>
              <a:buChar char="❑"/>
            </a:pPr>
            <a:r>
              <a:rPr lang="en-US" sz="1200" dirty="0"/>
              <a:t>Describe the purpose of Stress First Aid</a:t>
            </a:r>
            <a:endParaRPr dirty="0"/>
          </a:p>
          <a:p>
            <a:pPr marL="171450" lvl="0" indent="-171450" algn="l" rtl="0">
              <a:spcBef>
                <a:spcPts val="0"/>
              </a:spcBef>
              <a:spcAft>
                <a:spcPts val="0"/>
              </a:spcAft>
              <a:buClr>
                <a:schemeClr val="dk1"/>
              </a:buClr>
              <a:buSzPts val="1200"/>
              <a:buFont typeface="Noto Sans Symbols"/>
              <a:buChar char="❑"/>
            </a:pPr>
            <a:r>
              <a:rPr lang="en-US" sz="1200" dirty="0"/>
              <a:t>Describe and use  the Stress Continuum</a:t>
            </a:r>
            <a:endParaRPr dirty="0"/>
          </a:p>
          <a:p>
            <a:pPr marL="171450" lvl="0" indent="-171450" algn="l" rtl="0">
              <a:spcBef>
                <a:spcPts val="0"/>
              </a:spcBef>
              <a:spcAft>
                <a:spcPts val="0"/>
              </a:spcAft>
              <a:buClr>
                <a:schemeClr val="dk1"/>
              </a:buClr>
              <a:buSzPts val="1200"/>
              <a:buFont typeface="Noto Sans Symbols"/>
              <a:buChar char="❑"/>
            </a:pPr>
            <a:r>
              <a:rPr lang="en-US" sz="1200" dirty="0"/>
              <a:t>Describe and use the core actions of SFA</a:t>
            </a:r>
            <a:endParaRPr dirty="0"/>
          </a:p>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work of nursing has always been stressful and the systems we work in add to that stress.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Occupational stress creates challenges and risks for individuals and teams….workplace stress can pile up and if not appropriately managed can lead to an</a:t>
            </a:r>
            <a:r>
              <a:rPr lang="en-US" baseline="0" dirty="0"/>
              <a:t> occupational stress injury.</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Occupational stress injuries are not inevitable. We can counteract their occurrence by building individual and unit resilience, strengthening effective coping mechanisms and building healthy work environments.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SFA is an approach to achieving these goals.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And in reality we need SFA now</a:t>
            </a:r>
            <a:r>
              <a:rPr lang="en-US" baseline="0" dirty="0"/>
              <a:t> more than ever before. COVID challenged us as individuals and systems like nothing we have witnessed in our lifetime. We</a:t>
            </a:r>
            <a:r>
              <a:rPr lang="en-US" dirty="0"/>
              <a:t> have left the COVID surge, to confront growing nursing shortages, continued high levels</a:t>
            </a:r>
            <a:r>
              <a:rPr lang="en-US" baseline="0" dirty="0"/>
              <a:t> of stress and</a:t>
            </a:r>
            <a:r>
              <a:rPr lang="en-US" dirty="0"/>
              <a:t> increases in workplace violence. The reality is that many are barely hanging on by a thread making them very vulnerable to stress injury. </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So many nurses are continuing</a:t>
            </a:r>
            <a:r>
              <a:rPr lang="en-US" baseline="0" dirty="0"/>
              <a:t> to experience high stress, frustration, and exhaustion. Many are feeling overwhelmed and undervalued. We need approaches to proactively </a:t>
            </a:r>
            <a:r>
              <a:rPr lang="en-US" dirty="0"/>
              <a:t>manage this stress,</a:t>
            </a:r>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 </a:t>
            </a:r>
            <a:endParaRPr dirty="0"/>
          </a:p>
        </p:txBody>
      </p:sp>
      <p:sp>
        <p:nvSpPr>
          <p:cNvPr id="121" name="Google Shape;12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I think Stress First Aid (SFA)</a:t>
            </a:r>
            <a:r>
              <a:rPr lang="en-US" dirty="0"/>
              <a:t> </a:t>
            </a:r>
            <a:r>
              <a:rPr lang="en-US" b="1" dirty="0"/>
              <a:t>is an approach you will find to</a:t>
            </a:r>
            <a:r>
              <a:rPr lang="en-US" b="1" baseline="0" dirty="0"/>
              <a:t> be </a:t>
            </a:r>
            <a:r>
              <a:rPr lang="en-US" b="1" dirty="0"/>
              <a:t>responsive to this stress demand.</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0" dirty="0"/>
              <a:t>It </a:t>
            </a:r>
            <a:r>
              <a:rPr lang="en-US" dirty="0"/>
              <a:t>is an evidence-based </a:t>
            </a:r>
            <a:r>
              <a:rPr lang="en-US" u="none" dirty="0"/>
              <a:t>framework for </a:t>
            </a:r>
            <a:r>
              <a:rPr lang="en-US" u="none" dirty="0">
                <a:solidFill>
                  <a:schemeClr val="hlink"/>
                </a:solidFill>
              </a:rPr>
              <a:t>peer support</a:t>
            </a:r>
            <a:r>
              <a:rPr lang="en-US" u="none" dirty="0"/>
              <a:t> and </a:t>
            </a:r>
            <a:r>
              <a:rPr lang="en-US" dirty="0"/>
              <a:t>self-care that can be adopted at an individual, unit, or organizational level</a:t>
            </a:r>
            <a:r>
              <a:rPr lang="en-US" baseline="0" dirty="0"/>
              <a:t> to build resilience. The SFA program is designed to identify and address early signs of stress reactions </a:t>
            </a:r>
            <a:r>
              <a:rPr lang="en-US" sz="1200" dirty="0">
                <a:solidFill>
                  <a:srgbClr val="002060"/>
                </a:solidFill>
              </a:rPr>
              <a:t>in yourself and others in an ongoing way allowing you to </a:t>
            </a:r>
            <a:r>
              <a:rPr lang="en-US" dirty="0"/>
              <a:t>identify and mitigate the negative impacts of stress </a:t>
            </a:r>
            <a:r>
              <a:rPr lang="en-US" b="1" u="sng" dirty="0"/>
              <a:t>before</a:t>
            </a:r>
            <a:r>
              <a:rPr lang="en-US" dirty="0"/>
              <a:t> they can negatively impact health and wellbeing. </a:t>
            </a:r>
          </a:p>
          <a:p>
            <a:pPr marL="0" marR="0" lvl="0" indent="0" algn="l" rtl="0">
              <a:lnSpc>
                <a:spcPct val="100000"/>
              </a:lnSpc>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It is a set of supportive actions designed to help you</a:t>
            </a:r>
            <a:r>
              <a:rPr lang="en-US" sz="1200" baseline="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help yourself and each other in </a:t>
            </a:r>
            <a:r>
              <a:rPr lang="en-US" sz="1200" u="sng" dirty="0">
                <a:solidFill>
                  <a:schemeClr val="dk1"/>
                </a:solidFill>
                <a:latin typeface="Calibri"/>
                <a:ea typeface="Calibri"/>
                <a:cs typeface="Calibri"/>
                <a:sym typeface="Calibri"/>
              </a:rPr>
              <a:t>mitigating the negative impacts of stress</a:t>
            </a:r>
            <a:r>
              <a:rPr lang="en-US" sz="1200" dirty="0">
                <a:solidFill>
                  <a:schemeClr val="dk1"/>
                </a:solidFill>
                <a:latin typeface="Calibri"/>
                <a:ea typeface="Calibri"/>
                <a:cs typeface="Calibri"/>
                <a:sym typeface="Calibri"/>
              </a:rPr>
              <a:t>. Organizations can take a proactive role in building and sustaining resiliency in their workforce by committing to building an infrastructure where stress first aid becomes part of the unit culture and nurses and nurse leaders are openly discussing and responding to stress to maximize resilience.  </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lang="en-US" dirty="0"/>
          </a:p>
          <a:p>
            <a:pPr marL="0" lvl="0" indent="0" algn="l" rtl="0">
              <a:spcBef>
                <a:spcPts val="0"/>
              </a:spcBef>
              <a:spcAft>
                <a:spcPts val="0"/>
              </a:spcAft>
              <a:buNone/>
            </a:pPr>
            <a:r>
              <a:rPr lang="en-US" sz="1200" dirty="0">
                <a:solidFill>
                  <a:schemeClr val="dk1"/>
                </a:solidFill>
                <a:latin typeface="Calibri"/>
                <a:ea typeface="Calibri"/>
                <a:cs typeface="Calibri"/>
                <a:sym typeface="Calibri"/>
              </a:rPr>
              <a:t> </a:t>
            </a:r>
            <a:endParaRPr lang="en-US" dirty="0"/>
          </a:p>
          <a:p>
            <a:pPr marL="0" lvl="0" indent="0" algn="l" rtl="0">
              <a:spcBef>
                <a:spcPts val="0"/>
              </a:spcBef>
              <a:spcAft>
                <a:spcPts val="0"/>
              </a:spcAft>
              <a:buNone/>
            </a:pPr>
            <a:endParaRPr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t>Underlying the SFA program is recognition that stress occurs on a continuum from</a:t>
            </a:r>
            <a:r>
              <a:rPr lang="en-US" sz="1200" baseline="0" dirty="0"/>
              <a:t> green to red. </a:t>
            </a:r>
          </a:p>
          <a:p>
            <a:pPr marL="0" lvl="0" indent="0" algn="l" rtl="0">
              <a:spcBef>
                <a:spcPts val="0"/>
              </a:spcBef>
              <a:spcAft>
                <a:spcPts val="0"/>
              </a:spcAft>
              <a:buNone/>
            </a:pPr>
            <a:r>
              <a:rPr lang="en-US" sz="1200" baseline="0" dirty="0"/>
              <a:t>Stress is part of our everyday work environment and can positively impact our performance as it may act to energize and focus our attention. However, stress that continues or stress that is so intense that it overwhelms our ability to cope can lead to what is called a Stress Injury. </a:t>
            </a:r>
          </a:p>
          <a:p>
            <a:pPr marL="0" lvl="0" indent="0" algn="l" rtl="0">
              <a:spcBef>
                <a:spcPts val="0"/>
              </a:spcBef>
              <a:spcAft>
                <a:spcPts val="0"/>
              </a:spcAft>
              <a:buNone/>
            </a:pPr>
            <a:br>
              <a:rPr lang="en-US" sz="1200" baseline="0" dirty="0"/>
            </a:br>
            <a:r>
              <a:rPr lang="en-US" sz="1200" baseline="0" dirty="0"/>
              <a:t>The hallmark of a stress injury is Loss of Ability to Function. This loss of function is brought about by severe and persistent distress that causes damage to the brain, mind or spirit and overwhelms the individual. </a:t>
            </a:r>
            <a:endParaRPr lang="en-US" sz="1200" dirty="0"/>
          </a:p>
          <a:p>
            <a:pPr marL="0" lvl="0" indent="0" algn="l" rtl="0">
              <a:spcBef>
                <a:spcPts val="0"/>
              </a:spcBef>
              <a:spcAft>
                <a:spcPts val="0"/>
              </a:spcAft>
              <a:buNone/>
            </a:pPr>
            <a:endParaRPr lang="en-US"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232D4B"/>
                </a:solidFill>
                <a:latin typeface="Calibri"/>
                <a:ea typeface="Calibri"/>
                <a:cs typeface="Calibri"/>
                <a:sym typeface="Calibri"/>
              </a:rPr>
              <a:t>The stressed brain is similar to an exercised muscle: manageable doses can fortify the system, whereas an overload can cause permanent damage</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dirty="0">
                <a:latin typeface="Times New Roman"/>
                <a:cs typeface="Times New Roman"/>
                <a:sym typeface="Times New Roman"/>
              </a:rPr>
              <a:t>It</a:t>
            </a:r>
            <a:r>
              <a:rPr lang="en-US" sz="1200" baseline="0" dirty="0">
                <a:latin typeface="Times New Roman"/>
                <a:cs typeface="Times New Roman"/>
                <a:sym typeface="Times New Roman"/>
              </a:rPr>
              <a:t> is important to remember that stress injuries are often invisible. You notice them in changes in behaviors and communication patterns and if you are not looking for them you may miss them. </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dirty="0"/>
          </a:p>
        </p:txBody>
      </p:sp>
      <p:sp>
        <p:nvSpPr>
          <p:cNvPr id="138" name="Google Shape;13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414338" y="441325"/>
            <a:ext cx="3556000" cy="20018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SFA is grounded in some basic principles about stress injuries and</a:t>
            </a:r>
            <a:r>
              <a:rPr lang="en-US" baseline="0" dirty="0"/>
              <a:t> peer support. </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First, we know that most people exposed to high stress and chronic stress events will cope, but some will become ill.</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And ironically those injured by stress may be the last to recognize it—thus if we had a practice in the unit where we were watching out for stress injury, we might be able to recognize it and help our colleague recognize it.</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Unfortunately, the reality is that for those who do recognize a stress injury in themselves, they may not seek necessary help: there continues to be a stigma around identifying the feeling that you are out of control and consequently people are afraid to speak up and carry this burden alone….SFA provides an approach where asking for help is encouraged.</a:t>
            </a:r>
          </a:p>
          <a:p>
            <a:pPr marL="0" lvl="0" indent="0" algn="l" rtl="0">
              <a:spcBef>
                <a:spcPts val="0"/>
              </a:spcBef>
              <a:spcAft>
                <a:spcPts val="0"/>
              </a:spcAft>
              <a:buNone/>
            </a:pPr>
            <a:br>
              <a:rPr lang="en-US" baseline="0" dirty="0"/>
            </a:br>
            <a:r>
              <a:rPr lang="en-US" baseline="0" dirty="0"/>
              <a:t>This is important as the evidence shows that early treatment and management of stress reactions can prevent stress injury and more serious clinically diagnosed mental illnesses.</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Another advantage of SFA is that it promotes peer support in times of stress. The research shows that individuals are more likely to seek help from peers, to listen to peers as they acknowledge that their peers have a shared experience with them—this shared experience makes it easier to work together, to share, and to ask for help.</a:t>
            </a:r>
          </a:p>
          <a:p>
            <a:pPr marL="0" lvl="0" indent="0" algn="l" rtl="0">
              <a:spcBef>
                <a:spcPts val="0"/>
              </a:spcBef>
              <a:spcAft>
                <a:spcPts val="0"/>
              </a:spcAft>
              <a:buNone/>
            </a:pPr>
            <a:br>
              <a:rPr lang="en-US" baseline="0" dirty="0"/>
            </a:br>
            <a:r>
              <a:rPr lang="en-US" baseline="0" dirty="0"/>
              <a:t>And the final notion in the model is that peers may be the bridge to either connect the person or encourage the person to seek other forms of support including formal treatment.</a:t>
            </a:r>
            <a:endParaRPr dirty="0"/>
          </a:p>
        </p:txBody>
      </p:sp>
      <p:sp>
        <p:nvSpPr>
          <p:cNvPr id="149" name="Google Shape;149;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Awareness Brief</a:t>
            </a:r>
            <a:endParaRPr dirty="0"/>
          </a:p>
        </p:txBody>
      </p:sp>
      <p:sp>
        <p:nvSpPr>
          <p:cNvPr id="150" name="Google Shape;15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8:notes"/>
          <p:cNvSpPr>
            <a:spLocks noGrp="1" noRot="1" noChangeAspect="1"/>
          </p:cNvSpPr>
          <p:nvPr>
            <p:ph type="sldImg" idx="2"/>
          </p:nvPr>
        </p:nvSpPr>
        <p:spPr>
          <a:xfrm>
            <a:off x="423863" y="476250"/>
            <a:ext cx="3592512" cy="20208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As we look at what makes us vulnerable to stress and consequently stress injury, it is important to reflect on the guiding ideals of our profession</a:t>
            </a:r>
            <a:r>
              <a:rPr lang="en-US" b="1" baseline="0" dirty="0"/>
              <a:t> and how they can contribute great strength to the care we provide yet ultimately expose the nurse to being vulnerable if that ideal is taken to the extreme. </a:t>
            </a:r>
            <a:endParaRPr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Taking a look at these common guiding ideals we see: </a:t>
            </a:r>
          </a:p>
          <a:p>
            <a:pPr marL="0" lvl="0" indent="0" algn="l" rtl="0">
              <a:spcBef>
                <a:spcPts val="0"/>
              </a:spcBef>
              <a:spcAft>
                <a:spcPts val="0"/>
              </a:spcAft>
              <a:buNone/>
            </a:pPr>
            <a:endParaRPr lang="en-US" dirty="0"/>
          </a:p>
          <a:p>
            <a:pPr marL="173319" indent="-173319">
              <a:buFont typeface="Arial" panose="020B0604020202020204" pitchFamily="34" charset="0"/>
              <a:buChar char="•"/>
            </a:pPr>
            <a:r>
              <a:rPr lang="en-US" b="1" dirty="0"/>
              <a:t>Selflessness</a:t>
            </a:r>
            <a:r>
              <a:rPr lang="en-US" b="1" baseline="0" dirty="0"/>
              <a:t>’s </a:t>
            </a:r>
            <a:r>
              <a:rPr lang="en-US" baseline="0" dirty="0"/>
              <a:t>positive side is that one places the welfare of others above one’s own welfare—however, the vulnerability this creates may be </a:t>
            </a:r>
            <a:r>
              <a:rPr lang="en-US" dirty="0"/>
              <a:t>not taking care of oneself when it is necessary, such as not making medical appointments for oneself in a timely fashion. </a:t>
            </a:r>
          </a:p>
          <a:p>
            <a:pPr marL="0" indent="0">
              <a:buFont typeface="Arial" panose="020B0604020202020204" pitchFamily="34" charset="0"/>
              <a:buNone/>
            </a:pPr>
            <a:endParaRPr lang="en-US" dirty="0"/>
          </a:p>
          <a:p>
            <a:pPr marL="173319" marR="0" lvl="0" indent="-17331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Loyalty’s </a:t>
            </a:r>
            <a:r>
              <a:rPr lang="en-US" dirty="0"/>
              <a:t>strength, is a c</a:t>
            </a:r>
            <a:r>
              <a:rPr lang="en-US" sz="1200" dirty="0">
                <a:solidFill>
                  <a:srgbClr val="232D4B"/>
                </a:solidFill>
              </a:rPr>
              <a:t>ommitment to helping patients heal and supporting their families but </a:t>
            </a:r>
            <a:r>
              <a:rPr lang="en-US" dirty="0"/>
              <a:t>also creates a vulnerability to greater guilt when someone feels like they couldn’t do enough for others who need help.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3319" marR="0" lvl="0" indent="-17331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Stoicism’s</a:t>
            </a:r>
            <a:r>
              <a:rPr lang="en-US" dirty="0"/>
              <a:t> strength is it</a:t>
            </a:r>
            <a:r>
              <a:rPr lang="en-US" baseline="0" dirty="0"/>
              <a:t> gives one </a:t>
            </a:r>
            <a:r>
              <a:rPr lang="en-US" sz="1200" baseline="0" dirty="0">
                <a:solidFill>
                  <a:srgbClr val="232D4B"/>
                </a:solidFill>
              </a:rPr>
              <a:t>t</a:t>
            </a:r>
            <a:r>
              <a:rPr lang="en-US" sz="1200" dirty="0">
                <a:solidFill>
                  <a:srgbClr val="232D4B"/>
                </a:solidFill>
              </a:rPr>
              <a:t>oughness and ability to endure hardships without complaint but the downside is it </a:t>
            </a:r>
            <a:r>
              <a:rPr lang="en-US" dirty="0"/>
              <a:t>can often result in not attending to one’s own needs and red flags and can therefore be at odds with personal problem identification and help seeking.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3319" indent="-173319">
              <a:buFont typeface="Arial" panose="020B0604020202020204" pitchFamily="34" charset="0"/>
              <a:buChar char="•"/>
            </a:pPr>
            <a:r>
              <a:rPr lang="en-US" dirty="0"/>
              <a:t>Having a strong inner </a:t>
            </a:r>
            <a:r>
              <a:rPr lang="en-US" b="1" dirty="0"/>
              <a:t>moral code </a:t>
            </a:r>
            <a:r>
              <a:rPr lang="en-US" dirty="0"/>
              <a:t>can guide us in patient care situations assisting us to choose</a:t>
            </a:r>
            <a:r>
              <a:rPr lang="en-US" baseline="0" dirty="0"/>
              <a:t> “right” over “wrong” but at the other end </a:t>
            </a:r>
            <a:r>
              <a:rPr lang="en-US" dirty="0"/>
              <a:t>can result in frustration when others don’t have the same values and can also lead to moral injury when we are placed in situations where we must practice outside</a:t>
            </a:r>
            <a:r>
              <a:rPr lang="en-US" baseline="0" dirty="0"/>
              <a:t> of what we perceive to be “right”</a:t>
            </a:r>
            <a:r>
              <a:rPr lang="en-US" dirty="0"/>
              <a:t>. It can also mean a person’s social support network is limited to those who they feel can understand their experiences.</a:t>
            </a:r>
          </a:p>
          <a:p>
            <a:pPr marL="0" indent="0">
              <a:buFont typeface="Arial" panose="020B0604020202020204" pitchFamily="34" charset="0"/>
              <a:buNone/>
            </a:pPr>
            <a:endParaRPr lang="en-US" dirty="0"/>
          </a:p>
          <a:p>
            <a:pPr marL="173319" indent="-173319">
              <a:buFont typeface="Arial" panose="020B0604020202020204" pitchFamily="34" charset="0"/>
              <a:buChar char="•"/>
            </a:pPr>
            <a:r>
              <a:rPr lang="en-US" dirty="0"/>
              <a:t>The value of </a:t>
            </a:r>
            <a:r>
              <a:rPr lang="en-US" b="1" dirty="0"/>
              <a:t>excellence </a:t>
            </a:r>
            <a:r>
              <a:rPr lang="en-US" dirty="0"/>
              <a:t>influences one to become the best and most effective professional possible but it’s vulnerability</a:t>
            </a:r>
            <a:r>
              <a:rPr lang="en-US" baseline="0" dirty="0"/>
              <a:t> is that it</a:t>
            </a:r>
            <a:r>
              <a:rPr lang="en-US" dirty="0"/>
              <a:t> can predispose a person to feeling ashamed when they don’t live up to their own high ideals and can reduce the likelihood of reaching out for mentoring.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It is important to understand how elements of guiding ideals can be both sources of strength for personne</a:t>
            </a:r>
            <a:r>
              <a:rPr lang="en-US" baseline="0" dirty="0"/>
              <a:t>l as well as </a:t>
            </a:r>
            <a:r>
              <a:rPr lang="en-US" dirty="0"/>
              <a:t>acknowledging that these elements can create additional challenges or vulnerabilities in seeking help.</a:t>
            </a:r>
          </a:p>
          <a:p>
            <a:pPr marL="0" lvl="0" indent="0" algn="l" rtl="0">
              <a:spcBef>
                <a:spcPts val="0"/>
              </a:spcBef>
              <a:spcAft>
                <a:spcPts val="0"/>
              </a:spcAft>
              <a:buNone/>
            </a:pPr>
            <a:endParaRPr dirty="0"/>
          </a:p>
          <a:p>
            <a:pPr marL="0" lvl="0" indent="0" algn="l" rtl="0">
              <a:spcBef>
                <a:spcPts val="0"/>
              </a:spcBef>
              <a:spcAft>
                <a:spcPts val="0"/>
              </a:spcAft>
              <a:buClr>
                <a:schemeClr val="dk1"/>
              </a:buClr>
              <a:buSzPts val="1200"/>
              <a:buFont typeface="Arial"/>
              <a:buNone/>
            </a:pPr>
            <a:endParaRPr dirty="0"/>
          </a:p>
        </p:txBody>
      </p:sp>
      <p:sp>
        <p:nvSpPr>
          <p:cNvPr id="158" name="Google Shape;15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dirty="0"/>
          </a:p>
        </p:txBody>
      </p:sp>
      <p:sp>
        <p:nvSpPr>
          <p:cNvPr id="159" name="Google Shape;159;p8: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dirty="0"/>
          </a:p>
        </p:txBody>
      </p:sp>
      <p:sp>
        <p:nvSpPr>
          <p:cNvPr id="160" name="Google Shape;16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0:notes"/>
          <p:cNvSpPr>
            <a:spLocks noGrp="1" noRot="1" noChangeAspect="1"/>
          </p:cNvSpPr>
          <p:nvPr>
            <p:ph type="sldImg" idx="2"/>
          </p:nvPr>
        </p:nvSpPr>
        <p:spPr>
          <a:xfrm>
            <a:off x="442913" y="446088"/>
            <a:ext cx="3556000" cy="20018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There are 3 major concepts to the SFA model:</a:t>
            </a:r>
            <a:endParaRPr b="1" dirty="0"/>
          </a:p>
          <a:p>
            <a:pPr marL="0" lvl="0" indent="0" algn="l" rtl="0">
              <a:spcBef>
                <a:spcPts val="0"/>
              </a:spcBef>
              <a:spcAft>
                <a:spcPts val="0"/>
              </a:spcAft>
              <a:buNone/>
            </a:pPr>
            <a:endParaRPr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1. The four sources of stress that are most</a:t>
            </a:r>
            <a:r>
              <a:rPr lang="en-US" baseline="0" dirty="0"/>
              <a:t> likely to cause a </a:t>
            </a:r>
            <a:r>
              <a:rPr lang="en-US" dirty="0"/>
              <a:t>stress injury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2. The stress</a:t>
            </a:r>
            <a:r>
              <a:rPr lang="en-US" baseline="0" dirty="0"/>
              <a:t> continuum</a:t>
            </a:r>
          </a:p>
          <a:p>
            <a:pPr marL="0" lvl="0" indent="0" algn="l" rtl="0">
              <a:spcBef>
                <a:spcPts val="0"/>
              </a:spcBef>
              <a:spcAft>
                <a:spcPts val="0"/>
              </a:spcAft>
              <a:buNone/>
            </a:pPr>
            <a:endParaRPr dirty="0"/>
          </a:p>
          <a:p>
            <a:pPr marL="0" lvl="0" indent="0" algn="l" rtl="0">
              <a:spcBef>
                <a:spcPts val="0"/>
              </a:spcBef>
              <a:spcAft>
                <a:spcPts val="0"/>
              </a:spcAft>
              <a:buNone/>
            </a:pPr>
            <a:r>
              <a:rPr lang="en-US" dirty="0"/>
              <a:t>3.</a:t>
            </a:r>
            <a:r>
              <a:rPr lang="en-US" baseline="0" dirty="0"/>
              <a:t> The </a:t>
            </a:r>
            <a:r>
              <a:rPr lang="en-US" dirty="0"/>
              <a:t>actions that peers and leaders can use to address stress injuries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 will talk about each</a:t>
            </a:r>
            <a:r>
              <a:rPr lang="en-US" baseline="0" dirty="0"/>
              <a:t> one</a:t>
            </a:r>
            <a:endParaRPr dirty="0"/>
          </a:p>
        </p:txBody>
      </p:sp>
      <p:sp>
        <p:nvSpPr>
          <p:cNvPr id="174" name="Google Shape;174;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Awareness Brief</a:t>
            </a:r>
            <a:endParaRPr dirty="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
        <p:cNvGrpSpPr/>
        <p:nvPr/>
      </p:nvGrpSpPr>
      <p:grpSpPr>
        <a:xfrm>
          <a:off x="0" y="0"/>
          <a:ext cx="0" cy="0"/>
          <a:chOff x="0" y="0"/>
          <a:chExt cx="0" cy="0"/>
        </a:xfrm>
      </p:grpSpPr>
      <p:sp>
        <p:nvSpPr>
          <p:cNvPr id="16" name="Google Shape;16;p28"/>
          <p:cNvSpPr/>
          <p:nvPr/>
        </p:nvSpPr>
        <p:spPr>
          <a:xfrm>
            <a:off x="1" y="1115602"/>
            <a:ext cx="12192000" cy="171450"/>
          </a:xfrm>
          <a:prstGeom prst="rect">
            <a:avLst/>
          </a:prstGeom>
          <a:gradFill>
            <a:gsLst>
              <a:gs pos="0">
                <a:srgbClr val="00CC00"/>
              </a:gs>
              <a:gs pos="45000">
                <a:srgbClr val="FFFF00"/>
              </a:gs>
              <a:gs pos="83000">
                <a:srgbClr val="FFC000"/>
              </a:gs>
              <a:gs pos="100000">
                <a:srgbClr val="FF0000"/>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999" b="1" i="0" u="none" strike="noStrike" cap="none" dirty="0">
              <a:solidFill>
                <a:schemeClr val="dk1"/>
              </a:solidFill>
              <a:latin typeface="Arial"/>
              <a:ea typeface="Arial"/>
              <a:cs typeface="Arial"/>
              <a:sym typeface="Arial"/>
            </a:endParaRPr>
          </a:p>
        </p:txBody>
      </p:sp>
      <p:sp>
        <p:nvSpPr>
          <p:cNvPr id="17" name="Google Shape;17;p28"/>
          <p:cNvSpPr/>
          <p:nvPr/>
        </p:nvSpPr>
        <p:spPr>
          <a:xfrm>
            <a:off x="1" y="0"/>
            <a:ext cx="12192000" cy="1111898"/>
          </a:xfrm>
          <a:prstGeom prst="rect">
            <a:avLst/>
          </a:prstGeom>
          <a:solidFill>
            <a:srgbClr val="232D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73" b="0" i="0" u="none" strike="noStrike" cap="none" dirty="0">
              <a:solidFill>
                <a:schemeClr val="lt1"/>
              </a:solidFill>
              <a:latin typeface="Calibri"/>
              <a:ea typeface="Calibri"/>
              <a:cs typeface="Calibri"/>
              <a:sym typeface="Calibri"/>
            </a:endParaRPr>
          </a:p>
        </p:txBody>
      </p:sp>
      <p:sp>
        <p:nvSpPr>
          <p:cNvPr id="18" name="Google Shape;18;p28"/>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7"/>
          <p:cNvSpPr>
            <a:spLocks noGrp="1"/>
          </p:cNvSpPr>
          <p:nvPr>
            <p:ph type="pic" idx="2"/>
          </p:nvPr>
        </p:nvSpPr>
        <p:spPr>
          <a:xfrm>
            <a:off x="5183188" y="987425"/>
            <a:ext cx="6172200" cy="4873625"/>
          </a:xfrm>
          <a:prstGeom prst="rect">
            <a:avLst/>
          </a:prstGeom>
          <a:noFill/>
          <a:ln>
            <a:noFill/>
          </a:ln>
        </p:spPr>
      </p:sp>
      <p:sp>
        <p:nvSpPr>
          <p:cNvPr id="75" name="Google Shape;75;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9" name="Google Shape;89;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0" name="Google Shape;9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13">
            <a:extLst>
              <a:ext uri="{FF2B5EF4-FFF2-40B4-BE49-F238E27FC236}">
                <a16:creationId xmlns:a16="http://schemas.microsoft.com/office/drawing/2014/main" id="{F91A7235-59CC-5B44-B52E-B2DC79DCC5A3}"/>
              </a:ext>
            </a:extLst>
          </p:cNvPr>
          <p:cNvSpPr>
            <a:spLocks noChangeArrowheads="1"/>
          </p:cNvSpPr>
          <p:nvPr userDrawn="1"/>
        </p:nvSpPr>
        <p:spPr bwMode="auto">
          <a:xfrm>
            <a:off x="1" y="1115602"/>
            <a:ext cx="12192000" cy="171450"/>
          </a:xfrm>
          <a:prstGeom prst="rect">
            <a:avLst/>
          </a:prstGeom>
          <a:gradFill rotWithShape="1">
            <a:gsLst>
              <a:gs pos="0">
                <a:srgbClr val="00CC00"/>
              </a:gs>
              <a:gs pos="45000">
                <a:srgbClr val="FFFF00"/>
              </a:gs>
              <a:gs pos="83000">
                <a:srgbClr val="FFC000"/>
              </a:gs>
              <a:gs pos="100000">
                <a:srgbClr val="FF00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000" b="1">
                <a:solidFill>
                  <a:schemeClr val="tx1"/>
                </a:solidFill>
                <a:latin typeface="Arial" panose="020B0604020202020204" pitchFamily="34" charset="0"/>
                <a:ea typeface="ＭＳ Ｐゴシック" panose="020B0600070205080204" pitchFamily="34" charset="-128"/>
              </a:defRPr>
            </a:lvl1pPr>
            <a:lvl2pPr marL="742950" indent="-285750">
              <a:defRPr sz="2000" b="1">
                <a:solidFill>
                  <a:schemeClr val="tx1"/>
                </a:solidFill>
                <a:latin typeface="Arial" panose="020B0604020202020204" pitchFamily="34" charset="0"/>
                <a:ea typeface="ＭＳ Ｐゴシック" panose="020B0600070205080204" pitchFamily="34" charset="-128"/>
              </a:defRPr>
            </a:lvl2pPr>
            <a:lvl3pPr marL="1143000" indent="-228600">
              <a:defRPr sz="2000" b="1">
                <a:solidFill>
                  <a:schemeClr val="tx1"/>
                </a:solidFill>
                <a:latin typeface="Arial" panose="020B0604020202020204" pitchFamily="34" charset="0"/>
                <a:ea typeface="ＭＳ Ｐゴシック" panose="020B0600070205080204" pitchFamily="34" charset="-128"/>
              </a:defRPr>
            </a:lvl3pPr>
            <a:lvl4pPr marL="1600200" indent="-228600">
              <a:defRPr sz="2000" b="1">
                <a:solidFill>
                  <a:schemeClr val="tx1"/>
                </a:solidFill>
                <a:latin typeface="Arial" panose="020B0604020202020204" pitchFamily="34" charset="0"/>
                <a:ea typeface="ＭＳ Ｐゴシック" panose="020B0600070205080204" pitchFamily="34" charset="-128"/>
              </a:defRPr>
            </a:lvl4pPr>
            <a:lvl5pPr marL="2057400" indent="-228600">
              <a:defRPr sz="20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z="1999" dirty="0"/>
          </a:p>
        </p:txBody>
      </p:sp>
      <p:sp>
        <p:nvSpPr>
          <p:cNvPr id="8" name="Rectangle 7">
            <a:extLst>
              <a:ext uri="{FF2B5EF4-FFF2-40B4-BE49-F238E27FC236}">
                <a16:creationId xmlns:a16="http://schemas.microsoft.com/office/drawing/2014/main" id="{6483627E-F1C4-2240-AD4D-AC671832986D}"/>
              </a:ext>
            </a:extLst>
          </p:cNvPr>
          <p:cNvSpPr/>
          <p:nvPr userDrawn="1"/>
        </p:nvSpPr>
        <p:spPr>
          <a:xfrm>
            <a:off x="1" y="0"/>
            <a:ext cx="12192000" cy="1111898"/>
          </a:xfrm>
          <a:prstGeom prst="rect">
            <a:avLst/>
          </a:prstGeom>
          <a:solidFill>
            <a:srgbClr val="232D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73" dirty="0"/>
          </a:p>
        </p:txBody>
      </p:sp>
      <p:sp>
        <p:nvSpPr>
          <p:cNvPr id="2" name="Title 1"/>
          <p:cNvSpPr>
            <a:spLocks noGrp="1"/>
          </p:cNvSpPr>
          <p:nvPr>
            <p:ph type="title"/>
          </p:nvPr>
        </p:nvSpPr>
        <p:spPr>
          <a:xfrm>
            <a:off x="856885" y="52183"/>
            <a:ext cx="10574505" cy="1007533"/>
          </a:xfrm>
        </p:spPr>
        <p:txBody>
          <a:bodyPr/>
          <a:lstStyle>
            <a:lvl1pPr>
              <a:defRPr>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pPr>
              <a:defRPr/>
            </a:pPr>
            <a:fld id="{3FE4A5F3-5D91-4EBF-8922-DF50C12C6262}" type="datetime1">
              <a:rPr lang="en-US" altLang="en-US" smtClean="0"/>
              <a:t>10/24/2022</a:t>
            </a:fld>
            <a:endParaRPr lang="en-US" altLang="en-US" dirty="0"/>
          </a:p>
        </p:txBody>
      </p:sp>
      <p:sp>
        <p:nvSpPr>
          <p:cNvPr id="5" name="Footer Placeholder 4"/>
          <p:cNvSpPr>
            <a:spLocks noGrp="1"/>
          </p:cNvSpPr>
          <p:nvPr>
            <p:ph type="ftr" sz="quarter" idx="11"/>
          </p:nvPr>
        </p:nvSpPr>
        <p:spPr/>
        <p:txBody>
          <a:bodyPr/>
          <a:lstStyle/>
          <a:p>
            <a:pPr>
              <a:defRPr/>
            </a:pPr>
            <a:endParaRPr lang="en-US" altLang="en-US" dirty="0"/>
          </a:p>
        </p:txBody>
      </p:sp>
      <p:sp>
        <p:nvSpPr>
          <p:cNvPr id="6" name="Slide Number Placeholder 5"/>
          <p:cNvSpPr>
            <a:spLocks noGrp="1"/>
          </p:cNvSpPr>
          <p:nvPr>
            <p:ph type="sldNum" sz="quarter" idx="12"/>
          </p:nvPr>
        </p:nvSpPr>
        <p:spPr/>
        <p:txBody>
          <a:bodyPr/>
          <a:lstStyle/>
          <a:p>
            <a:pPr>
              <a:defRPr/>
            </a:pPr>
            <a:fld id="{9824EF0E-25B2-5842-AE02-D3EA60690DA2}" type="slidenum">
              <a:rPr lang="en-US" altLang="en-US" smtClean="0"/>
              <a:pPr>
                <a:defRPr/>
              </a:pPr>
              <a:t>‹#›</a:t>
            </a:fld>
            <a:endParaRPr lang="en-US" altLang="en-US" dirty="0"/>
          </a:p>
        </p:txBody>
      </p:sp>
    </p:spTree>
    <p:extLst>
      <p:ext uri="{BB962C8B-B14F-4D97-AF65-F5344CB8AC3E}">
        <p14:creationId xmlns:p14="http://schemas.microsoft.com/office/powerpoint/2010/main" val="131393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5" name="Google Shape;45;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6" name="Google Shape;46;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5" name="Google Shape;5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dirty="0"/>
              <a:t>Stress First Aid</a:t>
            </a:r>
            <a:br>
              <a:rPr lang="en-US" dirty="0"/>
            </a:br>
            <a:r>
              <a:rPr lang="en-US" dirty="0"/>
              <a:t> Awareness Brief</a:t>
            </a:r>
            <a:endParaRPr dirty="0"/>
          </a:p>
        </p:txBody>
      </p:sp>
      <p:pic>
        <p:nvPicPr>
          <p:cNvPr id="97" name="Google Shape;97;p1" descr="Nurses Face &amp;#39;Death Anxiety&amp;#39; from Work in Emergency Rooms"/>
          <p:cNvPicPr preferRelativeResize="0"/>
          <p:nvPr/>
        </p:nvPicPr>
        <p:blipFill rotWithShape="1">
          <a:blip r:embed="rId3">
            <a:alphaModFix/>
          </a:blip>
          <a:srcRect/>
          <a:stretch/>
        </p:blipFill>
        <p:spPr>
          <a:xfrm>
            <a:off x="205615" y="1315830"/>
            <a:ext cx="4429514" cy="3393619"/>
          </a:xfrm>
          <a:prstGeom prst="rect">
            <a:avLst/>
          </a:prstGeom>
          <a:noFill/>
          <a:ln>
            <a:noFill/>
          </a:ln>
        </p:spPr>
      </p:pic>
      <p:pic>
        <p:nvPicPr>
          <p:cNvPr id="98" name="Google Shape;98;p1" descr="To put it in one word, it&amp;#39;s been horrible&amp;#39;: St. John nurses describe  working through COVID surge | Health | tdn.com"/>
          <p:cNvPicPr preferRelativeResize="0"/>
          <p:nvPr/>
        </p:nvPicPr>
        <p:blipFill rotWithShape="1">
          <a:blip r:embed="rId4">
            <a:alphaModFix/>
          </a:blip>
          <a:srcRect/>
          <a:stretch/>
        </p:blipFill>
        <p:spPr>
          <a:xfrm>
            <a:off x="8333509" y="1315830"/>
            <a:ext cx="3858491" cy="5542170"/>
          </a:xfrm>
          <a:prstGeom prst="rect">
            <a:avLst/>
          </a:prstGeom>
          <a:noFill/>
          <a:ln>
            <a:noFill/>
          </a:ln>
        </p:spPr>
      </p:pic>
      <p:pic>
        <p:nvPicPr>
          <p:cNvPr id="99" name="Google Shape;99;p1" descr="10-26-20 As Stress during the Pandemic Grows, Nearly Half of Nation&amp;#39;s  Emergency Physicians Uncomfortable Seeking Mental Health Care"/>
          <p:cNvPicPr preferRelativeResize="0"/>
          <p:nvPr/>
        </p:nvPicPr>
        <p:blipFill rotWithShape="1">
          <a:blip r:embed="rId5">
            <a:alphaModFix/>
          </a:blip>
          <a:srcRect/>
          <a:stretch/>
        </p:blipFill>
        <p:spPr>
          <a:xfrm>
            <a:off x="4635129" y="1315830"/>
            <a:ext cx="3694734" cy="3402383"/>
          </a:xfrm>
          <a:prstGeom prst="rect">
            <a:avLst/>
          </a:prstGeom>
          <a:noFill/>
          <a:ln>
            <a:noFill/>
          </a:ln>
        </p:spPr>
      </p:pic>
      <p:sp>
        <p:nvSpPr>
          <p:cNvPr id="100" name="Google Shape;100;p1"/>
          <p:cNvSpPr txBox="1"/>
          <p:nvPr/>
        </p:nvSpPr>
        <p:spPr>
          <a:xfrm>
            <a:off x="779318" y="5060372"/>
            <a:ext cx="6535882"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Calibri"/>
                <a:cs typeface="Calibri"/>
                <a:sym typeface="Calibri"/>
              </a:rPr>
              <a:t>Insert Date</a:t>
            </a:r>
            <a:endParaRPr dirty="0"/>
          </a:p>
          <a:p>
            <a:pPr marL="0" marR="0" lvl="0" indent="0" algn="l" rtl="0">
              <a:spcBef>
                <a:spcPts val="0"/>
              </a:spcBef>
              <a:spcAft>
                <a:spcPts val="0"/>
              </a:spcAft>
              <a:buNone/>
            </a:pPr>
            <a:r>
              <a:rPr lang="en-US" sz="2400" dirty="0">
                <a:solidFill>
                  <a:schemeClr val="dk1"/>
                </a:solidFill>
                <a:latin typeface="Calibri"/>
                <a:cs typeface="Calibri"/>
                <a:sym typeface="Calibri"/>
              </a:rPr>
              <a:t>Insert Time</a:t>
            </a:r>
            <a:endParaRPr dirty="0"/>
          </a:p>
          <a:p>
            <a:pPr marL="0" marR="0" lvl="0" indent="0" algn="l" rtl="0">
              <a:spcBef>
                <a:spcPts val="0"/>
              </a:spcBef>
              <a:spcAft>
                <a:spcPts val="0"/>
              </a:spcAft>
              <a:buNone/>
            </a:pPr>
            <a:r>
              <a:rPr lang="en-US" sz="2400" dirty="0">
                <a:solidFill>
                  <a:schemeClr val="dk1"/>
                </a:solidFill>
                <a:latin typeface="Calibri"/>
                <a:ea typeface="Calibri"/>
                <a:cs typeface="Calibri"/>
                <a:sym typeface="Calibri"/>
              </a:rPr>
              <a:t>Zoom Link:</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p:nvPr/>
        </p:nvSpPr>
        <p:spPr>
          <a:xfrm>
            <a:off x="2133600" y="2901677"/>
            <a:ext cx="1573968" cy="914400"/>
          </a:xfrm>
          <a:prstGeom prst="ellipse">
            <a:avLst/>
          </a:prstGeom>
          <a:solidFill>
            <a:srgbClr val="FF9900"/>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Life Threat</a:t>
            </a:r>
            <a:endParaRPr dirty="0"/>
          </a:p>
        </p:txBody>
      </p:sp>
      <p:sp>
        <p:nvSpPr>
          <p:cNvPr id="225" name="Google Shape;225;p13"/>
          <p:cNvSpPr/>
          <p:nvPr/>
        </p:nvSpPr>
        <p:spPr>
          <a:xfrm>
            <a:off x="4252049" y="2915964"/>
            <a:ext cx="1395413" cy="900113"/>
          </a:xfrm>
          <a:prstGeom prst="ellipse">
            <a:avLst/>
          </a:prstGeom>
          <a:solidFill>
            <a:srgbClr val="FF9900"/>
          </a:solidFill>
          <a:ln>
            <a:noFill/>
          </a:ln>
        </p:spPr>
        <p:txBody>
          <a:bodyPr spcFirstLastPara="1" wrap="square" lIns="91425" tIns="45700" rIns="91425" bIns="45700" anchor="ctr" anchorCtr="0">
            <a:noAutofit/>
          </a:bodyPr>
          <a:lstStyle/>
          <a:p>
            <a:pPr marL="342900" marR="0" lvl="0" indent="-342900" algn="ctr" rtl="0">
              <a:lnSpc>
                <a:spcPct val="9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Loss</a:t>
            </a:r>
            <a:endParaRPr dirty="0"/>
          </a:p>
        </p:txBody>
      </p:sp>
      <p:sp>
        <p:nvSpPr>
          <p:cNvPr id="226" name="Google Shape;226;p13"/>
          <p:cNvSpPr/>
          <p:nvPr/>
        </p:nvSpPr>
        <p:spPr>
          <a:xfrm>
            <a:off x="8305800" y="2915171"/>
            <a:ext cx="1509712" cy="887412"/>
          </a:xfrm>
          <a:prstGeom prst="ellipse">
            <a:avLst/>
          </a:prstGeom>
          <a:solidFill>
            <a:srgbClr val="FF9900"/>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Wear &amp; Tear</a:t>
            </a:r>
            <a:endParaRPr dirty="0"/>
          </a:p>
        </p:txBody>
      </p:sp>
      <p:sp>
        <p:nvSpPr>
          <p:cNvPr id="227" name="Google Shape;227;p13"/>
          <p:cNvSpPr/>
          <p:nvPr/>
        </p:nvSpPr>
        <p:spPr>
          <a:xfrm>
            <a:off x="6171393" y="2900801"/>
            <a:ext cx="1600200" cy="901700"/>
          </a:xfrm>
          <a:prstGeom prst="ellipse">
            <a:avLst/>
          </a:prstGeom>
          <a:solidFill>
            <a:srgbClr val="FF9900"/>
          </a:solidFill>
          <a:ln>
            <a:noFill/>
          </a:ln>
        </p:spPr>
        <p:txBody>
          <a:bodyPr spcFirstLastPara="1" wrap="square" lIns="0" tIns="0" rIns="0" bIns="0" anchor="ctr" anchorCtr="0">
            <a:noAutofit/>
          </a:bodyPr>
          <a:lstStyle/>
          <a:p>
            <a:pPr marL="0" marR="0" lvl="0" indent="0" algn="ctr" rtl="0">
              <a:lnSpc>
                <a:spcPct val="80000"/>
              </a:lnSpc>
              <a:spcBef>
                <a:spcPts val="0"/>
              </a:spcBef>
              <a:spcAft>
                <a:spcPts val="0"/>
              </a:spcAft>
              <a:buClr>
                <a:srgbClr val="FF0000"/>
              </a:buClr>
              <a:buSzPts val="1800"/>
              <a:buFont typeface="Verdana"/>
              <a:buNone/>
            </a:pPr>
            <a:r>
              <a:rPr lang="en-US" sz="1800" dirty="0">
                <a:solidFill>
                  <a:schemeClr val="dk1"/>
                </a:solidFill>
                <a:latin typeface="Calibri"/>
                <a:ea typeface="Calibri"/>
                <a:cs typeface="Calibri"/>
                <a:sym typeface="Calibri"/>
              </a:rPr>
              <a:t>Inner Conflict</a:t>
            </a:r>
            <a:endParaRPr dirty="0"/>
          </a:p>
        </p:txBody>
      </p:sp>
      <p:sp>
        <p:nvSpPr>
          <p:cNvPr id="228" name="Google Shape;228;p13"/>
          <p:cNvSpPr txBox="1">
            <a:spLocks noGrp="1"/>
          </p:cNvSpPr>
          <p:nvPr>
            <p:ph type="title"/>
          </p:nvPr>
        </p:nvSpPr>
        <p:spPr>
          <a:xfrm>
            <a:off x="851715" y="12560"/>
            <a:ext cx="10574505"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Four Sources of Stress Injury</a:t>
            </a:r>
            <a:endParaRPr dirty="0"/>
          </a:p>
        </p:txBody>
      </p:sp>
      <p:sp>
        <p:nvSpPr>
          <p:cNvPr id="229" name="Google Shape;229;p13"/>
          <p:cNvSpPr/>
          <p:nvPr/>
        </p:nvSpPr>
        <p:spPr>
          <a:xfrm>
            <a:off x="2671764" y="2437034"/>
            <a:ext cx="542925" cy="481012"/>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0" name="Google Shape;230;p13"/>
          <p:cNvSpPr/>
          <p:nvPr/>
        </p:nvSpPr>
        <p:spPr>
          <a:xfrm>
            <a:off x="4649789" y="2419572"/>
            <a:ext cx="542925" cy="481013"/>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1" name="Google Shape;231;p13"/>
          <p:cNvSpPr/>
          <p:nvPr/>
        </p:nvSpPr>
        <p:spPr>
          <a:xfrm>
            <a:off x="6699251" y="2437034"/>
            <a:ext cx="544513" cy="481012"/>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2" name="Google Shape;232;p13"/>
          <p:cNvSpPr/>
          <p:nvPr/>
        </p:nvSpPr>
        <p:spPr>
          <a:xfrm>
            <a:off x="8785226" y="2419572"/>
            <a:ext cx="542925" cy="481013"/>
          </a:xfrm>
          <a:prstGeom prst="downArrow">
            <a:avLst>
              <a:gd name="adj1" fmla="val 50000"/>
              <a:gd name="adj2" fmla="val 50000"/>
            </a:avLst>
          </a:prstGeom>
          <a:solidFill>
            <a:srgbClr val="FF99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3" name="Google Shape;233;p13"/>
          <p:cNvSpPr txBox="1"/>
          <p:nvPr/>
        </p:nvSpPr>
        <p:spPr>
          <a:xfrm>
            <a:off x="2133600" y="3994371"/>
            <a:ext cx="1804988" cy="21441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0000"/>
              </a:buClr>
              <a:buSzPts val="1620"/>
              <a:buFont typeface="Noto Sans Symbols"/>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traumatic</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Clr>
                <a:srgbClr val="FF0000"/>
              </a:buClr>
              <a:buSzPts val="1620"/>
              <a:buFont typeface="Noto Sans Symbols"/>
              <a:buNone/>
            </a:pPr>
            <a:r>
              <a:rPr lang="en-US" sz="1800" b="1" dirty="0">
                <a:solidFill>
                  <a:srgbClr val="000000"/>
                </a:solidFill>
                <a:latin typeface="Calibri"/>
                <a:ea typeface="Calibri"/>
                <a:cs typeface="Calibri"/>
                <a:sym typeface="Calibri"/>
              </a:rPr>
              <a:t>Due to an experience of death-provoking terror, horror, or helplessness</a:t>
            </a:r>
            <a:endParaRPr dirty="0"/>
          </a:p>
          <a:p>
            <a:pPr marL="342900" marR="0" lvl="0" indent="-240030" algn="l" rtl="0">
              <a:spcBef>
                <a:spcPts val="800"/>
              </a:spcBef>
              <a:spcAft>
                <a:spcPts val="0"/>
              </a:spcAft>
              <a:buClr>
                <a:srgbClr val="FF0000"/>
              </a:buClr>
              <a:buSzPts val="1620"/>
              <a:buFont typeface="Noto Sans Symbols"/>
              <a:buNone/>
            </a:pPr>
            <a:endParaRPr sz="1800" dirty="0">
              <a:solidFill>
                <a:srgbClr val="000090"/>
              </a:solidFill>
              <a:latin typeface="Calibri"/>
              <a:ea typeface="Calibri"/>
              <a:cs typeface="Calibri"/>
              <a:sym typeface="Calibri"/>
            </a:endParaRPr>
          </a:p>
        </p:txBody>
      </p:sp>
      <p:sp>
        <p:nvSpPr>
          <p:cNvPr id="234" name="Google Shape;234;p13"/>
          <p:cNvSpPr txBox="1"/>
          <p:nvPr/>
        </p:nvSpPr>
        <p:spPr>
          <a:xfrm>
            <a:off x="4335464" y="3994371"/>
            <a:ext cx="1590675" cy="176458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grief</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None/>
            </a:pPr>
            <a:r>
              <a:rPr lang="en-US" sz="1800" b="1" dirty="0">
                <a:solidFill>
                  <a:srgbClr val="000000"/>
                </a:solidFill>
                <a:latin typeface="Calibri"/>
                <a:ea typeface="Calibri"/>
                <a:cs typeface="Calibri"/>
                <a:sym typeface="Calibri"/>
              </a:rPr>
              <a:t>Due to the loss of cherished people, things or parts of oneself</a:t>
            </a:r>
            <a:endParaRPr dirty="0"/>
          </a:p>
        </p:txBody>
      </p:sp>
      <p:sp>
        <p:nvSpPr>
          <p:cNvPr id="235" name="Google Shape;235;p13"/>
          <p:cNvSpPr txBox="1"/>
          <p:nvPr/>
        </p:nvSpPr>
        <p:spPr>
          <a:xfrm>
            <a:off x="6170613" y="3994371"/>
            <a:ext cx="1928812" cy="147478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moral</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None/>
            </a:pPr>
            <a:r>
              <a:rPr lang="en-US" sz="1800" b="1" dirty="0">
                <a:solidFill>
                  <a:srgbClr val="000000"/>
                </a:solidFill>
                <a:latin typeface="Calibri"/>
                <a:ea typeface="Calibri"/>
                <a:cs typeface="Calibri"/>
                <a:sym typeface="Calibri"/>
              </a:rPr>
              <a:t>Due to behaviors or the witnessing of behaviors that violate moral values</a:t>
            </a:r>
            <a:endParaRPr dirty="0"/>
          </a:p>
        </p:txBody>
      </p:sp>
      <p:sp>
        <p:nvSpPr>
          <p:cNvPr id="236" name="Google Shape;236;p13"/>
          <p:cNvSpPr txBox="1"/>
          <p:nvPr/>
        </p:nvSpPr>
        <p:spPr>
          <a:xfrm>
            <a:off x="8235951" y="3975321"/>
            <a:ext cx="1971675" cy="2400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0000"/>
              </a:buClr>
              <a:buSzPts val="1620"/>
              <a:buFont typeface="Noto Sans Symbols"/>
              <a:buNone/>
            </a:pPr>
            <a:r>
              <a:rPr lang="en-US" sz="1800" b="1" dirty="0">
                <a:solidFill>
                  <a:srgbClr val="000090"/>
                </a:solidFill>
                <a:latin typeface="Calibri"/>
                <a:ea typeface="Calibri"/>
                <a:cs typeface="Calibri"/>
                <a:sym typeface="Calibri"/>
              </a:rPr>
              <a:t>A </a:t>
            </a:r>
            <a:r>
              <a:rPr lang="en-US" sz="1800" b="1" u="sng" dirty="0">
                <a:solidFill>
                  <a:srgbClr val="000090"/>
                </a:solidFill>
                <a:latin typeface="Calibri"/>
                <a:ea typeface="Calibri"/>
                <a:cs typeface="Calibri"/>
                <a:sym typeface="Calibri"/>
              </a:rPr>
              <a:t>fatigue</a:t>
            </a:r>
            <a:r>
              <a:rPr lang="en-US" sz="1800" b="1" dirty="0">
                <a:solidFill>
                  <a:srgbClr val="000090"/>
                </a:solidFill>
                <a:latin typeface="Calibri"/>
                <a:ea typeface="Calibri"/>
                <a:cs typeface="Calibri"/>
                <a:sym typeface="Calibri"/>
              </a:rPr>
              <a:t> injury</a:t>
            </a:r>
            <a:endParaRPr dirty="0"/>
          </a:p>
          <a:p>
            <a:pPr marL="0" marR="0" lvl="0" indent="0" algn="l" rtl="0">
              <a:spcBef>
                <a:spcPts val="800"/>
              </a:spcBef>
              <a:spcAft>
                <a:spcPts val="0"/>
              </a:spcAft>
              <a:buClr>
                <a:srgbClr val="FF0000"/>
              </a:buClr>
              <a:buSzPts val="1620"/>
              <a:buFont typeface="Noto Sans Symbols"/>
              <a:buNone/>
            </a:pPr>
            <a:r>
              <a:rPr lang="en-US" sz="1800" b="1" dirty="0">
                <a:solidFill>
                  <a:srgbClr val="000000"/>
                </a:solidFill>
                <a:latin typeface="Calibri"/>
                <a:ea typeface="Calibri"/>
                <a:cs typeface="Calibri"/>
                <a:sym typeface="Calibri"/>
              </a:rPr>
              <a:t>Due to the accumulation of stress from all sources over time without sufficient rest and recovery</a:t>
            </a:r>
            <a:endParaRPr dirty="0"/>
          </a:p>
          <a:p>
            <a:pPr marL="231775" marR="0" lvl="0" indent="-128904" algn="l" rtl="0">
              <a:spcBef>
                <a:spcPts val="800"/>
              </a:spcBef>
              <a:spcAft>
                <a:spcPts val="0"/>
              </a:spcAft>
              <a:buClr>
                <a:srgbClr val="FF0000"/>
              </a:buClr>
              <a:buSzPts val="1620"/>
              <a:buFont typeface="Noto Sans Symbols"/>
              <a:buNone/>
            </a:pPr>
            <a:endParaRPr sz="1800" b="1" dirty="0">
              <a:solidFill>
                <a:srgbClr val="000090"/>
              </a:solidFill>
              <a:latin typeface="Calibri"/>
              <a:ea typeface="Calibri"/>
              <a:cs typeface="Calibri"/>
              <a:sym typeface="Calibri"/>
            </a:endParaRPr>
          </a:p>
        </p:txBody>
      </p:sp>
      <p:sp>
        <p:nvSpPr>
          <p:cNvPr id="237" name="Google Shape;237;p13"/>
          <p:cNvSpPr txBox="1"/>
          <p:nvPr/>
        </p:nvSpPr>
        <p:spPr>
          <a:xfrm>
            <a:off x="2227107" y="1904548"/>
            <a:ext cx="7823722" cy="610874"/>
          </a:xfrm>
          <a:prstGeom prst="rect">
            <a:avLst/>
          </a:prstGeom>
          <a:solidFill>
            <a:srgbClr val="FF9900"/>
          </a:solidFill>
          <a:ln>
            <a:noFill/>
          </a:ln>
        </p:spPr>
        <p:txBody>
          <a:bodyPr spcFirstLastPara="1" wrap="square" lIns="91425" tIns="91425" rIns="91425" bIns="91425" anchor="ctr" anchorCtr="0">
            <a:noAutofit/>
          </a:bodyPr>
          <a:lstStyle/>
          <a:p>
            <a:pPr marL="342900" marR="0" lvl="0" indent="-342900" algn="ctr" rtl="0">
              <a:lnSpc>
                <a:spcPct val="80000"/>
              </a:lnSpc>
              <a:spcBef>
                <a:spcPts val="0"/>
              </a:spcBef>
              <a:spcAft>
                <a:spcPts val="0"/>
              </a:spcAft>
              <a:buClr>
                <a:schemeClr val="lt1"/>
              </a:buClr>
              <a:buSzPts val="2400"/>
              <a:buFont typeface="Verdana"/>
              <a:buNone/>
            </a:pPr>
            <a:r>
              <a:rPr lang="en-US" sz="2400" dirty="0">
                <a:solidFill>
                  <a:schemeClr val="dk1"/>
                </a:solidFill>
                <a:latin typeface="Calibri"/>
                <a:ea typeface="Calibri"/>
                <a:cs typeface="Calibri"/>
                <a:sym typeface="Calibri"/>
              </a:rPr>
              <a:t>Intense or Prolonged Stress</a:t>
            </a:r>
            <a:endParaRPr dirty="0"/>
          </a:p>
        </p:txBody>
      </p:sp>
    </p:spTree>
    <p:extLst>
      <p:ext uri="{BB962C8B-B14F-4D97-AF65-F5344CB8AC3E}">
        <p14:creationId xmlns:p14="http://schemas.microsoft.com/office/powerpoint/2010/main" val="77894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Stress Continuum/ Thermometer </a:t>
            </a:r>
            <a:endParaRPr dirty="0"/>
          </a:p>
        </p:txBody>
      </p:sp>
      <p:sp>
        <p:nvSpPr>
          <p:cNvPr id="191" name="Google Shape;191;p11"/>
          <p:cNvSpPr txBox="1"/>
          <p:nvPr/>
        </p:nvSpPr>
        <p:spPr>
          <a:xfrm>
            <a:off x="667753" y="1066967"/>
            <a:ext cx="105156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400"/>
              <a:buFont typeface="Calibri"/>
              <a:buNone/>
            </a:pPr>
            <a:r>
              <a:rPr lang="en-US" sz="4400" dirty="0">
                <a:solidFill>
                  <a:schemeClr val="lt1"/>
                </a:solidFill>
                <a:latin typeface="Calibri"/>
                <a:ea typeface="Calibri"/>
                <a:cs typeface="Calibri"/>
                <a:sym typeface="Calibri"/>
              </a:rPr>
              <a:t>Stress Continuum/ Thermometer </a:t>
            </a:r>
            <a:endParaRPr dirty="0"/>
          </a:p>
        </p:txBody>
      </p:sp>
      <p:pic>
        <p:nvPicPr>
          <p:cNvPr id="192" name="Google Shape;192;p11" descr="A picture containing diagram&#10;&#10;Description automatically generated"/>
          <p:cNvPicPr preferRelativeResize="0"/>
          <p:nvPr/>
        </p:nvPicPr>
        <p:blipFill rotWithShape="1">
          <a:blip r:embed="rId3">
            <a:alphaModFix/>
          </a:blip>
          <a:srcRect/>
          <a:stretch/>
        </p:blipFill>
        <p:spPr>
          <a:xfrm>
            <a:off x="9772650" y="1729748"/>
            <a:ext cx="2419350" cy="4248150"/>
          </a:xfrm>
          <a:prstGeom prst="rect">
            <a:avLst/>
          </a:prstGeom>
          <a:noFill/>
          <a:ln>
            <a:noFill/>
          </a:ln>
        </p:spPr>
      </p:pic>
      <p:pic>
        <p:nvPicPr>
          <p:cNvPr id="193" name="Google Shape;193;p11"/>
          <p:cNvPicPr preferRelativeResize="0"/>
          <p:nvPr/>
        </p:nvPicPr>
        <p:blipFill rotWithShape="1">
          <a:blip r:embed="rId4">
            <a:alphaModFix/>
          </a:blip>
          <a:srcRect/>
          <a:stretch/>
        </p:blipFill>
        <p:spPr>
          <a:xfrm>
            <a:off x="479006" y="1729748"/>
            <a:ext cx="9191159" cy="460712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8DE04006-BA8C-47BE-8873-D7110F41A431}"/>
              </a:ext>
            </a:extLst>
          </p:cNvPr>
          <p:cNvSpPr>
            <a:spLocks noGrp="1"/>
          </p:cNvSpPr>
          <p:nvPr>
            <p:ph type="title"/>
          </p:nvPr>
        </p:nvSpPr>
        <p:spPr>
          <a:xfrm>
            <a:off x="2774731" y="103496"/>
            <a:ext cx="6492100" cy="1008063"/>
          </a:xfrm>
        </p:spPr>
        <p:txBody>
          <a:bodyPr>
            <a:noAutofit/>
          </a:bodyPr>
          <a:lstStyle/>
          <a:p>
            <a:r>
              <a:rPr lang="en-US" dirty="0"/>
              <a:t>What is Your Stress Level?</a:t>
            </a:r>
          </a:p>
        </p:txBody>
      </p:sp>
      <p:pic>
        <p:nvPicPr>
          <p:cNvPr id="6" name="Picture 5">
            <a:extLst>
              <a:ext uri="{FF2B5EF4-FFF2-40B4-BE49-F238E27FC236}">
                <a16:creationId xmlns:a16="http://schemas.microsoft.com/office/drawing/2014/main" id="{2E9A42EF-CD6B-9915-357D-8E0C0BAF806A}"/>
              </a:ext>
            </a:extLst>
          </p:cNvPr>
          <p:cNvPicPr>
            <a:picLocks noChangeAspect="1"/>
          </p:cNvPicPr>
          <p:nvPr/>
        </p:nvPicPr>
        <p:blipFill>
          <a:blip r:embed="rId3"/>
          <a:stretch>
            <a:fillRect/>
          </a:stretch>
        </p:blipFill>
        <p:spPr>
          <a:xfrm>
            <a:off x="5215918" y="1816417"/>
            <a:ext cx="1609725" cy="4505325"/>
          </a:xfrm>
          <a:prstGeom prst="rect">
            <a:avLst/>
          </a:prstGeom>
        </p:spPr>
      </p:pic>
    </p:spTree>
    <p:extLst>
      <p:ext uri="{BB962C8B-B14F-4D97-AF65-F5344CB8AC3E}">
        <p14:creationId xmlns:p14="http://schemas.microsoft.com/office/powerpoint/2010/main" val="1234590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2"/>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sz="4399" dirty="0"/>
              <a:t>Recognize Stress Zone Transitions:</a:t>
            </a:r>
            <a:br>
              <a:rPr lang="en-US" sz="4399" dirty="0"/>
            </a:br>
            <a:r>
              <a:rPr lang="en-US" sz="4399" dirty="0"/>
              <a:t>Demand: Resource Balance</a:t>
            </a:r>
            <a:endParaRPr dirty="0"/>
          </a:p>
        </p:txBody>
      </p:sp>
      <p:graphicFrame>
        <p:nvGraphicFramePr>
          <p:cNvPr id="202" name="Google Shape;202;p12"/>
          <p:cNvGraphicFramePr/>
          <p:nvPr>
            <p:extLst>
              <p:ext uri="{D42A27DB-BD31-4B8C-83A1-F6EECF244321}">
                <p14:modId xmlns:p14="http://schemas.microsoft.com/office/powerpoint/2010/main" val="1194569641"/>
              </p:ext>
            </p:extLst>
          </p:nvPr>
        </p:nvGraphicFramePr>
        <p:xfrm>
          <a:off x="1628691" y="1411659"/>
          <a:ext cx="9139156" cy="5375235"/>
        </p:xfrm>
        <a:graphic>
          <a:graphicData uri="http://schemas.openxmlformats.org/drawingml/2006/table">
            <a:tbl>
              <a:tblPr firstRow="1" bandRow="1">
                <a:noFill/>
                <a:tableStyleId>{CFFE5C04-3F24-4C65-9201-9A4D312A4302}</a:tableStyleId>
              </a:tblPr>
              <a:tblGrid>
                <a:gridCol w="2284789">
                  <a:extLst>
                    <a:ext uri="{9D8B030D-6E8A-4147-A177-3AD203B41FA5}">
                      <a16:colId xmlns:a16="http://schemas.microsoft.com/office/drawing/2014/main" val="20000"/>
                    </a:ext>
                  </a:extLst>
                </a:gridCol>
                <a:gridCol w="2284789">
                  <a:extLst>
                    <a:ext uri="{9D8B030D-6E8A-4147-A177-3AD203B41FA5}">
                      <a16:colId xmlns:a16="http://schemas.microsoft.com/office/drawing/2014/main" val="20001"/>
                    </a:ext>
                  </a:extLst>
                </a:gridCol>
                <a:gridCol w="2284789">
                  <a:extLst>
                    <a:ext uri="{9D8B030D-6E8A-4147-A177-3AD203B41FA5}">
                      <a16:colId xmlns:a16="http://schemas.microsoft.com/office/drawing/2014/main" val="20002"/>
                    </a:ext>
                  </a:extLst>
                </a:gridCol>
                <a:gridCol w="2284789">
                  <a:extLst>
                    <a:ext uri="{9D8B030D-6E8A-4147-A177-3AD203B41FA5}">
                      <a16:colId xmlns:a16="http://schemas.microsoft.com/office/drawing/2014/main" val="20003"/>
                    </a:ext>
                  </a:extLst>
                </a:gridCol>
              </a:tblGrid>
              <a:tr h="518025">
                <a:tc gridSpan="4">
                  <a:txBody>
                    <a:bodyPr/>
                    <a:lstStyle/>
                    <a:p>
                      <a:pPr marL="0" marR="0" lvl="0" indent="0" algn="ctr" rtl="0">
                        <a:spcBef>
                          <a:spcPts val="0"/>
                        </a:spcBef>
                        <a:spcAft>
                          <a:spcPts val="0"/>
                        </a:spcAft>
                        <a:buNone/>
                      </a:pPr>
                      <a:endParaRPr sz="2800" u="none" strike="noStrike" cap="none" dirty="0">
                        <a:solidFill>
                          <a:srgbClr val="548135"/>
                        </a:solidFill>
                        <a:latin typeface="Calibri"/>
                        <a:ea typeface="Calibri"/>
                        <a:cs typeface="Calibri"/>
                        <a:sym typeface="Calibri"/>
                      </a:endParaRPr>
                    </a:p>
                  </a:txBody>
                  <a:tcPr marL="91425" marR="91425" marT="45700" marB="457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9925">
                <a:tc>
                  <a:txBody>
                    <a:bodyPr/>
                    <a:lstStyle/>
                    <a:p>
                      <a:pPr marL="0" marR="0" lvl="0" indent="0" algn="ctr" rtl="0">
                        <a:spcBef>
                          <a:spcPts val="0"/>
                        </a:spcBef>
                        <a:spcAft>
                          <a:spcPts val="0"/>
                        </a:spcAft>
                        <a:buNone/>
                      </a:pPr>
                      <a:r>
                        <a:rPr lang="en-US" sz="1800" b="1" u="none" strike="noStrike" cap="none" dirty="0">
                          <a:solidFill>
                            <a:schemeClr val="lt1"/>
                          </a:solidFill>
                        </a:rPr>
                        <a:t>Green</a:t>
                      </a:r>
                      <a:endParaRPr dirty="0"/>
                    </a:p>
                    <a:p>
                      <a:pPr marL="0" marR="0" lvl="0" indent="0" algn="ctr" rtl="0">
                        <a:spcBef>
                          <a:spcPts val="0"/>
                        </a:spcBef>
                        <a:spcAft>
                          <a:spcPts val="0"/>
                        </a:spcAft>
                        <a:buNone/>
                      </a:pPr>
                      <a:r>
                        <a:rPr lang="en-US" sz="1800" b="1" u="none" strike="noStrike" cap="none" dirty="0">
                          <a:solidFill>
                            <a:schemeClr val="lt1"/>
                          </a:solidFill>
                        </a:rPr>
                        <a:t>“Ready”</a:t>
                      </a:r>
                      <a:endParaRPr dirty="0"/>
                    </a:p>
                  </a:txBody>
                  <a:tcPr marL="91425" marR="91425" marT="45700" marB="45700" anchor="ctr">
                    <a:lnL w="9525" cap="flat" cmpd="sng">
                      <a:solidFill>
                        <a:srgbClr val="000000">
                          <a:alpha val="0"/>
                        </a:srgbClr>
                      </a:solidFill>
                      <a:prstDash val="solid"/>
                      <a:round/>
                      <a:headEnd type="none" w="sm" len="sm"/>
                      <a:tailEnd type="none" w="sm" len="sm"/>
                    </a:lnL>
                    <a:lnR w="12700" cap="flat" cmpd="sng">
                      <a:solidFill>
                        <a:schemeClr val="dk1"/>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009900"/>
                    </a:solidFill>
                  </a:tcPr>
                </a:tc>
                <a:tc>
                  <a:txBody>
                    <a:bodyPr/>
                    <a:lstStyle/>
                    <a:p>
                      <a:pPr marL="0" marR="0" lvl="0" indent="0" algn="ctr" rtl="0">
                        <a:spcBef>
                          <a:spcPts val="0"/>
                        </a:spcBef>
                        <a:spcAft>
                          <a:spcPts val="0"/>
                        </a:spcAft>
                        <a:buNone/>
                      </a:pPr>
                      <a:r>
                        <a:rPr lang="en-US" sz="1800" b="1" u="none" strike="noStrike" cap="none" dirty="0">
                          <a:solidFill>
                            <a:schemeClr val="lt1"/>
                          </a:solidFill>
                        </a:rPr>
                        <a:t>Yellow</a:t>
                      </a:r>
                      <a:endParaRPr dirty="0"/>
                    </a:p>
                    <a:p>
                      <a:pPr marL="0" marR="0" lvl="0" indent="0" algn="ctr" rtl="0">
                        <a:spcBef>
                          <a:spcPts val="0"/>
                        </a:spcBef>
                        <a:spcAft>
                          <a:spcPts val="0"/>
                        </a:spcAft>
                        <a:buNone/>
                      </a:pPr>
                      <a:r>
                        <a:rPr lang="en-US" sz="1800" b="1" u="none" strike="noStrike" cap="none" dirty="0">
                          <a:solidFill>
                            <a:schemeClr val="lt1"/>
                          </a:solidFill>
                        </a:rPr>
                        <a:t>“Reacting”</a:t>
                      </a:r>
                      <a:endParaRPr dirty="0"/>
                    </a:p>
                  </a:txBody>
                  <a:tcPr marL="91425" marR="91425" marT="45700" marB="45700" anchor="ctr">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CC00"/>
                    </a:solidFill>
                  </a:tcPr>
                </a:tc>
                <a:tc>
                  <a:txBody>
                    <a:bodyPr/>
                    <a:lstStyle/>
                    <a:p>
                      <a:pPr marL="0" marR="0" lvl="0" indent="0" algn="ctr" rtl="0">
                        <a:spcBef>
                          <a:spcPts val="0"/>
                        </a:spcBef>
                        <a:spcAft>
                          <a:spcPts val="0"/>
                        </a:spcAft>
                        <a:buNone/>
                      </a:pPr>
                      <a:r>
                        <a:rPr lang="en-US" sz="1800" b="1" u="none" strike="noStrike" cap="none" dirty="0">
                          <a:solidFill>
                            <a:schemeClr val="lt1"/>
                          </a:solidFill>
                        </a:rPr>
                        <a:t>Orange</a:t>
                      </a:r>
                      <a:endParaRPr dirty="0"/>
                    </a:p>
                    <a:p>
                      <a:pPr marL="0" marR="0" lvl="0" indent="0" algn="ctr" rtl="0">
                        <a:spcBef>
                          <a:spcPts val="0"/>
                        </a:spcBef>
                        <a:spcAft>
                          <a:spcPts val="0"/>
                        </a:spcAft>
                        <a:buNone/>
                      </a:pPr>
                      <a:r>
                        <a:rPr lang="en-US" sz="1800" b="1" u="none" strike="noStrike" cap="none" dirty="0">
                          <a:solidFill>
                            <a:schemeClr val="lt1"/>
                          </a:solidFill>
                        </a:rPr>
                        <a:t>“Injured”</a:t>
                      </a:r>
                      <a:endParaRPr dirty="0"/>
                    </a:p>
                  </a:txBody>
                  <a:tcPr marL="91425" marR="91425" marT="45700" marB="45700" anchor="ctr">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822D"/>
                    </a:solidFill>
                  </a:tcPr>
                </a:tc>
                <a:tc>
                  <a:txBody>
                    <a:bodyPr/>
                    <a:lstStyle/>
                    <a:p>
                      <a:pPr marL="0" marR="0" lvl="0" indent="0" algn="ctr" rtl="0">
                        <a:spcBef>
                          <a:spcPts val="0"/>
                        </a:spcBef>
                        <a:spcAft>
                          <a:spcPts val="0"/>
                        </a:spcAft>
                        <a:buNone/>
                      </a:pPr>
                      <a:r>
                        <a:rPr lang="en-US" sz="1800" b="1" u="none" strike="noStrike" cap="none" dirty="0">
                          <a:solidFill>
                            <a:schemeClr val="lt1"/>
                          </a:solidFill>
                        </a:rPr>
                        <a:t>Red</a:t>
                      </a:r>
                      <a:endParaRPr dirty="0"/>
                    </a:p>
                    <a:p>
                      <a:pPr marL="0" marR="0" lvl="0" indent="0" algn="ctr" rtl="0">
                        <a:spcBef>
                          <a:spcPts val="0"/>
                        </a:spcBef>
                        <a:spcAft>
                          <a:spcPts val="0"/>
                        </a:spcAft>
                        <a:buNone/>
                      </a:pPr>
                      <a:r>
                        <a:rPr lang="en-US" sz="1800" b="1" u="none" strike="noStrike" cap="none" dirty="0">
                          <a:solidFill>
                            <a:schemeClr val="lt1"/>
                          </a:solidFill>
                        </a:rPr>
                        <a:t>“Ill”</a:t>
                      </a:r>
                      <a:endParaRPr dirty="0"/>
                    </a:p>
                  </a:txBody>
                  <a:tcPr marL="91425" marR="91425" marT="45700" marB="45700" anchor="ctr">
                    <a:lnL w="12700" cap="flat" cmpd="sng">
                      <a:solidFill>
                        <a:schemeClr val="dk1"/>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4217075">
                <a:tc>
                  <a:txBody>
                    <a:bodyPr/>
                    <a:lstStyle/>
                    <a:p>
                      <a:pPr marL="0" marR="0" lvl="0" indent="0" algn="l" rtl="0">
                        <a:spcBef>
                          <a:spcPts val="0"/>
                        </a:spcBef>
                        <a:spcAft>
                          <a:spcPts val="0"/>
                        </a:spcAft>
                        <a:buNone/>
                      </a:pPr>
                      <a:endParaRPr sz="1800" dirty="0"/>
                    </a:p>
                  </a:txBody>
                  <a:tcPr marL="91425" marR="91425" marT="45700" marB="45700">
                    <a:lnL w="9525" cap="flat" cmpd="sng">
                      <a:solidFill>
                        <a:srgbClr val="000000">
                          <a:alpha val="0"/>
                        </a:srgbClr>
                      </a:solidFill>
                      <a:prstDash val="solid"/>
                      <a:round/>
                      <a:headEnd type="none" w="sm" len="sm"/>
                      <a:tailEnd type="none" w="sm" len="sm"/>
                    </a:lnL>
                    <a:lnR w="12700"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p>
                  </a:txBody>
                  <a:tcPr marL="91425" marR="91425" marT="45700" marB="45700">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p>
                  </a:txBody>
                  <a:tcPr marL="91425" marR="91425" marT="45700" marB="45700">
                    <a:lnL w="12700" cap="flat" cmpd="sng">
                      <a:solidFill>
                        <a:schemeClr val="dk1"/>
                      </a:solidFill>
                      <a:prstDash val="dash"/>
                      <a:round/>
                      <a:headEnd type="none" w="sm" len="sm"/>
                      <a:tailEnd type="none" w="sm" len="sm"/>
                    </a:lnL>
                    <a:lnR w="12700" cap="flat" cmpd="sng">
                      <a:solidFill>
                        <a:schemeClr val="dk1"/>
                      </a:solidFill>
                      <a:prstDash val="dash"/>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endParaRPr sz="1800" dirty="0"/>
                    </a:p>
                  </a:txBody>
                  <a:tcPr marL="91425" marR="91425" marT="45700" marB="45700">
                    <a:lnL w="12700" cap="flat" cmpd="sng">
                      <a:solidFill>
                        <a:schemeClr val="dk1"/>
                      </a:solidFill>
                      <a:prstDash val="dash"/>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03" name="Google Shape;203;p12"/>
          <p:cNvSpPr/>
          <p:nvPr/>
        </p:nvSpPr>
        <p:spPr>
          <a:xfrm>
            <a:off x="1628692" y="2690913"/>
            <a:ext cx="1563278" cy="3906747"/>
          </a:xfrm>
          <a:prstGeom prst="rect">
            <a:avLst/>
          </a:prstGeom>
          <a:solidFill>
            <a:srgbClr val="66FF66"/>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Healthy</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Well</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Fit</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Safe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Connected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Capable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Confident</a:t>
            </a:r>
            <a:endParaRPr dirty="0"/>
          </a:p>
        </p:txBody>
      </p:sp>
      <p:sp>
        <p:nvSpPr>
          <p:cNvPr id="204" name="Google Shape;204;p12"/>
          <p:cNvSpPr/>
          <p:nvPr/>
        </p:nvSpPr>
        <p:spPr>
          <a:xfrm>
            <a:off x="4526402" y="2690911"/>
            <a:ext cx="1129766" cy="2371646"/>
          </a:xfrm>
          <a:prstGeom prst="rect">
            <a:avLst/>
          </a:prstGeom>
          <a:solidFill>
            <a:srgbClr val="FFFF00"/>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Drained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Sore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Irritable</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Anxious</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Down</a:t>
            </a:r>
            <a:endParaRPr dirty="0"/>
          </a:p>
        </p:txBody>
      </p:sp>
      <p:sp>
        <p:nvSpPr>
          <p:cNvPr id="205" name="Google Shape;205;p12"/>
          <p:cNvSpPr/>
          <p:nvPr/>
        </p:nvSpPr>
        <p:spPr>
          <a:xfrm>
            <a:off x="6295840" y="4182893"/>
            <a:ext cx="1604094" cy="2414766"/>
          </a:xfrm>
          <a:prstGeom prst="rect">
            <a:avLst/>
          </a:prstGeom>
          <a:solidFill>
            <a:srgbClr val="FF9933"/>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Hurt</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Out of control</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Symptomatic</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Distressed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Dysfunctional</a:t>
            </a:r>
            <a:endParaRPr dirty="0"/>
          </a:p>
        </p:txBody>
      </p:sp>
      <p:sp>
        <p:nvSpPr>
          <p:cNvPr id="206" name="Google Shape;206;p12"/>
          <p:cNvSpPr/>
          <p:nvPr/>
        </p:nvSpPr>
        <p:spPr>
          <a:xfrm>
            <a:off x="3319018" y="3018643"/>
            <a:ext cx="1129766" cy="776176"/>
          </a:xfrm>
          <a:prstGeom prst="rightArrow">
            <a:avLst>
              <a:gd name="adj1" fmla="val 64507"/>
              <a:gd name="adj2" fmla="val 35233"/>
            </a:avLst>
          </a:prstGeom>
          <a:gradFill>
            <a:gsLst>
              <a:gs pos="0">
                <a:srgbClr val="00FF00"/>
              </a:gs>
              <a:gs pos="100000">
                <a:srgbClr val="FFFF00"/>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r>
              <a:rPr lang="en-US" sz="1600" dirty="0">
                <a:solidFill>
                  <a:srgbClr val="161616"/>
                </a:solidFill>
                <a:latin typeface="Arial Narrow"/>
                <a:ea typeface="Arial Narrow"/>
                <a:cs typeface="Arial Narrow"/>
                <a:sym typeface="Arial Narrow"/>
              </a:rPr>
              <a:t>Routine Stressors</a:t>
            </a:r>
            <a:endParaRPr dirty="0"/>
          </a:p>
        </p:txBody>
      </p:sp>
      <p:sp>
        <p:nvSpPr>
          <p:cNvPr id="207" name="Google Shape;207;p12"/>
          <p:cNvSpPr/>
          <p:nvPr/>
        </p:nvSpPr>
        <p:spPr>
          <a:xfrm>
            <a:off x="3310399" y="5183305"/>
            <a:ext cx="2845976" cy="689933"/>
          </a:xfrm>
          <a:prstGeom prst="rightArrow">
            <a:avLst>
              <a:gd name="adj1" fmla="val 52007"/>
              <a:gd name="adj2" fmla="val 55233"/>
            </a:avLst>
          </a:prstGeom>
          <a:gradFill>
            <a:gsLst>
              <a:gs pos="0">
                <a:srgbClr val="00FF00"/>
              </a:gs>
              <a:gs pos="100000">
                <a:srgbClr val="FF9933"/>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r>
              <a:rPr lang="en-US" sz="1800" dirty="0">
                <a:solidFill>
                  <a:srgbClr val="161616"/>
                </a:solidFill>
                <a:latin typeface="Arial Narrow"/>
                <a:ea typeface="Arial Narrow"/>
                <a:cs typeface="Arial Narrow"/>
                <a:sym typeface="Arial Narrow"/>
              </a:rPr>
              <a:t>Toxic Stressors</a:t>
            </a:r>
            <a:endParaRPr dirty="0"/>
          </a:p>
        </p:txBody>
      </p:sp>
      <p:sp>
        <p:nvSpPr>
          <p:cNvPr id="208" name="Google Shape;208;p12"/>
          <p:cNvSpPr/>
          <p:nvPr/>
        </p:nvSpPr>
        <p:spPr>
          <a:xfrm>
            <a:off x="3278211" y="3958679"/>
            <a:ext cx="1170573" cy="802047"/>
          </a:xfrm>
          <a:prstGeom prst="leftArrow">
            <a:avLst>
              <a:gd name="adj1" fmla="val 56488"/>
              <a:gd name="adj2" fmla="val 35526"/>
            </a:avLst>
          </a:prstGeom>
          <a:gradFill>
            <a:gsLst>
              <a:gs pos="0">
                <a:srgbClr val="00FF00"/>
              </a:gs>
              <a:gs pos="100000">
                <a:srgbClr val="FFFF00"/>
              </a:gs>
            </a:gsLst>
            <a:lin ang="0" scaled="0"/>
          </a:gra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9975" tIns="46775" rIns="89975" bIns="46775" anchor="ctr" anchorCtr="0">
            <a:noAutofit/>
          </a:bodyPr>
          <a:lstStyle/>
          <a:p>
            <a:pPr marL="341211" marR="0" lvl="0" indent="-341211" algn="ctr" rtl="0">
              <a:lnSpc>
                <a:spcPct val="90000"/>
              </a:lnSpc>
              <a:spcBef>
                <a:spcPts val="0"/>
              </a:spcBef>
              <a:spcAft>
                <a:spcPts val="0"/>
              </a:spcAft>
              <a:buNone/>
            </a:pPr>
            <a:r>
              <a:rPr lang="en-US" sz="1600" b="1" dirty="0">
                <a:solidFill>
                  <a:schemeClr val="dk1"/>
                </a:solidFill>
                <a:latin typeface="Arial Narrow"/>
                <a:ea typeface="Arial Narrow"/>
                <a:cs typeface="Arial Narrow"/>
                <a:sym typeface="Arial Narrow"/>
              </a:rPr>
              <a:t>Resilience</a:t>
            </a:r>
            <a:endParaRPr dirty="0"/>
          </a:p>
        </p:txBody>
      </p:sp>
      <p:sp>
        <p:nvSpPr>
          <p:cNvPr id="209" name="Google Shape;209;p12"/>
          <p:cNvSpPr/>
          <p:nvPr/>
        </p:nvSpPr>
        <p:spPr>
          <a:xfrm>
            <a:off x="3310399" y="5786995"/>
            <a:ext cx="2845976" cy="758941"/>
          </a:xfrm>
          <a:prstGeom prst="leftArrow">
            <a:avLst>
              <a:gd name="adj1" fmla="val 46232"/>
              <a:gd name="adj2" fmla="val 44617"/>
            </a:avLst>
          </a:prstGeom>
          <a:gradFill>
            <a:gsLst>
              <a:gs pos="0">
                <a:srgbClr val="00FF00"/>
              </a:gs>
              <a:gs pos="100000">
                <a:srgbClr val="FF9933"/>
              </a:gs>
            </a:gsLst>
            <a:lin ang="0" scaled="0"/>
          </a:gra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9975" tIns="46775" rIns="89975" bIns="46775" anchor="ctr" anchorCtr="0">
            <a:noAutofit/>
          </a:bodyPr>
          <a:lstStyle/>
          <a:p>
            <a:pPr marL="341211" marR="0" lvl="0" indent="-341211" algn="ctr" rtl="0">
              <a:lnSpc>
                <a:spcPct val="90000"/>
              </a:lnSpc>
              <a:spcBef>
                <a:spcPts val="0"/>
              </a:spcBef>
              <a:spcAft>
                <a:spcPts val="0"/>
              </a:spcAft>
              <a:buNone/>
            </a:pPr>
            <a:r>
              <a:rPr lang="en-US" sz="1800" b="1" dirty="0">
                <a:solidFill>
                  <a:schemeClr val="dk1"/>
                </a:solidFill>
                <a:latin typeface="Arial Narrow"/>
                <a:ea typeface="Arial Narrow"/>
                <a:cs typeface="Arial Narrow"/>
                <a:sym typeface="Arial Narrow"/>
              </a:rPr>
              <a:t>Recovery</a:t>
            </a:r>
            <a:endParaRPr dirty="0"/>
          </a:p>
        </p:txBody>
      </p:sp>
      <p:sp>
        <p:nvSpPr>
          <p:cNvPr id="210" name="Google Shape;210;p12"/>
          <p:cNvSpPr/>
          <p:nvPr/>
        </p:nvSpPr>
        <p:spPr>
          <a:xfrm>
            <a:off x="5716539" y="4325220"/>
            <a:ext cx="551944" cy="659720"/>
          </a:xfrm>
          <a:prstGeom prst="rightArrow">
            <a:avLst>
              <a:gd name="adj1" fmla="val 46205"/>
              <a:gd name="adj2" fmla="val 35233"/>
            </a:avLst>
          </a:prstGeom>
          <a:gradFill>
            <a:gsLst>
              <a:gs pos="0">
                <a:srgbClr val="FFFF00"/>
              </a:gs>
              <a:gs pos="100000">
                <a:srgbClr val="FF9933"/>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endParaRPr sz="1600" dirty="0">
              <a:solidFill>
                <a:srgbClr val="161616"/>
              </a:solidFill>
              <a:latin typeface="Arial Narrow"/>
              <a:ea typeface="Arial Narrow"/>
              <a:cs typeface="Arial Narrow"/>
              <a:sym typeface="Arial Narrow"/>
            </a:endParaRPr>
          </a:p>
        </p:txBody>
      </p:sp>
      <p:sp>
        <p:nvSpPr>
          <p:cNvPr id="211" name="Google Shape;211;p12"/>
          <p:cNvSpPr txBox="1"/>
          <p:nvPr/>
        </p:nvSpPr>
        <p:spPr>
          <a:xfrm>
            <a:off x="6268483" y="3210196"/>
            <a:ext cx="1675422" cy="7384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alibri"/>
                <a:ea typeface="Calibri"/>
                <a:cs typeface="Calibri"/>
                <a:sym typeface="Calibri"/>
              </a:rPr>
              <a:t>Cumulative stress without sufficient resources</a:t>
            </a:r>
            <a:endParaRPr dirty="0"/>
          </a:p>
        </p:txBody>
      </p:sp>
      <p:sp>
        <p:nvSpPr>
          <p:cNvPr id="212" name="Google Shape;212;p12"/>
          <p:cNvSpPr/>
          <p:nvPr/>
        </p:nvSpPr>
        <p:spPr>
          <a:xfrm>
            <a:off x="9144000" y="4182893"/>
            <a:ext cx="1623847" cy="2414766"/>
          </a:xfrm>
          <a:prstGeom prst="rect">
            <a:avLst/>
          </a:prstGeom>
          <a:solidFill>
            <a:srgbClr val="FF9999"/>
          </a:solidFill>
          <a:ln>
            <a:noFill/>
          </a:ln>
          <a:effectLst>
            <a:outerShdw blurRad="57150" dist="19050" dir="5400000" algn="ctr" rotWithShape="0">
              <a:srgbClr val="000000">
                <a:alpha val="62745"/>
              </a:srgbClr>
            </a:outerShdw>
          </a:effectLst>
        </p:spPr>
        <p:txBody>
          <a:bodyPr spcFirstLastPara="1" wrap="square" lIns="89975" tIns="46775" rIns="89975" bIns="46775" anchor="ctr" anchorCtr="0">
            <a:noAutofit/>
          </a:bodyPr>
          <a:lstStyle/>
          <a:p>
            <a:pPr marL="172986" marR="0" lvl="0" indent="-172986" algn="l" rtl="0">
              <a:lnSpc>
                <a:spcPct val="90000"/>
              </a:lnSpc>
              <a:spcBef>
                <a:spcPts val="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Clinically symptomatic</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Impaired</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Worsening</a:t>
            </a:r>
            <a:endParaRPr dirty="0"/>
          </a:p>
          <a:p>
            <a:pPr marL="172986" marR="0" lvl="0" indent="-172986" algn="l" rtl="0">
              <a:lnSpc>
                <a:spcPct val="90000"/>
              </a:lnSpc>
              <a:spcBef>
                <a:spcPts val="900"/>
              </a:spcBef>
              <a:spcAft>
                <a:spcPts val="0"/>
              </a:spcAft>
              <a:buClr>
                <a:schemeClr val="dk1"/>
              </a:buClr>
              <a:buSzPts val="1999"/>
              <a:buFont typeface="Arial"/>
              <a:buChar char="•"/>
            </a:pPr>
            <a:r>
              <a:rPr lang="en-US" sz="1999" dirty="0">
                <a:solidFill>
                  <a:schemeClr val="dk1"/>
                </a:solidFill>
                <a:latin typeface="Arial Narrow"/>
                <a:ea typeface="Arial Narrow"/>
                <a:cs typeface="Arial Narrow"/>
                <a:sym typeface="Arial Narrow"/>
              </a:rPr>
              <a:t>Disordered</a:t>
            </a:r>
            <a:endParaRPr dirty="0"/>
          </a:p>
        </p:txBody>
      </p:sp>
      <p:sp>
        <p:nvSpPr>
          <p:cNvPr id="213" name="Google Shape;213;p12"/>
          <p:cNvSpPr/>
          <p:nvPr/>
        </p:nvSpPr>
        <p:spPr>
          <a:xfrm>
            <a:off x="7976070" y="4683103"/>
            <a:ext cx="819296" cy="763238"/>
          </a:xfrm>
          <a:prstGeom prst="rightArrow">
            <a:avLst>
              <a:gd name="adj1" fmla="val 44507"/>
              <a:gd name="adj2" fmla="val 35233"/>
            </a:avLst>
          </a:prstGeom>
          <a:gradFill>
            <a:gsLst>
              <a:gs pos="0">
                <a:srgbClr val="FF9933"/>
              </a:gs>
              <a:gs pos="100000">
                <a:srgbClr val="FF9999"/>
              </a:gs>
            </a:gsLst>
            <a:lin ang="0" scaled="0"/>
          </a:gradFill>
          <a:ln w="9525" cap="flat" cmpd="sng">
            <a:solidFill>
              <a:srgbClr val="000000"/>
            </a:solidFill>
            <a:prstDash val="solid"/>
            <a:miter lim="800000"/>
            <a:headEnd type="none" w="sm" len="sm"/>
            <a:tailEnd type="none" w="sm" len="sm"/>
          </a:ln>
          <a:effectLst>
            <a:outerShdw blurRad="50800" dist="38100" dir="2700000">
              <a:srgbClr val="000000">
                <a:alpha val="42745"/>
              </a:srgbClr>
            </a:outerShdw>
          </a:effectLst>
        </p:spPr>
        <p:txBody>
          <a:bodyPr spcFirstLastPara="1" wrap="square" lIns="91425" tIns="45700" rIns="91425" bIns="45700" anchor="b" anchorCtr="0">
            <a:noAutofit/>
          </a:bodyPr>
          <a:lstStyle/>
          <a:p>
            <a:pPr marL="0" marR="0" lvl="0" indent="0" algn="ctr" rtl="0">
              <a:lnSpc>
                <a:spcPct val="75000"/>
              </a:lnSpc>
              <a:spcBef>
                <a:spcPts val="0"/>
              </a:spcBef>
              <a:spcAft>
                <a:spcPts val="0"/>
              </a:spcAft>
              <a:buNone/>
            </a:pPr>
            <a:r>
              <a:rPr lang="en-US" sz="1800" dirty="0">
                <a:solidFill>
                  <a:srgbClr val="161616"/>
                </a:solidFill>
                <a:latin typeface="Arial Narrow"/>
                <a:ea typeface="Arial Narrow"/>
                <a:cs typeface="Arial Narrow"/>
                <a:sym typeface="Arial Narrow"/>
              </a:rPr>
              <a:t>?</a:t>
            </a:r>
            <a:endParaRPr dirty="0"/>
          </a:p>
        </p:txBody>
      </p:sp>
      <p:sp>
        <p:nvSpPr>
          <p:cNvPr id="214" name="Google Shape;214;p12"/>
          <p:cNvSpPr/>
          <p:nvPr/>
        </p:nvSpPr>
        <p:spPr>
          <a:xfrm>
            <a:off x="7899934" y="5364419"/>
            <a:ext cx="1244066" cy="810677"/>
          </a:xfrm>
          <a:prstGeom prst="leftArrow">
            <a:avLst>
              <a:gd name="adj1" fmla="val 46232"/>
              <a:gd name="adj2" fmla="val 28708"/>
            </a:avLst>
          </a:prstGeom>
          <a:gradFill>
            <a:gsLst>
              <a:gs pos="0">
                <a:srgbClr val="FF9933"/>
              </a:gs>
              <a:gs pos="100000">
                <a:srgbClr val="FF9999"/>
              </a:gs>
            </a:gsLst>
            <a:lin ang="0" scaled="0"/>
          </a:gra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89975" tIns="46775" rIns="89975" bIns="46775" anchor="ctr" anchorCtr="0">
            <a:noAutofit/>
          </a:bodyPr>
          <a:lstStyle/>
          <a:p>
            <a:pPr marL="341211" marR="0" lvl="0" indent="-341211" algn="ctr" rtl="0">
              <a:lnSpc>
                <a:spcPct val="90000"/>
              </a:lnSpc>
              <a:spcBef>
                <a:spcPts val="0"/>
              </a:spcBef>
              <a:spcAft>
                <a:spcPts val="0"/>
              </a:spcAft>
              <a:buNone/>
            </a:pPr>
            <a:r>
              <a:rPr lang="en-US" sz="1600" b="1" dirty="0">
                <a:solidFill>
                  <a:schemeClr val="dk1"/>
                </a:solidFill>
                <a:latin typeface="Arial Narrow"/>
                <a:ea typeface="Arial Narrow"/>
                <a:cs typeface="Arial Narrow"/>
                <a:sym typeface="Arial Narrow"/>
              </a:rPr>
              <a:t>Recovery</a:t>
            </a:r>
            <a:endParaRPr dirty="0"/>
          </a:p>
        </p:txBody>
      </p:sp>
      <p:cxnSp>
        <p:nvCxnSpPr>
          <p:cNvPr id="215" name="Google Shape;215;p12"/>
          <p:cNvCxnSpPr>
            <a:endCxn id="211" idx="1"/>
          </p:cNvCxnSpPr>
          <p:nvPr/>
        </p:nvCxnSpPr>
        <p:spPr>
          <a:xfrm rot="-5400000">
            <a:off x="5516083" y="3892032"/>
            <a:ext cx="1065000" cy="439800"/>
          </a:xfrm>
          <a:prstGeom prst="curvedConnector2">
            <a:avLst/>
          </a:prstGeom>
          <a:gradFill>
            <a:gsLst>
              <a:gs pos="0">
                <a:srgbClr val="00FF00"/>
              </a:gs>
              <a:gs pos="100000">
                <a:srgbClr val="008000"/>
              </a:gs>
            </a:gsLst>
            <a:lin ang="0" scaled="0"/>
          </a:gradFill>
          <a:ln w="12700" cap="flat" cmpd="sng">
            <a:solidFill>
              <a:schemeClr val="dk1"/>
            </a:solidFill>
            <a:prstDash val="solid"/>
            <a:round/>
            <a:headEnd type="none" w="sm" len="sm"/>
            <a:tailEnd type="none" w="sm" len="sm"/>
          </a:ln>
        </p:spPr>
      </p:cxnSp>
      <p:sp>
        <p:nvSpPr>
          <p:cNvPr id="216" name="Google Shape;216;p12"/>
          <p:cNvSpPr txBox="1"/>
          <p:nvPr/>
        </p:nvSpPr>
        <p:spPr>
          <a:xfrm>
            <a:off x="4016111" y="1533025"/>
            <a:ext cx="2017298" cy="37436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999" b="1" dirty="0">
                <a:solidFill>
                  <a:schemeClr val="dk1"/>
                </a:solidFill>
                <a:latin typeface="Calibri"/>
                <a:ea typeface="Calibri"/>
                <a:cs typeface="Calibri"/>
                <a:sym typeface="Calibri"/>
              </a:rPr>
              <a:t>100%</a:t>
            </a:r>
            <a:endParaRPr dirty="0"/>
          </a:p>
        </p:txBody>
      </p:sp>
      <p:sp>
        <p:nvSpPr>
          <p:cNvPr id="217" name="Google Shape;217;p12"/>
          <p:cNvSpPr txBox="1"/>
          <p:nvPr/>
        </p:nvSpPr>
        <p:spPr>
          <a:xfrm>
            <a:off x="6090846" y="1542981"/>
            <a:ext cx="2017298" cy="37436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999" b="1" dirty="0">
                <a:solidFill>
                  <a:schemeClr val="dk1"/>
                </a:solidFill>
                <a:latin typeface="Calibri"/>
                <a:ea typeface="Calibri"/>
                <a:cs typeface="Calibri"/>
                <a:sym typeface="Calibri"/>
              </a:rPr>
              <a:t>35%</a:t>
            </a:r>
            <a:endParaRPr dirty="0"/>
          </a:p>
        </p:txBody>
      </p:sp>
      <p:sp>
        <p:nvSpPr>
          <p:cNvPr id="218" name="Google Shape;218;p12"/>
          <p:cNvSpPr txBox="1"/>
          <p:nvPr/>
        </p:nvSpPr>
        <p:spPr>
          <a:xfrm>
            <a:off x="8451156" y="1542981"/>
            <a:ext cx="2017298" cy="37436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999" b="1" dirty="0">
                <a:solidFill>
                  <a:schemeClr val="dk1"/>
                </a:solidFill>
                <a:latin typeface="Calibri"/>
                <a:ea typeface="Calibri"/>
                <a:cs typeface="Calibri"/>
                <a:sym typeface="Calibri"/>
              </a:rPr>
              <a:t>5%</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Calibri"/>
              <a:buNone/>
            </a:pPr>
            <a:r>
              <a:rPr lang="en-US" dirty="0"/>
              <a:t>Use the Stress Continuum to Assess and Communicate Stress Zones</a:t>
            </a:r>
            <a:endParaRPr dirty="0"/>
          </a:p>
        </p:txBody>
      </p:sp>
      <p:pic>
        <p:nvPicPr>
          <p:cNvPr id="243" name="Google Shape;243;p14" descr="Stress-O-Meter.jpeg"/>
          <p:cNvPicPr preferRelativeResize="0"/>
          <p:nvPr/>
        </p:nvPicPr>
        <p:blipFill rotWithShape="1">
          <a:blip r:embed="rId3">
            <a:alphaModFix/>
          </a:blip>
          <a:srcRect/>
          <a:stretch/>
        </p:blipFill>
        <p:spPr>
          <a:xfrm>
            <a:off x="481025" y="1908374"/>
            <a:ext cx="11217241" cy="4641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5"/>
          <p:cNvPicPr preferRelativeResize="0"/>
          <p:nvPr/>
        </p:nvPicPr>
        <p:blipFill rotWithShape="1">
          <a:blip r:embed="rId3">
            <a:alphaModFix/>
          </a:blip>
          <a:srcRect/>
          <a:stretch/>
        </p:blipFill>
        <p:spPr>
          <a:xfrm>
            <a:off x="1050054" y="3457670"/>
            <a:ext cx="2037203" cy="1372898"/>
          </a:xfrm>
          <a:prstGeom prst="rect">
            <a:avLst/>
          </a:prstGeom>
          <a:noFill/>
          <a:ln>
            <a:noFill/>
          </a:ln>
        </p:spPr>
      </p:pic>
      <p:pic>
        <p:nvPicPr>
          <p:cNvPr id="251" name="Google Shape;251;p15"/>
          <p:cNvPicPr preferRelativeResize="0"/>
          <p:nvPr/>
        </p:nvPicPr>
        <p:blipFill rotWithShape="1">
          <a:blip r:embed="rId4">
            <a:alphaModFix/>
          </a:blip>
          <a:srcRect/>
          <a:stretch/>
        </p:blipFill>
        <p:spPr>
          <a:xfrm>
            <a:off x="4977310" y="3615737"/>
            <a:ext cx="1895471" cy="1192746"/>
          </a:xfrm>
          <a:prstGeom prst="rect">
            <a:avLst/>
          </a:prstGeom>
          <a:noFill/>
          <a:ln>
            <a:noFill/>
          </a:ln>
        </p:spPr>
      </p:pic>
      <p:pic>
        <p:nvPicPr>
          <p:cNvPr id="252" name="Google Shape;252;p15" descr="Know your rights and UAB resources - The Reporter | UAB"/>
          <p:cNvPicPr preferRelativeResize="0"/>
          <p:nvPr/>
        </p:nvPicPr>
        <p:blipFill rotWithShape="1">
          <a:blip r:embed="rId5">
            <a:alphaModFix/>
          </a:blip>
          <a:srcRect/>
          <a:stretch/>
        </p:blipFill>
        <p:spPr>
          <a:xfrm>
            <a:off x="9095775" y="3844402"/>
            <a:ext cx="1538998" cy="1154249"/>
          </a:xfrm>
          <a:prstGeom prst="rect">
            <a:avLst/>
          </a:prstGeom>
          <a:noFill/>
          <a:ln>
            <a:noFill/>
          </a:ln>
        </p:spPr>
      </p:pic>
      <p:sp>
        <p:nvSpPr>
          <p:cNvPr id="253" name="Google Shape;253;p15"/>
          <p:cNvSpPr txBox="1"/>
          <p:nvPr/>
        </p:nvSpPr>
        <p:spPr>
          <a:xfrm>
            <a:off x="838200" y="2396358"/>
            <a:ext cx="2645979" cy="461665"/>
          </a:xfrm>
          <a:prstGeom prst="rect">
            <a:avLst/>
          </a:prstGeom>
          <a:solidFill>
            <a:srgbClr val="222A3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1. Recognize</a:t>
            </a:r>
            <a:endParaRPr dirty="0"/>
          </a:p>
        </p:txBody>
      </p:sp>
      <p:sp>
        <p:nvSpPr>
          <p:cNvPr id="254" name="Google Shape;254;p15"/>
          <p:cNvSpPr txBox="1"/>
          <p:nvPr/>
        </p:nvSpPr>
        <p:spPr>
          <a:xfrm>
            <a:off x="4642944" y="2422380"/>
            <a:ext cx="2645979" cy="461665"/>
          </a:xfrm>
          <a:prstGeom prst="rect">
            <a:avLst/>
          </a:prstGeom>
          <a:solidFill>
            <a:srgbClr val="222A3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2. Act</a:t>
            </a:r>
            <a:endParaRPr dirty="0"/>
          </a:p>
        </p:txBody>
      </p:sp>
      <p:sp>
        <p:nvSpPr>
          <p:cNvPr id="255" name="Google Shape;255;p15"/>
          <p:cNvSpPr txBox="1"/>
          <p:nvPr/>
        </p:nvSpPr>
        <p:spPr>
          <a:xfrm>
            <a:off x="8479221" y="2406614"/>
            <a:ext cx="2645979" cy="461665"/>
          </a:xfrm>
          <a:prstGeom prst="rect">
            <a:avLst/>
          </a:prstGeom>
          <a:solidFill>
            <a:srgbClr val="222A3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lt1"/>
                </a:solidFill>
                <a:latin typeface="Calibri"/>
                <a:ea typeface="Calibri"/>
                <a:cs typeface="Calibri"/>
                <a:sym typeface="Calibri"/>
              </a:rPr>
              <a:t>3. Know</a:t>
            </a:r>
            <a:endParaRPr dirty="0"/>
          </a:p>
        </p:txBody>
      </p:sp>
      <p:sp>
        <p:nvSpPr>
          <p:cNvPr id="256" name="Google Shape;256;p15"/>
          <p:cNvSpPr txBox="1"/>
          <p:nvPr/>
        </p:nvSpPr>
        <p:spPr>
          <a:xfrm>
            <a:off x="838200" y="5186854"/>
            <a:ext cx="2882462"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chemeClr val="dk1"/>
                </a:solidFill>
                <a:latin typeface="Calibri"/>
                <a:ea typeface="Calibri"/>
                <a:cs typeface="Calibri"/>
                <a:sym typeface="Calibri"/>
              </a:rPr>
              <a:t>Recognize the symptoms of stress and stress injuries in yourself and others</a:t>
            </a:r>
            <a:endParaRPr dirty="0"/>
          </a:p>
        </p:txBody>
      </p:sp>
      <p:sp>
        <p:nvSpPr>
          <p:cNvPr id="257" name="Google Shape;257;p15"/>
          <p:cNvSpPr txBox="1"/>
          <p:nvPr/>
        </p:nvSpPr>
        <p:spPr>
          <a:xfrm>
            <a:off x="4595646" y="5186849"/>
            <a:ext cx="319251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Notice signs of stress in yourself or others: </a:t>
            </a:r>
            <a:r>
              <a:rPr lang="en-US" sz="1800" i="1" dirty="0">
                <a:solidFill>
                  <a:schemeClr val="dk1"/>
                </a:solidFill>
                <a:latin typeface="Calibri"/>
                <a:ea typeface="Calibri"/>
                <a:cs typeface="Calibri"/>
                <a:sym typeface="Calibri"/>
              </a:rPr>
              <a:t>say something</a:t>
            </a:r>
            <a:r>
              <a:rPr lang="en-US" sz="1800" dirty="0">
                <a:solidFill>
                  <a:schemeClr val="dk1"/>
                </a:solidFill>
                <a:latin typeface="Calibri"/>
                <a:ea typeface="Calibri"/>
                <a:cs typeface="Calibri"/>
                <a:sym typeface="Calibri"/>
              </a:rPr>
              <a:t> to your co-worker and reach out for help for yourself</a:t>
            </a:r>
            <a:endParaRPr dirty="0"/>
          </a:p>
        </p:txBody>
      </p:sp>
      <p:sp>
        <p:nvSpPr>
          <p:cNvPr id="258" name="Google Shape;258;p15"/>
          <p:cNvSpPr txBox="1"/>
          <p:nvPr/>
        </p:nvSpPr>
        <p:spPr>
          <a:xfrm>
            <a:off x="8860223" y="5328443"/>
            <a:ext cx="234380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Know and share the resources available</a:t>
            </a:r>
            <a:endParaRPr dirty="0"/>
          </a:p>
        </p:txBody>
      </p:sp>
      <p:sp>
        <p:nvSpPr>
          <p:cNvPr id="259" name="Google Shape;259;p15"/>
          <p:cNvSpPr/>
          <p:nvPr/>
        </p:nvSpPr>
        <p:spPr>
          <a:xfrm>
            <a:off x="5121598" y="3244334"/>
            <a:ext cx="19488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lt1"/>
                </a:solidFill>
                <a:latin typeface="Calibri"/>
                <a:ea typeface="Calibri"/>
                <a:cs typeface="Calibri"/>
                <a:sym typeface="Calibri"/>
              </a:rPr>
              <a:t>Essential SFA Skills</a:t>
            </a:r>
            <a:endParaRPr sz="1800" dirty="0">
              <a:solidFill>
                <a:schemeClr val="dk1"/>
              </a:solidFill>
              <a:latin typeface="Calibri"/>
              <a:ea typeface="Calibri"/>
              <a:cs typeface="Calibri"/>
              <a:sym typeface="Calibri"/>
            </a:endParaRPr>
          </a:p>
        </p:txBody>
      </p:sp>
      <p:sp>
        <p:nvSpPr>
          <p:cNvPr id="260" name="Google Shape;260;p15"/>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Essential SFA Skills</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6"/>
          <p:cNvPicPr preferRelativeResize="0"/>
          <p:nvPr/>
        </p:nvPicPr>
        <p:blipFill rotWithShape="1">
          <a:blip r:embed="rId3">
            <a:alphaModFix/>
          </a:blip>
          <a:srcRect/>
          <a:stretch/>
        </p:blipFill>
        <p:spPr>
          <a:xfrm>
            <a:off x="1782439" y="1690688"/>
            <a:ext cx="5095875" cy="4810125"/>
          </a:xfrm>
          <a:prstGeom prst="rect">
            <a:avLst/>
          </a:prstGeom>
          <a:noFill/>
          <a:ln>
            <a:noFill/>
          </a:ln>
        </p:spPr>
      </p:pic>
      <p:pic>
        <p:nvPicPr>
          <p:cNvPr id="267" name="Google Shape;267;p16"/>
          <p:cNvPicPr preferRelativeResize="0"/>
          <p:nvPr/>
        </p:nvPicPr>
        <p:blipFill rotWithShape="1">
          <a:blip r:embed="rId4">
            <a:alphaModFix/>
          </a:blip>
          <a:srcRect/>
          <a:stretch/>
        </p:blipFill>
        <p:spPr>
          <a:xfrm>
            <a:off x="7299284" y="1690688"/>
            <a:ext cx="2867025" cy="4829175"/>
          </a:xfrm>
          <a:prstGeom prst="rect">
            <a:avLst/>
          </a:prstGeom>
          <a:noFill/>
          <a:ln>
            <a:noFill/>
          </a:ln>
        </p:spPr>
      </p:pic>
      <p:sp>
        <p:nvSpPr>
          <p:cNvPr id="268" name="Google Shape;268;p16"/>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7 Cs Stress First Aid Core Actions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4"/>
          <p:cNvSpPr txBox="1">
            <a:spLocks noGrp="1"/>
          </p:cNvSpPr>
          <p:nvPr>
            <p:ph type="title"/>
          </p:nvPr>
        </p:nvSpPr>
        <p:spPr>
          <a:xfrm>
            <a:off x="1595806" y="103506"/>
            <a:ext cx="9293979" cy="100727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399"/>
              <a:buFont typeface="Calibri"/>
              <a:buNone/>
            </a:pPr>
            <a:r>
              <a:rPr lang="en-US" sz="4399" dirty="0"/>
              <a:t>Enhancing Resilience</a:t>
            </a:r>
            <a:endParaRPr dirty="0"/>
          </a:p>
        </p:txBody>
      </p:sp>
      <p:pic>
        <p:nvPicPr>
          <p:cNvPr id="432" name="Google Shape;432;p24"/>
          <p:cNvPicPr preferRelativeResize="0"/>
          <p:nvPr/>
        </p:nvPicPr>
        <p:blipFill rotWithShape="1">
          <a:blip r:embed="rId3">
            <a:alphaModFix/>
          </a:blip>
          <a:srcRect/>
          <a:stretch/>
        </p:blipFill>
        <p:spPr>
          <a:xfrm>
            <a:off x="4823615" y="4964192"/>
            <a:ext cx="2345376" cy="1790304"/>
          </a:xfrm>
          <a:prstGeom prst="rect">
            <a:avLst/>
          </a:prstGeom>
          <a:noFill/>
          <a:ln>
            <a:noFill/>
          </a:ln>
        </p:spPr>
      </p:pic>
      <p:sp>
        <p:nvSpPr>
          <p:cNvPr id="433" name="Google Shape;433;p24"/>
          <p:cNvSpPr/>
          <p:nvPr/>
        </p:nvSpPr>
        <p:spPr>
          <a:xfrm>
            <a:off x="2820255" y="2996515"/>
            <a:ext cx="2911045" cy="613247"/>
          </a:xfrm>
          <a:custGeom>
            <a:avLst/>
            <a:gdLst/>
            <a:ahLst/>
            <a:cxnLst/>
            <a:rect l="l" t="t" r="r" b="b"/>
            <a:pathLst>
              <a:path w="120000" h="120000" extrusionOk="0">
                <a:moveTo>
                  <a:pt x="120031" y="0"/>
                </a:moveTo>
                <a:lnTo>
                  <a:pt x="120031" y="70597"/>
                </a:lnTo>
                <a:lnTo>
                  <a:pt x="0" y="70597"/>
                </a:lnTo>
                <a:lnTo>
                  <a:pt x="0" y="120031"/>
                </a:lnTo>
              </a:path>
            </a:pathLst>
          </a:custGeom>
          <a:noFill/>
          <a:ln w="9525" cap="flat" cmpd="sng">
            <a:solidFill>
              <a:srgbClr val="345A99"/>
            </a:solidFill>
            <a:prstDash val="solid"/>
            <a:miter lim="800000"/>
            <a:headEnd type="none" w="sm" len="sm"/>
            <a:tailEnd type="none" w="sm" len="sm"/>
          </a:ln>
        </p:spPr>
      </p:sp>
      <p:sp>
        <p:nvSpPr>
          <p:cNvPr id="434" name="Google Shape;434;p24"/>
          <p:cNvSpPr/>
          <p:nvPr/>
        </p:nvSpPr>
        <p:spPr>
          <a:xfrm>
            <a:off x="5731299" y="3048100"/>
            <a:ext cx="2756277" cy="762344"/>
          </a:xfrm>
          <a:custGeom>
            <a:avLst/>
            <a:gdLst/>
            <a:ahLst/>
            <a:cxnLst/>
            <a:rect l="l" t="t" r="r" b="b"/>
            <a:pathLst>
              <a:path w="120000" h="120000" extrusionOk="0">
                <a:moveTo>
                  <a:pt x="0" y="0"/>
                </a:moveTo>
                <a:lnTo>
                  <a:pt x="0" y="50427"/>
                </a:lnTo>
                <a:lnTo>
                  <a:pt x="118725" y="50427"/>
                </a:lnTo>
                <a:lnTo>
                  <a:pt x="118725" y="90193"/>
                </a:lnTo>
              </a:path>
            </a:pathLst>
          </a:custGeom>
          <a:noFill/>
          <a:ln w="9525" cap="flat" cmpd="sng">
            <a:solidFill>
              <a:srgbClr val="345A99"/>
            </a:solidFill>
            <a:prstDash val="solid"/>
            <a:miter lim="800000"/>
            <a:headEnd type="none" w="sm" len="sm"/>
            <a:tailEnd type="none" w="sm" len="sm"/>
          </a:ln>
        </p:spPr>
      </p:sp>
      <p:grpSp>
        <p:nvGrpSpPr>
          <p:cNvPr id="435" name="Google Shape;435;p24"/>
          <p:cNvGrpSpPr/>
          <p:nvPr/>
        </p:nvGrpSpPr>
        <p:grpSpPr>
          <a:xfrm>
            <a:off x="7348236" y="3581361"/>
            <a:ext cx="2405365" cy="1218883"/>
            <a:chOff x="5638803" y="2072957"/>
            <a:chExt cx="2405992" cy="1219200"/>
          </a:xfrm>
        </p:grpSpPr>
        <p:sp>
          <p:nvSpPr>
            <p:cNvPr id="436" name="Google Shape;436;p24"/>
            <p:cNvSpPr/>
            <p:nvPr/>
          </p:nvSpPr>
          <p:spPr>
            <a:xfrm>
              <a:off x="5638803" y="2072957"/>
              <a:ext cx="2405992" cy="1202996"/>
            </a:xfrm>
            <a:prstGeom prst="rect">
              <a:avLst/>
            </a:prstGeom>
            <a:solidFill>
              <a:schemeClr val="accent2"/>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7" name="Google Shape;437;p24"/>
            <p:cNvSpPr txBox="1"/>
            <p:nvPr/>
          </p:nvSpPr>
          <p:spPr>
            <a:xfrm>
              <a:off x="5638803" y="2089161"/>
              <a:ext cx="2405992" cy="1202996"/>
            </a:xfrm>
            <a:prstGeom prst="rect">
              <a:avLst/>
            </a:prstGeom>
            <a:solidFill>
              <a:srgbClr val="FF7C00"/>
            </a:solidFill>
            <a:ln>
              <a:noFill/>
            </a:ln>
          </p:spPr>
          <p:txBody>
            <a:bodyPr spcFirstLastPara="1" wrap="square" lIns="15850" tIns="15850" rIns="15850" bIns="15850" anchor="ctr" anchorCtr="0">
              <a:noAutofit/>
            </a:bodyPr>
            <a:lstStyle/>
            <a:p>
              <a:pPr marL="0" marR="0" lvl="0" indent="0" algn="ctr" rtl="0">
                <a:lnSpc>
                  <a:spcPct val="90000"/>
                </a:lnSpc>
                <a:spcBef>
                  <a:spcPts val="0"/>
                </a:spcBef>
                <a:spcAft>
                  <a:spcPts val="0"/>
                </a:spcAft>
                <a:buNone/>
              </a:pPr>
              <a:r>
                <a:rPr lang="en-US" sz="2200" dirty="0">
                  <a:solidFill>
                    <a:schemeClr val="lt1"/>
                  </a:solidFill>
                  <a:latin typeface="Calibri"/>
                  <a:ea typeface="Calibri"/>
                  <a:cs typeface="Calibri"/>
                  <a:sym typeface="Calibri"/>
                </a:rPr>
                <a:t>Recognize Stress &amp; Reduce Injury</a:t>
              </a:r>
              <a:endParaRPr dirty="0"/>
            </a:p>
          </p:txBody>
        </p:sp>
      </p:grpSp>
      <p:grpSp>
        <p:nvGrpSpPr>
          <p:cNvPr id="438" name="Google Shape;438;p24"/>
          <p:cNvGrpSpPr/>
          <p:nvPr/>
        </p:nvGrpSpPr>
        <p:grpSpPr>
          <a:xfrm>
            <a:off x="1617572" y="3661348"/>
            <a:ext cx="2405365" cy="1202683"/>
            <a:chOff x="0" y="2113378"/>
            <a:chExt cx="2405992" cy="1202996"/>
          </a:xfrm>
        </p:grpSpPr>
        <p:sp>
          <p:nvSpPr>
            <p:cNvPr id="439" name="Google Shape;439;p24"/>
            <p:cNvSpPr/>
            <p:nvPr/>
          </p:nvSpPr>
          <p:spPr>
            <a:xfrm>
              <a:off x="0" y="2113378"/>
              <a:ext cx="2405992" cy="1202996"/>
            </a:xfrm>
            <a:prstGeom prst="rect">
              <a:avLst/>
            </a:prstGeom>
            <a:solidFill>
              <a:srgbClr val="00CC00"/>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24"/>
            <p:cNvSpPr txBox="1"/>
            <p:nvPr/>
          </p:nvSpPr>
          <p:spPr>
            <a:xfrm>
              <a:off x="0" y="2113378"/>
              <a:ext cx="2405992" cy="1202996"/>
            </a:xfrm>
            <a:prstGeom prst="rect">
              <a:avLst/>
            </a:prstGeom>
            <a:noFill/>
            <a:ln>
              <a:noFill/>
            </a:ln>
          </p:spPr>
          <p:txBody>
            <a:bodyPr spcFirstLastPara="1" wrap="square" lIns="15850" tIns="15850" rIns="15850" bIns="15850" anchor="ctr" anchorCtr="0">
              <a:noAutofit/>
            </a:bodyPr>
            <a:lstStyle/>
            <a:p>
              <a:pPr marL="0" marR="0" lvl="0" indent="0" algn="ctr" rtl="0">
                <a:lnSpc>
                  <a:spcPct val="90000"/>
                </a:lnSpc>
                <a:spcBef>
                  <a:spcPts val="0"/>
                </a:spcBef>
                <a:spcAft>
                  <a:spcPts val="0"/>
                </a:spcAft>
                <a:buNone/>
              </a:pPr>
              <a:r>
                <a:rPr lang="en-US" sz="2499" dirty="0">
                  <a:solidFill>
                    <a:schemeClr val="lt1"/>
                  </a:solidFill>
                  <a:latin typeface="Calibri"/>
                  <a:ea typeface="Calibri"/>
                  <a:cs typeface="Calibri"/>
                  <a:sym typeface="Calibri"/>
                </a:rPr>
                <a:t>Positive Practices</a:t>
              </a:r>
              <a:endParaRPr dirty="0"/>
            </a:p>
          </p:txBody>
        </p:sp>
      </p:grpSp>
      <p:grpSp>
        <p:nvGrpSpPr>
          <p:cNvPr id="441" name="Google Shape;441;p24"/>
          <p:cNvGrpSpPr/>
          <p:nvPr/>
        </p:nvGrpSpPr>
        <p:grpSpPr>
          <a:xfrm>
            <a:off x="4528836" y="3673741"/>
            <a:ext cx="2405365" cy="1202683"/>
            <a:chOff x="2666993" y="2057403"/>
            <a:chExt cx="2405992" cy="1202996"/>
          </a:xfrm>
        </p:grpSpPr>
        <p:sp>
          <p:nvSpPr>
            <p:cNvPr id="442" name="Google Shape;442;p24"/>
            <p:cNvSpPr/>
            <p:nvPr/>
          </p:nvSpPr>
          <p:spPr>
            <a:xfrm>
              <a:off x="2666993" y="2057403"/>
              <a:ext cx="2405992" cy="1202996"/>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24"/>
            <p:cNvSpPr txBox="1"/>
            <p:nvPr/>
          </p:nvSpPr>
          <p:spPr>
            <a:xfrm>
              <a:off x="2666993" y="2057403"/>
              <a:ext cx="2405992" cy="1202996"/>
            </a:xfrm>
            <a:prstGeom prst="rect">
              <a:avLst/>
            </a:prstGeom>
            <a:noFill/>
            <a:ln>
              <a:noFill/>
            </a:ln>
          </p:spPr>
          <p:txBody>
            <a:bodyPr spcFirstLastPara="1" wrap="square" lIns="15850" tIns="15850" rIns="15850" bIns="15850" anchor="ctr" anchorCtr="0">
              <a:noAutofit/>
            </a:bodyPr>
            <a:lstStyle/>
            <a:p>
              <a:pPr marL="0" marR="0" lvl="0" indent="0" algn="ctr" rtl="0">
                <a:lnSpc>
                  <a:spcPct val="90000"/>
                </a:lnSpc>
                <a:spcBef>
                  <a:spcPts val="0"/>
                </a:spcBef>
                <a:spcAft>
                  <a:spcPts val="0"/>
                </a:spcAft>
                <a:buNone/>
              </a:pPr>
              <a:r>
                <a:rPr lang="en-US" sz="2499" dirty="0">
                  <a:solidFill>
                    <a:srgbClr val="AEABAB"/>
                  </a:solidFill>
                  <a:latin typeface="Calibri"/>
                  <a:ea typeface="Calibri"/>
                  <a:cs typeface="Calibri"/>
                  <a:sym typeface="Calibri"/>
                </a:rPr>
                <a:t>Optimize</a:t>
              </a:r>
              <a:r>
                <a:rPr lang="en-US" sz="2499" dirty="0">
                  <a:solidFill>
                    <a:srgbClr val="A5A5A5"/>
                  </a:solidFill>
                  <a:latin typeface="Calibri"/>
                  <a:ea typeface="Calibri"/>
                  <a:cs typeface="Calibri"/>
                  <a:sym typeface="Calibri"/>
                </a:rPr>
                <a:t> </a:t>
              </a:r>
              <a:r>
                <a:rPr lang="en-US" sz="2499" dirty="0">
                  <a:solidFill>
                    <a:srgbClr val="AEABAB"/>
                  </a:solidFill>
                  <a:latin typeface="Calibri"/>
                  <a:ea typeface="Calibri"/>
                  <a:cs typeface="Calibri"/>
                  <a:sym typeface="Calibri"/>
                </a:rPr>
                <a:t>the work environment</a:t>
              </a:r>
              <a:endParaRPr dirty="0"/>
            </a:p>
          </p:txBody>
        </p:sp>
      </p:grpSp>
      <p:sp>
        <p:nvSpPr>
          <p:cNvPr id="444" name="Google Shape;444;p24"/>
          <p:cNvSpPr/>
          <p:nvPr/>
        </p:nvSpPr>
        <p:spPr>
          <a:xfrm>
            <a:off x="9660272" y="4069322"/>
            <a:ext cx="1447423" cy="254971"/>
          </a:xfrm>
          <a:prstGeom prst="rightArrow">
            <a:avLst>
              <a:gd name="adj1" fmla="val 50000"/>
              <a:gd name="adj2" fmla="val 50000"/>
            </a:avLst>
          </a:prstGeom>
          <a:solidFill>
            <a:schemeClr val="dk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45" name="Google Shape;445;p24"/>
          <p:cNvSpPr txBox="1"/>
          <p:nvPr/>
        </p:nvSpPr>
        <p:spPr>
          <a:xfrm>
            <a:off x="10016784" y="3661710"/>
            <a:ext cx="1066522" cy="1015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998" b="1" dirty="0">
                <a:solidFill>
                  <a:srgbClr val="FF0000"/>
                </a:solidFill>
                <a:latin typeface="Calibri"/>
                <a:ea typeface="Calibri"/>
                <a:cs typeface="Calibri"/>
                <a:sym typeface="Calibri"/>
              </a:rPr>
              <a:t>X</a:t>
            </a:r>
            <a:endParaRPr dirty="0"/>
          </a:p>
        </p:txBody>
      </p:sp>
      <p:sp>
        <p:nvSpPr>
          <p:cNvPr id="446" name="Google Shape;446;p24"/>
          <p:cNvSpPr txBox="1"/>
          <p:nvPr/>
        </p:nvSpPr>
        <p:spPr>
          <a:xfrm>
            <a:off x="10579421" y="3427439"/>
            <a:ext cx="1546020" cy="9230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Prevent Getting to the </a:t>
            </a:r>
            <a:r>
              <a:rPr lang="en-US" sz="1800" b="1" dirty="0">
                <a:solidFill>
                  <a:srgbClr val="FF0000"/>
                </a:solidFill>
                <a:latin typeface="Calibri"/>
                <a:ea typeface="Calibri"/>
                <a:cs typeface="Calibri"/>
                <a:sym typeface="Calibri"/>
              </a:rPr>
              <a:t>Red</a:t>
            </a:r>
            <a:endParaRPr dirty="0"/>
          </a:p>
        </p:txBody>
      </p:sp>
      <p:cxnSp>
        <p:nvCxnSpPr>
          <p:cNvPr id="447" name="Google Shape;447;p24"/>
          <p:cNvCxnSpPr>
            <a:endCxn id="443" idx="0"/>
          </p:cNvCxnSpPr>
          <p:nvPr/>
        </p:nvCxnSpPr>
        <p:spPr>
          <a:xfrm>
            <a:off x="5731219" y="3427441"/>
            <a:ext cx="300" cy="246300"/>
          </a:xfrm>
          <a:prstGeom prst="straightConnector1">
            <a:avLst/>
          </a:prstGeom>
          <a:noFill/>
          <a:ln w="25400" cap="flat" cmpd="sng">
            <a:solidFill>
              <a:schemeClr val="accent1"/>
            </a:solidFill>
            <a:prstDash val="solid"/>
            <a:miter lim="800000"/>
            <a:headEnd type="none" w="sm" len="sm"/>
            <a:tailEnd type="none" w="sm" len="sm"/>
          </a:ln>
        </p:spPr>
      </p:cxnSp>
      <p:sp>
        <p:nvSpPr>
          <p:cNvPr id="448" name="Google Shape;448;p24"/>
          <p:cNvSpPr/>
          <p:nvPr/>
        </p:nvSpPr>
        <p:spPr>
          <a:xfrm>
            <a:off x="3962400" y="2537759"/>
            <a:ext cx="3825664" cy="609600"/>
          </a:xfrm>
          <a:prstGeom prst="rect">
            <a:avLst/>
          </a:prstGeom>
          <a:solidFill>
            <a:srgbClr val="222A3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Individual, Unit, Organization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26"/>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Arial"/>
              <a:buNone/>
            </a:pPr>
            <a:r>
              <a:rPr lang="en-US" dirty="0">
                <a:latin typeface="Arial"/>
                <a:ea typeface="Arial"/>
                <a:cs typeface="Arial"/>
                <a:sym typeface="Arial"/>
              </a:rPr>
              <a:t>Final Questions / Comments</a:t>
            </a:r>
            <a:endParaRPr dirty="0"/>
          </a:p>
        </p:txBody>
      </p:sp>
      <p:pic>
        <p:nvPicPr>
          <p:cNvPr id="462" name="Google Shape;462;p26" descr="1,000+ Free Questions &amp; Question Mark Images"/>
          <p:cNvPicPr preferRelativeResize="0"/>
          <p:nvPr/>
        </p:nvPicPr>
        <p:blipFill rotWithShape="1">
          <a:blip r:embed="rId3">
            <a:alphaModFix/>
          </a:blip>
          <a:srcRect/>
          <a:stretch/>
        </p:blipFill>
        <p:spPr>
          <a:xfrm>
            <a:off x="2155031" y="1447800"/>
            <a:ext cx="7881938" cy="525462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Objectives</a:t>
            </a:r>
            <a:endParaRPr dirty="0"/>
          </a:p>
        </p:txBody>
      </p:sp>
      <p:sp>
        <p:nvSpPr>
          <p:cNvPr id="107" name="Google Shape;107;p2"/>
          <p:cNvSpPr txBox="1">
            <a:spLocks noGrp="1"/>
          </p:cNvSpPr>
          <p:nvPr>
            <p:ph type="body" idx="4294967295"/>
          </p:nvPr>
        </p:nvSpPr>
        <p:spPr>
          <a:xfrm>
            <a:off x="856885" y="1880932"/>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endParaRPr sz="3600"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Identify sources of stress and stress injury for   	</a:t>
            </a:r>
            <a:endParaRPr sz="3600" dirty="0"/>
          </a:p>
          <a:p>
            <a:pPr marL="685800" lvl="0" indent="0" algn="l" rtl="0">
              <a:lnSpc>
                <a:spcPct val="90000"/>
              </a:lnSpc>
              <a:spcBef>
                <a:spcPts val="1000"/>
              </a:spcBef>
              <a:spcAft>
                <a:spcPts val="0"/>
              </a:spcAft>
              <a:buNone/>
            </a:pPr>
            <a:r>
              <a:rPr lang="en-US" sz="3600" dirty="0"/>
              <a:t>  healthcare workers</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Describe the purpose of Stress First Aid</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Describe the Stress Continuum</a:t>
            </a:r>
            <a:endParaRPr dirty="0"/>
          </a:p>
          <a:p>
            <a:pPr marL="228600" lvl="0" indent="-228600" algn="l" rtl="0">
              <a:lnSpc>
                <a:spcPct val="90000"/>
              </a:lnSpc>
              <a:spcBef>
                <a:spcPts val="1000"/>
              </a:spcBef>
              <a:spcAft>
                <a:spcPts val="0"/>
              </a:spcAft>
              <a:buClr>
                <a:schemeClr val="dk1"/>
              </a:buClr>
              <a:buSzPts val="3600"/>
              <a:buFont typeface="Noto Sans Symbols"/>
              <a:buChar char="❑"/>
            </a:pPr>
            <a:r>
              <a:rPr lang="en-US" sz="3600" dirty="0"/>
              <a:t>     Describe the core actions of SFA</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Why SFA?</a:t>
            </a:r>
            <a:endParaRPr dirty="0"/>
          </a:p>
        </p:txBody>
      </p:sp>
      <p:pic>
        <p:nvPicPr>
          <p:cNvPr id="114" name="Google Shape;114;p3"/>
          <p:cNvPicPr preferRelativeResize="0"/>
          <p:nvPr/>
        </p:nvPicPr>
        <p:blipFill rotWithShape="1">
          <a:blip r:embed="rId3">
            <a:alphaModFix/>
          </a:blip>
          <a:srcRect/>
          <a:stretch/>
        </p:blipFill>
        <p:spPr>
          <a:xfrm>
            <a:off x="839570" y="2063043"/>
            <a:ext cx="3028161" cy="1514081"/>
          </a:xfrm>
          <a:prstGeom prst="rect">
            <a:avLst/>
          </a:prstGeom>
          <a:noFill/>
          <a:ln w="12700" cap="flat" cmpd="sng">
            <a:solidFill>
              <a:srgbClr val="C00000"/>
            </a:solidFill>
            <a:prstDash val="solid"/>
            <a:round/>
            <a:headEnd type="none" w="sm" len="sm"/>
            <a:tailEnd type="none" w="sm" len="sm"/>
          </a:ln>
        </p:spPr>
      </p:pic>
      <p:pic>
        <p:nvPicPr>
          <p:cNvPr id="115" name="Google Shape;115;p3"/>
          <p:cNvPicPr preferRelativeResize="0"/>
          <p:nvPr/>
        </p:nvPicPr>
        <p:blipFill rotWithShape="1">
          <a:blip r:embed="rId4">
            <a:alphaModFix/>
          </a:blip>
          <a:srcRect/>
          <a:stretch/>
        </p:blipFill>
        <p:spPr>
          <a:xfrm>
            <a:off x="8390927" y="2034474"/>
            <a:ext cx="2961504" cy="1542648"/>
          </a:xfrm>
          <a:prstGeom prst="rect">
            <a:avLst/>
          </a:prstGeom>
          <a:noFill/>
          <a:ln w="12700" cap="flat" cmpd="sng">
            <a:solidFill>
              <a:srgbClr val="C00000"/>
            </a:solidFill>
            <a:prstDash val="solid"/>
            <a:round/>
            <a:headEnd type="none" w="sm" len="sm"/>
            <a:tailEnd type="none" w="sm" len="sm"/>
          </a:ln>
        </p:spPr>
      </p:pic>
      <p:sp>
        <p:nvSpPr>
          <p:cNvPr id="116" name="Google Shape;116;p3"/>
          <p:cNvSpPr txBox="1"/>
          <p:nvPr/>
        </p:nvSpPr>
        <p:spPr>
          <a:xfrm>
            <a:off x="4128325" y="2063047"/>
            <a:ext cx="3935400" cy="646500"/>
          </a:xfrm>
          <a:prstGeom prst="rect">
            <a:avLst/>
          </a:prstGeom>
          <a:solidFill>
            <a:srgbClr val="FFD85D"/>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dirty="0">
                <a:solidFill>
                  <a:srgbClr val="002060"/>
                </a:solidFill>
                <a:latin typeface="Calibri"/>
                <a:ea typeface="Calibri"/>
                <a:cs typeface="Calibri"/>
                <a:sym typeface="Calibri"/>
              </a:rPr>
              <a:t>The Work of Nursing is Stressful</a:t>
            </a:r>
            <a:endParaRPr dirty="0"/>
          </a:p>
          <a:p>
            <a:pPr marL="0" marR="0" lvl="0" indent="0" algn="ctr" rtl="0">
              <a:spcBef>
                <a:spcPts val="0"/>
              </a:spcBef>
              <a:spcAft>
                <a:spcPts val="0"/>
              </a:spcAft>
              <a:buNone/>
            </a:pPr>
            <a:r>
              <a:rPr lang="en-US" sz="1800" b="1" dirty="0">
                <a:solidFill>
                  <a:srgbClr val="002060"/>
                </a:solidFill>
                <a:latin typeface="Calibri"/>
                <a:ea typeface="Calibri"/>
                <a:cs typeface="Calibri"/>
                <a:sym typeface="Calibri"/>
              </a:rPr>
              <a:t>Healthcare Systems are Stressful</a:t>
            </a:r>
            <a:endParaRPr dirty="0"/>
          </a:p>
        </p:txBody>
      </p:sp>
      <p:sp>
        <p:nvSpPr>
          <p:cNvPr id="117" name="Google Shape;117;p3"/>
          <p:cNvSpPr txBox="1"/>
          <p:nvPr/>
        </p:nvSpPr>
        <p:spPr>
          <a:xfrm>
            <a:off x="850338" y="4114800"/>
            <a:ext cx="10512862" cy="1302536"/>
          </a:xfrm>
          <a:prstGeom prst="rect">
            <a:avLst/>
          </a:prstGeom>
          <a:noFill/>
          <a:ln w="25400"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99" dirty="0">
                <a:solidFill>
                  <a:srgbClr val="232D4B"/>
                </a:solidFill>
                <a:latin typeface="Calibri"/>
                <a:ea typeface="Calibri"/>
                <a:cs typeface="Calibri"/>
                <a:sym typeface="Calibri"/>
              </a:rPr>
              <a:t>Occupational stress creates challenges and risks for individuals and teams</a:t>
            </a:r>
            <a:endParaRPr dirty="0"/>
          </a:p>
          <a:p>
            <a:pPr marL="0" marR="0" lvl="0" indent="0" algn="l" rtl="0">
              <a:spcBef>
                <a:spcPts val="800"/>
              </a:spcBef>
              <a:spcAft>
                <a:spcPts val="0"/>
              </a:spcAft>
              <a:buNone/>
            </a:pPr>
            <a:r>
              <a:rPr lang="en-US" sz="2399" dirty="0">
                <a:solidFill>
                  <a:srgbClr val="232D4B"/>
                </a:solidFill>
                <a:latin typeface="Calibri"/>
                <a:ea typeface="Calibri"/>
                <a:cs typeface="Calibri"/>
                <a:sym typeface="Calibri"/>
              </a:rPr>
              <a:t>Occupational Stress Injury is a manageable risk—counteract with resilience, effective coping and healthy work </a:t>
            </a:r>
            <a:r>
              <a:rPr lang="en-US" sz="2399" dirty="0">
                <a:solidFill>
                  <a:srgbClr val="232D4B"/>
                </a:solidFill>
                <a:latin typeface="Calibri"/>
                <a:ea typeface="Calibri"/>
                <a:cs typeface="Calibri"/>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environments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4" descr="Frayed"/>
          <p:cNvPicPr preferRelativeResize="0"/>
          <p:nvPr/>
        </p:nvPicPr>
        <p:blipFill rotWithShape="1">
          <a:blip r:embed="rId3">
            <a:alphaModFix/>
          </a:blip>
          <a:srcRect/>
          <a:stretch/>
        </p:blipFill>
        <p:spPr>
          <a:xfrm>
            <a:off x="2209801" y="1408203"/>
            <a:ext cx="8316201" cy="5386040"/>
          </a:xfrm>
          <a:prstGeom prst="rect">
            <a:avLst/>
          </a:prstGeom>
          <a:noFill/>
          <a:ln>
            <a:noFill/>
          </a:ln>
        </p:spPr>
      </p:pic>
      <p:sp>
        <p:nvSpPr>
          <p:cNvPr id="124" name="Google Shape;124;p4"/>
          <p:cNvSpPr txBox="1"/>
          <p:nvPr/>
        </p:nvSpPr>
        <p:spPr>
          <a:xfrm>
            <a:off x="2538686" y="215757"/>
            <a:ext cx="79873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lt1"/>
                </a:solidFill>
                <a:latin typeface="Calibri"/>
                <a:ea typeface="Calibri"/>
                <a:cs typeface="Calibri"/>
                <a:sym typeface="Calibri"/>
              </a:rPr>
              <a:t>And Needed More Than Ever Before</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What is SFA?</a:t>
            </a:r>
            <a:endParaRPr dirty="0"/>
          </a:p>
        </p:txBody>
      </p:sp>
      <p:pic>
        <p:nvPicPr>
          <p:cNvPr id="131" name="Google Shape;131;p5"/>
          <p:cNvPicPr preferRelativeResize="0"/>
          <p:nvPr/>
        </p:nvPicPr>
        <p:blipFill rotWithShape="1">
          <a:blip r:embed="rId3">
            <a:alphaModFix/>
          </a:blip>
          <a:srcRect/>
          <a:stretch/>
        </p:blipFill>
        <p:spPr>
          <a:xfrm>
            <a:off x="839570" y="2063043"/>
            <a:ext cx="3028161" cy="1514081"/>
          </a:xfrm>
          <a:prstGeom prst="rect">
            <a:avLst/>
          </a:prstGeom>
          <a:noFill/>
          <a:ln w="12700" cap="flat" cmpd="sng">
            <a:solidFill>
              <a:srgbClr val="C00000"/>
            </a:solidFill>
            <a:prstDash val="solid"/>
            <a:round/>
            <a:headEnd type="none" w="sm" len="sm"/>
            <a:tailEnd type="none" w="sm" len="sm"/>
          </a:ln>
        </p:spPr>
      </p:pic>
      <p:pic>
        <p:nvPicPr>
          <p:cNvPr id="132" name="Google Shape;132;p5"/>
          <p:cNvPicPr preferRelativeResize="0"/>
          <p:nvPr/>
        </p:nvPicPr>
        <p:blipFill rotWithShape="1">
          <a:blip r:embed="rId4">
            <a:alphaModFix/>
          </a:blip>
          <a:srcRect/>
          <a:stretch/>
        </p:blipFill>
        <p:spPr>
          <a:xfrm>
            <a:off x="8390927" y="2034474"/>
            <a:ext cx="2961504" cy="1542648"/>
          </a:xfrm>
          <a:prstGeom prst="rect">
            <a:avLst/>
          </a:prstGeom>
          <a:noFill/>
          <a:ln w="12700" cap="flat" cmpd="sng">
            <a:solidFill>
              <a:srgbClr val="C00000"/>
            </a:solidFill>
            <a:prstDash val="solid"/>
            <a:round/>
            <a:headEnd type="none" w="sm" len="sm"/>
            <a:tailEnd type="none" w="sm" len="sm"/>
          </a:ln>
        </p:spPr>
      </p:pic>
      <p:sp>
        <p:nvSpPr>
          <p:cNvPr id="133" name="Google Shape;133;p5"/>
          <p:cNvSpPr txBox="1"/>
          <p:nvPr/>
        </p:nvSpPr>
        <p:spPr>
          <a:xfrm>
            <a:off x="4161651" y="2226443"/>
            <a:ext cx="4006304" cy="430887"/>
          </a:xfrm>
          <a:prstGeom prst="rect">
            <a:avLst/>
          </a:prstGeom>
          <a:solidFill>
            <a:srgbClr val="FFD85D"/>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200" dirty="0">
                <a:solidFill>
                  <a:srgbClr val="002060"/>
                </a:solidFill>
                <a:latin typeface="Calibri"/>
                <a:ea typeface="Calibri"/>
                <a:cs typeface="Calibri"/>
                <a:sym typeface="Calibri"/>
              </a:rPr>
              <a:t>Peer-Support &amp; Self-Care Model </a:t>
            </a:r>
            <a:endParaRPr dirty="0"/>
          </a:p>
        </p:txBody>
      </p:sp>
      <p:sp>
        <p:nvSpPr>
          <p:cNvPr id="134" name="Google Shape;134;p5"/>
          <p:cNvSpPr txBox="1"/>
          <p:nvPr/>
        </p:nvSpPr>
        <p:spPr>
          <a:xfrm>
            <a:off x="887706" y="4239537"/>
            <a:ext cx="10512862" cy="1774588"/>
          </a:xfrm>
          <a:prstGeom prst="rect">
            <a:avLst/>
          </a:prstGeom>
          <a:noFill/>
          <a:ln w="25400" cap="flat" cmpd="sng">
            <a:solidFill>
              <a:srgbClr val="54813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399" dirty="0">
                <a:solidFill>
                  <a:srgbClr val="232D4B"/>
                </a:solidFill>
                <a:latin typeface="Calibri"/>
                <a:ea typeface="Calibri"/>
                <a:cs typeface="Calibri"/>
                <a:sym typeface="Calibri"/>
              </a:rPr>
              <a:t>Stress First Aid is an evidence-based set of knowledge and skill tools to manage stress at an individual, unit and organizational level</a:t>
            </a:r>
            <a:endParaRPr dirty="0"/>
          </a:p>
          <a:p>
            <a:pPr marL="0" marR="0" lvl="0" indent="0" algn="l" rtl="0">
              <a:spcBef>
                <a:spcPts val="800"/>
              </a:spcBef>
              <a:spcAft>
                <a:spcPts val="0"/>
              </a:spcAft>
              <a:buNone/>
            </a:pPr>
            <a:r>
              <a:rPr lang="en-US" sz="2400" dirty="0">
                <a:solidFill>
                  <a:srgbClr val="002060"/>
                </a:solidFill>
                <a:latin typeface="Calibri"/>
                <a:ea typeface="Calibri"/>
                <a:cs typeface="Calibri"/>
                <a:sym typeface="Calibri"/>
              </a:rPr>
              <a:t>Proactive actions to promote individual and unit well-being and resilience</a:t>
            </a:r>
            <a:endParaRPr dirty="0"/>
          </a:p>
          <a:p>
            <a:pPr marL="0" marR="0" lvl="0" indent="0" algn="l" rtl="0">
              <a:spcBef>
                <a:spcPts val="800"/>
              </a:spcBef>
              <a:spcAft>
                <a:spcPts val="0"/>
              </a:spcAft>
              <a:buNone/>
            </a:pPr>
            <a:r>
              <a:rPr lang="en-US" sz="2400" dirty="0">
                <a:solidFill>
                  <a:srgbClr val="002060"/>
                </a:solidFill>
                <a:latin typeface="Calibri"/>
                <a:ea typeface="Calibri"/>
                <a:cs typeface="Calibri"/>
                <a:sym typeface="Calibri"/>
              </a:rPr>
              <a:t>Early recognition and management of stress injury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614363" y="52183"/>
            <a:ext cx="10817027"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Stress and Stress Injury</a:t>
            </a:r>
            <a:endParaRPr dirty="0"/>
          </a:p>
        </p:txBody>
      </p:sp>
      <p:sp>
        <p:nvSpPr>
          <p:cNvPr id="141" name="Google Shape;141;p6"/>
          <p:cNvSpPr txBox="1"/>
          <p:nvPr/>
        </p:nvSpPr>
        <p:spPr>
          <a:xfrm>
            <a:off x="6743700" y="1421850"/>
            <a:ext cx="4876800" cy="5293757"/>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l" rtl="0">
              <a:spcBef>
                <a:spcPts val="0"/>
              </a:spcBef>
              <a:spcAft>
                <a:spcPts val="0"/>
              </a:spcAft>
              <a:buClr>
                <a:srgbClr val="232D4B"/>
              </a:buClr>
              <a:buSzPts val="2000"/>
              <a:buFont typeface="Noto Sans Symbols"/>
              <a:buChar char="❖"/>
            </a:pPr>
            <a:r>
              <a:rPr lang="en-US" sz="2000" dirty="0">
                <a:solidFill>
                  <a:srgbClr val="232D4B"/>
                </a:solidFill>
                <a:latin typeface="Calibri"/>
                <a:ea typeface="Calibri"/>
                <a:cs typeface="Calibri"/>
                <a:sym typeface="Calibri"/>
              </a:rPr>
              <a:t>Excessive stress can overwhelm compensatory systems and precipitate debilitating psychopathology </a:t>
            </a:r>
            <a:endParaRPr dirty="0"/>
          </a:p>
          <a:p>
            <a:pPr marL="0" marR="0" lvl="0" indent="0" algn="l" rtl="0">
              <a:spcBef>
                <a:spcPts val="0"/>
              </a:spcBef>
              <a:spcAft>
                <a:spcPts val="0"/>
              </a:spcAft>
              <a:buNone/>
            </a:pPr>
            <a:endParaRPr sz="2000" dirty="0">
              <a:solidFill>
                <a:srgbClr val="232D4B"/>
              </a:solidFill>
              <a:latin typeface="Calibri"/>
              <a:ea typeface="Calibri"/>
              <a:cs typeface="Calibri"/>
              <a:sym typeface="Calibri"/>
            </a:endParaRPr>
          </a:p>
          <a:p>
            <a:pPr marL="342900" marR="0" lvl="0" indent="-342900" algn="l" rtl="0">
              <a:spcBef>
                <a:spcPts val="0"/>
              </a:spcBef>
              <a:spcAft>
                <a:spcPts val="0"/>
              </a:spcAft>
              <a:buClr>
                <a:srgbClr val="232D4B"/>
              </a:buClr>
              <a:buSzPts val="2000"/>
              <a:buFont typeface="Noto Sans Symbols"/>
              <a:buChar char="❖"/>
            </a:pPr>
            <a:r>
              <a:rPr lang="en-US" sz="2000" dirty="0">
                <a:solidFill>
                  <a:srgbClr val="232D4B"/>
                </a:solidFill>
                <a:latin typeface="Calibri"/>
                <a:ea typeface="Calibri"/>
                <a:cs typeface="Calibri"/>
                <a:sym typeface="Calibri"/>
              </a:rPr>
              <a:t>A </a:t>
            </a:r>
            <a:r>
              <a:rPr lang="en-US" sz="2000" dirty="0">
                <a:solidFill>
                  <a:srgbClr val="FF0000"/>
                </a:solidFill>
                <a:latin typeface="Calibri"/>
                <a:ea typeface="Calibri"/>
                <a:cs typeface="Calibri"/>
                <a:sym typeface="Calibri"/>
              </a:rPr>
              <a:t>STRESS INJURY </a:t>
            </a:r>
            <a:r>
              <a:rPr lang="en-US" sz="2000" dirty="0">
                <a:solidFill>
                  <a:srgbClr val="232D4B"/>
                </a:solidFill>
                <a:latin typeface="Calibri"/>
                <a:ea typeface="Calibri"/>
                <a:cs typeface="Calibri"/>
                <a:sym typeface="Calibri"/>
              </a:rPr>
              <a:t>is any severe and persistent distress or loss of ability to function caused by damage to the brain, mind, or spirit after exposure to overwhelming stressors</a:t>
            </a:r>
            <a:endParaRPr dirty="0"/>
          </a:p>
          <a:p>
            <a:pPr marL="0" marR="0" lvl="0" indent="0" algn="l" rtl="0">
              <a:spcBef>
                <a:spcPts val="0"/>
              </a:spcBef>
              <a:spcAft>
                <a:spcPts val="0"/>
              </a:spcAft>
              <a:buNone/>
            </a:pPr>
            <a:endParaRPr sz="2000" dirty="0">
              <a:solidFill>
                <a:srgbClr val="232D4B"/>
              </a:solidFill>
              <a:latin typeface="Calibri"/>
              <a:ea typeface="Calibri"/>
              <a:cs typeface="Calibri"/>
              <a:sym typeface="Calibri"/>
            </a:endParaRPr>
          </a:p>
          <a:p>
            <a:pPr marL="342900" marR="0" lvl="0" indent="-342900" algn="l" rtl="0">
              <a:spcBef>
                <a:spcPts val="0"/>
              </a:spcBef>
              <a:spcAft>
                <a:spcPts val="0"/>
              </a:spcAft>
              <a:buClr>
                <a:srgbClr val="232D4B"/>
              </a:buClr>
              <a:buSzPts val="2000"/>
              <a:buFont typeface="Noto Sans Symbols"/>
              <a:buChar char="❖"/>
            </a:pPr>
            <a:r>
              <a:rPr lang="en-US" sz="2000" dirty="0">
                <a:solidFill>
                  <a:srgbClr val="232D4B"/>
                </a:solidFill>
                <a:latin typeface="Calibri"/>
                <a:ea typeface="Calibri"/>
                <a:cs typeface="Calibri"/>
                <a:sym typeface="Calibri"/>
              </a:rPr>
              <a:t>In this respect, the stressed brain is like an exercised muscle: manageable doses can fortify the system, whereas an overload can cause permanent damage</a:t>
            </a:r>
            <a:endParaRPr sz="1800" dirty="0">
              <a:solidFill>
                <a:srgbClr val="232D4B"/>
              </a:solidFill>
              <a:latin typeface="Calibri"/>
              <a:ea typeface="Calibri"/>
              <a:cs typeface="Calibri"/>
              <a:sym typeface="Calibri"/>
            </a:endParaRPr>
          </a:p>
          <a:p>
            <a:pPr marL="0" marR="0" lvl="0" indent="0" algn="l" rtl="0">
              <a:spcBef>
                <a:spcPts val="0"/>
              </a:spcBef>
              <a:spcAft>
                <a:spcPts val="0"/>
              </a:spcAft>
              <a:buNone/>
            </a:pPr>
            <a:endParaRPr sz="1800" dirty="0">
              <a:solidFill>
                <a:srgbClr val="232D4B"/>
              </a:solidFill>
              <a:latin typeface="Calibri"/>
              <a:ea typeface="Calibri"/>
              <a:cs typeface="Calibri"/>
              <a:sym typeface="Calibri"/>
            </a:endParaRPr>
          </a:p>
          <a:p>
            <a:pPr marL="285750" marR="0" lvl="0" indent="-285750" algn="l" rtl="0">
              <a:spcBef>
                <a:spcPts val="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STRESS INJURIES </a:t>
            </a:r>
            <a:r>
              <a:rPr lang="en-US" sz="2000" dirty="0">
                <a:solidFill>
                  <a:srgbClr val="232D4B"/>
                </a:solidFill>
                <a:latin typeface="Calibri"/>
                <a:ea typeface="Calibri"/>
                <a:cs typeface="Calibri"/>
                <a:sym typeface="Calibri"/>
              </a:rPr>
              <a:t>are invisible. You notice them in behaviors and words. </a:t>
            </a:r>
            <a:endParaRPr dirty="0"/>
          </a:p>
        </p:txBody>
      </p:sp>
      <p:sp>
        <p:nvSpPr>
          <p:cNvPr id="142" name="Google Shape;142;p6" descr="Job Stress, or Psychological Injury? – HR Daily Community"/>
          <p:cNvSpPr/>
          <p:nvPr/>
        </p:nvSpPr>
        <p:spPr>
          <a:xfrm>
            <a:off x="157163"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3" name="Google Shape;143;p6" descr="Job Stress, or Psychological Injury? – HR Daily Community"/>
          <p:cNvSpPr/>
          <p:nvPr/>
        </p:nvSpPr>
        <p:spPr>
          <a:xfrm>
            <a:off x="309563" y="7938"/>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144" name="Google Shape;144;p6"/>
          <p:cNvPicPr preferRelativeResize="0"/>
          <p:nvPr/>
        </p:nvPicPr>
        <p:blipFill rotWithShape="1">
          <a:blip r:embed="rId3">
            <a:alphaModFix/>
          </a:blip>
          <a:srcRect/>
          <a:stretch/>
        </p:blipFill>
        <p:spPr>
          <a:xfrm>
            <a:off x="952933" y="2175868"/>
            <a:ext cx="3844204" cy="2248937"/>
          </a:xfrm>
          <a:prstGeom prst="rect">
            <a:avLst/>
          </a:prstGeom>
          <a:noFill/>
          <a:ln>
            <a:noFill/>
          </a:ln>
        </p:spPr>
      </p:pic>
      <p:sp>
        <p:nvSpPr>
          <p:cNvPr id="145" name="Google Shape;145;p6"/>
          <p:cNvSpPr/>
          <p:nvPr/>
        </p:nvSpPr>
        <p:spPr>
          <a:xfrm>
            <a:off x="614363" y="4597744"/>
            <a:ext cx="5105400" cy="1682512"/>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View stress on a continuum</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Stress can be positive</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Stress is part of our everyday work environment</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Sometimes we function better under stress</a:t>
            </a:r>
            <a:endParaRPr dirty="0"/>
          </a:p>
          <a:p>
            <a:pPr marL="285750" marR="0" lvl="0" indent="-285750" algn="l" rtl="0">
              <a:spcBef>
                <a:spcPts val="400"/>
              </a:spcBef>
              <a:spcAft>
                <a:spcPts val="0"/>
              </a:spcAft>
              <a:buClr>
                <a:srgbClr val="232D4B"/>
              </a:buClr>
              <a:buSzPts val="1800"/>
              <a:buFont typeface="Noto Sans Symbols"/>
              <a:buChar char="❖"/>
            </a:pPr>
            <a:r>
              <a:rPr lang="en-US" sz="1800" dirty="0">
                <a:solidFill>
                  <a:srgbClr val="232D4B"/>
                </a:solidFill>
                <a:latin typeface="Calibri"/>
                <a:ea typeface="Calibri"/>
                <a:cs typeface="Calibri"/>
                <a:sym typeface="Calibri"/>
              </a:rPr>
              <a:t>But we must prevent stress injury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latin typeface="Calibri"/>
                <a:ea typeface="Calibri"/>
                <a:cs typeface="Calibri"/>
                <a:sym typeface="Calibri"/>
              </a:rPr>
              <a:t>Stress Injuries and Peer Support</a:t>
            </a:r>
            <a:endParaRPr dirty="0"/>
          </a:p>
        </p:txBody>
      </p:sp>
      <p:sp>
        <p:nvSpPr>
          <p:cNvPr id="153" name="Google Shape;153;p7"/>
          <p:cNvSpPr txBox="1">
            <a:spLocks noGrp="1"/>
          </p:cNvSpPr>
          <p:nvPr>
            <p:ph type="body" idx="4294967295"/>
          </p:nvPr>
        </p:nvSpPr>
        <p:spPr>
          <a:xfrm>
            <a:off x="633846" y="1680152"/>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dirty="0">
                <a:latin typeface="Calibri"/>
                <a:ea typeface="Calibri"/>
                <a:cs typeface="Calibri"/>
                <a:sym typeface="Calibri"/>
              </a:rPr>
              <a:t>Most people exposed to high stress and chronic stress events will cope, but some will become ill</a:t>
            </a:r>
            <a:endParaRPr dirty="0"/>
          </a:p>
          <a:p>
            <a:pPr marL="228600" lvl="0" indent="-228600" algn="l" rtl="0">
              <a:lnSpc>
                <a:spcPct val="90000"/>
              </a:lnSpc>
              <a:spcBef>
                <a:spcPts val="1000"/>
              </a:spcBef>
              <a:spcAft>
                <a:spcPts val="0"/>
              </a:spcAft>
              <a:buClr>
                <a:schemeClr val="dk1"/>
              </a:buClr>
              <a:buSzPts val="2400"/>
              <a:buChar char="•"/>
            </a:pPr>
            <a:r>
              <a:rPr lang="en-US" sz="2400" dirty="0">
                <a:latin typeface="Calibri"/>
                <a:ea typeface="Calibri"/>
                <a:cs typeface="Calibri"/>
                <a:sym typeface="Calibri"/>
              </a:rPr>
              <a:t>Those injured by stress may be the last to recognize it</a:t>
            </a:r>
            <a:endParaRPr dirty="0"/>
          </a:p>
          <a:p>
            <a:pPr marL="228600" lvl="0" indent="-228600" algn="l" rtl="0">
              <a:lnSpc>
                <a:spcPct val="90000"/>
              </a:lnSpc>
              <a:spcBef>
                <a:spcPts val="1000"/>
              </a:spcBef>
              <a:spcAft>
                <a:spcPts val="0"/>
              </a:spcAft>
              <a:buClr>
                <a:schemeClr val="dk1"/>
              </a:buClr>
              <a:buSzPts val="2400"/>
              <a:buChar char="•"/>
            </a:pPr>
            <a:r>
              <a:rPr lang="en-US" sz="2400" dirty="0"/>
              <a:t>Those that recognize it often do not seek formal help—stigma and “otherness” is a big barrier’ </a:t>
            </a:r>
            <a:endParaRPr dirty="0"/>
          </a:p>
          <a:p>
            <a:pPr marL="228600" lvl="0" indent="-228600" algn="l" rtl="0">
              <a:lnSpc>
                <a:spcPct val="90000"/>
              </a:lnSpc>
              <a:spcBef>
                <a:spcPts val="1000"/>
              </a:spcBef>
              <a:spcAft>
                <a:spcPts val="0"/>
              </a:spcAft>
              <a:buClr>
                <a:schemeClr val="dk1"/>
              </a:buClr>
              <a:buSzPts val="2400"/>
              <a:buChar char="•"/>
            </a:pPr>
            <a:r>
              <a:rPr lang="en-US" sz="2400" dirty="0"/>
              <a:t>Evidence suggests that early treatment/management of reactions is effective</a:t>
            </a:r>
            <a:endParaRPr dirty="0"/>
          </a:p>
          <a:p>
            <a:pPr marL="228600" lvl="0" indent="-228600" algn="l" rtl="0">
              <a:lnSpc>
                <a:spcPct val="90000"/>
              </a:lnSpc>
              <a:spcBef>
                <a:spcPts val="1000"/>
              </a:spcBef>
              <a:spcAft>
                <a:spcPts val="0"/>
              </a:spcAft>
              <a:buClr>
                <a:schemeClr val="dk1"/>
              </a:buClr>
              <a:buSzPts val="2400"/>
              <a:buChar char="•"/>
            </a:pPr>
            <a:r>
              <a:rPr lang="en-US" sz="2400" dirty="0"/>
              <a:t>Peers are more likely to seek help from, and listen to peers…someone with a shared experience</a:t>
            </a:r>
            <a:endParaRPr dirty="0"/>
          </a:p>
          <a:p>
            <a:pPr marL="228600" lvl="0" indent="-228600" algn="l" rtl="0">
              <a:lnSpc>
                <a:spcPct val="90000"/>
              </a:lnSpc>
              <a:spcBef>
                <a:spcPts val="1000"/>
              </a:spcBef>
              <a:spcAft>
                <a:spcPts val="0"/>
              </a:spcAft>
              <a:buClr>
                <a:schemeClr val="dk1"/>
              </a:buClr>
              <a:buSzPts val="2400"/>
              <a:buChar char="•"/>
            </a:pPr>
            <a:r>
              <a:rPr lang="en-US" sz="2400" dirty="0"/>
              <a:t>Peers can also be a bridge to more formal treatment </a:t>
            </a:r>
            <a:endParaRPr dirty="0"/>
          </a:p>
        </p:txBody>
      </p:sp>
      <p:sp>
        <p:nvSpPr>
          <p:cNvPr id="154" name="Google Shape;154;p7"/>
          <p:cNvSpPr txBox="1"/>
          <p:nvPr/>
        </p:nvSpPr>
        <p:spPr>
          <a:xfrm>
            <a:off x="8305800" y="6135469"/>
            <a:ext cx="388620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dirty="0">
                <a:solidFill>
                  <a:schemeClr val="dk1"/>
                </a:solidFill>
                <a:latin typeface="Calibri"/>
                <a:ea typeface="Calibri"/>
                <a:cs typeface="Calibri"/>
                <a:sym typeface="Calibri"/>
              </a:rPr>
              <a:t>Jones et al., 2012;  Brailey et al., 2007;  Pietrzak et al. Dickstein et al., 2010; McTeague et al., 2009</a:t>
            </a:r>
            <a:endParaRPr sz="12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title"/>
          </p:nvPr>
        </p:nvSpPr>
        <p:spPr>
          <a:xfrm>
            <a:off x="1524002" y="76201"/>
            <a:ext cx="9220199" cy="1008063"/>
          </a:xfrm>
          <a:prstGeom prst="rect">
            <a:avLst/>
          </a:prstGeom>
          <a:noFill/>
          <a:ln>
            <a:noFill/>
          </a:ln>
        </p:spPr>
        <p:txBody>
          <a:bodyPr spcFirstLastPara="1" wrap="square" lIns="91400" tIns="45700" rIns="91400" bIns="45700" anchor="ctr" anchorCtr="1">
            <a:normAutofit/>
          </a:bodyPr>
          <a:lstStyle/>
          <a:p>
            <a:pPr marL="0" lvl="0" indent="0" algn="ctr" rtl="0">
              <a:lnSpc>
                <a:spcPct val="90000"/>
              </a:lnSpc>
              <a:spcBef>
                <a:spcPts val="0"/>
              </a:spcBef>
              <a:spcAft>
                <a:spcPts val="0"/>
              </a:spcAft>
              <a:buClr>
                <a:schemeClr val="lt1"/>
              </a:buClr>
              <a:buSzPts val="4000"/>
              <a:buFont typeface="Calibri"/>
              <a:buNone/>
            </a:pPr>
            <a:r>
              <a:rPr lang="en-US" sz="4000" dirty="0"/>
              <a:t>Double Edged Sword of Values and Ideals</a:t>
            </a:r>
            <a:endParaRPr dirty="0"/>
          </a:p>
        </p:txBody>
      </p:sp>
      <p:graphicFrame>
        <p:nvGraphicFramePr>
          <p:cNvPr id="163" name="Google Shape;163;p8"/>
          <p:cNvGraphicFramePr/>
          <p:nvPr>
            <p:extLst>
              <p:ext uri="{D42A27DB-BD31-4B8C-83A1-F6EECF244321}">
                <p14:modId xmlns:p14="http://schemas.microsoft.com/office/powerpoint/2010/main" val="626704475"/>
              </p:ext>
            </p:extLst>
          </p:nvPr>
        </p:nvGraphicFramePr>
        <p:xfrm>
          <a:off x="1524001" y="1479892"/>
          <a:ext cx="9393150" cy="5149460"/>
        </p:xfrm>
        <a:graphic>
          <a:graphicData uri="http://schemas.openxmlformats.org/drawingml/2006/table">
            <a:tbl>
              <a:tblPr firstRow="1" bandRow="1">
                <a:tableStyleId>{69C7853C-536D-4A76-A0AE-DD22124D55A5}</a:tableStyleId>
              </a:tblPr>
              <a:tblGrid>
                <a:gridCol w="3823675">
                  <a:extLst>
                    <a:ext uri="{9D8B030D-6E8A-4147-A177-3AD203B41FA5}">
                      <a16:colId xmlns:a16="http://schemas.microsoft.com/office/drawing/2014/main" val="20000"/>
                    </a:ext>
                  </a:extLst>
                </a:gridCol>
                <a:gridCol w="1634375">
                  <a:extLst>
                    <a:ext uri="{9D8B030D-6E8A-4147-A177-3AD203B41FA5}">
                      <a16:colId xmlns:a16="http://schemas.microsoft.com/office/drawing/2014/main" val="20001"/>
                    </a:ext>
                  </a:extLst>
                </a:gridCol>
                <a:gridCol w="3935100">
                  <a:extLst>
                    <a:ext uri="{9D8B030D-6E8A-4147-A177-3AD203B41FA5}">
                      <a16:colId xmlns:a16="http://schemas.microsoft.com/office/drawing/2014/main" val="20002"/>
                    </a:ext>
                  </a:extLst>
                </a:gridCol>
              </a:tblGrid>
              <a:tr h="494000">
                <a:tc>
                  <a:txBody>
                    <a:bodyPr/>
                    <a:lstStyle/>
                    <a:p>
                      <a:pPr marL="0" marR="0" lvl="0" indent="0" algn="ctr" rtl="0">
                        <a:lnSpc>
                          <a:spcPct val="100000"/>
                        </a:lnSpc>
                        <a:spcBef>
                          <a:spcPts val="0"/>
                        </a:spcBef>
                        <a:spcAft>
                          <a:spcPts val="0"/>
                        </a:spcAft>
                        <a:buClr>
                          <a:schemeClr val="dk1"/>
                        </a:buClr>
                        <a:buSzPts val="2000"/>
                        <a:buFont typeface="Calibri"/>
                        <a:buNone/>
                      </a:pPr>
                      <a:r>
                        <a:rPr lang="en-US" sz="2000" u="none" strike="noStrike" cap="none" dirty="0">
                          <a:solidFill>
                            <a:schemeClr val="lt1"/>
                          </a:solidFill>
                        </a:rPr>
                        <a:t>Strength</a:t>
                      </a:r>
                      <a:endParaRPr dirty="0">
                        <a:solidFill>
                          <a:schemeClr val="lt1"/>
                        </a:solidFill>
                      </a:endParaRPr>
                    </a:p>
                  </a:txBody>
                  <a:tcPr marL="81250" marR="81250" marT="45700" marB="45700" anchor="ctr">
                    <a:solidFill>
                      <a:srgbClr val="232D4B"/>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b="1" u="none" strike="noStrike" cap="none" dirty="0">
                          <a:solidFill>
                            <a:schemeClr val="lt1"/>
                          </a:solidFill>
                        </a:rPr>
                        <a:t>Guiding Ideal</a:t>
                      </a:r>
                      <a:endParaRPr sz="1900" u="none" strike="noStrike" cap="none" dirty="0">
                        <a:solidFill>
                          <a:schemeClr val="lt1"/>
                        </a:solidFill>
                      </a:endParaRPr>
                    </a:p>
                  </a:txBody>
                  <a:tcPr marL="81250" marR="81250" marT="45700" marB="45700" anchor="ctr">
                    <a:solidFill>
                      <a:srgbClr val="232D4B"/>
                    </a:solidFill>
                  </a:tcPr>
                </a:tc>
                <a:tc>
                  <a:txBody>
                    <a:bodyPr/>
                    <a:lstStyle/>
                    <a:p>
                      <a:pPr marL="0" marR="0" lvl="0" indent="0" algn="ctr" rtl="0">
                        <a:lnSpc>
                          <a:spcPct val="100000"/>
                        </a:lnSpc>
                        <a:spcBef>
                          <a:spcPts val="0"/>
                        </a:spcBef>
                        <a:spcAft>
                          <a:spcPts val="0"/>
                        </a:spcAft>
                        <a:buClr>
                          <a:schemeClr val="dk1"/>
                        </a:buClr>
                        <a:buSzPts val="1900"/>
                        <a:buFont typeface="Calibri"/>
                        <a:buNone/>
                      </a:pPr>
                      <a:r>
                        <a:rPr lang="en-US" sz="1900" u="none" strike="noStrike" cap="none" dirty="0">
                          <a:solidFill>
                            <a:schemeClr val="lt1"/>
                          </a:solidFill>
                        </a:rPr>
                        <a:t>Vulnerability</a:t>
                      </a:r>
                      <a:endParaRPr dirty="0">
                        <a:solidFill>
                          <a:schemeClr val="lt1"/>
                        </a:solidFill>
                      </a:endParaRPr>
                    </a:p>
                  </a:txBody>
                  <a:tcPr marL="81250" marR="81250" marT="45700" marB="45700" anchor="ctr">
                    <a:solidFill>
                      <a:srgbClr val="232D4B"/>
                    </a:solidFill>
                  </a:tcPr>
                </a:tc>
                <a:extLst>
                  <a:ext uri="{0D108BD9-81ED-4DB2-BD59-A6C34878D82A}">
                    <a16:rowId xmlns:a16="http://schemas.microsoft.com/office/drawing/2014/main" val="10000"/>
                  </a:ext>
                </a:extLst>
              </a:tr>
              <a:tr h="89297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Placing the welfare of others above one’s own welfare</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Selflessness</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Not seeking help for health problems because personal health is not a priority</a:t>
                      </a:r>
                      <a:endParaRPr dirty="0"/>
                    </a:p>
                  </a:txBody>
                  <a:tcPr marL="81250" marR="81250" marT="45700" marB="45700" anchor="ctr"/>
                </a:tc>
                <a:extLst>
                  <a:ext uri="{0D108BD9-81ED-4DB2-BD59-A6C34878D82A}">
                    <a16:rowId xmlns:a16="http://schemas.microsoft.com/office/drawing/2014/main" val="10001"/>
                  </a:ext>
                </a:extLst>
              </a:tr>
              <a:tr h="91742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Commitment to helping patients heal and supporting their families</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Loyalty</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Guilt and complicated bereavement after perceived failure or loss</a:t>
                      </a:r>
                      <a:endParaRPr dirty="0"/>
                    </a:p>
                  </a:txBody>
                  <a:tcPr marL="81250" marR="81250" marT="45700" marB="45700" anchor="ctr"/>
                </a:tc>
                <a:extLst>
                  <a:ext uri="{0D108BD9-81ED-4DB2-BD59-A6C34878D82A}">
                    <a16:rowId xmlns:a16="http://schemas.microsoft.com/office/drawing/2014/main" val="10002"/>
                  </a:ext>
                </a:extLst>
              </a:tr>
              <a:tr h="89297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Toughness and ability to endure hardships without complaint</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Stoicism</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Not aware of / acknowledging significant symptoms /suffering</a:t>
                      </a:r>
                      <a:endParaRPr dirty="0"/>
                    </a:p>
                  </a:txBody>
                  <a:tcPr marL="81250" marR="81250" marT="45700" marB="45700" anchor="ctr"/>
                </a:tc>
                <a:extLst>
                  <a:ext uri="{0D108BD9-81ED-4DB2-BD59-A6C34878D82A}">
                    <a16:rowId xmlns:a16="http://schemas.microsoft.com/office/drawing/2014/main" val="10003"/>
                  </a:ext>
                </a:extLst>
              </a:tr>
              <a:tr h="89297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Following an internal moral compass to choose “right” over “wrong”</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Moral Code</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Feeling frustrated and betrayed when others fail to follow a moral code</a:t>
                      </a:r>
                      <a:endParaRPr dirty="0"/>
                    </a:p>
                  </a:txBody>
                  <a:tcPr marL="81250" marR="81250" marT="45700" marB="45700" anchor="ctr"/>
                </a:tc>
                <a:extLst>
                  <a:ext uri="{0D108BD9-81ED-4DB2-BD59-A6C34878D82A}">
                    <a16:rowId xmlns:a16="http://schemas.microsoft.com/office/drawing/2014/main" val="10004"/>
                  </a:ext>
                </a:extLst>
              </a:tr>
              <a:tr h="705725">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Becoming the best and most effective professional possible</a:t>
                      </a:r>
                      <a:endParaRPr dirty="0"/>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b="1" u="none" strike="noStrike" cap="none" dirty="0">
                          <a:solidFill>
                            <a:srgbClr val="232D4B"/>
                          </a:solidFill>
                        </a:rPr>
                        <a:t>Excellence</a:t>
                      </a:r>
                      <a:endParaRPr sz="1900" u="none" strike="noStrike" cap="none" dirty="0">
                        <a:solidFill>
                          <a:srgbClr val="232D4B"/>
                        </a:solidFill>
                      </a:endParaRPr>
                    </a:p>
                  </a:txBody>
                  <a:tcPr marL="81250" marR="81250" marT="45700" marB="45700" anchor="ctr"/>
                </a:tc>
                <a:tc>
                  <a:txBody>
                    <a:bodyPr/>
                    <a:lstStyle/>
                    <a:p>
                      <a:pPr marL="0" marR="0" lvl="0" indent="0" algn="ctr" rtl="0">
                        <a:lnSpc>
                          <a:spcPct val="100000"/>
                        </a:lnSpc>
                        <a:spcBef>
                          <a:spcPts val="0"/>
                        </a:spcBef>
                        <a:spcAft>
                          <a:spcPts val="0"/>
                        </a:spcAft>
                        <a:buClr>
                          <a:srgbClr val="232D4B"/>
                        </a:buClr>
                        <a:buSzPts val="1900"/>
                        <a:buFont typeface="Calibri"/>
                        <a:buNone/>
                      </a:pPr>
                      <a:r>
                        <a:rPr lang="en-US" sz="1900" u="none" strike="noStrike" cap="none" dirty="0">
                          <a:solidFill>
                            <a:srgbClr val="232D4B"/>
                          </a:solidFill>
                        </a:rPr>
                        <a:t>Feeling ashamed / denial or minimization of imperfections</a:t>
                      </a:r>
                      <a:endParaRPr dirty="0"/>
                    </a:p>
                  </a:txBody>
                  <a:tcPr marL="81250" marR="81250" marT="45700" marB="4570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301925" y="52183"/>
            <a:ext cx="11662913" cy="100753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dirty="0"/>
              <a:t>Major Concepts</a:t>
            </a:r>
            <a:endParaRPr dirty="0"/>
          </a:p>
        </p:txBody>
      </p:sp>
      <p:sp>
        <p:nvSpPr>
          <p:cNvPr id="178" name="Google Shape;178;p10"/>
          <p:cNvSpPr txBox="1"/>
          <p:nvPr/>
        </p:nvSpPr>
        <p:spPr>
          <a:xfrm>
            <a:off x="2719556" y="3690319"/>
            <a:ext cx="21336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Stress Continuum</a:t>
            </a:r>
            <a:endParaRPr dirty="0"/>
          </a:p>
        </p:txBody>
      </p:sp>
      <p:sp>
        <p:nvSpPr>
          <p:cNvPr id="179" name="Google Shape;179;p10"/>
          <p:cNvSpPr txBox="1"/>
          <p:nvPr/>
        </p:nvSpPr>
        <p:spPr>
          <a:xfrm>
            <a:off x="202319" y="1826994"/>
            <a:ext cx="19812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Stress Injury</a:t>
            </a:r>
            <a:endParaRPr dirty="0"/>
          </a:p>
        </p:txBody>
      </p:sp>
      <p:sp>
        <p:nvSpPr>
          <p:cNvPr id="180" name="Google Shape;180;p10"/>
          <p:cNvSpPr txBox="1"/>
          <p:nvPr/>
        </p:nvSpPr>
        <p:spPr>
          <a:xfrm>
            <a:off x="5791200" y="5454650"/>
            <a:ext cx="1981200" cy="36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Stress First-Aid</a:t>
            </a:r>
            <a:endParaRPr dirty="0"/>
          </a:p>
        </p:txBody>
      </p:sp>
      <p:pic>
        <p:nvPicPr>
          <p:cNvPr id="181" name="Google Shape;181;p10"/>
          <p:cNvPicPr preferRelativeResize="0"/>
          <p:nvPr/>
        </p:nvPicPr>
        <p:blipFill rotWithShape="1">
          <a:blip r:embed="rId3">
            <a:alphaModFix/>
          </a:blip>
          <a:srcRect/>
          <a:stretch/>
        </p:blipFill>
        <p:spPr>
          <a:xfrm>
            <a:off x="2183519" y="1529748"/>
            <a:ext cx="3886200" cy="963827"/>
          </a:xfrm>
          <a:prstGeom prst="rect">
            <a:avLst/>
          </a:prstGeom>
          <a:noFill/>
          <a:ln>
            <a:noFill/>
          </a:ln>
        </p:spPr>
      </p:pic>
      <p:pic>
        <p:nvPicPr>
          <p:cNvPr id="182" name="Google Shape;182;p10"/>
          <p:cNvPicPr preferRelativeResize="0"/>
          <p:nvPr/>
        </p:nvPicPr>
        <p:blipFill rotWithShape="1">
          <a:blip r:embed="rId4">
            <a:alphaModFix/>
          </a:blip>
          <a:srcRect/>
          <a:stretch/>
        </p:blipFill>
        <p:spPr>
          <a:xfrm>
            <a:off x="4841125" y="2984901"/>
            <a:ext cx="3805989" cy="1717835"/>
          </a:xfrm>
          <a:prstGeom prst="rect">
            <a:avLst/>
          </a:prstGeom>
          <a:noFill/>
          <a:ln>
            <a:noFill/>
          </a:ln>
        </p:spPr>
      </p:pic>
      <p:grpSp>
        <p:nvGrpSpPr>
          <p:cNvPr id="183" name="Google Shape;183;p10"/>
          <p:cNvGrpSpPr/>
          <p:nvPr/>
        </p:nvGrpSpPr>
        <p:grpSpPr>
          <a:xfrm>
            <a:off x="7922794" y="4800599"/>
            <a:ext cx="3270949" cy="1868906"/>
            <a:chOff x="7922794" y="4800599"/>
            <a:chExt cx="3270949" cy="1868906"/>
          </a:xfrm>
        </p:grpSpPr>
        <p:pic>
          <p:nvPicPr>
            <p:cNvPr id="184" name="Google Shape;184;p10"/>
            <p:cNvPicPr preferRelativeResize="0"/>
            <p:nvPr/>
          </p:nvPicPr>
          <p:blipFill rotWithShape="1">
            <a:blip r:embed="rId5">
              <a:alphaModFix/>
            </a:blip>
            <a:srcRect/>
            <a:stretch/>
          </p:blipFill>
          <p:spPr>
            <a:xfrm>
              <a:off x="10021941" y="4800599"/>
              <a:ext cx="1171802" cy="1868906"/>
            </a:xfrm>
            <a:prstGeom prst="rect">
              <a:avLst/>
            </a:prstGeom>
            <a:noFill/>
            <a:ln>
              <a:noFill/>
            </a:ln>
          </p:spPr>
        </p:pic>
        <p:pic>
          <p:nvPicPr>
            <p:cNvPr id="185" name="Google Shape;185;p10" descr="Diagram&#10;&#10;Description automatically generated"/>
            <p:cNvPicPr preferRelativeResize="0"/>
            <p:nvPr/>
          </p:nvPicPr>
          <p:blipFill rotWithShape="1">
            <a:blip r:embed="rId6">
              <a:alphaModFix/>
            </a:blip>
            <a:srcRect/>
            <a:stretch/>
          </p:blipFill>
          <p:spPr>
            <a:xfrm>
              <a:off x="7922794" y="4803767"/>
              <a:ext cx="1890964" cy="1862570"/>
            </a:xfrm>
            <a:prstGeom prst="rect">
              <a:avLst/>
            </a:prstGeom>
            <a:noFill/>
            <a:ln>
              <a:noFill/>
            </a:ln>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325F5E48C0E447AE1B0B8A8D463D25" ma:contentTypeVersion="12" ma:contentTypeDescription="Create a new document." ma:contentTypeScope="" ma:versionID="3b914f26ee3d2af0c9dee054dcd7e52b">
  <xsd:schema xmlns:xsd="http://www.w3.org/2001/XMLSchema" xmlns:xs="http://www.w3.org/2001/XMLSchema" xmlns:p="http://schemas.microsoft.com/office/2006/metadata/properties" xmlns:ns3="b9faedf0-3c3b-4af6-966e-4131970423c3" xmlns:ns4="8e5597a1-4833-4dab-9dc5-23ac57190133" targetNamespace="http://schemas.microsoft.com/office/2006/metadata/properties" ma:root="true" ma:fieldsID="9571a38de0d707e189d3bcc4e46a66d9" ns3:_="" ns4:_="">
    <xsd:import namespace="b9faedf0-3c3b-4af6-966e-4131970423c3"/>
    <xsd:import namespace="8e5597a1-4833-4dab-9dc5-23ac5719013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faedf0-3c3b-4af6-966e-4131970423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5597a1-4833-4dab-9dc5-23ac5719013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D98B6F-EF74-4F14-B75E-564A278FA53C}">
  <ds:schemaRefs>
    <ds:schemaRef ds:uri="http://schemas.microsoft.com/office/2006/metadata/properties"/>
    <ds:schemaRef ds:uri="http://purl.org/dc/dcmitype/"/>
    <ds:schemaRef ds:uri="http://schemas.microsoft.com/office/2006/documentManagement/types"/>
    <ds:schemaRef ds:uri="http://www.w3.org/XML/1998/namespace"/>
    <ds:schemaRef ds:uri="http://schemas.microsoft.com/office/infopath/2007/PartnerControls"/>
    <ds:schemaRef ds:uri="http://purl.org/dc/elements/1.1/"/>
    <ds:schemaRef ds:uri="http://purl.org/dc/terms/"/>
    <ds:schemaRef ds:uri="http://schemas.openxmlformats.org/package/2006/metadata/core-properties"/>
    <ds:schemaRef ds:uri="8e5597a1-4833-4dab-9dc5-23ac57190133"/>
    <ds:schemaRef ds:uri="b9faedf0-3c3b-4af6-966e-4131970423c3"/>
  </ds:schemaRefs>
</ds:datastoreItem>
</file>

<file path=customXml/itemProps2.xml><?xml version="1.0" encoding="utf-8"?>
<ds:datastoreItem xmlns:ds="http://schemas.openxmlformats.org/officeDocument/2006/customXml" ds:itemID="{78A6AB37-5429-4E50-A253-67D0A07C1805}">
  <ds:schemaRefs>
    <ds:schemaRef ds:uri="http://schemas.microsoft.com/sharepoint/v3/contenttype/forms"/>
  </ds:schemaRefs>
</ds:datastoreItem>
</file>

<file path=customXml/itemProps3.xml><?xml version="1.0" encoding="utf-8"?>
<ds:datastoreItem xmlns:ds="http://schemas.openxmlformats.org/officeDocument/2006/customXml" ds:itemID="{A78F43DC-A1EC-4969-8D31-7AD6188C3B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faedf0-3c3b-4af6-966e-4131970423c3"/>
    <ds:schemaRef ds:uri="8e5597a1-4833-4dab-9dc5-23ac571901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TotalTime>
  <Words>4781</Words>
  <Application>Microsoft Office PowerPoint</Application>
  <PresentationFormat>Widescreen</PresentationFormat>
  <Paragraphs>356</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Stress First Aid  Awareness Brief</vt:lpstr>
      <vt:lpstr>Objectives</vt:lpstr>
      <vt:lpstr>Why SFA?</vt:lpstr>
      <vt:lpstr>PowerPoint Presentation</vt:lpstr>
      <vt:lpstr>What is SFA?</vt:lpstr>
      <vt:lpstr>Stress and Stress Injury</vt:lpstr>
      <vt:lpstr>Stress Injuries and Peer Support</vt:lpstr>
      <vt:lpstr>Double Edged Sword of Values and Ideals</vt:lpstr>
      <vt:lpstr>Major Concepts</vt:lpstr>
      <vt:lpstr>Four Sources of Stress Injury</vt:lpstr>
      <vt:lpstr>Stress Continuum/ Thermometer </vt:lpstr>
      <vt:lpstr>What is Your Stress Level?</vt:lpstr>
      <vt:lpstr>Recognize Stress Zone Transitions: Demand: Resource Balance</vt:lpstr>
      <vt:lpstr>Use the Stress Continuum to Assess and Communicate Stress Zones</vt:lpstr>
      <vt:lpstr>Essential SFA Skills</vt:lpstr>
      <vt:lpstr>7 Cs Stress First Aid Core Actions</vt:lpstr>
      <vt:lpstr>Enhancing Resilience</vt:lpstr>
      <vt:lpstr>Final Questions /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Aid  Awareness Brief</dc:title>
  <dc:creator>Jennifer Polakowski</dc:creator>
  <cp:lastModifiedBy>Jennifer Polakowski</cp:lastModifiedBy>
  <cp:revision>22</cp:revision>
  <dcterms:created xsi:type="dcterms:W3CDTF">2022-04-29T15:19:16Z</dcterms:created>
  <dcterms:modified xsi:type="dcterms:W3CDTF">2022-10-24T19:27:45Z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0x010100BA325F5E48C0E447AE1B0B8A8D463D25</vt:lpwstr>
  </property>
</Properties>
</file>