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65" r:id="rId2"/>
    <p:sldId id="2668" r:id="rId3"/>
    <p:sldId id="2669" r:id="rId4"/>
    <p:sldId id="2568" r:id="rId5"/>
    <p:sldId id="2661" r:id="rId6"/>
    <p:sldId id="2762" r:id="rId7"/>
    <p:sldId id="2667" r:id="rId8"/>
    <p:sldId id="2666" r:id="rId9"/>
    <p:sldId id="2675" r:id="rId10"/>
    <p:sldId id="2664" r:id="rId11"/>
    <p:sldId id="2665" r:id="rId12"/>
    <p:sldId id="2676" r:id="rId13"/>
    <p:sldId id="2648" r:id="rId14"/>
    <p:sldId id="257" r:id="rId15"/>
    <p:sldId id="2570" r:id="rId16"/>
    <p:sldId id="2571" r:id="rId17"/>
    <p:sldId id="2572" r:id="rId18"/>
    <p:sldId id="2573" r:id="rId19"/>
    <p:sldId id="2576" r:id="rId20"/>
    <p:sldId id="2574" r:id="rId21"/>
    <p:sldId id="2578" r:id="rId22"/>
    <p:sldId id="2547" r:id="rId23"/>
    <p:sldId id="2577" r:id="rId24"/>
    <p:sldId id="2763" r:id="rId25"/>
    <p:sldId id="2764" r:id="rId26"/>
    <p:sldId id="2569" r:id="rId27"/>
    <p:sldId id="2759" r:id="rId28"/>
    <p:sldId id="2581" r:id="rId29"/>
    <p:sldId id="2583" r:id="rId30"/>
    <p:sldId id="2586" r:id="rId31"/>
    <p:sldId id="2589" r:id="rId32"/>
    <p:sldId id="2588" r:id="rId33"/>
    <p:sldId id="2592" r:id="rId34"/>
    <p:sldId id="2591" r:id="rId35"/>
    <p:sldId id="2546" r:id="rId36"/>
    <p:sldId id="2548" r:id="rId37"/>
    <p:sldId id="2593" r:id="rId38"/>
    <p:sldId id="2596" r:id="rId39"/>
    <p:sldId id="2595" r:id="rId40"/>
    <p:sldId id="2678" r:id="rId41"/>
    <p:sldId id="2650" r:id="rId42"/>
    <p:sldId id="2597" r:id="rId43"/>
    <p:sldId id="2598" r:id="rId44"/>
    <p:sldId id="2679" r:id="rId45"/>
    <p:sldId id="2600" r:id="rId46"/>
    <p:sldId id="2656" r:id="rId47"/>
    <p:sldId id="2601" r:id="rId48"/>
    <p:sldId id="2604" r:id="rId49"/>
    <p:sldId id="2603" r:id="rId50"/>
    <p:sldId id="2681" r:id="rId51"/>
    <p:sldId id="2682" r:id="rId52"/>
    <p:sldId id="2112" r:id="rId53"/>
    <p:sldId id="2551" r:id="rId54"/>
    <p:sldId id="2473" r:id="rId55"/>
    <p:sldId id="2476" r:id="rId56"/>
    <p:sldId id="2602" r:id="rId57"/>
    <p:sldId id="2737" r:id="rId58"/>
    <p:sldId id="2615" r:id="rId59"/>
    <p:sldId id="2608" r:id="rId60"/>
    <p:sldId id="2686" r:id="rId61"/>
    <p:sldId id="2687" r:id="rId62"/>
    <p:sldId id="2688" r:id="rId63"/>
    <p:sldId id="2689" r:id="rId64"/>
    <p:sldId id="2693" r:id="rId65"/>
    <p:sldId id="2692" r:id="rId66"/>
    <p:sldId id="2690" r:id="rId67"/>
    <p:sldId id="2694" r:id="rId68"/>
    <p:sldId id="2691" r:id="rId69"/>
    <p:sldId id="2695" r:id="rId70"/>
    <p:sldId id="2290" r:id="rId71"/>
    <p:sldId id="2700" r:id="rId72"/>
    <p:sldId id="2761" r:id="rId73"/>
    <p:sldId id="2696" r:id="rId74"/>
    <p:sldId id="2612" r:id="rId75"/>
    <p:sldId id="2702" r:id="rId76"/>
    <p:sldId id="2765" r:id="rId77"/>
    <p:sldId id="2614" r:id="rId78"/>
    <p:sldId id="2617" r:id="rId79"/>
    <p:sldId id="2453" r:id="rId80"/>
    <p:sldId id="2703" r:id="rId81"/>
    <p:sldId id="2704" r:id="rId82"/>
    <p:sldId id="2416" r:id="rId83"/>
    <p:sldId id="2707" r:id="rId84"/>
    <p:sldId id="2619" r:id="rId85"/>
    <p:sldId id="2654" r:id="rId86"/>
    <p:sldId id="2623" r:id="rId87"/>
    <p:sldId id="2706" r:id="rId88"/>
    <p:sldId id="2622" r:id="rId89"/>
    <p:sldId id="2653" r:id="rId90"/>
    <p:sldId id="2552" r:id="rId91"/>
    <p:sldId id="2562" r:id="rId92"/>
    <p:sldId id="2494" r:id="rId93"/>
    <p:sldId id="2496" r:id="rId94"/>
    <p:sldId id="2709" r:id="rId95"/>
    <p:sldId id="2710" r:id="rId96"/>
    <p:sldId id="2758" r:id="rId97"/>
    <p:sldId id="2766" r:id="rId98"/>
    <p:sldId id="2760"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Polakowski" initials="JP" lastIdx="29" clrIdx="0">
    <p:extLst>
      <p:ext uri="{19B8F6BF-5375-455C-9EA6-DF929625EA0E}">
        <p15:presenceInfo xmlns:p15="http://schemas.microsoft.com/office/powerpoint/2012/main" userId="S::jap518@sn.rutgers.edu::a0514e00-2a50-4fc7-88f4-8959626a32df" providerId="AD"/>
      </p:ext>
    </p:extLst>
  </p:cmAuthor>
  <p:cmAuthor id="2" name="Salmond, Susan" initials="SS" lastIdx="9" clrIdx="1">
    <p:extLst>
      <p:ext uri="{19B8F6BF-5375-455C-9EA6-DF929625EA0E}">
        <p15:presenceInfo xmlns:p15="http://schemas.microsoft.com/office/powerpoint/2012/main" userId="S-1-5-21-789336058-1965331169-725345543-26975" providerId="AD"/>
      </p:ext>
    </p:extLst>
  </p:cmAuthor>
  <p:cmAuthor id="3" name="Susan Salmond" initials="SS" lastIdx="23" clrIdx="2">
    <p:extLst>
      <p:ext uri="{19B8F6BF-5375-455C-9EA6-DF929625EA0E}">
        <p15:presenceInfo xmlns:p15="http://schemas.microsoft.com/office/powerpoint/2012/main" userId="Susan Salmo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7105" autoAdjust="0"/>
  </p:normalViewPr>
  <p:slideViewPr>
    <p:cSldViewPr snapToGrid="0">
      <p:cViewPr varScale="1">
        <p:scale>
          <a:sx n="96" d="100"/>
          <a:sy n="96" d="100"/>
        </p:scale>
        <p:origin x="2784" y="102"/>
      </p:cViewPr>
      <p:guideLst/>
    </p:cSldViewPr>
  </p:slideViewPr>
  <p:notesTextViewPr>
    <p:cViewPr>
      <p:scale>
        <a:sx n="1" d="1"/>
        <a:sy n="1" d="1"/>
      </p:scale>
      <p:origin x="0" y="0"/>
    </p:cViewPr>
  </p:notesTextViewPr>
  <p:sorterViewPr>
    <p:cViewPr>
      <p:scale>
        <a:sx n="100" d="100"/>
        <a:sy n="100" d="100"/>
      </p:scale>
      <p:origin x="0" y="-5405"/>
    </p:cViewPr>
  </p:sorterViewPr>
  <p:notesViewPr>
    <p:cSldViewPr snapToGrid="0">
      <p:cViewPr>
        <p:scale>
          <a:sx n="125" d="100"/>
          <a:sy n="125" d="100"/>
        </p:scale>
        <p:origin x="3012" y="-3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_rels/data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637501-DC9B-4B2A-8A61-8FD1B91596C5}"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US"/>
        </a:p>
      </dgm:t>
    </dgm:pt>
    <dgm:pt modelId="{CF7B1D01-8307-4360-9A27-00B4CDA1EDF6}">
      <dgm:prSet phldrT="[Text]" custT="1"/>
      <dgm:spPr>
        <a:solidFill>
          <a:srgbClr val="232D4B"/>
        </a:solidFill>
      </dgm:spPr>
      <dgm:t>
        <a:bodyPr/>
        <a:lstStyle/>
        <a:p>
          <a:r>
            <a:rPr lang="en-US" sz="3600" dirty="0"/>
            <a:t>Acute Stress</a:t>
          </a:r>
        </a:p>
      </dgm:t>
    </dgm:pt>
    <dgm:pt modelId="{5F2CAE84-9BB3-4801-B7CD-24F8E091A998}" type="parTrans" cxnId="{FEEB9854-3071-4248-9C06-0C5B86D47594}">
      <dgm:prSet/>
      <dgm:spPr/>
      <dgm:t>
        <a:bodyPr/>
        <a:lstStyle/>
        <a:p>
          <a:endParaRPr lang="en-US"/>
        </a:p>
      </dgm:t>
    </dgm:pt>
    <dgm:pt modelId="{5C3C03C9-A38C-4CC2-94A4-53C3777E838A}" type="sibTrans" cxnId="{FEEB9854-3071-4248-9C06-0C5B86D47594}">
      <dgm:prSet/>
      <dgm:spPr/>
      <dgm:t>
        <a:bodyPr/>
        <a:lstStyle/>
        <a:p>
          <a:endParaRPr lang="en-US"/>
        </a:p>
      </dgm:t>
    </dgm:pt>
    <dgm:pt modelId="{A97578CC-BD09-4E1F-90D3-AC66E7CAFEC2}">
      <dgm:prSet phldrT="[Text]" custT="1"/>
      <dgm:spPr>
        <a:solidFill>
          <a:schemeClr val="bg1">
            <a:lumMod val="85000"/>
            <a:alpha val="90000"/>
          </a:schemeClr>
        </a:solidFill>
      </dgm:spPr>
      <dgm:t>
        <a:bodyPr/>
        <a:lstStyle/>
        <a:p>
          <a:pPr>
            <a:buFont typeface="Wingdings" panose="05000000000000000000" pitchFamily="2" charset="2"/>
            <a:buChar char="§"/>
          </a:pPr>
          <a:r>
            <a:rPr lang="en-US" sz="1800" dirty="0"/>
            <a:t>Short-lived</a:t>
          </a:r>
        </a:p>
      </dgm:t>
    </dgm:pt>
    <dgm:pt modelId="{89334048-CFA5-4FAB-A4FD-0564675412E3}" type="parTrans" cxnId="{F048642F-1AFC-490A-B863-39F58F5F06BD}">
      <dgm:prSet/>
      <dgm:spPr/>
      <dgm:t>
        <a:bodyPr/>
        <a:lstStyle/>
        <a:p>
          <a:endParaRPr lang="en-US"/>
        </a:p>
      </dgm:t>
    </dgm:pt>
    <dgm:pt modelId="{435354E2-1774-434B-A5BF-52160780A7CC}" type="sibTrans" cxnId="{F048642F-1AFC-490A-B863-39F58F5F06BD}">
      <dgm:prSet/>
      <dgm:spPr/>
      <dgm:t>
        <a:bodyPr/>
        <a:lstStyle/>
        <a:p>
          <a:endParaRPr lang="en-US"/>
        </a:p>
      </dgm:t>
    </dgm:pt>
    <dgm:pt modelId="{167FDD88-E6ED-4328-8C19-C153D6DC2EA9}">
      <dgm:prSet phldrT="[Text]" custT="1"/>
      <dgm:spPr>
        <a:solidFill>
          <a:srgbClr val="232D4B"/>
        </a:solidFill>
      </dgm:spPr>
      <dgm:t>
        <a:bodyPr/>
        <a:lstStyle/>
        <a:p>
          <a:r>
            <a:rPr lang="en-US" sz="3600" dirty="0"/>
            <a:t>Chronic Stress</a:t>
          </a:r>
        </a:p>
      </dgm:t>
    </dgm:pt>
    <dgm:pt modelId="{B50B9F51-E6EC-4D5F-A5A3-3D37B665A7C8}" type="parTrans" cxnId="{02C902E8-568E-4260-8BB5-1E657B12502E}">
      <dgm:prSet/>
      <dgm:spPr/>
      <dgm:t>
        <a:bodyPr/>
        <a:lstStyle/>
        <a:p>
          <a:endParaRPr lang="en-US"/>
        </a:p>
      </dgm:t>
    </dgm:pt>
    <dgm:pt modelId="{2F4464D5-4868-4EBB-A859-22DBB1647157}" type="sibTrans" cxnId="{02C902E8-568E-4260-8BB5-1E657B12502E}">
      <dgm:prSet/>
      <dgm:spPr/>
      <dgm:t>
        <a:bodyPr/>
        <a:lstStyle/>
        <a:p>
          <a:endParaRPr lang="en-US"/>
        </a:p>
      </dgm:t>
    </dgm:pt>
    <dgm:pt modelId="{A82379E3-CB30-4984-B7F5-7402BBDC9A10}">
      <dgm:prSet phldrT="[Text]" custT="1"/>
      <dgm:spPr>
        <a:solidFill>
          <a:schemeClr val="bg1">
            <a:lumMod val="85000"/>
            <a:alpha val="90000"/>
          </a:schemeClr>
        </a:solidFill>
      </dgm:spPr>
      <dgm:t>
        <a:bodyPr/>
        <a:lstStyle/>
        <a:p>
          <a:pPr>
            <a:buFont typeface="Wingdings" panose="05000000000000000000" pitchFamily="2" charset="2"/>
            <a:buChar char="§"/>
          </a:pPr>
          <a:r>
            <a:rPr lang="en-US" sz="1800" dirty="0"/>
            <a:t>Long-term burnout</a:t>
          </a:r>
        </a:p>
      </dgm:t>
    </dgm:pt>
    <dgm:pt modelId="{4BC18B13-CB54-4D1D-9908-E0C8DB49273F}" type="parTrans" cxnId="{413949C2-7018-444D-8819-4DDBDF1CB7E0}">
      <dgm:prSet/>
      <dgm:spPr/>
      <dgm:t>
        <a:bodyPr/>
        <a:lstStyle/>
        <a:p>
          <a:endParaRPr lang="en-US"/>
        </a:p>
      </dgm:t>
    </dgm:pt>
    <dgm:pt modelId="{22529E30-B0B6-4A1C-9370-56EC4DD341EF}" type="sibTrans" cxnId="{413949C2-7018-444D-8819-4DDBDF1CB7E0}">
      <dgm:prSet/>
      <dgm:spPr/>
      <dgm:t>
        <a:bodyPr/>
        <a:lstStyle/>
        <a:p>
          <a:endParaRPr lang="en-US"/>
        </a:p>
      </dgm:t>
    </dgm:pt>
    <dgm:pt modelId="{84C248C2-E994-4CC4-91A5-87292E33CE83}">
      <dgm:prSet phldrT="[Text]" custT="1"/>
      <dgm:spPr>
        <a:solidFill>
          <a:srgbClr val="232D4B"/>
        </a:solidFill>
      </dgm:spPr>
      <dgm:t>
        <a:bodyPr/>
        <a:lstStyle/>
        <a:p>
          <a:r>
            <a:rPr lang="en-US" sz="3600" dirty="0"/>
            <a:t>Cost / Longevity</a:t>
          </a:r>
        </a:p>
      </dgm:t>
    </dgm:pt>
    <dgm:pt modelId="{F9E56687-46A0-4CE6-AECA-D67C8A7105FD}" type="parTrans" cxnId="{32EF51AA-3A14-42CC-92B5-1251B0006D7F}">
      <dgm:prSet/>
      <dgm:spPr/>
      <dgm:t>
        <a:bodyPr/>
        <a:lstStyle/>
        <a:p>
          <a:endParaRPr lang="en-US"/>
        </a:p>
      </dgm:t>
    </dgm:pt>
    <dgm:pt modelId="{CB85284F-8E9F-439D-ABD4-BB52ADEA1CD1}" type="sibTrans" cxnId="{32EF51AA-3A14-42CC-92B5-1251B0006D7F}">
      <dgm:prSet/>
      <dgm:spPr/>
      <dgm:t>
        <a:bodyPr/>
        <a:lstStyle/>
        <a:p>
          <a:endParaRPr lang="en-US"/>
        </a:p>
      </dgm:t>
    </dgm:pt>
    <dgm:pt modelId="{68EF9C91-4357-465F-BB56-4942BA9C522D}">
      <dgm:prSet phldrT="[Text]"/>
      <dgm:spPr>
        <a:solidFill>
          <a:schemeClr val="bg1">
            <a:lumMod val="85000"/>
            <a:alpha val="90000"/>
          </a:schemeClr>
        </a:solidFill>
      </dgm:spPr>
      <dgm:t>
        <a:bodyPr/>
        <a:lstStyle/>
        <a:p>
          <a:pPr>
            <a:buFont typeface="Wingdings" panose="05000000000000000000" pitchFamily="2" charset="2"/>
            <a:buChar char="§"/>
          </a:pPr>
          <a:r>
            <a:rPr lang="en-US" dirty="0"/>
            <a:t>Lowered morale or absenteeism/presenteeism </a:t>
          </a:r>
        </a:p>
      </dgm:t>
    </dgm:pt>
    <dgm:pt modelId="{108CE523-D6DA-43EB-894E-CD898E1530C3}" type="parTrans" cxnId="{1C8DA790-8673-4D08-A16F-59A9FA1BA6DF}">
      <dgm:prSet/>
      <dgm:spPr/>
      <dgm:t>
        <a:bodyPr/>
        <a:lstStyle/>
        <a:p>
          <a:endParaRPr lang="en-US"/>
        </a:p>
      </dgm:t>
    </dgm:pt>
    <dgm:pt modelId="{33AF4898-AF31-4B3A-8414-8CAFC184D0CD}" type="sibTrans" cxnId="{1C8DA790-8673-4D08-A16F-59A9FA1BA6DF}">
      <dgm:prSet/>
      <dgm:spPr/>
      <dgm:t>
        <a:bodyPr/>
        <a:lstStyle/>
        <a:p>
          <a:endParaRPr lang="en-US"/>
        </a:p>
      </dgm:t>
    </dgm:pt>
    <dgm:pt modelId="{7E97730C-16EF-48CF-8F5D-6EC73ABC397A}">
      <dgm:prSet custT="1"/>
      <dgm:spPr>
        <a:solidFill>
          <a:schemeClr val="bg1">
            <a:lumMod val="85000"/>
            <a:alpha val="90000"/>
          </a:schemeClr>
        </a:solidFill>
      </dgm:spPr>
      <dgm:t>
        <a:bodyPr/>
        <a:lstStyle/>
        <a:p>
          <a:pPr>
            <a:buFont typeface="Wingdings" panose="05000000000000000000" pitchFamily="2" charset="2"/>
            <a:buChar char="§"/>
          </a:pPr>
          <a:r>
            <a:rPr lang="en-US" sz="1800" dirty="0"/>
            <a:t>Might interfere with safety or functioning in the moment</a:t>
          </a:r>
        </a:p>
      </dgm:t>
    </dgm:pt>
    <dgm:pt modelId="{5D57C0B4-D248-478F-9266-BE4F0669EF29}" type="parTrans" cxnId="{BB1547AE-F8BD-4CE3-BED5-55BFF90B3788}">
      <dgm:prSet/>
      <dgm:spPr/>
      <dgm:t>
        <a:bodyPr/>
        <a:lstStyle/>
        <a:p>
          <a:endParaRPr lang="en-US"/>
        </a:p>
      </dgm:t>
    </dgm:pt>
    <dgm:pt modelId="{C41CCF1B-BB3B-4AEB-861F-86B0449456B7}" type="sibTrans" cxnId="{BB1547AE-F8BD-4CE3-BED5-55BFF90B3788}">
      <dgm:prSet/>
      <dgm:spPr/>
      <dgm:t>
        <a:bodyPr/>
        <a:lstStyle/>
        <a:p>
          <a:endParaRPr lang="en-US"/>
        </a:p>
      </dgm:t>
    </dgm:pt>
    <dgm:pt modelId="{6EC0CB5A-19D0-42E3-82B8-43F427D08A7B}">
      <dgm:prSet custT="1"/>
      <dgm:spPr>
        <a:solidFill>
          <a:schemeClr val="bg1">
            <a:lumMod val="85000"/>
            <a:alpha val="90000"/>
          </a:schemeClr>
        </a:solidFill>
      </dgm:spPr>
      <dgm:t>
        <a:bodyPr/>
        <a:lstStyle/>
        <a:p>
          <a:pPr>
            <a:buFont typeface="Wingdings" panose="05000000000000000000" pitchFamily="2" charset="2"/>
            <a:buChar char="§"/>
          </a:pPr>
          <a:r>
            <a:rPr lang="en-US" sz="1800" dirty="0"/>
            <a:t>What you feel after a fatal or other difficult case</a:t>
          </a:r>
        </a:p>
      </dgm:t>
    </dgm:pt>
    <dgm:pt modelId="{8D8EF786-1F45-4E6F-8C23-405E52A34C4C}" type="parTrans" cxnId="{871CA190-ED2D-4C0F-875E-314BF723B042}">
      <dgm:prSet/>
      <dgm:spPr/>
      <dgm:t>
        <a:bodyPr/>
        <a:lstStyle/>
        <a:p>
          <a:endParaRPr lang="en-US"/>
        </a:p>
      </dgm:t>
    </dgm:pt>
    <dgm:pt modelId="{A5DB5F63-A2FF-4A98-80EB-886CF6016CCF}" type="sibTrans" cxnId="{871CA190-ED2D-4C0F-875E-314BF723B042}">
      <dgm:prSet/>
      <dgm:spPr/>
      <dgm:t>
        <a:bodyPr/>
        <a:lstStyle/>
        <a:p>
          <a:endParaRPr lang="en-US"/>
        </a:p>
      </dgm:t>
    </dgm:pt>
    <dgm:pt modelId="{C06E1058-2802-408E-9CE4-8629E860FFBC}">
      <dgm:prSet custT="1"/>
      <dgm:spPr>
        <a:solidFill>
          <a:schemeClr val="bg1">
            <a:lumMod val="85000"/>
            <a:alpha val="90000"/>
          </a:schemeClr>
        </a:solidFill>
      </dgm:spPr>
      <dgm:t>
        <a:bodyPr/>
        <a:lstStyle/>
        <a:p>
          <a:pPr>
            <a:buFont typeface="Wingdings" panose="05000000000000000000" pitchFamily="2" charset="2"/>
            <a:buChar char="§"/>
          </a:pPr>
          <a:r>
            <a:rPr lang="en-US" sz="1800" dirty="0"/>
            <a:t>Once the situation is resolved, it diminishes</a:t>
          </a:r>
        </a:p>
      </dgm:t>
    </dgm:pt>
    <dgm:pt modelId="{E61DD010-A735-4961-8A75-B5908A526810}" type="parTrans" cxnId="{1C704091-E1B8-4CC5-8D1F-55134941C0EB}">
      <dgm:prSet/>
      <dgm:spPr/>
      <dgm:t>
        <a:bodyPr/>
        <a:lstStyle/>
        <a:p>
          <a:endParaRPr lang="en-US"/>
        </a:p>
      </dgm:t>
    </dgm:pt>
    <dgm:pt modelId="{ABEBDED7-39F9-4C06-8FA0-C32E3A86CF4E}" type="sibTrans" cxnId="{1C704091-E1B8-4CC5-8D1F-55134941C0EB}">
      <dgm:prSet/>
      <dgm:spPr/>
      <dgm:t>
        <a:bodyPr/>
        <a:lstStyle/>
        <a:p>
          <a:endParaRPr lang="en-US"/>
        </a:p>
      </dgm:t>
    </dgm:pt>
    <dgm:pt modelId="{E3ED342F-4705-4727-8943-E2E89DA1E67E}">
      <dgm:prSet custT="1"/>
      <dgm:spPr>
        <a:solidFill>
          <a:schemeClr val="bg1">
            <a:lumMod val="85000"/>
            <a:alpha val="90000"/>
          </a:schemeClr>
        </a:solidFill>
      </dgm:spPr>
      <dgm:t>
        <a:bodyPr/>
        <a:lstStyle/>
        <a:p>
          <a:pPr>
            <a:buFont typeface="Wingdings" panose="05000000000000000000" pitchFamily="2" charset="2"/>
            <a:buChar char="§"/>
          </a:pPr>
          <a:r>
            <a:rPr lang="en-US" sz="1800" dirty="0"/>
            <a:t>Might be the result of trauma or loss events or other ongoing situations</a:t>
          </a:r>
        </a:p>
      </dgm:t>
    </dgm:pt>
    <dgm:pt modelId="{54AD5C17-2FC2-4471-9AA8-AA9A689C608C}" type="parTrans" cxnId="{0AA48128-8586-4A9D-AEA9-0E99B66A9AD9}">
      <dgm:prSet/>
      <dgm:spPr/>
      <dgm:t>
        <a:bodyPr/>
        <a:lstStyle/>
        <a:p>
          <a:endParaRPr lang="en-US"/>
        </a:p>
      </dgm:t>
    </dgm:pt>
    <dgm:pt modelId="{384B4B48-0175-4150-A374-B5235CE08B9C}" type="sibTrans" cxnId="{0AA48128-8586-4A9D-AEA9-0E99B66A9AD9}">
      <dgm:prSet/>
      <dgm:spPr/>
      <dgm:t>
        <a:bodyPr/>
        <a:lstStyle/>
        <a:p>
          <a:endParaRPr lang="en-US"/>
        </a:p>
      </dgm:t>
    </dgm:pt>
    <dgm:pt modelId="{C6F24699-ADFF-4229-A22B-29B4A185999D}">
      <dgm:prSet custT="1"/>
      <dgm:spPr>
        <a:solidFill>
          <a:schemeClr val="bg1">
            <a:lumMod val="85000"/>
            <a:alpha val="90000"/>
          </a:schemeClr>
        </a:solidFill>
      </dgm:spPr>
      <dgm:t>
        <a:bodyPr/>
        <a:lstStyle/>
        <a:p>
          <a:pPr>
            <a:buFont typeface="Wingdings" panose="05000000000000000000" pitchFamily="2" charset="2"/>
            <a:buChar char="§"/>
          </a:pPr>
          <a:r>
            <a:rPr lang="en-US" sz="1800" dirty="0"/>
            <a:t>Feelings may not have been dealt with and chronic stress remains</a:t>
          </a:r>
        </a:p>
      </dgm:t>
    </dgm:pt>
    <dgm:pt modelId="{1D151203-4E6E-4EDB-8ADF-AFDB5FC96288}" type="parTrans" cxnId="{D5E2285D-4333-462B-8809-DD62CF177CE0}">
      <dgm:prSet/>
      <dgm:spPr/>
      <dgm:t>
        <a:bodyPr/>
        <a:lstStyle/>
        <a:p>
          <a:endParaRPr lang="en-US"/>
        </a:p>
      </dgm:t>
    </dgm:pt>
    <dgm:pt modelId="{83F2A1F5-A197-42AE-A289-46E7251770F3}" type="sibTrans" cxnId="{D5E2285D-4333-462B-8809-DD62CF177CE0}">
      <dgm:prSet/>
      <dgm:spPr/>
      <dgm:t>
        <a:bodyPr/>
        <a:lstStyle/>
        <a:p>
          <a:endParaRPr lang="en-US"/>
        </a:p>
      </dgm:t>
    </dgm:pt>
    <dgm:pt modelId="{C229A381-6E08-4257-8B8E-7207992ECB5B}">
      <dgm:prSet custT="1"/>
      <dgm:spPr>
        <a:solidFill>
          <a:schemeClr val="bg1">
            <a:lumMod val="85000"/>
            <a:alpha val="90000"/>
          </a:schemeClr>
        </a:solidFill>
      </dgm:spPr>
      <dgm:t>
        <a:bodyPr/>
        <a:lstStyle/>
        <a:p>
          <a:pPr>
            <a:buFont typeface="Wingdings" panose="05000000000000000000" pitchFamily="2" charset="2"/>
            <a:buChar char="§"/>
          </a:pPr>
          <a:r>
            <a:rPr lang="en-US" sz="1800" dirty="0"/>
            <a:t>Chronic physical health conditions linked to stress</a:t>
          </a:r>
        </a:p>
      </dgm:t>
    </dgm:pt>
    <dgm:pt modelId="{FBE23ED7-08EA-4146-B073-B7FBF86AB6A3}" type="parTrans" cxnId="{E286D45A-7370-4B61-9A37-58211D188EA5}">
      <dgm:prSet/>
      <dgm:spPr/>
      <dgm:t>
        <a:bodyPr/>
        <a:lstStyle/>
        <a:p>
          <a:endParaRPr lang="en-US"/>
        </a:p>
      </dgm:t>
    </dgm:pt>
    <dgm:pt modelId="{E1A818CD-25E3-43A0-A9D1-6A1BF88DA2EE}" type="sibTrans" cxnId="{E286D45A-7370-4B61-9A37-58211D188EA5}">
      <dgm:prSet/>
      <dgm:spPr/>
      <dgm:t>
        <a:bodyPr/>
        <a:lstStyle/>
        <a:p>
          <a:endParaRPr lang="en-US"/>
        </a:p>
      </dgm:t>
    </dgm:pt>
    <dgm:pt modelId="{DAB3646C-9171-43C8-ACA5-7232F854414C}">
      <dgm:prSet/>
      <dgm:spPr>
        <a:solidFill>
          <a:schemeClr val="bg1">
            <a:lumMod val="85000"/>
            <a:alpha val="90000"/>
          </a:schemeClr>
        </a:solidFill>
      </dgm:spPr>
      <dgm:t>
        <a:bodyPr/>
        <a:lstStyle/>
        <a:p>
          <a:pPr>
            <a:buFont typeface="Wingdings" panose="05000000000000000000" pitchFamily="2" charset="2"/>
            <a:buChar char="§"/>
          </a:pPr>
          <a:r>
            <a:rPr lang="en-US" dirty="0"/>
            <a:t>Increased turnover of employees due to burn out</a:t>
          </a:r>
        </a:p>
      </dgm:t>
    </dgm:pt>
    <dgm:pt modelId="{B0E5A6AF-A490-4038-B9D7-A8108943A30E}" type="parTrans" cxnId="{CB16D18B-F434-4888-BB71-B403907117CA}">
      <dgm:prSet/>
      <dgm:spPr/>
      <dgm:t>
        <a:bodyPr/>
        <a:lstStyle/>
        <a:p>
          <a:endParaRPr lang="en-US"/>
        </a:p>
      </dgm:t>
    </dgm:pt>
    <dgm:pt modelId="{B1F09293-B795-493C-81A4-49C632C1E711}" type="sibTrans" cxnId="{CB16D18B-F434-4888-BB71-B403907117CA}">
      <dgm:prSet/>
      <dgm:spPr/>
      <dgm:t>
        <a:bodyPr/>
        <a:lstStyle/>
        <a:p>
          <a:endParaRPr lang="en-US"/>
        </a:p>
      </dgm:t>
    </dgm:pt>
    <dgm:pt modelId="{1725F383-909A-4167-913E-4F7827F48FC8}">
      <dgm:prSet/>
      <dgm:spPr>
        <a:solidFill>
          <a:schemeClr val="bg1">
            <a:lumMod val="85000"/>
            <a:alpha val="90000"/>
          </a:schemeClr>
        </a:solidFill>
      </dgm:spPr>
      <dgm:t>
        <a:bodyPr/>
        <a:lstStyle/>
        <a:p>
          <a:pPr>
            <a:buFont typeface="Wingdings" panose="05000000000000000000" pitchFamily="2" charset="2"/>
            <a:buChar char="§"/>
          </a:pPr>
          <a:r>
            <a:rPr lang="en-US" dirty="0"/>
            <a:t>Increased costs associated with hiring and training new employees due to turnover</a:t>
          </a:r>
        </a:p>
      </dgm:t>
    </dgm:pt>
    <dgm:pt modelId="{EDAE8E80-9486-4BBF-99D1-AF2179ACA35C}" type="parTrans" cxnId="{D8E98027-8DA0-43EC-AF6E-6AA9A945C570}">
      <dgm:prSet/>
      <dgm:spPr/>
      <dgm:t>
        <a:bodyPr/>
        <a:lstStyle/>
        <a:p>
          <a:endParaRPr lang="en-US"/>
        </a:p>
      </dgm:t>
    </dgm:pt>
    <dgm:pt modelId="{A288CD2F-4310-40D8-A123-CB36259D1B99}" type="sibTrans" cxnId="{D8E98027-8DA0-43EC-AF6E-6AA9A945C570}">
      <dgm:prSet/>
      <dgm:spPr/>
      <dgm:t>
        <a:bodyPr/>
        <a:lstStyle/>
        <a:p>
          <a:endParaRPr lang="en-US"/>
        </a:p>
      </dgm:t>
    </dgm:pt>
    <dgm:pt modelId="{D9F802E5-8C00-46BD-A2E9-953A3532625A}" type="pres">
      <dgm:prSet presAssocID="{ED637501-DC9B-4B2A-8A61-8FD1B91596C5}" presName="Name0" presStyleCnt="0">
        <dgm:presLayoutVars>
          <dgm:dir/>
          <dgm:animLvl val="lvl"/>
          <dgm:resizeHandles val="exact"/>
        </dgm:presLayoutVars>
      </dgm:prSet>
      <dgm:spPr/>
    </dgm:pt>
    <dgm:pt modelId="{B6A01C21-DF3C-44EC-A4A1-4B33E737C2EF}" type="pres">
      <dgm:prSet presAssocID="{CF7B1D01-8307-4360-9A27-00B4CDA1EDF6}" presName="linNode" presStyleCnt="0"/>
      <dgm:spPr/>
    </dgm:pt>
    <dgm:pt modelId="{07130B0F-4134-4BFD-9AE4-68AB67E8D38C}" type="pres">
      <dgm:prSet presAssocID="{CF7B1D01-8307-4360-9A27-00B4CDA1EDF6}" presName="parentText" presStyleLbl="node1" presStyleIdx="0" presStyleCnt="3">
        <dgm:presLayoutVars>
          <dgm:chMax val="1"/>
          <dgm:bulletEnabled val="1"/>
        </dgm:presLayoutVars>
      </dgm:prSet>
      <dgm:spPr/>
    </dgm:pt>
    <dgm:pt modelId="{3FF18068-181F-4D28-A7A7-2091E1F039AA}" type="pres">
      <dgm:prSet presAssocID="{CF7B1D01-8307-4360-9A27-00B4CDA1EDF6}" presName="descendantText" presStyleLbl="alignAccFollowNode1" presStyleIdx="0" presStyleCnt="3">
        <dgm:presLayoutVars>
          <dgm:bulletEnabled val="1"/>
        </dgm:presLayoutVars>
      </dgm:prSet>
      <dgm:spPr/>
    </dgm:pt>
    <dgm:pt modelId="{B9E4EC2A-D543-4497-ABBF-E6FCC9762F7E}" type="pres">
      <dgm:prSet presAssocID="{5C3C03C9-A38C-4CC2-94A4-53C3777E838A}" presName="sp" presStyleCnt="0"/>
      <dgm:spPr/>
    </dgm:pt>
    <dgm:pt modelId="{F6A25502-F340-4F0E-AE11-84100411E007}" type="pres">
      <dgm:prSet presAssocID="{167FDD88-E6ED-4328-8C19-C153D6DC2EA9}" presName="linNode" presStyleCnt="0"/>
      <dgm:spPr/>
    </dgm:pt>
    <dgm:pt modelId="{52C7FB15-F618-45E0-AF41-F5C713B3BD33}" type="pres">
      <dgm:prSet presAssocID="{167FDD88-E6ED-4328-8C19-C153D6DC2EA9}" presName="parentText" presStyleLbl="node1" presStyleIdx="1" presStyleCnt="3" custScaleX="100101" custScaleY="108089">
        <dgm:presLayoutVars>
          <dgm:chMax val="1"/>
          <dgm:bulletEnabled val="1"/>
        </dgm:presLayoutVars>
      </dgm:prSet>
      <dgm:spPr/>
    </dgm:pt>
    <dgm:pt modelId="{AAAE4E85-4B61-4362-ADA6-5D3957A88A4F}" type="pres">
      <dgm:prSet presAssocID="{167FDD88-E6ED-4328-8C19-C153D6DC2EA9}" presName="descendantText" presStyleLbl="alignAccFollowNode1" presStyleIdx="1" presStyleCnt="3" custScaleY="155116">
        <dgm:presLayoutVars>
          <dgm:bulletEnabled val="1"/>
        </dgm:presLayoutVars>
      </dgm:prSet>
      <dgm:spPr/>
    </dgm:pt>
    <dgm:pt modelId="{C7F75F79-612D-4678-80E8-B48CEAC6BF1A}" type="pres">
      <dgm:prSet presAssocID="{2F4464D5-4868-4EBB-A859-22DBB1647157}" presName="sp" presStyleCnt="0"/>
      <dgm:spPr/>
    </dgm:pt>
    <dgm:pt modelId="{198F8B4F-2950-4C9D-86A4-E7A093F08BBE}" type="pres">
      <dgm:prSet presAssocID="{84C248C2-E994-4CC4-91A5-87292E33CE83}" presName="linNode" presStyleCnt="0"/>
      <dgm:spPr/>
    </dgm:pt>
    <dgm:pt modelId="{CBD4151E-B3FE-47D2-B8C4-F9A56CDD989D}" type="pres">
      <dgm:prSet presAssocID="{84C248C2-E994-4CC4-91A5-87292E33CE83}" presName="parentText" presStyleLbl="node1" presStyleIdx="2" presStyleCnt="3">
        <dgm:presLayoutVars>
          <dgm:chMax val="1"/>
          <dgm:bulletEnabled val="1"/>
        </dgm:presLayoutVars>
      </dgm:prSet>
      <dgm:spPr/>
    </dgm:pt>
    <dgm:pt modelId="{31F2BF6C-C285-452E-BAB3-BB127BEB2CD2}" type="pres">
      <dgm:prSet presAssocID="{84C248C2-E994-4CC4-91A5-87292E33CE83}" presName="descendantText" presStyleLbl="alignAccFollowNode1" presStyleIdx="2" presStyleCnt="3">
        <dgm:presLayoutVars>
          <dgm:bulletEnabled val="1"/>
        </dgm:presLayoutVars>
      </dgm:prSet>
      <dgm:spPr/>
    </dgm:pt>
  </dgm:ptLst>
  <dgm:cxnLst>
    <dgm:cxn modelId="{D8E98027-8DA0-43EC-AF6E-6AA9A945C570}" srcId="{84C248C2-E994-4CC4-91A5-87292E33CE83}" destId="{1725F383-909A-4167-913E-4F7827F48FC8}" srcOrd="2" destOrd="0" parTransId="{EDAE8E80-9486-4BBF-99D1-AF2179ACA35C}" sibTransId="{A288CD2F-4310-40D8-A123-CB36259D1B99}"/>
    <dgm:cxn modelId="{0AA48128-8586-4A9D-AEA9-0E99B66A9AD9}" srcId="{167FDD88-E6ED-4328-8C19-C153D6DC2EA9}" destId="{E3ED342F-4705-4727-8943-E2E89DA1E67E}" srcOrd="1" destOrd="0" parTransId="{54AD5C17-2FC2-4471-9AA8-AA9A689C608C}" sibTransId="{384B4B48-0175-4150-A374-B5235CE08B9C}"/>
    <dgm:cxn modelId="{F048642F-1AFC-490A-B863-39F58F5F06BD}" srcId="{CF7B1D01-8307-4360-9A27-00B4CDA1EDF6}" destId="{A97578CC-BD09-4E1F-90D3-AC66E7CAFEC2}" srcOrd="0" destOrd="0" parTransId="{89334048-CFA5-4FAB-A4FD-0564675412E3}" sibTransId="{435354E2-1774-434B-A5BF-52160780A7CC}"/>
    <dgm:cxn modelId="{D5E2285D-4333-462B-8809-DD62CF177CE0}" srcId="{167FDD88-E6ED-4328-8C19-C153D6DC2EA9}" destId="{C6F24699-ADFF-4229-A22B-29B4A185999D}" srcOrd="2" destOrd="0" parTransId="{1D151203-4E6E-4EDB-8ADF-AFDB5FC96288}" sibTransId="{83F2A1F5-A197-42AE-A289-46E7251770F3}"/>
    <dgm:cxn modelId="{D61B6C64-EB5F-4114-B711-F7965C0691E3}" type="presOf" srcId="{C229A381-6E08-4257-8B8E-7207992ECB5B}" destId="{AAAE4E85-4B61-4362-ADA6-5D3957A88A4F}" srcOrd="0" destOrd="3" presId="urn:microsoft.com/office/officeart/2005/8/layout/vList5"/>
    <dgm:cxn modelId="{440DA264-5142-4789-92A3-5214E1AF6A84}" type="presOf" srcId="{ED637501-DC9B-4B2A-8A61-8FD1B91596C5}" destId="{D9F802E5-8C00-46BD-A2E9-953A3532625A}" srcOrd="0" destOrd="0" presId="urn:microsoft.com/office/officeart/2005/8/layout/vList5"/>
    <dgm:cxn modelId="{BCDF2B71-4CA0-4C07-8BB8-5E91E3FAFB29}" type="presOf" srcId="{DAB3646C-9171-43C8-ACA5-7232F854414C}" destId="{31F2BF6C-C285-452E-BAB3-BB127BEB2CD2}" srcOrd="0" destOrd="1" presId="urn:microsoft.com/office/officeart/2005/8/layout/vList5"/>
    <dgm:cxn modelId="{0E263773-DBDB-448B-923A-B7D66CD34D23}" type="presOf" srcId="{84C248C2-E994-4CC4-91A5-87292E33CE83}" destId="{CBD4151E-B3FE-47D2-B8C4-F9A56CDD989D}" srcOrd="0" destOrd="0" presId="urn:microsoft.com/office/officeart/2005/8/layout/vList5"/>
    <dgm:cxn modelId="{FEEB9854-3071-4248-9C06-0C5B86D47594}" srcId="{ED637501-DC9B-4B2A-8A61-8FD1B91596C5}" destId="{CF7B1D01-8307-4360-9A27-00B4CDA1EDF6}" srcOrd="0" destOrd="0" parTransId="{5F2CAE84-9BB3-4801-B7CD-24F8E091A998}" sibTransId="{5C3C03C9-A38C-4CC2-94A4-53C3777E838A}"/>
    <dgm:cxn modelId="{05667575-D686-4312-B853-70DAF3FFF26B}" type="presOf" srcId="{1725F383-909A-4167-913E-4F7827F48FC8}" destId="{31F2BF6C-C285-452E-BAB3-BB127BEB2CD2}" srcOrd="0" destOrd="2" presId="urn:microsoft.com/office/officeart/2005/8/layout/vList5"/>
    <dgm:cxn modelId="{C3DCF756-FFCB-4BEA-9A63-4860CBA26B7F}" type="presOf" srcId="{C6F24699-ADFF-4229-A22B-29B4A185999D}" destId="{AAAE4E85-4B61-4362-ADA6-5D3957A88A4F}" srcOrd="0" destOrd="2" presId="urn:microsoft.com/office/officeart/2005/8/layout/vList5"/>
    <dgm:cxn modelId="{1E1F1058-EFFB-4901-B7FD-CB8CC598DE7E}" type="presOf" srcId="{CF7B1D01-8307-4360-9A27-00B4CDA1EDF6}" destId="{07130B0F-4134-4BFD-9AE4-68AB67E8D38C}" srcOrd="0" destOrd="0" presId="urn:microsoft.com/office/officeart/2005/8/layout/vList5"/>
    <dgm:cxn modelId="{E286D45A-7370-4B61-9A37-58211D188EA5}" srcId="{167FDD88-E6ED-4328-8C19-C153D6DC2EA9}" destId="{C229A381-6E08-4257-8B8E-7207992ECB5B}" srcOrd="3" destOrd="0" parTransId="{FBE23ED7-08EA-4146-B073-B7FBF86AB6A3}" sibTransId="{E1A818CD-25E3-43A0-A9D1-6A1BF88DA2EE}"/>
    <dgm:cxn modelId="{16A13185-976F-426A-B51B-3B90A0F606F3}" type="presOf" srcId="{68EF9C91-4357-465F-BB56-4942BA9C522D}" destId="{31F2BF6C-C285-452E-BAB3-BB127BEB2CD2}" srcOrd="0" destOrd="0" presId="urn:microsoft.com/office/officeart/2005/8/layout/vList5"/>
    <dgm:cxn modelId="{CB16D18B-F434-4888-BB71-B403907117CA}" srcId="{84C248C2-E994-4CC4-91A5-87292E33CE83}" destId="{DAB3646C-9171-43C8-ACA5-7232F854414C}" srcOrd="1" destOrd="0" parTransId="{B0E5A6AF-A490-4038-B9D7-A8108943A30E}" sibTransId="{B1F09293-B795-493C-81A4-49C632C1E711}"/>
    <dgm:cxn modelId="{871CA190-ED2D-4C0F-875E-314BF723B042}" srcId="{CF7B1D01-8307-4360-9A27-00B4CDA1EDF6}" destId="{6EC0CB5A-19D0-42E3-82B8-43F427D08A7B}" srcOrd="2" destOrd="0" parTransId="{8D8EF786-1F45-4E6F-8C23-405E52A34C4C}" sibTransId="{A5DB5F63-A2FF-4A98-80EB-886CF6016CCF}"/>
    <dgm:cxn modelId="{1C8DA790-8673-4D08-A16F-59A9FA1BA6DF}" srcId="{84C248C2-E994-4CC4-91A5-87292E33CE83}" destId="{68EF9C91-4357-465F-BB56-4942BA9C522D}" srcOrd="0" destOrd="0" parTransId="{108CE523-D6DA-43EB-894E-CD898E1530C3}" sibTransId="{33AF4898-AF31-4B3A-8414-8CAFC184D0CD}"/>
    <dgm:cxn modelId="{1C704091-E1B8-4CC5-8D1F-55134941C0EB}" srcId="{CF7B1D01-8307-4360-9A27-00B4CDA1EDF6}" destId="{C06E1058-2802-408E-9CE4-8629E860FFBC}" srcOrd="3" destOrd="0" parTransId="{E61DD010-A735-4961-8A75-B5908A526810}" sibTransId="{ABEBDED7-39F9-4C06-8FA0-C32E3A86CF4E}"/>
    <dgm:cxn modelId="{4BF30AA4-344A-4BA8-8605-23BFEE0E578E}" type="presOf" srcId="{C06E1058-2802-408E-9CE4-8629E860FFBC}" destId="{3FF18068-181F-4D28-A7A7-2091E1F039AA}" srcOrd="0" destOrd="3" presId="urn:microsoft.com/office/officeart/2005/8/layout/vList5"/>
    <dgm:cxn modelId="{32EF51AA-3A14-42CC-92B5-1251B0006D7F}" srcId="{ED637501-DC9B-4B2A-8A61-8FD1B91596C5}" destId="{84C248C2-E994-4CC4-91A5-87292E33CE83}" srcOrd="2" destOrd="0" parTransId="{F9E56687-46A0-4CE6-AECA-D67C8A7105FD}" sibTransId="{CB85284F-8E9F-439D-ABD4-BB52ADEA1CD1}"/>
    <dgm:cxn modelId="{BB1547AE-F8BD-4CE3-BED5-55BFF90B3788}" srcId="{CF7B1D01-8307-4360-9A27-00B4CDA1EDF6}" destId="{7E97730C-16EF-48CF-8F5D-6EC73ABC397A}" srcOrd="1" destOrd="0" parTransId="{5D57C0B4-D248-478F-9266-BE4F0669EF29}" sibTransId="{C41CCF1B-BB3B-4AEB-861F-86B0449456B7}"/>
    <dgm:cxn modelId="{9091C0BF-1B5F-4806-99AC-D519F74DF920}" type="presOf" srcId="{6EC0CB5A-19D0-42E3-82B8-43F427D08A7B}" destId="{3FF18068-181F-4D28-A7A7-2091E1F039AA}" srcOrd="0" destOrd="2" presId="urn:microsoft.com/office/officeart/2005/8/layout/vList5"/>
    <dgm:cxn modelId="{860D8FC1-97B4-44F7-8F3B-1E53612F21E3}" type="presOf" srcId="{E3ED342F-4705-4727-8943-E2E89DA1E67E}" destId="{AAAE4E85-4B61-4362-ADA6-5D3957A88A4F}" srcOrd="0" destOrd="1" presId="urn:microsoft.com/office/officeart/2005/8/layout/vList5"/>
    <dgm:cxn modelId="{EAD25EC2-BB63-4F81-8E7F-A5D8FB761110}" type="presOf" srcId="{A82379E3-CB30-4984-B7F5-7402BBDC9A10}" destId="{AAAE4E85-4B61-4362-ADA6-5D3957A88A4F}" srcOrd="0" destOrd="0" presId="urn:microsoft.com/office/officeart/2005/8/layout/vList5"/>
    <dgm:cxn modelId="{413949C2-7018-444D-8819-4DDBDF1CB7E0}" srcId="{167FDD88-E6ED-4328-8C19-C153D6DC2EA9}" destId="{A82379E3-CB30-4984-B7F5-7402BBDC9A10}" srcOrd="0" destOrd="0" parTransId="{4BC18B13-CB54-4D1D-9908-E0C8DB49273F}" sibTransId="{22529E30-B0B6-4A1C-9370-56EC4DD341EF}"/>
    <dgm:cxn modelId="{25E614C4-1903-4207-8AFE-143A1CFBCE2F}" type="presOf" srcId="{A97578CC-BD09-4E1F-90D3-AC66E7CAFEC2}" destId="{3FF18068-181F-4D28-A7A7-2091E1F039AA}" srcOrd="0" destOrd="0" presId="urn:microsoft.com/office/officeart/2005/8/layout/vList5"/>
    <dgm:cxn modelId="{6B6436DF-DDE9-436C-9A78-D40CA7DF52CA}" type="presOf" srcId="{7E97730C-16EF-48CF-8F5D-6EC73ABC397A}" destId="{3FF18068-181F-4D28-A7A7-2091E1F039AA}" srcOrd="0" destOrd="1" presId="urn:microsoft.com/office/officeart/2005/8/layout/vList5"/>
    <dgm:cxn modelId="{02C902E8-568E-4260-8BB5-1E657B12502E}" srcId="{ED637501-DC9B-4B2A-8A61-8FD1B91596C5}" destId="{167FDD88-E6ED-4328-8C19-C153D6DC2EA9}" srcOrd="1" destOrd="0" parTransId="{B50B9F51-E6EC-4D5F-A5A3-3D37B665A7C8}" sibTransId="{2F4464D5-4868-4EBB-A859-22DBB1647157}"/>
    <dgm:cxn modelId="{24A0F7EA-01EE-4949-A511-40963FE336A9}" type="presOf" srcId="{167FDD88-E6ED-4328-8C19-C153D6DC2EA9}" destId="{52C7FB15-F618-45E0-AF41-F5C713B3BD33}" srcOrd="0" destOrd="0" presId="urn:microsoft.com/office/officeart/2005/8/layout/vList5"/>
    <dgm:cxn modelId="{C5D8F4DD-31EE-4A75-8391-5BD46A7FFF10}" type="presParOf" srcId="{D9F802E5-8C00-46BD-A2E9-953A3532625A}" destId="{B6A01C21-DF3C-44EC-A4A1-4B33E737C2EF}" srcOrd="0" destOrd="0" presId="urn:microsoft.com/office/officeart/2005/8/layout/vList5"/>
    <dgm:cxn modelId="{05478A0D-BE5C-41D9-B55C-2A14AA2A9A8C}" type="presParOf" srcId="{B6A01C21-DF3C-44EC-A4A1-4B33E737C2EF}" destId="{07130B0F-4134-4BFD-9AE4-68AB67E8D38C}" srcOrd="0" destOrd="0" presId="urn:microsoft.com/office/officeart/2005/8/layout/vList5"/>
    <dgm:cxn modelId="{E3A4E261-170C-4485-9E86-1CBB2FB6292F}" type="presParOf" srcId="{B6A01C21-DF3C-44EC-A4A1-4B33E737C2EF}" destId="{3FF18068-181F-4D28-A7A7-2091E1F039AA}" srcOrd="1" destOrd="0" presId="urn:microsoft.com/office/officeart/2005/8/layout/vList5"/>
    <dgm:cxn modelId="{2F21E2D7-A89F-4498-A161-6BE18D28B2A0}" type="presParOf" srcId="{D9F802E5-8C00-46BD-A2E9-953A3532625A}" destId="{B9E4EC2A-D543-4497-ABBF-E6FCC9762F7E}" srcOrd="1" destOrd="0" presId="urn:microsoft.com/office/officeart/2005/8/layout/vList5"/>
    <dgm:cxn modelId="{BFA48C90-27B3-4695-8182-60B1B2B6E7FE}" type="presParOf" srcId="{D9F802E5-8C00-46BD-A2E9-953A3532625A}" destId="{F6A25502-F340-4F0E-AE11-84100411E007}" srcOrd="2" destOrd="0" presId="urn:microsoft.com/office/officeart/2005/8/layout/vList5"/>
    <dgm:cxn modelId="{47DF2E0E-2604-48EE-8DCB-F94883DDE33A}" type="presParOf" srcId="{F6A25502-F340-4F0E-AE11-84100411E007}" destId="{52C7FB15-F618-45E0-AF41-F5C713B3BD33}" srcOrd="0" destOrd="0" presId="urn:microsoft.com/office/officeart/2005/8/layout/vList5"/>
    <dgm:cxn modelId="{EC6AB187-FB02-4AB6-8F99-3F5CCDBA680F}" type="presParOf" srcId="{F6A25502-F340-4F0E-AE11-84100411E007}" destId="{AAAE4E85-4B61-4362-ADA6-5D3957A88A4F}" srcOrd="1" destOrd="0" presId="urn:microsoft.com/office/officeart/2005/8/layout/vList5"/>
    <dgm:cxn modelId="{373F72CA-26A0-4680-9A70-AEC68BFAD74A}" type="presParOf" srcId="{D9F802E5-8C00-46BD-A2E9-953A3532625A}" destId="{C7F75F79-612D-4678-80E8-B48CEAC6BF1A}" srcOrd="3" destOrd="0" presId="urn:microsoft.com/office/officeart/2005/8/layout/vList5"/>
    <dgm:cxn modelId="{F58E7C9D-028D-42EC-B24E-48D82186DCC7}" type="presParOf" srcId="{D9F802E5-8C00-46BD-A2E9-953A3532625A}" destId="{198F8B4F-2950-4C9D-86A4-E7A093F08BBE}" srcOrd="4" destOrd="0" presId="urn:microsoft.com/office/officeart/2005/8/layout/vList5"/>
    <dgm:cxn modelId="{CA25541E-CE9B-4ABC-917D-04D2B07A1347}" type="presParOf" srcId="{198F8B4F-2950-4C9D-86A4-E7A093F08BBE}" destId="{CBD4151E-B3FE-47D2-B8C4-F9A56CDD989D}" srcOrd="0" destOrd="0" presId="urn:microsoft.com/office/officeart/2005/8/layout/vList5"/>
    <dgm:cxn modelId="{9948D7C5-F1F3-4EE6-A4F0-549367723D40}" type="presParOf" srcId="{198F8B4F-2950-4C9D-86A4-E7A093F08BBE}" destId="{31F2BF6C-C285-452E-BAB3-BB127BEB2CD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dirty="0"/>
            <a:t>Collaborate</a:t>
          </a:r>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dgm:spPr>
        <a:solidFill>
          <a:srgbClr val="313A55"/>
        </a:solidFill>
      </dgm:spPr>
      <dgm:t>
        <a:bodyPr/>
        <a:lstStyle/>
        <a:p>
          <a:r>
            <a:rPr lang="en-US" dirty="0">
              <a:solidFill>
                <a:schemeClr val="bg1"/>
              </a:solidFill>
            </a:rPr>
            <a:t>To promote recovery</a:t>
          </a: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dirty="0"/>
            <a:t>Inform</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dgm:spPr>
        <a:solidFill>
          <a:srgbClr val="232D4B">
            <a:alpha val="90000"/>
          </a:srgbClr>
        </a:solidFill>
      </dgm:spPr>
      <dgm:t>
        <a:bodyPr/>
        <a:lstStyle/>
        <a:p>
          <a:pPr>
            <a:buClr>
              <a:srgbClr val="FF0000"/>
            </a:buClr>
            <a:buSzPct val="90000"/>
          </a:pPr>
          <a:r>
            <a:rPr lang="en-US" dirty="0">
              <a:solidFill>
                <a:schemeClr val="bg1"/>
              </a:solidFill>
            </a:rPr>
            <a:t>Supervisor(s)</a:t>
          </a: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dirty="0"/>
            <a:t>Refer</a:t>
          </a:r>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dgm:spPr>
        <a:solidFill>
          <a:srgbClr val="232D4B">
            <a:alpha val="90000"/>
          </a:srgbClr>
        </a:solidFill>
      </dgm:spPr>
      <dgm:t>
        <a:bodyPr/>
        <a:lstStyle/>
        <a:p>
          <a:r>
            <a:rPr lang="en-US" dirty="0">
              <a:solidFill>
                <a:schemeClr val="bg1"/>
              </a:solidFill>
            </a:rPr>
            <a:t>Recommend resources</a:t>
          </a: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85204FDD-8FC5-5D4D-AFB4-29A3C28AD81E}">
      <dgm:prSet/>
      <dgm:spPr>
        <a:solidFill>
          <a:srgbClr val="232D4B">
            <a:alpha val="90000"/>
          </a:srgbClr>
        </a:solidFill>
      </dgm:spPr>
      <dgm:t>
        <a:bodyPr/>
        <a:lstStyle/>
        <a:p>
          <a:endParaRPr lang="en-US" dirty="0">
            <a:solidFill>
              <a:schemeClr val="bg1"/>
            </a:solidFill>
            <a:latin typeface="Calibri" pitchFamily="127" charset="0"/>
          </a:endParaRPr>
        </a:p>
      </dgm:t>
    </dgm:pt>
    <dgm:pt modelId="{D424DC16-13FA-6348-9477-9DFC36A067C2}" type="parTrans" cxnId="{4B066943-9623-874D-B86C-80780D94D6A6}">
      <dgm:prSet/>
      <dgm:spPr/>
      <dgm:t>
        <a:bodyPr/>
        <a:lstStyle/>
        <a:p>
          <a:endParaRPr lang="en-US"/>
        </a:p>
      </dgm:t>
    </dgm:pt>
    <dgm:pt modelId="{B1F55F3D-DDAC-7C47-A996-53B5C91DA486}" type="sibTrans" cxnId="{4B066943-9623-874D-B86C-80780D94D6A6}">
      <dgm:prSet/>
      <dgm:spPr/>
      <dgm:t>
        <a:bodyPr/>
        <a:lstStyle/>
        <a:p>
          <a:endParaRPr lang="en-US"/>
        </a:p>
      </dgm:t>
    </dgm:pt>
    <dgm:pt modelId="{504D4588-A1A9-4949-A28B-BFE4AF588A1B}">
      <dgm:prSet/>
      <dgm:spPr/>
      <dgm:t>
        <a:bodyPr/>
        <a:lstStyle/>
        <a:p>
          <a:endParaRPr lang="en-US" dirty="0">
            <a:solidFill>
              <a:schemeClr val="bg1"/>
            </a:solidFill>
          </a:endParaRPr>
        </a:p>
      </dgm:t>
    </dgm:pt>
    <dgm:pt modelId="{F9ED587D-68BA-431F-84F6-8FC2EBA34E6B}" type="parTrans" cxnId="{29EC50AD-6C42-4967-95FA-0BED16C23FD0}">
      <dgm:prSet/>
      <dgm:spPr/>
      <dgm:t>
        <a:bodyPr/>
        <a:lstStyle/>
        <a:p>
          <a:endParaRPr lang="en-US"/>
        </a:p>
      </dgm:t>
    </dgm:pt>
    <dgm:pt modelId="{1223AC74-AD7C-40B7-9149-ED5E3081D824}" type="sibTrans" cxnId="{29EC50AD-6C42-4967-95FA-0BED16C23FD0}">
      <dgm:prSet/>
      <dgm:spPr/>
      <dgm:t>
        <a:bodyPr/>
        <a:lstStyle/>
        <a:p>
          <a:endParaRPr lang="en-US"/>
        </a:p>
      </dgm:t>
    </dgm:pt>
    <dgm:pt modelId="{228B700E-7DE6-41D3-B9B5-4C32EE92C90F}">
      <dgm:prSet/>
      <dgm:spPr/>
      <dgm:t>
        <a:bodyPr/>
        <a:lstStyle/>
        <a:p>
          <a:r>
            <a:rPr lang="en-US" dirty="0">
              <a:solidFill>
                <a:schemeClr val="bg1"/>
              </a:solidFill>
            </a:rPr>
            <a:t>To ensure safety</a:t>
          </a:r>
        </a:p>
      </dgm:t>
    </dgm:pt>
    <dgm:pt modelId="{60B9F167-25B6-49E9-A5C5-B19EB63BDBB3}" type="parTrans" cxnId="{EE6B499B-8A88-435C-BDD8-7E85AD0F9E40}">
      <dgm:prSet/>
      <dgm:spPr/>
      <dgm:t>
        <a:bodyPr/>
        <a:lstStyle/>
        <a:p>
          <a:endParaRPr lang="en-US"/>
        </a:p>
      </dgm:t>
    </dgm:pt>
    <dgm:pt modelId="{DD0D6B86-F472-4435-BB75-18B48729876B}" type="sibTrans" cxnId="{EE6B499B-8A88-435C-BDD8-7E85AD0F9E40}">
      <dgm:prSet/>
      <dgm:spPr/>
      <dgm:t>
        <a:bodyPr/>
        <a:lstStyle/>
        <a:p>
          <a:endParaRPr lang="en-US"/>
        </a:p>
      </dgm:t>
    </dgm:pt>
    <dgm:pt modelId="{BB6E7492-D0A6-441C-9494-EF7D8633B3DD}">
      <dgm:prSet/>
      <dgm:spPr/>
      <dgm:t>
        <a:bodyPr/>
        <a:lstStyle/>
        <a:p>
          <a:r>
            <a:rPr lang="en-US" dirty="0">
              <a:solidFill>
                <a:schemeClr val="bg1"/>
              </a:solidFill>
            </a:rPr>
            <a:t>To get more information</a:t>
          </a:r>
        </a:p>
      </dgm:t>
    </dgm:pt>
    <dgm:pt modelId="{2C611942-9282-4D39-A733-26FAF9850F43}" type="parTrans" cxnId="{A6237439-5E5C-4228-9368-CA85E22C51E1}">
      <dgm:prSet/>
      <dgm:spPr/>
      <dgm:t>
        <a:bodyPr/>
        <a:lstStyle/>
        <a:p>
          <a:endParaRPr lang="en-US"/>
        </a:p>
      </dgm:t>
    </dgm:pt>
    <dgm:pt modelId="{E0964299-8072-45D1-B5BB-FA7EF0FC481D}" type="sibTrans" cxnId="{A6237439-5E5C-4228-9368-CA85E22C51E1}">
      <dgm:prSet/>
      <dgm:spPr/>
      <dgm:t>
        <a:bodyPr/>
        <a:lstStyle/>
        <a:p>
          <a:endParaRPr lang="en-US"/>
        </a:p>
      </dgm:t>
    </dgm:pt>
    <dgm:pt modelId="{3D7F4475-70E8-47BF-9EFB-774CD41F3E41}">
      <dgm:prSet/>
      <dgm:spPr/>
      <dgm:t>
        <a:bodyPr/>
        <a:lstStyle/>
        <a:p>
          <a:pPr>
            <a:buClr>
              <a:srgbClr val="FF0000"/>
            </a:buClr>
            <a:buSzPct val="90000"/>
          </a:pPr>
          <a:r>
            <a:rPr lang="en-US" dirty="0">
              <a:solidFill>
                <a:schemeClr val="bg1"/>
              </a:solidFill>
            </a:rPr>
            <a:t>Peers</a:t>
          </a:r>
        </a:p>
      </dgm:t>
    </dgm:pt>
    <dgm:pt modelId="{7B332E1E-5E48-4127-9710-9A0A29545F17}" type="parTrans" cxnId="{6AC763F2-B8A7-475A-BEB3-881ADFE5A312}">
      <dgm:prSet/>
      <dgm:spPr/>
      <dgm:t>
        <a:bodyPr/>
        <a:lstStyle/>
        <a:p>
          <a:endParaRPr lang="en-US"/>
        </a:p>
      </dgm:t>
    </dgm:pt>
    <dgm:pt modelId="{F4329E8F-AE51-4D79-B516-09174261D069}" type="sibTrans" cxnId="{6AC763F2-B8A7-475A-BEB3-881ADFE5A312}">
      <dgm:prSet/>
      <dgm:spPr/>
      <dgm:t>
        <a:bodyPr/>
        <a:lstStyle/>
        <a:p>
          <a:endParaRPr lang="en-US"/>
        </a:p>
      </dgm:t>
    </dgm:pt>
    <dgm:pt modelId="{2F5613C0-8312-41E1-B1F5-8C6693E0F3D3}">
      <dgm:prSet/>
      <dgm:spPr/>
      <dgm:t>
        <a:bodyPr/>
        <a:lstStyle/>
        <a:p>
          <a:pPr>
            <a:buClr>
              <a:srgbClr val="FF0000"/>
            </a:buClr>
            <a:buSzPct val="90000"/>
          </a:pPr>
          <a:r>
            <a:rPr lang="en-US" dirty="0">
              <a:solidFill>
                <a:schemeClr val="bg1"/>
              </a:solidFill>
            </a:rPr>
            <a:t>Family</a:t>
          </a:r>
        </a:p>
      </dgm:t>
    </dgm:pt>
    <dgm:pt modelId="{4EEDAD35-1BDD-44B3-B71E-37A9D0FF6B04}" type="parTrans" cxnId="{E2D935A4-C6DF-4AAA-A1D1-1821BC30E238}">
      <dgm:prSet/>
      <dgm:spPr/>
      <dgm:t>
        <a:bodyPr/>
        <a:lstStyle/>
        <a:p>
          <a:endParaRPr lang="en-US"/>
        </a:p>
      </dgm:t>
    </dgm:pt>
    <dgm:pt modelId="{210E81B9-3E59-4DD1-9453-39E54829A1DD}" type="sibTrans" cxnId="{E2D935A4-C6DF-4AAA-A1D1-1821BC30E238}">
      <dgm:prSet/>
      <dgm:spPr/>
      <dgm:t>
        <a:bodyPr/>
        <a:lstStyle/>
        <a:p>
          <a:endParaRPr lang="en-US"/>
        </a:p>
      </dgm:t>
    </dgm:pt>
    <dgm:pt modelId="{CA00D53D-5788-4E10-9E24-816573D73C52}">
      <dgm:prSet/>
      <dgm:spPr/>
      <dgm:t>
        <a:bodyPr/>
        <a:lstStyle/>
        <a:p>
          <a:r>
            <a:rPr lang="en-US" dirty="0">
              <a:solidFill>
                <a:schemeClr val="bg1"/>
              </a:solidFill>
            </a:rPr>
            <a:t>Consultation</a:t>
          </a:r>
        </a:p>
      </dgm:t>
    </dgm:pt>
    <dgm:pt modelId="{40F8799F-379E-48F0-ABFB-A3ECB5BF83AC}" type="parTrans" cxnId="{117ADA2F-2A97-4E84-A29D-8A23DB926C23}">
      <dgm:prSet/>
      <dgm:spPr/>
      <dgm:t>
        <a:bodyPr/>
        <a:lstStyle/>
        <a:p>
          <a:endParaRPr lang="en-US"/>
        </a:p>
      </dgm:t>
    </dgm:pt>
    <dgm:pt modelId="{4E620BDC-6AA3-45DB-BEC4-0BAAD0523119}" type="sibTrans" cxnId="{117ADA2F-2A97-4E84-A29D-8A23DB926C23}">
      <dgm:prSet/>
      <dgm:spPr/>
      <dgm:t>
        <a:bodyPr/>
        <a:lstStyle/>
        <a:p>
          <a:endParaRPr lang="en-US"/>
        </a:p>
      </dgm:t>
    </dgm:pt>
    <dgm:pt modelId="{881C9091-7E82-4C90-A2FB-323F991CE46E}">
      <dgm:prSet/>
      <dgm:spPr/>
      <dgm:t>
        <a:bodyPr/>
        <a:lstStyle/>
        <a:p>
          <a:r>
            <a:rPr lang="en-US" dirty="0">
              <a:solidFill>
                <a:schemeClr val="bg1"/>
              </a:solidFill>
            </a:rPr>
            <a:t>Direct hand-off</a:t>
          </a:r>
        </a:p>
      </dgm:t>
    </dgm:pt>
    <dgm:pt modelId="{2CCC7397-9EB0-4B78-9FA3-72C2301F4ED5}" type="parTrans" cxnId="{A889C395-18F0-496C-A8F4-80AB690A61BB}">
      <dgm:prSet/>
      <dgm:spPr/>
      <dgm:t>
        <a:bodyPr/>
        <a:lstStyle/>
        <a:p>
          <a:endParaRPr lang="en-US"/>
        </a:p>
      </dgm:t>
    </dgm:pt>
    <dgm:pt modelId="{896877CA-E67A-4E00-BB9D-E1E4A366E149}" type="sibTrans" cxnId="{A889C395-18F0-496C-A8F4-80AB690A61BB}">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3" custLinFactNeighborX="2192">
        <dgm:presLayoutVars>
          <dgm:chMax val="0"/>
          <dgm:chPref val="0"/>
        </dgm:presLayoutVars>
      </dgm:prSet>
      <dgm:spPr/>
    </dgm:pt>
    <dgm:pt modelId="{C96B89ED-9947-4A4F-BA7C-A258F83E62C8}" type="pres">
      <dgm:prSet presAssocID="{1AE1BEAB-1BBA-4481-9097-9AC393720E97}" presName="desTx" presStyleLbl="alignAccFollowNode1" presStyleIdx="0" presStyleCnt="3" custLinFactNeighborX="1832">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3" custLinFactNeighborX="189">
        <dgm:presLayoutVars>
          <dgm:chMax val="0"/>
          <dgm:chPref val="0"/>
        </dgm:presLayoutVars>
      </dgm:prSet>
      <dgm:spPr/>
    </dgm:pt>
    <dgm:pt modelId="{663A4983-E385-3A4C-9A2E-20E14778FCC8}" type="pres">
      <dgm:prSet presAssocID="{4DE3A34C-F15C-4D2B-9294-D4FE07B2ACE4}" presName="desTx" presStyleLbl="alignAccFollowNode1" presStyleIdx="1" presStyleCnt="3" custLinFactNeighborX="189">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3" custLinFactNeighborX="654">
        <dgm:presLayoutVars>
          <dgm:chMax val="0"/>
          <dgm:chPref val="0"/>
        </dgm:presLayoutVars>
      </dgm:prSet>
      <dgm:spPr/>
    </dgm:pt>
    <dgm:pt modelId="{F4B04CBB-6230-B043-955E-84D5A2BA66F1}" type="pres">
      <dgm:prSet presAssocID="{C5490CA0-4E63-4EB1-8FED-E5811A953720}" presName="desTx" presStyleLbl="alignAccFollowNode1" presStyleIdx="2" presStyleCnt="3" custLinFactNeighborX="654">
        <dgm:presLayoutVars/>
      </dgm:prSet>
      <dgm:spPr/>
    </dgm:pt>
  </dgm:ptLst>
  <dgm:cxnLst>
    <dgm:cxn modelId="{659CEE12-76D1-F74D-A942-4E1D777AD4E0}" type="presOf" srcId="{1AE1BEAB-1BBA-4481-9097-9AC393720E97}" destId="{3DE734A7-0752-1B48-BC15-4700B9E0B624}" srcOrd="0" destOrd="0" presId="urn:microsoft.com/office/officeart/2016/7/layout/HorizontalActionList"/>
    <dgm:cxn modelId="{657B9F1F-42F5-4CE0-8B24-984718C78FE5}" type="presOf" srcId="{3D7F4475-70E8-47BF-9EFB-774CD41F3E41}" destId="{663A4983-E385-3A4C-9A2E-20E14778FCC8}" srcOrd="0" destOrd="1"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117ADA2F-2A97-4E84-A29D-8A23DB926C23}" srcId="{C5490CA0-4E63-4EB1-8FED-E5811A953720}" destId="{CA00D53D-5788-4E10-9E24-816573D73C52}" srcOrd="1" destOrd="0" parTransId="{40F8799F-379E-48F0-ABFB-A3ECB5BF83AC}" sibTransId="{4E620BDC-6AA3-45DB-BEC4-0BAAD0523119}"/>
    <dgm:cxn modelId="{078B2F38-19F9-436A-BEEC-7F26AFB417B0}" srcId="{9DA7232C-BB98-4B8B-A193-03696B722C94}" destId="{C5490CA0-4E63-4EB1-8FED-E5811A953720}" srcOrd="2" destOrd="0" parTransId="{4F15E8BF-C96F-4573-B40D-3F072DEAB214}" sibTransId="{006F3E9A-AFE7-4735-9677-D9FFCCA3CDE9}"/>
    <dgm:cxn modelId="{A6237439-5E5C-4228-9368-CA85E22C51E1}" srcId="{1AE1BEAB-1BBA-4481-9097-9AC393720E97}" destId="{BB6E7492-D0A6-441C-9494-EF7D8633B3DD}" srcOrd="2" destOrd="0" parTransId="{2C611942-9282-4D39-A733-26FAF9850F43}" sibTransId="{E0964299-8072-45D1-B5BB-FA7EF0FC481D}"/>
    <dgm:cxn modelId="{4B066943-9623-874D-B86C-80780D94D6A6}" srcId="{C5490CA0-4E63-4EB1-8FED-E5811A953720}" destId="{85204FDD-8FC5-5D4D-AFB4-29A3C28AD81E}" srcOrd="3" destOrd="0" parTransId="{D424DC16-13FA-6348-9477-9DFC36A067C2}" sibTransId="{B1F55F3D-DDAC-7C47-A996-53B5C91DA486}"/>
    <dgm:cxn modelId="{515FF947-6D65-49ED-840E-8151334B6BF4}" srcId="{4DE3A34C-F15C-4D2B-9294-D4FE07B2ACE4}" destId="{3037C9D6-D4DE-42C7-BD03-A569005B5ABF}" srcOrd="0" destOrd="0" parTransId="{74B32624-EB8D-49A7-AE2F-062221346847}" sibTransId="{D83B649A-C017-40DB-BF71-1212621B6C14}"/>
    <dgm:cxn modelId="{2C63296B-1A3C-8B4C-B3F5-6F5854CC6BBE}" type="presOf" srcId="{9DA7232C-BB98-4B8B-A193-03696B722C94}" destId="{6EC623F5-BBF4-FE4B-96BA-EA0A795AC5D8}" srcOrd="0" destOrd="0" presId="urn:microsoft.com/office/officeart/2016/7/layout/HorizontalActionList"/>
    <dgm:cxn modelId="{5F9A064C-A4ED-4072-8B82-42665D15AA46}" type="presOf" srcId="{2F5613C0-8312-41E1-B1F5-8C6693E0F3D3}" destId="{663A4983-E385-3A4C-9A2E-20E14778FCC8}" srcOrd="0" destOrd="2" presId="urn:microsoft.com/office/officeart/2016/7/layout/HorizontalActionList"/>
    <dgm:cxn modelId="{EFCF5274-18BF-4B9E-AA8F-D32D126D507E}" type="presOf" srcId="{228B700E-7DE6-41D3-B9B5-4C32EE92C90F}" destId="{C96B89ED-9947-4A4F-BA7C-A258F83E62C8}" srcOrd="0" destOrd="1" presId="urn:microsoft.com/office/officeart/2016/7/layout/HorizontalActionList"/>
    <dgm:cxn modelId="{FEB6207A-A546-2348-BEBC-C24786071925}" type="presOf" srcId="{C5490CA0-4E63-4EB1-8FED-E5811A953720}" destId="{0FD8E0E6-B678-DD4E-A868-521155CD4A3D}" srcOrd="0" destOrd="0" presId="urn:microsoft.com/office/officeart/2016/7/layout/HorizontalActionList"/>
    <dgm:cxn modelId="{1C778D87-D8B4-4C54-A768-45442C1F5712}" type="presOf" srcId="{CA00D53D-5788-4E10-9E24-816573D73C52}" destId="{F4B04CBB-6230-B043-955E-84D5A2BA66F1}" srcOrd="0" destOrd="1" presId="urn:microsoft.com/office/officeart/2016/7/layout/HorizontalActionList"/>
    <dgm:cxn modelId="{17965895-4AC1-4766-9D08-193EF6DE463B}" srcId="{9DA7232C-BB98-4B8B-A193-03696B722C94}" destId="{4DE3A34C-F15C-4D2B-9294-D4FE07B2ACE4}" srcOrd="1" destOrd="0" parTransId="{7213B9C2-E776-4E90-BA68-ACF6A7A2D63C}" sibTransId="{C282D352-514F-4F61-BA97-0D0F0522E030}"/>
    <dgm:cxn modelId="{A889C395-18F0-496C-A8F4-80AB690A61BB}" srcId="{C5490CA0-4E63-4EB1-8FED-E5811A953720}" destId="{881C9091-7E82-4C90-A2FB-323F991CE46E}" srcOrd="2" destOrd="0" parTransId="{2CCC7397-9EB0-4B78-9FA3-72C2301F4ED5}" sibTransId="{896877CA-E67A-4E00-BB9D-E1E4A366E149}"/>
    <dgm:cxn modelId="{EE6B499B-8A88-435C-BDD8-7E85AD0F9E40}" srcId="{1AE1BEAB-1BBA-4481-9097-9AC393720E97}" destId="{228B700E-7DE6-41D3-B9B5-4C32EE92C90F}" srcOrd="1" destOrd="0" parTransId="{60B9F167-25B6-49E9-A5C5-B19EB63BDBB3}" sibTransId="{DD0D6B86-F472-4435-BB75-18B48729876B}"/>
    <dgm:cxn modelId="{E2F4839B-9482-41B9-925F-55107CE2A62E}" type="presOf" srcId="{504D4588-A1A9-4949-A28B-BFE4AF588A1B}" destId="{F4B04CBB-6230-B043-955E-84D5A2BA66F1}" srcOrd="0" destOrd="4" presId="urn:microsoft.com/office/officeart/2016/7/layout/HorizontalActionList"/>
    <dgm:cxn modelId="{E2D935A4-C6DF-4AAA-A1D1-1821BC30E238}" srcId="{4DE3A34C-F15C-4D2B-9294-D4FE07B2ACE4}" destId="{2F5613C0-8312-41E1-B1F5-8C6693E0F3D3}" srcOrd="2" destOrd="0" parTransId="{4EEDAD35-1BDD-44B3-B71E-37A9D0FF6B04}" sibTransId="{210E81B9-3E59-4DD1-9453-39E54829A1DD}"/>
    <dgm:cxn modelId="{2CBBBFA6-5A49-014B-979D-7FF9FBBE5F5B}" type="presOf" srcId="{87802234-BD83-42AB-90AC-8D5391DCC3A5}" destId="{F4B04CBB-6230-B043-955E-84D5A2BA66F1}" srcOrd="0" destOrd="0" presId="urn:microsoft.com/office/officeart/2016/7/layout/HorizontalActionList"/>
    <dgm:cxn modelId="{6FEF19AA-74E2-4379-963C-ADB5E5474E61}" type="presOf" srcId="{881C9091-7E82-4C90-A2FB-323F991CE46E}" destId="{F4B04CBB-6230-B043-955E-84D5A2BA66F1}" srcOrd="0" destOrd="2" presId="urn:microsoft.com/office/officeart/2016/7/layout/HorizontalActionList"/>
    <dgm:cxn modelId="{29EC50AD-6C42-4967-95FA-0BED16C23FD0}" srcId="{C5490CA0-4E63-4EB1-8FED-E5811A953720}" destId="{504D4588-A1A9-4949-A28B-BFE4AF588A1B}" srcOrd="4" destOrd="0" parTransId="{F9ED587D-68BA-431F-84F6-8FC2EBA34E6B}" sibTransId="{1223AC74-AD7C-40B7-9149-ED5E3081D824}"/>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561BC3DD-CC23-4C59-805E-7BD6E729E21F}" srcId="{1AE1BEAB-1BBA-4481-9097-9AC393720E97}" destId="{30F4152B-C75A-4517-907C-BBB0E15CA150}" srcOrd="0" destOrd="0" parTransId="{C3D05647-4273-42C0-83B3-AC3738AE8333}" sibTransId="{94FEEE47-80A0-4494-8FAB-5A92600653A8}"/>
    <dgm:cxn modelId="{751E99E8-AA21-4FF9-BA93-9185C7832994}" srcId="{9DA7232C-BB98-4B8B-A193-03696B722C94}" destId="{1AE1BEAB-1BBA-4481-9097-9AC393720E97}" srcOrd="0" destOrd="0" parTransId="{61D0C8FB-D3B6-41EC-8612-2A9D03BC8608}" sibTransId="{65199854-E816-42D6-AB6C-B3BA6E305828}"/>
    <dgm:cxn modelId="{8379D8E9-D803-A749-B8CC-113BD0FA69AD}" type="presOf" srcId="{85204FDD-8FC5-5D4D-AFB4-29A3C28AD81E}" destId="{F4B04CBB-6230-B043-955E-84D5A2BA66F1}" srcOrd="0" destOrd="3" presId="urn:microsoft.com/office/officeart/2016/7/layout/HorizontalActionList"/>
    <dgm:cxn modelId="{DCFF47EE-25E8-477C-AA0D-DD9E049D3DDA}" type="presOf" srcId="{BB6E7492-D0A6-441C-9494-EF7D8633B3DD}" destId="{C96B89ED-9947-4A4F-BA7C-A258F83E62C8}" srcOrd="0" destOrd="2" presId="urn:microsoft.com/office/officeart/2016/7/layout/HorizontalActionList"/>
    <dgm:cxn modelId="{6AC763F2-B8A7-475A-BEB3-881ADFE5A312}" srcId="{4DE3A34C-F15C-4D2B-9294-D4FE07B2ACE4}" destId="{3D7F4475-70E8-47BF-9EFB-774CD41F3E41}" srcOrd="1" destOrd="0" parTransId="{7B332E1E-5E48-4127-9710-9A0A29545F17}" sibTransId="{F4329E8F-AE51-4D79-B516-09174261D069}"/>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006A68CC-068C-402A-971D-0BA933967F7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B566622-FAB5-48BA-A77C-D197453A0FB4}">
      <dgm:prSet phldrT="[Text]"/>
      <dgm:spPr>
        <a:solidFill>
          <a:srgbClr val="54BF37"/>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COORDINATE: Building Resilience, Growing the Green</a:t>
          </a:r>
          <a:endParaRPr lang="en-US" b="1" dirty="0"/>
        </a:p>
      </dgm:t>
    </dgm:pt>
    <dgm:pt modelId="{FB962DED-295C-46B5-9A66-48700E09DDB2}" type="parTrans" cxnId="{11419B5C-9A96-49CD-8836-11D31D6120CC}">
      <dgm:prSet/>
      <dgm:spPr/>
      <dgm:t>
        <a:bodyPr/>
        <a:lstStyle/>
        <a:p>
          <a:endParaRPr lang="en-US"/>
        </a:p>
      </dgm:t>
    </dgm:pt>
    <dgm:pt modelId="{DDC61275-3A31-4CF1-8F64-5EDE14FDB133}" type="sibTrans" cxnId="{11419B5C-9A96-49CD-8836-11D31D6120CC}">
      <dgm:prSet/>
      <dgm:spPr/>
      <dgm:t>
        <a:bodyPr/>
        <a:lstStyle/>
        <a:p>
          <a:endParaRPr lang="en-US"/>
        </a:p>
      </dgm:t>
    </dgm:pt>
    <dgm:pt modelId="{2148E375-B6A8-4AFF-BE82-72F834E6CE35}">
      <dgm:prSet phldrT="[Text]"/>
      <dgm:spPr>
        <a:solidFill>
          <a:srgbClr val="FFFF00"/>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COORDINATE: Proactively Manage Stress</a:t>
          </a:r>
          <a:endParaRPr lang="en-US" b="1" dirty="0">
            <a:latin typeface="Arial" panose="020B0604020202020204" pitchFamily="34" charset="0"/>
            <a:cs typeface="Arial" panose="020B0604020202020204" pitchFamily="34" charset="0"/>
          </a:endParaRPr>
        </a:p>
      </dgm:t>
    </dgm:pt>
    <dgm:pt modelId="{F13DB35C-576C-4A72-AEBE-D087EA2E0C44}" type="parTrans" cxnId="{00666538-6A26-4C20-9B4A-9BEC50841ACA}">
      <dgm:prSet/>
      <dgm:spPr/>
      <dgm:t>
        <a:bodyPr/>
        <a:lstStyle/>
        <a:p>
          <a:endParaRPr lang="en-US"/>
        </a:p>
      </dgm:t>
    </dgm:pt>
    <dgm:pt modelId="{DDD5C748-56CD-4FDD-BE5E-58DFD357C573}" type="sibTrans" cxnId="{00666538-6A26-4C20-9B4A-9BEC50841ACA}">
      <dgm:prSet/>
      <dgm:spPr/>
      <dgm:t>
        <a:bodyPr/>
        <a:lstStyle/>
        <a:p>
          <a:endParaRPr lang="en-US"/>
        </a:p>
      </dgm:t>
    </dgm:pt>
    <dgm:pt modelId="{03FED0F4-9A35-42E0-978B-9F721F6AD3F6}">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Narrating actions that will be taken to manage the stressors</a:t>
          </a:r>
        </a:p>
      </dgm:t>
    </dgm:pt>
    <dgm:pt modelId="{023B6650-A124-4A51-AF6E-3E6DDB89DF20}" type="parTrans" cxnId="{8FDF11A6-FF34-498E-A677-796241677A14}">
      <dgm:prSet/>
      <dgm:spPr/>
      <dgm:t>
        <a:bodyPr/>
        <a:lstStyle/>
        <a:p>
          <a:endParaRPr lang="en-US"/>
        </a:p>
      </dgm:t>
    </dgm:pt>
    <dgm:pt modelId="{E4F95317-8700-4CAA-AD44-3A2D00A6450B}" type="sibTrans" cxnId="{8FDF11A6-FF34-498E-A677-796241677A14}">
      <dgm:prSet/>
      <dgm:spPr/>
      <dgm:t>
        <a:bodyPr/>
        <a:lstStyle/>
        <a:p>
          <a:endParaRPr lang="en-US"/>
        </a:p>
      </dgm:t>
    </dgm:pt>
    <dgm:pt modelId="{114F9005-8F27-439B-BA72-B1EF1854A46D}">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Debriefing</a:t>
          </a:r>
        </a:p>
      </dgm:t>
    </dgm:pt>
    <dgm:pt modelId="{5E455F5F-AE68-4CEC-8FF5-34CBAD601C0A}" type="parTrans" cxnId="{67D2A9C4-233B-4548-A5D2-BA9D4CE6BD23}">
      <dgm:prSet/>
      <dgm:spPr/>
      <dgm:t>
        <a:bodyPr/>
        <a:lstStyle/>
        <a:p>
          <a:endParaRPr lang="en-US"/>
        </a:p>
      </dgm:t>
    </dgm:pt>
    <dgm:pt modelId="{A2BDC296-4C25-4821-8A89-C1BF9DFDCD37}" type="sibTrans" cxnId="{67D2A9C4-233B-4548-A5D2-BA9D4CE6BD23}">
      <dgm:prSet/>
      <dgm:spPr/>
      <dgm:t>
        <a:bodyPr/>
        <a:lstStyle/>
        <a:p>
          <a:endParaRPr lang="en-US"/>
        </a:p>
      </dgm:t>
    </dgm:pt>
    <dgm:pt modelId="{E7BDD0EB-7B08-473F-8BAF-9317EC96EA3C}">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Plan a recheck</a:t>
          </a:r>
        </a:p>
      </dgm:t>
    </dgm:pt>
    <dgm:pt modelId="{8F205737-30B0-4B3E-A296-B7F29F5831CC}" type="parTrans" cxnId="{9E07DC69-C25A-41F5-A98F-5AF4233E82FC}">
      <dgm:prSet/>
      <dgm:spPr/>
      <dgm:t>
        <a:bodyPr/>
        <a:lstStyle/>
        <a:p>
          <a:endParaRPr lang="en-US"/>
        </a:p>
      </dgm:t>
    </dgm:pt>
    <dgm:pt modelId="{FA121737-1FEE-45BC-BBC3-7FFB058E2678}" type="sibTrans" cxnId="{9E07DC69-C25A-41F5-A98F-5AF4233E82FC}">
      <dgm:prSet/>
      <dgm:spPr/>
      <dgm:t>
        <a:bodyPr/>
        <a:lstStyle/>
        <a:p>
          <a:endParaRPr lang="en-US"/>
        </a:p>
      </dgm:t>
    </dgm:pt>
    <dgm:pt modelId="{08E72BC4-BD12-4182-A56F-EF4FB94FADF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Asking for help</a:t>
          </a:r>
        </a:p>
      </dgm:t>
    </dgm:pt>
    <dgm:pt modelId="{D21A9647-F222-4683-A067-D7F77D7815E4}" type="parTrans" cxnId="{5A30264C-A33E-4FB1-9C49-AC5995BE4A0F}">
      <dgm:prSet/>
      <dgm:spPr/>
      <dgm:t>
        <a:bodyPr/>
        <a:lstStyle/>
        <a:p>
          <a:endParaRPr lang="en-US"/>
        </a:p>
      </dgm:t>
    </dgm:pt>
    <dgm:pt modelId="{97383F53-9525-4528-8AD0-6F59DCA31DA1}" type="sibTrans" cxnId="{5A30264C-A33E-4FB1-9C49-AC5995BE4A0F}">
      <dgm:prSet/>
      <dgm:spPr/>
      <dgm:t>
        <a:bodyPr/>
        <a:lstStyle/>
        <a:p>
          <a:endParaRPr lang="en-US"/>
        </a:p>
      </dgm:t>
    </dgm:pt>
    <dgm:pt modelId="{F40517C8-D86E-4D01-ACF2-572991246E4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Uncertainty regarding stress level, dangerousness or level of impairment</a:t>
          </a:r>
        </a:p>
      </dgm:t>
    </dgm:pt>
    <dgm:pt modelId="{9784BE34-7E8C-42CB-89CE-4590EC57687C}" type="parTrans" cxnId="{D4AF3C35-5372-4DA8-8424-CCFB71B22BE2}">
      <dgm:prSet/>
      <dgm:spPr/>
      <dgm:t>
        <a:bodyPr/>
        <a:lstStyle/>
        <a:p>
          <a:endParaRPr lang="en-US"/>
        </a:p>
      </dgm:t>
    </dgm:pt>
    <dgm:pt modelId="{4B6FD509-4C4C-449A-A683-2D0A0C157FEB}" type="sibTrans" cxnId="{D4AF3C35-5372-4DA8-8424-CCFB71B22BE2}">
      <dgm:prSet/>
      <dgm:spPr/>
      <dgm:t>
        <a:bodyPr/>
        <a:lstStyle/>
        <a:p>
          <a:endParaRPr lang="en-US"/>
        </a:p>
      </dgm:t>
    </dgm:pt>
    <dgm:pt modelId="{A8A1BEBE-E2EF-49C8-9892-4C8C44B01C28}">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No immediate need for coordination</a:t>
          </a:r>
        </a:p>
      </dgm:t>
    </dgm:pt>
    <dgm:pt modelId="{6665CC04-A4CD-4EF8-8815-C7C91567D12C}" type="parTrans" cxnId="{820F60FE-2798-4784-9866-7E043EB8F26F}">
      <dgm:prSet/>
      <dgm:spPr/>
      <dgm:t>
        <a:bodyPr/>
        <a:lstStyle/>
        <a:p>
          <a:endParaRPr lang="en-US"/>
        </a:p>
      </dgm:t>
    </dgm:pt>
    <dgm:pt modelId="{2AB0CB96-E172-4843-8AFE-D34CEA634B74}" type="sibTrans" cxnId="{820F60FE-2798-4784-9866-7E043EB8F26F}">
      <dgm:prSet/>
      <dgm:spPr/>
      <dgm:t>
        <a:bodyPr/>
        <a:lstStyle/>
        <a:p>
          <a:endParaRPr lang="en-US"/>
        </a:p>
      </dgm:t>
    </dgm:pt>
    <dgm:pt modelId="{B4A5541C-A6C4-40B3-87B0-82D5A1EC3C02}">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Think proactively: what other approaches, services can build resiliency</a:t>
          </a:r>
        </a:p>
      </dgm:t>
    </dgm:pt>
    <dgm:pt modelId="{24F9B63A-C8B6-4874-A4B5-2D6BE52A62CF}" type="parTrans" cxnId="{6C2265DE-6E2A-4625-92B8-DD9F1A16C69E}">
      <dgm:prSet/>
      <dgm:spPr/>
      <dgm:t>
        <a:bodyPr/>
        <a:lstStyle/>
        <a:p>
          <a:endParaRPr lang="en-US"/>
        </a:p>
      </dgm:t>
    </dgm:pt>
    <dgm:pt modelId="{8FCE4091-A31A-485D-9221-9147A983C180}" type="sibTrans" cxnId="{6C2265DE-6E2A-4625-92B8-DD9F1A16C69E}">
      <dgm:prSet/>
      <dgm:spPr/>
      <dgm:t>
        <a:bodyPr/>
        <a:lstStyle/>
        <a:p>
          <a:endParaRPr lang="en-US"/>
        </a:p>
      </dgm:t>
    </dgm:pt>
    <dgm:pt modelId="{E15446B6-D7FF-4E50-AE65-F4444EC5B7D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Coordinate to advance prevention and resilience efforts– the goal is you are making it part of the culture…gratitude sharing, self-care coaching, mindfulness, proactive resourcing to prevent stress injury</a:t>
          </a:r>
        </a:p>
      </dgm:t>
    </dgm:pt>
    <dgm:pt modelId="{76C6D2E1-1DC0-4624-AD5C-0C4403BFDA41}" type="parTrans" cxnId="{AB2FB5D8-DA65-490E-B67E-CC73281587D6}">
      <dgm:prSet/>
      <dgm:spPr/>
      <dgm:t>
        <a:bodyPr/>
        <a:lstStyle/>
        <a:p>
          <a:endParaRPr lang="en-US"/>
        </a:p>
      </dgm:t>
    </dgm:pt>
    <dgm:pt modelId="{EF3E8B0D-CC8A-410C-86DB-A4E4CBD12D2C}" type="sibTrans" cxnId="{AB2FB5D8-DA65-490E-B67E-CC73281587D6}">
      <dgm:prSet/>
      <dgm:spPr/>
      <dgm:t>
        <a:bodyPr/>
        <a:lstStyle/>
        <a:p>
          <a:endParaRPr lang="en-US"/>
        </a:p>
      </dgm:t>
    </dgm:pt>
    <dgm:pt modelId="{3E86D05F-16E7-4C2F-9CE5-D91AA5F7084D}" type="pres">
      <dgm:prSet presAssocID="{006A68CC-068C-402A-971D-0BA933967F7E}" presName="linear" presStyleCnt="0">
        <dgm:presLayoutVars>
          <dgm:dir/>
          <dgm:animLvl val="lvl"/>
          <dgm:resizeHandles val="exact"/>
        </dgm:presLayoutVars>
      </dgm:prSet>
      <dgm:spPr/>
    </dgm:pt>
    <dgm:pt modelId="{43CF4EAA-68F4-4EDE-9C93-A6C4BF7D069C}" type="pres">
      <dgm:prSet presAssocID="{0B566622-FAB5-48BA-A77C-D197453A0FB4}" presName="parentLin" presStyleCnt="0"/>
      <dgm:spPr/>
    </dgm:pt>
    <dgm:pt modelId="{E410C74F-53C2-4C6D-9553-5E2506FC7C74}" type="pres">
      <dgm:prSet presAssocID="{0B566622-FAB5-48BA-A77C-D197453A0FB4}" presName="parentLeftMargin" presStyleLbl="node1" presStyleIdx="0" presStyleCnt="2"/>
      <dgm:spPr/>
    </dgm:pt>
    <dgm:pt modelId="{F5325153-A435-490C-9789-DFA96D6106A5}" type="pres">
      <dgm:prSet presAssocID="{0B566622-FAB5-48BA-A77C-D197453A0FB4}" presName="parentText" presStyleLbl="node1" presStyleIdx="0" presStyleCnt="2">
        <dgm:presLayoutVars>
          <dgm:chMax val="0"/>
          <dgm:bulletEnabled val="1"/>
        </dgm:presLayoutVars>
      </dgm:prSet>
      <dgm:spPr/>
    </dgm:pt>
    <dgm:pt modelId="{94685091-2B39-4126-AC0D-EA9FB9250EEA}" type="pres">
      <dgm:prSet presAssocID="{0B566622-FAB5-48BA-A77C-D197453A0FB4}" presName="negativeSpace" presStyleCnt="0"/>
      <dgm:spPr/>
    </dgm:pt>
    <dgm:pt modelId="{C6D5A7CD-EA16-4DE2-A557-2B652E68730D}" type="pres">
      <dgm:prSet presAssocID="{0B566622-FAB5-48BA-A77C-D197453A0FB4}" presName="childText" presStyleLbl="conFgAcc1" presStyleIdx="0" presStyleCnt="2">
        <dgm:presLayoutVars>
          <dgm:bulletEnabled val="1"/>
        </dgm:presLayoutVars>
      </dgm:prSet>
      <dgm:spPr/>
    </dgm:pt>
    <dgm:pt modelId="{59B0FA0C-8B9F-4DBC-8C96-3FFDA8719975}" type="pres">
      <dgm:prSet presAssocID="{DDC61275-3A31-4CF1-8F64-5EDE14FDB133}" presName="spaceBetweenRectangles" presStyleCnt="0"/>
      <dgm:spPr/>
    </dgm:pt>
    <dgm:pt modelId="{9C8C01A5-F9FC-406E-8486-F1031C84DBE6}" type="pres">
      <dgm:prSet presAssocID="{2148E375-B6A8-4AFF-BE82-72F834E6CE35}" presName="parentLin" presStyleCnt="0"/>
      <dgm:spPr/>
    </dgm:pt>
    <dgm:pt modelId="{78B94A50-066B-4AFB-BD22-26F104D2131D}" type="pres">
      <dgm:prSet presAssocID="{2148E375-B6A8-4AFF-BE82-72F834E6CE35}" presName="parentLeftMargin" presStyleLbl="node1" presStyleIdx="0" presStyleCnt="2"/>
      <dgm:spPr/>
    </dgm:pt>
    <dgm:pt modelId="{9C78B716-C8F5-48E9-853F-DE63F4DF435E}" type="pres">
      <dgm:prSet presAssocID="{2148E375-B6A8-4AFF-BE82-72F834E6CE35}" presName="parentText" presStyleLbl="node1" presStyleIdx="1" presStyleCnt="2">
        <dgm:presLayoutVars>
          <dgm:chMax val="0"/>
          <dgm:bulletEnabled val="1"/>
        </dgm:presLayoutVars>
      </dgm:prSet>
      <dgm:spPr/>
    </dgm:pt>
    <dgm:pt modelId="{C94CD5EC-407A-4A97-93B1-67D24EE8D77E}" type="pres">
      <dgm:prSet presAssocID="{2148E375-B6A8-4AFF-BE82-72F834E6CE35}" presName="negativeSpace" presStyleCnt="0"/>
      <dgm:spPr/>
    </dgm:pt>
    <dgm:pt modelId="{E51BA28A-4500-4CD7-BA8B-ED8D61348AE9}" type="pres">
      <dgm:prSet presAssocID="{2148E375-B6A8-4AFF-BE82-72F834E6CE35}" presName="childText" presStyleLbl="conFgAcc1" presStyleIdx="1" presStyleCnt="2">
        <dgm:presLayoutVars>
          <dgm:bulletEnabled val="1"/>
        </dgm:presLayoutVars>
      </dgm:prSet>
      <dgm:spPr/>
    </dgm:pt>
  </dgm:ptLst>
  <dgm:cxnLst>
    <dgm:cxn modelId="{637C7E03-56FA-4AD6-960D-8B1F31AAFF70}" type="presOf" srcId="{E15446B6-D7FF-4E50-AE65-F4444EC5B7DF}" destId="{C6D5A7CD-EA16-4DE2-A557-2B652E68730D}" srcOrd="0" destOrd="2" presId="urn:microsoft.com/office/officeart/2005/8/layout/list1"/>
    <dgm:cxn modelId="{989EFD1C-6545-4C9C-B439-ABCE62594421}" type="presOf" srcId="{A8A1BEBE-E2EF-49C8-9892-4C8C44B01C28}" destId="{C6D5A7CD-EA16-4DE2-A557-2B652E68730D}" srcOrd="0" destOrd="0" presId="urn:microsoft.com/office/officeart/2005/8/layout/list1"/>
    <dgm:cxn modelId="{131DCC30-713C-41F7-9DE8-2368311A093E}" type="presOf" srcId="{0B566622-FAB5-48BA-A77C-D197453A0FB4}" destId="{F5325153-A435-490C-9789-DFA96D6106A5}" srcOrd="1" destOrd="0" presId="urn:microsoft.com/office/officeart/2005/8/layout/list1"/>
    <dgm:cxn modelId="{D4AF3C35-5372-4DA8-8424-CCFB71B22BE2}" srcId="{2148E375-B6A8-4AFF-BE82-72F834E6CE35}" destId="{F40517C8-D86E-4D01-ACF2-572991246E45}" srcOrd="4" destOrd="0" parTransId="{9784BE34-7E8C-42CB-89CE-4590EC57687C}" sibTransId="{4B6FD509-4C4C-449A-A683-2D0A0C157FEB}"/>
    <dgm:cxn modelId="{00666538-6A26-4C20-9B4A-9BEC50841ACA}" srcId="{006A68CC-068C-402A-971D-0BA933967F7E}" destId="{2148E375-B6A8-4AFF-BE82-72F834E6CE35}" srcOrd="1" destOrd="0" parTransId="{F13DB35C-576C-4A72-AEBE-D087EA2E0C44}" sibTransId="{DDD5C748-56CD-4FDD-BE5E-58DFD357C573}"/>
    <dgm:cxn modelId="{11419B5C-9A96-49CD-8836-11D31D6120CC}" srcId="{006A68CC-068C-402A-971D-0BA933967F7E}" destId="{0B566622-FAB5-48BA-A77C-D197453A0FB4}" srcOrd="0" destOrd="0" parTransId="{FB962DED-295C-46B5-9A66-48700E09DDB2}" sibTransId="{DDC61275-3A31-4CF1-8F64-5EDE14FDB133}"/>
    <dgm:cxn modelId="{9E07DC69-C25A-41F5-A98F-5AF4233E82FC}" srcId="{2148E375-B6A8-4AFF-BE82-72F834E6CE35}" destId="{E7BDD0EB-7B08-473F-8BAF-9317EC96EA3C}" srcOrd="2" destOrd="0" parTransId="{8F205737-30B0-4B3E-A296-B7F29F5831CC}" sibTransId="{FA121737-1FEE-45BC-BBC3-7FFB058E2678}"/>
    <dgm:cxn modelId="{5A30264C-A33E-4FB1-9C49-AC5995BE4A0F}" srcId="{2148E375-B6A8-4AFF-BE82-72F834E6CE35}" destId="{08E72BC4-BD12-4182-A56F-EF4FB94FADFF}" srcOrd="3" destOrd="0" parTransId="{D21A9647-F222-4683-A067-D7F77D7815E4}" sibTransId="{97383F53-9525-4528-8AD0-6F59DCA31DA1}"/>
    <dgm:cxn modelId="{784B0C6F-AE92-4C7C-83D9-2B97EF15D603}" type="presOf" srcId="{2148E375-B6A8-4AFF-BE82-72F834E6CE35}" destId="{78B94A50-066B-4AFB-BD22-26F104D2131D}" srcOrd="0" destOrd="0" presId="urn:microsoft.com/office/officeart/2005/8/layout/list1"/>
    <dgm:cxn modelId="{1CF23E89-1716-491E-A05B-197559654295}" type="presOf" srcId="{006A68CC-068C-402A-971D-0BA933967F7E}" destId="{3E86D05F-16E7-4C2F-9CE5-D91AA5F7084D}" srcOrd="0" destOrd="0" presId="urn:microsoft.com/office/officeart/2005/8/layout/list1"/>
    <dgm:cxn modelId="{E17BCD8F-4194-4475-83ED-9AF0599C5C17}" type="presOf" srcId="{F40517C8-D86E-4D01-ACF2-572991246E45}" destId="{E51BA28A-4500-4CD7-BA8B-ED8D61348AE9}" srcOrd="0" destOrd="4" presId="urn:microsoft.com/office/officeart/2005/8/layout/list1"/>
    <dgm:cxn modelId="{3A502A90-41EB-4E32-B0AA-240396DD34DE}" type="presOf" srcId="{08E72BC4-BD12-4182-A56F-EF4FB94FADFF}" destId="{E51BA28A-4500-4CD7-BA8B-ED8D61348AE9}" srcOrd="0" destOrd="3" presId="urn:microsoft.com/office/officeart/2005/8/layout/list1"/>
    <dgm:cxn modelId="{8FDF11A6-FF34-498E-A677-796241677A14}" srcId="{2148E375-B6A8-4AFF-BE82-72F834E6CE35}" destId="{03FED0F4-9A35-42E0-978B-9F721F6AD3F6}" srcOrd="0" destOrd="0" parTransId="{023B6650-A124-4A51-AF6E-3E6DDB89DF20}" sibTransId="{E4F95317-8700-4CAA-AD44-3A2D00A6450B}"/>
    <dgm:cxn modelId="{20C21AC3-C602-4872-B8FA-BCE1D73A9ACC}" type="presOf" srcId="{B4A5541C-A6C4-40B3-87B0-82D5A1EC3C02}" destId="{C6D5A7CD-EA16-4DE2-A557-2B652E68730D}" srcOrd="0" destOrd="1" presId="urn:microsoft.com/office/officeart/2005/8/layout/list1"/>
    <dgm:cxn modelId="{67D2A9C4-233B-4548-A5D2-BA9D4CE6BD23}" srcId="{2148E375-B6A8-4AFF-BE82-72F834E6CE35}" destId="{114F9005-8F27-439B-BA72-B1EF1854A46D}" srcOrd="1" destOrd="0" parTransId="{5E455F5F-AE68-4CEC-8FF5-34CBAD601C0A}" sibTransId="{A2BDC296-4C25-4821-8A89-C1BF9DFDCD37}"/>
    <dgm:cxn modelId="{156B50CB-F5E8-4318-87BE-CC25A1BDAF54}" type="presOf" srcId="{0B566622-FAB5-48BA-A77C-D197453A0FB4}" destId="{E410C74F-53C2-4C6D-9553-5E2506FC7C74}" srcOrd="0" destOrd="0" presId="urn:microsoft.com/office/officeart/2005/8/layout/list1"/>
    <dgm:cxn modelId="{91BC19CD-27E3-46A0-BBBE-4F5CF75C53C5}" type="presOf" srcId="{2148E375-B6A8-4AFF-BE82-72F834E6CE35}" destId="{9C78B716-C8F5-48E9-853F-DE63F4DF435E}" srcOrd="1" destOrd="0" presId="urn:microsoft.com/office/officeart/2005/8/layout/list1"/>
    <dgm:cxn modelId="{AB2FB5D8-DA65-490E-B67E-CC73281587D6}" srcId="{0B566622-FAB5-48BA-A77C-D197453A0FB4}" destId="{E15446B6-D7FF-4E50-AE65-F4444EC5B7DF}" srcOrd="2" destOrd="0" parTransId="{76C6D2E1-1DC0-4624-AD5C-0C4403BFDA41}" sibTransId="{EF3E8B0D-CC8A-410C-86DB-A4E4CBD12D2C}"/>
    <dgm:cxn modelId="{641ACDDD-BE82-4C4F-9312-BF2D68959AAC}" type="presOf" srcId="{03FED0F4-9A35-42E0-978B-9F721F6AD3F6}" destId="{E51BA28A-4500-4CD7-BA8B-ED8D61348AE9}" srcOrd="0" destOrd="0" presId="urn:microsoft.com/office/officeart/2005/8/layout/list1"/>
    <dgm:cxn modelId="{6C2265DE-6E2A-4625-92B8-DD9F1A16C69E}" srcId="{0B566622-FAB5-48BA-A77C-D197453A0FB4}" destId="{B4A5541C-A6C4-40B3-87B0-82D5A1EC3C02}" srcOrd="1" destOrd="0" parTransId="{24F9B63A-C8B6-4874-A4B5-2D6BE52A62CF}" sibTransId="{8FCE4091-A31A-485D-9221-9147A983C180}"/>
    <dgm:cxn modelId="{69B074DE-94C7-4797-A1CD-85C2948C16F4}" type="presOf" srcId="{E7BDD0EB-7B08-473F-8BAF-9317EC96EA3C}" destId="{E51BA28A-4500-4CD7-BA8B-ED8D61348AE9}" srcOrd="0" destOrd="2" presId="urn:microsoft.com/office/officeart/2005/8/layout/list1"/>
    <dgm:cxn modelId="{C6C7B2E9-9C93-49DF-A643-357B18591BFC}" type="presOf" srcId="{114F9005-8F27-439B-BA72-B1EF1854A46D}" destId="{E51BA28A-4500-4CD7-BA8B-ED8D61348AE9}" srcOrd="0" destOrd="1" presId="urn:microsoft.com/office/officeart/2005/8/layout/list1"/>
    <dgm:cxn modelId="{820F60FE-2798-4784-9866-7E043EB8F26F}" srcId="{0B566622-FAB5-48BA-A77C-D197453A0FB4}" destId="{A8A1BEBE-E2EF-49C8-9892-4C8C44B01C28}" srcOrd="0" destOrd="0" parTransId="{6665CC04-A4CD-4EF8-8815-C7C91567D12C}" sibTransId="{2AB0CB96-E172-4843-8AFE-D34CEA634B74}"/>
    <dgm:cxn modelId="{42CA470C-146A-4733-AF81-712C878D2BB6}" type="presParOf" srcId="{3E86D05F-16E7-4C2F-9CE5-D91AA5F7084D}" destId="{43CF4EAA-68F4-4EDE-9C93-A6C4BF7D069C}" srcOrd="0" destOrd="0" presId="urn:microsoft.com/office/officeart/2005/8/layout/list1"/>
    <dgm:cxn modelId="{F2E2424B-54F0-48C6-95CC-D14586E83FCC}" type="presParOf" srcId="{43CF4EAA-68F4-4EDE-9C93-A6C4BF7D069C}" destId="{E410C74F-53C2-4C6D-9553-5E2506FC7C74}" srcOrd="0" destOrd="0" presId="urn:microsoft.com/office/officeart/2005/8/layout/list1"/>
    <dgm:cxn modelId="{95903593-8C8E-43A7-804A-1BEC1C19AEC2}" type="presParOf" srcId="{43CF4EAA-68F4-4EDE-9C93-A6C4BF7D069C}" destId="{F5325153-A435-490C-9789-DFA96D6106A5}" srcOrd="1" destOrd="0" presId="urn:microsoft.com/office/officeart/2005/8/layout/list1"/>
    <dgm:cxn modelId="{CA4D3FAA-FCA9-4516-B2CA-CF3468162C1C}" type="presParOf" srcId="{3E86D05F-16E7-4C2F-9CE5-D91AA5F7084D}" destId="{94685091-2B39-4126-AC0D-EA9FB9250EEA}" srcOrd="1" destOrd="0" presId="urn:microsoft.com/office/officeart/2005/8/layout/list1"/>
    <dgm:cxn modelId="{B1A3DD49-7CB5-45BD-93D3-DF562ED18E0A}" type="presParOf" srcId="{3E86D05F-16E7-4C2F-9CE5-D91AA5F7084D}" destId="{C6D5A7CD-EA16-4DE2-A557-2B652E68730D}" srcOrd="2" destOrd="0" presId="urn:microsoft.com/office/officeart/2005/8/layout/list1"/>
    <dgm:cxn modelId="{25FA2F54-E630-4936-87D6-3F2581AF5778}" type="presParOf" srcId="{3E86D05F-16E7-4C2F-9CE5-D91AA5F7084D}" destId="{59B0FA0C-8B9F-4DBC-8C96-3FFDA8719975}" srcOrd="3" destOrd="0" presId="urn:microsoft.com/office/officeart/2005/8/layout/list1"/>
    <dgm:cxn modelId="{820FF359-75A4-4AE5-A15D-B20272D069D1}" type="presParOf" srcId="{3E86D05F-16E7-4C2F-9CE5-D91AA5F7084D}" destId="{9C8C01A5-F9FC-406E-8486-F1031C84DBE6}" srcOrd="4" destOrd="0" presId="urn:microsoft.com/office/officeart/2005/8/layout/list1"/>
    <dgm:cxn modelId="{B2849685-3E88-4CBD-87FF-B08CA23FD275}" type="presParOf" srcId="{9C8C01A5-F9FC-406E-8486-F1031C84DBE6}" destId="{78B94A50-066B-4AFB-BD22-26F104D2131D}" srcOrd="0" destOrd="0" presId="urn:microsoft.com/office/officeart/2005/8/layout/list1"/>
    <dgm:cxn modelId="{11E2BA74-2948-413F-B15F-AFF79F07930C}" type="presParOf" srcId="{9C8C01A5-F9FC-406E-8486-F1031C84DBE6}" destId="{9C78B716-C8F5-48E9-853F-DE63F4DF435E}" srcOrd="1" destOrd="0" presId="urn:microsoft.com/office/officeart/2005/8/layout/list1"/>
    <dgm:cxn modelId="{FFA096F7-7991-4D19-B3E9-178C341CB89D}" type="presParOf" srcId="{3E86D05F-16E7-4C2F-9CE5-D91AA5F7084D}" destId="{C94CD5EC-407A-4A97-93B1-67D24EE8D77E}" srcOrd="5" destOrd="0" presId="urn:microsoft.com/office/officeart/2005/8/layout/list1"/>
    <dgm:cxn modelId="{1B149A7E-A7C5-44B6-B767-A86332CEFFBD}" type="presParOf" srcId="{3E86D05F-16E7-4C2F-9CE5-D91AA5F7084D}" destId="{E51BA28A-4500-4CD7-BA8B-ED8D61348AE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custT="1"/>
      <dgm:spPr>
        <a:solidFill>
          <a:srgbClr val="EE853E"/>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COORDINATE: Stress Moving into an Urgent Zone</a:t>
          </a:r>
          <a:endParaRPr lang="en-US" sz="2000"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custT="1"/>
      <dgm:spPr>
        <a:solidFill>
          <a:srgbClr val="FF00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COORDINATE: In Danger Zone—Take Immediate Action </a:t>
          </a:r>
          <a:endParaRPr lang="en-US" sz="2000"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Know resources available for referral</a:t>
          </a: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3FA3B656-1AFF-4B57-8C0D-C772BD3C9227}">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Poses a threat to self or others</a:t>
          </a: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FE379447-4A96-4B59-A230-71503CAC0D0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OSCAR. Refer based on SMART goals</a:t>
          </a:r>
        </a:p>
      </dgm:t>
    </dgm:pt>
    <dgm:pt modelId="{9903172E-56D0-4272-8356-064921B776D9}" type="parTrans" cxnId="{7071920F-AF9D-470F-9B73-3E4608DA26D9}">
      <dgm:prSet/>
      <dgm:spPr/>
      <dgm:t>
        <a:bodyPr/>
        <a:lstStyle/>
        <a:p>
          <a:endParaRPr lang="en-US"/>
        </a:p>
      </dgm:t>
    </dgm:pt>
    <dgm:pt modelId="{AFBC1DC6-6BA6-47FD-917A-3880B674D9C8}" type="sibTrans" cxnId="{7071920F-AF9D-470F-9B73-3E4608DA26D9}">
      <dgm:prSet/>
      <dgm:spPr/>
      <dgm:t>
        <a:bodyPr/>
        <a:lstStyle/>
        <a:p>
          <a:endParaRPr lang="en-US"/>
        </a:p>
      </dgm:t>
    </dgm:pt>
    <dgm:pt modelId="{C9A1CBAA-C4D3-4DDC-B6CB-5C171E9FEF26}">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Trusted colleague, EAP, Family</a:t>
          </a:r>
        </a:p>
      </dgm:t>
    </dgm:pt>
    <dgm:pt modelId="{682C1F6E-3414-4EB5-94B7-833AFFD3320F}" type="parTrans" cxnId="{29F0B3F9-73F2-4AF1-B1E5-57C696FACC58}">
      <dgm:prSet/>
      <dgm:spPr/>
      <dgm:t>
        <a:bodyPr/>
        <a:lstStyle/>
        <a:p>
          <a:endParaRPr lang="en-US"/>
        </a:p>
      </dgm:t>
    </dgm:pt>
    <dgm:pt modelId="{3C32FE2A-4791-493A-B8A7-1FF0BA50B594}" type="sibTrans" cxnId="{29F0B3F9-73F2-4AF1-B1E5-57C696FACC58}">
      <dgm:prSet/>
      <dgm:spPr/>
      <dgm:t>
        <a:bodyPr/>
        <a:lstStyle/>
        <a:p>
          <a:endParaRPr lang="en-US"/>
        </a:p>
      </dgm:t>
    </dgm:pt>
    <dgm:pt modelId="{6EF0840D-8A42-4CBC-B146-7E84286FC744}">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Plan an ongoing check plan monitoring for mistakes, behavioral changes—worsening or improvement?</a:t>
          </a:r>
        </a:p>
      </dgm:t>
    </dgm:pt>
    <dgm:pt modelId="{F39EC6C1-A897-4F30-9D86-B5ED2A3EF503}" type="parTrans" cxnId="{062B4714-B6B2-42A5-ACDA-274F4B37E4C1}">
      <dgm:prSet/>
      <dgm:spPr/>
      <dgm:t>
        <a:bodyPr/>
        <a:lstStyle/>
        <a:p>
          <a:endParaRPr lang="en-US"/>
        </a:p>
      </dgm:t>
    </dgm:pt>
    <dgm:pt modelId="{96B69337-6784-40CA-803F-748B3901F78E}" type="sibTrans" cxnId="{062B4714-B6B2-42A5-ACDA-274F4B37E4C1}">
      <dgm:prSet/>
      <dgm:spPr/>
      <dgm:t>
        <a:bodyPr/>
        <a:lstStyle/>
        <a:p>
          <a:endParaRPr lang="en-US"/>
        </a:p>
      </dgm:t>
    </dgm:pt>
    <dgm:pt modelId="{4A9C857F-422C-4340-AF85-B8A596C42E36}">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Mentorship plan</a:t>
          </a:r>
        </a:p>
      </dgm:t>
    </dgm:pt>
    <dgm:pt modelId="{603AE9A9-F645-452A-8E19-EADD01D8F4E7}" type="parTrans" cxnId="{748A2B3A-4CD3-458D-ABB9-CB991A1C9E98}">
      <dgm:prSet/>
      <dgm:spPr/>
      <dgm:t>
        <a:bodyPr/>
        <a:lstStyle/>
        <a:p>
          <a:endParaRPr lang="en-US"/>
        </a:p>
      </dgm:t>
    </dgm:pt>
    <dgm:pt modelId="{BB99EEB0-66BF-46C8-AD1A-3171F6717926}" type="sibTrans" cxnId="{748A2B3A-4CD3-458D-ABB9-CB991A1C9E98}">
      <dgm:prSet/>
      <dgm:spPr/>
      <dgm:t>
        <a:bodyPr/>
        <a:lstStyle/>
        <a:p>
          <a:endParaRPr lang="en-US"/>
        </a:p>
      </dgm:t>
    </dgm:pt>
    <dgm:pt modelId="{BAA1F82C-7E38-4BDD-B83E-0F0A331F6392}">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Urgent intervention</a:t>
          </a:r>
        </a:p>
      </dgm:t>
    </dgm:pt>
    <dgm:pt modelId="{95C65EE8-6E78-4E5B-8AEB-435ADE44A1E2}" type="parTrans" cxnId="{EB14A457-40FF-40A4-B9DE-ADF98B10089A}">
      <dgm:prSet/>
      <dgm:spPr/>
      <dgm:t>
        <a:bodyPr/>
        <a:lstStyle/>
        <a:p>
          <a:endParaRPr lang="en-US"/>
        </a:p>
      </dgm:t>
    </dgm:pt>
    <dgm:pt modelId="{02B2CA1D-3D2B-400B-8BCE-FAC3E792ECC3}" type="sibTrans" cxnId="{EB14A457-40FF-40A4-B9DE-ADF98B10089A}">
      <dgm:prSet/>
      <dgm:spPr/>
      <dgm:t>
        <a:bodyPr/>
        <a:lstStyle/>
        <a:p>
          <a:endParaRPr lang="en-US"/>
        </a:p>
      </dgm:t>
    </dgm:pt>
    <dgm:pt modelId="{9BBA46ED-33D1-4BDA-8056-054CD6194540}">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Escalation to leadership</a:t>
          </a:r>
        </a:p>
      </dgm:t>
    </dgm:pt>
    <dgm:pt modelId="{246094A8-9381-4B4C-A0F8-9C84E700D0AA}" type="parTrans" cxnId="{E9F6FB07-9DE2-4C2F-B574-7F78BB262B0E}">
      <dgm:prSet/>
      <dgm:spPr/>
      <dgm:t>
        <a:bodyPr/>
        <a:lstStyle/>
        <a:p>
          <a:endParaRPr lang="en-US"/>
        </a:p>
      </dgm:t>
    </dgm:pt>
    <dgm:pt modelId="{EF08DCBC-5E68-4363-9E12-5F78B51C4816}" type="sibTrans" cxnId="{E9F6FB07-9DE2-4C2F-B574-7F78BB262B0E}">
      <dgm:prSet/>
      <dgm:spPr/>
      <dgm:t>
        <a:bodyPr/>
        <a:lstStyle/>
        <a:p>
          <a:endParaRPr lang="en-US"/>
        </a:p>
      </dgm:t>
    </dgm:pt>
    <dgm:pt modelId="{541620BD-F746-4106-9692-45B82A3855AC}">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Navigate and escort to resources</a:t>
          </a:r>
        </a:p>
      </dgm:t>
    </dgm:pt>
    <dgm:pt modelId="{B62E0B9E-0BA4-4BFA-B9D6-0A979DC63021}" type="parTrans" cxnId="{960C1D8D-4E14-4566-9ABD-4A1FC879E074}">
      <dgm:prSet/>
      <dgm:spPr/>
      <dgm:t>
        <a:bodyPr/>
        <a:lstStyle/>
        <a:p>
          <a:endParaRPr lang="en-US"/>
        </a:p>
      </dgm:t>
    </dgm:pt>
    <dgm:pt modelId="{CAEFBD14-7100-460A-B91E-0EB5FAC0DA80}" type="sibTrans" cxnId="{960C1D8D-4E14-4566-9ABD-4A1FC879E074}">
      <dgm:prSet/>
      <dgm:spPr/>
      <dgm:t>
        <a:bodyPr/>
        <a:lstStyle/>
        <a:p>
          <a:endParaRPr lang="en-US"/>
        </a:p>
      </dgm:t>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833"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E9F6FB07-9DE2-4C2F-B574-7F78BB262B0E}" srcId="{5485316C-148C-4E5A-B07A-2E6831D20A69}" destId="{9BBA46ED-33D1-4BDA-8056-054CD6194540}" srcOrd="2" destOrd="0" parTransId="{246094A8-9381-4B4C-A0F8-9C84E700D0AA}" sibTransId="{EF08DCBC-5E68-4363-9E12-5F78B51C4816}"/>
    <dgm:cxn modelId="{E489040A-BD75-4116-B580-F60E61689FED}" type="presOf" srcId="{541620BD-F746-4106-9692-45B82A3855AC}" destId="{1FA530E9-9D2D-441A-B954-52B42EF494C3}" srcOrd="0" destOrd="3" presId="urn:microsoft.com/office/officeart/2005/8/layout/list1"/>
    <dgm:cxn modelId="{7071920F-AF9D-470F-9B73-3E4608DA26D9}" srcId="{A12366A8-B23D-44DF-B443-D63E0A966E66}" destId="{FE379447-4A96-4B59-A230-71503CAC0D0B}" srcOrd="1" destOrd="0" parTransId="{9903172E-56D0-4272-8356-064921B776D9}" sibTransId="{AFBC1DC6-6BA6-47FD-917A-3880B674D9C8}"/>
    <dgm:cxn modelId="{79D77113-126C-443E-BC85-2A7880C0F4D1}" type="presOf" srcId="{9BBA46ED-33D1-4BDA-8056-054CD6194540}" destId="{1FA530E9-9D2D-441A-B954-52B42EF494C3}" srcOrd="0" destOrd="2" presId="urn:microsoft.com/office/officeart/2005/8/layout/list1"/>
    <dgm:cxn modelId="{062B4714-B6B2-42A5-ACDA-274F4B37E4C1}" srcId="{A12366A8-B23D-44DF-B443-D63E0A966E66}" destId="{6EF0840D-8A42-4CBC-B146-7E84286FC744}" srcOrd="2" destOrd="0" parTransId="{F39EC6C1-A897-4F30-9D86-B5ED2A3EF503}" sibTransId="{96B69337-6784-40CA-803F-748B3901F78E}"/>
    <dgm:cxn modelId="{AB8E801A-949A-4836-9935-1009A8013BC1}" type="presOf" srcId="{6EF0840D-8A42-4CBC-B146-7E84286FC744}" destId="{F9F44514-E319-4460-960B-A4D2EF04B974}" srcOrd="0" destOrd="3" presId="urn:microsoft.com/office/officeart/2005/8/layout/list1"/>
    <dgm:cxn modelId="{2E1E6432-3E75-40A1-8CB1-29D7394CE1D3}" srcId="{127C7479-93BF-4CBD-8E43-64D111378F83}" destId="{5485316C-148C-4E5A-B07A-2E6831D20A69}" srcOrd="1" destOrd="0" parTransId="{45EE953E-C5D5-4ED2-ACAD-F3750C771760}" sibTransId="{41204499-CA88-4ECC-AA4B-170A25FDC5DD}"/>
    <dgm:cxn modelId="{748A2B3A-4CD3-458D-ABB9-CB991A1C9E98}" srcId="{A12366A8-B23D-44DF-B443-D63E0A966E66}" destId="{4A9C857F-422C-4340-AF85-B8A596C42E36}" srcOrd="3" destOrd="0" parTransId="{603AE9A9-F645-452A-8E19-EADD01D8F4E7}" sibTransId="{BB99EEB0-66BF-46C8-AD1A-3171F6717926}"/>
    <dgm:cxn modelId="{AE67B13C-675B-4567-9F5B-655410714A77}" type="presOf" srcId="{4A9C857F-422C-4340-AF85-B8A596C42E36}" destId="{F9F44514-E319-4460-960B-A4D2EF04B974}" srcOrd="0" destOrd="4" presId="urn:microsoft.com/office/officeart/2005/8/layout/list1"/>
    <dgm:cxn modelId="{FEE32967-BF65-47A6-B7BC-84B8940BAA10}" type="presOf" srcId="{127C7479-93BF-4CBD-8E43-64D111378F83}" destId="{967790DF-720C-4445-B191-DEB3A92EA67B}" srcOrd="0" destOrd="0" presId="urn:microsoft.com/office/officeart/2005/8/layout/list1"/>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3A5F016F-78F3-4505-ABBF-741B7980CC20}" type="presOf" srcId="{A12366A8-B23D-44DF-B443-D63E0A966E66}" destId="{8AB44CF7-613E-4AE2-A198-257C497F1BAA}" srcOrd="0" destOrd="0" presId="urn:microsoft.com/office/officeart/2005/8/layout/list1"/>
    <dgm:cxn modelId="{D1346A77-60FF-439E-A249-84CCDD5B2FED}" srcId="{A12366A8-B23D-44DF-B443-D63E0A966E66}" destId="{70EEC57B-B39B-485F-9948-B1C7BC28AB2D}" srcOrd="0" destOrd="0" parTransId="{35783494-9BBB-4724-8571-420BCB2C4315}" sibTransId="{80B24708-472C-4C9A-B0CB-0C3A3F42B533}"/>
    <dgm:cxn modelId="{EB14A457-40FF-40A4-B9DE-ADF98B10089A}" srcId="{5485316C-148C-4E5A-B07A-2E6831D20A69}" destId="{BAA1F82C-7E38-4BDD-B83E-0F0A331F6392}" srcOrd="1" destOrd="0" parTransId="{95C65EE8-6E78-4E5B-8AEB-435ADE44A1E2}" sibTransId="{02B2CA1D-3D2B-400B-8BCE-FAC3E792ECC3}"/>
    <dgm:cxn modelId="{7109E87A-ECF2-4665-AA36-BF4B8144190C}" type="presOf" srcId="{70EEC57B-B39B-485F-9948-B1C7BC28AB2D}" destId="{F9F44514-E319-4460-960B-A4D2EF04B974}" srcOrd="0" destOrd="0" presId="urn:microsoft.com/office/officeart/2005/8/layout/list1"/>
    <dgm:cxn modelId="{8D653686-FEB4-4100-807A-945721896375}" type="presOf" srcId="{BAA1F82C-7E38-4BDD-B83E-0F0A331F6392}" destId="{1FA530E9-9D2D-441A-B954-52B42EF494C3}" srcOrd="0" destOrd="1" presId="urn:microsoft.com/office/officeart/2005/8/layout/list1"/>
    <dgm:cxn modelId="{960C1D8D-4E14-4566-9ABD-4A1FC879E074}" srcId="{5485316C-148C-4E5A-B07A-2E6831D20A69}" destId="{541620BD-F746-4106-9692-45B82A3855AC}" srcOrd="3" destOrd="0" parTransId="{B62E0B9E-0BA4-4BFA-B9D6-0A979DC63021}" sibTransId="{CAEFBD14-7100-460A-B91E-0EB5FAC0DA80}"/>
    <dgm:cxn modelId="{69C68FB0-1B77-4F1C-AB79-70A0AC6515AF}" type="presOf" srcId="{C9A1CBAA-C4D3-4DDC-B6CB-5C171E9FEF26}" destId="{F9F44514-E319-4460-960B-A4D2EF04B974}" srcOrd="0" destOrd="2" presId="urn:microsoft.com/office/officeart/2005/8/layout/list1"/>
    <dgm:cxn modelId="{A1D827D4-4D60-4AAD-910F-C8F2B08E95B7}" type="presOf" srcId="{FE379447-4A96-4B59-A230-71503CAC0D0B}" destId="{F9F44514-E319-4460-960B-A4D2EF04B974}" srcOrd="0" destOrd="1" presId="urn:microsoft.com/office/officeart/2005/8/layout/list1"/>
    <dgm:cxn modelId="{512554DA-3991-47D8-9942-1E2489DE7901}" type="presOf" srcId="{3FA3B656-1AFF-4B57-8C0D-C772BD3C9227}" destId="{1FA530E9-9D2D-441A-B954-52B42EF494C3}" srcOrd="0" destOrd="0" presId="urn:microsoft.com/office/officeart/2005/8/layout/list1"/>
    <dgm:cxn modelId="{295699EF-0A34-45D5-A808-0D4EFEA761C8}" srcId="{5485316C-148C-4E5A-B07A-2E6831D20A69}" destId="{3FA3B656-1AFF-4B57-8C0D-C772BD3C9227}" srcOrd="0" destOrd="0" parTransId="{9660E88E-AE48-45A5-9BC5-2D1CBA5204DD}" sibTransId="{A57D6726-D722-4394-A9C5-71F2D7E87D29}"/>
    <dgm:cxn modelId="{29F0B3F9-73F2-4AF1-B1E5-57C696FACC58}" srcId="{FE379447-4A96-4B59-A230-71503CAC0D0B}" destId="{C9A1CBAA-C4D3-4DDC-B6CB-5C171E9FEF26}" srcOrd="0" destOrd="0" parTransId="{682C1F6E-3414-4EB5-94B7-833AFFD3320F}" sibTransId="{3C32FE2A-4791-493A-B8A7-1FF0BA50B594}"/>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C2B407E-8CB7-4083-81E7-4D7026DD8BA0}"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5EFA464C-44CC-4371-BB06-529CA630A9C5}">
      <dgm:prSet phldrT="[Text]"/>
      <dgm:spPr>
        <a:solidFill>
          <a:srgbClr val="232D4B"/>
        </a:solidFill>
      </dgm:spPr>
      <dgm:t>
        <a:bodyPr/>
        <a:lstStyle/>
        <a:p>
          <a:r>
            <a:rPr lang="en-US" dirty="0"/>
            <a:t>Stand By</a:t>
          </a:r>
        </a:p>
      </dgm:t>
    </dgm:pt>
    <dgm:pt modelId="{D5429932-F634-4E86-B3FC-6B5DFC35D13F}" type="parTrans" cxnId="{176966E0-9555-4EC2-BEEE-ED0C4809C2A2}">
      <dgm:prSet/>
      <dgm:spPr/>
      <dgm:t>
        <a:bodyPr/>
        <a:lstStyle/>
        <a:p>
          <a:endParaRPr lang="en-US"/>
        </a:p>
      </dgm:t>
    </dgm:pt>
    <dgm:pt modelId="{6CAA5A8F-486E-40CA-95ED-50FBBEE7A01D}" type="sibTrans" cxnId="{176966E0-9555-4EC2-BEEE-ED0C4809C2A2}">
      <dgm:prSet/>
      <dgm:spPr/>
      <dgm:t>
        <a:bodyPr/>
        <a:lstStyle/>
        <a:p>
          <a:endParaRPr lang="en-US"/>
        </a:p>
      </dgm:t>
    </dgm:pt>
    <dgm:pt modelId="{CB021982-B8A6-4C61-8F73-3D550F75424F}">
      <dgm:prSet phldrT="[Text]"/>
      <dgm:spPr>
        <a:solidFill>
          <a:srgbClr val="232D4B"/>
        </a:solidFill>
      </dgm:spPr>
      <dgm:t>
        <a:bodyPr/>
        <a:lstStyle/>
        <a:p>
          <a:r>
            <a:rPr lang="en-US" dirty="0">
              <a:solidFill>
                <a:schemeClr val="bg1"/>
              </a:solidFill>
            </a:rPr>
            <a:t>Ready to assist</a:t>
          </a:r>
        </a:p>
      </dgm:t>
    </dgm:pt>
    <dgm:pt modelId="{DB260646-A49D-4D00-8BDE-D11E90861E04}" type="parTrans" cxnId="{9691BEFA-78DA-48DC-92DD-CED3F82146CA}">
      <dgm:prSet/>
      <dgm:spPr/>
      <dgm:t>
        <a:bodyPr/>
        <a:lstStyle/>
        <a:p>
          <a:endParaRPr lang="en-US"/>
        </a:p>
      </dgm:t>
    </dgm:pt>
    <dgm:pt modelId="{160B8D42-7D81-4C8F-AEA6-6523E72D15D9}" type="sibTrans" cxnId="{9691BEFA-78DA-48DC-92DD-CED3F82146CA}">
      <dgm:prSet/>
      <dgm:spPr/>
      <dgm:t>
        <a:bodyPr/>
        <a:lstStyle/>
        <a:p>
          <a:endParaRPr lang="en-US"/>
        </a:p>
      </dgm:t>
    </dgm:pt>
    <dgm:pt modelId="{9E7B3283-3244-43C1-9AED-2305B6FE8246}">
      <dgm:prSet phldrT="[Text]"/>
      <dgm:spPr>
        <a:solidFill>
          <a:srgbClr val="232D4B"/>
        </a:solidFill>
      </dgm:spPr>
      <dgm:t>
        <a:bodyPr/>
        <a:lstStyle/>
        <a:p>
          <a:r>
            <a:rPr lang="en-US" dirty="0">
              <a:solidFill>
                <a:schemeClr val="bg1"/>
              </a:solidFill>
            </a:rPr>
            <a:t>Make / Others Safe</a:t>
          </a:r>
        </a:p>
      </dgm:t>
    </dgm:pt>
    <dgm:pt modelId="{8EA7CD50-5C02-44F5-9DED-7288B3202BBF}" type="parTrans" cxnId="{E6F318ED-A4BE-41E1-9F09-08F196C35180}">
      <dgm:prSet/>
      <dgm:spPr/>
      <dgm:t>
        <a:bodyPr/>
        <a:lstStyle/>
        <a:p>
          <a:endParaRPr lang="en-US"/>
        </a:p>
      </dgm:t>
    </dgm:pt>
    <dgm:pt modelId="{A0EFC75F-44AD-4A76-9588-8DE5B23965EA}" type="sibTrans" cxnId="{E6F318ED-A4BE-41E1-9F09-08F196C35180}">
      <dgm:prSet/>
      <dgm:spPr/>
      <dgm:t>
        <a:bodyPr/>
        <a:lstStyle/>
        <a:p>
          <a:endParaRPr lang="en-US"/>
        </a:p>
      </dgm:t>
    </dgm:pt>
    <dgm:pt modelId="{0159AF28-D5B5-4C71-B682-8B6A2E867D59}">
      <dgm:prSet phldrT="[Text]"/>
      <dgm:spPr>
        <a:solidFill>
          <a:srgbClr val="232D4B"/>
        </a:solidFill>
      </dgm:spPr>
      <dgm:t>
        <a:bodyPr/>
        <a:lstStyle/>
        <a:p>
          <a:pPr>
            <a:buClr>
              <a:schemeClr val="bg1"/>
            </a:buClr>
            <a:buSzPct val="90000"/>
          </a:pPr>
          <a:r>
            <a:rPr lang="en-US" dirty="0">
              <a:solidFill>
                <a:prstClr val="white"/>
              </a:solidFill>
              <a:latin typeface="Calibri"/>
              <a:ea typeface="+mn-ea"/>
            </a:rPr>
            <a:t>In charge presence</a:t>
          </a:r>
          <a:endParaRPr lang="en-US" dirty="0">
            <a:solidFill>
              <a:schemeClr val="bg1"/>
            </a:solidFill>
          </a:endParaRPr>
        </a:p>
      </dgm:t>
    </dgm:pt>
    <dgm:pt modelId="{4290FC6B-36F5-4ABA-A1E4-CF883778044B}" type="parTrans" cxnId="{A8E7EF3C-99C1-4B62-A237-04C57FCB6306}">
      <dgm:prSet/>
      <dgm:spPr/>
      <dgm:t>
        <a:bodyPr/>
        <a:lstStyle/>
        <a:p>
          <a:endParaRPr lang="en-US"/>
        </a:p>
      </dgm:t>
    </dgm:pt>
    <dgm:pt modelId="{5EDE3261-B2C5-49AD-BB7A-3856405561FE}" type="sibTrans" cxnId="{A8E7EF3C-99C1-4B62-A237-04C57FCB6306}">
      <dgm:prSet/>
      <dgm:spPr/>
      <dgm:t>
        <a:bodyPr/>
        <a:lstStyle/>
        <a:p>
          <a:endParaRPr lang="en-US"/>
        </a:p>
      </dgm:t>
    </dgm:pt>
    <dgm:pt modelId="{E891A9E9-8992-4842-8D3F-A902C891110A}">
      <dgm:prSet phldrT="[Text]"/>
      <dgm:spPr>
        <a:solidFill>
          <a:srgbClr val="232D4B"/>
        </a:solidFill>
      </dgm:spPr>
      <dgm:t>
        <a:bodyPr/>
        <a:lstStyle/>
        <a:p>
          <a:r>
            <a:rPr lang="en-US" dirty="0">
              <a:solidFill>
                <a:schemeClr val="bg1"/>
              </a:solidFill>
            </a:rPr>
            <a:t>Encourage Perception of Safety</a:t>
          </a:r>
        </a:p>
      </dgm:t>
    </dgm:pt>
    <dgm:pt modelId="{CD3198A7-590D-4E2F-B201-B288170F5F2F}" type="parTrans" cxnId="{18665E11-115C-444F-8FBA-9708CC5920B7}">
      <dgm:prSet/>
      <dgm:spPr/>
      <dgm:t>
        <a:bodyPr/>
        <a:lstStyle/>
        <a:p>
          <a:endParaRPr lang="en-US"/>
        </a:p>
      </dgm:t>
    </dgm:pt>
    <dgm:pt modelId="{6075FD6D-28EB-40A7-BA4A-52BF943DFCEA}" type="sibTrans" cxnId="{18665E11-115C-444F-8FBA-9708CC5920B7}">
      <dgm:prSet/>
      <dgm:spPr/>
      <dgm:t>
        <a:bodyPr/>
        <a:lstStyle/>
        <a:p>
          <a:endParaRPr lang="en-US"/>
        </a:p>
      </dgm:t>
    </dgm:pt>
    <dgm:pt modelId="{9DE53F6A-79BD-42FC-B014-C645BC11E30A}">
      <dgm:prSet phldrT="[Text]"/>
      <dgm:spPr>
        <a:solidFill>
          <a:srgbClr val="232D4B"/>
        </a:solidFill>
      </dgm:spPr>
      <dgm:t>
        <a:bodyPr/>
        <a:lstStyle/>
        <a:p>
          <a:pPr>
            <a:buClr>
              <a:schemeClr val="bg1"/>
            </a:buClr>
            <a:buSzPct val="90000"/>
            <a:buFont typeface="Arial" panose="020B0604020202020204" pitchFamily="34" charset="0"/>
            <a:buChar char="•"/>
          </a:pPr>
          <a:r>
            <a:rPr lang="en-US" dirty="0">
              <a:solidFill>
                <a:prstClr val="white"/>
              </a:solidFill>
              <a:latin typeface="Calibri"/>
              <a:ea typeface="+mn-ea"/>
              <a:cs typeface="+mn-cs"/>
            </a:rPr>
            <a:t>Caring presence</a:t>
          </a:r>
          <a:endParaRPr lang="en-US" dirty="0">
            <a:solidFill>
              <a:schemeClr val="bg1"/>
            </a:solidFill>
          </a:endParaRPr>
        </a:p>
      </dgm:t>
    </dgm:pt>
    <dgm:pt modelId="{CDA192F0-77B5-471F-A598-B74422852002}" type="parTrans" cxnId="{A56E76C4-F8A2-4DBC-996E-1415B5A7A593}">
      <dgm:prSet/>
      <dgm:spPr/>
      <dgm:t>
        <a:bodyPr/>
        <a:lstStyle/>
        <a:p>
          <a:endParaRPr lang="en-US"/>
        </a:p>
      </dgm:t>
    </dgm:pt>
    <dgm:pt modelId="{EA889B1D-90D0-4D1B-A756-3F128E586145}" type="sibTrans" cxnId="{A56E76C4-F8A2-4DBC-996E-1415B5A7A593}">
      <dgm:prSet/>
      <dgm:spPr/>
      <dgm:t>
        <a:bodyPr/>
        <a:lstStyle/>
        <a:p>
          <a:endParaRPr lang="en-US"/>
        </a:p>
      </dgm:t>
    </dgm:pt>
    <dgm:pt modelId="{BB9B1EDA-AD57-48E3-A70B-EEF77596A46A}">
      <dgm:prSet phldrT="[Text]" phldr="1"/>
      <dgm:spPr>
        <a:solidFill>
          <a:srgbClr val="232D4B"/>
        </a:solidFill>
      </dgm:spPr>
      <dgm:t>
        <a:bodyPr/>
        <a:lstStyle/>
        <a:p>
          <a:endParaRPr lang="en-US">
            <a:solidFill>
              <a:schemeClr val="bg1"/>
            </a:solidFill>
          </a:endParaRPr>
        </a:p>
      </dgm:t>
    </dgm:pt>
    <dgm:pt modelId="{51F4CA2E-319C-4C07-89A7-96D804917E3E}" type="parTrans" cxnId="{7F6442D3-93AC-4E49-BA53-E92D88457192}">
      <dgm:prSet/>
      <dgm:spPr/>
      <dgm:t>
        <a:bodyPr/>
        <a:lstStyle/>
        <a:p>
          <a:endParaRPr lang="en-US"/>
        </a:p>
      </dgm:t>
    </dgm:pt>
    <dgm:pt modelId="{1A8B6855-F288-4052-8EF6-EED1FED8462A}" type="sibTrans" cxnId="{7F6442D3-93AC-4E49-BA53-E92D88457192}">
      <dgm:prSet/>
      <dgm:spPr/>
      <dgm:t>
        <a:bodyPr/>
        <a:lstStyle/>
        <a:p>
          <a:endParaRPr lang="en-US"/>
        </a:p>
      </dgm:t>
    </dgm:pt>
    <dgm:pt modelId="{631DA61B-DB83-49F4-B904-77291293762F}">
      <dgm:prSet/>
      <dgm:spPr/>
      <dgm:t>
        <a:bodyPr/>
        <a:lstStyle/>
        <a:p>
          <a:r>
            <a:rPr lang="en-US">
              <a:solidFill>
                <a:schemeClr val="bg1"/>
              </a:solidFill>
            </a:rPr>
            <a:t>Watch and listen</a:t>
          </a:r>
          <a:endParaRPr lang="en-US" dirty="0">
            <a:solidFill>
              <a:schemeClr val="bg1"/>
            </a:solidFill>
          </a:endParaRPr>
        </a:p>
      </dgm:t>
    </dgm:pt>
    <dgm:pt modelId="{14C21964-16F6-44D8-A741-FFBB7A0D3F84}" type="parTrans" cxnId="{025FCFB9-BB30-466E-9810-9A1CE76B4F55}">
      <dgm:prSet/>
      <dgm:spPr/>
      <dgm:t>
        <a:bodyPr/>
        <a:lstStyle/>
        <a:p>
          <a:endParaRPr lang="en-US"/>
        </a:p>
      </dgm:t>
    </dgm:pt>
    <dgm:pt modelId="{C427CE0F-FFC1-4F51-8B00-95DD3E4F8DC7}" type="sibTrans" cxnId="{025FCFB9-BB30-466E-9810-9A1CE76B4F55}">
      <dgm:prSet/>
      <dgm:spPr/>
      <dgm:t>
        <a:bodyPr/>
        <a:lstStyle/>
        <a:p>
          <a:endParaRPr lang="en-US"/>
        </a:p>
      </dgm:t>
    </dgm:pt>
    <dgm:pt modelId="{833DD9B1-3203-4832-B6B0-AC9C2DA6195A}">
      <dgm:prSet/>
      <dgm:spPr/>
      <dgm:t>
        <a:bodyPr/>
        <a:lstStyle/>
        <a:p>
          <a:r>
            <a:rPr lang="en-US" dirty="0">
              <a:solidFill>
                <a:schemeClr val="bg1"/>
              </a:solidFill>
            </a:rPr>
            <a:t>Hold attention</a:t>
          </a:r>
          <a:endParaRPr lang="en-US" dirty="0"/>
        </a:p>
      </dgm:t>
    </dgm:pt>
    <dgm:pt modelId="{7D762DA2-3D9F-42C5-9B00-03838E134E87}" type="parTrans" cxnId="{F8269D14-88C3-490B-B17A-E73DCBA60AAB}">
      <dgm:prSet/>
      <dgm:spPr/>
      <dgm:t>
        <a:bodyPr/>
        <a:lstStyle/>
        <a:p>
          <a:endParaRPr lang="en-US"/>
        </a:p>
      </dgm:t>
    </dgm:pt>
    <dgm:pt modelId="{A9208FF0-1D7B-435F-9587-D4EEDB96D83D}" type="sibTrans" cxnId="{F8269D14-88C3-490B-B17A-E73DCBA60AAB}">
      <dgm:prSet/>
      <dgm:spPr/>
      <dgm:t>
        <a:bodyPr/>
        <a:lstStyle/>
        <a:p>
          <a:endParaRPr lang="en-US"/>
        </a:p>
      </dgm:t>
    </dgm:pt>
    <dgm:pt modelId="{413E5A68-55B3-4AB8-8F38-AB7FE4B062C8}">
      <dgm:prSet/>
      <dgm:spPr/>
      <dgm:t>
        <a:bodyPr/>
        <a:lstStyle/>
        <a:p>
          <a:pPr>
            <a:buClr>
              <a:schemeClr val="bg1"/>
            </a:buClr>
          </a:pPr>
          <a:r>
            <a:rPr lang="en-US" dirty="0">
              <a:solidFill>
                <a:prstClr val="white"/>
              </a:solidFill>
              <a:latin typeface="Calibri"/>
              <a:ea typeface="+mn-ea"/>
            </a:rPr>
            <a:t>Communicate safety concerns </a:t>
          </a:r>
        </a:p>
      </dgm:t>
    </dgm:pt>
    <dgm:pt modelId="{F854F1F2-87E4-4E86-91BA-8E0310442AD5}" type="parTrans" cxnId="{1AE2CD0A-018E-4ED0-8DBC-0F03B593C5D5}">
      <dgm:prSet/>
      <dgm:spPr/>
      <dgm:t>
        <a:bodyPr/>
        <a:lstStyle/>
        <a:p>
          <a:endParaRPr lang="en-US"/>
        </a:p>
      </dgm:t>
    </dgm:pt>
    <dgm:pt modelId="{1CFB51C3-8251-48EF-9A1A-A4AC8015F337}" type="sibTrans" cxnId="{1AE2CD0A-018E-4ED0-8DBC-0F03B593C5D5}">
      <dgm:prSet/>
      <dgm:spPr/>
      <dgm:t>
        <a:bodyPr/>
        <a:lstStyle/>
        <a:p>
          <a:endParaRPr lang="en-US"/>
        </a:p>
      </dgm:t>
    </dgm:pt>
    <dgm:pt modelId="{0500FFC3-18E9-489C-948E-64093A62CB77}">
      <dgm:prSet/>
      <dgm:spPr/>
      <dgm:t>
        <a:bodyPr/>
        <a:lstStyle/>
        <a:p>
          <a:pPr>
            <a:buClr>
              <a:schemeClr val="bg1"/>
            </a:buClr>
          </a:pPr>
          <a:r>
            <a:rPr lang="en-US">
              <a:solidFill>
                <a:prstClr val="white"/>
              </a:solidFill>
              <a:latin typeface="Calibri"/>
              <a:ea typeface="+mn-ea"/>
            </a:rPr>
            <a:t>Protect</a:t>
          </a:r>
          <a:endParaRPr lang="en-US" dirty="0">
            <a:solidFill>
              <a:prstClr val="white"/>
            </a:solidFill>
            <a:latin typeface="Calibri"/>
            <a:ea typeface="+mn-ea"/>
          </a:endParaRPr>
        </a:p>
      </dgm:t>
    </dgm:pt>
    <dgm:pt modelId="{9FF3CAFC-E938-4E24-901C-874A73C9C457}" type="parTrans" cxnId="{7D270D0D-B6D7-4825-9D3B-2F17883BF00E}">
      <dgm:prSet/>
      <dgm:spPr/>
      <dgm:t>
        <a:bodyPr/>
        <a:lstStyle/>
        <a:p>
          <a:endParaRPr lang="en-US"/>
        </a:p>
      </dgm:t>
    </dgm:pt>
    <dgm:pt modelId="{0A7B5DDC-20F8-4B26-8DF9-8653238CA5C3}" type="sibTrans" cxnId="{7D270D0D-B6D7-4825-9D3B-2F17883BF00E}">
      <dgm:prSet/>
      <dgm:spPr/>
      <dgm:t>
        <a:bodyPr/>
        <a:lstStyle/>
        <a:p>
          <a:endParaRPr lang="en-US"/>
        </a:p>
      </dgm:t>
    </dgm:pt>
    <dgm:pt modelId="{E8884604-AE40-4AD4-8F6D-158B85BA03BF}">
      <dgm:prSet/>
      <dgm:spPr/>
      <dgm:t>
        <a:bodyPr/>
        <a:lstStyle/>
        <a:p>
          <a:pPr>
            <a:buClr>
              <a:schemeClr val="bg1"/>
            </a:buClr>
          </a:pPr>
          <a:r>
            <a:rPr lang="en-US">
              <a:solidFill>
                <a:prstClr val="white"/>
              </a:solidFill>
              <a:latin typeface="Calibri"/>
              <a:ea typeface="+mn-ea"/>
            </a:rPr>
            <a:t>Assist</a:t>
          </a:r>
          <a:endParaRPr lang="en-US" dirty="0">
            <a:solidFill>
              <a:prstClr val="white"/>
            </a:solidFill>
            <a:latin typeface="Calibri"/>
            <a:ea typeface="+mn-ea"/>
          </a:endParaRPr>
        </a:p>
      </dgm:t>
    </dgm:pt>
    <dgm:pt modelId="{8452B0AF-11A6-4562-8AC9-73ADB01B004C}" type="parTrans" cxnId="{F5F4B16D-C816-4BA1-916C-19FBE2EBDD99}">
      <dgm:prSet/>
      <dgm:spPr/>
      <dgm:t>
        <a:bodyPr/>
        <a:lstStyle/>
        <a:p>
          <a:endParaRPr lang="en-US"/>
        </a:p>
      </dgm:t>
    </dgm:pt>
    <dgm:pt modelId="{C6E30188-68CA-40A1-B3F6-D5D6C26E616E}" type="sibTrans" cxnId="{F5F4B16D-C816-4BA1-916C-19FBE2EBDD99}">
      <dgm:prSet/>
      <dgm:spPr/>
      <dgm:t>
        <a:bodyPr/>
        <a:lstStyle/>
        <a:p>
          <a:endParaRPr lang="en-US"/>
        </a:p>
      </dgm:t>
    </dgm:pt>
    <dgm:pt modelId="{FDA8B732-9118-44C8-A24F-D1561522FB1C}">
      <dgm:prSet/>
      <dgm:spPr/>
      <dgm:t>
        <a:bodyPr/>
        <a:lstStyle/>
        <a:p>
          <a:pPr>
            <a:buClr>
              <a:schemeClr val="bg1"/>
            </a:buClr>
          </a:pPr>
          <a:r>
            <a:rPr lang="en-US" dirty="0">
              <a:solidFill>
                <a:prstClr val="white"/>
              </a:solidFill>
              <a:latin typeface="Calibri"/>
              <a:ea typeface="+mn-ea"/>
            </a:rPr>
            <a:t>Interventional Resources</a:t>
          </a:r>
        </a:p>
      </dgm:t>
    </dgm:pt>
    <dgm:pt modelId="{7B901AAA-3749-4765-BBF6-7339CB624C56}" type="parTrans" cxnId="{E24CC5D7-0397-4EE2-A122-CD0A72DB7D81}">
      <dgm:prSet/>
      <dgm:spPr/>
      <dgm:t>
        <a:bodyPr/>
        <a:lstStyle/>
        <a:p>
          <a:endParaRPr lang="en-US"/>
        </a:p>
      </dgm:t>
    </dgm:pt>
    <dgm:pt modelId="{FC48779B-CA4C-4067-9515-C617EB186443}" type="sibTrans" cxnId="{E24CC5D7-0397-4EE2-A122-CD0A72DB7D81}">
      <dgm:prSet/>
      <dgm:spPr/>
      <dgm:t>
        <a:bodyPr/>
        <a:lstStyle/>
        <a:p>
          <a:endParaRPr lang="en-US"/>
        </a:p>
      </dgm:t>
    </dgm:pt>
    <dgm:pt modelId="{485F109D-0713-45A9-81E5-559485F7CE69}">
      <dgm:prSet/>
      <dgm:spPr/>
      <dgm:t>
        <a:bodyPr/>
        <a:lstStyle/>
        <a:p>
          <a:r>
            <a:rPr lang="en-US" dirty="0">
              <a:solidFill>
                <a:prstClr val="white"/>
              </a:solidFill>
              <a:latin typeface="Calibri"/>
              <a:ea typeface="+mn-ea"/>
            </a:rPr>
            <a:t>Initiation Safety Resources</a:t>
          </a:r>
          <a:endParaRPr lang="en-US" dirty="0"/>
        </a:p>
      </dgm:t>
    </dgm:pt>
    <dgm:pt modelId="{D94161D4-AAC1-44EE-BFAD-AEEF40003957}" type="parTrans" cxnId="{7D91DA23-009D-4CF9-B974-1E185973F800}">
      <dgm:prSet/>
      <dgm:spPr/>
      <dgm:t>
        <a:bodyPr/>
        <a:lstStyle/>
        <a:p>
          <a:endParaRPr lang="en-US"/>
        </a:p>
      </dgm:t>
    </dgm:pt>
    <dgm:pt modelId="{1D315A22-BB15-4893-AD16-97C3C188BAFE}" type="sibTrans" cxnId="{7D91DA23-009D-4CF9-B974-1E185973F800}">
      <dgm:prSet/>
      <dgm:spPr/>
      <dgm:t>
        <a:bodyPr/>
        <a:lstStyle/>
        <a:p>
          <a:endParaRPr lang="en-US"/>
        </a:p>
      </dgm:t>
    </dgm:pt>
    <dgm:pt modelId="{9359C2A1-E57F-4BC7-9B99-18B634243593}">
      <dgm:prSet/>
      <dgm:spPr/>
      <dgm:t>
        <a:bodyPr/>
        <a:lstStyle/>
        <a:p>
          <a:r>
            <a:rPr lang="en-US">
              <a:solidFill>
                <a:prstClr val="white"/>
              </a:solidFill>
              <a:latin typeface="Calibri"/>
              <a:ea typeface="+mn-ea"/>
              <a:cs typeface="+mn-cs"/>
            </a:rPr>
            <a:t>Listen and communicate</a:t>
          </a:r>
          <a:endParaRPr lang="en-US" dirty="0">
            <a:solidFill>
              <a:prstClr val="white"/>
            </a:solidFill>
            <a:latin typeface="Calibri"/>
            <a:ea typeface="+mn-ea"/>
            <a:cs typeface="+mn-cs"/>
          </a:endParaRPr>
        </a:p>
      </dgm:t>
    </dgm:pt>
    <dgm:pt modelId="{BC13C0A5-E6FD-49D2-A934-C4ECB91642B7}" type="parTrans" cxnId="{D5002B18-C0FC-484F-8006-754139CD7232}">
      <dgm:prSet/>
      <dgm:spPr/>
      <dgm:t>
        <a:bodyPr/>
        <a:lstStyle/>
        <a:p>
          <a:endParaRPr lang="en-US"/>
        </a:p>
      </dgm:t>
    </dgm:pt>
    <dgm:pt modelId="{7DD24E0C-8D54-4F28-833A-5D23F0A742FE}" type="sibTrans" cxnId="{D5002B18-C0FC-484F-8006-754139CD7232}">
      <dgm:prSet/>
      <dgm:spPr/>
      <dgm:t>
        <a:bodyPr/>
        <a:lstStyle/>
        <a:p>
          <a:endParaRPr lang="en-US"/>
        </a:p>
      </dgm:t>
    </dgm:pt>
    <dgm:pt modelId="{8BEA8DC9-5317-4411-B682-996F2D6F8BE3}">
      <dgm:prSet/>
      <dgm:spPr/>
      <dgm:t>
        <a:bodyPr/>
        <a:lstStyle/>
        <a:p>
          <a:r>
            <a:rPr lang="en-US">
              <a:solidFill>
                <a:prstClr val="white"/>
              </a:solidFill>
              <a:latin typeface="Calibri"/>
              <a:ea typeface="+mn-ea"/>
              <a:cs typeface="+mn-cs"/>
            </a:rPr>
            <a:t>Reduce chaos</a:t>
          </a:r>
          <a:endParaRPr lang="en-US" dirty="0">
            <a:solidFill>
              <a:prstClr val="white"/>
            </a:solidFill>
            <a:latin typeface="Calibri"/>
            <a:ea typeface="+mn-ea"/>
            <a:cs typeface="+mn-cs"/>
          </a:endParaRPr>
        </a:p>
      </dgm:t>
    </dgm:pt>
    <dgm:pt modelId="{7A36BEC5-6D51-41F1-AF0F-09DDEBFB5CDC}" type="parTrans" cxnId="{366A976D-07A8-4023-9FCC-5AB84191FAE4}">
      <dgm:prSet/>
      <dgm:spPr/>
      <dgm:t>
        <a:bodyPr/>
        <a:lstStyle/>
        <a:p>
          <a:endParaRPr lang="en-US"/>
        </a:p>
      </dgm:t>
    </dgm:pt>
    <dgm:pt modelId="{46113BF2-6A50-4B7E-870D-E544232FB3C2}" type="sibTrans" cxnId="{366A976D-07A8-4023-9FCC-5AB84191FAE4}">
      <dgm:prSet/>
      <dgm:spPr/>
      <dgm:t>
        <a:bodyPr/>
        <a:lstStyle/>
        <a:p>
          <a:endParaRPr lang="en-US"/>
        </a:p>
      </dgm:t>
    </dgm:pt>
    <dgm:pt modelId="{88B847BE-7095-4874-A46A-CAD8B32D2A4E}">
      <dgm:prSet/>
      <dgm:spPr/>
      <dgm:t>
        <a:bodyPr/>
        <a:lstStyle/>
        <a:p>
          <a:r>
            <a:rPr lang="en-US">
              <a:solidFill>
                <a:prstClr val="white"/>
              </a:solidFill>
              <a:latin typeface="Calibri"/>
              <a:ea typeface="+mn-ea"/>
              <a:cs typeface="+mn-cs"/>
            </a:rPr>
            <a:t>Reduce danger</a:t>
          </a:r>
          <a:endParaRPr lang="en-US" dirty="0">
            <a:solidFill>
              <a:prstClr val="white"/>
            </a:solidFill>
            <a:latin typeface="Calibri"/>
            <a:ea typeface="+mn-ea"/>
            <a:cs typeface="+mn-cs"/>
          </a:endParaRPr>
        </a:p>
      </dgm:t>
    </dgm:pt>
    <dgm:pt modelId="{3EFCC6BF-0E7A-4762-BC19-A527700575E1}" type="parTrans" cxnId="{03EC0199-C0D1-44D5-B4ED-CF6AAD0021D3}">
      <dgm:prSet/>
      <dgm:spPr/>
      <dgm:t>
        <a:bodyPr/>
        <a:lstStyle/>
        <a:p>
          <a:endParaRPr lang="en-US"/>
        </a:p>
      </dgm:t>
    </dgm:pt>
    <dgm:pt modelId="{7F675541-E46F-4552-ADB6-44C305A9965C}" type="sibTrans" cxnId="{03EC0199-C0D1-44D5-B4ED-CF6AAD0021D3}">
      <dgm:prSet/>
      <dgm:spPr/>
      <dgm:t>
        <a:bodyPr/>
        <a:lstStyle/>
        <a:p>
          <a:endParaRPr lang="en-US"/>
        </a:p>
      </dgm:t>
    </dgm:pt>
    <dgm:pt modelId="{8EE5412A-A213-473F-9880-06609EF64C35}">
      <dgm:prSet/>
      <dgm:spPr/>
      <dgm:t>
        <a:bodyPr/>
        <a:lstStyle/>
        <a:p>
          <a:r>
            <a:rPr lang="en-US" dirty="0">
              <a:solidFill>
                <a:prstClr val="white"/>
              </a:solidFill>
              <a:latin typeface="Calibri"/>
              <a:ea typeface="+mn-ea"/>
              <a:cs typeface="+mn-cs"/>
            </a:rPr>
            <a:t>Caring &amp; nurturing presence</a:t>
          </a:r>
        </a:p>
      </dgm:t>
    </dgm:pt>
    <dgm:pt modelId="{C971BA81-F03C-4BC8-83D0-89B89F532733}" type="parTrans" cxnId="{508C5C5B-5808-48D6-A01B-05DE87E03322}">
      <dgm:prSet/>
      <dgm:spPr/>
      <dgm:t>
        <a:bodyPr/>
        <a:lstStyle/>
        <a:p>
          <a:endParaRPr lang="en-US"/>
        </a:p>
      </dgm:t>
    </dgm:pt>
    <dgm:pt modelId="{E1782BF4-76FF-4643-83C1-84576B7D69EC}" type="sibTrans" cxnId="{508C5C5B-5808-48D6-A01B-05DE87E03322}">
      <dgm:prSet/>
      <dgm:spPr/>
      <dgm:t>
        <a:bodyPr/>
        <a:lstStyle/>
        <a:p>
          <a:endParaRPr lang="en-US"/>
        </a:p>
      </dgm:t>
    </dgm:pt>
    <dgm:pt modelId="{2A78097F-6692-495E-BD1E-C06C6BCF903F}" type="pres">
      <dgm:prSet presAssocID="{6C2B407E-8CB7-4083-81E7-4D7026DD8BA0}" presName="Name0" presStyleCnt="0">
        <dgm:presLayoutVars>
          <dgm:dir/>
          <dgm:animLvl val="lvl"/>
          <dgm:resizeHandles val="exact"/>
        </dgm:presLayoutVars>
      </dgm:prSet>
      <dgm:spPr/>
    </dgm:pt>
    <dgm:pt modelId="{BE88649F-4D78-4A9C-B16A-2FF819516852}" type="pres">
      <dgm:prSet presAssocID="{5EFA464C-44CC-4371-BB06-529CA630A9C5}" presName="composite" presStyleCnt="0"/>
      <dgm:spPr/>
    </dgm:pt>
    <dgm:pt modelId="{C6A3E897-2396-4954-AB25-5CE6D7B799B2}" type="pres">
      <dgm:prSet presAssocID="{5EFA464C-44CC-4371-BB06-529CA630A9C5}" presName="parTx" presStyleLbl="alignNode1" presStyleIdx="0" presStyleCnt="3">
        <dgm:presLayoutVars>
          <dgm:chMax val="0"/>
          <dgm:chPref val="0"/>
          <dgm:bulletEnabled val="1"/>
        </dgm:presLayoutVars>
      </dgm:prSet>
      <dgm:spPr/>
    </dgm:pt>
    <dgm:pt modelId="{A898D8B1-9A33-4460-80EA-8C279A1C2D2A}" type="pres">
      <dgm:prSet presAssocID="{5EFA464C-44CC-4371-BB06-529CA630A9C5}" presName="desTx" presStyleLbl="alignAccFollowNode1" presStyleIdx="0" presStyleCnt="3">
        <dgm:presLayoutVars>
          <dgm:bulletEnabled val="1"/>
        </dgm:presLayoutVars>
      </dgm:prSet>
      <dgm:spPr/>
    </dgm:pt>
    <dgm:pt modelId="{F3E7970F-02F1-4DAB-BF95-631CFF9984E5}" type="pres">
      <dgm:prSet presAssocID="{6CAA5A8F-486E-40CA-95ED-50FBBEE7A01D}" presName="space" presStyleCnt="0"/>
      <dgm:spPr/>
    </dgm:pt>
    <dgm:pt modelId="{11C95A90-7454-46DD-981E-A4054674C304}" type="pres">
      <dgm:prSet presAssocID="{9E7B3283-3244-43C1-9AED-2305B6FE8246}" presName="composite" presStyleCnt="0"/>
      <dgm:spPr/>
    </dgm:pt>
    <dgm:pt modelId="{136AB8EA-2BD8-4A7D-9AC6-F33EBD5B3B90}" type="pres">
      <dgm:prSet presAssocID="{9E7B3283-3244-43C1-9AED-2305B6FE8246}" presName="parTx" presStyleLbl="alignNode1" presStyleIdx="1" presStyleCnt="3">
        <dgm:presLayoutVars>
          <dgm:chMax val="0"/>
          <dgm:chPref val="0"/>
          <dgm:bulletEnabled val="1"/>
        </dgm:presLayoutVars>
      </dgm:prSet>
      <dgm:spPr/>
    </dgm:pt>
    <dgm:pt modelId="{FB01617E-5752-4DEC-9A6F-868E4341A36D}" type="pres">
      <dgm:prSet presAssocID="{9E7B3283-3244-43C1-9AED-2305B6FE8246}" presName="desTx" presStyleLbl="alignAccFollowNode1" presStyleIdx="1" presStyleCnt="3">
        <dgm:presLayoutVars>
          <dgm:bulletEnabled val="1"/>
        </dgm:presLayoutVars>
      </dgm:prSet>
      <dgm:spPr/>
    </dgm:pt>
    <dgm:pt modelId="{B9FDD355-E354-46CB-AA47-C649C5E405C9}" type="pres">
      <dgm:prSet presAssocID="{A0EFC75F-44AD-4A76-9588-8DE5B23965EA}" presName="space" presStyleCnt="0"/>
      <dgm:spPr/>
    </dgm:pt>
    <dgm:pt modelId="{FC876ECA-E9D2-4030-8927-F2DB0B3C505C}" type="pres">
      <dgm:prSet presAssocID="{E891A9E9-8992-4842-8D3F-A902C891110A}" presName="composite" presStyleCnt="0"/>
      <dgm:spPr/>
    </dgm:pt>
    <dgm:pt modelId="{DCEE26ED-1726-4513-8E37-1899ADA1F484}" type="pres">
      <dgm:prSet presAssocID="{E891A9E9-8992-4842-8D3F-A902C891110A}" presName="parTx" presStyleLbl="alignNode1" presStyleIdx="2" presStyleCnt="3">
        <dgm:presLayoutVars>
          <dgm:chMax val="0"/>
          <dgm:chPref val="0"/>
          <dgm:bulletEnabled val="1"/>
        </dgm:presLayoutVars>
      </dgm:prSet>
      <dgm:spPr/>
    </dgm:pt>
    <dgm:pt modelId="{C0E0D5CF-D0A5-43CE-B5E7-4201EFE981D5}" type="pres">
      <dgm:prSet presAssocID="{E891A9E9-8992-4842-8D3F-A902C891110A}" presName="desTx" presStyleLbl="alignAccFollowNode1" presStyleIdx="2" presStyleCnt="3">
        <dgm:presLayoutVars>
          <dgm:bulletEnabled val="1"/>
        </dgm:presLayoutVars>
      </dgm:prSet>
      <dgm:spPr/>
    </dgm:pt>
  </dgm:ptLst>
  <dgm:cxnLst>
    <dgm:cxn modelId="{EF2D1408-9A3B-43AC-8C1D-34331847BAA8}" type="presOf" srcId="{0159AF28-D5B5-4C71-B682-8B6A2E867D59}" destId="{FB01617E-5752-4DEC-9A6F-868E4341A36D}" srcOrd="0" destOrd="0" presId="urn:microsoft.com/office/officeart/2005/8/layout/hList1"/>
    <dgm:cxn modelId="{1AE2CD0A-018E-4ED0-8DBC-0F03B593C5D5}" srcId="{9E7B3283-3244-43C1-9AED-2305B6FE8246}" destId="{413E5A68-55B3-4AB8-8F38-AB7FE4B062C8}" srcOrd="1" destOrd="0" parTransId="{F854F1F2-87E4-4E86-91BA-8E0310442AD5}" sibTransId="{1CFB51C3-8251-48EF-9A1A-A4AC8015F337}"/>
    <dgm:cxn modelId="{7D270D0D-B6D7-4825-9D3B-2F17883BF00E}" srcId="{9E7B3283-3244-43C1-9AED-2305B6FE8246}" destId="{0500FFC3-18E9-489C-948E-64093A62CB77}" srcOrd="2" destOrd="0" parTransId="{9FF3CAFC-E938-4E24-901C-874A73C9C457}" sibTransId="{0A7B5DDC-20F8-4B26-8DF9-8653238CA5C3}"/>
    <dgm:cxn modelId="{306BE40D-7875-47D8-AA3F-2B68FC159EA2}" type="presOf" srcId="{485F109D-0713-45A9-81E5-559485F7CE69}" destId="{FB01617E-5752-4DEC-9A6F-868E4341A36D}" srcOrd="0" destOrd="5" presId="urn:microsoft.com/office/officeart/2005/8/layout/hList1"/>
    <dgm:cxn modelId="{8BCE1D10-22CF-4040-BBDB-F8EDE839DAEA}" type="presOf" srcId="{5EFA464C-44CC-4371-BB06-529CA630A9C5}" destId="{C6A3E897-2396-4954-AB25-5CE6D7B799B2}" srcOrd="0" destOrd="0" presId="urn:microsoft.com/office/officeart/2005/8/layout/hList1"/>
    <dgm:cxn modelId="{18665E11-115C-444F-8FBA-9708CC5920B7}" srcId="{6C2B407E-8CB7-4083-81E7-4D7026DD8BA0}" destId="{E891A9E9-8992-4842-8D3F-A902C891110A}" srcOrd="2" destOrd="0" parTransId="{CD3198A7-590D-4E2F-B201-B288170F5F2F}" sibTransId="{6075FD6D-28EB-40A7-BA4A-52BF943DFCEA}"/>
    <dgm:cxn modelId="{F8269D14-88C3-490B-B17A-E73DCBA60AAB}" srcId="{5EFA464C-44CC-4371-BB06-529CA630A9C5}" destId="{833DD9B1-3203-4832-B6B0-AC9C2DA6195A}" srcOrd="2" destOrd="0" parTransId="{7D762DA2-3D9F-42C5-9B00-03838E134E87}" sibTransId="{A9208FF0-1D7B-435F-9587-D4EEDB96D83D}"/>
    <dgm:cxn modelId="{D5002B18-C0FC-484F-8006-754139CD7232}" srcId="{E891A9E9-8992-4842-8D3F-A902C891110A}" destId="{9359C2A1-E57F-4BC7-9B99-18B634243593}" srcOrd="1" destOrd="0" parTransId="{BC13C0A5-E6FD-49D2-A934-C4ECB91642B7}" sibTransId="{7DD24E0C-8D54-4F28-833A-5D23F0A742FE}"/>
    <dgm:cxn modelId="{B88BA821-C515-4826-A19D-C120EF6795A7}" type="presOf" srcId="{833DD9B1-3203-4832-B6B0-AC9C2DA6195A}" destId="{A898D8B1-9A33-4460-80EA-8C279A1C2D2A}" srcOrd="0" destOrd="2" presId="urn:microsoft.com/office/officeart/2005/8/layout/hList1"/>
    <dgm:cxn modelId="{7D91DA23-009D-4CF9-B974-1E185973F800}" srcId="{9E7B3283-3244-43C1-9AED-2305B6FE8246}" destId="{485F109D-0713-45A9-81E5-559485F7CE69}" srcOrd="5" destOrd="0" parTransId="{D94161D4-AAC1-44EE-BFAD-AEEF40003957}" sibTransId="{1D315A22-BB15-4893-AD16-97C3C188BAFE}"/>
    <dgm:cxn modelId="{6AB30924-6E99-4A04-B927-F8AB6E2C0A28}" type="presOf" srcId="{FDA8B732-9118-44C8-A24F-D1561522FB1C}" destId="{FB01617E-5752-4DEC-9A6F-868E4341A36D}" srcOrd="0" destOrd="4" presId="urn:microsoft.com/office/officeart/2005/8/layout/hList1"/>
    <dgm:cxn modelId="{9616572A-4045-44F6-A5AC-90DD4987B986}" type="presOf" srcId="{BB9B1EDA-AD57-48E3-A70B-EEF77596A46A}" destId="{C0E0D5CF-D0A5-43CE-B5E7-4201EFE981D5}" srcOrd="0" destOrd="5" presId="urn:microsoft.com/office/officeart/2005/8/layout/hList1"/>
    <dgm:cxn modelId="{9277EB2A-8488-4796-80A4-CC9072EF8D37}" type="presOf" srcId="{631DA61B-DB83-49F4-B904-77291293762F}" destId="{A898D8B1-9A33-4460-80EA-8C279A1C2D2A}" srcOrd="0" destOrd="1" presId="urn:microsoft.com/office/officeart/2005/8/layout/hList1"/>
    <dgm:cxn modelId="{C204C13B-7F1C-4588-83F6-C5025FE7D93C}" type="presOf" srcId="{9E7B3283-3244-43C1-9AED-2305B6FE8246}" destId="{136AB8EA-2BD8-4A7D-9AC6-F33EBD5B3B90}" srcOrd="0" destOrd="0" presId="urn:microsoft.com/office/officeart/2005/8/layout/hList1"/>
    <dgm:cxn modelId="{A8E7EF3C-99C1-4B62-A237-04C57FCB6306}" srcId="{9E7B3283-3244-43C1-9AED-2305B6FE8246}" destId="{0159AF28-D5B5-4C71-B682-8B6A2E867D59}" srcOrd="0" destOrd="0" parTransId="{4290FC6B-36F5-4ABA-A1E4-CF883778044B}" sibTransId="{5EDE3261-B2C5-49AD-BB7A-3856405561FE}"/>
    <dgm:cxn modelId="{52F76C3F-90F3-4436-AEF8-F3315333C1AD}" type="presOf" srcId="{413E5A68-55B3-4AB8-8F38-AB7FE4B062C8}" destId="{FB01617E-5752-4DEC-9A6F-868E4341A36D}" srcOrd="0" destOrd="1" presId="urn:microsoft.com/office/officeart/2005/8/layout/hList1"/>
    <dgm:cxn modelId="{508C5C5B-5808-48D6-A01B-05DE87E03322}" srcId="{E891A9E9-8992-4842-8D3F-A902C891110A}" destId="{8EE5412A-A213-473F-9880-06609EF64C35}" srcOrd="4" destOrd="0" parTransId="{C971BA81-F03C-4BC8-83D0-89B89F532733}" sibTransId="{E1782BF4-76FF-4643-83C1-84576B7D69EC}"/>
    <dgm:cxn modelId="{920B595F-A6E1-4B5C-8E1F-8AF4A1096815}" type="presOf" srcId="{CB021982-B8A6-4C61-8F73-3D550F75424F}" destId="{A898D8B1-9A33-4460-80EA-8C279A1C2D2A}" srcOrd="0" destOrd="0" presId="urn:microsoft.com/office/officeart/2005/8/layout/hList1"/>
    <dgm:cxn modelId="{4A05B048-3273-48FA-A8C6-F2E06C14F621}" type="presOf" srcId="{8BEA8DC9-5317-4411-B682-996F2D6F8BE3}" destId="{C0E0D5CF-D0A5-43CE-B5E7-4201EFE981D5}" srcOrd="0" destOrd="2" presId="urn:microsoft.com/office/officeart/2005/8/layout/hList1"/>
    <dgm:cxn modelId="{366A976D-07A8-4023-9FCC-5AB84191FAE4}" srcId="{E891A9E9-8992-4842-8D3F-A902C891110A}" destId="{8BEA8DC9-5317-4411-B682-996F2D6F8BE3}" srcOrd="2" destOrd="0" parTransId="{7A36BEC5-6D51-41F1-AF0F-09DDEBFB5CDC}" sibTransId="{46113BF2-6A50-4B7E-870D-E544232FB3C2}"/>
    <dgm:cxn modelId="{F5F4B16D-C816-4BA1-916C-19FBE2EBDD99}" srcId="{9E7B3283-3244-43C1-9AED-2305B6FE8246}" destId="{E8884604-AE40-4AD4-8F6D-158B85BA03BF}" srcOrd="3" destOrd="0" parTransId="{8452B0AF-11A6-4562-8AC9-73ADB01B004C}" sibTransId="{C6E30188-68CA-40A1-B3F6-D5D6C26E616E}"/>
    <dgm:cxn modelId="{2BCBF357-4399-4C2D-9E64-BCD911F2B0ED}" type="presOf" srcId="{E891A9E9-8992-4842-8D3F-A902C891110A}" destId="{DCEE26ED-1726-4513-8E37-1899ADA1F484}" srcOrd="0" destOrd="0" presId="urn:microsoft.com/office/officeart/2005/8/layout/hList1"/>
    <dgm:cxn modelId="{366C808E-A68E-4DF3-9F80-9261629CC3B2}" type="presOf" srcId="{8EE5412A-A213-473F-9880-06609EF64C35}" destId="{C0E0D5CF-D0A5-43CE-B5E7-4201EFE981D5}" srcOrd="0" destOrd="4" presId="urn:microsoft.com/office/officeart/2005/8/layout/hList1"/>
    <dgm:cxn modelId="{03EC0199-C0D1-44D5-B4ED-CF6AAD0021D3}" srcId="{E891A9E9-8992-4842-8D3F-A902C891110A}" destId="{88B847BE-7095-4874-A46A-CAD8B32D2A4E}" srcOrd="3" destOrd="0" parTransId="{3EFCC6BF-0E7A-4762-BC19-A527700575E1}" sibTransId="{7F675541-E46F-4552-ADB6-44C305A9965C}"/>
    <dgm:cxn modelId="{025FCFB9-BB30-466E-9810-9A1CE76B4F55}" srcId="{5EFA464C-44CC-4371-BB06-529CA630A9C5}" destId="{631DA61B-DB83-49F4-B904-77291293762F}" srcOrd="1" destOrd="0" parTransId="{14C21964-16F6-44D8-A741-FFBB7A0D3F84}" sibTransId="{C427CE0F-FFC1-4F51-8B00-95DD3E4F8DC7}"/>
    <dgm:cxn modelId="{96185EBC-A1C9-437A-98D1-B4BCCD860746}" type="presOf" srcId="{88B847BE-7095-4874-A46A-CAD8B32D2A4E}" destId="{C0E0D5CF-D0A5-43CE-B5E7-4201EFE981D5}" srcOrd="0" destOrd="3" presId="urn:microsoft.com/office/officeart/2005/8/layout/hList1"/>
    <dgm:cxn modelId="{A56E76C4-F8A2-4DBC-996E-1415B5A7A593}" srcId="{E891A9E9-8992-4842-8D3F-A902C891110A}" destId="{9DE53F6A-79BD-42FC-B014-C645BC11E30A}" srcOrd="0" destOrd="0" parTransId="{CDA192F0-77B5-471F-A598-B74422852002}" sibTransId="{EA889B1D-90D0-4D1B-A756-3F128E586145}"/>
    <dgm:cxn modelId="{17E4C4CE-9359-4BD2-B1BC-FC465D626BF3}" type="presOf" srcId="{9DE53F6A-79BD-42FC-B014-C645BC11E30A}" destId="{C0E0D5CF-D0A5-43CE-B5E7-4201EFE981D5}" srcOrd="0" destOrd="0" presId="urn:microsoft.com/office/officeart/2005/8/layout/hList1"/>
    <dgm:cxn modelId="{7F6442D3-93AC-4E49-BA53-E92D88457192}" srcId="{E891A9E9-8992-4842-8D3F-A902C891110A}" destId="{BB9B1EDA-AD57-48E3-A70B-EEF77596A46A}" srcOrd="5" destOrd="0" parTransId="{51F4CA2E-319C-4C07-89A7-96D804917E3E}" sibTransId="{1A8B6855-F288-4052-8EF6-EED1FED8462A}"/>
    <dgm:cxn modelId="{E24CC5D7-0397-4EE2-A122-CD0A72DB7D81}" srcId="{9E7B3283-3244-43C1-9AED-2305B6FE8246}" destId="{FDA8B732-9118-44C8-A24F-D1561522FB1C}" srcOrd="4" destOrd="0" parTransId="{7B901AAA-3749-4765-BBF6-7339CB624C56}" sibTransId="{FC48779B-CA4C-4067-9515-C617EB186443}"/>
    <dgm:cxn modelId="{7DC7FEDC-1081-4AF2-AC2C-BDA59649751E}" type="presOf" srcId="{0500FFC3-18E9-489C-948E-64093A62CB77}" destId="{FB01617E-5752-4DEC-9A6F-868E4341A36D}" srcOrd="0" destOrd="2" presId="urn:microsoft.com/office/officeart/2005/8/layout/hList1"/>
    <dgm:cxn modelId="{176966E0-9555-4EC2-BEEE-ED0C4809C2A2}" srcId="{6C2B407E-8CB7-4083-81E7-4D7026DD8BA0}" destId="{5EFA464C-44CC-4371-BB06-529CA630A9C5}" srcOrd="0" destOrd="0" parTransId="{D5429932-F634-4E86-B3FC-6B5DFC35D13F}" sibTransId="{6CAA5A8F-486E-40CA-95ED-50FBBEE7A01D}"/>
    <dgm:cxn modelId="{B53753EC-8098-44AD-932E-29377F190D0E}" type="presOf" srcId="{9359C2A1-E57F-4BC7-9B99-18B634243593}" destId="{C0E0D5CF-D0A5-43CE-B5E7-4201EFE981D5}" srcOrd="0" destOrd="1" presId="urn:microsoft.com/office/officeart/2005/8/layout/hList1"/>
    <dgm:cxn modelId="{E6F318ED-A4BE-41E1-9F09-08F196C35180}" srcId="{6C2B407E-8CB7-4083-81E7-4D7026DD8BA0}" destId="{9E7B3283-3244-43C1-9AED-2305B6FE8246}" srcOrd="1" destOrd="0" parTransId="{8EA7CD50-5C02-44F5-9DED-7288B3202BBF}" sibTransId="{A0EFC75F-44AD-4A76-9588-8DE5B23965EA}"/>
    <dgm:cxn modelId="{598BC5F0-6D1D-483B-8969-09D2B1128A79}" type="presOf" srcId="{6C2B407E-8CB7-4083-81E7-4D7026DD8BA0}" destId="{2A78097F-6692-495E-BD1E-C06C6BCF903F}" srcOrd="0" destOrd="0" presId="urn:microsoft.com/office/officeart/2005/8/layout/hList1"/>
    <dgm:cxn modelId="{9691BEFA-78DA-48DC-92DD-CED3F82146CA}" srcId="{5EFA464C-44CC-4371-BB06-529CA630A9C5}" destId="{CB021982-B8A6-4C61-8F73-3D550F75424F}" srcOrd="0" destOrd="0" parTransId="{DB260646-A49D-4D00-8BDE-D11E90861E04}" sibTransId="{160B8D42-7D81-4C8F-AEA6-6523E72D15D9}"/>
    <dgm:cxn modelId="{9B4B2BFD-D332-4676-966A-D9D708CFD345}" type="presOf" srcId="{E8884604-AE40-4AD4-8F6D-158B85BA03BF}" destId="{FB01617E-5752-4DEC-9A6F-868E4341A36D}" srcOrd="0" destOrd="3" presId="urn:microsoft.com/office/officeart/2005/8/layout/hList1"/>
    <dgm:cxn modelId="{52F325E3-4828-4B67-BD0B-1238EF47CF43}" type="presParOf" srcId="{2A78097F-6692-495E-BD1E-C06C6BCF903F}" destId="{BE88649F-4D78-4A9C-B16A-2FF819516852}" srcOrd="0" destOrd="0" presId="urn:microsoft.com/office/officeart/2005/8/layout/hList1"/>
    <dgm:cxn modelId="{C944767E-DD88-4490-A0DD-B5985FD06F63}" type="presParOf" srcId="{BE88649F-4D78-4A9C-B16A-2FF819516852}" destId="{C6A3E897-2396-4954-AB25-5CE6D7B799B2}" srcOrd="0" destOrd="0" presId="urn:microsoft.com/office/officeart/2005/8/layout/hList1"/>
    <dgm:cxn modelId="{F17F2D5E-8A0F-43FC-B854-10BF0766DAF1}" type="presParOf" srcId="{BE88649F-4D78-4A9C-B16A-2FF819516852}" destId="{A898D8B1-9A33-4460-80EA-8C279A1C2D2A}" srcOrd="1" destOrd="0" presId="urn:microsoft.com/office/officeart/2005/8/layout/hList1"/>
    <dgm:cxn modelId="{3F8D79C4-DDA7-4DE6-ADE2-5B270A4CC583}" type="presParOf" srcId="{2A78097F-6692-495E-BD1E-C06C6BCF903F}" destId="{F3E7970F-02F1-4DAB-BF95-631CFF9984E5}" srcOrd="1" destOrd="0" presId="urn:microsoft.com/office/officeart/2005/8/layout/hList1"/>
    <dgm:cxn modelId="{90AE53B7-35E3-4E9F-8860-67C1949312AF}" type="presParOf" srcId="{2A78097F-6692-495E-BD1E-C06C6BCF903F}" destId="{11C95A90-7454-46DD-981E-A4054674C304}" srcOrd="2" destOrd="0" presId="urn:microsoft.com/office/officeart/2005/8/layout/hList1"/>
    <dgm:cxn modelId="{B82B7A62-1DDE-49FF-A953-09AE5C2F009B}" type="presParOf" srcId="{11C95A90-7454-46DD-981E-A4054674C304}" destId="{136AB8EA-2BD8-4A7D-9AC6-F33EBD5B3B90}" srcOrd="0" destOrd="0" presId="urn:microsoft.com/office/officeart/2005/8/layout/hList1"/>
    <dgm:cxn modelId="{46BB5FD1-00F8-4811-A892-1F5BFB2B14C0}" type="presParOf" srcId="{11C95A90-7454-46DD-981E-A4054674C304}" destId="{FB01617E-5752-4DEC-9A6F-868E4341A36D}" srcOrd="1" destOrd="0" presId="urn:microsoft.com/office/officeart/2005/8/layout/hList1"/>
    <dgm:cxn modelId="{4D5B1248-163D-4396-8E23-5E50473D8D39}" type="presParOf" srcId="{2A78097F-6692-495E-BD1E-C06C6BCF903F}" destId="{B9FDD355-E354-46CB-AA47-C649C5E405C9}" srcOrd="3" destOrd="0" presId="urn:microsoft.com/office/officeart/2005/8/layout/hList1"/>
    <dgm:cxn modelId="{3A4288EC-4972-4DF7-AF08-B4234D695993}" type="presParOf" srcId="{2A78097F-6692-495E-BD1E-C06C6BCF903F}" destId="{FC876ECA-E9D2-4030-8927-F2DB0B3C505C}" srcOrd="4" destOrd="0" presId="urn:microsoft.com/office/officeart/2005/8/layout/hList1"/>
    <dgm:cxn modelId="{114A1410-7440-4832-B8BE-23617BA939E8}" type="presParOf" srcId="{FC876ECA-E9D2-4030-8927-F2DB0B3C505C}" destId="{DCEE26ED-1726-4513-8E37-1899ADA1F484}" srcOrd="0" destOrd="0" presId="urn:microsoft.com/office/officeart/2005/8/layout/hList1"/>
    <dgm:cxn modelId="{EA3E49F3-D3F1-47CA-A4A3-37290C6FCD67}" type="presParOf" srcId="{FC876ECA-E9D2-4030-8927-F2DB0B3C505C}" destId="{C0E0D5CF-D0A5-43CE-B5E7-4201EFE981D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6A68CC-068C-402A-971D-0BA933967F7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B566622-FAB5-48BA-A77C-D197453A0FB4}">
      <dgm:prSet phldrT="[Text]" custT="1"/>
      <dgm:spPr>
        <a:solidFill>
          <a:srgbClr val="54BF37"/>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Building Resilience, Growing the Green</a:t>
          </a:r>
          <a:endParaRPr lang="en-US" sz="2000" b="1" dirty="0"/>
        </a:p>
      </dgm:t>
    </dgm:pt>
    <dgm:pt modelId="{FB962DED-295C-46B5-9A66-48700E09DDB2}" type="parTrans" cxnId="{11419B5C-9A96-49CD-8836-11D31D6120CC}">
      <dgm:prSet/>
      <dgm:spPr/>
      <dgm:t>
        <a:bodyPr/>
        <a:lstStyle/>
        <a:p>
          <a:endParaRPr lang="en-US"/>
        </a:p>
      </dgm:t>
    </dgm:pt>
    <dgm:pt modelId="{DDC61275-3A31-4CF1-8F64-5EDE14FDB133}" type="sibTrans" cxnId="{11419B5C-9A96-49CD-8836-11D31D6120CC}">
      <dgm:prSet/>
      <dgm:spPr/>
      <dgm:t>
        <a:bodyPr/>
        <a:lstStyle/>
        <a:p>
          <a:endParaRPr lang="en-US"/>
        </a:p>
      </dgm:t>
    </dgm:pt>
    <dgm:pt modelId="{2148E375-B6A8-4AFF-BE82-72F834E6CE35}">
      <dgm:prSet phldrT="[Text]" custT="1"/>
      <dgm:spPr>
        <a:solidFill>
          <a:srgbClr val="FFFF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Proactively Manage Stress</a:t>
          </a:r>
          <a:endParaRPr lang="en-US" sz="2000" b="1" dirty="0">
            <a:latin typeface="Arial" panose="020B0604020202020204" pitchFamily="34" charset="0"/>
            <a:cs typeface="Arial" panose="020B0604020202020204" pitchFamily="34" charset="0"/>
          </a:endParaRPr>
        </a:p>
      </dgm:t>
    </dgm:pt>
    <dgm:pt modelId="{F13DB35C-576C-4A72-AEBE-D087EA2E0C44}" type="parTrans" cxnId="{00666538-6A26-4C20-9B4A-9BEC50841ACA}">
      <dgm:prSet/>
      <dgm:spPr/>
      <dgm:t>
        <a:bodyPr/>
        <a:lstStyle/>
        <a:p>
          <a:endParaRPr lang="en-US"/>
        </a:p>
      </dgm:t>
    </dgm:pt>
    <dgm:pt modelId="{DDD5C748-56CD-4FDD-BE5E-58DFD357C573}" type="sibTrans" cxnId="{00666538-6A26-4C20-9B4A-9BEC50841ACA}">
      <dgm:prSet/>
      <dgm:spPr/>
      <dgm:t>
        <a:bodyPr/>
        <a:lstStyle/>
        <a:p>
          <a:endParaRPr lang="en-US"/>
        </a:p>
      </dgm:t>
    </dgm:pt>
    <dgm:pt modelId="{03FED0F4-9A35-42E0-978B-9F721F6AD3F6}">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023B6650-A124-4A51-AF6E-3E6DDB89DF20}" type="parTrans" cxnId="{8FDF11A6-FF34-498E-A677-796241677A14}">
      <dgm:prSet/>
      <dgm:spPr/>
      <dgm:t>
        <a:bodyPr/>
        <a:lstStyle/>
        <a:p>
          <a:endParaRPr lang="en-US"/>
        </a:p>
      </dgm:t>
    </dgm:pt>
    <dgm:pt modelId="{E4F95317-8700-4CAA-AD44-3A2D00A6450B}" type="sibTrans" cxnId="{8FDF11A6-FF34-498E-A677-796241677A14}">
      <dgm:prSet/>
      <dgm:spPr/>
      <dgm:t>
        <a:bodyPr/>
        <a:lstStyle/>
        <a:p>
          <a:endParaRPr lang="en-US"/>
        </a:p>
      </dgm:t>
    </dgm:pt>
    <dgm:pt modelId="{A8A1BEBE-E2EF-49C8-9892-4C8C44B01C28}">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6665CC04-A4CD-4EF8-8815-C7C91567D12C}" type="parTrans" cxnId="{820F60FE-2798-4784-9866-7E043EB8F26F}">
      <dgm:prSet/>
      <dgm:spPr/>
      <dgm:t>
        <a:bodyPr/>
        <a:lstStyle/>
        <a:p>
          <a:endParaRPr lang="en-US"/>
        </a:p>
      </dgm:t>
    </dgm:pt>
    <dgm:pt modelId="{2AB0CB96-E172-4843-8AFE-D34CEA634B74}" type="sibTrans" cxnId="{820F60FE-2798-4784-9866-7E043EB8F26F}">
      <dgm:prSet/>
      <dgm:spPr/>
      <dgm:t>
        <a:bodyPr/>
        <a:lstStyle/>
        <a:p>
          <a:endParaRPr lang="en-US"/>
        </a:p>
      </dgm:t>
    </dgm:pt>
    <dgm:pt modelId="{84317108-7E99-4F67-B684-5D1AB73E7B98}">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Proactively identify safety alert mechanisms– install and use</a:t>
          </a:r>
          <a:endParaRPr lang="en-US" dirty="0">
            <a:latin typeface="Arial" panose="020B0604020202020204" pitchFamily="34" charset="0"/>
            <a:cs typeface="Arial" panose="020B0604020202020204" pitchFamily="34" charset="0"/>
          </a:endParaRPr>
        </a:p>
      </dgm:t>
    </dgm:pt>
    <dgm:pt modelId="{E97D6BB0-2E8B-42EC-9BC3-692159C93C6C}" type="parTrans" cxnId="{8A5B0CBD-FEA8-48C4-A881-DBA7C0B9E01F}">
      <dgm:prSet/>
      <dgm:spPr/>
      <dgm:t>
        <a:bodyPr/>
        <a:lstStyle/>
        <a:p>
          <a:endParaRPr lang="en-US"/>
        </a:p>
      </dgm:t>
    </dgm:pt>
    <dgm:pt modelId="{9199223D-A821-4682-96D6-F2CC672FF860}" type="sibTrans" cxnId="{8A5B0CBD-FEA8-48C4-A881-DBA7C0B9E01F}">
      <dgm:prSet/>
      <dgm:spPr/>
      <dgm:t>
        <a:bodyPr/>
        <a:lstStyle/>
        <a:p>
          <a:endParaRPr lang="en-US"/>
        </a:p>
      </dgm:t>
    </dgm:pt>
    <dgm:pt modelId="{CFFDFF25-7C8F-4CCC-B17A-870563916E7F}">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Know the exit strategies</a:t>
          </a:r>
          <a:endParaRPr lang="en-US" dirty="0">
            <a:latin typeface="Arial" panose="020B0604020202020204" pitchFamily="34" charset="0"/>
            <a:cs typeface="Arial" panose="020B0604020202020204" pitchFamily="34" charset="0"/>
          </a:endParaRPr>
        </a:p>
      </dgm:t>
    </dgm:pt>
    <dgm:pt modelId="{36A425C7-D62F-41CD-A10A-C00EC0431317}" type="parTrans" cxnId="{C768793F-B0F0-4CBB-A28B-11F1ECDE16C7}">
      <dgm:prSet/>
      <dgm:spPr/>
      <dgm:t>
        <a:bodyPr/>
        <a:lstStyle/>
        <a:p>
          <a:endParaRPr lang="en-US"/>
        </a:p>
      </dgm:t>
    </dgm:pt>
    <dgm:pt modelId="{3AB5EEFC-52B5-4C1B-A524-AF64A9EAF871}" type="sibTrans" cxnId="{C768793F-B0F0-4CBB-A28B-11F1ECDE16C7}">
      <dgm:prSet/>
      <dgm:spPr/>
      <dgm:t>
        <a:bodyPr/>
        <a:lstStyle/>
        <a:p>
          <a:endParaRPr lang="en-US"/>
        </a:p>
      </dgm:t>
    </dgm:pt>
    <dgm:pt modelId="{0A844F5D-1254-4C3E-81F0-7E27C81740B8}">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De-escalation training </a:t>
          </a:r>
          <a:endParaRPr lang="en-US" dirty="0">
            <a:latin typeface="Arial" panose="020B0604020202020204" pitchFamily="34" charset="0"/>
            <a:cs typeface="Arial" panose="020B0604020202020204" pitchFamily="34" charset="0"/>
          </a:endParaRPr>
        </a:p>
      </dgm:t>
    </dgm:pt>
    <dgm:pt modelId="{24C500D9-9086-46B4-A396-E14FF50DDCA6}" type="parTrans" cxnId="{D908FD4F-102A-4186-A084-93CBA3251BD6}">
      <dgm:prSet/>
      <dgm:spPr/>
      <dgm:t>
        <a:bodyPr/>
        <a:lstStyle/>
        <a:p>
          <a:endParaRPr lang="en-US"/>
        </a:p>
      </dgm:t>
    </dgm:pt>
    <dgm:pt modelId="{3CF1BD25-2F10-4E29-8B1C-ADA2734BDA1B}" type="sibTrans" cxnId="{D908FD4F-102A-4186-A084-93CBA3251BD6}">
      <dgm:prSet/>
      <dgm:spPr/>
      <dgm:t>
        <a:bodyPr/>
        <a:lstStyle/>
        <a:p>
          <a:endParaRPr lang="en-US"/>
        </a:p>
      </dgm:t>
    </dgm:pt>
    <dgm:pt modelId="{BA7E85AC-8C78-40D0-B19C-3FDB1F751475}">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Educate about stress reactions, what to expect, how to feel safer</a:t>
          </a:r>
          <a:endParaRPr lang="en-US" dirty="0">
            <a:latin typeface="Arial" panose="020B0604020202020204" pitchFamily="34" charset="0"/>
            <a:cs typeface="Arial" panose="020B0604020202020204" pitchFamily="34" charset="0"/>
          </a:endParaRPr>
        </a:p>
      </dgm:t>
    </dgm:pt>
    <dgm:pt modelId="{8516163D-7264-4EC8-8A69-53E4AB29D9B4}" type="parTrans" cxnId="{97000DCD-1B86-4F05-A273-9EC26D64E2B4}">
      <dgm:prSet/>
      <dgm:spPr/>
      <dgm:t>
        <a:bodyPr/>
        <a:lstStyle/>
        <a:p>
          <a:endParaRPr lang="en-US"/>
        </a:p>
      </dgm:t>
    </dgm:pt>
    <dgm:pt modelId="{FDBDEE74-0EEE-4C40-A238-8CBD6C76CA08}" type="sibTrans" cxnId="{97000DCD-1B86-4F05-A273-9EC26D64E2B4}">
      <dgm:prSet/>
      <dgm:spPr/>
      <dgm:t>
        <a:bodyPr/>
        <a:lstStyle/>
        <a:p>
          <a:endParaRPr lang="en-US"/>
        </a:p>
      </dgm:t>
    </dgm:pt>
    <dgm:pt modelId="{B2BFFF9B-3D96-45D6-9BAF-6F59D5E0DC18}">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Shifting ways of thinking so culture values self-care </a:t>
          </a:r>
          <a:endParaRPr lang="en-US" dirty="0">
            <a:latin typeface="Arial" panose="020B0604020202020204" pitchFamily="34" charset="0"/>
            <a:cs typeface="Arial" panose="020B0604020202020204" pitchFamily="34" charset="0"/>
          </a:endParaRPr>
        </a:p>
      </dgm:t>
    </dgm:pt>
    <dgm:pt modelId="{146E701B-37F6-44C2-B79B-8B8EE00F441F}" type="parTrans" cxnId="{FA8106EF-3241-47BD-B03C-6C7F5CEBFC47}">
      <dgm:prSet/>
      <dgm:spPr/>
      <dgm:t>
        <a:bodyPr/>
        <a:lstStyle/>
        <a:p>
          <a:endParaRPr lang="en-US"/>
        </a:p>
      </dgm:t>
    </dgm:pt>
    <dgm:pt modelId="{885BE50B-913C-4D03-93E4-0363D7D7AB67}" type="sibTrans" cxnId="{FA8106EF-3241-47BD-B03C-6C7F5CEBFC47}">
      <dgm:prSet/>
      <dgm:spPr/>
      <dgm:t>
        <a:bodyPr/>
        <a:lstStyle/>
        <a:p>
          <a:endParaRPr lang="en-US"/>
        </a:p>
      </dgm:t>
    </dgm:pt>
    <dgm:pt modelId="{18535002-AEE6-41E2-954C-3822D761655D}">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Seeking or providing information</a:t>
          </a:r>
          <a:endParaRPr lang="en-US" dirty="0">
            <a:latin typeface="Arial" panose="020B0604020202020204" pitchFamily="34" charset="0"/>
            <a:cs typeface="Arial" panose="020B0604020202020204" pitchFamily="34" charset="0"/>
          </a:endParaRPr>
        </a:p>
      </dgm:t>
    </dgm:pt>
    <dgm:pt modelId="{22A7118A-D8B6-46A2-BCA4-68C57C7CC7F9}" type="parTrans" cxnId="{D82B677E-E873-4F22-A8CD-FBD50C8F9C91}">
      <dgm:prSet/>
      <dgm:spPr/>
      <dgm:t>
        <a:bodyPr/>
        <a:lstStyle/>
        <a:p>
          <a:endParaRPr lang="en-US"/>
        </a:p>
      </dgm:t>
    </dgm:pt>
    <dgm:pt modelId="{1FB68F43-22FC-4DAD-B892-36FE7BD915D5}" type="sibTrans" cxnId="{D82B677E-E873-4F22-A8CD-FBD50C8F9C91}">
      <dgm:prSet/>
      <dgm:spPr/>
      <dgm:t>
        <a:bodyPr/>
        <a:lstStyle/>
        <a:p>
          <a:endParaRPr lang="en-US"/>
        </a:p>
      </dgm:t>
    </dgm:pt>
    <dgm:pt modelId="{06D20E46-1333-4D35-95FC-2D37CFD9B9FC}">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Communicate concerns, request help, communicate with those who need to know</a:t>
          </a:r>
          <a:endParaRPr lang="en-US" dirty="0">
            <a:latin typeface="Arial" panose="020B0604020202020204" pitchFamily="34" charset="0"/>
            <a:cs typeface="Arial" panose="020B0604020202020204" pitchFamily="34" charset="0"/>
          </a:endParaRPr>
        </a:p>
      </dgm:t>
    </dgm:pt>
    <dgm:pt modelId="{EEA8294C-A9E5-41A7-8658-33020F3FB1A4}" type="parTrans" cxnId="{502ABEBD-D5FB-49A1-A7CC-867AAF29ECC1}">
      <dgm:prSet/>
      <dgm:spPr/>
      <dgm:t>
        <a:bodyPr/>
        <a:lstStyle/>
        <a:p>
          <a:endParaRPr lang="en-US"/>
        </a:p>
      </dgm:t>
    </dgm:pt>
    <dgm:pt modelId="{2F33F80D-F104-49D6-9D50-760D5A68E2EB}" type="sibTrans" cxnId="{502ABEBD-D5FB-49A1-A7CC-867AAF29ECC1}">
      <dgm:prSet/>
      <dgm:spPr/>
      <dgm:t>
        <a:bodyPr/>
        <a:lstStyle/>
        <a:p>
          <a:endParaRPr lang="en-US"/>
        </a:p>
      </dgm:t>
    </dgm:pt>
    <dgm:pt modelId="{759C0775-D6D2-4278-8762-6E38579C809E}">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Prioritize, Problem solve with group</a:t>
          </a:r>
          <a:endParaRPr lang="en-US" dirty="0">
            <a:latin typeface="Arial" panose="020B0604020202020204" pitchFamily="34" charset="0"/>
            <a:cs typeface="Arial" panose="020B0604020202020204" pitchFamily="34" charset="0"/>
          </a:endParaRPr>
        </a:p>
      </dgm:t>
    </dgm:pt>
    <dgm:pt modelId="{AAAAA707-3982-428E-B95B-6ACBA6C86FA2}" type="parTrans" cxnId="{70DA9012-F139-40D9-9104-FC07669E0756}">
      <dgm:prSet/>
      <dgm:spPr/>
      <dgm:t>
        <a:bodyPr/>
        <a:lstStyle/>
        <a:p>
          <a:endParaRPr lang="en-US"/>
        </a:p>
      </dgm:t>
    </dgm:pt>
    <dgm:pt modelId="{729F85E7-0254-4F24-9C7A-288BD44EA081}" type="sibTrans" cxnId="{70DA9012-F139-40D9-9104-FC07669E0756}">
      <dgm:prSet/>
      <dgm:spPr/>
      <dgm:t>
        <a:bodyPr/>
        <a:lstStyle/>
        <a:p>
          <a:endParaRPr lang="en-US"/>
        </a:p>
      </dgm:t>
    </dgm:pt>
    <dgm:pt modelId="{4807DB92-2E9C-43BF-B46B-98CB94918813}">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Set boundaries</a:t>
          </a:r>
          <a:endParaRPr lang="en-US" dirty="0">
            <a:latin typeface="Arial" panose="020B0604020202020204" pitchFamily="34" charset="0"/>
            <a:cs typeface="Arial" panose="020B0604020202020204" pitchFamily="34" charset="0"/>
          </a:endParaRPr>
        </a:p>
      </dgm:t>
    </dgm:pt>
    <dgm:pt modelId="{B448CF07-9F21-49DF-9473-271AB03B5A11}" type="parTrans" cxnId="{5890F5A1-1CFF-4388-9267-5DC1BF74379E}">
      <dgm:prSet/>
      <dgm:spPr/>
      <dgm:t>
        <a:bodyPr/>
        <a:lstStyle/>
        <a:p>
          <a:endParaRPr lang="en-US"/>
        </a:p>
      </dgm:t>
    </dgm:pt>
    <dgm:pt modelId="{0647AC3D-DA12-4554-81BC-6924C4BF1E34}" type="sibTrans" cxnId="{5890F5A1-1CFF-4388-9267-5DC1BF74379E}">
      <dgm:prSet/>
      <dgm:spPr/>
      <dgm:t>
        <a:bodyPr/>
        <a:lstStyle/>
        <a:p>
          <a:endParaRPr lang="en-US"/>
        </a:p>
      </dgm:t>
    </dgm:pt>
    <dgm:pt modelId="{4345B107-722F-4F19-94D5-D4896BC9BD01}">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Call on those people, places, or actions that feel safe to you</a:t>
          </a:r>
          <a:endParaRPr lang="en-US" dirty="0">
            <a:latin typeface="Arial" panose="020B0604020202020204" pitchFamily="34" charset="0"/>
            <a:cs typeface="Arial" panose="020B0604020202020204" pitchFamily="34" charset="0"/>
          </a:endParaRPr>
        </a:p>
      </dgm:t>
    </dgm:pt>
    <dgm:pt modelId="{ED236BEB-5632-4AEB-8C57-6DFD8B2D4A31}" type="parTrans" cxnId="{A67FD72E-1E94-4A61-BA08-13F112E6C0F2}">
      <dgm:prSet/>
      <dgm:spPr/>
      <dgm:t>
        <a:bodyPr/>
        <a:lstStyle/>
        <a:p>
          <a:endParaRPr lang="en-US"/>
        </a:p>
      </dgm:t>
    </dgm:pt>
    <dgm:pt modelId="{25CDBEC5-1EC2-4BBD-AEA5-1D5FFC53F864}" type="sibTrans" cxnId="{A67FD72E-1E94-4A61-BA08-13F112E6C0F2}">
      <dgm:prSet/>
      <dgm:spPr/>
      <dgm:t>
        <a:bodyPr/>
        <a:lstStyle/>
        <a:p>
          <a:endParaRPr lang="en-US"/>
        </a:p>
      </dgm:t>
    </dgm:pt>
    <dgm:pt modelId="{8C5640E4-B15C-4984-A014-31C92117B9C0}">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Distraction</a:t>
          </a:r>
          <a:endParaRPr lang="en-US" dirty="0">
            <a:latin typeface="Arial" panose="020B0604020202020204" pitchFamily="34" charset="0"/>
            <a:cs typeface="Arial" panose="020B0604020202020204" pitchFamily="34" charset="0"/>
          </a:endParaRPr>
        </a:p>
      </dgm:t>
    </dgm:pt>
    <dgm:pt modelId="{6E0B44CD-FE39-471D-9100-C3D81EEB1F1F}" type="parTrans" cxnId="{742E0A7C-85DE-4496-966C-7A72913763E9}">
      <dgm:prSet/>
      <dgm:spPr/>
      <dgm:t>
        <a:bodyPr/>
        <a:lstStyle/>
        <a:p>
          <a:endParaRPr lang="en-US"/>
        </a:p>
      </dgm:t>
    </dgm:pt>
    <dgm:pt modelId="{503EDED6-12A1-4A2C-9CF9-5D06B9435EF3}" type="sibTrans" cxnId="{742E0A7C-85DE-4496-966C-7A72913763E9}">
      <dgm:prSet/>
      <dgm:spPr/>
      <dgm:t>
        <a:bodyPr/>
        <a:lstStyle/>
        <a:p>
          <a:endParaRPr lang="en-US"/>
        </a:p>
      </dgm:t>
    </dgm:pt>
    <dgm:pt modelId="{FCF582C7-F13E-4369-9530-5143F2E6BA61}">
      <dgm:prSet/>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Educate about stress reactions, what to expect, how to feel safer</a:t>
          </a:r>
          <a:endParaRPr lang="en-US" dirty="0">
            <a:latin typeface="Arial" panose="020B0604020202020204" pitchFamily="34" charset="0"/>
            <a:cs typeface="Arial" panose="020B0604020202020204" pitchFamily="34" charset="0"/>
          </a:endParaRPr>
        </a:p>
      </dgm:t>
    </dgm:pt>
    <dgm:pt modelId="{C5B6AC7F-381C-4341-AAD2-A5874FCBA01C}" type="parTrans" cxnId="{4F730866-3DB8-4B2B-9101-BB3A38F2A4C9}">
      <dgm:prSet/>
      <dgm:spPr/>
      <dgm:t>
        <a:bodyPr/>
        <a:lstStyle/>
        <a:p>
          <a:endParaRPr lang="en-US"/>
        </a:p>
      </dgm:t>
    </dgm:pt>
    <dgm:pt modelId="{A29097B7-76AE-4F7A-8BF4-5C37DFEA5744}" type="sibTrans" cxnId="{4F730866-3DB8-4B2B-9101-BB3A38F2A4C9}">
      <dgm:prSet/>
      <dgm:spPr/>
      <dgm:t>
        <a:bodyPr/>
        <a:lstStyle/>
        <a:p>
          <a:endParaRPr lang="en-US"/>
        </a:p>
      </dgm:t>
    </dgm:pt>
    <dgm:pt modelId="{3761253D-7088-4D64-9A17-4D0FB84F995E}">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Brief staff about changes in practice/strategies/resources/events</a:t>
          </a:r>
        </a:p>
      </dgm:t>
    </dgm:pt>
    <dgm:pt modelId="{D26D1F42-1564-42FA-BF93-54558E466757}" type="parTrans" cxnId="{3CF614D3-35B4-4417-8A24-D68EED263A2C}">
      <dgm:prSet/>
      <dgm:spPr/>
      <dgm:t>
        <a:bodyPr/>
        <a:lstStyle/>
        <a:p>
          <a:endParaRPr lang="en-US"/>
        </a:p>
      </dgm:t>
    </dgm:pt>
    <dgm:pt modelId="{AF9D66FF-83CA-4F27-9EEB-8346F2D730F2}" type="sibTrans" cxnId="{3CF614D3-35B4-4417-8A24-D68EED263A2C}">
      <dgm:prSet/>
      <dgm:spPr/>
      <dgm:t>
        <a:bodyPr/>
        <a:lstStyle/>
        <a:p>
          <a:endParaRPr lang="en-US"/>
        </a:p>
      </dgm:t>
    </dgm:pt>
    <dgm:pt modelId="{3E86D05F-16E7-4C2F-9CE5-D91AA5F7084D}" type="pres">
      <dgm:prSet presAssocID="{006A68CC-068C-402A-971D-0BA933967F7E}" presName="linear" presStyleCnt="0">
        <dgm:presLayoutVars>
          <dgm:dir/>
          <dgm:animLvl val="lvl"/>
          <dgm:resizeHandles val="exact"/>
        </dgm:presLayoutVars>
      </dgm:prSet>
      <dgm:spPr/>
    </dgm:pt>
    <dgm:pt modelId="{43CF4EAA-68F4-4EDE-9C93-A6C4BF7D069C}" type="pres">
      <dgm:prSet presAssocID="{0B566622-FAB5-48BA-A77C-D197453A0FB4}" presName="parentLin" presStyleCnt="0"/>
      <dgm:spPr/>
    </dgm:pt>
    <dgm:pt modelId="{E410C74F-53C2-4C6D-9553-5E2506FC7C74}" type="pres">
      <dgm:prSet presAssocID="{0B566622-FAB5-48BA-A77C-D197453A0FB4}" presName="parentLeftMargin" presStyleLbl="node1" presStyleIdx="0" presStyleCnt="2"/>
      <dgm:spPr/>
    </dgm:pt>
    <dgm:pt modelId="{F5325153-A435-490C-9789-DFA96D6106A5}" type="pres">
      <dgm:prSet presAssocID="{0B566622-FAB5-48BA-A77C-D197453A0FB4}" presName="parentText" presStyleLbl="node1" presStyleIdx="0" presStyleCnt="2">
        <dgm:presLayoutVars>
          <dgm:chMax val="0"/>
          <dgm:bulletEnabled val="1"/>
        </dgm:presLayoutVars>
      </dgm:prSet>
      <dgm:spPr/>
    </dgm:pt>
    <dgm:pt modelId="{94685091-2B39-4126-AC0D-EA9FB9250EEA}" type="pres">
      <dgm:prSet presAssocID="{0B566622-FAB5-48BA-A77C-D197453A0FB4}" presName="negativeSpace" presStyleCnt="0"/>
      <dgm:spPr/>
    </dgm:pt>
    <dgm:pt modelId="{C6D5A7CD-EA16-4DE2-A557-2B652E68730D}" type="pres">
      <dgm:prSet presAssocID="{0B566622-FAB5-48BA-A77C-D197453A0FB4}" presName="childText" presStyleLbl="conFgAcc1" presStyleIdx="0" presStyleCnt="2">
        <dgm:presLayoutVars>
          <dgm:bulletEnabled val="1"/>
        </dgm:presLayoutVars>
      </dgm:prSet>
      <dgm:spPr/>
    </dgm:pt>
    <dgm:pt modelId="{59B0FA0C-8B9F-4DBC-8C96-3FFDA8719975}" type="pres">
      <dgm:prSet presAssocID="{DDC61275-3A31-4CF1-8F64-5EDE14FDB133}" presName="spaceBetweenRectangles" presStyleCnt="0"/>
      <dgm:spPr/>
    </dgm:pt>
    <dgm:pt modelId="{9C8C01A5-F9FC-406E-8486-F1031C84DBE6}" type="pres">
      <dgm:prSet presAssocID="{2148E375-B6A8-4AFF-BE82-72F834E6CE35}" presName="parentLin" presStyleCnt="0"/>
      <dgm:spPr/>
    </dgm:pt>
    <dgm:pt modelId="{78B94A50-066B-4AFB-BD22-26F104D2131D}" type="pres">
      <dgm:prSet presAssocID="{2148E375-B6A8-4AFF-BE82-72F834E6CE35}" presName="parentLeftMargin" presStyleLbl="node1" presStyleIdx="0" presStyleCnt="2"/>
      <dgm:spPr/>
    </dgm:pt>
    <dgm:pt modelId="{9C78B716-C8F5-48E9-853F-DE63F4DF435E}" type="pres">
      <dgm:prSet presAssocID="{2148E375-B6A8-4AFF-BE82-72F834E6CE35}" presName="parentText" presStyleLbl="node1" presStyleIdx="1" presStyleCnt="2">
        <dgm:presLayoutVars>
          <dgm:chMax val="0"/>
          <dgm:bulletEnabled val="1"/>
        </dgm:presLayoutVars>
      </dgm:prSet>
      <dgm:spPr/>
    </dgm:pt>
    <dgm:pt modelId="{C94CD5EC-407A-4A97-93B1-67D24EE8D77E}" type="pres">
      <dgm:prSet presAssocID="{2148E375-B6A8-4AFF-BE82-72F834E6CE35}" presName="negativeSpace" presStyleCnt="0"/>
      <dgm:spPr/>
    </dgm:pt>
    <dgm:pt modelId="{E51BA28A-4500-4CD7-BA8B-ED8D61348AE9}" type="pres">
      <dgm:prSet presAssocID="{2148E375-B6A8-4AFF-BE82-72F834E6CE35}" presName="childText" presStyleLbl="conFgAcc1" presStyleIdx="1" presStyleCnt="2" custLinFactNeighborX="-748">
        <dgm:presLayoutVars>
          <dgm:bulletEnabled val="1"/>
        </dgm:presLayoutVars>
      </dgm:prSet>
      <dgm:spPr/>
    </dgm:pt>
  </dgm:ptLst>
  <dgm:cxnLst>
    <dgm:cxn modelId="{70DA9012-F139-40D9-9104-FC07669E0756}" srcId="{2148E375-B6A8-4AFF-BE82-72F834E6CE35}" destId="{759C0775-D6D2-4278-8762-6E38579C809E}" srcOrd="3" destOrd="0" parTransId="{AAAAA707-3982-428E-B95B-6ACBA6C86FA2}" sibTransId="{729F85E7-0254-4F24-9C7A-288BD44EA081}"/>
    <dgm:cxn modelId="{123CDD16-DF5D-4E6D-B425-799E900BDF8A}" type="presOf" srcId="{0A844F5D-1254-4C3E-81F0-7E27C81740B8}" destId="{C6D5A7CD-EA16-4DE2-A557-2B652E68730D}" srcOrd="0" destOrd="3" presId="urn:microsoft.com/office/officeart/2005/8/layout/list1"/>
    <dgm:cxn modelId="{989EFD1C-6545-4C9C-B439-ABCE62594421}" type="presOf" srcId="{A8A1BEBE-E2EF-49C8-9892-4C8C44B01C28}" destId="{C6D5A7CD-EA16-4DE2-A557-2B652E68730D}" srcOrd="0" destOrd="0" presId="urn:microsoft.com/office/officeart/2005/8/layout/list1"/>
    <dgm:cxn modelId="{A67FD72E-1E94-4A61-BA08-13F112E6C0F2}" srcId="{2148E375-B6A8-4AFF-BE82-72F834E6CE35}" destId="{4345B107-722F-4F19-94D5-D4896BC9BD01}" srcOrd="5" destOrd="0" parTransId="{ED236BEB-5632-4AEB-8C57-6DFD8B2D4A31}" sibTransId="{25CDBEC5-1EC2-4BBD-AEA5-1D5FFC53F864}"/>
    <dgm:cxn modelId="{131DCC30-713C-41F7-9DE8-2368311A093E}" type="presOf" srcId="{0B566622-FAB5-48BA-A77C-D197453A0FB4}" destId="{F5325153-A435-490C-9789-DFA96D6106A5}" srcOrd="1" destOrd="0" presId="urn:microsoft.com/office/officeart/2005/8/layout/list1"/>
    <dgm:cxn modelId="{00666538-6A26-4C20-9B4A-9BEC50841ACA}" srcId="{006A68CC-068C-402A-971D-0BA933967F7E}" destId="{2148E375-B6A8-4AFF-BE82-72F834E6CE35}" srcOrd="1" destOrd="0" parTransId="{F13DB35C-576C-4A72-AEBE-D087EA2E0C44}" sibTransId="{DDD5C748-56CD-4FDD-BE5E-58DFD357C573}"/>
    <dgm:cxn modelId="{4F40A83D-2B76-42F3-A61A-6150CBFA7A5A}" type="presOf" srcId="{06D20E46-1333-4D35-95FC-2D37CFD9B9FC}" destId="{E51BA28A-4500-4CD7-BA8B-ED8D61348AE9}" srcOrd="0" destOrd="2" presId="urn:microsoft.com/office/officeart/2005/8/layout/list1"/>
    <dgm:cxn modelId="{C768793F-B0F0-4CBB-A28B-11F1ECDE16C7}" srcId="{0B566622-FAB5-48BA-A77C-D197453A0FB4}" destId="{CFFDFF25-7C8F-4CCC-B17A-870563916E7F}" srcOrd="2" destOrd="0" parTransId="{36A425C7-D62F-41CD-A10A-C00EC0431317}" sibTransId="{3AB5EEFC-52B5-4C1B-A524-AF64A9EAF871}"/>
    <dgm:cxn modelId="{11419B5C-9A96-49CD-8836-11D31D6120CC}" srcId="{006A68CC-068C-402A-971D-0BA933967F7E}" destId="{0B566622-FAB5-48BA-A77C-D197453A0FB4}" srcOrd="0" destOrd="0" parTransId="{FB962DED-295C-46B5-9A66-48700E09DDB2}" sibTransId="{DDC61275-3A31-4CF1-8F64-5EDE14FDB133}"/>
    <dgm:cxn modelId="{8A69E542-ED08-47E4-ABAF-FEB77ACA0E25}" type="presOf" srcId="{759C0775-D6D2-4278-8762-6E38579C809E}" destId="{E51BA28A-4500-4CD7-BA8B-ED8D61348AE9}" srcOrd="0" destOrd="3" presId="urn:microsoft.com/office/officeart/2005/8/layout/list1"/>
    <dgm:cxn modelId="{4F730866-3DB8-4B2B-9101-BB3A38F2A4C9}" srcId="{2148E375-B6A8-4AFF-BE82-72F834E6CE35}" destId="{FCF582C7-F13E-4369-9530-5143F2E6BA61}" srcOrd="7" destOrd="0" parTransId="{C5B6AC7F-381C-4341-AAD2-A5874FCBA01C}" sibTransId="{A29097B7-76AE-4F7A-8BF4-5C37DFEA5744}"/>
    <dgm:cxn modelId="{B7689549-EC5D-4C54-96D1-EBCB58D26FB8}" type="presOf" srcId="{8C5640E4-B15C-4984-A014-31C92117B9C0}" destId="{E51BA28A-4500-4CD7-BA8B-ED8D61348AE9}" srcOrd="0" destOrd="6" presId="urn:microsoft.com/office/officeart/2005/8/layout/list1"/>
    <dgm:cxn modelId="{E4A92A4C-CDE7-4DC8-84CC-A0697BEDFE5C}" type="presOf" srcId="{3761253D-7088-4D64-9A17-4D0FB84F995E}" destId="{E51BA28A-4500-4CD7-BA8B-ED8D61348AE9}" srcOrd="0" destOrd="8" presId="urn:microsoft.com/office/officeart/2005/8/layout/list1"/>
    <dgm:cxn modelId="{784B0C6F-AE92-4C7C-83D9-2B97EF15D603}" type="presOf" srcId="{2148E375-B6A8-4AFF-BE82-72F834E6CE35}" destId="{78B94A50-066B-4AFB-BD22-26F104D2131D}" srcOrd="0" destOrd="0" presId="urn:microsoft.com/office/officeart/2005/8/layout/list1"/>
    <dgm:cxn modelId="{D908FD4F-102A-4186-A084-93CBA3251BD6}" srcId="{0B566622-FAB5-48BA-A77C-D197453A0FB4}" destId="{0A844F5D-1254-4C3E-81F0-7E27C81740B8}" srcOrd="3" destOrd="0" parTransId="{24C500D9-9086-46B4-A396-E14FF50DDCA6}" sibTransId="{3CF1BD25-2F10-4E29-8B1C-ADA2734BDA1B}"/>
    <dgm:cxn modelId="{4A123872-4692-4EA5-AAF1-9E573631EBBD}" type="presOf" srcId="{4807DB92-2E9C-43BF-B46B-98CB94918813}" destId="{E51BA28A-4500-4CD7-BA8B-ED8D61348AE9}" srcOrd="0" destOrd="4" presId="urn:microsoft.com/office/officeart/2005/8/layout/list1"/>
    <dgm:cxn modelId="{307C8B58-132C-4C7C-B096-CEFBD6388029}" type="presOf" srcId="{FCF582C7-F13E-4369-9530-5143F2E6BA61}" destId="{E51BA28A-4500-4CD7-BA8B-ED8D61348AE9}" srcOrd="0" destOrd="7" presId="urn:microsoft.com/office/officeart/2005/8/layout/list1"/>
    <dgm:cxn modelId="{742E0A7C-85DE-4496-966C-7A72913763E9}" srcId="{2148E375-B6A8-4AFF-BE82-72F834E6CE35}" destId="{8C5640E4-B15C-4984-A014-31C92117B9C0}" srcOrd="6" destOrd="0" parTransId="{6E0B44CD-FE39-471D-9100-C3D81EEB1F1F}" sibTransId="{503EDED6-12A1-4A2C-9CF9-5D06B9435EF3}"/>
    <dgm:cxn modelId="{D82B677E-E873-4F22-A8CD-FBD50C8F9C91}" srcId="{2148E375-B6A8-4AFF-BE82-72F834E6CE35}" destId="{18535002-AEE6-41E2-954C-3822D761655D}" srcOrd="1" destOrd="0" parTransId="{22A7118A-D8B6-46A2-BCA4-68C57C7CC7F9}" sibTransId="{1FB68F43-22FC-4DAD-B892-36FE7BD915D5}"/>
    <dgm:cxn modelId="{1CF23E89-1716-491E-A05B-197559654295}" type="presOf" srcId="{006A68CC-068C-402A-971D-0BA933967F7E}" destId="{3E86D05F-16E7-4C2F-9CE5-D91AA5F7084D}" srcOrd="0" destOrd="0" presId="urn:microsoft.com/office/officeart/2005/8/layout/list1"/>
    <dgm:cxn modelId="{67609793-C1FF-4415-A982-CA2689B7F00A}" type="presOf" srcId="{18535002-AEE6-41E2-954C-3822D761655D}" destId="{E51BA28A-4500-4CD7-BA8B-ED8D61348AE9}" srcOrd="0" destOrd="1" presId="urn:microsoft.com/office/officeart/2005/8/layout/list1"/>
    <dgm:cxn modelId="{FD204F9A-A6A8-4619-9084-A422A5B949BD}" type="presOf" srcId="{BA7E85AC-8C78-40D0-B19C-3FDB1F751475}" destId="{C6D5A7CD-EA16-4DE2-A557-2B652E68730D}" srcOrd="0" destOrd="4" presId="urn:microsoft.com/office/officeart/2005/8/layout/list1"/>
    <dgm:cxn modelId="{5890F5A1-1CFF-4388-9267-5DC1BF74379E}" srcId="{2148E375-B6A8-4AFF-BE82-72F834E6CE35}" destId="{4807DB92-2E9C-43BF-B46B-98CB94918813}" srcOrd="4" destOrd="0" parTransId="{B448CF07-9F21-49DF-9473-271AB03B5A11}" sibTransId="{0647AC3D-DA12-4554-81BC-6924C4BF1E34}"/>
    <dgm:cxn modelId="{48B68CA2-D10A-4B10-880F-82C395079A0C}" type="presOf" srcId="{84317108-7E99-4F67-B684-5D1AB73E7B98}" destId="{C6D5A7CD-EA16-4DE2-A557-2B652E68730D}" srcOrd="0" destOrd="1" presId="urn:microsoft.com/office/officeart/2005/8/layout/list1"/>
    <dgm:cxn modelId="{8FDF11A6-FF34-498E-A677-796241677A14}" srcId="{2148E375-B6A8-4AFF-BE82-72F834E6CE35}" destId="{03FED0F4-9A35-42E0-978B-9F721F6AD3F6}" srcOrd="0" destOrd="0" parTransId="{023B6650-A124-4A51-AF6E-3E6DDB89DF20}" sibTransId="{E4F95317-8700-4CAA-AD44-3A2D00A6450B}"/>
    <dgm:cxn modelId="{1EE934B9-D576-4384-B744-CBC3810E1355}" type="presOf" srcId="{B2BFFF9B-3D96-45D6-9BAF-6F59D5E0DC18}" destId="{C6D5A7CD-EA16-4DE2-A557-2B652E68730D}" srcOrd="0" destOrd="5" presId="urn:microsoft.com/office/officeart/2005/8/layout/list1"/>
    <dgm:cxn modelId="{8A5B0CBD-FEA8-48C4-A881-DBA7C0B9E01F}" srcId="{0B566622-FAB5-48BA-A77C-D197453A0FB4}" destId="{84317108-7E99-4F67-B684-5D1AB73E7B98}" srcOrd="1" destOrd="0" parTransId="{E97D6BB0-2E8B-42EC-9BC3-692159C93C6C}" sibTransId="{9199223D-A821-4682-96D6-F2CC672FF860}"/>
    <dgm:cxn modelId="{502ABEBD-D5FB-49A1-A7CC-867AAF29ECC1}" srcId="{2148E375-B6A8-4AFF-BE82-72F834E6CE35}" destId="{06D20E46-1333-4D35-95FC-2D37CFD9B9FC}" srcOrd="2" destOrd="0" parTransId="{EEA8294C-A9E5-41A7-8658-33020F3FB1A4}" sibTransId="{2F33F80D-F104-49D6-9D50-760D5A68E2EB}"/>
    <dgm:cxn modelId="{156B50CB-F5E8-4318-87BE-CC25A1BDAF54}" type="presOf" srcId="{0B566622-FAB5-48BA-A77C-D197453A0FB4}" destId="{E410C74F-53C2-4C6D-9553-5E2506FC7C74}" srcOrd="0" destOrd="0" presId="urn:microsoft.com/office/officeart/2005/8/layout/list1"/>
    <dgm:cxn modelId="{97000DCD-1B86-4F05-A273-9EC26D64E2B4}" srcId="{0B566622-FAB5-48BA-A77C-D197453A0FB4}" destId="{BA7E85AC-8C78-40D0-B19C-3FDB1F751475}" srcOrd="4" destOrd="0" parTransId="{8516163D-7264-4EC8-8A69-53E4AB29D9B4}" sibTransId="{FDBDEE74-0EEE-4C40-A238-8CBD6C76CA08}"/>
    <dgm:cxn modelId="{91BC19CD-27E3-46A0-BBBE-4F5CF75C53C5}" type="presOf" srcId="{2148E375-B6A8-4AFF-BE82-72F834E6CE35}" destId="{9C78B716-C8F5-48E9-853F-DE63F4DF435E}" srcOrd="1" destOrd="0" presId="urn:microsoft.com/office/officeart/2005/8/layout/list1"/>
    <dgm:cxn modelId="{3CF614D3-35B4-4417-8A24-D68EED263A2C}" srcId="{2148E375-B6A8-4AFF-BE82-72F834E6CE35}" destId="{3761253D-7088-4D64-9A17-4D0FB84F995E}" srcOrd="8" destOrd="0" parTransId="{D26D1F42-1564-42FA-BF93-54558E466757}" sibTransId="{AF9D66FF-83CA-4F27-9EEB-8346F2D730F2}"/>
    <dgm:cxn modelId="{0C5D05D4-640E-46B9-B09D-22DB469241EB}" type="presOf" srcId="{4345B107-722F-4F19-94D5-D4896BC9BD01}" destId="{E51BA28A-4500-4CD7-BA8B-ED8D61348AE9}" srcOrd="0" destOrd="5" presId="urn:microsoft.com/office/officeart/2005/8/layout/list1"/>
    <dgm:cxn modelId="{641ACDDD-BE82-4C4F-9312-BF2D68959AAC}" type="presOf" srcId="{03FED0F4-9A35-42E0-978B-9F721F6AD3F6}" destId="{E51BA28A-4500-4CD7-BA8B-ED8D61348AE9}" srcOrd="0" destOrd="0" presId="urn:microsoft.com/office/officeart/2005/8/layout/list1"/>
    <dgm:cxn modelId="{FA8106EF-3241-47BD-B03C-6C7F5CEBFC47}" srcId="{0B566622-FAB5-48BA-A77C-D197453A0FB4}" destId="{B2BFFF9B-3D96-45D6-9BAF-6F59D5E0DC18}" srcOrd="5" destOrd="0" parTransId="{146E701B-37F6-44C2-B79B-8B8EE00F441F}" sibTransId="{885BE50B-913C-4D03-93E4-0363D7D7AB67}"/>
    <dgm:cxn modelId="{8DFB6EF8-4665-4756-A50C-21983DA47454}" type="presOf" srcId="{CFFDFF25-7C8F-4CCC-B17A-870563916E7F}" destId="{C6D5A7CD-EA16-4DE2-A557-2B652E68730D}" srcOrd="0" destOrd="2" presId="urn:microsoft.com/office/officeart/2005/8/layout/list1"/>
    <dgm:cxn modelId="{820F60FE-2798-4784-9866-7E043EB8F26F}" srcId="{0B566622-FAB5-48BA-A77C-D197453A0FB4}" destId="{A8A1BEBE-E2EF-49C8-9892-4C8C44B01C28}" srcOrd="0" destOrd="0" parTransId="{6665CC04-A4CD-4EF8-8815-C7C91567D12C}" sibTransId="{2AB0CB96-E172-4843-8AFE-D34CEA634B74}"/>
    <dgm:cxn modelId="{42CA470C-146A-4733-AF81-712C878D2BB6}" type="presParOf" srcId="{3E86D05F-16E7-4C2F-9CE5-D91AA5F7084D}" destId="{43CF4EAA-68F4-4EDE-9C93-A6C4BF7D069C}" srcOrd="0" destOrd="0" presId="urn:microsoft.com/office/officeart/2005/8/layout/list1"/>
    <dgm:cxn modelId="{F2E2424B-54F0-48C6-95CC-D14586E83FCC}" type="presParOf" srcId="{43CF4EAA-68F4-4EDE-9C93-A6C4BF7D069C}" destId="{E410C74F-53C2-4C6D-9553-5E2506FC7C74}" srcOrd="0" destOrd="0" presId="urn:microsoft.com/office/officeart/2005/8/layout/list1"/>
    <dgm:cxn modelId="{95903593-8C8E-43A7-804A-1BEC1C19AEC2}" type="presParOf" srcId="{43CF4EAA-68F4-4EDE-9C93-A6C4BF7D069C}" destId="{F5325153-A435-490C-9789-DFA96D6106A5}" srcOrd="1" destOrd="0" presId="urn:microsoft.com/office/officeart/2005/8/layout/list1"/>
    <dgm:cxn modelId="{CA4D3FAA-FCA9-4516-B2CA-CF3468162C1C}" type="presParOf" srcId="{3E86D05F-16E7-4C2F-9CE5-D91AA5F7084D}" destId="{94685091-2B39-4126-AC0D-EA9FB9250EEA}" srcOrd="1" destOrd="0" presId="urn:microsoft.com/office/officeart/2005/8/layout/list1"/>
    <dgm:cxn modelId="{B1A3DD49-7CB5-45BD-93D3-DF562ED18E0A}" type="presParOf" srcId="{3E86D05F-16E7-4C2F-9CE5-D91AA5F7084D}" destId="{C6D5A7CD-EA16-4DE2-A557-2B652E68730D}" srcOrd="2" destOrd="0" presId="urn:microsoft.com/office/officeart/2005/8/layout/list1"/>
    <dgm:cxn modelId="{25FA2F54-E630-4936-87D6-3F2581AF5778}" type="presParOf" srcId="{3E86D05F-16E7-4C2F-9CE5-D91AA5F7084D}" destId="{59B0FA0C-8B9F-4DBC-8C96-3FFDA8719975}" srcOrd="3" destOrd="0" presId="urn:microsoft.com/office/officeart/2005/8/layout/list1"/>
    <dgm:cxn modelId="{820FF359-75A4-4AE5-A15D-B20272D069D1}" type="presParOf" srcId="{3E86D05F-16E7-4C2F-9CE5-D91AA5F7084D}" destId="{9C8C01A5-F9FC-406E-8486-F1031C84DBE6}" srcOrd="4" destOrd="0" presId="urn:microsoft.com/office/officeart/2005/8/layout/list1"/>
    <dgm:cxn modelId="{B2849685-3E88-4CBD-87FF-B08CA23FD275}" type="presParOf" srcId="{9C8C01A5-F9FC-406E-8486-F1031C84DBE6}" destId="{78B94A50-066B-4AFB-BD22-26F104D2131D}" srcOrd="0" destOrd="0" presId="urn:microsoft.com/office/officeart/2005/8/layout/list1"/>
    <dgm:cxn modelId="{11E2BA74-2948-413F-B15F-AFF79F07930C}" type="presParOf" srcId="{9C8C01A5-F9FC-406E-8486-F1031C84DBE6}" destId="{9C78B716-C8F5-48E9-853F-DE63F4DF435E}" srcOrd="1" destOrd="0" presId="urn:microsoft.com/office/officeart/2005/8/layout/list1"/>
    <dgm:cxn modelId="{FFA096F7-7991-4D19-B3E9-178C341CB89D}" type="presParOf" srcId="{3E86D05F-16E7-4C2F-9CE5-D91AA5F7084D}" destId="{C94CD5EC-407A-4A97-93B1-67D24EE8D77E}" srcOrd="5" destOrd="0" presId="urn:microsoft.com/office/officeart/2005/8/layout/list1"/>
    <dgm:cxn modelId="{1B149A7E-A7C5-44B6-B767-A86332CEFFBD}" type="presParOf" srcId="{3E86D05F-16E7-4C2F-9CE5-D91AA5F7084D}" destId="{E51BA28A-4500-4CD7-BA8B-ED8D61348AE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custT="1"/>
      <dgm:spPr>
        <a:solidFill>
          <a:srgbClr val="EE853E"/>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Stress Moving into an Urgent Zone</a:t>
          </a:r>
          <a:endParaRPr lang="en-US" sz="2000"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custT="1"/>
      <dgm:spPr>
        <a:solidFill>
          <a:srgbClr val="FF00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COVER: In Danger Zone—Take Immediate Action </a:t>
          </a:r>
          <a:endParaRPr lang="en-US" sz="2000"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dgm:spPr>
        <a:ln>
          <a:solidFill>
            <a:schemeClr val="tx1"/>
          </a:solidFill>
        </a:ln>
      </dgm:spPr>
      <dgm:t>
        <a:bodyPr/>
        <a:lstStyle/>
        <a:p>
          <a:pPr>
            <a:buFont typeface="Wingdings" panose="05000000000000000000" pitchFamily="2" charset="2"/>
            <a:buChar char="§"/>
          </a:pPr>
          <a:r>
            <a:rPr lang="en-US" dirty="0"/>
            <a:t>Activating safety alert</a:t>
          </a:r>
          <a:endParaRPr lang="en-US" dirty="0">
            <a:latin typeface="Arial" panose="020B0604020202020204" pitchFamily="34" charset="0"/>
            <a:cs typeface="Arial" panose="020B0604020202020204" pitchFamily="34" charset="0"/>
          </a:endParaRP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3FA3B656-1AFF-4B57-8C0D-C772BD3C9227}">
      <dgm:prSet custT="1"/>
      <dgm:spPr>
        <a:ln>
          <a:solidFill>
            <a:schemeClr val="tx1"/>
          </a:solidFill>
        </a:ln>
      </dgm:spPr>
      <dgm:t>
        <a:bodyPr/>
        <a:lstStyle/>
        <a:p>
          <a:pPr>
            <a:buFont typeface="Wingdings" panose="05000000000000000000" pitchFamily="2" charset="2"/>
            <a:buNone/>
          </a:pPr>
          <a:endParaRPr lang="en-US" sz="1000" dirty="0">
            <a:latin typeface="Arial" panose="020B0604020202020204" pitchFamily="34" charset="0"/>
            <a:cs typeface="Arial" panose="020B0604020202020204" pitchFamily="34" charset="0"/>
          </a:endParaRP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7B6A69C5-6597-4F23-8B3B-0F41C0FBC569}">
      <dgm:prSet/>
      <dgm:spPr/>
      <dgm:t>
        <a:bodyPr/>
        <a:lstStyle/>
        <a:p>
          <a:pPr>
            <a:buFont typeface="Wingdings" panose="05000000000000000000" pitchFamily="2" charset="2"/>
            <a:buChar char="§"/>
          </a:pPr>
          <a:r>
            <a:rPr lang="en-US" sz="2100" dirty="0">
              <a:latin typeface="+mn-lt"/>
            </a:rPr>
            <a:t>Urgent intervention</a:t>
          </a:r>
        </a:p>
      </dgm:t>
    </dgm:pt>
    <dgm:pt modelId="{989B1B39-DDCE-4EB3-98FB-43C517B974C8}" type="parTrans" cxnId="{B9C381AB-A99B-4942-A8D8-0E090D417516}">
      <dgm:prSet/>
      <dgm:spPr/>
      <dgm:t>
        <a:bodyPr/>
        <a:lstStyle/>
        <a:p>
          <a:endParaRPr lang="en-US"/>
        </a:p>
      </dgm:t>
    </dgm:pt>
    <dgm:pt modelId="{04D96258-F48A-49CB-AC6D-3A9CE45A8C55}" type="sibTrans" cxnId="{B9C381AB-A99B-4942-A8D8-0E090D417516}">
      <dgm:prSet/>
      <dgm:spPr/>
      <dgm:t>
        <a:bodyPr/>
        <a:lstStyle/>
        <a:p>
          <a:endParaRPr lang="en-US"/>
        </a:p>
      </dgm:t>
    </dgm:pt>
    <dgm:pt modelId="{A615387A-1F3C-4D00-9DDE-716C5D87048A}">
      <dgm:prSet/>
      <dgm:spPr/>
      <dgm:t>
        <a:bodyPr/>
        <a:lstStyle/>
        <a:p>
          <a:pPr>
            <a:buFont typeface="Wingdings" panose="05000000000000000000" pitchFamily="2" charset="2"/>
            <a:buChar char="§"/>
          </a:pPr>
          <a:r>
            <a:rPr lang="en-US" sz="2100" dirty="0">
              <a:latin typeface="+mn-lt"/>
            </a:rPr>
            <a:t>Shelter in place</a:t>
          </a:r>
        </a:p>
      </dgm:t>
    </dgm:pt>
    <dgm:pt modelId="{4D59667E-1E14-4E8F-AD7D-14B4ABBE9546}" type="parTrans" cxnId="{64BA876E-8F22-4803-A960-49AEFC9D1691}">
      <dgm:prSet/>
      <dgm:spPr/>
      <dgm:t>
        <a:bodyPr/>
        <a:lstStyle/>
        <a:p>
          <a:endParaRPr lang="en-US"/>
        </a:p>
      </dgm:t>
    </dgm:pt>
    <dgm:pt modelId="{7723DB95-8E58-4532-BBC7-6714629062EA}" type="sibTrans" cxnId="{64BA876E-8F22-4803-A960-49AEFC9D1691}">
      <dgm:prSet/>
      <dgm:spPr/>
      <dgm:t>
        <a:bodyPr/>
        <a:lstStyle/>
        <a:p>
          <a:endParaRPr lang="en-US"/>
        </a:p>
      </dgm:t>
    </dgm:pt>
    <dgm:pt modelId="{450E849C-25D0-4264-B3DB-D7E332FBBA3A}">
      <dgm:prSet/>
      <dgm:spPr/>
      <dgm:t>
        <a:bodyPr/>
        <a:lstStyle/>
        <a:p>
          <a:pPr>
            <a:buFont typeface="Wingdings" panose="05000000000000000000" pitchFamily="2" charset="2"/>
            <a:buChar char="§"/>
          </a:pPr>
          <a:r>
            <a:rPr lang="en-US" sz="2100" dirty="0">
              <a:latin typeface="+mn-lt"/>
            </a:rPr>
            <a:t>Escalation to leadership and use of outside resources</a:t>
          </a:r>
        </a:p>
      </dgm:t>
    </dgm:pt>
    <dgm:pt modelId="{42B8DAEC-B911-4E5E-891F-FADF68D3493F}" type="parTrans" cxnId="{912806C8-BC92-4247-B1A0-1BDC68049FDF}">
      <dgm:prSet/>
      <dgm:spPr/>
      <dgm:t>
        <a:bodyPr/>
        <a:lstStyle/>
        <a:p>
          <a:endParaRPr lang="en-US"/>
        </a:p>
      </dgm:t>
    </dgm:pt>
    <dgm:pt modelId="{FBECCEF4-76AB-4EF2-8564-2EAB8791520B}" type="sibTrans" cxnId="{912806C8-BC92-4247-B1A0-1BDC68049FDF}">
      <dgm:prSet/>
      <dgm:spPr/>
      <dgm:t>
        <a:bodyPr/>
        <a:lstStyle/>
        <a:p>
          <a:endParaRPr lang="en-US"/>
        </a:p>
      </dgm:t>
    </dgm:pt>
    <dgm:pt modelId="{80214393-B5B2-4906-9E17-4641AAF769E4}">
      <dgm:prSet/>
      <dgm:spPr/>
      <dgm:t>
        <a:bodyPr/>
        <a:lstStyle/>
        <a:p>
          <a:pPr>
            <a:buFont typeface="Wingdings" panose="05000000000000000000" pitchFamily="2" charset="2"/>
            <a:buChar char="§"/>
          </a:pPr>
          <a:r>
            <a:rPr lang="en-US"/>
            <a:t>Reduce anything that makes the person feel unsafe</a:t>
          </a:r>
          <a:endParaRPr lang="en-US" dirty="0"/>
        </a:p>
      </dgm:t>
    </dgm:pt>
    <dgm:pt modelId="{A41242F2-5050-40E7-BC93-309EB23D4F5E}" type="parTrans" cxnId="{558B1450-22F6-4E66-B61A-4ACDBFF9F20A}">
      <dgm:prSet/>
      <dgm:spPr/>
      <dgm:t>
        <a:bodyPr/>
        <a:lstStyle/>
        <a:p>
          <a:endParaRPr lang="en-US"/>
        </a:p>
      </dgm:t>
    </dgm:pt>
    <dgm:pt modelId="{A0903506-28AD-4BD1-8247-70D52194CCD6}" type="sibTrans" cxnId="{558B1450-22F6-4E66-B61A-4ACDBFF9F20A}">
      <dgm:prSet/>
      <dgm:spPr/>
      <dgm:t>
        <a:bodyPr/>
        <a:lstStyle/>
        <a:p>
          <a:endParaRPr lang="en-US"/>
        </a:p>
      </dgm:t>
    </dgm:pt>
    <dgm:pt modelId="{F66D46FB-2A11-4762-A7DD-12412298C5D7}">
      <dgm:prSet/>
      <dgm:spPr/>
      <dgm:t>
        <a:bodyPr/>
        <a:lstStyle/>
        <a:p>
          <a:pPr>
            <a:buFont typeface="Wingdings" panose="05000000000000000000" pitchFamily="2" charset="2"/>
            <a:buChar char="§"/>
          </a:pPr>
          <a:r>
            <a:rPr lang="en-US"/>
            <a:t>Remind them that they are safe here and now</a:t>
          </a:r>
          <a:endParaRPr lang="en-US" dirty="0"/>
        </a:p>
      </dgm:t>
    </dgm:pt>
    <dgm:pt modelId="{E4FCD641-208E-4E9D-8A36-6BF5DD0AE137}" type="parTrans" cxnId="{81C54FDF-38D2-469E-8342-6176FC582363}">
      <dgm:prSet/>
      <dgm:spPr/>
      <dgm:t>
        <a:bodyPr/>
        <a:lstStyle/>
        <a:p>
          <a:endParaRPr lang="en-US"/>
        </a:p>
      </dgm:t>
    </dgm:pt>
    <dgm:pt modelId="{A033C858-DCEF-4A79-A4A1-B802350604F4}" type="sibTrans" cxnId="{81C54FDF-38D2-469E-8342-6176FC582363}">
      <dgm:prSet/>
      <dgm:spPr/>
      <dgm:t>
        <a:bodyPr/>
        <a:lstStyle/>
        <a:p>
          <a:endParaRPr lang="en-US"/>
        </a:p>
      </dgm:t>
    </dgm:pt>
    <dgm:pt modelId="{2F75B89B-B21C-42DB-A877-F3026DD5E015}">
      <dgm:prSet/>
      <dgm:spPr/>
      <dgm:t>
        <a:bodyPr/>
        <a:lstStyle/>
        <a:p>
          <a:pPr>
            <a:buFont typeface="Wingdings" panose="05000000000000000000" pitchFamily="2" charset="2"/>
            <a:buChar char="§"/>
          </a:pPr>
          <a:r>
            <a:rPr lang="en-US" dirty="0"/>
            <a:t>Provide an authoritative, accurate voice to limit perceived threat</a:t>
          </a:r>
        </a:p>
      </dgm:t>
    </dgm:pt>
    <dgm:pt modelId="{54C608B0-A495-49B6-BEDB-EFB7491C98DE}" type="parTrans" cxnId="{E51020B2-79ED-4251-84AE-E035CC14F6D6}">
      <dgm:prSet/>
      <dgm:spPr/>
      <dgm:t>
        <a:bodyPr/>
        <a:lstStyle/>
        <a:p>
          <a:endParaRPr lang="en-US"/>
        </a:p>
      </dgm:t>
    </dgm:pt>
    <dgm:pt modelId="{BA66076F-C85D-4EEA-878E-E757587E0B16}" type="sibTrans" cxnId="{E51020B2-79ED-4251-84AE-E035CC14F6D6}">
      <dgm:prSet/>
      <dgm:spPr/>
      <dgm:t>
        <a:bodyPr/>
        <a:lstStyle/>
        <a:p>
          <a:endParaRPr lang="en-US"/>
        </a:p>
      </dgm:t>
    </dgm:pt>
    <dgm:pt modelId="{64A887A2-DEF8-4A12-AFA0-E84B46F2FD2D}">
      <dgm:prSet/>
      <dgm:spPr/>
      <dgm:t>
        <a:bodyPr/>
        <a:lstStyle/>
        <a:p>
          <a:pPr>
            <a:buFont typeface="Wingdings" panose="05000000000000000000" pitchFamily="2" charset="2"/>
            <a:buChar char="§"/>
          </a:pPr>
          <a:r>
            <a:rPr lang="en-US" dirty="0"/>
            <a:t>Brief staff about changes in practice/strategies/resources/events</a:t>
          </a:r>
        </a:p>
      </dgm:t>
    </dgm:pt>
    <dgm:pt modelId="{D250BF0F-8C69-4754-8204-99455DABDF94}" type="parTrans" cxnId="{6E4A0468-4824-447C-AC01-F2E92EB5A2DC}">
      <dgm:prSet/>
      <dgm:spPr/>
      <dgm:t>
        <a:bodyPr/>
        <a:lstStyle/>
        <a:p>
          <a:endParaRPr lang="en-US"/>
        </a:p>
      </dgm:t>
    </dgm:pt>
    <dgm:pt modelId="{B44190B1-22A1-4DBC-B444-73E36C7D8E2C}" type="sibTrans" cxnId="{6E4A0468-4824-447C-AC01-F2E92EB5A2DC}">
      <dgm:prSet/>
      <dgm:spPr/>
      <dgm:t>
        <a:bodyPr/>
        <a:lstStyle/>
        <a:p>
          <a:endParaRPr lang="en-US"/>
        </a:p>
      </dgm:t>
    </dgm:pt>
    <dgm:pt modelId="{40CCBB5A-4CD3-4BC9-B96B-82705A7C65E5}">
      <dgm:prSet/>
      <dgm:spPr/>
      <dgm:t>
        <a:bodyPr/>
        <a:lstStyle/>
        <a:p>
          <a:pPr>
            <a:buFont typeface="Wingdings" panose="05000000000000000000" pitchFamily="2" charset="2"/>
            <a:buChar char="§"/>
          </a:pPr>
          <a:r>
            <a:rPr lang="en-US" sz="2100" dirty="0">
              <a:latin typeface="+mn-lt"/>
              <a:cs typeface="Arial" panose="020B0604020202020204" pitchFamily="34" charset="0"/>
            </a:rPr>
            <a:t>Navigate and escort to resources</a:t>
          </a:r>
          <a:r>
            <a:rPr lang="en-US" sz="2100" dirty="0">
              <a:latin typeface="+mn-lt"/>
            </a:rPr>
            <a:t>  </a:t>
          </a:r>
        </a:p>
      </dgm:t>
    </dgm:pt>
    <dgm:pt modelId="{3C34998B-6834-42AD-9BF3-71EA03122A04}" type="parTrans" cxnId="{74B6184A-1171-478D-8CE2-C3AE5A0E0C80}">
      <dgm:prSet/>
      <dgm:spPr/>
    </dgm:pt>
    <dgm:pt modelId="{FBA7254C-28F6-421D-81DB-253B845C075F}" type="sibTrans" cxnId="{74B6184A-1171-478D-8CE2-C3AE5A0E0C80}">
      <dgm:prSet/>
      <dgm:spPr/>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833"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2E1E6432-3E75-40A1-8CB1-29D7394CE1D3}" srcId="{127C7479-93BF-4CBD-8E43-64D111378F83}" destId="{5485316C-148C-4E5A-B07A-2E6831D20A69}" srcOrd="1" destOrd="0" parTransId="{45EE953E-C5D5-4ED2-ACAD-F3750C771760}" sibTransId="{41204499-CA88-4ECC-AA4B-170A25FDC5DD}"/>
    <dgm:cxn modelId="{FEE32967-BF65-47A6-B7BC-84B8940BAA10}" type="presOf" srcId="{127C7479-93BF-4CBD-8E43-64D111378F83}" destId="{967790DF-720C-4445-B191-DEB3A92EA67B}" srcOrd="0" destOrd="0" presId="urn:microsoft.com/office/officeart/2005/8/layout/list1"/>
    <dgm:cxn modelId="{6E4A0468-4824-447C-AC01-F2E92EB5A2DC}" srcId="{A12366A8-B23D-44DF-B443-D63E0A966E66}" destId="{64A887A2-DEF8-4A12-AFA0-E84B46F2FD2D}" srcOrd="4" destOrd="0" parTransId="{D250BF0F-8C69-4754-8204-99455DABDF94}" sibTransId="{B44190B1-22A1-4DBC-B444-73E36C7D8E2C}"/>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74B6184A-1171-478D-8CE2-C3AE5A0E0C80}" srcId="{5485316C-148C-4E5A-B07A-2E6831D20A69}" destId="{40CCBB5A-4CD3-4BC9-B96B-82705A7C65E5}" srcOrd="4" destOrd="0" parTransId="{3C34998B-6834-42AD-9BF3-71EA03122A04}" sibTransId="{FBA7254C-28F6-421D-81DB-253B845C075F}"/>
    <dgm:cxn modelId="{64BA876E-8F22-4803-A960-49AEFC9D1691}" srcId="{5485316C-148C-4E5A-B07A-2E6831D20A69}" destId="{A615387A-1F3C-4D00-9DDE-716C5D87048A}" srcOrd="2" destOrd="0" parTransId="{4D59667E-1E14-4E8F-AD7D-14B4ABBE9546}" sibTransId="{7723DB95-8E58-4532-BBC7-6714629062EA}"/>
    <dgm:cxn modelId="{3A5F016F-78F3-4505-ABBF-741B7980CC20}" type="presOf" srcId="{A12366A8-B23D-44DF-B443-D63E0A966E66}" destId="{8AB44CF7-613E-4AE2-A198-257C497F1BAA}" srcOrd="0" destOrd="0" presId="urn:microsoft.com/office/officeart/2005/8/layout/list1"/>
    <dgm:cxn modelId="{558B1450-22F6-4E66-B61A-4ACDBFF9F20A}" srcId="{A12366A8-B23D-44DF-B443-D63E0A966E66}" destId="{80214393-B5B2-4906-9E17-4641AAF769E4}" srcOrd="1" destOrd="0" parTransId="{A41242F2-5050-40E7-BC93-309EB23D4F5E}" sibTransId="{A0903506-28AD-4BD1-8247-70D52194CCD6}"/>
    <dgm:cxn modelId="{D1346A77-60FF-439E-A249-84CCDD5B2FED}" srcId="{A12366A8-B23D-44DF-B443-D63E0A966E66}" destId="{70EEC57B-B39B-485F-9948-B1C7BC28AB2D}" srcOrd="0" destOrd="0" parTransId="{35783494-9BBB-4724-8571-420BCB2C4315}" sibTransId="{80B24708-472C-4C9A-B0CB-0C3A3F42B533}"/>
    <dgm:cxn modelId="{7109E87A-ECF2-4665-AA36-BF4B8144190C}" type="presOf" srcId="{70EEC57B-B39B-485F-9948-B1C7BC28AB2D}" destId="{F9F44514-E319-4460-960B-A4D2EF04B974}" srcOrd="0" destOrd="0" presId="urn:microsoft.com/office/officeart/2005/8/layout/list1"/>
    <dgm:cxn modelId="{08C1C490-64E2-48C5-B87D-0B8242D727F6}" type="presOf" srcId="{64A887A2-DEF8-4A12-AFA0-E84B46F2FD2D}" destId="{F9F44514-E319-4460-960B-A4D2EF04B974}" srcOrd="0" destOrd="4" presId="urn:microsoft.com/office/officeart/2005/8/layout/list1"/>
    <dgm:cxn modelId="{72D93AA6-986E-4266-9A94-D052AB8EF444}" type="presOf" srcId="{40CCBB5A-4CD3-4BC9-B96B-82705A7C65E5}" destId="{1FA530E9-9D2D-441A-B954-52B42EF494C3}" srcOrd="0" destOrd="4" presId="urn:microsoft.com/office/officeart/2005/8/layout/list1"/>
    <dgm:cxn modelId="{B9C381AB-A99B-4942-A8D8-0E090D417516}" srcId="{5485316C-148C-4E5A-B07A-2E6831D20A69}" destId="{7B6A69C5-6597-4F23-8B3B-0F41C0FBC569}" srcOrd="1" destOrd="0" parTransId="{989B1B39-DDCE-4EB3-98FB-43C517B974C8}" sibTransId="{04D96258-F48A-49CB-AC6D-3A9CE45A8C55}"/>
    <dgm:cxn modelId="{3C07E2B1-0368-4278-B8F5-D2CA2FA7ED26}" type="presOf" srcId="{F66D46FB-2A11-4762-A7DD-12412298C5D7}" destId="{F9F44514-E319-4460-960B-A4D2EF04B974}" srcOrd="0" destOrd="2" presId="urn:microsoft.com/office/officeart/2005/8/layout/list1"/>
    <dgm:cxn modelId="{E51020B2-79ED-4251-84AE-E035CC14F6D6}" srcId="{A12366A8-B23D-44DF-B443-D63E0A966E66}" destId="{2F75B89B-B21C-42DB-A877-F3026DD5E015}" srcOrd="3" destOrd="0" parTransId="{54C608B0-A495-49B6-BEDB-EFB7491C98DE}" sibTransId="{BA66076F-C85D-4EEA-878E-E757587E0B16}"/>
    <dgm:cxn modelId="{5B2C96BB-29C5-4E09-B96E-4B38EA3D6C1D}" type="presOf" srcId="{2F75B89B-B21C-42DB-A877-F3026DD5E015}" destId="{F9F44514-E319-4460-960B-A4D2EF04B974}" srcOrd="0" destOrd="3" presId="urn:microsoft.com/office/officeart/2005/8/layout/list1"/>
    <dgm:cxn modelId="{4FBF1DC5-4048-4718-B288-E59F81EB9AF4}" type="presOf" srcId="{A615387A-1F3C-4D00-9DDE-716C5D87048A}" destId="{1FA530E9-9D2D-441A-B954-52B42EF494C3}" srcOrd="0" destOrd="2" presId="urn:microsoft.com/office/officeart/2005/8/layout/list1"/>
    <dgm:cxn modelId="{912806C8-BC92-4247-B1A0-1BDC68049FDF}" srcId="{5485316C-148C-4E5A-B07A-2E6831D20A69}" destId="{450E849C-25D0-4264-B3DB-D7E332FBBA3A}" srcOrd="3" destOrd="0" parTransId="{42B8DAEC-B911-4E5E-891F-FADF68D3493F}" sibTransId="{FBECCEF4-76AB-4EF2-8564-2EAB8791520B}"/>
    <dgm:cxn modelId="{7E36DBCE-3805-4DA9-B7A2-0001DA522B92}" type="presOf" srcId="{7B6A69C5-6597-4F23-8B3B-0F41C0FBC569}" destId="{1FA530E9-9D2D-441A-B954-52B42EF494C3}" srcOrd="0" destOrd="1" presId="urn:microsoft.com/office/officeart/2005/8/layout/list1"/>
    <dgm:cxn modelId="{512554DA-3991-47D8-9942-1E2489DE7901}" type="presOf" srcId="{3FA3B656-1AFF-4B57-8C0D-C772BD3C9227}" destId="{1FA530E9-9D2D-441A-B954-52B42EF494C3}" srcOrd="0" destOrd="0" presId="urn:microsoft.com/office/officeart/2005/8/layout/list1"/>
    <dgm:cxn modelId="{81C54FDF-38D2-469E-8342-6176FC582363}" srcId="{A12366A8-B23D-44DF-B443-D63E0A966E66}" destId="{F66D46FB-2A11-4762-A7DD-12412298C5D7}" srcOrd="2" destOrd="0" parTransId="{E4FCD641-208E-4E9D-8A36-6BF5DD0AE137}" sibTransId="{A033C858-DCEF-4A79-A4A1-B802350604F4}"/>
    <dgm:cxn modelId="{295699EF-0A34-45D5-A808-0D4EFEA761C8}" srcId="{5485316C-148C-4E5A-B07A-2E6831D20A69}" destId="{3FA3B656-1AFF-4B57-8C0D-C772BD3C9227}" srcOrd="0" destOrd="0" parTransId="{9660E88E-AE48-45A5-9BC5-2D1CBA5204DD}" sibTransId="{A57D6726-D722-4394-A9C5-71F2D7E87D29}"/>
    <dgm:cxn modelId="{50EEDBF6-D213-43D1-ADAB-1028E99FCD87}" type="presOf" srcId="{80214393-B5B2-4906-9E17-4641AAF769E4}" destId="{F9F44514-E319-4460-960B-A4D2EF04B974}" srcOrd="0" destOrd="1" presId="urn:microsoft.com/office/officeart/2005/8/layout/list1"/>
    <dgm:cxn modelId="{5255B1F7-105C-4DB0-A1AD-835504DF86F4}" type="presOf" srcId="{450E849C-25D0-4264-B3DB-D7E332FBBA3A}" destId="{1FA530E9-9D2D-441A-B954-52B42EF494C3}" srcOrd="0" destOrd="3" presId="urn:microsoft.com/office/officeart/2005/8/layout/list1"/>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dirty="0"/>
            <a:t>Quiet</a:t>
          </a:r>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custT="1"/>
      <dgm:spPr>
        <a:solidFill>
          <a:srgbClr val="313A55"/>
        </a:solidFill>
      </dgm:spPr>
      <dgm:t>
        <a:bodyPr/>
        <a:lstStyle/>
        <a:p>
          <a:r>
            <a:rPr lang="en-US" sz="2000" dirty="0">
              <a:solidFill>
                <a:schemeClr val="bg1"/>
              </a:solidFill>
            </a:rPr>
            <a:t>Stop physical exertion</a:t>
          </a: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dirty="0"/>
            <a:t>Compose</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custT="1"/>
      <dgm:spPr>
        <a:solidFill>
          <a:srgbClr val="232D4B">
            <a:alpha val="90000"/>
          </a:srgbClr>
        </a:solidFill>
      </dgm:spPr>
      <dgm:t>
        <a:bodyPr/>
        <a:lstStyle/>
        <a:p>
          <a:pPr>
            <a:buClr>
              <a:srgbClr val="FF0000"/>
            </a:buClr>
            <a:buSzPct val="90000"/>
          </a:pPr>
          <a:r>
            <a:rPr lang="en-US" sz="2000" dirty="0">
              <a:solidFill>
                <a:schemeClr val="bg1"/>
              </a:solidFill>
            </a:rPr>
            <a:t>Draw attention outwards</a:t>
          </a: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dirty="0"/>
            <a:t>Recover</a:t>
          </a:r>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custT="1"/>
      <dgm:spPr>
        <a:solidFill>
          <a:srgbClr val="232D4B">
            <a:alpha val="90000"/>
          </a:srgbClr>
        </a:solidFill>
      </dgm:spPr>
      <dgm:t>
        <a:bodyPr/>
        <a:lstStyle/>
        <a:p>
          <a:r>
            <a:rPr lang="en-US" sz="2000" dirty="0">
              <a:solidFill>
                <a:schemeClr val="bg1"/>
              </a:solidFill>
            </a:rPr>
            <a:t>Recuperate</a:t>
          </a: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504D4588-A1A9-4949-A28B-BFE4AF588A1B}">
      <dgm:prSet/>
      <dgm:spPr/>
      <dgm:t>
        <a:bodyPr/>
        <a:lstStyle/>
        <a:p>
          <a:endParaRPr lang="en-US" sz="1200" dirty="0">
            <a:solidFill>
              <a:schemeClr val="bg1"/>
            </a:solidFill>
          </a:endParaRPr>
        </a:p>
      </dgm:t>
    </dgm:pt>
    <dgm:pt modelId="{F9ED587D-68BA-431F-84F6-8FC2EBA34E6B}" type="parTrans" cxnId="{29EC50AD-6C42-4967-95FA-0BED16C23FD0}">
      <dgm:prSet/>
      <dgm:spPr/>
      <dgm:t>
        <a:bodyPr/>
        <a:lstStyle/>
        <a:p>
          <a:endParaRPr lang="en-US"/>
        </a:p>
      </dgm:t>
    </dgm:pt>
    <dgm:pt modelId="{1223AC74-AD7C-40B7-9149-ED5E3081D824}" type="sibTrans" cxnId="{29EC50AD-6C42-4967-95FA-0BED16C23FD0}">
      <dgm:prSet/>
      <dgm:spPr/>
      <dgm:t>
        <a:bodyPr/>
        <a:lstStyle/>
        <a:p>
          <a:endParaRPr lang="en-US"/>
        </a:p>
      </dgm:t>
    </dgm:pt>
    <dgm:pt modelId="{A703B13B-83DC-4A5C-B532-B7D3E35AA8ED}">
      <dgm:prSet/>
      <dgm:spPr>
        <a:solidFill>
          <a:srgbClr val="232D4B"/>
        </a:solidFill>
      </dgm:spPr>
      <dgm:t>
        <a:bodyPr/>
        <a:lstStyle/>
        <a:p>
          <a:r>
            <a:rPr lang="en-US" dirty="0"/>
            <a:t>Soothe</a:t>
          </a:r>
        </a:p>
      </dgm:t>
    </dgm:pt>
    <dgm:pt modelId="{FFBDAE08-6FC5-44C7-A262-B9DC82DA6E93}" type="parTrans" cxnId="{F524AF1A-62DF-4313-8E21-BC69C7D22112}">
      <dgm:prSet/>
      <dgm:spPr/>
      <dgm:t>
        <a:bodyPr/>
        <a:lstStyle/>
        <a:p>
          <a:endParaRPr lang="en-US"/>
        </a:p>
      </dgm:t>
    </dgm:pt>
    <dgm:pt modelId="{0F782D2D-4670-4255-B9B5-334BAC98F151}" type="sibTrans" cxnId="{F524AF1A-62DF-4313-8E21-BC69C7D22112}">
      <dgm:prSet/>
      <dgm:spPr/>
      <dgm:t>
        <a:bodyPr/>
        <a:lstStyle/>
        <a:p>
          <a:endParaRPr lang="en-US"/>
        </a:p>
      </dgm:t>
    </dgm:pt>
    <dgm:pt modelId="{E37235C7-6E53-4B25-B915-16B4BF127ED4}">
      <dgm:prSet custT="1"/>
      <dgm:spPr/>
      <dgm:t>
        <a:bodyPr/>
        <a:lstStyle/>
        <a:p>
          <a:r>
            <a:rPr lang="en-US" sz="2000" dirty="0">
              <a:solidFill>
                <a:schemeClr val="bg1"/>
              </a:solidFill>
            </a:rPr>
            <a:t>Reduce hyper-alertness</a:t>
          </a:r>
        </a:p>
      </dgm:t>
    </dgm:pt>
    <dgm:pt modelId="{5C87EBCF-BD4C-4163-BF63-B6E8C79A442E}" type="parTrans" cxnId="{B5680DD8-2C9E-4001-B241-22D557D29F62}">
      <dgm:prSet/>
      <dgm:spPr/>
      <dgm:t>
        <a:bodyPr/>
        <a:lstStyle/>
        <a:p>
          <a:endParaRPr lang="en-US"/>
        </a:p>
      </dgm:t>
    </dgm:pt>
    <dgm:pt modelId="{EB6DA27A-E99C-4633-B923-45058A6D9CF3}" type="sibTrans" cxnId="{B5680DD8-2C9E-4001-B241-22D557D29F62}">
      <dgm:prSet/>
      <dgm:spPr/>
      <dgm:t>
        <a:bodyPr/>
        <a:lstStyle/>
        <a:p>
          <a:endParaRPr lang="en-US"/>
        </a:p>
      </dgm:t>
    </dgm:pt>
    <dgm:pt modelId="{8778DDA3-0EA9-4D22-9750-8BC91BE36A81}">
      <dgm:prSet custT="1"/>
      <dgm:spPr/>
      <dgm:t>
        <a:bodyPr/>
        <a:lstStyle/>
        <a:p>
          <a:r>
            <a:rPr lang="en-US" sz="2000" dirty="0">
              <a:solidFill>
                <a:schemeClr val="bg1"/>
              </a:solidFill>
            </a:rPr>
            <a:t>Slow down heart rate</a:t>
          </a:r>
        </a:p>
      </dgm:t>
    </dgm:pt>
    <dgm:pt modelId="{0FB23473-F5E5-4885-A736-5FED764C2BF2}" type="parTrans" cxnId="{9E755968-D521-459E-8581-0BAFA2CE7A11}">
      <dgm:prSet/>
      <dgm:spPr/>
      <dgm:t>
        <a:bodyPr/>
        <a:lstStyle/>
        <a:p>
          <a:endParaRPr lang="en-US"/>
        </a:p>
      </dgm:t>
    </dgm:pt>
    <dgm:pt modelId="{D22202A8-7E06-41D2-988E-1F609BFF60C1}" type="sibTrans" cxnId="{9E755968-D521-459E-8581-0BAFA2CE7A11}">
      <dgm:prSet/>
      <dgm:spPr/>
      <dgm:t>
        <a:bodyPr/>
        <a:lstStyle/>
        <a:p>
          <a:endParaRPr lang="en-US"/>
        </a:p>
      </dgm:t>
    </dgm:pt>
    <dgm:pt modelId="{78BDBEE4-60BF-4973-B7E1-33AC893EA649}">
      <dgm:prSet custT="1"/>
      <dgm:spPr/>
      <dgm:t>
        <a:bodyPr/>
        <a:lstStyle/>
        <a:p>
          <a:r>
            <a:rPr lang="en-US" sz="2000" dirty="0">
              <a:solidFill>
                <a:schemeClr val="bg1"/>
              </a:solidFill>
            </a:rPr>
            <a:t>Relax</a:t>
          </a:r>
        </a:p>
      </dgm:t>
    </dgm:pt>
    <dgm:pt modelId="{5C7150E5-70B1-40F6-B91B-AC2FF9FBAE33}" type="parTrans" cxnId="{509A53F8-0963-40E4-A524-CD17D3C39B4D}">
      <dgm:prSet/>
      <dgm:spPr/>
      <dgm:t>
        <a:bodyPr/>
        <a:lstStyle/>
        <a:p>
          <a:endParaRPr lang="en-US"/>
        </a:p>
      </dgm:t>
    </dgm:pt>
    <dgm:pt modelId="{E4EB79A3-7D6D-4BAF-87A1-48CA87A51A88}" type="sibTrans" cxnId="{509A53F8-0963-40E4-A524-CD17D3C39B4D}">
      <dgm:prSet/>
      <dgm:spPr/>
      <dgm:t>
        <a:bodyPr/>
        <a:lstStyle/>
        <a:p>
          <a:endParaRPr lang="en-US"/>
        </a:p>
      </dgm:t>
    </dgm:pt>
    <dgm:pt modelId="{5710FF03-035F-41BF-B8C3-342966F5EFEB}">
      <dgm:prSet custT="1"/>
      <dgm:spPr/>
      <dgm:t>
        <a:bodyPr/>
        <a:lstStyle/>
        <a:p>
          <a:pPr>
            <a:buClr>
              <a:srgbClr val="FF0000"/>
            </a:buClr>
            <a:buSzPct val="90000"/>
          </a:pPr>
          <a:r>
            <a:rPr lang="en-US" sz="2000" dirty="0">
              <a:solidFill>
                <a:schemeClr val="bg1"/>
              </a:solidFill>
            </a:rPr>
            <a:t>Distract</a:t>
          </a:r>
        </a:p>
      </dgm:t>
    </dgm:pt>
    <dgm:pt modelId="{8750237D-815B-4D0C-9C8E-040686BF37ED}" type="parTrans" cxnId="{C67B6E7E-89F2-4FFC-B9DE-C44C5FB4DEB0}">
      <dgm:prSet/>
      <dgm:spPr/>
      <dgm:t>
        <a:bodyPr/>
        <a:lstStyle/>
        <a:p>
          <a:endParaRPr lang="en-US"/>
        </a:p>
      </dgm:t>
    </dgm:pt>
    <dgm:pt modelId="{2F7B9361-931E-4788-A0D6-DB4ED36C0524}" type="sibTrans" cxnId="{C67B6E7E-89F2-4FFC-B9DE-C44C5FB4DEB0}">
      <dgm:prSet/>
      <dgm:spPr/>
      <dgm:t>
        <a:bodyPr/>
        <a:lstStyle/>
        <a:p>
          <a:endParaRPr lang="en-US"/>
        </a:p>
      </dgm:t>
    </dgm:pt>
    <dgm:pt modelId="{75A0B1BD-A7CC-4E82-B531-FFF9B82FE29F}">
      <dgm:prSet custT="1"/>
      <dgm:spPr/>
      <dgm:t>
        <a:bodyPr/>
        <a:lstStyle/>
        <a:p>
          <a:pPr>
            <a:buClr>
              <a:srgbClr val="FF0000"/>
            </a:buClr>
            <a:buSzPct val="90000"/>
          </a:pPr>
          <a:r>
            <a:rPr lang="en-US" sz="2000" dirty="0">
              <a:solidFill>
                <a:schemeClr val="bg1"/>
              </a:solidFill>
            </a:rPr>
            <a:t>Re-focus</a:t>
          </a:r>
        </a:p>
      </dgm:t>
    </dgm:pt>
    <dgm:pt modelId="{63DB938D-BE65-4C06-814A-79960905DE3E}" type="parTrans" cxnId="{FAA505C0-2093-456A-8F5A-982A96082203}">
      <dgm:prSet/>
      <dgm:spPr/>
      <dgm:t>
        <a:bodyPr/>
        <a:lstStyle/>
        <a:p>
          <a:endParaRPr lang="en-US"/>
        </a:p>
      </dgm:t>
    </dgm:pt>
    <dgm:pt modelId="{F1F7B6A8-CE2D-4C8B-B00A-5A9785EE23E5}" type="sibTrans" cxnId="{FAA505C0-2093-456A-8F5A-982A96082203}">
      <dgm:prSet/>
      <dgm:spPr/>
      <dgm:t>
        <a:bodyPr/>
        <a:lstStyle/>
        <a:p>
          <a:endParaRPr lang="en-US"/>
        </a:p>
      </dgm:t>
    </dgm:pt>
    <dgm:pt modelId="{CD6D6213-61CB-4086-92A9-D884ACE36C3B}">
      <dgm:prSet custT="1"/>
      <dgm:spPr/>
      <dgm:t>
        <a:bodyPr/>
        <a:lstStyle/>
        <a:p>
          <a:pPr>
            <a:buClr>
              <a:srgbClr val="FF0000"/>
            </a:buClr>
            <a:buSzPct val="90000"/>
          </a:pPr>
          <a:r>
            <a:rPr lang="en-US" sz="2000" dirty="0">
              <a:solidFill>
                <a:schemeClr val="bg1"/>
              </a:solidFill>
            </a:rPr>
            <a:t>Grounding /Reappraisal/ Centering Techniques </a:t>
          </a:r>
        </a:p>
      </dgm:t>
    </dgm:pt>
    <dgm:pt modelId="{FBAC798B-F9FF-4247-8CA2-1413B0FC814C}" type="parTrans" cxnId="{3B56BD64-A14E-463F-B2B5-B28D76068F28}">
      <dgm:prSet/>
      <dgm:spPr/>
      <dgm:t>
        <a:bodyPr/>
        <a:lstStyle/>
        <a:p>
          <a:endParaRPr lang="en-US"/>
        </a:p>
      </dgm:t>
    </dgm:pt>
    <dgm:pt modelId="{819E917B-D361-411A-928D-E29E4C8C1190}" type="sibTrans" cxnId="{3B56BD64-A14E-463F-B2B5-B28D76068F28}">
      <dgm:prSet/>
      <dgm:spPr/>
      <dgm:t>
        <a:bodyPr/>
        <a:lstStyle/>
        <a:p>
          <a:endParaRPr lang="en-US"/>
        </a:p>
      </dgm:t>
    </dgm:pt>
    <dgm:pt modelId="{1E4833F5-A937-4D72-ADC4-BD6319FFD57A}">
      <dgm:prSet custT="1"/>
      <dgm:spPr/>
      <dgm:t>
        <a:bodyPr/>
        <a:lstStyle/>
        <a:p>
          <a:r>
            <a:rPr lang="en-US" sz="2000" dirty="0">
              <a:solidFill>
                <a:schemeClr val="bg1"/>
              </a:solidFill>
            </a:rPr>
            <a:t>Sleep</a:t>
          </a:r>
        </a:p>
      </dgm:t>
    </dgm:pt>
    <dgm:pt modelId="{30B991FB-BA72-4CF8-8BC3-D71B546D3AC3}" type="parTrans" cxnId="{F4A3E44D-7C5A-4FE9-BC78-362CE3CC712F}">
      <dgm:prSet/>
      <dgm:spPr/>
      <dgm:t>
        <a:bodyPr/>
        <a:lstStyle/>
        <a:p>
          <a:endParaRPr lang="en-US"/>
        </a:p>
      </dgm:t>
    </dgm:pt>
    <dgm:pt modelId="{12D81071-46B7-4DCF-82A1-D24C361AC211}" type="sibTrans" cxnId="{F4A3E44D-7C5A-4FE9-BC78-362CE3CC712F}">
      <dgm:prSet/>
      <dgm:spPr/>
      <dgm:t>
        <a:bodyPr/>
        <a:lstStyle/>
        <a:p>
          <a:endParaRPr lang="en-US"/>
        </a:p>
      </dgm:t>
    </dgm:pt>
    <dgm:pt modelId="{D3334955-6614-4A82-ACE8-7CA0B2A4C8BF}">
      <dgm:prSet custT="1"/>
      <dgm:spPr/>
      <dgm:t>
        <a:bodyPr/>
        <a:lstStyle/>
        <a:p>
          <a:r>
            <a:rPr lang="en-US" sz="2000" dirty="0">
              <a:solidFill>
                <a:schemeClr val="bg1"/>
              </a:solidFill>
            </a:rPr>
            <a:t>Time out</a:t>
          </a:r>
        </a:p>
      </dgm:t>
    </dgm:pt>
    <dgm:pt modelId="{722B6DD7-1BAA-4804-918F-357DBA027F89}" type="parTrans" cxnId="{21C98A35-39A7-473F-950A-2D7285392B6A}">
      <dgm:prSet/>
      <dgm:spPr/>
      <dgm:t>
        <a:bodyPr/>
        <a:lstStyle/>
        <a:p>
          <a:endParaRPr lang="en-US"/>
        </a:p>
      </dgm:t>
    </dgm:pt>
    <dgm:pt modelId="{FECDE751-9C90-4D3D-AE12-2A1E818BF008}" type="sibTrans" cxnId="{21C98A35-39A7-473F-950A-2D7285392B6A}">
      <dgm:prSet/>
      <dgm:spPr/>
      <dgm:t>
        <a:bodyPr/>
        <a:lstStyle/>
        <a:p>
          <a:endParaRPr lang="en-US"/>
        </a:p>
      </dgm:t>
    </dgm:pt>
    <dgm:pt modelId="{D0F05C85-F55B-46A3-A45B-40D3E98A96EC}">
      <dgm:prSet custT="1"/>
      <dgm:spPr/>
      <dgm:t>
        <a:bodyPr/>
        <a:lstStyle/>
        <a:p>
          <a:r>
            <a:rPr lang="en-US" sz="2000" dirty="0">
              <a:solidFill>
                <a:schemeClr val="bg1"/>
              </a:solidFill>
            </a:rPr>
            <a:t>Breathing techniques</a:t>
          </a:r>
        </a:p>
      </dgm:t>
    </dgm:pt>
    <dgm:pt modelId="{BF01FC1B-DB18-4AE9-985F-2B40C98A2C99}" type="parTrans" cxnId="{D7DC87F6-0C7D-41EC-9A3B-5D45E598E878}">
      <dgm:prSet/>
      <dgm:spPr/>
      <dgm:t>
        <a:bodyPr/>
        <a:lstStyle/>
        <a:p>
          <a:endParaRPr lang="en-US"/>
        </a:p>
      </dgm:t>
    </dgm:pt>
    <dgm:pt modelId="{1EA6180B-E96E-40EB-97D5-B8A78B34ADB5}" type="sibTrans" cxnId="{D7DC87F6-0C7D-41EC-9A3B-5D45E598E878}">
      <dgm:prSet/>
      <dgm:spPr/>
      <dgm:t>
        <a:bodyPr/>
        <a:lstStyle/>
        <a:p>
          <a:endParaRPr lang="en-US"/>
        </a:p>
      </dgm:t>
    </dgm:pt>
    <dgm:pt modelId="{F011B626-46E6-404A-867D-1A1FF39C9723}">
      <dgm:prSet custT="1"/>
      <dgm:spPr/>
      <dgm:t>
        <a:bodyPr/>
        <a:lstStyle/>
        <a:p>
          <a:r>
            <a:rPr lang="en-US" sz="2000" dirty="0">
              <a:solidFill>
                <a:schemeClr val="bg1"/>
              </a:solidFill>
            </a:rPr>
            <a:t>Setting intentions</a:t>
          </a:r>
        </a:p>
      </dgm:t>
    </dgm:pt>
    <dgm:pt modelId="{679D7CBF-3FFB-433C-983E-BDB69AEB262D}" type="parTrans" cxnId="{D2800609-2BCF-40D9-9B7F-600443709CCD}">
      <dgm:prSet/>
      <dgm:spPr/>
      <dgm:t>
        <a:bodyPr/>
        <a:lstStyle/>
        <a:p>
          <a:endParaRPr lang="en-US"/>
        </a:p>
      </dgm:t>
    </dgm:pt>
    <dgm:pt modelId="{0CE239DC-ED9A-4715-9DCD-8CA50EBF3797}" type="sibTrans" cxnId="{D2800609-2BCF-40D9-9B7F-600443709CCD}">
      <dgm:prSet/>
      <dgm:spPr/>
      <dgm:t>
        <a:bodyPr/>
        <a:lstStyle/>
        <a:p>
          <a:endParaRPr lang="en-US"/>
        </a:p>
      </dgm:t>
    </dgm:pt>
    <dgm:pt modelId="{BE288CD9-D731-4CFF-905C-EFD332A68C88}">
      <dgm:prSet custT="1"/>
      <dgm:spPr/>
      <dgm:t>
        <a:bodyPr/>
        <a:lstStyle/>
        <a:p>
          <a:r>
            <a:rPr lang="en-US" sz="2000" dirty="0">
              <a:solidFill>
                <a:schemeClr val="bg1"/>
              </a:solidFill>
            </a:rPr>
            <a:t>Gratitude</a:t>
          </a:r>
        </a:p>
      </dgm:t>
    </dgm:pt>
    <dgm:pt modelId="{9C134700-C2D9-4643-ACA3-97E91C583463}" type="parTrans" cxnId="{3216DA63-17F4-4C3B-8E8E-45F21433AB6F}">
      <dgm:prSet/>
      <dgm:spPr/>
      <dgm:t>
        <a:bodyPr/>
        <a:lstStyle/>
        <a:p>
          <a:endParaRPr lang="en-US"/>
        </a:p>
      </dgm:t>
    </dgm:pt>
    <dgm:pt modelId="{B957152F-CA2C-4C8A-92C6-2C388ACE6AF9}" type="sibTrans" cxnId="{3216DA63-17F4-4C3B-8E8E-45F21433AB6F}">
      <dgm:prSet/>
      <dgm:spPr/>
      <dgm:t>
        <a:bodyPr/>
        <a:lstStyle/>
        <a:p>
          <a:endParaRPr lang="en-US"/>
        </a:p>
      </dgm:t>
    </dgm:pt>
    <dgm:pt modelId="{D618F6E7-04E3-4636-8915-7E3B0762301B}">
      <dgm:prSet custT="1"/>
      <dgm:spPr/>
      <dgm:t>
        <a:bodyPr/>
        <a:lstStyle/>
        <a:p>
          <a:r>
            <a:rPr lang="en-US" sz="2000" dirty="0">
              <a:solidFill>
                <a:schemeClr val="bg1"/>
              </a:solidFill>
            </a:rPr>
            <a:t>Exercise</a:t>
          </a:r>
        </a:p>
      </dgm:t>
    </dgm:pt>
    <dgm:pt modelId="{EFAA5883-9FCA-4706-8880-7FF1343348E3}" type="parTrans" cxnId="{A40C8393-50A5-4AAB-A35A-461458FA9B79}">
      <dgm:prSet/>
      <dgm:spPr/>
      <dgm:t>
        <a:bodyPr/>
        <a:lstStyle/>
        <a:p>
          <a:endParaRPr lang="en-US"/>
        </a:p>
      </dgm:t>
    </dgm:pt>
    <dgm:pt modelId="{3E799F6B-0C45-4FB8-9F58-B9BE595C950C}" type="sibTrans" cxnId="{A40C8393-50A5-4AAB-A35A-461458FA9B79}">
      <dgm:prSet/>
      <dgm:spPr/>
      <dgm:t>
        <a:bodyPr/>
        <a:lstStyle/>
        <a:p>
          <a:endParaRPr lang="en-US"/>
        </a:p>
      </dgm:t>
    </dgm:pt>
    <dgm:pt modelId="{BF1ED259-4620-414B-8C39-3653A3E0802A}">
      <dgm:prSet custT="1"/>
      <dgm:spPr/>
      <dgm:t>
        <a:bodyPr/>
        <a:lstStyle/>
        <a:p>
          <a:r>
            <a:rPr lang="en-US" sz="2000" dirty="0">
              <a:solidFill>
                <a:schemeClr val="bg1"/>
              </a:solidFill>
            </a:rPr>
            <a:t>Virtual Schwartz Rounds </a:t>
          </a:r>
        </a:p>
      </dgm:t>
    </dgm:pt>
    <dgm:pt modelId="{23829776-BD12-4B37-9F0C-BBFAC37F88C2}" type="parTrans" cxnId="{99C7963D-9C88-4735-9649-01FAA5CC6A8C}">
      <dgm:prSet/>
      <dgm:spPr/>
      <dgm:t>
        <a:bodyPr/>
        <a:lstStyle/>
        <a:p>
          <a:endParaRPr lang="en-US"/>
        </a:p>
      </dgm:t>
    </dgm:pt>
    <dgm:pt modelId="{2C8CCBDD-749A-4298-877B-D3C67561D927}" type="sibTrans" cxnId="{99C7963D-9C88-4735-9649-01FAA5CC6A8C}">
      <dgm:prSet/>
      <dgm:spPr/>
      <dgm:t>
        <a:bodyPr/>
        <a:lstStyle/>
        <a:p>
          <a:endParaRPr lang="en-US"/>
        </a:p>
      </dgm:t>
    </dgm:pt>
    <dgm:pt modelId="{863ECA62-F31E-4C03-BFB0-DA72595B500A}">
      <dgm:prSet custT="1"/>
      <dgm:spPr>
        <a:solidFill>
          <a:srgbClr val="232D4B">
            <a:alpha val="90000"/>
          </a:srgbClr>
        </a:solidFill>
      </dgm:spPr>
      <dgm:t>
        <a:bodyPr/>
        <a:lstStyle/>
        <a:p>
          <a:r>
            <a:rPr lang="en-US" sz="2000" dirty="0">
              <a:solidFill>
                <a:schemeClr val="bg1"/>
              </a:solidFill>
            </a:rPr>
            <a:t>Listen empathically</a:t>
          </a:r>
        </a:p>
      </dgm:t>
    </dgm:pt>
    <dgm:pt modelId="{DF85297A-6FCC-490E-BA04-EACAF38D1CCA}" type="parTrans" cxnId="{AED64AEF-343D-4CF8-9D8E-39EC52A47003}">
      <dgm:prSet/>
      <dgm:spPr/>
      <dgm:t>
        <a:bodyPr/>
        <a:lstStyle/>
        <a:p>
          <a:endParaRPr lang="en-US"/>
        </a:p>
      </dgm:t>
    </dgm:pt>
    <dgm:pt modelId="{51B61577-58EA-40B0-B93D-AD5A5D457ABB}" type="sibTrans" cxnId="{AED64AEF-343D-4CF8-9D8E-39EC52A47003}">
      <dgm:prSet/>
      <dgm:spPr/>
      <dgm:t>
        <a:bodyPr/>
        <a:lstStyle/>
        <a:p>
          <a:endParaRPr lang="en-US"/>
        </a:p>
      </dgm:t>
    </dgm:pt>
    <dgm:pt modelId="{0B2D3E6B-5592-4316-A7F3-CF6F0CA92B6A}">
      <dgm:prSet custT="1"/>
      <dgm:spPr/>
      <dgm:t>
        <a:bodyPr/>
        <a:lstStyle/>
        <a:p>
          <a:r>
            <a:rPr lang="en-US" sz="2000" dirty="0">
              <a:solidFill>
                <a:schemeClr val="bg1"/>
              </a:solidFill>
            </a:rPr>
            <a:t>Reduce emotional intensity</a:t>
          </a:r>
        </a:p>
      </dgm:t>
    </dgm:pt>
    <dgm:pt modelId="{E607089F-329A-400E-BA70-B496B576AF80}" type="parTrans" cxnId="{8BD70144-FD2B-47BC-878F-008725CAEA6C}">
      <dgm:prSet/>
      <dgm:spPr/>
      <dgm:t>
        <a:bodyPr/>
        <a:lstStyle/>
        <a:p>
          <a:endParaRPr lang="en-US"/>
        </a:p>
      </dgm:t>
    </dgm:pt>
    <dgm:pt modelId="{66EB0F20-9F05-405A-9805-1B69BF9EFB98}" type="sibTrans" cxnId="{8BD70144-FD2B-47BC-878F-008725CAEA6C}">
      <dgm:prSet/>
      <dgm:spPr/>
      <dgm:t>
        <a:bodyPr/>
        <a:lstStyle/>
        <a:p>
          <a:endParaRPr lang="en-US"/>
        </a:p>
      </dgm:t>
    </dgm:pt>
    <dgm:pt modelId="{A23F8776-A21C-450C-AC43-DE91BB89E30A}">
      <dgm:prSet custT="1"/>
      <dgm:spPr/>
      <dgm:t>
        <a:bodyPr/>
        <a:lstStyle/>
        <a:p>
          <a:r>
            <a:rPr lang="en-US" sz="2000" dirty="0">
              <a:solidFill>
                <a:schemeClr val="bg1"/>
              </a:solidFill>
            </a:rPr>
            <a:t>Aroma therapy</a:t>
          </a:r>
        </a:p>
      </dgm:t>
    </dgm:pt>
    <dgm:pt modelId="{A5B7ACFA-5693-401E-9BDF-8AB6818236C6}" type="parTrans" cxnId="{24039239-3031-4AB7-B63E-92E1BED9D137}">
      <dgm:prSet/>
      <dgm:spPr/>
      <dgm:t>
        <a:bodyPr/>
        <a:lstStyle/>
        <a:p>
          <a:endParaRPr lang="en-US"/>
        </a:p>
      </dgm:t>
    </dgm:pt>
    <dgm:pt modelId="{72E2FA96-8490-4050-B6FC-5EB12189ACB9}" type="sibTrans" cxnId="{24039239-3031-4AB7-B63E-92E1BED9D137}">
      <dgm:prSet/>
      <dgm:spPr/>
      <dgm:t>
        <a:bodyPr/>
        <a:lstStyle/>
        <a:p>
          <a:endParaRPr lang="en-US"/>
        </a:p>
      </dgm:t>
    </dgm:pt>
    <dgm:pt modelId="{0E361ED9-B8F7-4FEF-BDC2-B2E33EDFC4C3}">
      <dgm:prSet custT="1"/>
      <dgm:spPr/>
      <dgm:t>
        <a:bodyPr/>
        <a:lstStyle/>
        <a:p>
          <a:r>
            <a:rPr lang="en-US" sz="2000" dirty="0">
              <a:solidFill>
                <a:schemeClr val="bg1"/>
              </a:solidFill>
            </a:rPr>
            <a:t>Guide mediation</a:t>
          </a:r>
        </a:p>
      </dgm:t>
    </dgm:pt>
    <dgm:pt modelId="{B148C7DD-E48A-4FDD-AE41-080832FBF422}" type="parTrans" cxnId="{E2EDCC6E-EF6D-49C9-9AB5-B258CB983C9F}">
      <dgm:prSet/>
      <dgm:spPr/>
      <dgm:t>
        <a:bodyPr/>
        <a:lstStyle/>
        <a:p>
          <a:endParaRPr lang="en-US"/>
        </a:p>
      </dgm:t>
    </dgm:pt>
    <dgm:pt modelId="{4378EC8F-BB44-4A97-8B5F-3E0277D2CCA5}" type="sibTrans" cxnId="{E2EDCC6E-EF6D-49C9-9AB5-B258CB983C9F}">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4">
        <dgm:presLayoutVars>
          <dgm:chMax val="0"/>
          <dgm:chPref val="0"/>
        </dgm:presLayoutVars>
      </dgm:prSet>
      <dgm:spPr/>
    </dgm:pt>
    <dgm:pt modelId="{C96B89ED-9947-4A4F-BA7C-A258F83E62C8}" type="pres">
      <dgm:prSet presAssocID="{1AE1BEAB-1BBA-4481-9097-9AC393720E97}" presName="desTx" presStyleLbl="alignAccFollowNode1" presStyleIdx="0" presStyleCnt="4">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4">
        <dgm:presLayoutVars>
          <dgm:chMax val="0"/>
          <dgm:chPref val="0"/>
        </dgm:presLayoutVars>
      </dgm:prSet>
      <dgm:spPr/>
    </dgm:pt>
    <dgm:pt modelId="{663A4983-E385-3A4C-9A2E-20E14778FCC8}" type="pres">
      <dgm:prSet presAssocID="{4DE3A34C-F15C-4D2B-9294-D4FE07B2ACE4}" presName="desTx" presStyleLbl="alignAccFollowNode1" presStyleIdx="1" presStyleCnt="4">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4">
        <dgm:presLayoutVars>
          <dgm:chMax val="0"/>
          <dgm:chPref val="0"/>
        </dgm:presLayoutVars>
      </dgm:prSet>
      <dgm:spPr/>
    </dgm:pt>
    <dgm:pt modelId="{F4B04CBB-6230-B043-955E-84D5A2BA66F1}" type="pres">
      <dgm:prSet presAssocID="{C5490CA0-4E63-4EB1-8FED-E5811A953720}" presName="desTx" presStyleLbl="alignAccFollowNode1" presStyleIdx="2" presStyleCnt="4">
        <dgm:presLayoutVars/>
      </dgm:prSet>
      <dgm:spPr/>
    </dgm:pt>
    <dgm:pt modelId="{8F1A5745-8C94-49CB-BB2F-8705B9A1BA95}" type="pres">
      <dgm:prSet presAssocID="{006F3E9A-AFE7-4735-9677-D9FFCCA3CDE9}" presName="space" presStyleCnt="0"/>
      <dgm:spPr/>
    </dgm:pt>
    <dgm:pt modelId="{98D02F11-3F2D-4179-9787-711796B73820}" type="pres">
      <dgm:prSet presAssocID="{A703B13B-83DC-4A5C-B532-B7D3E35AA8ED}" presName="composite" presStyleCnt="0"/>
      <dgm:spPr/>
    </dgm:pt>
    <dgm:pt modelId="{B1B8B886-7D26-470C-B0AB-D137A9F9D3B8}" type="pres">
      <dgm:prSet presAssocID="{A703B13B-83DC-4A5C-B532-B7D3E35AA8ED}" presName="parTx" presStyleLbl="alignNode1" presStyleIdx="3" presStyleCnt="4">
        <dgm:presLayoutVars>
          <dgm:chMax val="0"/>
          <dgm:chPref val="0"/>
        </dgm:presLayoutVars>
      </dgm:prSet>
      <dgm:spPr/>
    </dgm:pt>
    <dgm:pt modelId="{23CB13B2-5AF5-4CE3-B43A-F52B40012A4D}" type="pres">
      <dgm:prSet presAssocID="{A703B13B-83DC-4A5C-B532-B7D3E35AA8ED}" presName="desTx" presStyleLbl="alignAccFollowNode1" presStyleIdx="3" presStyleCnt="4">
        <dgm:presLayoutVars/>
      </dgm:prSet>
      <dgm:spPr/>
    </dgm:pt>
  </dgm:ptLst>
  <dgm:cxnLst>
    <dgm:cxn modelId="{DCF10903-6EC8-4CFC-B688-715CBE9C050D}" type="presOf" srcId="{8778DDA3-0EA9-4D22-9750-8BC91BE36A81}" destId="{C96B89ED-9947-4A4F-BA7C-A258F83E62C8}" srcOrd="0" destOrd="2" presId="urn:microsoft.com/office/officeart/2016/7/layout/HorizontalActionList"/>
    <dgm:cxn modelId="{D2800609-2BCF-40D9-9B7F-600443709CCD}" srcId="{C5490CA0-4E63-4EB1-8FED-E5811A953720}" destId="{F011B626-46E6-404A-867D-1A1FF39C9723}" srcOrd="4" destOrd="0" parTransId="{679D7CBF-3FFB-433C-983E-BDB69AEB262D}" sibTransId="{0CE239DC-ED9A-4715-9DCD-8CA50EBF3797}"/>
    <dgm:cxn modelId="{3CD4B30C-E6F0-41E4-AD77-3D33E719B563}" type="presOf" srcId="{863ECA62-F31E-4C03-BFB0-DA72595B500A}" destId="{23CB13B2-5AF5-4CE3-B43A-F52B40012A4D}" srcOrd="0" destOrd="0" presId="urn:microsoft.com/office/officeart/2016/7/layout/HorizontalActionList"/>
    <dgm:cxn modelId="{659CEE12-76D1-F74D-A942-4E1D777AD4E0}" type="presOf" srcId="{1AE1BEAB-1BBA-4481-9097-9AC393720E97}" destId="{3DE734A7-0752-1B48-BC15-4700B9E0B624}" srcOrd="0" destOrd="0" presId="urn:microsoft.com/office/officeart/2016/7/layout/HorizontalActionList"/>
    <dgm:cxn modelId="{9E3C3D18-20E9-48DB-9834-4C7196BF2132}" type="presOf" srcId="{E37235C7-6E53-4B25-B915-16B4BF127ED4}" destId="{C96B89ED-9947-4A4F-BA7C-A258F83E62C8}" srcOrd="0" destOrd="1" presId="urn:microsoft.com/office/officeart/2016/7/layout/HorizontalActionList"/>
    <dgm:cxn modelId="{F524AF1A-62DF-4313-8E21-BC69C7D22112}" srcId="{9DA7232C-BB98-4B8B-A193-03696B722C94}" destId="{A703B13B-83DC-4A5C-B532-B7D3E35AA8ED}" srcOrd="3" destOrd="0" parTransId="{FFBDAE08-6FC5-44C7-A262-B9DC82DA6E93}" sibTransId="{0F782D2D-4670-4255-B9B5-334BAC98F151}"/>
    <dgm:cxn modelId="{CF14B91E-314D-4602-A7A8-372500D75E8C}" type="presOf" srcId="{1E4833F5-A937-4D72-ADC4-BD6319FFD57A}" destId="{F4B04CBB-6230-B043-955E-84D5A2BA66F1}" srcOrd="0" destOrd="1"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B1AFE72E-D97B-4932-8ED6-27D34B5121BA}" type="presOf" srcId="{D0F05C85-F55B-46A3-A45B-40D3E98A96EC}" destId="{F4B04CBB-6230-B043-955E-84D5A2BA66F1}" srcOrd="0" destOrd="3" presId="urn:microsoft.com/office/officeart/2016/7/layout/HorizontalActionList"/>
    <dgm:cxn modelId="{D5CC842F-D8F3-41D0-A1E3-F7AACC6FBD17}" type="presOf" srcId="{A23F8776-A21C-450C-AC43-DE91BB89E30A}" destId="{23CB13B2-5AF5-4CE3-B43A-F52B40012A4D}" srcOrd="0" destOrd="2" presId="urn:microsoft.com/office/officeart/2016/7/layout/HorizontalActionList"/>
    <dgm:cxn modelId="{21C98A35-39A7-473F-950A-2D7285392B6A}" srcId="{C5490CA0-4E63-4EB1-8FED-E5811A953720}" destId="{D3334955-6614-4A82-ACE8-7CA0B2A4C8BF}" srcOrd="2" destOrd="0" parTransId="{722B6DD7-1BAA-4804-918F-357DBA027F89}" sibTransId="{FECDE751-9C90-4D3D-AE12-2A1E818BF008}"/>
    <dgm:cxn modelId="{078B2F38-19F9-436A-BEEC-7F26AFB417B0}" srcId="{9DA7232C-BB98-4B8B-A193-03696B722C94}" destId="{C5490CA0-4E63-4EB1-8FED-E5811A953720}" srcOrd="2" destOrd="0" parTransId="{4F15E8BF-C96F-4573-B40D-3F072DEAB214}" sibTransId="{006F3E9A-AFE7-4735-9677-D9FFCCA3CDE9}"/>
    <dgm:cxn modelId="{24039239-3031-4AB7-B63E-92E1BED9D137}" srcId="{A703B13B-83DC-4A5C-B532-B7D3E35AA8ED}" destId="{A23F8776-A21C-450C-AC43-DE91BB89E30A}" srcOrd="2" destOrd="0" parTransId="{A5B7ACFA-5693-401E-9BDF-8AB6818236C6}" sibTransId="{72E2FA96-8490-4050-B6FC-5EB12189ACB9}"/>
    <dgm:cxn modelId="{99C7963D-9C88-4735-9649-01FAA5CC6A8C}" srcId="{C5490CA0-4E63-4EB1-8FED-E5811A953720}" destId="{BF1ED259-4620-414B-8C39-3653A3E0802A}" srcOrd="7" destOrd="0" parTransId="{23829776-BD12-4B37-9F0C-BBFAC37F88C2}" sibTransId="{2C8CCBDD-749A-4298-877B-D3C67561D927}"/>
    <dgm:cxn modelId="{FE5C555B-1D58-468F-805C-FFE595EBEC51}" type="presOf" srcId="{0E361ED9-B8F7-4FEF-BDC2-B2E33EDFC4C3}" destId="{23CB13B2-5AF5-4CE3-B43A-F52B40012A4D}" srcOrd="0" destOrd="3" presId="urn:microsoft.com/office/officeart/2016/7/layout/HorizontalActionList"/>
    <dgm:cxn modelId="{F5C9E95C-CC73-4D58-9701-58B539909AD3}" type="presOf" srcId="{5710FF03-035F-41BF-B8C3-342966F5EFEB}" destId="{663A4983-E385-3A4C-9A2E-20E14778FCC8}" srcOrd="0" destOrd="1" presId="urn:microsoft.com/office/officeart/2016/7/layout/HorizontalActionList"/>
    <dgm:cxn modelId="{3216DA63-17F4-4C3B-8E8E-45F21433AB6F}" srcId="{C5490CA0-4E63-4EB1-8FED-E5811A953720}" destId="{BE288CD9-D731-4CFF-905C-EFD332A68C88}" srcOrd="5" destOrd="0" parTransId="{9C134700-C2D9-4643-ACA3-97E91C583463}" sibTransId="{B957152F-CA2C-4C8A-92C6-2C388ACE6AF9}"/>
    <dgm:cxn modelId="{8BD70144-FD2B-47BC-878F-008725CAEA6C}" srcId="{A703B13B-83DC-4A5C-B532-B7D3E35AA8ED}" destId="{0B2D3E6B-5592-4316-A7F3-CF6F0CA92B6A}" srcOrd="1" destOrd="0" parTransId="{E607089F-329A-400E-BA70-B496B576AF80}" sibTransId="{66EB0F20-9F05-405A-9805-1B69BF9EFB98}"/>
    <dgm:cxn modelId="{3A0F5364-EC6D-462D-9BD5-92CD2997B6D2}" type="presOf" srcId="{75A0B1BD-A7CC-4E82-B531-FFF9B82FE29F}" destId="{663A4983-E385-3A4C-9A2E-20E14778FCC8}" srcOrd="0" destOrd="2" presId="urn:microsoft.com/office/officeart/2016/7/layout/HorizontalActionList"/>
    <dgm:cxn modelId="{3B56BD64-A14E-463F-B2B5-B28D76068F28}" srcId="{4DE3A34C-F15C-4D2B-9294-D4FE07B2ACE4}" destId="{CD6D6213-61CB-4086-92A9-D884ACE36C3B}" srcOrd="3" destOrd="0" parTransId="{FBAC798B-F9FF-4247-8CA2-1413B0FC814C}" sibTransId="{819E917B-D361-411A-928D-E29E4C8C1190}"/>
    <dgm:cxn modelId="{D2394967-237A-44EC-B266-931CD7C955AE}" type="presOf" srcId="{F011B626-46E6-404A-867D-1A1FF39C9723}" destId="{F4B04CBB-6230-B043-955E-84D5A2BA66F1}" srcOrd="0" destOrd="4" presId="urn:microsoft.com/office/officeart/2016/7/layout/HorizontalActionList"/>
    <dgm:cxn modelId="{515FF947-6D65-49ED-840E-8151334B6BF4}" srcId="{4DE3A34C-F15C-4D2B-9294-D4FE07B2ACE4}" destId="{3037C9D6-D4DE-42C7-BD03-A569005B5ABF}" srcOrd="0" destOrd="0" parTransId="{74B32624-EB8D-49A7-AE2F-062221346847}" sibTransId="{D83B649A-C017-40DB-BF71-1212621B6C14}"/>
    <dgm:cxn modelId="{9E755968-D521-459E-8581-0BAFA2CE7A11}" srcId="{1AE1BEAB-1BBA-4481-9097-9AC393720E97}" destId="{8778DDA3-0EA9-4D22-9750-8BC91BE36A81}" srcOrd="2" destOrd="0" parTransId="{0FB23473-F5E5-4885-A736-5FED764C2BF2}" sibTransId="{D22202A8-7E06-41D2-988E-1F609BFF60C1}"/>
    <dgm:cxn modelId="{2C63296B-1A3C-8B4C-B3F5-6F5854CC6BBE}" type="presOf" srcId="{9DA7232C-BB98-4B8B-A193-03696B722C94}" destId="{6EC623F5-BBF4-FE4B-96BA-EA0A795AC5D8}" srcOrd="0" destOrd="0" presId="urn:microsoft.com/office/officeart/2016/7/layout/HorizontalActionList"/>
    <dgm:cxn modelId="{9686AB6B-83B3-445F-A276-D9A9D42D7119}" type="presOf" srcId="{CD6D6213-61CB-4086-92A9-D884ACE36C3B}" destId="{663A4983-E385-3A4C-9A2E-20E14778FCC8}" srcOrd="0" destOrd="3" presId="urn:microsoft.com/office/officeart/2016/7/layout/HorizontalActionList"/>
    <dgm:cxn modelId="{F4A3E44D-7C5A-4FE9-BC78-362CE3CC712F}" srcId="{C5490CA0-4E63-4EB1-8FED-E5811A953720}" destId="{1E4833F5-A937-4D72-ADC4-BD6319FFD57A}" srcOrd="1" destOrd="0" parTransId="{30B991FB-BA72-4CF8-8BC3-D71B546D3AC3}" sibTransId="{12D81071-46B7-4DCF-82A1-D24C361AC211}"/>
    <dgm:cxn modelId="{E2EDCC6E-EF6D-49C9-9AB5-B258CB983C9F}" srcId="{A703B13B-83DC-4A5C-B532-B7D3E35AA8ED}" destId="{0E361ED9-B8F7-4FEF-BDC2-B2E33EDFC4C3}" srcOrd="3" destOrd="0" parTransId="{B148C7DD-E48A-4FDD-AE41-080832FBF422}" sibTransId="{4378EC8F-BB44-4A97-8B5F-3E0277D2CCA5}"/>
    <dgm:cxn modelId="{FEB6207A-A546-2348-BEBC-C24786071925}" type="presOf" srcId="{C5490CA0-4E63-4EB1-8FED-E5811A953720}" destId="{0FD8E0E6-B678-DD4E-A868-521155CD4A3D}" srcOrd="0" destOrd="0" presId="urn:microsoft.com/office/officeart/2016/7/layout/HorizontalActionList"/>
    <dgm:cxn modelId="{C67B6E7E-89F2-4FFC-B9DE-C44C5FB4DEB0}" srcId="{4DE3A34C-F15C-4D2B-9294-D4FE07B2ACE4}" destId="{5710FF03-035F-41BF-B8C3-342966F5EFEB}" srcOrd="1" destOrd="0" parTransId="{8750237D-815B-4D0C-9C8E-040686BF37ED}" sibTransId="{2F7B9361-931E-4788-A0D6-DB4ED36C0524}"/>
    <dgm:cxn modelId="{57053D84-3A6F-4456-9940-57ABB760B404}" type="presOf" srcId="{D618F6E7-04E3-4636-8915-7E3B0762301B}" destId="{F4B04CBB-6230-B043-955E-84D5A2BA66F1}" srcOrd="0" destOrd="6" presId="urn:microsoft.com/office/officeart/2016/7/layout/HorizontalActionList"/>
    <dgm:cxn modelId="{A40C8393-50A5-4AAB-A35A-461458FA9B79}" srcId="{C5490CA0-4E63-4EB1-8FED-E5811A953720}" destId="{D618F6E7-04E3-4636-8915-7E3B0762301B}" srcOrd="6" destOrd="0" parTransId="{EFAA5883-9FCA-4706-8880-7FF1343348E3}" sibTransId="{3E799F6B-0C45-4FB8-9F58-B9BE595C950C}"/>
    <dgm:cxn modelId="{17965895-4AC1-4766-9D08-193EF6DE463B}" srcId="{9DA7232C-BB98-4B8B-A193-03696B722C94}" destId="{4DE3A34C-F15C-4D2B-9294-D4FE07B2ACE4}" srcOrd="1" destOrd="0" parTransId="{7213B9C2-E776-4E90-BA68-ACF6A7A2D63C}" sibTransId="{C282D352-514F-4F61-BA97-0D0F0522E030}"/>
    <dgm:cxn modelId="{39C8B795-FB41-4653-9D70-021CC54DD8C0}" type="presOf" srcId="{D3334955-6614-4A82-ACE8-7CA0B2A4C8BF}" destId="{F4B04CBB-6230-B043-955E-84D5A2BA66F1}" srcOrd="0" destOrd="2" presId="urn:microsoft.com/office/officeart/2016/7/layout/HorizontalActionList"/>
    <dgm:cxn modelId="{E2F4839B-9482-41B9-925F-55107CE2A62E}" type="presOf" srcId="{504D4588-A1A9-4949-A28B-BFE4AF588A1B}" destId="{F4B04CBB-6230-B043-955E-84D5A2BA66F1}" srcOrd="0" destOrd="8" presId="urn:microsoft.com/office/officeart/2016/7/layout/HorizontalActionList"/>
    <dgm:cxn modelId="{E5C1139E-D965-4A35-A02C-EAB069F723A0}" type="presOf" srcId="{0B2D3E6B-5592-4316-A7F3-CF6F0CA92B6A}" destId="{23CB13B2-5AF5-4CE3-B43A-F52B40012A4D}" srcOrd="0" destOrd="1" presId="urn:microsoft.com/office/officeart/2016/7/layout/HorizontalActionList"/>
    <dgm:cxn modelId="{2CBBBFA6-5A49-014B-979D-7FF9FBBE5F5B}" type="presOf" srcId="{87802234-BD83-42AB-90AC-8D5391DCC3A5}" destId="{F4B04CBB-6230-B043-955E-84D5A2BA66F1}" srcOrd="0" destOrd="0" presId="urn:microsoft.com/office/officeart/2016/7/layout/HorizontalActionList"/>
    <dgm:cxn modelId="{29EC50AD-6C42-4967-95FA-0BED16C23FD0}" srcId="{C5490CA0-4E63-4EB1-8FED-E5811A953720}" destId="{504D4588-A1A9-4949-A28B-BFE4AF588A1B}" srcOrd="8" destOrd="0" parTransId="{F9ED587D-68BA-431F-84F6-8FC2EBA34E6B}" sibTransId="{1223AC74-AD7C-40B7-9149-ED5E3081D824}"/>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4470A5BB-AAA0-49C0-ADF6-A14F34973B89}" type="presOf" srcId="{BF1ED259-4620-414B-8C39-3653A3E0802A}" destId="{F4B04CBB-6230-B043-955E-84D5A2BA66F1}" srcOrd="0" destOrd="7" presId="urn:microsoft.com/office/officeart/2016/7/layout/HorizontalActionList"/>
    <dgm:cxn modelId="{FAA505C0-2093-456A-8F5A-982A96082203}" srcId="{4DE3A34C-F15C-4D2B-9294-D4FE07B2ACE4}" destId="{75A0B1BD-A7CC-4E82-B531-FFF9B82FE29F}" srcOrd="2" destOrd="0" parTransId="{63DB938D-BE65-4C06-814A-79960905DE3E}" sibTransId="{F1F7B6A8-CE2D-4C8B-B00A-5A9785EE23E5}"/>
    <dgm:cxn modelId="{8B736CCC-B9C2-4B27-9528-914ED069C630}" type="presOf" srcId="{A703B13B-83DC-4A5C-B532-B7D3E35AA8ED}" destId="{B1B8B886-7D26-470C-B0AB-D137A9F9D3B8}" srcOrd="0" destOrd="0"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B5680DD8-2C9E-4001-B241-22D557D29F62}" srcId="{1AE1BEAB-1BBA-4481-9097-9AC393720E97}" destId="{E37235C7-6E53-4B25-B915-16B4BF127ED4}" srcOrd="1" destOrd="0" parTransId="{5C87EBCF-BD4C-4163-BF63-B6E8C79A442E}" sibTransId="{EB6DA27A-E99C-4633-B923-45058A6D9CF3}"/>
    <dgm:cxn modelId="{6ECD81DD-23F5-493A-8123-3061AA724C79}" type="presOf" srcId="{BE288CD9-D731-4CFF-905C-EFD332A68C88}" destId="{F4B04CBB-6230-B043-955E-84D5A2BA66F1}" srcOrd="0" destOrd="5" presId="urn:microsoft.com/office/officeart/2016/7/layout/HorizontalActionList"/>
    <dgm:cxn modelId="{561BC3DD-CC23-4C59-805E-7BD6E729E21F}" srcId="{1AE1BEAB-1BBA-4481-9097-9AC393720E97}" destId="{30F4152B-C75A-4517-907C-BBB0E15CA150}" srcOrd="0" destOrd="0" parTransId="{C3D05647-4273-42C0-83B3-AC3738AE8333}" sibTransId="{94FEEE47-80A0-4494-8FAB-5A92600653A8}"/>
    <dgm:cxn modelId="{751E99E8-AA21-4FF9-BA93-9185C7832994}" srcId="{9DA7232C-BB98-4B8B-A193-03696B722C94}" destId="{1AE1BEAB-1BBA-4481-9097-9AC393720E97}" srcOrd="0" destOrd="0" parTransId="{61D0C8FB-D3B6-41EC-8612-2A9D03BC8608}" sibTransId="{65199854-E816-42D6-AB6C-B3BA6E305828}"/>
    <dgm:cxn modelId="{AED64AEF-343D-4CF8-9D8E-39EC52A47003}" srcId="{A703B13B-83DC-4A5C-B532-B7D3E35AA8ED}" destId="{863ECA62-F31E-4C03-BFB0-DA72595B500A}" srcOrd="0" destOrd="0" parTransId="{DF85297A-6FCC-490E-BA04-EACAF38D1CCA}" sibTransId="{51B61577-58EA-40B0-B93D-AD5A5D457ABB}"/>
    <dgm:cxn modelId="{D7DC87F6-0C7D-41EC-9A3B-5D45E598E878}" srcId="{C5490CA0-4E63-4EB1-8FED-E5811A953720}" destId="{D0F05C85-F55B-46A3-A45B-40D3E98A96EC}" srcOrd="3" destOrd="0" parTransId="{BF01FC1B-DB18-4AE9-985F-2B40C98A2C99}" sibTransId="{1EA6180B-E96E-40EB-97D5-B8A78B34ADB5}"/>
    <dgm:cxn modelId="{509A53F8-0963-40E4-A524-CD17D3C39B4D}" srcId="{1AE1BEAB-1BBA-4481-9097-9AC393720E97}" destId="{78BDBEE4-60BF-4973-B7E1-33AC893EA649}" srcOrd="3" destOrd="0" parTransId="{5C7150E5-70B1-40F6-B91B-AC2FF9FBAE33}" sibTransId="{E4EB79A3-7D6D-4BAF-87A1-48CA87A51A88}"/>
    <dgm:cxn modelId="{0E70A7FA-61D8-43A4-9ABC-0297F769798F}" type="presOf" srcId="{78BDBEE4-60BF-4973-B7E1-33AC893EA649}" destId="{C96B89ED-9947-4A4F-BA7C-A258F83E62C8}" srcOrd="0" destOrd="3" presId="urn:microsoft.com/office/officeart/2016/7/layout/HorizontalActionList"/>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 modelId="{85AE1C6B-8AD4-438E-B5EC-A7B0DCABC97F}" type="presParOf" srcId="{6EC623F5-BBF4-FE4B-96BA-EA0A795AC5D8}" destId="{8F1A5745-8C94-49CB-BB2F-8705B9A1BA95}" srcOrd="5" destOrd="0" presId="urn:microsoft.com/office/officeart/2016/7/layout/HorizontalActionList"/>
    <dgm:cxn modelId="{53A706D4-C79E-4220-9E7A-EA24BA171D2A}" type="presParOf" srcId="{6EC623F5-BBF4-FE4B-96BA-EA0A795AC5D8}" destId="{98D02F11-3F2D-4179-9787-711796B73820}" srcOrd="6" destOrd="0" presId="urn:microsoft.com/office/officeart/2016/7/layout/HorizontalActionList"/>
    <dgm:cxn modelId="{B8B96911-DFCC-4AF8-A495-981E3DB4D4AA}" type="presParOf" srcId="{98D02F11-3F2D-4179-9787-711796B73820}" destId="{B1B8B886-7D26-470C-B0AB-D137A9F9D3B8}" srcOrd="0" destOrd="0" presId="urn:microsoft.com/office/officeart/2016/7/layout/HorizontalActionList"/>
    <dgm:cxn modelId="{D825C546-4B95-497F-A0F0-202592369160}" type="presParOf" srcId="{98D02F11-3F2D-4179-9787-711796B73820}" destId="{23CB13B2-5AF5-4CE3-B43A-F52B40012A4D}"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006A68CC-068C-402A-971D-0BA933967F7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B566622-FAB5-48BA-A77C-D197453A0FB4}">
      <dgm:prSet phldrT="[Text]" custT="1"/>
      <dgm:spPr>
        <a:solidFill>
          <a:srgbClr val="54BF37"/>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Building Resilience, Growing the Green</a:t>
          </a:r>
          <a:endParaRPr lang="en-US" sz="2000" b="1" dirty="0"/>
        </a:p>
      </dgm:t>
    </dgm:pt>
    <dgm:pt modelId="{FB962DED-295C-46B5-9A66-48700E09DDB2}" type="parTrans" cxnId="{11419B5C-9A96-49CD-8836-11D31D6120CC}">
      <dgm:prSet/>
      <dgm:spPr/>
      <dgm:t>
        <a:bodyPr/>
        <a:lstStyle/>
        <a:p>
          <a:endParaRPr lang="en-US"/>
        </a:p>
      </dgm:t>
    </dgm:pt>
    <dgm:pt modelId="{DDC61275-3A31-4CF1-8F64-5EDE14FDB133}" type="sibTrans" cxnId="{11419B5C-9A96-49CD-8836-11D31D6120CC}">
      <dgm:prSet/>
      <dgm:spPr/>
      <dgm:t>
        <a:bodyPr/>
        <a:lstStyle/>
        <a:p>
          <a:endParaRPr lang="en-US"/>
        </a:p>
      </dgm:t>
    </dgm:pt>
    <dgm:pt modelId="{2148E375-B6A8-4AFF-BE82-72F834E6CE35}">
      <dgm:prSet phldrT="[Text]" custT="1"/>
      <dgm:spPr>
        <a:solidFill>
          <a:srgbClr val="FFFF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Proactively Manage Stress</a:t>
          </a:r>
          <a:endParaRPr lang="en-US" sz="2000" b="1" dirty="0">
            <a:latin typeface="Arial" panose="020B0604020202020204" pitchFamily="34" charset="0"/>
            <a:cs typeface="Arial" panose="020B0604020202020204" pitchFamily="34" charset="0"/>
          </a:endParaRPr>
        </a:p>
      </dgm:t>
    </dgm:pt>
    <dgm:pt modelId="{F13DB35C-576C-4A72-AEBE-D087EA2E0C44}" type="parTrans" cxnId="{00666538-6A26-4C20-9B4A-9BEC50841ACA}">
      <dgm:prSet/>
      <dgm:spPr/>
      <dgm:t>
        <a:bodyPr/>
        <a:lstStyle/>
        <a:p>
          <a:endParaRPr lang="en-US"/>
        </a:p>
      </dgm:t>
    </dgm:pt>
    <dgm:pt modelId="{DDD5C748-56CD-4FDD-BE5E-58DFD357C573}" type="sibTrans" cxnId="{00666538-6A26-4C20-9B4A-9BEC50841ACA}">
      <dgm:prSet/>
      <dgm:spPr/>
      <dgm:t>
        <a:bodyPr/>
        <a:lstStyle/>
        <a:p>
          <a:endParaRPr lang="en-US"/>
        </a:p>
      </dgm:t>
    </dgm:pt>
    <dgm:pt modelId="{03FED0F4-9A35-42E0-978B-9F721F6AD3F6}">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023B6650-A124-4A51-AF6E-3E6DDB89DF20}" type="parTrans" cxnId="{8FDF11A6-FF34-498E-A677-796241677A14}">
      <dgm:prSet/>
      <dgm:spPr/>
      <dgm:t>
        <a:bodyPr/>
        <a:lstStyle/>
        <a:p>
          <a:endParaRPr lang="en-US"/>
        </a:p>
      </dgm:t>
    </dgm:pt>
    <dgm:pt modelId="{E4F95317-8700-4CAA-AD44-3A2D00A6450B}" type="sibTrans" cxnId="{8FDF11A6-FF34-498E-A677-796241677A14}">
      <dgm:prSet/>
      <dgm:spPr/>
      <dgm:t>
        <a:bodyPr/>
        <a:lstStyle/>
        <a:p>
          <a:endParaRPr lang="en-US"/>
        </a:p>
      </dgm:t>
    </dgm:pt>
    <dgm:pt modelId="{A8A1BEBE-E2EF-49C8-9892-4C8C44B01C28}">
      <dgm:prSet/>
      <dgm:spPr>
        <a:ln>
          <a:solidFill>
            <a:schemeClr val="tx1"/>
          </a:solidFill>
        </a:ln>
      </dgm:spPr>
      <dgm: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dgm:t>
    </dgm:pt>
    <dgm:pt modelId="{6665CC04-A4CD-4EF8-8815-C7C91567D12C}" type="parTrans" cxnId="{820F60FE-2798-4784-9866-7E043EB8F26F}">
      <dgm:prSet/>
      <dgm:spPr/>
      <dgm:t>
        <a:bodyPr/>
        <a:lstStyle/>
        <a:p>
          <a:endParaRPr lang="en-US"/>
        </a:p>
      </dgm:t>
    </dgm:pt>
    <dgm:pt modelId="{2AB0CB96-E172-4843-8AFE-D34CEA634B74}" type="sibTrans" cxnId="{820F60FE-2798-4784-9866-7E043EB8F26F}">
      <dgm:prSet/>
      <dgm:spPr/>
      <dgm:t>
        <a:bodyPr/>
        <a:lstStyle/>
        <a:p>
          <a:endParaRPr lang="en-US"/>
        </a:p>
      </dgm:t>
    </dgm:pt>
    <dgm:pt modelId="{CE38D36F-3F4A-44F7-9E61-DC6B8846AD50}">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Implement policies and interventions to promote destressing behaviors</a:t>
          </a:r>
        </a:p>
      </dgm:t>
    </dgm:pt>
    <dgm:pt modelId="{2622235B-0385-468C-B77F-E9521806097C}" type="parTrans" cxnId="{A66844D8-1DF7-4F4B-8F3D-B37E408E2A0C}">
      <dgm:prSet/>
      <dgm:spPr/>
      <dgm:t>
        <a:bodyPr/>
        <a:lstStyle/>
        <a:p>
          <a:endParaRPr lang="en-US"/>
        </a:p>
      </dgm:t>
    </dgm:pt>
    <dgm:pt modelId="{3B53FB80-F404-4F25-B33A-E0810171D18C}" type="sibTrans" cxnId="{A66844D8-1DF7-4F4B-8F3D-B37E408E2A0C}">
      <dgm:prSet/>
      <dgm:spPr/>
      <dgm:t>
        <a:bodyPr/>
        <a:lstStyle/>
        <a:p>
          <a:endParaRPr lang="en-US"/>
        </a:p>
      </dgm:t>
    </dgm:pt>
    <dgm:pt modelId="{76BCF854-8E40-43B5-AA87-3737B436798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Promote coping and problem solving abilities</a:t>
          </a:r>
        </a:p>
      </dgm:t>
    </dgm:pt>
    <dgm:pt modelId="{383303B3-7FA0-426D-BB57-6AADAD0A04EE}" type="parTrans" cxnId="{4FEF22A6-BED2-49AE-B9E4-8785A407C231}">
      <dgm:prSet/>
      <dgm:spPr/>
      <dgm:t>
        <a:bodyPr/>
        <a:lstStyle/>
        <a:p>
          <a:endParaRPr lang="en-US"/>
        </a:p>
      </dgm:t>
    </dgm:pt>
    <dgm:pt modelId="{8F806620-D51A-4B41-A711-1BF803AE4619}" type="sibTrans" cxnId="{4FEF22A6-BED2-49AE-B9E4-8785A407C231}">
      <dgm:prSet/>
      <dgm:spPr/>
      <dgm:t>
        <a:bodyPr/>
        <a:lstStyle/>
        <a:p>
          <a:endParaRPr lang="en-US"/>
        </a:p>
      </dgm:t>
    </dgm:pt>
    <dgm:pt modelId="{D3C07133-3655-4F37-9C9F-CEE9F7F4201F}">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Focus on gratitude</a:t>
          </a:r>
        </a:p>
      </dgm:t>
    </dgm:pt>
    <dgm:pt modelId="{F7E860A6-419E-4AB3-A5A3-048A65018ED6}" type="parTrans" cxnId="{AF1A279C-1F09-43DA-971D-46936B6623DA}">
      <dgm:prSet/>
      <dgm:spPr/>
      <dgm:t>
        <a:bodyPr/>
        <a:lstStyle/>
        <a:p>
          <a:endParaRPr lang="en-US"/>
        </a:p>
      </dgm:t>
    </dgm:pt>
    <dgm:pt modelId="{C22374CC-D1A6-4EB1-A156-AF9AB9E7674D}" type="sibTrans" cxnId="{AF1A279C-1F09-43DA-971D-46936B6623DA}">
      <dgm:prSet/>
      <dgm:spPr/>
      <dgm:t>
        <a:bodyPr/>
        <a:lstStyle/>
        <a:p>
          <a:endParaRPr lang="en-US"/>
        </a:p>
      </dgm:t>
    </dgm:pt>
    <dgm:pt modelId="{4BF89D5F-8FB4-4BD6-B8C9-2DA7769533CD}">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Teach and role model about stress responses, coping, and relaxation strategies</a:t>
          </a:r>
        </a:p>
      </dgm:t>
    </dgm:pt>
    <dgm:pt modelId="{50C51876-A672-411B-ABF5-713169D65BD5}" type="parTrans" cxnId="{AA54E177-4EB7-4B10-BE0D-47A064619A9F}">
      <dgm:prSet/>
      <dgm:spPr/>
      <dgm:t>
        <a:bodyPr/>
        <a:lstStyle/>
        <a:p>
          <a:endParaRPr lang="en-US"/>
        </a:p>
      </dgm:t>
    </dgm:pt>
    <dgm:pt modelId="{06CBA1C5-0845-4ABB-ADBF-C7A323243344}" type="sibTrans" cxnId="{AA54E177-4EB7-4B10-BE0D-47A064619A9F}">
      <dgm:prSet/>
      <dgm:spPr/>
      <dgm:t>
        <a:bodyPr/>
        <a:lstStyle/>
        <a:p>
          <a:endParaRPr lang="en-US"/>
        </a:p>
      </dgm:t>
    </dgm:pt>
    <dgm:pt modelId="{B6F88672-5B27-4A94-94A9-684EA323EB7E}">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Promote self care strategies</a:t>
          </a:r>
        </a:p>
      </dgm:t>
    </dgm:pt>
    <dgm:pt modelId="{8B3FCDF3-D186-45D8-9EDD-A265E8A80D8E}" type="parTrans" cxnId="{33B8DBCF-C377-452F-B88D-A061618314C8}">
      <dgm:prSet/>
      <dgm:spPr/>
      <dgm:t>
        <a:bodyPr/>
        <a:lstStyle/>
        <a:p>
          <a:endParaRPr lang="en-US"/>
        </a:p>
      </dgm:t>
    </dgm:pt>
    <dgm:pt modelId="{84142EB9-9D85-40F9-B1DF-C335EA231671}" type="sibTrans" cxnId="{33B8DBCF-C377-452F-B88D-A061618314C8}">
      <dgm:prSet/>
      <dgm:spPr/>
      <dgm:t>
        <a:bodyPr/>
        <a:lstStyle/>
        <a:p>
          <a:endParaRPr lang="en-US"/>
        </a:p>
      </dgm:t>
    </dgm:pt>
    <dgm:pt modelId="{333375C4-C607-4937-87C6-954DFA8514A7}">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Take a break from stressful situations for a short time. Mandatory breaks/lunch</a:t>
          </a:r>
          <a:endParaRPr lang="en-US" dirty="0">
            <a:solidFill>
              <a:srgbClr val="232D4B"/>
            </a:solidFill>
            <a:latin typeface="Arial" panose="020B0604020202020204" pitchFamily="34" charset="0"/>
            <a:cs typeface="Arial" panose="020B0604020202020204" pitchFamily="34" charset="0"/>
          </a:endParaRPr>
        </a:p>
      </dgm:t>
    </dgm:pt>
    <dgm:pt modelId="{31D819A8-CA46-4718-997E-12E907A3EA7E}" type="parTrans" cxnId="{62217CF5-200C-4D33-9919-95B12F06AAC9}">
      <dgm:prSet/>
      <dgm:spPr/>
      <dgm:t>
        <a:bodyPr/>
        <a:lstStyle/>
        <a:p>
          <a:endParaRPr lang="en-US"/>
        </a:p>
      </dgm:t>
    </dgm:pt>
    <dgm:pt modelId="{6F4FBA6C-D379-4D0D-9F43-63F5910A2FD7}" type="sibTrans" cxnId="{62217CF5-200C-4D33-9919-95B12F06AAC9}">
      <dgm:prSet/>
      <dgm:spPr/>
      <dgm:t>
        <a:bodyPr/>
        <a:lstStyle/>
        <a:p>
          <a:endParaRPr lang="en-US"/>
        </a:p>
      </dgm:t>
    </dgm:pt>
    <dgm:pt modelId="{B1702EC0-BD8F-492F-BEDC-528715558792}">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Taking actions to reduce stress reactions</a:t>
          </a:r>
          <a:endParaRPr lang="en-US" dirty="0">
            <a:solidFill>
              <a:srgbClr val="232D4B"/>
            </a:solidFill>
            <a:latin typeface="Arial" panose="020B0604020202020204" pitchFamily="34" charset="0"/>
            <a:cs typeface="Arial" panose="020B0604020202020204" pitchFamily="34" charset="0"/>
          </a:endParaRPr>
        </a:p>
      </dgm:t>
    </dgm:pt>
    <dgm:pt modelId="{EF02D7C1-D046-4140-8B1B-AB34BA3A1915}" type="parTrans" cxnId="{93AEA4A7-B4C8-43F8-979A-6811E9054E0A}">
      <dgm:prSet/>
      <dgm:spPr/>
      <dgm:t>
        <a:bodyPr/>
        <a:lstStyle/>
        <a:p>
          <a:endParaRPr lang="en-US"/>
        </a:p>
      </dgm:t>
    </dgm:pt>
    <dgm:pt modelId="{53472EF0-8A37-4A14-A882-1467D689455B}" type="sibTrans" cxnId="{93AEA4A7-B4C8-43F8-979A-6811E9054E0A}">
      <dgm:prSet/>
      <dgm:spPr/>
      <dgm:t>
        <a:bodyPr/>
        <a:lstStyle/>
        <a:p>
          <a:endParaRPr lang="en-US"/>
        </a:p>
      </dgm:t>
    </dgm:pt>
    <dgm:pt modelId="{5846160C-514D-4308-83F8-895585E9DECA}">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Prioritize simple strategies to calm down: Breathing, mindfulness, Reflection, Prayer, Meditation. Make sure staff is aware of these self-calming strategies</a:t>
          </a:r>
          <a:endParaRPr lang="en-US" dirty="0">
            <a:solidFill>
              <a:srgbClr val="232D4B"/>
            </a:solidFill>
            <a:latin typeface="Arial" panose="020B0604020202020204" pitchFamily="34" charset="0"/>
            <a:cs typeface="Arial" panose="020B0604020202020204" pitchFamily="34" charset="0"/>
          </a:endParaRPr>
        </a:p>
      </dgm:t>
    </dgm:pt>
    <dgm:pt modelId="{3ECC5272-F6F1-49C7-9581-2F024673A1A9}" type="parTrans" cxnId="{C5E22D6E-B5D2-47EB-9074-B71B45BB46DF}">
      <dgm:prSet/>
      <dgm:spPr/>
      <dgm:t>
        <a:bodyPr/>
        <a:lstStyle/>
        <a:p>
          <a:endParaRPr lang="en-US"/>
        </a:p>
      </dgm:t>
    </dgm:pt>
    <dgm:pt modelId="{46C22484-7F1D-4B1B-B1F7-BB740002E021}" type="sibTrans" cxnId="{C5E22D6E-B5D2-47EB-9074-B71B45BB46DF}">
      <dgm:prSet/>
      <dgm:spPr/>
      <dgm:t>
        <a:bodyPr/>
        <a:lstStyle/>
        <a:p>
          <a:endParaRPr lang="en-US"/>
        </a:p>
      </dgm:t>
    </dgm:pt>
    <dgm:pt modelId="{E0C869D2-E27A-4691-AA88-3879A83B0156}">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Acknowledge possible stressors and the potential need for support in a matter of fact ahead of difficult events</a:t>
          </a:r>
          <a:endParaRPr lang="en-US" dirty="0">
            <a:solidFill>
              <a:srgbClr val="232D4B"/>
            </a:solidFill>
            <a:latin typeface="Arial" panose="020B0604020202020204" pitchFamily="34" charset="0"/>
            <a:cs typeface="Arial" panose="020B0604020202020204" pitchFamily="34" charset="0"/>
          </a:endParaRPr>
        </a:p>
      </dgm:t>
    </dgm:pt>
    <dgm:pt modelId="{951C4F62-1742-4C01-9049-2884FFD34430}" type="parTrans" cxnId="{272ED24E-C191-4346-B16C-CC94EF8C55E6}">
      <dgm:prSet/>
      <dgm:spPr/>
      <dgm:t>
        <a:bodyPr/>
        <a:lstStyle/>
        <a:p>
          <a:endParaRPr lang="en-US"/>
        </a:p>
      </dgm:t>
    </dgm:pt>
    <dgm:pt modelId="{B73D080B-42E0-4CEB-8E8F-63E6A1646FC9}" type="sibTrans" cxnId="{272ED24E-C191-4346-B16C-CC94EF8C55E6}">
      <dgm:prSet/>
      <dgm:spPr/>
      <dgm:t>
        <a:bodyPr/>
        <a:lstStyle/>
        <a:p>
          <a:endParaRPr lang="en-US"/>
        </a:p>
      </dgm:t>
    </dgm:pt>
    <dgm:pt modelId="{F9D833CA-BCF5-47D3-BB8F-DEB36A4985C1}">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Reduce gossip and negativity</a:t>
          </a:r>
          <a:endParaRPr lang="en-US" dirty="0">
            <a:solidFill>
              <a:srgbClr val="232D4B"/>
            </a:solidFill>
            <a:latin typeface="Arial" panose="020B0604020202020204" pitchFamily="34" charset="0"/>
            <a:cs typeface="Arial" panose="020B0604020202020204" pitchFamily="34" charset="0"/>
          </a:endParaRPr>
        </a:p>
      </dgm:t>
    </dgm:pt>
    <dgm:pt modelId="{524E7EF5-DECF-4995-A40F-D5FB9183F623}" type="parTrans" cxnId="{2E7A5904-A116-40E3-9A3E-C1CF6051ADF0}">
      <dgm:prSet/>
      <dgm:spPr/>
      <dgm:t>
        <a:bodyPr/>
        <a:lstStyle/>
        <a:p>
          <a:endParaRPr lang="en-US"/>
        </a:p>
      </dgm:t>
    </dgm:pt>
    <dgm:pt modelId="{518A6BFC-2CD4-47A7-91B4-4B8EEEF3D537}" type="sibTrans" cxnId="{2E7A5904-A116-40E3-9A3E-C1CF6051ADF0}">
      <dgm:prSet/>
      <dgm:spPr/>
      <dgm:t>
        <a:bodyPr/>
        <a:lstStyle/>
        <a:p>
          <a:endParaRPr lang="en-US"/>
        </a:p>
      </dgm:t>
    </dgm:pt>
    <dgm:pt modelId="{D6845D2F-2D3A-4669-97F3-681F4BEEA18F}">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Reframing</a:t>
          </a:r>
          <a:endParaRPr lang="en-US" dirty="0">
            <a:solidFill>
              <a:srgbClr val="232D4B"/>
            </a:solidFill>
            <a:latin typeface="Arial" panose="020B0604020202020204" pitchFamily="34" charset="0"/>
            <a:cs typeface="Arial" panose="020B0604020202020204" pitchFamily="34" charset="0"/>
          </a:endParaRPr>
        </a:p>
      </dgm:t>
    </dgm:pt>
    <dgm:pt modelId="{B3F4B08C-618A-4F85-B0B2-4264FA526E46}" type="parTrans" cxnId="{F75FC08C-3C03-4C81-B3D8-3E10B89F6811}">
      <dgm:prSet/>
      <dgm:spPr/>
      <dgm:t>
        <a:bodyPr/>
        <a:lstStyle/>
        <a:p>
          <a:endParaRPr lang="en-US"/>
        </a:p>
      </dgm:t>
    </dgm:pt>
    <dgm:pt modelId="{5F57DDAE-37F5-4BA6-8DA3-88DF2E531C6D}" type="sibTrans" cxnId="{F75FC08C-3C03-4C81-B3D8-3E10B89F6811}">
      <dgm:prSet/>
      <dgm:spPr/>
      <dgm:t>
        <a:bodyPr/>
        <a:lstStyle/>
        <a:p>
          <a:endParaRPr lang="en-US"/>
        </a:p>
      </dgm:t>
    </dgm:pt>
    <dgm:pt modelId="{73C60D53-5960-4594-BF9E-B315F4A7B0B7}">
      <dgm:prSet/>
      <dgm:spPr/>
      <dgm:t>
        <a:bodyPr/>
        <a:lstStyle/>
        <a:p>
          <a:pPr>
            <a:buFont typeface="Wingdings" panose="05000000000000000000" pitchFamily="2" charset="2"/>
            <a:buChar char="§"/>
          </a:pPr>
          <a:r>
            <a:rPr lang="en-US">
              <a:solidFill>
                <a:srgbClr val="232D4B"/>
              </a:solidFill>
              <a:latin typeface="Arial" panose="020B0604020202020204" pitchFamily="34" charset="0"/>
              <a:cs typeface="Arial" panose="020B0604020202020204" pitchFamily="34" charset="0"/>
            </a:rPr>
            <a:t>VSR type of rounds</a:t>
          </a:r>
          <a:endParaRPr lang="en-US" dirty="0">
            <a:solidFill>
              <a:srgbClr val="232D4B"/>
            </a:solidFill>
            <a:latin typeface="Arial" panose="020B0604020202020204" pitchFamily="34" charset="0"/>
            <a:cs typeface="Arial" panose="020B0604020202020204" pitchFamily="34" charset="0"/>
          </a:endParaRPr>
        </a:p>
      </dgm:t>
    </dgm:pt>
    <dgm:pt modelId="{A6E8364B-EAE3-407C-8565-DEB6E09853B0}" type="parTrans" cxnId="{EBBE5EDC-F676-41B5-B80C-F3E61FE6CC83}">
      <dgm:prSet/>
      <dgm:spPr/>
      <dgm:t>
        <a:bodyPr/>
        <a:lstStyle/>
        <a:p>
          <a:endParaRPr lang="en-US"/>
        </a:p>
      </dgm:t>
    </dgm:pt>
    <dgm:pt modelId="{C95D5563-CA9C-4EAA-B42D-1EA90C4F2F8C}" type="sibTrans" cxnId="{EBBE5EDC-F676-41B5-B80C-F3E61FE6CC83}">
      <dgm:prSet/>
      <dgm:spPr/>
      <dgm:t>
        <a:bodyPr/>
        <a:lstStyle/>
        <a:p>
          <a:endParaRPr lang="en-US"/>
        </a:p>
      </dgm:t>
    </dgm:pt>
    <dgm:pt modelId="{04F7FBBE-FF5A-40CB-85C0-F6707F015C4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Provide perspective by presenting the situation from an alternative vantage point</a:t>
          </a:r>
        </a:p>
      </dgm:t>
    </dgm:pt>
    <dgm:pt modelId="{06CB8850-6342-41FB-A538-07A1795FDA2C}" type="parTrans" cxnId="{E79E11BC-ED84-4B20-8F84-50C60939DB2A}">
      <dgm:prSet/>
      <dgm:spPr/>
    </dgm:pt>
    <dgm:pt modelId="{68676129-AB72-41F2-BE1D-4087B4C7016E}" type="sibTrans" cxnId="{E79E11BC-ED84-4B20-8F84-50C60939DB2A}">
      <dgm:prSet/>
      <dgm:spPr/>
    </dgm:pt>
    <dgm:pt modelId="{3E86D05F-16E7-4C2F-9CE5-D91AA5F7084D}" type="pres">
      <dgm:prSet presAssocID="{006A68CC-068C-402A-971D-0BA933967F7E}" presName="linear" presStyleCnt="0">
        <dgm:presLayoutVars>
          <dgm:dir/>
          <dgm:animLvl val="lvl"/>
          <dgm:resizeHandles val="exact"/>
        </dgm:presLayoutVars>
      </dgm:prSet>
      <dgm:spPr/>
    </dgm:pt>
    <dgm:pt modelId="{43CF4EAA-68F4-4EDE-9C93-A6C4BF7D069C}" type="pres">
      <dgm:prSet presAssocID="{0B566622-FAB5-48BA-A77C-D197453A0FB4}" presName="parentLin" presStyleCnt="0"/>
      <dgm:spPr/>
    </dgm:pt>
    <dgm:pt modelId="{E410C74F-53C2-4C6D-9553-5E2506FC7C74}" type="pres">
      <dgm:prSet presAssocID="{0B566622-FAB5-48BA-A77C-D197453A0FB4}" presName="parentLeftMargin" presStyleLbl="node1" presStyleIdx="0" presStyleCnt="2"/>
      <dgm:spPr/>
    </dgm:pt>
    <dgm:pt modelId="{F5325153-A435-490C-9789-DFA96D6106A5}" type="pres">
      <dgm:prSet presAssocID="{0B566622-FAB5-48BA-A77C-D197453A0FB4}" presName="parentText" presStyleLbl="node1" presStyleIdx="0" presStyleCnt="2">
        <dgm:presLayoutVars>
          <dgm:chMax val="0"/>
          <dgm:bulletEnabled val="1"/>
        </dgm:presLayoutVars>
      </dgm:prSet>
      <dgm:spPr/>
    </dgm:pt>
    <dgm:pt modelId="{94685091-2B39-4126-AC0D-EA9FB9250EEA}" type="pres">
      <dgm:prSet presAssocID="{0B566622-FAB5-48BA-A77C-D197453A0FB4}" presName="negativeSpace" presStyleCnt="0"/>
      <dgm:spPr/>
    </dgm:pt>
    <dgm:pt modelId="{C6D5A7CD-EA16-4DE2-A557-2B652E68730D}" type="pres">
      <dgm:prSet presAssocID="{0B566622-FAB5-48BA-A77C-D197453A0FB4}" presName="childText" presStyleLbl="conFgAcc1" presStyleIdx="0" presStyleCnt="2" custLinFactNeighborX="-270">
        <dgm:presLayoutVars>
          <dgm:bulletEnabled val="1"/>
        </dgm:presLayoutVars>
      </dgm:prSet>
      <dgm:spPr/>
    </dgm:pt>
    <dgm:pt modelId="{59B0FA0C-8B9F-4DBC-8C96-3FFDA8719975}" type="pres">
      <dgm:prSet presAssocID="{DDC61275-3A31-4CF1-8F64-5EDE14FDB133}" presName="spaceBetweenRectangles" presStyleCnt="0"/>
      <dgm:spPr/>
    </dgm:pt>
    <dgm:pt modelId="{9C8C01A5-F9FC-406E-8486-F1031C84DBE6}" type="pres">
      <dgm:prSet presAssocID="{2148E375-B6A8-4AFF-BE82-72F834E6CE35}" presName="parentLin" presStyleCnt="0"/>
      <dgm:spPr/>
    </dgm:pt>
    <dgm:pt modelId="{78B94A50-066B-4AFB-BD22-26F104D2131D}" type="pres">
      <dgm:prSet presAssocID="{2148E375-B6A8-4AFF-BE82-72F834E6CE35}" presName="parentLeftMargin" presStyleLbl="node1" presStyleIdx="0" presStyleCnt="2"/>
      <dgm:spPr/>
    </dgm:pt>
    <dgm:pt modelId="{9C78B716-C8F5-48E9-853F-DE63F4DF435E}" type="pres">
      <dgm:prSet presAssocID="{2148E375-B6A8-4AFF-BE82-72F834E6CE35}" presName="parentText" presStyleLbl="node1" presStyleIdx="1" presStyleCnt="2">
        <dgm:presLayoutVars>
          <dgm:chMax val="0"/>
          <dgm:bulletEnabled val="1"/>
        </dgm:presLayoutVars>
      </dgm:prSet>
      <dgm:spPr/>
    </dgm:pt>
    <dgm:pt modelId="{C94CD5EC-407A-4A97-93B1-67D24EE8D77E}" type="pres">
      <dgm:prSet presAssocID="{2148E375-B6A8-4AFF-BE82-72F834E6CE35}" presName="negativeSpace" presStyleCnt="0"/>
      <dgm:spPr/>
    </dgm:pt>
    <dgm:pt modelId="{E51BA28A-4500-4CD7-BA8B-ED8D61348AE9}" type="pres">
      <dgm:prSet presAssocID="{2148E375-B6A8-4AFF-BE82-72F834E6CE35}" presName="childText" presStyleLbl="conFgAcc1" presStyleIdx="1" presStyleCnt="2" custLinFactNeighborX="-748">
        <dgm:presLayoutVars>
          <dgm:bulletEnabled val="1"/>
        </dgm:presLayoutVars>
      </dgm:prSet>
      <dgm:spPr/>
    </dgm:pt>
  </dgm:ptLst>
  <dgm:cxnLst>
    <dgm:cxn modelId="{2E7A5904-A116-40E3-9A3E-C1CF6051ADF0}" srcId="{2148E375-B6A8-4AFF-BE82-72F834E6CE35}" destId="{F9D833CA-BCF5-47D3-BB8F-DEB36A4985C1}" srcOrd="5" destOrd="0" parTransId="{524E7EF5-DECF-4995-A40F-D5FB9183F623}" sibTransId="{518A6BFC-2CD4-47A7-91B4-4B8EEEF3D537}"/>
    <dgm:cxn modelId="{6601870E-28D7-492B-AB5D-C0C4256F4530}" type="presOf" srcId="{D3C07133-3655-4F37-9C9F-CEE9F7F4201F}" destId="{C6D5A7CD-EA16-4DE2-A557-2B652E68730D}" srcOrd="0" destOrd="4" presId="urn:microsoft.com/office/officeart/2005/8/layout/list1"/>
    <dgm:cxn modelId="{E3A75E13-6DB6-45A1-A533-6F74E708438C}" type="presOf" srcId="{F9D833CA-BCF5-47D3-BB8F-DEB36A4985C1}" destId="{E51BA28A-4500-4CD7-BA8B-ED8D61348AE9}" srcOrd="0" destOrd="5" presId="urn:microsoft.com/office/officeart/2005/8/layout/list1"/>
    <dgm:cxn modelId="{CEA79F15-7148-4547-BA04-B256C97D190F}" type="presOf" srcId="{4BF89D5F-8FB4-4BD6-B8C9-2DA7769533CD}" destId="{C6D5A7CD-EA16-4DE2-A557-2B652E68730D}" srcOrd="0" destOrd="5" presId="urn:microsoft.com/office/officeart/2005/8/layout/list1"/>
    <dgm:cxn modelId="{989EFD1C-6545-4C9C-B439-ABCE62594421}" type="presOf" srcId="{A8A1BEBE-E2EF-49C8-9892-4C8C44B01C28}" destId="{C6D5A7CD-EA16-4DE2-A557-2B652E68730D}" srcOrd="0" destOrd="0" presId="urn:microsoft.com/office/officeart/2005/8/layout/list1"/>
    <dgm:cxn modelId="{131DCC30-713C-41F7-9DE8-2368311A093E}" type="presOf" srcId="{0B566622-FAB5-48BA-A77C-D197453A0FB4}" destId="{F5325153-A435-490C-9789-DFA96D6106A5}" srcOrd="1" destOrd="0" presId="urn:microsoft.com/office/officeart/2005/8/layout/list1"/>
    <dgm:cxn modelId="{00666538-6A26-4C20-9B4A-9BEC50841ACA}" srcId="{006A68CC-068C-402A-971D-0BA933967F7E}" destId="{2148E375-B6A8-4AFF-BE82-72F834E6CE35}" srcOrd="1" destOrd="0" parTransId="{F13DB35C-576C-4A72-AEBE-D087EA2E0C44}" sibTransId="{DDD5C748-56CD-4FDD-BE5E-58DFD357C573}"/>
    <dgm:cxn modelId="{D336315C-0A8C-4969-BDB5-67CCE94B4B0E}" type="presOf" srcId="{04F7FBBE-FF5A-40CB-85C0-F6707F015C4B}" destId="{C6D5A7CD-EA16-4DE2-A557-2B652E68730D}" srcOrd="0" destOrd="3" presId="urn:microsoft.com/office/officeart/2005/8/layout/list1"/>
    <dgm:cxn modelId="{11419B5C-9A96-49CD-8836-11D31D6120CC}" srcId="{006A68CC-068C-402A-971D-0BA933967F7E}" destId="{0B566622-FAB5-48BA-A77C-D197453A0FB4}" srcOrd="0" destOrd="0" parTransId="{FB962DED-295C-46B5-9A66-48700E09DDB2}" sibTransId="{DDC61275-3A31-4CF1-8F64-5EDE14FDB133}"/>
    <dgm:cxn modelId="{A3A56F5D-9BC7-4E9C-9D67-172EFD09422A}" type="presOf" srcId="{333375C4-C607-4937-87C6-954DFA8514A7}" destId="{E51BA28A-4500-4CD7-BA8B-ED8D61348AE9}" srcOrd="0" destOrd="1" presId="urn:microsoft.com/office/officeart/2005/8/layout/list1"/>
    <dgm:cxn modelId="{C5E22D6E-B5D2-47EB-9074-B71B45BB46DF}" srcId="{2148E375-B6A8-4AFF-BE82-72F834E6CE35}" destId="{5846160C-514D-4308-83F8-895585E9DECA}" srcOrd="3" destOrd="0" parTransId="{3ECC5272-F6F1-49C7-9581-2F024673A1A9}" sibTransId="{46C22484-7F1D-4B1B-B1F7-BB740002E021}"/>
    <dgm:cxn modelId="{272ED24E-C191-4346-B16C-CC94EF8C55E6}" srcId="{2148E375-B6A8-4AFF-BE82-72F834E6CE35}" destId="{E0C869D2-E27A-4691-AA88-3879A83B0156}" srcOrd="4" destOrd="0" parTransId="{951C4F62-1742-4C01-9049-2884FFD34430}" sibTransId="{B73D080B-42E0-4CEB-8E8F-63E6A1646FC9}"/>
    <dgm:cxn modelId="{784B0C6F-AE92-4C7C-83D9-2B97EF15D603}" type="presOf" srcId="{2148E375-B6A8-4AFF-BE82-72F834E6CE35}" destId="{78B94A50-066B-4AFB-BD22-26F104D2131D}" srcOrd="0" destOrd="0" presId="urn:microsoft.com/office/officeart/2005/8/layout/list1"/>
    <dgm:cxn modelId="{AA54E177-4EB7-4B10-BE0D-47A064619A9F}" srcId="{0B566622-FAB5-48BA-A77C-D197453A0FB4}" destId="{4BF89D5F-8FB4-4BD6-B8C9-2DA7769533CD}" srcOrd="5" destOrd="0" parTransId="{50C51876-A672-411B-ABF5-713169D65BD5}" sibTransId="{06CBA1C5-0845-4ABB-ADBF-C7A323243344}"/>
    <dgm:cxn modelId="{98185381-E00D-4350-B30E-FB053E8F7611}" type="presOf" srcId="{CE38D36F-3F4A-44F7-9E61-DC6B8846AD50}" destId="{C6D5A7CD-EA16-4DE2-A557-2B652E68730D}" srcOrd="0" destOrd="1" presId="urn:microsoft.com/office/officeart/2005/8/layout/list1"/>
    <dgm:cxn modelId="{1A2C6886-B590-4222-969A-84B31605730D}" type="presOf" srcId="{E0C869D2-E27A-4691-AA88-3879A83B0156}" destId="{E51BA28A-4500-4CD7-BA8B-ED8D61348AE9}" srcOrd="0" destOrd="4" presId="urn:microsoft.com/office/officeart/2005/8/layout/list1"/>
    <dgm:cxn modelId="{1CF23E89-1716-491E-A05B-197559654295}" type="presOf" srcId="{006A68CC-068C-402A-971D-0BA933967F7E}" destId="{3E86D05F-16E7-4C2F-9CE5-D91AA5F7084D}" srcOrd="0" destOrd="0" presId="urn:microsoft.com/office/officeart/2005/8/layout/list1"/>
    <dgm:cxn modelId="{F75FC08C-3C03-4C81-B3D8-3E10B89F6811}" srcId="{2148E375-B6A8-4AFF-BE82-72F834E6CE35}" destId="{D6845D2F-2D3A-4669-97F3-681F4BEEA18F}" srcOrd="6" destOrd="0" parTransId="{B3F4B08C-618A-4F85-B0B2-4264FA526E46}" sibTransId="{5F57DDAE-37F5-4BA6-8DA3-88DF2E531C6D}"/>
    <dgm:cxn modelId="{AF1A279C-1F09-43DA-971D-46936B6623DA}" srcId="{0B566622-FAB5-48BA-A77C-D197453A0FB4}" destId="{D3C07133-3655-4F37-9C9F-CEE9F7F4201F}" srcOrd="4" destOrd="0" parTransId="{F7E860A6-419E-4AB3-A5A3-048A65018ED6}" sibTransId="{C22374CC-D1A6-4EB1-A156-AF9AB9E7674D}"/>
    <dgm:cxn modelId="{ECEE889C-9972-460F-B521-50F24B0950BE}" type="presOf" srcId="{73C60D53-5960-4594-BF9E-B315F4A7B0B7}" destId="{E51BA28A-4500-4CD7-BA8B-ED8D61348AE9}" srcOrd="0" destOrd="7" presId="urn:microsoft.com/office/officeart/2005/8/layout/list1"/>
    <dgm:cxn modelId="{8FDF11A6-FF34-498E-A677-796241677A14}" srcId="{2148E375-B6A8-4AFF-BE82-72F834E6CE35}" destId="{03FED0F4-9A35-42E0-978B-9F721F6AD3F6}" srcOrd="0" destOrd="0" parTransId="{023B6650-A124-4A51-AF6E-3E6DDB89DF20}" sibTransId="{E4F95317-8700-4CAA-AD44-3A2D00A6450B}"/>
    <dgm:cxn modelId="{4FEF22A6-BED2-49AE-B9E4-8785A407C231}" srcId="{0B566622-FAB5-48BA-A77C-D197453A0FB4}" destId="{76BCF854-8E40-43B5-AA87-3737B436798B}" srcOrd="2" destOrd="0" parTransId="{383303B3-7FA0-426D-BB57-6AADAD0A04EE}" sibTransId="{8F806620-D51A-4B41-A711-1BF803AE4619}"/>
    <dgm:cxn modelId="{93AEA4A7-B4C8-43F8-979A-6811E9054E0A}" srcId="{2148E375-B6A8-4AFF-BE82-72F834E6CE35}" destId="{B1702EC0-BD8F-492F-BEDC-528715558792}" srcOrd="2" destOrd="0" parTransId="{EF02D7C1-D046-4140-8B1B-AB34BA3A1915}" sibTransId="{53472EF0-8A37-4A14-A882-1467D689455B}"/>
    <dgm:cxn modelId="{6CBBE2A8-A628-4359-8349-A2681C3B176C}" type="presOf" srcId="{B1702EC0-BD8F-492F-BEDC-528715558792}" destId="{E51BA28A-4500-4CD7-BA8B-ED8D61348AE9}" srcOrd="0" destOrd="2" presId="urn:microsoft.com/office/officeart/2005/8/layout/list1"/>
    <dgm:cxn modelId="{249C7FAF-DE2E-44E7-91FE-DE6B69B46600}" type="presOf" srcId="{D6845D2F-2D3A-4669-97F3-681F4BEEA18F}" destId="{E51BA28A-4500-4CD7-BA8B-ED8D61348AE9}" srcOrd="0" destOrd="6" presId="urn:microsoft.com/office/officeart/2005/8/layout/list1"/>
    <dgm:cxn modelId="{E79E11BC-ED84-4B20-8F84-50C60939DB2A}" srcId="{0B566622-FAB5-48BA-A77C-D197453A0FB4}" destId="{04F7FBBE-FF5A-40CB-85C0-F6707F015C4B}" srcOrd="3" destOrd="0" parTransId="{06CB8850-6342-41FB-A538-07A1795FDA2C}" sibTransId="{68676129-AB72-41F2-BE1D-4087B4C7016E}"/>
    <dgm:cxn modelId="{6BA154BE-5FC3-498F-B999-6FC6F3F93B57}" type="presOf" srcId="{5846160C-514D-4308-83F8-895585E9DECA}" destId="{E51BA28A-4500-4CD7-BA8B-ED8D61348AE9}" srcOrd="0" destOrd="3" presId="urn:microsoft.com/office/officeart/2005/8/layout/list1"/>
    <dgm:cxn modelId="{14DE85C8-EFD7-4D5A-B018-77F56B486FB2}" type="presOf" srcId="{76BCF854-8E40-43B5-AA87-3737B436798B}" destId="{C6D5A7CD-EA16-4DE2-A557-2B652E68730D}" srcOrd="0" destOrd="2" presId="urn:microsoft.com/office/officeart/2005/8/layout/list1"/>
    <dgm:cxn modelId="{156B50CB-F5E8-4318-87BE-CC25A1BDAF54}" type="presOf" srcId="{0B566622-FAB5-48BA-A77C-D197453A0FB4}" destId="{E410C74F-53C2-4C6D-9553-5E2506FC7C74}" srcOrd="0" destOrd="0" presId="urn:microsoft.com/office/officeart/2005/8/layout/list1"/>
    <dgm:cxn modelId="{91BC19CD-27E3-46A0-BBBE-4F5CF75C53C5}" type="presOf" srcId="{2148E375-B6A8-4AFF-BE82-72F834E6CE35}" destId="{9C78B716-C8F5-48E9-853F-DE63F4DF435E}" srcOrd="1" destOrd="0" presId="urn:microsoft.com/office/officeart/2005/8/layout/list1"/>
    <dgm:cxn modelId="{33B8DBCF-C377-452F-B88D-A061618314C8}" srcId="{0B566622-FAB5-48BA-A77C-D197453A0FB4}" destId="{B6F88672-5B27-4A94-94A9-684EA323EB7E}" srcOrd="6" destOrd="0" parTransId="{8B3FCDF3-D186-45D8-9EDD-A265E8A80D8E}" sibTransId="{84142EB9-9D85-40F9-B1DF-C335EA231671}"/>
    <dgm:cxn modelId="{A66844D8-1DF7-4F4B-8F3D-B37E408E2A0C}" srcId="{0B566622-FAB5-48BA-A77C-D197453A0FB4}" destId="{CE38D36F-3F4A-44F7-9E61-DC6B8846AD50}" srcOrd="1" destOrd="0" parTransId="{2622235B-0385-468C-B77F-E9521806097C}" sibTransId="{3B53FB80-F404-4F25-B33A-E0810171D18C}"/>
    <dgm:cxn modelId="{EBBE5EDC-F676-41B5-B80C-F3E61FE6CC83}" srcId="{2148E375-B6A8-4AFF-BE82-72F834E6CE35}" destId="{73C60D53-5960-4594-BF9E-B315F4A7B0B7}" srcOrd="7" destOrd="0" parTransId="{A6E8364B-EAE3-407C-8565-DEB6E09853B0}" sibTransId="{C95D5563-CA9C-4EAA-B42D-1EA90C4F2F8C}"/>
    <dgm:cxn modelId="{641ACDDD-BE82-4C4F-9312-BF2D68959AAC}" type="presOf" srcId="{03FED0F4-9A35-42E0-978B-9F721F6AD3F6}" destId="{E51BA28A-4500-4CD7-BA8B-ED8D61348AE9}" srcOrd="0" destOrd="0" presId="urn:microsoft.com/office/officeart/2005/8/layout/list1"/>
    <dgm:cxn modelId="{62217CF5-200C-4D33-9919-95B12F06AAC9}" srcId="{2148E375-B6A8-4AFF-BE82-72F834E6CE35}" destId="{333375C4-C607-4937-87C6-954DFA8514A7}" srcOrd="1" destOrd="0" parTransId="{31D819A8-CA46-4718-997E-12E907A3EA7E}" sibTransId="{6F4FBA6C-D379-4D0D-9F43-63F5910A2FD7}"/>
    <dgm:cxn modelId="{6E67FEFA-C545-4AC7-9AB9-6B697E240D46}" type="presOf" srcId="{B6F88672-5B27-4A94-94A9-684EA323EB7E}" destId="{C6D5A7CD-EA16-4DE2-A557-2B652E68730D}" srcOrd="0" destOrd="6" presId="urn:microsoft.com/office/officeart/2005/8/layout/list1"/>
    <dgm:cxn modelId="{820F60FE-2798-4784-9866-7E043EB8F26F}" srcId="{0B566622-FAB5-48BA-A77C-D197453A0FB4}" destId="{A8A1BEBE-E2EF-49C8-9892-4C8C44B01C28}" srcOrd="0" destOrd="0" parTransId="{6665CC04-A4CD-4EF8-8815-C7C91567D12C}" sibTransId="{2AB0CB96-E172-4843-8AFE-D34CEA634B74}"/>
    <dgm:cxn modelId="{42CA470C-146A-4733-AF81-712C878D2BB6}" type="presParOf" srcId="{3E86D05F-16E7-4C2F-9CE5-D91AA5F7084D}" destId="{43CF4EAA-68F4-4EDE-9C93-A6C4BF7D069C}" srcOrd="0" destOrd="0" presId="urn:microsoft.com/office/officeart/2005/8/layout/list1"/>
    <dgm:cxn modelId="{F2E2424B-54F0-48C6-95CC-D14586E83FCC}" type="presParOf" srcId="{43CF4EAA-68F4-4EDE-9C93-A6C4BF7D069C}" destId="{E410C74F-53C2-4C6D-9553-5E2506FC7C74}" srcOrd="0" destOrd="0" presId="urn:microsoft.com/office/officeart/2005/8/layout/list1"/>
    <dgm:cxn modelId="{95903593-8C8E-43A7-804A-1BEC1C19AEC2}" type="presParOf" srcId="{43CF4EAA-68F4-4EDE-9C93-A6C4BF7D069C}" destId="{F5325153-A435-490C-9789-DFA96D6106A5}" srcOrd="1" destOrd="0" presId="urn:microsoft.com/office/officeart/2005/8/layout/list1"/>
    <dgm:cxn modelId="{CA4D3FAA-FCA9-4516-B2CA-CF3468162C1C}" type="presParOf" srcId="{3E86D05F-16E7-4C2F-9CE5-D91AA5F7084D}" destId="{94685091-2B39-4126-AC0D-EA9FB9250EEA}" srcOrd="1" destOrd="0" presId="urn:microsoft.com/office/officeart/2005/8/layout/list1"/>
    <dgm:cxn modelId="{B1A3DD49-7CB5-45BD-93D3-DF562ED18E0A}" type="presParOf" srcId="{3E86D05F-16E7-4C2F-9CE5-D91AA5F7084D}" destId="{C6D5A7CD-EA16-4DE2-A557-2B652E68730D}" srcOrd="2" destOrd="0" presId="urn:microsoft.com/office/officeart/2005/8/layout/list1"/>
    <dgm:cxn modelId="{25FA2F54-E630-4936-87D6-3F2581AF5778}" type="presParOf" srcId="{3E86D05F-16E7-4C2F-9CE5-D91AA5F7084D}" destId="{59B0FA0C-8B9F-4DBC-8C96-3FFDA8719975}" srcOrd="3" destOrd="0" presId="urn:microsoft.com/office/officeart/2005/8/layout/list1"/>
    <dgm:cxn modelId="{820FF359-75A4-4AE5-A15D-B20272D069D1}" type="presParOf" srcId="{3E86D05F-16E7-4C2F-9CE5-D91AA5F7084D}" destId="{9C8C01A5-F9FC-406E-8486-F1031C84DBE6}" srcOrd="4" destOrd="0" presId="urn:microsoft.com/office/officeart/2005/8/layout/list1"/>
    <dgm:cxn modelId="{B2849685-3E88-4CBD-87FF-B08CA23FD275}" type="presParOf" srcId="{9C8C01A5-F9FC-406E-8486-F1031C84DBE6}" destId="{78B94A50-066B-4AFB-BD22-26F104D2131D}" srcOrd="0" destOrd="0" presId="urn:microsoft.com/office/officeart/2005/8/layout/list1"/>
    <dgm:cxn modelId="{11E2BA74-2948-413F-B15F-AFF79F07930C}" type="presParOf" srcId="{9C8C01A5-F9FC-406E-8486-F1031C84DBE6}" destId="{9C78B716-C8F5-48E9-853F-DE63F4DF435E}" srcOrd="1" destOrd="0" presId="urn:microsoft.com/office/officeart/2005/8/layout/list1"/>
    <dgm:cxn modelId="{FFA096F7-7991-4D19-B3E9-178C341CB89D}" type="presParOf" srcId="{3E86D05F-16E7-4C2F-9CE5-D91AA5F7084D}" destId="{C94CD5EC-407A-4A97-93B1-67D24EE8D77E}" srcOrd="5" destOrd="0" presId="urn:microsoft.com/office/officeart/2005/8/layout/list1"/>
    <dgm:cxn modelId="{1B149A7E-A7C5-44B6-B767-A86332CEFFBD}" type="presParOf" srcId="{3E86D05F-16E7-4C2F-9CE5-D91AA5F7084D}" destId="{E51BA28A-4500-4CD7-BA8B-ED8D61348AE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custT="1"/>
      <dgm:spPr>
        <a:solidFill>
          <a:srgbClr val="EE853E"/>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Stress Moving into an Urgent Zone</a:t>
          </a:r>
          <a:endParaRPr lang="en-US" sz="2000"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custT="1"/>
      <dgm:spPr>
        <a:solidFill>
          <a:srgbClr val="FF0000"/>
        </a:solidFill>
      </dgm:spPr>
      <dgm:t>
        <a:bodyPr/>
        <a:lstStyle/>
        <a:p>
          <a:r>
            <a:rPr lang="en-US" sz="2000" b="1" dirty="0">
              <a:solidFill>
                <a:schemeClr val="tx1"/>
              </a:solidFill>
              <a:latin typeface="Arial" panose="020B0604020202020204" pitchFamily="34" charset="0"/>
              <a:ea typeface="ＭＳ Ｐゴシック" charset="0"/>
              <a:cs typeface="Arial" panose="020B0604020202020204" pitchFamily="34" charset="0"/>
            </a:rPr>
            <a:t>CALM: In Danger Zone—Take Immediate Action </a:t>
          </a:r>
          <a:endParaRPr lang="en-US" sz="2000"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custT="1"/>
      <dgm:spPr>
        <a:ln>
          <a:solidFill>
            <a:schemeClr val="tx1"/>
          </a:solidFill>
        </a:ln>
      </dgm:spPr>
      <dgm:t>
        <a:bodyPr/>
        <a:lstStyle/>
        <a:p>
          <a:pPr>
            <a:buFont typeface="Wingdings" panose="05000000000000000000" pitchFamily="2" charset="2"/>
            <a:buChar char="§"/>
          </a:pPr>
          <a:r>
            <a:rPr lang="en-US" sz="1800" dirty="0"/>
            <a:t>Reassure by authority and presence</a:t>
          </a:r>
          <a:endParaRPr lang="en-US" sz="1800" dirty="0">
            <a:latin typeface="Arial" panose="020B0604020202020204" pitchFamily="34" charset="0"/>
            <a:cs typeface="Arial" panose="020B0604020202020204" pitchFamily="34" charset="0"/>
          </a:endParaRP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3FA3B656-1AFF-4B57-8C0D-C772BD3C9227}">
      <dgm:prSet custT="1"/>
      <dgm:spPr>
        <a:ln>
          <a:solidFill>
            <a:schemeClr val="tx1"/>
          </a:solidFill>
        </a:ln>
      </dgm:spPr>
      <dgm:t>
        <a:bodyPr/>
        <a:lstStyle/>
        <a:p>
          <a:pPr>
            <a:buFont typeface="Wingdings" panose="05000000000000000000" pitchFamily="2" charset="2"/>
            <a:buChar char="§"/>
          </a:pPr>
          <a:r>
            <a:rPr lang="en-US" sz="1800" dirty="0">
              <a:latin typeface="+mn-lt"/>
              <a:cs typeface="Arial" panose="020B0604020202020204" pitchFamily="34" charset="0"/>
            </a:rPr>
            <a:t>Facilitate a break from the situation</a:t>
          </a: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6F30670F-8E01-4D4E-9C7C-FD99312F427E}">
      <dgm:prSet custT="1"/>
      <dgm:spPr/>
      <dgm:t>
        <a:bodyPr/>
        <a:lstStyle/>
        <a:p>
          <a:pPr>
            <a:buFont typeface="Wingdings" panose="05000000000000000000" pitchFamily="2" charset="2"/>
            <a:buChar char="§"/>
          </a:pPr>
          <a:r>
            <a:rPr lang="en-US" sz="1800" dirty="0">
              <a:latin typeface="+mn-lt"/>
            </a:rPr>
            <a:t>Guide the person through relaxation technique i.e. box breathing, visualization, etc.</a:t>
          </a:r>
        </a:p>
      </dgm:t>
    </dgm:pt>
    <dgm:pt modelId="{77CCBD75-9F03-441F-9BAA-893B7FDE6057}" type="parTrans" cxnId="{2A0D9383-79B9-4DBD-86C7-53190E066185}">
      <dgm:prSet/>
      <dgm:spPr/>
      <dgm:t>
        <a:bodyPr/>
        <a:lstStyle/>
        <a:p>
          <a:endParaRPr lang="en-US"/>
        </a:p>
      </dgm:t>
    </dgm:pt>
    <dgm:pt modelId="{0E392232-AFCB-466F-9AA6-2B150BE808B6}" type="sibTrans" cxnId="{2A0D9383-79B9-4DBD-86C7-53190E066185}">
      <dgm:prSet/>
      <dgm:spPr/>
      <dgm:t>
        <a:bodyPr/>
        <a:lstStyle/>
        <a:p>
          <a:endParaRPr lang="en-US"/>
        </a:p>
      </dgm:t>
    </dgm:pt>
    <dgm:pt modelId="{294819C6-56DC-40CC-BA35-7224B5E73999}">
      <dgm:prSet custT="1"/>
      <dgm:spPr/>
      <dgm:t>
        <a:bodyPr/>
        <a:lstStyle/>
        <a:p>
          <a:pPr>
            <a:buFont typeface="Wingdings" panose="05000000000000000000" pitchFamily="2" charset="2"/>
            <a:buChar char="§"/>
          </a:pPr>
          <a:r>
            <a:rPr lang="en-US" sz="1800" dirty="0">
              <a:latin typeface="+mn-lt"/>
            </a:rPr>
            <a:t>Do not leave person alone</a:t>
          </a:r>
        </a:p>
      </dgm:t>
    </dgm:pt>
    <dgm:pt modelId="{B6399D00-C4B0-4968-A13A-1C87E6006588}" type="parTrans" cxnId="{56FCFC71-CF6B-4DFE-9620-7BD19152D471}">
      <dgm:prSet/>
      <dgm:spPr/>
      <dgm:t>
        <a:bodyPr/>
        <a:lstStyle/>
        <a:p>
          <a:endParaRPr lang="en-US"/>
        </a:p>
      </dgm:t>
    </dgm:pt>
    <dgm:pt modelId="{44B14914-3B4F-457D-9ACB-CC3230F95CD1}" type="sibTrans" cxnId="{56FCFC71-CF6B-4DFE-9620-7BD19152D471}">
      <dgm:prSet/>
      <dgm:spPr/>
      <dgm:t>
        <a:bodyPr/>
        <a:lstStyle/>
        <a:p>
          <a:endParaRPr lang="en-US"/>
        </a:p>
      </dgm:t>
    </dgm:pt>
    <dgm:pt modelId="{279453DF-F6A2-4047-B8CE-F81ECE875FE5}">
      <dgm:prSet custT="1"/>
      <dgm:spPr/>
      <dgm:t>
        <a:bodyPr/>
        <a:lstStyle/>
        <a:p>
          <a:pPr>
            <a:buFont typeface="Wingdings" panose="05000000000000000000" pitchFamily="2" charset="2"/>
            <a:buChar char="§"/>
          </a:pPr>
          <a:r>
            <a:rPr lang="en-US" sz="1800" dirty="0">
              <a:latin typeface="+mn-lt"/>
            </a:rPr>
            <a:t>Escalation to leadership and use of outside resources </a:t>
          </a:r>
        </a:p>
      </dgm:t>
    </dgm:pt>
    <dgm:pt modelId="{6D5481CB-7C3E-4D27-8DD5-ACAF164358CD}" type="parTrans" cxnId="{97538287-6DDA-45CC-8C25-75F4C54629C1}">
      <dgm:prSet/>
      <dgm:spPr/>
      <dgm:t>
        <a:bodyPr/>
        <a:lstStyle/>
        <a:p>
          <a:endParaRPr lang="en-US"/>
        </a:p>
      </dgm:t>
    </dgm:pt>
    <dgm:pt modelId="{07840910-DD8F-4FEF-91B0-8D4559264174}" type="sibTrans" cxnId="{97538287-6DDA-45CC-8C25-75F4C54629C1}">
      <dgm:prSet/>
      <dgm:spPr/>
      <dgm:t>
        <a:bodyPr/>
        <a:lstStyle/>
        <a:p>
          <a:endParaRPr lang="en-US"/>
        </a:p>
      </dgm:t>
    </dgm:pt>
    <dgm:pt modelId="{E6AE4FB0-854B-4466-A1A1-E40C4E5B0F72}">
      <dgm:prSet custT="1"/>
      <dgm:spPr/>
      <dgm:t>
        <a:bodyPr/>
        <a:lstStyle/>
        <a:p>
          <a:pPr>
            <a:buFont typeface="Wingdings" panose="05000000000000000000" pitchFamily="2" charset="2"/>
            <a:buChar char="§"/>
          </a:pPr>
          <a:r>
            <a:rPr lang="en-US" sz="1800" dirty="0">
              <a:latin typeface="+mn-lt"/>
            </a:rPr>
            <a:t>Navigate and escort to resources</a:t>
          </a:r>
        </a:p>
      </dgm:t>
    </dgm:pt>
    <dgm:pt modelId="{085711FA-DF16-4778-9C47-AA118650F71F}" type="parTrans" cxnId="{3D219E8B-4EBA-4C41-841B-7BAE089772E8}">
      <dgm:prSet/>
      <dgm:spPr/>
      <dgm:t>
        <a:bodyPr/>
        <a:lstStyle/>
        <a:p>
          <a:endParaRPr lang="en-US"/>
        </a:p>
      </dgm:t>
    </dgm:pt>
    <dgm:pt modelId="{64984975-5377-4AAB-9F20-6462F43000A4}" type="sibTrans" cxnId="{3D219E8B-4EBA-4C41-841B-7BAE089772E8}">
      <dgm:prSet/>
      <dgm:spPr/>
      <dgm:t>
        <a:bodyPr/>
        <a:lstStyle/>
        <a:p>
          <a:endParaRPr lang="en-US"/>
        </a:p>
      </dgm:t>
    </dgm:pt>
    <dgm:pt modelId="{0D06C559-C885-44A1-85DF-B69328516431}">
      <dgm:prSet custT="1"/>
      <dgm:spPr/>
      <dgm:t>
        <a:bodyPr/>
        <a:lstStyle/>
        <a:p>
          <a:pPr>
            <a:buFont typeface="Wingdings" panose="05000000000000000000" pitchFamily="2" charset="2"/>
            <a:buChar char="§"/>
          </a:pPr>
          <a:r>
            <a:rPr lang="en-US" sz="1800" dirty="0"/>
            <a:t>Show understanding</a:t>
          </a:r>
        </a:p>
      </dgm:t>
    </dgm:pt>
    <dgm:pt modelId="{3B9121E1-1002-404E-B7C1-8F73C7DCA6BD}" type="parTrans" cxnId="{56A73FC2-577B-4522-A8C3-A77C31DB42CE}">
      <dgm:prSet/>
      <dgm:spPr/>
      <dgm:t>
        <a:bodyPr/>
        <a:lstStyle/>
        <a:p>
          <a:endParaRPr lang="en-US"/>
        </a:p>
      </dgm:t>
    </dgm:pt>
    <dgm:pt modelId="{BACE12AC-97E0-4B02-BA41-18B92AEB389F}" type="sibTrans" cxnId="{56A73FC2-577B-4522-A8C3-A77C31DB42CE}">
      <dgm:prSet/>
      <dgm:spPr/>
      <dgm:t>
        <a:bodyPr/>
        <a:lstStyle/>
        <a:p>
          <a:endParaRPr lang="en-US"/>
        </a:p>
      </dgm:t>
    </dgm:pt>
    <dgm:pt modelId="{A26440CD-627F-49BE-9754-512FF9CB8767}">
      <dgm:prSet custT="1"/>
      <dgm:spPr/>
      <dgm:t>
        <a:bodyPr/>
        <a:lstStyle/>
        <a:p>
          <a:pPr>
            <a:buFont typeface="Wingdings" panose="05000000000000000000" pitchFamily="2" charset="2"/>
            <a:buChar char="§"/>
          </a:pPr>
          <a:r>
            <a:rPr lang="en-US" sz="1800" dirty="0"/>
            <a:t>Ask for help to empower and distract the person</a:t>
          </a:r>
        </a:p>
      </dgm:t>
    </dgm:pt>
    <dgm:pt modelId="{5F9DDF78-A151-4186-98A2-D21B4044D1C9}" type="parTrans" cxnId="{1D80BDEA-EEA9-453F-BD16-BCCDB5FB5CC3}">
      <dgm:prSet/>
      <dgm:spPr/>
      <dgm:t>
        <a:bodyPr/>
        <a:lstStyle/>
        <a:p>
          <a:endParaRPr lang="en-US"/>
        </a:p>
      </dgm:t>
    </dgm:pt>
    <dgm:pt modelId="{B92730CE-7144-4D44-88E7-9440DFB41CF1}" type="sibTrans" cxnId="{1D80BDEA-EEA9-453F-BD16-BCCDB5FB5CC3}">
      <dgm:prSet/>
      <dgm:spPr/>
      <dgm:t>
        <a:bodyPr/>
        <a:lstStyle/>
        <a:p>
          <a:endParaRPr lang="en-US"/>
        </a:p>
      </dgm:t>
    </dgm:pt>
    <dgm:pt modelId="{E9A89090-437F-4B4E-87CA-ED1673ADCF60}">
      <dgm:prSet custT="1"/>
      <dgm:spPr/>
      <dgm:t>
        <a:bodyPr/>
        <a:lstStyle/>
        <a:p>
          <a:pPr>
            <a:buFont typeface="Wingdings" panose="05000000000000000000" pitchFamily="2" charset="2"/>
            <a:buChar char="§"/>
          </a:pPr>
          <a:r>
            <a:rPr lang="en-US" sz="1800" dirty="0"/>
            <a:t>Get stressed person to look at you, then be very specific and detailed about what you want them to do</a:t>
          </a:r>
        </a:p>
      </dgm:t>
    </dgm:pt>
    <dgm:pt modelId="{91F9AB96-FC10-4C77-BFAC-E717A781455A}" type="parTrans" cxnId="{FB52454B-82FB-4F8D-BBB1-03FFE628C038}">
      <dgm:prSet/>
      <dgm:spPr/>
      <dgm:t>
        <a:bodyPr/>
        <a:lstStyle/>
        <a:p>
          <a:endParaRPr lang="en-US"/>
        </a:p>
      </dgm:t>
    </dgm:pt>
    <dgm:pt modelId="{B3A4C4AF-8C2B-4EF6-9F67-72C475AD4D68}" type="sibTrans" cxnId="{FB52454B-82FB-4F8D-BBB1-03FFE628C038}">
      <dgm:prSet/>
      <dgm:spPr/>
      <dgm:t>
        <a:bodyPr/>
        <a:lstStyle/>
        <a:p>
          <a:endParaRPr lang="en-US"/>
        </a:p>
      </dgm:t>
    </dgm:pt>
    <dgm:pt modelId="{1E900696-F368-4058-9FAE-01FC81D642B8}">
      <dgm:prSet custT="1"/>
      <dgm:spPr/>
      <dgm:t>
        <a:bodyPr/>
        <a:lstStyle/>
        <a:p>
          <a:pPr>
            <a:buFont typeface="Wingdings" panose="05000000000000000000" pitchFamily="2" charset="2"/>
            <a:buChar char="§"/>
          </a:pPr>
          <a:r>
            <a:rPr lang="en-US" sz="1800" dirty="0"/>
            <a:t>Use the person's name and communicate exactly what is needed din a calm, methodical voice</a:t>
          </a:r>
        </a:p>
      </dgm:t>
    </dgm:pt>
    <dgm:pt modelId="{07F22B70-1326-4FAF-89EE-56A4E5EF46DD}" type="parTrans" cxnId="{3E16E14F-F17B-43B9-B8BC-5B04D9CC7F84}">
      <dgm:prSet/>
      <dgm:spPr/>
      <dgm:t>
        <a:bodyPr/>
        <a:lstStyle/>
        <a:p>
          <a:endParaRPr lang="en-US"/>
        </a:p>
      </dgm:t>
    </dgm:pt>
    <dgm:pt modelId="{3776943F-EAD1-47C4-9E96-AECDDDE23F98}" type="sibTrans" cxnId="{3E16E14F-F17B-43B9-B8BC-5B04D9CC7F84}">
      <dgm:prSet/>
      <dgm:spPr/>
      <dgm:t>
        <a:bodyPr/>
        <a:lstStyle/>
        <a:p>
          <a:endParaRPr lang="en-US"/>
        </a:p>
      </dgm:t>
    </dgm:pt>
    <dgm:pt modelId="{CFB65D3C-20D8-4DB6-B31B-F14F02762DF8}">
      <dgm:prSet custT="1"/>
      <dgm:spPr/>
      <dgm:t>
        <a:bodyPr/>
        <a:lstStyle/>
        <a:p>
          <a:pPr>
            <a:buFont typeface="Wingdings" panose="05000000000000000000" pitchFamily="2" charset="2"/>
            <a:buChar char="§"/>
          </a:pPr>
          <a:r>
            <a:rPr lang="en-US" sz="1800" dirty="0"/>
            <a:t>Find ways to make meaning and memorialize together after losses</a:t>
          </a:r>
        </a:p>
      </dgm:t>
    </dgm:pt>
    <dgm:pt modelId="{8D83797B-81AC-425E-80B1-EE23FB68B199}" type="parTrans" cxnId="{78009E93-B746-4696-A062-8AA298A991B6}">
      <dgm:prSet/>
      <dgm:spPr/>
      <dgm:t>
        <a:bodyPr/>
        <a:lstStyle/>
        <a:p>
          <a:endParaRPr lang="en-US"/>
        </a:p>
      </dgm:t>
    </dgm:pt>
    <dgm:pt modelId="{92E8B907-836A-436E-9BAB-52A4E60A1E5F}" type="sibTrans" cxnId="{78009E93-B746-4696-A062-8AA298A991B6}">
      <dgm:prSet/>
      <dgm:spPr/>
      <dgm:t>
        <a:bodyPr/>
        <a:lstStyle/>
        <a:p>
          <a:endParaRPr lang="en-US"/>
        </a:p>
      </dgm:t>
    </dgm:pt>
    <dgm:pt modelId="{EE454F98-AD00-4CC8-97DC-95E1CA315F82}">
      <dgm:prSet custT="1"/>
      <dgm:spPr/>
      <dgm:t>
        <a:bodyPr/>
        <a:lstStyle/>
        <a:p>
          <a:pPr>
            <a:buFont typeface="Wingdings" panose="05000000000000000000" pitchFamily="2" charset="2"/>
            <a:buChar char="§"/>
          </a:pPr>
          <a:r>
            <a:rPr lang="en-US" sz="1800" dirty="0"/>
            <a:t>Insist on a break</a:t>
          </a:r>
        </a:p>
      </dgm:t>
    </dgm:pt>
    <dgm:pt modelId="{5C3B6911-3A69-4ACD-B9F8-627B67AE89C5}" type="parTrans" cxnId="{BE7E4536-690D-4031-A57E-D259A2C84389}">
      <dgm:prSet/>
      <dgm:spPr/>
      <dgm:t>
        <a:bodyPr/>
        <a:lstStyle/>
        <a:p>
          <a:endParaRPr lang="en-US"/>
        </a:p>
      </dgm:t>
    </dgm:pt>
    <dgm:pt modelId="{F0A6C0FE-B7E2-47DD-AA55-9595D185BC80}" type="sibTrans" cxnId="{BE7E4536-690D-4031-A57E-D259A2C84389}">
      <dgm:prSet/>
      <dgm:spPr/>
      <dgm:t>
        <a:bodyPr/>
        <a:lstStyle/>
        <a:p>
          <a:endParaRPr lang="en-US"/>
        </a:p>
      </dgm:t>
    </dgm:pt>
    <dgm:pt modelId="{0683BA31-69D8-4E79-AA3A-9D31931FC126}">
      <dgm:prSet custT="1"/>
      <dgm:spPr/>
      <dgm:t>
        <a:bodyPr/>
        <a:lstStyle/>
        <a:p>
          <a:pPr>
            <a:buFont typeface="Wingdings" panose="05000000000000000000" pitchFamily="2" charset="2"/>
            <a:buChar char="§"/>
          </a:pPr>
          <a:r>
            <a:rPr lang="en-US" sz="1800" dirty="0"/>
            <a:t>Connect with emotional support resources</a:t>
          </a:r>
        </a:p>
      </dgm:t>
    </dgm:pt>
    <dgm:pt modelId="{DD45B66A-E86A-4E57-9CA4-58252E452920}" type="parTrans" cxnId="{8A8F4A3F-1713-4BA0-90B7-EBD588508AB5}">
      <dgm:prSet/>
      <dgm:spPr/>
      <dgm:t>
        <a:bodyPr/>
        <a:lstStyle/>
        <a:p>
          <a:endParaRPr lang="en-US"/>
        </a:p>
      </dgm:t>
    </dgm:pt>
    <dgm:pt modelId="{897CCBE2-0D0A-485D-AF0B-EA923CA98E2C}" type="sibTrans" cxnId="{8A8F4A3F-1713-4BA0-90B7-EBD588508AB5}">
      <dgm:prSet/>
      <dgm:spPr/>
      <dgm:t>
        <a:bodyPr/>
        <a:lstStyle/>
        <a:p>
          <a:endParaRPr lang="en-US"/>
        </a:p>
      </dgm:t>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709"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F475890C-AAF5-4D00-AFDA-B2E47F83A76E}" type="presOf" srcId="{0D06C559-C885-44A1-85DF-B69328516431}" destId="{F9F44514-E319-4460-960B-A4D2EF04B974}" srcOrd="0" destOrd="1" presId="urn:microsoft.com/office/officeart/2005/8/layout/list1"/>
    <dgm:cxn modelId="{73B9422C-F916-46FF-878C-00DF1CEA4FFE}" type="presOf" srcId="{294819C6-56DC-40CC-BA35-7224B5E73999}" destId="{1FA530E9-9D2D-441A-B954-52B42EF494C3}" srcOrd="0" destOrd="2" presId="urn:microsoft.com/office/officeart/2005/8/layout/list1"/>
    <dgm:cxn modelId="{2E1E6432-3E75-40A1-8CB1-29D7394CE1D3}" srcId="{127C7479-93BF-4CBD-8E43-64D111378F83}" destId="{5485316C-148C-4E5A-B07A-2E6831D20A69}" srcOrd="1" destOrd="0" parTransId="{45EE953E-C5D5-4ED2-ACAD-F3750C771760}" sibTransId="{41204499-CA88-4ECC-AA4B-170A25FDC5DD}"/>
    <dgm:cxn modelId="{BE7E4536-690D-4031-A57E-D259A2C84389}" srcId="{A12366A8-B23D-44DF-B443-D63E0A966E66}" destId="{EE454F98-AD00-4CC8-97DC-95E1CA315F82}" srcOrd="6" destOrd="0" parTransId="{5C3B6911-3A69-4ACD-B9F8-627B67AE89C5}" sibTransId="{F0A6C0FE-B7E2-47DD-AA55-9595D185BC80}"/>
    <dgm:cxn modelId="{9B829D3C-ED91-488C-8E47-5F7911ED8425}" type="presOf" srcId="{279453DF-F6A2-4047-B8CE-F81ECE875FE5}" destId="{1FA530E9-9D2D-441A-B954-52B42EF494C3}" srcOrd="0" destOrd="3" presId="urn:microsoft.com/office/officeart/2005/8/layout/list1"/>
    <dgm:cxn modelId="{8A8F4A3F-1713-4BA0-90B7-EBD588508AB5}" srcId="{A12366A8-B23D-44DF-B443-D63E0A966E66}" destId="{0683BA31-69D8-4E79-AA3A-9D31931FC126}" srcOrd="7" destOrd="0" parTransId="{DD45B66A-E86A-4E57-9CA4-58252E452920}" sibTransId="{897CCBE2-0D0A-485D-AF0B-EA923CA98E2C}"/>
    <dgm:cxn modelId="{FEE32967-BF65-47A6-B7BC-84B8940BAA10}" type="presOf" srcId="{127C7479-93BF-4CBD-8E43-64D111378F83}" destId="{967790DF-720C-4445-B191-DEB3A92EA67B}" srcOrd="0" destOrd="0" presId="urn:microsoft.com/office/officeart/2005/8/layout/list1"/>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FB52454B-82FB-4F8D-BBB1-03FFE628C038}" srcId="{A12366A8-B23D-44DF-B443-D63E0A966E66}" destId="{E9A89090-437F-4B4E-87CA-ED1673ADCF60}" srcOrd="3" destOrd="0" parTransId="{91F9AB96-FC10-4C77-BFAC-E717A781455A}" sibTransId="{B3A4C4AF-8C2B-4EF6-9F67-72C475AD4D68}"/>
    <dgm:cxn modelId="{3A5F016F-78F3-4505-ABBF-741B7980CC20}" type="presOf" srcId="{A12366A8-B23D-44DF-B443-D63E0A966E66}" destId="{8AB44CF7-613E-4AE2-A198-257C497F1BAA}" srcOrd="0" destOrd="0" presId="urn:microsoft.com/office/officeart/2005/8/layout/list1"/>
    <dgm:cxn modelId="{3E16E14F-F17B-43B9-B8BC-5B04D9CC7F84}" srcId="{A12366A8-B23D-44DF-B443-D63E0A966E66}" destId="{1E900696-F368-4058-9FAE-01FC81D642B8}" srcOrd="4" destOrd="0" parTransId="{07F22B70-1326-4FAF-89EE-56A4E5EF46DD}" sibTransId="{3776943F-EAD1-47C4-9E96-AECDDDE23F98}"/>
    <dgm:cxn modelId="{56FCFC71-CF6B-4DFE-9620-7BD19152D471}" srcId="{5485316C-148C-4E5A-B07A-2E6831D20A69}" destId="{294819C6-56DC-40CC-BA35-7224B5E73999}" srcOrd="2" destOrd="0" parTransId="{B6399D00-C4B0-4968-A13A-1C87E6006588}" sibTransId="{44B14914-3B4F-457D-9ACB-CC3230F95CD1}"/>
    <dgm:cxn modelId="{B0AE7E73-5B6E-49D9-9A48-628FB63F6928}" type="presOf" srcId="{A26440CD-627F-49BE-9754-512FF9CB8767}" destId="{F9F44514-E319-4460-960B-A4D2EF04B974}" srcOrd="0" destOrd="2" presId="urn:microsoft.com/office/officeart/2005/8/layout/list1"/>
    <dgm:cxn modelId="{D1346A77-60FF-439E-A249-84CCDD5B2FED}" srcId="{A12366A8-B23D-44DF-B443-D63E0A966E66}" destId="{70EEC57B-B39B-485F-9948-B1C7BC28AB2D}" srcOrd="0" destOrd="0" parTransId="{35783494-9BBB-4724-8571-420BCB2C4315}" sibTransId="{80B24708-472C-4C9A-B0CB-0C3A3F42B533}"/>
    <dgm:cxn modelId="{CC399659-4E59-47B2-BB64-334DD009C60E}" type="presOf" srcId="{1E900696-F368-4058-9FAE-01FC81D642B8}" destId="{F9F44514-E319-4460-960B-A4D2EF04B974}" srcOrd="0" destOrd="4" presId="urn:microsoft.com/office/officeart/2005/8/layout/list1"/>
    <dgm:cxn modelId="{7109E87A-ECF2-4665-AA36-BF4B8144190C}" type="presOf" srcId="{70EEC57B-B39B-485F-9948-B1C7BC28AB2D}" destId="{F9F44514-E319-4460-960B-A4D2EF04B974}" srcOrd="0" destOrd="0" presId="urn:microsoft.com/office/officeart/2005/8/layout/list1"/>
    <dgm:cxn modelId="{2A0D9383-79B9-4DBD-86C7-53190E066185}" srcId="{5485316C-148C-4E5A-B07A-2E6831D20A69}" destId="{6F30670F-8E01-4D4E-9C7C-FD99312F427E}" srcOrd="1" destOrd="0" parTransId="{77CCBD75-9F03-441F-9BAA-893B7FDE6057}" sibTransId="{0E392232-AFCB-466F-9AA6-2B150BE808B6}"/>
    <dgm:cxn modelId="{97538287-6DDA-45CC-8C25-75F4C54629C1}" srcId="{5485316C-148C-4E5A-B07A-2E6831D20A69}" destId="{279453DF-F6A2-4047-B8CE-F81ECE875FE5}" srcOrd="3" destOrd="0" parTransId="{6D5481CB-7C3E-4D27-8DD5-ACAF164358CD}" sibTransId="{07840910-DD8F-4FEF-91B0-8D4559264174}"/>
    <dgm:cxn modelId="{3D219E8B-4EBA-4C41-841B-7BAE089772E8}" srcId="{5485316C-148C-4E5A-B07A-2E6831D20A69}" destId="{E6AE4FB0-854B-4466-A1A1-E40C4E5B0F72}" srcOrd="4" destOrd="0" parTransId="{085711FA-DF16-4778-9C47-AA118650F71F}" sibTransId="{64984975-5377-4AAB-9F20-6462F43000A4}"/>
    <dgm:cxn modelId="{78009E93-B746-4696-A062-8AA298A991B6}" srcId="{A12366A8-B23D-44DF-B443-D63E0A966E66}" destId="{CFB65D3C-20D8-4DB6-B31B-F14F02762DF8}" srcOrd="5" destOrd="0" parTransId="{8D83797B-81AC-425E-80B1-EE23FB68B199}" sibTransId="{92E8B907-836A-436E-9BAB-52A4E60A1E5F}"/>
    <dgm:cxn modelId="{BDCF45C1-4CC3-4D35-ADED-74D1EEC63B04}" type="presOf" srcId="{CFB65D3C-20D8-4DB6-B31B-F14F02762DF8}" destId="{F9F44514-E319-4460-960B-A4D2EF04B974}" srcOrd="0" destOrd="5" presId="urn:microsoft.com/office/officeart/2005/8/layout/list1"/>
    <dgm:cxn modelId="{56A73FC2-577B-4522-A8C3-A77C31DB42CE}" srcId="{A12366A8-B23D-44DF-B443-D63E0A966E66}" destId="{0D06C559-C885-44A1-85DF-B69328516431}" srcOrd="1" destOrd="0" parTransId="{3B9121E1-1002-404E-B7C1-8F73C7DCA6BD}" sibTransId="{BACE12AC-97E0-4B02-BA41-18B92AEB389F}"/>
    <dgm:cxn modelId="{E1C1B5C4-DEC5-4F4B-88D1-849D7EADDDE2}" type="presOf" srcId="{6F30670F-8E01-4D4E-9C7C-FD99312F427E}" destId="{1FA530E9-9D2D-441A-B954-52B42EF494C3}" srcOrd="0" destOrd="1" presId="urn:microsoft.com/office/officeart/2005/8/layout/list1"/>
    <dgm:cxn modelId="{97C7B5CD-0DDC-4600-A7DA-A5F4C223683B}" type="presOf" srcId="{E9A89090-437F-4B4E-87CA-ED1673ADCF60}" destId="{F9F44514-E319-4460-960B-A4D2EF04B974}" srcOrd="0" destOrd="3" presId="urn:microsoft.com/office/officeart/2005/8/layout/list1"/>
    <dgm:cxn modelId="{512554DA-3991-47D8-9942-1E2489DE7901}" type="presOf" srcId="{3FA3B656-1AFF-4B57-8C0D-C772BD3C9227}" destId="{1FA530E9-9D2D-441A-B954-52B42EF494C3}" srcOrd="0" destOrd="0" presId="urn:microsoft.com/office/officeart/2005/8/layout/list1"/>
    <dgm:cxn modelId="{1D80BDEA-EEA9-453F-BD16-BCCDB5FB5CC3}" srcId="{A12366A8-B23D-44DF-B443-D63E0A966E66}" destId="{A26440CD-627F-49BE-9754-512FF9CB8767}" srcOrd="2" destOrd="0" parTransId="{5F9DDF78-A151-4186-98A2-D21B4044D1C9}" sibTransId="{B92730CE-7144-4D44-88E7-9440DFB41CF1}"/>
    <dgm:cxn modelId="{0F9034EC-0535-4D95-9FCB-15FFB1515B3E}" type="presOf" srcId="{0683BA31-69D8-4E79-AA3A-9D31931FC126}" destId="{F9F44514-E319-4460-960B-A4D2EF04B974}" srcOrd="0" destOrd="7" presId="urn:microsoft.com/office/officeart/2005/8/layout/list1"/>
    <dgm:cxn modelId="{377C06ED-624F-4EF1-8578-BCF7D445629D}" type="presOf" srcId="{EE454F98-AD00-4CC8-97DC-95E1CA315F82}" destId="{F9F44514-E319-4460-960B-A4D2EF04B974}" srcOrd="0" destOrd="6" presId="urn:microsoft.com/office/officeart/2005/8/layout/list1"/>
    <dgm:cxn modelId="{295699EF-0A34-45D5-A808-0D4EFEA761C8}" srcId="{5485316C-148C-4E5A-B07A-2E6831D20A69}" destId="{3FA3B656-1AFF-4B57-8C0D-C772BD3C9227}" srcOrd="0" destOrd="0" parTransId="{9660E88E-AE48-45A5-9BC5-2D1CBA5204DD}" sibTransId="{A57D6726-D722-4394-A9C5-71F2D7E87D29}"/>
    <dgm:cxn modelId="{2B727CFA-E769-4D13-873F-78A50750DC7F}" type="presOf" srcId="{E6AE4FB0-854B-4466-A1A1-E40C4E5B0F72}" destId="{1FA530E9-9D2D-441A-B954-52B42EF494C3}" srcOrd="0" destOrd="4" presId="urn:microsoft.com/office/officeart/2005/8/layout/list1"/>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2CCE265-32D8-4AB5-B047-CC0349EA7B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E15275-99F5-4C9F-BAC7-70CD3C0B3782}">
      <dgm:prSet phldrT="[Text]"/>
      <dgm:spPr>
        <a:solidFill>
          <a:srgbClr val="232D4B"/>
        </a:solidFill>
      </dgm:spPr>
      <dgm:t>
        <a:bodyPr/>
        <a:lstStyle/>
        <a:p>
          <a:pPr>
            <a:buNone/>
          </a:pPr>
          <a:r>
            <a:rPr lang="en-US" b="1" dirty="0"/>
            <a:t>Immediate Calm:</a:t>
          </a:r>
          <a:endParaRPr lang="en-US" dirty="0"/>
        </a:p>
      </dgm:t>
    </dgm:pt>
    <dgm:pt modelId="{0A63043C-5998-4E57-924A-84836C11D7FD}" type="parTrans" cxnId="{6C4548D8-88FB-49D5-812C-7B7ED16A9242}">
      <dgm:prSet/>
      <dgm:spPr/>
      <dgm:t>
        <a:bodyPr/>
        <a:lstStyle/>
        <a:p>
          <a:endParaRPr lang="en-US"/>
        </a:p>
      </dgm:t>
    </dgm:pt>
    <dgm:pt modelId="{F13B2DED-9D40-4D19-B6E8-6386D70EC780}" type="sibTrans" cxnId="{6C4548D8-88FB-49D5-812C-7B7ED16A9242}">
      <dgm:prSet/>
      <dgm:spPr/>
      <dgm:t>
        <a:bodyPr/>
        <a:lstStyle/>
        <a:p>
          <a:endParaRPr lang="en-US"/>
        </a:p>
      </dgm:t>
    </dgm:pt>
    <dgm:pt modelId="{50B7CC9C-E144-491D-A835-EB95388F550B}">
      <dgm:prSet phldrT="[Text]"/>
      <dgm:spPr/>
      <dgm:t>
        <a:bodyPr/>
        <a:lstStyle/>
        <a:p>
          <a:r>
            <a:rPr lang="en-US" dirty="0">
              <a:solidFill>
                <a:srgbClr val="232D4B"/>
              </a:solidFill>
            </a:rPr>
            <a:t>Ask for help to empower and distract the other person</a:t>
          </a:r>
        </a:p>
      </dgm:t>
    </dgm:pt>
    <dgm:pt modelId="{0335AEC4-267A-4ECC-9B0F-1AB65FBFD1B2}" type="parTrans" cxnId="{DE8CAA12-C7D9-4FC7-93F7-22F844BF9CF3}">
      <dgm:prSet/>
      <dgm:spPr/>
      <dgm:t>
        <a:bodyPr/>
        <a:lstStyle/>
        <a:p>
          <a:endParaRPr lang="en-US"/>
        </a:p>
      </dgm:t>
    </dgm:pt>
    <dgm:pt modelId="{3E67081E-5E03-4685-A1DC-6B7812D734F9}" type="sibTrans" cxnId="{DE8CAA12-C7D9-4FC7-93F7-22F844BF9CF3}">
      <dgm:prSet/>
      <dgm:spPr/>
      <dgm:t>
        <a:bodyPr/>
        <a:lstStyle/>
        <a:p>
          <a:endParaRPr lang="en-US"/>
        </a:p>
      </dgm:t>
    </dgm:pt>
    <dgm:pt modelId="{1F09FB78-18A2-40D3-8AD7-9DD1645B7BEA}">
      <dgm:prSet phldrT="[Text]"/>
      <dgm:spPr>
        <a:solidFill>
          <a:srgbClr val="232D4B"/>
        </a:solidFill>
      </dgm:spPr>
      <dgm:t>
        <a:bodyPr/>
        <a:lstStyle/>
        <a:p>
          <a:pPr>
            <a:buNone/>
          </a:pPr>
          <a:r>
            <a:rPr lang="en-US" b="1" dirty="0"/>
            <a:t>Long Term Calm:</a:t>
          </a:r>
          <a:endParaRPr lang="en-US" dirty="0"/>
        </a:p>
      </dgm:t>
    </dgm:pt>
    <dgm:pt modelId="{4D11E95A-361B-4774-ACE2-EBC6210287CD}" type="parTrans" cxnId="{B963E3B4-38F1-4C3E-A2B8-1CED862613BF}">
      <dgm:prSet/>
      <dgm:spPr/>
      <dgm:t>
        <a:bodyPr/>
        <a:lstStyle/>
        <a:p>
          <a:endParaRPr lang="en-US"/>
        </a:p>
      </dgm:t>
    </dgm:pt>
    <dgm:pt modelId="{7EBAFDDD-1966-4716-BBFF-C4A28C2AED2E}" type="sibTrans" cxnId="{B963E3B4-38F1-4C3E-A2B8-1CED862613BF}">
      <dgm:prSet/>
      <dgm:spPr/>
      <dgm:t>
        <a:bodyPr/>
        <a:lstStyle/>
        <a:p>
          <a:endParaRPr lang="en-US"/>
        </a:p>
      </dgm:t>
    </dgm:pt>
    <dgm:pt modelId="{C6A5B8E1-0DEE-4971-B47F-D3D0B4E7E8C4}">
      <dgm:prSet phldrT="[Text]"/>
      <dgm:spPr/>
      <dgm:t>
        <a:bodyPr/>
        <a:lstStyle/>
        <a:p>
          <a:r>
            <a:rPr lang="en-US" dirty="0">
              <a:solidFill>
                <a:srgbClr val="232D4B"/>
              </a:solidFill>
            </a:rPr>
            <a:t>Emphasize the importance of personalized self-calming strategies</a:t>
          </a:r>
        </a:p>
      </dgm:t>
    </dgm:pt>
    <dgm:pt modelId="{853079B5-4C62-40D9-81AE-F7A06E59C759}" type="parTrans" cxnId="{F88211D2-387F-480B-8A48-05E3B701F50A}">
      <dgm:prSet/>
      <dgm:spPr/>
      <dgm:t>
        <a:bodyPr/>
        <a:lstStyle/>
        <a:p>
          <a:endParaRPr lang="en-US"/>
        </a:p>
      </dgm:t>
    </dgm:pt>
    <dgm:pt modelId="{850CBE1F-3DA0-4032-ABEC-101A0E6ED23E}" type="sibTrans" cxnId="{F88211D2-387F-480B-8A48-05E3B701F50A}">
      <dgm:prSet/>
      <dgm:spPr/>
      <dgm:t>
        <a:bodyPr/>
        <a:lstStyle/>
        <a:p>
          <a:endParaRPr lang="en-US"/>
        </a:p>
      </dgm:t>
    </dgm:pt>
    <dgm:pt modelId="{54202151-ED2C-4FAF-A1E6-2A31EF560103}">
      <dgm:prSet/>
      <dgm:spPr/>
      <dgm:t>
        <a:bodyPr/>
        <a:lstStyle/>
        <a:p>
          <a:r>
            <a:rPr lang="en-US" dirty="0">
              <a:solidFill>
                <a:srgbClr val="232D4B"/>
              </a:solidFill>
            </a:rPr>
            <a:t>If the person can’t focus or make good decisions, calmly use their name and say exactly what is needed </a:t>
          </a:r>
        </a:p>
      </dgm:t>
    </dgm:pt>
    <dgm:pt modelId="{36EC47BB-D947-4405-93AB-E817B5C11872}" type="parTrans" cxnId="{391E1627-28C4-4B8B-913A-B576250B3762}">
      <dgm:prSet/>
      <dgm:spPr/>
      <dgm:t>
        <a:bodyPr/>
        <a:lstStyle/>
        <a:p>
          <a:endParaRPr lang="en-US"/>
        </a:p>
      </dgm:t>
    </dgm:pt>
    <dgm:pt modelId="{3DCE51FE-3451-4F60-B488-14C79826B84C}" type="sibTrans" cxnId="{391E1627-28C4-4B8B-913A-B576250B3762}">
      <dgm:prSet/>
      <dgm:spPr/>
      <dgm:t>
        <a:bodyPr/>
        <a:lstStyle/>
        <a:p>
          <a:endParaRPr lang="en-US"/>
        </a:p>
      </dgm:t>
    </dgm:pt>
    <dgm:pt modelId="{18C75221-1371-415B-B6FE-97589F242065}">
      <dgm:prSet/>
      <dgm:spPr/>
      <dgm:t>
        <a:bodyPr/>
        <a:lstStyle/>
        <a:p>
          <a:r>
            <a:rPr lang="en-US" dirty="0">
              <a:solidFill>
                <a:srgbClr val="232D4B"/>
              </a:solidFill>
            </a:rPr>
            <a:t>Check in on each other regularly</a:t>
          </a:r>
        </a:p>
      </dgm:t>
    </dgm:pt>
    <dgm:pt modelId="{6FE41D4E-C1F8-4A88-B438-5C04D321EAEB}" type="parTrans" cxnId="{370F13D3-846C-4ADF-932D-B11FE324B9A2}">
      <dgm:prSet/>
      <dgm:spPr/>
      <dgm:t>
        <a:bodyPr/>
        <a:lstStyle/>
        <a:p>
          <a:endParaRPr lang="en-US"/>
        </a:p>
      </dgm:t>
    </dgm:pt>
    <dgm:pt modelId="{01A94CB5-A6AA-4244-B804-0C7EE6FD098A}" type="sibTrans" cxnId="{370F13D3-846C-4ADF-932D-B11FE324B9A2}">
      <dgm:prSet/>
      <dgm:spPr/>
      <dgm:t>
        <a:bodyPr/>
        <a:lstStyle/>
        <a:p>
          <a:endParaRPr lang="en-US"/>
        </a:p>
      </dgm:t>
    </dgm:pt>
    <dgm:pt modelId="{FDE8A72D-1276-443D-8EDB-8D097C050B9D}">
      <dgm:prSet/>
      <dgm:spPr/>
      <dgm:t>
        <a:bodyPr/>
        <a:lstStyle/>
        <a:p>
          <a:r>
            <a:rPr lang="en-US" dirty="0">
              <a:solidFill>
                <a:srgbClr val="232D4B"/>
              </a:solidFill>
            </a:rPr>
            <a:t>Make every effort not to call attention to someone’s stress</a:t>
          </a:r>
        </a:p>
      </dgm:t>
    </dgm:pt>
    <dgm:pt modelId="{5DF73BEB-7581-4CC5-AC73-4BF0533E2EFE}" type="parTrans" cxnId="{8D34C0DB-6E7E-4F95-9503-845AF9A71D8E}">
      <dgm:prSet/>
      <dgm:spPr/>
      <dgm:t>
        <a:bodyPr/>
        <a:lstStyle/>
        <a:p>
          <a:endParaRPr lang="en-US"/>
        </a:p>
      </dgm:t>
    </dgm:pt>
    <dgm:pt modelId="{2980F9E5-6087-4D00-9FC0-E1B3CADA5F75}" type="sibTrans" cxnId="{8D34C0DB-6E7E-4F95-9503-845AF9A71D8E}">
      <dgm:prSet/>
      <dgm:spPr/>
      <dgm:t>
        <a:bodyPr/>
        <a:lstStyle/>
        <a:p>
          <a:endParaRPr lang="en-US"/>
        </a:p>
      </dgm:t>
    </dgm:pt>
    <dgm:pt modelId="{D06187B9-A4DA-4188-9AB5-E797B7AD20EA}">
      <dgm:prSet/>
      <dgm:spPr/>
      <dgm:t>
        <a:bodyPr/>
        <a:lstStyle/>
        <a:p>
          <a:r>
            <a:rPr lang="en-US" dirty="0">
              <a:solidFill>
                <a:srgbClr val="232D4B"/>
              </a:solidFill>
            </a:rPr>
            <a:t>Use light humor, positive reinforcement, validation of feelings</a:t>
          </a:r>
        </a:p>
      </dgm:t>
    </dgm:pt>
    <dgm:pt modelId="{E5063F64-89FC-432F-AE8F-ACE3851B6C2A}" type="parTrans" cxnId="{90DDE761-4C78-4917-827E-BC18F5CAE9D6}">
      <dgm:prSet/>
      <dgm:spPr/>
      <dgm:t>
        <a:bodyPr/>
        <a:lstStyle/>
        <a:p>
          <a:endParaRPr lang="en-US"/>
        </a:p>
      </dgm:t>
    </dgm:pt>
    <dgm:pt modelId="{38E9A625-C4F1-4922-A07F-6B9C579625DD}" type="sibTrans" cxnId="{90DDE761-4C78-4917-827E-BC18F5CAE9D6}">
      <dgm:prSet/>
      <dgm:spPr/>
      <dgm:t>
        <a:bodyPr/>
        <a:lstStyle/>
        <a:p>
          <a:endParaRPr lang="en-US"/>
        </a:p>
      </dgm:t>
    </dgm:pt>
    <dgm:pt modelId="{535C5F67-5652-44C6-B369-E80682E646FB}">
      <dgm:prSet/>
      <dgm:spPr/>
      <dgm:t>
        <a:bodyPr/>
        <a:lstStyle/>
        <a:p>
          <a:r>
            <a:rPr lang="en-US" dirty="0">
              <a:solidFill>
                <a:srgbClr val="232D4B"/>
              </a:solidFill>
            </a:rPr>
            <a:t>Talk to each other, vent, listen with empathy, have daily huddles</a:t>
          </a:r>
        </a:p>
      </dgm:t>
    </dgm:pt>
    <dgm:pt modelId="{4D0FA841-12CB-4109-95AF-5279304B7A68}" type="parTrans" cxnId="{59245C20-832D-419C-AD90-89CAE8163A05}">
      <dgm:prSet/>
      <dgm:spPr/>
      <dgm:t>
        <a:bodyPr/>
        <a:lstStyle/>
        <a:p>
          <a:endParaRPr lang="en-US"/>
        </a:p>
      </dgm:t>
    </dgm:pt>
    <dgm:pt modelId="{B28154DD-C8F1-4C0A-ADAC-7429045C1E67}" type="sibTrans" cxnId="{59245C20-832D-419C-AD90-89CAE8163A05}">
      <dgm:prSet/>
      <dgm:spPr/>
      <dgm:t>
        <a:bodyPr/>
        <a:lstStyle/>
        <a:p>
          <a:endParaRPr lang="en-US"/>
        </a:p>
      </dgm:t>
    </dgm:pt>
    <dgm:pt modelId="{5975868D-719C-498E-B97E-546FFF6BD64B}">
      <dgm:prSet/>
      <dgm:spPr/>
      <dgm:t>
        <a:bodyPr/>
        <a:lstStyle/>
        <a:p>
          <a:r>
            <a:rPr lang="en-US" dirty="0">
              <a:solidFill>
                <a:srgbClr val="232D4B"/>
              </a:solidFill>
            </a:rPr>
            <a:t>Set clear goals for each other, problem solve, provide alternative solutions</a:t>
          </a:r>
        </a:p>
      </dgm:t>
    </dgm:pt>
    <dgm:pt modelId="{0CA1A44B-B594-4A75-82EA-36EE7CC21F7D}" type="parTrans" cxnId="{F1F88335-9A00-4A0A-ABC7-653F16508016}">
      <dgm:prSet/>
      <dgm:spPr/>
      <dgm:t>
        <a:bodyPr/>
        <a:lstStyle/>
        <a:p>
          <a:endParaRPr lang="en-US"/>
        </a:p>
      </dgm:t>
    </dgm:pt>
    <dgm:pt modelId="{263D655A-618D-4977-A9E8-5876123382FF}" type="sibTrans" cxnId="{F1F88335-9A00-4A0A-ABC7-653F16508016}">
      <dgm:prSet/>
      <dgm:spPr/>
      <dgm:t>
        <a:bodyPr/>
        <a:lstStyle/>
        <a:p>
          <a:endParaRPr lang="en-US"/>
        </a:p>
      </dgm:t>
    </dgm:pt>
    <dgm:pt modelId="{BDC411C4-AFF3-4F9A-A7F1-31A130AD8906}">
      <dgm:prSet/>
      <dgm:spPr/>
      <dgm:t>
        <a:bodyPr/>
        <a:lstStyle/>
        <a:p>
          <a:r>
            <a:rPr lang="en-US" dirty="0">
              <a:solidFill>
                <a:srgbClr val="232D4B"/>
              </a:solidFill>
            </a:rPr>
            <a:t>Encourage mindfulness, breaks</a:t>
          </a:r>
        </a:p>
      </dgm:t>
    </dgm:pt>
    <dgm:pt modelId="{51D193D9-58CC-457C-B79E-321EEE9E6646}" type="parTrans" cxnId="{FB34DBD5-B58F-4198-8654-A130E541AB62}">
      <dgm:prSet/>
      <dgm:spPr/>
      <dgm:t>
        <a:bodyPr/>
        <a:lstStyle/>
        <a:p>
          <a:endParaRPr lang="en-US"/>
        </a:p>
      </dgm:t>
    </dgm:pt>
    <dgm:pt modelId="{4E7DFCA2-DE8D-4B2A-A97A-BC2EBA86912B}" type="sibTrans" cxnId="{FB34DBD5-B58F-4198-8654-A130E541AB62}">
      <dgm:prSet/>
      <dgm:spPr/>
      <dgm:t>
        <a:bodyPr/>
        <a:lstStyle/>
        <a:p>
          <a:endParaRPr lang="en-US"/>
        </a:p>
      </dgm:t>
    </dgm:pt>
    <dgm:pt modelId="{4AE48C41-1D05-4B4D-ABB8-731C31187E4D}">
      <dgm:prSet/>
      <dgm:spPr/>
      <dgm:t>
        <a:bodyPr/>
        <a:lstStyle/>
        <a:p>
          <a:r>
            <a:rPr lang="en-US" dirty="0">
              <a:solidFill>
                <a:srgbClr val="232D4B"/>
              </a:solidFill>
            </a:rPr>
            <a:t>Acknowledge future stressors and possible need for support in a matter-of-fact way</a:t>
          </a:r>
        </a:p>
      </dgm:t>
    </dgm:pt>
    <dgm:pt modelId="{77C027EC-62CB-4DFF-BBC2-52BF22FA3E23}" type="parTrans" cxnId="{A5514A11-2BBD-43BB-B0D1-98E340D4930D}">
      <dgm:prSet/>
      <dgm:spPr/>
      <dgm:t>
        <a:bodyPr/>
        <a:lstStyle/>
        <a:p>
          <a:endParaRPr lang="en-US"/>
        </a:p>
      </dgm:t>
    </dgm:pt>
    <dgm:pt modelId="{A1B0F003-7858-4E13-9CFF-348F23426025}" type="sibTrans" cxnId="{A5514A11-2BBD-43BB-B0D1-98E340D4930D}">
      <dgm:prSet/>
      <dgm:spPr/>
      <dgm:t>
        <a:bodyPr/>
        <a:lstStyle/>
        <a:p>
          <a:endParaRPr lang="en-US"/>
        </a:p>
      </dgm:t>
    </dgm:pt>
    <dgm:pt modelId="{8DF925BD-92F5-425D-904B-C753F48572C4}">
      <dgm:prSet/>
      <dgm:spPr/>
      <dgm:t>
        <a:bodyPr/>
        <a:lstStyle/>
        <a:p>
          <a:r>
            <a:rPr lang="en-US" dirty="0"/>
            <a:t>STOP technique</a:t>
          </a:r>
          <a:endParaRPr lang="en-US" dirty="0">
            <a:solidFill>
              <a:srgbClr val="232D4B"/>
            </a:solidFill>
          </a:endParaRPr>
        </a:p>
      </dgm:t>
    </dgm:pt>
    <dgm:pt modelId="{D4913E78-86FE-4FAA-BDA8-2BA9CCC23835}" type="parTrans" cxnId="{96A0420A-9B36-45EA-81D3-7219E23855FA}">
      <dgm:prSet/>
      <dgm:spPr/>
      <dgm:t>
        <a:bodyPr/>
        <a:lstStyle/>
        <a:p>
          <a:endParaRPr lang="en-US"/>
        </a:p>
      </dgm:t>
    </dgm:pt>
    <dgm:pt modelId="{8A7B2D25-1F2E-4FBA-8F4B-FF1C9C9D5F19}" type="sibTrans" cxnId="{96A0420A-9B36-45EA-81D3-7219E23855FA}">
      <dgm:prSet/>
      <dgm:spPr/>
      <dgm:t>
        <a:bodyPr/>
        <a:lstStyle/>
        <a:p>
          <a:endParaRPr lang="en-US"/>
        </a:p>
      </dgm:t>
    </dgm:pt>
    <dgm:pt modelId="{17627F9D-6294-44AC-851F-413956E57911}">
      <dgm:prSet/>
      <dgm:spPr/>
      <dgm:t>
        <a:bodyPr/>
        <a:lstStyle/>
        <a:p>
          <a:r>
            <a:rPr lang="en-US" dirty="0">
              <a:solidFill>
                <a:schemeClr val="tx1"/>
              </a:solidFill>
              <a:effectLst/>
              <a:latin typeface="+mn-lt"/>
              <a:ea typeface="MS PGothic" panose="020B0600070205080204" pitchFamily="34" charset="-128"/>
              <a:cs typeface="MS PGothic" charset="0"/>
            </a:rPr>
            <a:t>Ask the person for help with something unrelated, to empower and distract them</a:t>
          </a:r>
          <a:endParaRPr lang="en-US" dirty="0">
            <a:solidFill>
              <a:srgbClr val="232D4B"/>
            </a:solidFill>
          </a:endParaRPr>
        </a:p>
      </dgm:t>
    </dgm:pt>
    <dgm:pt modelId="{4F49CB37-FE0D-434C-B22A-5F0805C9F09F}" type="parTrans" cxnId="{9A220BE0-E373-43AF-873D-3B4280B1A33D}">
      <dgm:prSet/>
      <dgm:spPr/>
    </dgm:pt>
    <dgm:pt modelId="{CFEB1655-4199-4CF5-9000-BE2A11053BFF}" type="sibTrans" cxnId="{9A220BE0-E373-43AF-873D-3B4280B1A33D}">
      <dgm:prSet/>
      <dgm:spPr/>
    </dgm:pt>
    <dgm:pt modelId="{5DD470EF-88BA-4FDE-B91D-B5BCDAA59CB5}" type="pres">
      <dgm:prSet presAssocID="{12CCE265-32D8-4AB5-B047-CC0349EA7B03}" presName="linear" presStyleCnt="0">
        <dgm:presLayoutVars>
          <dgm:animLvl val="lvl"/>
          <dgm:resizeHandles val="exact"/>
        </dgm:presLayoutVars>
      </dgm:prSet>
      <dgm:spPr/>
    </dgm:pt>
    <dgm:pt modelId="{3BCF6B0F-572D-46E4-B267-7D0FE28C6BFF}" type="pres">
      <dgm:prSet presAssocID="{B0E15275-99F5-4C9F-BAC7-70CD3C0B3782}" presName="parentText" presStyleLbl="node1" presStyleIdx="0" presStyleCnt="2">
        <dgm:presLayoutVars>
          <dgm:chMax val="0"/>
          <dgm:bulletEnabled val="1"/>
        </dgm:presLayoutVars>
      </dgm:prSet>
      <dgm:spPr/>
    </dgm:pt>
    <dgm:pt modelId="{6BF8047C-C1F9-4AD2-997B-8C6CF7564A7D}" type="pres">
      <dgm:prSet presAssocID="{B0E15275-99F5-4C9F-BAC7-70CD3C0B3782}" presName="childText" presStyleLbl="revTx" presStyleIdx="0" presStyleCnt="2">
        <dgm:presLayoutVars>
          <dgm:bulletEnabled val="1"/>
        </dgm:presLayoutVars>
      </dgm:prSet>
      <dgm:spPr/>
    </dgm:pt>
    <dgm:pt modelId="{5D48BAA2-F8F4-4CD8-88B6-702E78F56EFF}" type="pres">
      <dgm:prSet presAssocID="{1F09FB78-18A2-40D3-8AD7-9DD1645B7BEA}" presName="parentText" presStyleLbl="node1" presStyleIdx="1" presStyleCnt="2">
        <dgm:presLayoutVars>
          <dgm:chMax val="0"/>
          <dgm:bulletEnabled val="1"/>
        </dgm:presLayoutVars>
      </dgm:prSet>
      <dgm:spPr/>
    </dgm:pt>
    <dgm:pt modelId="{3F880644-FB55-4239-8BAE-F43BA2E7B6DE}" type="pres">
      <dgm:prSet presAssocID="{1F09FB78-18A2-40D3-8AD7-9DD1645B7BEA}" presName="childText" presStyleLbl="revTx" presStyleIdx="1" presStyleCnt="2">
        <dgm:presLayoutVars>
          <dgm:bulletEnabled val="1"/>
        </dgm:presLayoutVars>
      </dgm:prSet>
      <dgm:spPr/>
    </dgm:pt>
  </dgm:ptLst>
  <dgm:cxnLst>
    <dgm:cxn modelId="{9627D608-8218-457F-99D5-13DE4D644D54}" type="presOf" srcId="{BDC411C4-AFF3-4F9A-A7F1-31A130AD8906}" destId="{6BF8047C-C1F9-4AD2-997B-8C6CF7564A7D}" srcOrd="0" destOrd="7" presId="urn:microsoft.com/office/officeart/2005/8/layout/vList2"/>
    <dgm:cxn modelId="{96A0420A-9B36-45EA-81D3-7219E23855FA}" srcId="{B0E15275-99F5-4C9F-BAC7-70CD3C0B3782}" destId="{8DF925BD-92F5-425D-904B-C753F48572C4}" srcOrd="9" destOrd="0" parTransId="{D4913E78-86FE-4FAA-BDA8-2BA9CCC23835}" sibTransId="{8A7B2D25-1F2E-4FBA-8F4B-FF1C9C9D5F19}"/>
    <dgm:cxn modelId="{A5514A11-2BBD-43BB-B0D1-98E340D4930D}" srcId="{1F09FB78-18A2-40D3-8AD7-9DD1645B7BEA}" destId="{4AE48C41-1D05-4B4D-ABB8-731C31187E4D}" srcOrd="1" destOrd="0" parTransId="{77C027EC-62CB-4DFF-BBC2-52BF22FA3E23}" sibTransId="{A1B0F003-7858-4E13-9CFF-348F23426025}"/>
    <dgm:cxn modelId="{DE8CAA12-C7D9-4FC7-93F7-22F844BF9CF3}" srcId="{B0E15275-99F5-4C9F-BAC7-70CD3C0B3782}" destId="{50B7CC9C-E144-491D-A835-EB95388F550B}" srcOrd="0" destOrd="0" parTransId="{0335AEC4-267A-4ECC-9B0F-1AB65FBFD1B2}" sibTransId="{3E67081E-5E03-4685-A1DC-6B7812D734F9}"/>
    <dgm:cxn modelId="{59245C20-832D-419C-AD90-89CAE8163A05}" srcId="{B0E15275-99F5-4C9F-BAC7-70CD3C0B3782}" destId="{535C5F67-5652-44C6-B369-E80682E646FB}" srcOrd="5" destOrd="0" parTransId="{4D0FA841-12CB-4109-95AF-5279304B7A68}" sibTransId="{B28154DD-C8F1-4C0A-ADAC-7429045C1E67}"/>
    <dgm:cxn modelId="{391E1627-28C4-4B8B-913A-B576250B3762}" srcId="{B0E15275-99F5-4C9F-BAC7-70CD3C0B3782}" destId="{54202151-ED2C-4FAF-A1E6-2A31EF560103}" srcOrd="1" destOrd="0" parTransId="{36EC47BB-D947-4405-93AB-E817B5C11872}" sibTransId="{3DCE51FE-3451-4F60-B488-14C79826B84C}"/>
    <dgm:cxn modelId="{DFF14B2C-DB0D-4A81-9967-A76150E6CA4F}" type="presOf" srcId="{535C5F67-5652-44C6-B369-E80682E646FB}" destId="{6BF8047C-C1F9-4AD2-997B-8C6CF7564A7D}" srcOrd="0" destOrd="5" presId="urn:microsoft.com/office/officeart/2005/8/layout/vList2"/>
    <dgm:cxn modelId="{F1F88335-9A00-4A0A-ABC7-653F16508016}" srcId="{B0E15275-99F5-4C9F-BAC7-70CD3C0B3782}" destId="{5975868D-719C-498E-B97E-546FFF6BD64B}" srcOrd="6" destOrd="0" parTransId="{0CA1A44B-B594-4A75-82EA-36EE7CC21F7D}" sibTransId="{263D655A-618D-4977-A9E8-5876123382FF}"/>
    <dgm:cxn modelId="{4FE3653F-3DF9-4054-9420-B2881C47CC62}" type="presOf" srcId="{54202151-ED2C-4FAF-A1E6-2A31EF560103}" destId="{6BF8047C-C1F9-4AD2-997B-8C6CF7564A7D}" srcOrd="0" destOrd="1" presId="urn:microsoft.com/office/officeart/2005/8/layout/vList2"/>
    <dgm:cxn modelId="{90DDE761-4C78-4917-827E-BC18F5CAE9D6}" srcId="{B0E15275-99F5-4C9F-BAC7-70CD3C0B3782}" destId="{D06187B9-A4DA-4188-9AB5-E797B7AD20EA}" srcOrd="4" destOrd="0" parTransId="{E5063F64-89FC-432F-AE8F-ACE3851B6C2A}" sibTransId="{38E9A625-C4F1-4922-A07F-6B9C579625DD}"/>
    <dgm:cxn modelId="{46AA6363-363C-4CF1-A43D-73DCFC876B32}" type="presOf" srcId="{4AE48C41-1D05-4B4D-ABB8-731C31187E4D}" destId="{3F880644-FB55-4239-8BAE-F43BA2E7B6DE}" srcOrd="0" destOrd="1" presId="urn:microsoft.com/office/officeart/2005/8/layout/vList2"/>
    <dgm:cxn modelId="{9C28A765-DEDE-4AF5-BBA6-4CD2D4690BDF}" type="presOf" srcId="{1F09FB78-18A2-40D3-8AD7-9DD1645B7BEA}" destId="{5D48BAA2-F8F4-4CD8-88B6-702E78F56EFF}" srcOrd="0" destOrd="0" presId="urn:microsoft.com/office/officeart/2005/8/layout/vList2"/>
    <dgm:cxn modelId="{0518EC47-E359-444D-820F-AB7A6E3DF2F4}" type="presOf" srcId="{18C75221-1371-415B-B6FE-97589F242065}" destId="{6BF8047C-C1F9-4AD2-997B-8C6CF7564A7D}" srcOrd="0" destOrd="2" presId="urn:microsoft.com/office/officeart/2005/8/layout/vList2"/>
    <dgm:cxn modelId="{EBD42748-424D-4DFE-948C-C8225DA27359}" type="presOf" srcId="{50B7CC9C-E144-491D-A835-EB95388F550B}" destId="{6BF8047C-C1F9-4AD2-997B-8C6CF7564A7D}" srcOrd="0" destOrd="0" presId="urn:microsoft.com/office/officeart/2005/8/layout/vList2"/>
    <dgm:cxn modelId="{998B7948-A930-4947-94DD-34DBC9B766EF}" type="presOf" srcId="{8DF925BD-92F5-425D-904B-C753F48572C4}" destId="{6BF8047C-C1F9-4AD2-997B-8C6CF7564A7D}" srcOrd="0" destOrd="9" presId="urn:microsoft.com/office/officeart/2005/8/layout/vList2"/>
    <dgm:cxn modelId="{C420304A-7F3A-4098-8008-7F734429BA40}" type="presOf" srcId="{5975868D-719C-498E-B97E-546FFF6BD64B}" destId="{6BF8047C-C1F9-4AD2-997B-8C6CF7564A7D}" srcOrd="0" destOrd="6" presId="urn:microsoft.com/office/officeart/2005/8/layout/vList2"/>
    <dgm:cxn modelId="{A776AE5A-4133-4E3C-B88F-1CCAF534950E}" type="presOf" srcId="{17627F9D-6294-44AC-851F-413956E57911}" destId="{6BF8047C-C1F9-4AD2-997B-8C6CF7564A7D}" srcOrd="0" destOrd="8" presId="urn:microsoft.com/office/officeart/2005/8/layout/vList2"/>
    <dgm:cxn modelId="{834EF099-4563-4D06-AC6A-6B8903F10598}" type="presOf" srcId="{B0E15275-99F5-4C9F-BAC7-70CD3C0B3782}" destId="{3BCF6B0F-572D-46E4-B267-7D0FE28C6BFF}" srcOrd="0" destOrd="0" presId="urn:microsoft.com/office/officeart/2005/8/layout/vList2"/>
    <dgm:cxn modelId="{FD7420AD-3224-4067-ABC6-7FE54A566D86}" type="presOf" srcId="{12CCE265-32D8-4AB5-B047-CC0349EA7B03}" destId="{5DD470EF-88BA-4FDE-B91D-B5BCDAA59CB5}" srcOrd="0" destOrd="0" presId="urn:microsoft.com/office/officeart/2005/8/layout/vList2"/>
    <dgm:cxn modelId="{B963E3B4-38F1-4C3E-A2B8-1CED862613BF}" srcId="{12CCE265-32D8-4AB5-B047-CC0349EA7B03}" destId="{1F09FB78-18A2-40D3-8AD7-9DD1645B7BEA}" srcOrd="1" destOrd="0" parTransId="{4D11E95A-361B-4774-ACE2-EBC6210287CD}" sibTransId="{7EBAFDDD-1966-4716-BBFF-C4A28C2AED2E}"/>
    <dgm:cxn modelId="{8C7360B6-4141-4FB0-AA6D-82424B5BEC42}" type="presOf" srcId="{FDE8A72D-1276-443D-8EDB-8D097C050B9D}" destId="{6BF8047C-C1F9-4AD2-997B-8C6CF7564A7D}" srcOrd="0" destOrd="3" presId="urn:microsoft.com/office/officeart/2005/8/layout/vList2"/>
    <dgm:cxn modelId="{F88211D2-387F-480B-8A48-05E3B701F50A}" srcId="{1F09FB78-18A2-40D3-8AD7-9DD1645B7BEA}" destId="{C6A5B8E1-0DEE-4971-B47F-D3D0B4E7E8C4}" srcOrd="0" destOrd="0" parTransId="{853079B5-4C62-40D9-81AE-F7A06E59C759}" sibTransId="{850CBE1F-3DA0-4032-ABEC-101A0E6ED23E}"/>
    <dgm:cxn modelId="{370F13D3-846C-4ADF-932D-B11FE324B9A2}" srcId="{B0E15275-99F5-4C9F-BAC7-70CD3C0B3782}" destId="{18C75221-1371-415B-B6FE-97589F242065}" srcOrd="2" destOrd="0" parTransId="{6FE41D4E-C1F8-4A88-B438-5C04D321EAEB}" sibTransId="{01A94CB5-A6AA-4244-B804-0C7EE6FD098A}"/>
    <dgm:cxn modelId="{FB34DBD5-B58F-4198-8654-A130E541AB62}" srcId="{B0E15275-99F5-4C9F-BAC7-70CD3C0B3782}" destId="{BDC411C4-AFF3-4F9A-A7F1-31A130AD8906}" srcOrd="7" destOrd="0" parTransId="{51D193D9-58CC-457C-B79E-321EEE9E6646}" sibTransId="{4E7DFCA2-DE8D-4B2A-A97A-BC2EBA86912B}"/>
    <dgm:cxn modelId="{6C4548D8-88FB-49D5-812C-7B7ED16A9242}" srcId="{12CCE265-32D8-4AB5-B047-CC0349EA7B03}" destId="{B0E15275-99F5-4C9F-BAC7-70CD3C0B3782}" srcOrd="0" destOrd="0" parTransId="{0A63043C-5998-4E57-924A-84836C11D7FD}" sibTransId="{F13B2DED-9D40-4D19-B6E8-6386D70EC780}"/>
    <dgm:cxn modelId="{777B4ADB-E85F-49A4-82DB-7453E2E825E2}" type="presOf" srcId="{D06187B9-A4DA-4188-9AB5-E797B7AD20EA}" destId="{6BF8047C-C1F9-4AD2-997B-8C6CF7564A7D}" srcOrd="0" destOrd="4" presId="urn:microsoft.com/office/officeart/2005/8/layout/vList2"/>
    <dgm:cxn modelId="{8D34C0DB-6E7E-4F95-9503-845AF9A71D8E}" srcId="{B0E15275-99F5-4C9F-BAC7-70CD3C0B3782}" destId="{FDE8A72D-1276-443D-8EDB-8D097C050B9D}" srcOrd="3" destOrd="0" parTransId="{5DF73BEB-7581-4CC5-AC73-4BF0533E2EFE}" sibTransId="{2980F9E5-6087-4D00-9FC0-E1B3CADA5F75}"/>
    <dgm:cxn modelId="{9A220BE0-E373-43AF-873D-3B4280B1A33D}" srcId="{B0E15275-99F5-4C9F-BAC7-70CD3C0B3782}" destId="{17627F9D-6294-44AC-851F-413956E57911}" srcOrd="8" destOrd="0" parTransId="{4F49CB37-FE0D-434C-B22A-5F0805C9F09F}" sibTransId="{CFEB1655-4199-4CF5-9000-BE2A11053BFF}"/>
    <dgm:cxn modelId="{FA42F8F1-C93E-4D5E-B2B1-0FEEC3FD7D5A}" type="presOf" srcId="{C6A5B8E1-0DEE-4971-B47F-D3D0B4E7E8C4}" destId="{3F880644-FB55-4239-8BAE-F43BA2E7B6DE}" srcOrd="0" destOrd="0" presId="urn:microsoft.com/office/officeart/2005/8/layout/vList2"/>
    <dgm:cxn modelId="{C93F798A-2783-4E15-A59F-5CD0ED4AD17B}" type="presParOf" srcId="{5DD470EF-88BA-4FDE-B91D-B5BCDAA59CB5}" destId="{3BCF6B0F-572D-46E4-B267-7D0FE28C6BFF}" srcOrd="0" destOrd="0" presId="urn:microsoft.com/office/officeart/2005/8/layout/vList2"/>
    <dgm:cxn modelId="{F95F391A-D162-4F31-AA65-4885F942BC4B}" type="presParOf" srcId="{5DD470EF-88BA-4FDE-B91D-B5BCDAA59CB5}" destId="{6BF8047C-C1F9-4AD2-997B-8C6CF7564A7D}" srcOrd="1" destOrd="0" presId="urn:microsoft.com/office/officeart/2005/8/layout/vList2"/>
    <dgm:cxn modelId="{C2216EBB-B9ED-4BD9-8EA8-7231473A9813}" type="presParOf" srcId="{5DD470EF-88BA-4FDE-B91D-B5BCDAA59CB5}" destId="{5D48BAA2-F8F4-4CD8-88B6-702E78F56EFF}" srcOrd="2" destOrd="0" presId="urn:microsoft.com/office/officeart/2005/8/layout/vList2"/>
    <dgm:cxn modelId="{BA50C1AF-4221-4C17-BC7E-4FD70AC69777}" type="presParOf" srcId="{5DD470EF-88BA-4FDE-B91D-B5BCDAA59CB5}" destId="{3F880644-FB55-4239-8BAE-F43BA2E7B6D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b="1" dirty="0">
              <a:latin typeface="+mn-lt"/>
              <a:cs typeface="Arial" charset="0"/>
            </a:rPr>
            <a:t>Trauma</a:t>
          </a:r>
          <a:endParaRPr lang="en-US" dirty="0"/>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dgm:spPr>
        <a:solidFill>
          <a:srgbClr val="232D4B">
            <a:alpha val="90000"/>
          </a:srgbClr>
        </a:solidFill>
      </dgm:spPr>
      <dgm:t>
        <a:bodyPr/>
        <a:lstStyle/>
        <a:p>
          <a:r>
            <a:rPr lang="en-US" b="1" dirty="0">
              <a:solidFill>
                <a:schemeClr val="bg1"/>
              </a:solidFill>
              <a:ea typeface="ＭＳ Ｐゴシック" charset="0"/>
              <a:cs typeface="ＭＳ Ｐゴシック" charset="0"/>
            </a:rPr>
            <a:t>A </a:t>
          </a:r>
          <a:r>
            <a:rPr lang="en-US" b="1" i="1" u="none" dirty="0">
              <a:solidFill>
                <a:schemeClr val="bg1"/>
              </a:solidFill>
              <a:ea typeface="ＭＳ Ｐゴシック" charset="0"/>
              <a:cs typeface="ＭＳ Ｐゴシック" charset="0"/>
            </a:rPr>
            <a:t>traumatic </a:t>
          </a:r>
          <a:r>
            <a:rPr lang="en-US" b="1" dirty="0">
              <a:solidFill>
                <a:schemeClr val="bg1"/>
              </a:solidFill>
              <a:ea typeface="ＭＳ Ｐゴシック" charset="0"/>
              <a:cs typeface="ＭＳ Ｐゴシック" charset="0"/>
            </a:rPr>
            <a:t>injury</a:t>
          </a:r>
          <a:endParaRPr lang="en-US" dirty="0">
            <a:solidFill>
              <a:schemeClr val="bg1"/>
            </a:solidFill>
          </a:endParaRP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b="1" dirty="0"/>
            <a:t>Loss</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dgm:spPr>
        <a:solidFill>
          <a:srgbClr val="232D4B">
            <a:alpha val="90000"/>
          </a:srgbClr>
        </a:solidFill>
      </dgm:spPr>
      <dgm:t>
        <a:bodyPr/>
        <a:lstStyle/>
        <a:p>
          <a:pPr>
            <a:buClr>
              <a:srgbClr val="FF0000"/>
            </a:buClr>
            <a:buSzPct val="90000"/>
          </a:pPr>
          <a:r>
            <a:rPr lang="en-US" b="1" dirty="0">
              <a:solidFill>
                <a:schemeClr val="bg1"/>
              </a:solidFill>
              <a:latin typeface="Calibri" pitchFamily="127" charset="0"/>
            </a:rPr>
            <a:t>A </a:t>
          </a:r>
          <a:r>
            <a:rPr lang="en-US" b="1" i="1" u="none" dirty="0">
              <a:solidFill>
                <a:schemeClr val="bg1"/>
              </a:solidFill>
              <a:latin typeface="Calibri" pitchFamily="127" charset="0"/>
            </a:rPr>
            <a:t>grief</a:t>
          </a:r>
          <a:r>
            <a:rPr lang="en-US" b="1" dirty="0">
              <a:solidFill>
                <a:schemeClr val="bg1"/>
              </a:solidFill>
              <a:latin typeface="Calibri" pitchFamily="127" charset="0"/>
            </a:rPr>
            <a:t> injury</a:t>
          </a:r>
          <a:endParaRPr lang="en-US" dirty="0">
            <a:solidFill>
              <a:schemeClr val="bg1"/>
            </a:solidFill>
          </a:endParaRP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b="1" dirty="0"/>
            <a:t>Inner Conflict</a:t>
          </a:r>
          <a:endParaRPr lang="en-US" dirty="0"/>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dgm:spPr>
        <a:solidFill>
          <a:srgbClr val="232D4B">
            <a:alpha val="90000"/>
          </a:srgbClr>
        </a:solidFill>
      </dgm:spPr>
      <dgm:t>
        <a:bodyPr/>
        <a:lstStyle/>
        <a:p>
          <a:r>
            <a:rPr lang="en-US" b="1" dirty="0">
              <a:solidFill>
                <a:schemeClr val="bg1"/>
              </a:solidFill>
              <a:latin typeface="Calibri" pitchFamily="127" charset="0"/>
            </a:rPr>
            <a:t>A </a:t>
          </a:r>
          <a:r>
            <a:rPr lang="en-US" b="1" i="1" u="none" dirty="0">
              <a:solidFill>
                <a:schemeClr val="bg1"/>
              </a:solidFill>
              <a:latin typeface="Calibri" pitchFamily="127" charset="0"/>
            </a:rPr>
            <a:t>moral </a:t>
          </a:r>
          <a:r>
            <a:rPr lang="en-US" b="1" dirty="0">
              <a:solidFill>
                <a:schemeClr val="bg1"/>
              </a:solidFill>
              <a:latin typeface="Calibri" pitchFamily="127" charset="0"/>
            </a:rPr>
            <a:t>injury</a:t>
          </a:r>
          <a:endParaRPr lang="en-US" dirty="0">
            <a:solidFill>
              <a:schemeClr val="bg1"/>
            </a:solidFill>
          </a:endParaRP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ACB4B9B6-FA1C-4F13-B418-5DCEC4FC0033}">
      <dgm:prSet/>
      <dgm:spPr>
        <a:solidFill>
          <a:srgbClr val="232D4B"/>
        </a:solidFill>
      </dgm:spPr>
      <dgm:t>
        <a:bodyPr/>
        <a:lstStyle/>
        <a:p>
          <a:r>
            <a:rPr lang="en-US" b="1" dirty="0"/>
            <a:t>Wear and Tear</a:t>
          </a:r>
          <a:endParaRPr lang="en-US" dirty="0"/>
        </a:p>
      </dgm:t>
    </dgm:pt>
    <dgm:pt modelId="{63ADE0E6-73AC-4EFC-B376-3B27DC2F76E8}" type="parTrans" cxnId="{909DAEB2-BF1A-4C0E-A874-0E5D8F64AEEB}">
      <dgm:prSet/>
      <dgm:spPr/>
      <dgm:t>
        <a:bodyPr/>
        <a:lstStyle/>
        <a:p>
          <a:endParaRPr lang="en-US"/>
        </a:p>
      </dgm:t>
    </dgm:pt>
    <dgm:pt modelId="{C00757B0-EAD0-49F0-93B5-9BEBB69CC8DB}" type="sibTrans" cxnId="{909DAEB2-BF1A-4C0E-A874-0E5D8F64AEEB}">
      <dgm:prSet phldrT="4" phldr="0"/>
      <dgm:spPr/>
      <dgm:t>
        <a:bodyPr/>
        <a:lstStyle/>
        <a:p>
          <a:endParaRPr lang="en-US"/>
        </a:p>
      </dgm:t>
    </dgm:pt>
    <dgm:pt modelId="{62BF2E1F-D614-4302-BF8C-25C2DA9038BA}">
      <dgm:prSet/>
      <dgm:spPr>
        <a:solidFill>
          <a:srgbClr val="232D4B">
            <a:alpha val="90000"/>
          </a:srgbClr>
        </a:solidFill>
        <a:ln>
          <a:solidFill>
            <a:srgbClr val="232D4B"/>
          </a:solidFill>
        </a:ln>
      </dgm:spPr>
      <dgm:t>
        <a:bodyPr/>
        <a:lstStyle/>
        <a:p>
          <a:r>
            <a:rPr lang="en-US" b="1" dirty="0">
              <a:solidFill>
                <a:schemeClr val="bg1"/>
              </a:solidFill>
              <a:ea typeface="ＭＳ Ｐゴシック" charset="0"/>
              <a:cs typeface="ＭＳ Ｐゴシック" charset="0"/>
            </a:rPr>
            <a:t>A </a:t>
          </a:r>
          <a:r>
            <a:rPr lang="en-US" b="1" i="1" u="none" dirty="0">
              <a:solidFill>
                <a:schemeClr val="bg1"/>
              </a:solidFill>
              <a:ea typeface="ＭＳ Ｐゴシック" charset="0"/>
              <a:cs typeface="ＭＳ Ｐゴシック" charset="0"/>
            </a:rPr>
            <a:t>fatigue </a:t>
          </a:r>
          <a:r>
            <a:rPr lang="en-US" b="1" dirty="0">
              <a:solidFill>
                <a:schemeClr val="bg1"/>
              </a:solidFill>
              <a:ea typeface="ＭＳ Ｐゴシック" charset="0"/>
              <a:cs typeface="ＭＳ Ｐゴシック" charset="0"/>
            </a:rPr>
            <a:t>injury</a:t>
          </a:r>
          <a:endParaRPr lang="en-US" dirty="0">
            <a:solidFill>
              <a:schemeClr val="bg1"/>
            </a:solidFill>
          </a:endParaRPr>
        </a:p>
      </dgm:t>
    </dgm:pt>
    <dgm:pt modelId="{BB60B1B4-7C25-4AA5-A2B2-55C86CCC4572}" type="parTrans" cxnId="{E9BF7C72-4621-42E5-B21E-1595301FFA6E}">
      <dgm:prSet/>
      <dgm:spPr/>
      <dgm:t>
        <a:bodyPr/>
        <a:lstStyle/>
        <a:p>
          <a:endParaRPr lang="en-US"/>
        </a:p>
      </dgm:t>
    </dgm:pt>
    <dgm:pt modelId="{E76A88DB-0AB2-439D-A1DF-55713955405D}" type="sibTrans" cxnId="{E9BF7C72-4621-42E5-B21E-1595301FFA6E}">
      <dgm:prSet/>
      <dgm:spPr/>
      <dgm:t>
        <a:bodyPr/>
        <a:lstStyle/>
        <a:p>
          <a:endParaRPr lang="en-US"/>
        </a:p>
      </dgm:t>
    </dgm:pt>
    <dgm:pt modelId="{41B603C7-FA52-524D-8AB8-BC929EF53777}">
      <dgm:prSet/>
      <dgm:spPr>
        <a:solidFill>
          <a:srgbClr val="232D4B">
            <a:alpha val="90000"/>
          </a:srgbClr>
        </a:solidFill>
      </dgm:spPr>
      <dgm:t>
        <a:bodyPr/>
        <a:lstStyle/>
        <a:p>
          <a:r>
            <a:rPr lang="en-US" dirty="0">
              <a:solidFill>
                <a:schemeClr val="bg1"/>
              </a:solidFill>
            </a:rPr>
            <a:t>Due to the experience of or exposure to intense injury, horrific or gruesome experiences, or death.</a:t>
          </a:r>
        </a:p>
      </dgm:t>
    </dgm:pt>
    <dgm:pt modelId="{B07AB02C-9731-7F46-959D-0C0182C19638}" type="parTrans" cxnId="{BC61203F-6710-B645-BB6F-3BDEAEFEC7BF}">
      <dgm:prSet/>
      <dgm:spPr/>
      <dgm:t>
        <a:bodyPr/>
        <a:lstStyle/>
        <a:p>
          <a:endParaRPr lang="en-US"/>
        </a:p>
      </dgm:t>
    </dgm:pt>
    <dgm:pt modelId="{9179B97A-5D6C-BF45-92C0-BA8EF6728128}" type="sibTrans" cxnId="{BC61203F-6710-B645-BB6F-3BDEAEFEC7BF}">
      <dgm:prSet/>
      <dgm:spPr/>
      <dgm:t>
        <a:bodyPr/>
        <a:lstStyle/>
        <a:p>
          <a:endParaRPr lang="en-US"/>
        </a:p>
      </dgm:t>
    </dgm:pt>
    <dgm:pt modelId="{A189ADFB-4B60-AB47-8D57-974D36E92512}">
      <dgm:prSet/>
      <dgm:spPr>
        <a:solidFill>
          <a:srgbClr val="232D4B">
            <a:alpha val="90000"/>
          </a:srgbClr>
        </a:solidFill>
      </dgm:spPr>
      <dgm:t>
        <a:bodyPr/>
        <a:lstStyle/>
        <a:p>
          <a:r>
            <a:rPr lang="en-US" dirty="0">
              <a:solidFill>
                <a:schemeClr val="bg1"/>
              </a:solidFill>
              <a:latin typeface="Calibri" pitchFamily="127" charset="0"/>
            </a:rPr>
            <a:t>Due to the loss of people, things or parts of oneself.</a:t>
          </a:r>
        </a:p>
      </dgm:t>
    </dgm:pt>
    <dgm:pt modelId="{A5B95A81-3CC5-4A42-9EC3-5F97764202D1}" type="parTrans" cxnId="{62C67788-6F41-0B45-8551-6FC483D0D7A5}">
      <dgm:prSet/>
      <dgm:spPr/>
      <dgm:t>
        <a:bodyPr/>
        <a:lstStyle/>
        <a:p>
          <a:endParaRPr lang="en-US"/>
        </a:p>
      </dgm:t>
    </dgm:pt>
    <dgm:pt modelId="{A0E71470-6F79-4944-ACFD-454C3BD737ED}" type="sibTrans" cxnId="{62C67788-6F41-0B45-8551-6FC483D0D7A5}">
      <dgm:prSet/>
      <dgm:spPr/>
      <dgm:t>
        <a:bodyPr/>
        <a:lstStyle/>
        <a:p>
          <a:endParaRPr lang="en-US"/>
        </a:p>
      </dgm:t>
    </dgm:pt>
    <dgm:pt modelId="{85204FDD-8FC5-5D4D-AFB4-29A3C28AD81E}">
      <dgm:prSet/>
      <dgm:spPr>
        <a:solidFill>
          <a:srgbClr val="232D4B">
            <a:alpha val="90000"/>
          </a:srgbClr>
        </a:solidFill>
      </dgm:spPr>
      <dgm:t>
        <a:bodyPr/>
        <a:lstStyle/>
        <a:p>
          <a:r>
            <a:rPr lang="en-US" dirty="0">
              <a:solidFill>
                <a:schemeClr val="bg1"/>
              </a:solidFill>
              <a:latin typeface="Calibri" pitchFamily="127" charset="0"/>
            </a:rPr>
            <a:t>Due to behaviors or the witnessing of behaviors that violate moral values.</a:t>
          </a:r>
        </a:p>
      </dgm:t>
    </dgm:pt>
    <dgm:pt modelId="{D424DC16-13FA-6348-9477-9DFC36A067C2}" type="parTrans" cxnId="{4B066943-9623-874D-B86C-80780D94D6A6}">
      <dgm:prSet/>
      <dgm:spPr/>
      <dgm:t>
        <a:bodyPr/>
        <a:lstStyle/>
        <a:p>
          <a:endParaRPr lang="en-US"/>
        </a:p>
      </dgm:t>
    </dgm:pt>
    <dgm:pt modelId="{B1F55F3D-DDAC-7C47-A996-53B5C91DA486}" type="sibTrans" cxnId="{4B066943-9623-874D-B86C-80780D94D6A6}">
      <dgm:prSet/>
      <dgm:spPr/>
      <dgm:t>
        <a:bodyPr/>
        <a:lstStyle/>
        <a:p>
          <a:endParaRPr lang="en-US"/>
        </a:p>
      </dgm:t>
    </dgm:pt>
    <dgm:pt modelId="{1A6767C1-0251-1845-B88F-46CB6B873335}">
      <dgm:prSet/>
      <dgm:spPr>
        <a:solidFill>
          <a:srgbClr val="232D4B">
            <a:alpha val="90000"/>
          </a:srgbClr>
        </a:solidFill>
        <a:ln>
          <a:solidFill>
            <a:srgbClr val="232D4B"/>
          </a:solidFill>
        </a:ln>
      </dgm:spPr>
      <dgm:t>
        <a:bodyPr/>
        <a:lstStyle/>
        <a:p>
          <a:r>
            <a:rPr lang="en-US" dirty="0">
              <a:solidFill>
                <a:schemeClr val="bg1"/>
              </a:solidFill>
            </a:rPr>
            <a:t>Due to the accumulation of stress from all sources over time without sufficient rest and recovery.</a:t>
          </a:r>
        </a:p>
      </dgm:t>
    </dgm:pt>
    <dgm:pt modelId="{F61218B4-FCAE-AB4F-B318-4CFFF22CF121}" type="parTrans" cxnId="{A3283097-8560-774A-B0D6-776430623874}">
      <dgm:prSet/>
      <dgm:spPr/>
      <dgm:t>
        <a:bodyPr/>
        <a:lstStyle/>
        <a:p>
          <a:endParaRPr lang="en-US"/>
        </a:p>
      </dgm:t>
    </dgm:pt>
    <dgm:pt modelId="{A60C72A4-8F61-644C-8C7C-0AC2A98AECFC}" type="sibTrans" cxnId="{A3283097-8560-774A-B0D6-776430623874}">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4">
        <dgm:presLayoutVars>
          <dgm:chMax val="0"/>
          <dgm:chPref val="0"/>
        </dgm:presLayoutVars>
      </dgm:prSet>
      <dgm:spPr/>
    </dgm:pt>
    <dgm:pt modelId="{C96B89ED-9947-4A4F-BA7C-A258F83E62C8}" type="pres">
      <dgm:prSet presAssocID="{1AE1BEAB-1BBA-4481-9097-9AC393720E97}" presName="desTx" presStyleLbl="alignAccFollowNode1" presStyleIdx="0" presStyleCnt="4">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4">
        <dgm:presLayoutVars>
          <dgm:chMax val="0"/>
          <dgm:chPref val="0"/>
        </dgm:presLayoutVars>
      </dgm:prSet>
      <dgm:spPr/>
    </dgm:pt>
    <dgm:pt modelId="{663A4983-E385-3A4C-9A2E-20E14778FCC8}" type="pres">
      <dgm:prSet presAssocID="{4DE3A34C-F15C-4D2B-9294-D4FE07B2ACE4}" presName="desTx" presStyleLbl="alignAccFollowNode1" presStyleIdx="1" presStyleCnt="4">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4">
        <dgm:presLayoutVars>
          <dgm:chMax val="0"/>
          <dgm:chPref val="0"/>
        </dgm:presLayoutVars>
      </dgm:prSet>
      <dgm:spPr/>
    </dgm:pt>
    <dgm:pt modelId="{F4B04CBB-6230-B043-955E-84D5A2BA66F1}" type="pres">
      <dgm:prSet presAssocID="{C5490CA0-4E63-4EB1-8FED-E5811A953720}" presName="desTx" presStyleLbl="alignAccFollowNode1" presStyleIdx="2" presStyleCnt="4">
        <dgm:presLayoutVars/>
      </dgm:prSet>
      <dgm:spPr/>
    </dgm:pt>
    <dgm:pt modelId="{9C250240-6186-4B44-87D4-0341B98FD282}" type="pres">
      <dgm:prSet presAssocID="{006F3E9A-AFE7-4735-9677-D9FFCCA3CDE9}" presName="space" presStyleCnt="0"/>
      <dgm:spPr/>
    </dgm:pt>
    <dgm:pt modelId="{D4CC2BC3-1371-A44F-8760-9A0E2941A0B4}" type="pres">
      <dgm:prSet presAssocID="{ACB4B9B6-FA1C-4F13-B418-5DCEC4FC0033}" presName="composite" presStyleCnt="0"/>
      <dgm:spPr/>
    </dgm:pt>
    <dgm:pt modelId="{14128912-80BD-EA4B-A556-9B81501FFE87}" type="pres">
      <dgm:prSet presAssocID="{ACB4B9B6-FA1C-4F13-B418-5DCEC4FC0033}" presName="parTx" presStyleLbl="alignNode1" presStyleIdx="3" presStyleCnt="4">
        <dgm:presLayoutVars>
          <dgm:chMax val="0"/>
          <dgm:chPref val="0"/>
        </dgm:presLayoutVars>
      </dgm:prSet>
      <dgm:spPr/>
    </dgm:pt>
    <dgm:pt modelId="{359F9096-7382-7349-B8E7-3046EFCA5537}" type="pres">
      <dgm:prSet presAssocID="{ACB4B9B6-FA1C-4F13-B418-5DCEC4FC0033}" presName="desTx" presStyleLbl="alignAccFollowNode1" presStyleIdx="3" presStyleCnt="4">
        <dgm:presLayoutVars/>
      </dgm:prSet>
      <dgm:spPr/>
    </dgm:pt>
  </dgm:ptLst>
  <dgm:cxnLst>
    <dgm:cxn modelId="{B5E6E611-619D-9F4C-A1AB-9D6CC2EFC392}" type="presOf" srcId="{41B603C7-FA52-524D-8AB8-BC929EF53777}" destId="{C96B89ED-9947-4A4F-BA7C-A258F83E62C8}" srcOrd="0" destOrd="1" presId="urn:microsoft.com/office/officeart/2016/7/layout/HorizontalActionList"/>
    <dgm:cxn modelId="{659CEE12-76D1-F74D-A942-4E1D777AD4E0}" type="presOf" srcId="{1AE1BEAB-1BBA-4481-9097-9AC393720E97}" destId="{3DE734A7-0752-1B48-BC15-4700B9E0B624}" srcOrd="0" destOrd="0"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078B2F38-19F9-436A-BEEC-7F26AFB417B0}" srcId="{9DA7232C-BB98-4B8B-A193-03696B722C94}" destId="{C5490CA0-4E63-4EB1-8FED-E5811A953720}" srcOrd="2" destOrd="0" parTransId="{4F15E8BF-C96F-4573-B40D-3F072DEAB214}" sibTransId="{006F3E9A-AFE7-4735-9677-D9FFCCA3CDE9}"/>
    <dgm:cxn modelId="{9B68993B-47C0-1844-A96C-1F4DEC839AE9}" type="presOf" srcId="{62BF2E1F-D614-4302-BF8C-25C2DA9038BA}" destId="{359F9096-7382-7349-B8E7-3046EFCA5537}" srcOrd="0" destOrd="0" presId="urn:microsoft.com/office/officeart/2016/7/layout/HorizontalActionList"/>
    <dgm:cxn modelId="{BC61203F-6710-B645-BB6F-3BDEAEFEC7BF}" srcId="{1AE1BEAB-1BBA-4481-9097-9AC393720E97}" destId="{41B603C7-FA52-524D-8AB8-BC929EF53777}" srcOrd="1" destOrd="0" parTransId="{B07AB02C-9731-7F46-959D-0C0182C19638}" sibTransId="{9179B97A-5D6C-BF45-92C0-BA8EF6728128}"/>
    <dgm:cxn modelId="{4B066943-9623-874D-B86C-80780D94D6A6}" srcId="{C5490CA0-4E63-4EB1-8FED-E5811A953720}" destId="{85204FDD-8FC5-5D4D-AFB4-29A3C28AD81E}" srcOrd="1" destOrd="0" parTransId="{D424DC16-13FA-6348-9477-9DFC36A067C2}" sibTransId="{B1F55F3D-DDAC-7C47-A996-53B5C91DA486}"/>
    <dgm:cxn modelId="{515FF947-6D65-49ED-840E-8151334B6BF4}" srcId="{4DE3A34C-F15C-4D2B-9294-D4FE07B2ACE4}" destId="{3037C9D6-D4DE-42C7-BD03-A569005B5ABF}" srcOrd="0" destOrd="0" parTransId="{74B32624-EB8D-49A7-AE2F-062221346847}" sibTransId="{D83B649A-C017-40DB-BF71-1212621B6C14}"/>
    <dgm:cxn modelId="{2C63296B-1A3C-8B4C-B3F5-6F5854CC6BBE}" type="presOf" srcId="{9DA7232C-BB98-4B8B-A193-03696B722C94}" destId="{6EC623F5-BBF4-FE4B-96BA-EA0A795AC5D8}" srcOrd="0" destOrd="0" presId="urn:microsoft.com/office/officeart/2016/7/layout/HorizontalActionList"/>
    <dgm:cxn modelId="{E9BF7C72-4621-42E5-B21E-1595301FFA6E}" srcId="{ACB4B9B6-FA1C-4F13-B418-5DCEC4FC0033}" destId="{62BF2E1F-D614-4302-BF8C-25C2DA9038BA}" srcOrd="0" destOrd="0" parTransId="{BB60B1B4-7C25-4AA5-A2B2-55C86CCC4572}" sibTransId="{E76A88DB-0AB2-439D-A1DF-55713955405D}"/>
    <dgm:cxn modelId="{FEB6207A-A546-2348-BEBC-C24786071925}" type="presOf" srcId="{C5490CA0-4E63-4EB1-8FED-E5811A953720}" destId="{0FD8E0E6-B678-DD4E-A868-521155CD4A3D}" srcOrd="0" destOrd="0" presId="urn:microsoft.com/office/officeart/2016/7/layout/HorizontalActionList"/>
    <dgm:cxn modelId="{1FBEB25A-4C92-1040-B4CA-DB378B2805F3}" type="presOf" srcId="{ACB4B9B6-FA1C-4F13-B418-5DCEC4FC0033}" destId="{14128912-80BD-EA4B-A556-9B81501FFE87}" srcOrd="0" destOrd="0" presId="urn:microsoft.com/office/officeart/2016/7/layout/HorizontalActionList"/>
    <dgm:cxn modelId="{62C67788-6F41-0B45-8551-6FC483D0D7A5}" srcId="{4DE3A34C-F15C-4D2B-9294-D4FE07B2ACE4}" destId="{A189ADFB-4B60-AB47-8D57-974D36E92512}" srcOrd="1" destOrd="0" parTransId="{A5B95A81-3CC5-4A42-9EC3-5F97764202D1}" sibTransId="{A0E71470-6F79-4944-ACFD-454C3BD737ED}"/>
    <dgm:cxn modelId="{17965895-4AC1-4766-9D08-193EF6DE463B}" srcId="{9DA7232C-BB98-4B8B-A193-03696B722C94}" destId="{4DE3A34C-F15C-4D2B-9294-D4FE07B2ACE4}" srcOrd="1" destOrd="0" parTransId="{7213B9C2-E776-4E90-BA68-ACF6A7A2D63C}" sibTransId="{C282D352-514F-4F61-BA97-0D0F0522E030}"/>
    <dgm:cxn modelId="{A3283097-8560-774A-B0D6-776430623874}" srcId="{ACB4B9B6-FA1C-4F13-B418-5DCEC4FC0033}" destId="{1A6767C1-0251-1845-B88F-46CB6B873335}" srcOrd="1" destOrd="0" parTransId="{F61218B4-FCAE-AB4F-B318-4CFFF22CF121}" sibTransId="{A60C72A4-8F61-644C-8C7C-0AC2A98AECFC}"/>
    <dgm:cxn modelId="{2CBBBFA6-5A49-014B-979D-7FF9FBBE5F5B}" type="presOf" srcId="{87802234-BD83-42AB-90AC-8D5391DCC3A5}" destId="{F4B04CBB-6230-B043-955E-84D5A2BA66F1}" srcOrd="0" destOrd="0" presId="urn:microsoft.com/office/officeart/2016/7/layout/HorizontalActionList"/>
    <dgm:cxn modelId="{909DAEB2-BF1A-4C0E-A874-0E5D8F64AEEB}" srcId="{9DA7232C-BB98-4B8B-A193-03696B722C94}" destId="{ACB4B9B6-FA1C-4F13-B418-5DCEC4FC0033}" srcOrd="3" destOrd="0" parTransId="{63ADE0E6-73AC-4EFC-B376-3B27DC2F76E8}" sibTransId="{C00757B0-EAD0-49F0-93B5-9BEBB69CC8DB}"/>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561BC3DD-CC23-4C59-805E-7BD6E729E21F}" srcId="{1AE1BEAB-1BBA-4481-9097-9AC393720E97}" destId="{30F4152B-C75A-4517-907C-BBB0E15CA150}" srcOrd="0" destOrd="0" parTransId="{C3D05647-4273-42C0-83B3-AC3738AE8333}" sibTransId="{94FEEE47-80A0-4494-8FAB-5A92600653A8}"/>
    <dgm:cxn modelId="{E25EEADF-6948-9849-BAC4-1685FEE54A2D}" type="presOf" srcId="{1A6767C1-0251-1845-B88F-46CB6B873335}" destId="{359F9096-7382-7349-B8E7-3046EFCA5537}" srcOrd="0" destOrd="1" presId="urn:microsoft.com/office/officeart/2016/7/layout/HorizontalActionList"/>
    <dgm:cxn modelId="{751E99E8-AA21-4FF9-BA93-9185C7832994}" srcId="{9DA7232C-BB98-4B8B-A193-03696B722C94}" destId="{1AE1BEAB-1BBA-4481-9097-9AC393720E97}" srcOrd="0" destOrd="0" parTransId="{61D0C8FB-D3B6-41EC-8612-2A9D03BC8608}" sibTransId="{65199854-E816-42D6-AB6C-B3BA6E305828}"/>
    <dgm:cxn modelId="{8379D8E9-D803-A749-B8CC-113BD0FA69AD}" type="presOf" srcId="{85204FDD-8FC5-5D4D-AFB4-29A3C28AD81E}" destId="{F4B04CBB-6230-B043-955E-84D5A2BA66F1}" srcOrd="0" destOrd="1" presId="urn:microsoft.com/office/officeart/2016/7/layout/HorizontalActionList"/>
    <dgm:cxn modelId="{A63768F1-F049-4041-8528-27BEBBC6BCBE}" type="presOf" srcId="{A189ADFB-4B60-AB47-8D57-974D36E92512}" destId="{663A4983-E385-3A4C-9A2E-20E14778FCC8}" srcOrd="0" destOrd="1" presId="urn:microsoft.com/office/officeart/2016/7/layout/HorizontalActionList"/>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 modelId="{3C02CC10-8BE2-FF41-8A0D-84A4352D1BF2}" type="presParOf" srcId="{6EC623F5-BBF4-FE4B-96BA-EA0A795AC5D8}" destId="{9C250240-6186-4B44-87D4-0341B98FD282}" srcOrd="5" destOrd="0" presId="urn:microsoft.com/office/officeart/2016/7/layout/HorizontalActionList"/>
    <dgm:cxn modelId="{E9E50403-5FF3-8547-B3DB-14AFA23E3E2F}" type="presParOf" srcId="{6EC623F5-BBF4-FE4B-96BA-EA0A795AC5D8}" destId="{D4CC2BC3-1371-A44F-8760-9A0E2941A0B4}" srcOrd="6" destOrd="0" presId="urn:microsoft.com/office/officeart/2016/7/layout/HorizontalActionList"/>
    <dgm:cxn modelId="{27FC222A-F71A-0F48-BB1A-3E7ED61C7D73}" type="presParOf" srcId="{D4CC2BC3-1371-A44F-8760-9A0E2941A0B4}" destId="{14128912-80BD-EA4B-A556-9B81501FFE87}" srcOrd="0" destOrd="0" presId="urn:microsoft.com/office/officeart/2016/7/layout/HorizontalActionList"/>
    <dgm:cxn modelId="{9DF07016-DBCC-A04C-9D31-37DB868C0369}" type="presParOf" srcId="{D4CC2BC3-1371-A44F-8760-9A0E2941A0B4}" destId="{359F9096-7382-7349-B8E7-3046EFCA5537}"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12CCE265-32D8-4AB5-B047-CC0349EA7B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E15275-99F5-4C9F-BAC7-70CD3C0B3782}">
      <dgm:prSet phldrT="[Text]"/>
      <dgm:spPr>
        <a:solidFill>
          <a:srgbClr val="232D4B"/>
        </a:solidFill>
      </dgm:spPr>
      <dgm:t>
        <a:bodyPr/>
        <a:lstStyle/>
        <a:p>
          <a:pPr>
            <a:buFont typeface="Arial" panose="020B0604020202020204" pitchFamily="34" charset="0"/>
            <a:buChar char="•"/>
          </a:pPr>
          <a:r>
            <a:rPr lang="en-US" b="1" i="1" dirty="0"/>
            <a:t>Learn your own ‘uncertainty feeling’ </a:t>
          </a:r>
          <a:endParaRPr lang="en-US" dirty="0"/>
        </a:p>
      </dgm:t>
    </dgm:pt>
    <dgm:pt modelId="{0A63043C-5998-4E57-924A-84836C11D7FD}" type="parTrans" cxnId="{6C4548D8-88FB-49D5-812C-7B7ED16A9242}">
      <dgm:prSet/>
      <dgm:spPr/>
      <dgm:t>
        <a:bodyPr/>
        <a:lstStyle/>
        <a:p>
          <a:endParaRPr lang="en-US"/>
        </a:p>
      </dgm:t>
    </dgm:pt>
    <dgm:pt modelId="{F13B2DED-9D40-4D19-B6E8-6386D70EC780}" type="sibTrans" cxnId="{6C4548D8-88FB-49D5-812C-7B7ED16A9242}">
      <dgm:prSet/>
      <dgm:spPr/>
      <dgm:t>
        <a:bodyPr/>
        <a:lstStyle/>
        <a:p>
          <a:endParaRPr lang="en-US"/>
        </a:p>
      </dgm:t>
    </dgm:pt>
    <dgm:pt modelId="{50B7CC9C-E144-491D-A835-EB95388F550B}">
      <dgm:prSet phldrT="[Text]"/>
      <dgm:spPr/>
      <dgm:t>
        <a:bodyPr/>
        <a:lstStyle/>
        <a:p>
          <a:pPr>
            <a:buFont typeface="Arial" panose="020B0604020202020204" pitchFamily="34" charset="0"/>
            <a:buChar char="•"/>
          </a:pPr>
          <a:r>
            <a:rPr lang="en-US" dirty="0">
              <a:solidFill>
                <a:srgbClr val="232D4B"/>
              </a:solidFill>
            </a:rPr>
            <a:t>Experiment with uncertainty (change a routine or experiment with something new).</a:t>
          </a:r>
        </a:p>
      </dgm:t>
    </dgm:pt>
    <dgm:pt modelId="{0335AEC4-267A-4ECC-9B0F-1AB65FBFD1B2}" type="parTrans" cxnId="{DE8CAA12-C7D9-4FC7-93F7-22F844BF9CF3}">
      <dgm:prSet/>
      <dgm:spPr/>
      <dgm:t>
        <a:bodyPr/>
        <a:lstStyle/>
        <a:p>
          <a:endParaRPr lang="en-US"/>
        </a:p>
      </dgm:t>
    </dgm:pt>
    <dgm:pt modelId="{3E67081E-5E03-4685-A1DC-6B7812D734F9}" type="sibTrans" cxnId="{DE8CAA12-C7D9-4FC7-93F7-22F844BF9CF3}">
      <dgm:prSet/>
      <dgm:spPr/>
      <dgm:t>
        <a:bodyPr/>
        <a:lstStyle/>
        <a:p>
          <a:endParaRPr lang="en-US"/>
        </a:p>
      </dgm:t>
    </dgm:pt>
    <dgm:pt modelId="{1F09FB78-18A2-40D3-8AD7-9DD1645B7BEA}">
      <dgm:prSet phldrT="[Text]"/>
      <dgm:spPr>
        <a:solidFill>
          <a:srgbClr val="232D4B"/>
        </a:solidFill>
      </dgm:spPr>
      <dgm:t>
        <a:bodyPr/>
        <a:lstStyle/>
        <a:p>
          <a:pPr>
            <a:buFont typeface="Arial" panose="020B0604020202020204" pitchFamily="34" charset="0"/>
            <a:buChar char="•"/>
          </a:pPr>
          <a:r>
            <a:rPr lang="en-US" b="1" i="1" dirty="0"/>
            <a:t>Begin to find ways to distinguish ‘uncertain’ from ‘unsafe’. </a:t>
          </a:r>
          <a:endParaRPr lang="en-US" dirty="0"/>
        </a:p>
      </dgm:t>
    </dgm:pt>
    <dgm:pt modelId="{4D11E95A-361B-4774-ACE2-EBC6210287CD}" type="parTrans" cxnId="{B963E3B4-38F1-4C3E-A2B8-1CED862613BF}">
      <dgm:prSet/>
      <dgm:spPr/>
      <dgm:t>
        <a:bodyPr/>
        <a:lstStyle/>
        <a:p>
          <a:endParaRPr lang="en-US"/>
        </a:p>
      </dgm:t>
    </dgm:pt>
    <dgm:pt modelId="{7EBAFDDD-1966-4716-BBFF-C4A28C2AED2E}" type="sibTrans" cxnId="{B963E3B4-38F1-4C3E-A2B8-1CED862613BF}">
      <dgm:prSet/>
      <dgm:spPr/>
      <dgm:t>
        <a:bodyPr/>
        <a:lstStyle/>
        <a:p>
          <a:endParaRPr lang="en-US"/>
        </a:p>
      </dgm:t>
    </dgm:pt>
    <dgm:pt modelId="{C6A5B8E1-0DEE-4971-B47F-D3D0B4E7E8C4}">
      <dgm:prSet phldrT="[Text]"/>
      <dgm:spPr/>
      <dgm:t>
        <a:bodyPr/>
        <a:lstStyle/>
        <a:p>
          <a:pPr>
            <a:buFont typeface="Arial" panose="020B0604020202020204" pitchFamily="34" charset="0"/>
            <a:buChar char="•"/>
          </a:pPr>
          <a:r>
            <a:rPr lang="en-US" dirty="0">
              <a:solidFill>
                <a:srgbClr val="232D4B"/>
              </a:solidFill>
            </a:rPr>
            <a:t>Make changes to behaviors in </a:t>
          </a:r>
          <a:r>
            <a:rPr lang="en-US" b="1" i="1" dirty="0">
              <a:solidFill>
                <a:srgbClr val="232D4B"/>
              </a:solidFill>
            </a:rPr>
            <a:t>‘low stakes’ </a:t>
          </a:r>
          <a:r>
            <a:rPr lang="en-US" dirty="0">
              <a:solidFill>
                <a:srgbClr val="232D4B"/>
              </a:solidFill>
            </a:rPr>
            <a:t>life areas to show that uncertainty can be safe (e.g. taking a new route to walk the dog).</a:t>
          </a:r>
        </a:p>
      </dgm:t>
    </dgm:pt>
    <dgm:pt modelId="{853079B5-4C62-40D9-81AE-F7A06E59C759}" type="parTrans" cxnId="{F88211D2-387F-480B-8A48-05E3B701F50A}">
      <dgm:prSet/>
      <dgm:spPr/>
      <dgm:t>
        <a:bodyPr/>
        <a:lstStyle/>
        <a:p>
          <a:endParaRPr lang="en-US"/>
        </a:p>
      </dgm:t>
    </dgm:pt>
    <dgm:pt modelId="{850CBE1F-3DA0-4032-ABEC-101A0E6ED23E}" type="sibTrans" cxnId="{F88211D2-387F-480B-8A48-05E3B701F50A}">
      <dgm:prSet/>
      <dgm:spPr/>
      <dgm:t>
        <a:bodyPr/>
        <a:lstStyle/>
        <a:p>
          <a:endParaRPr lang="en-US"/>
        </a:p>
      </dgm:t>
    </dgm:pt>
    <dgm:pt modelId="{334F4F71-B941-47B9-B9FA-01A91DE063B6}">
      <dgm:prSet/>
      <dgm:spPr/>
      <dgm:t>
        <a:bodyPr/>
        <a:lstStyle/>
        <a:p>
          <a:r>
            <a:rPr lang="en-US" dirty="0">
              <a:solidFill>
                <a:srgbClr val="232D4B"/>
              </a:solidFill>
            </a:rPr>
            <a:t>Make changes to more </a:t>
          </a:r>
          <a:r>
            <a:rPr lang="en-US" b="1" i="1" dirty="0">
              <a:solidFill>
                <a:srgbClr val="232D4B"/>
              </a:solidFill>
            </a:rPr>
            <a:t>resource-intensive</a:t>
          </a:r>
          <a:r>
            <a:rPr lang="en-US" dirty="0">
              <a:solidFill>
                <a:srgbClr val="232D4B"/>
              </a:solidFill>
            </a:rPr>
            <a:t> uncertainty areas to increase ability to engage with ‘safe uncertainty’ (e.g. go on a day trip to somewhere totally new). </a:t>
          </a:r>
        </a:p>
      </dgm:t>
    </dgm:pt>
    <dgm:pt modelId="{A9C932FF-A174-4E85-B7BA-E653AB6AE422}" type="parTrans" cxnId="{0F5A917B-FDD4-4E90-B812-1E3395A5AD52}">
      <dgm:prSet/>
      <dgm:spPr/>
      <dgm:t>
        <a:bodyPr/>
        <a:lstStyle/>
        <a:p>
          <a:endParaRPr lang="en-US"/>
        </a:p>
      </dgm:t>
    </dgm:pt>
    <dgm:pt modelId="{D78C8275-7440-4DD8-8ECC-60C8207E6D7D}" type="sibTrans" cxnId="{0F5A917B-FDD4-4E90-B812-1E3395A5AD52}">
      <dgm:prSet/>
      <dgm:spPr/>
      <dgm:t>
        <a:bodyPr/>
        <a:lstStyle/>
        <a:p>
          <a:endParaRPr lang="en-US"/>
        </a:p>
      </dgm:t>
    </dgm:pt>
    <dgm:pt modelId="{6E422F0F-1BAF-4403-8186-0C82C4889ED6}">
      <dgm:prSet/>
      <dgm:spPr>
        <a:solidFill>
          <a:srgbClr val="232D4B"/>
        </a:solidFill>
      </dgm:spPr>
      <dgm:t>
        <a:bodyPr/>
        <a:lstStyle/>
        <a:p>
          <a:r>
            <a:rPr lang="en-US" b="1" i="1" dirty="0"/>
            <a:t>Experiment with behaviors linked to your area of concern</a:t>
          </a:r>
        </a:p>
      </dgm:t>
    </dgm:pt>
    <dgm:pt modelId="{4660BD87-EFA0-419C-AAB9-53A4D7335DC2}" type="parTrans" cxnId="{70C8AAFE-9C78-4BB0-BE89-B409EB45B5E6}">
      <dgm:prSet/>
      <dgm:spPr/>
      <dgm:t>
        <a:bodyPr/>
        <a:lstStyle/>
        <a:p>
          <a:endParaRPr lang="en-US"/>
        </a:p>
      </dgm:t>
    </dgm:pt>
    <dgm:pt modelId="{17092D28-4A75-4416-8D9D-6C7E1E2F6E91}" type="sibTrans" cxnId="{70C8AAFE-9C78-4BB0-BE89-B409EB45B5E6}">
      <dgm:prSet/>
      <dgm:spPr/>
      <dgm:t>
        <a:bodyPr/>
        <a:lstStyle/>
        <a:p>
          <a:endParaRPr lang="en-US"/>
        </a:p>
      </dgm:t>
    </dgm:pt>
    <dgm:pt modelId="{5DD470EF-88BA-4FDE-B91D-B5BCDAA59CB5}" type="pres">
      <dgm:prSet presAssocID="{12CCE265-32D8-4AB5-B047-CC0349EA7B03}" presName="linear" presStyleCnt="0">
        <dgm:presLayoutVars>
          <dgm:animLvl val="lvl"/>
          <dgm:resizeHandles val="exact"/>
        </dgm:presLayoutVars>
      </dgm:prSet>
      <dgm:spPr/>
    </dgm:pt>
    <dgm:pt modelId="{3BCF6B0F-572D-46E4-B267-7D0FE28C6BFF}" type="pres">
      <dgm:prSet presAssocID="{B0E15275-99F5-4C9F-BAC7-70CD3C0B3782}" presName="parentText" presStyleLbl="node1" presStyleIdx="0" presStyleCnt="3">
        <dgm:presLayoutVars>
          <dgm:chMax val="0"/>
          <dgm:bulletEnabled val="1"/>
        </dgm:presLayoutVars>
      </dgm:prSet>
      <dgm:spPr/>
    </dgm:pt>
    <dgm:pt modelId="{6BF8047C-C1F9-4AD2-997B-8C6CF7564A7D}" type="pres">
      <dgm:prSet presAssocID="{B0E15275-99F5-4C9F-BAC7-70CD3C0B3782}" presName="childText" presStyleLbl="revTx" presStyleIdx="0" presStyleCnt="2">
        <dgm:presLayoutVars>
          <dgm:bulletEnabled val="1"/>
        </dgm:presLayoutVars>
      </dgm:prSet>
      <dgm:spPr/>
    </dgm:pt>
    <dgm:pt modelId="{5D48BAA2-F8F4-4CD8-88B6-702E78F56EFF}" type="pres">
      <dgm:prSet presAssocID="{1F09FB78-18A2-40D3-8AD7-9DD1645B7BEA}" presName="parentText" presStyleLbl="node1" presStyleIdx="1" presStyleCnt="3" custLinFactNeighborX="-714" custLinFactNeighborY="-1520">
        <dgm:presLayoutVars>
          <dgm:chMax val="0"/>
          <dgm:bulletEnabled val="1"/>
        </dgm:presLayoutVars>
      </dgm:prSet>
      <dgm:spPr/>
    </dgm:pt>
    <dgm:pt modelId="{3F880644-FB55-4239-8BAE-F43BA2E7B6DE}" type="pres">
      <dgm:prSet presAssocID="{1F09FB78-18A2-40D3-8AD7-9DD1645B7BEA}" presName="childText" presStyleLbl="revTx" presStyleIdx="1" presStyleCnt="2">
        <dgm:presLayoutVars>
          <dgm:bulletEnabled val="1"/>
        </dgm:presLayoutVars>
      </dgm:prSet>
      <dgm:spPr/>
    </dgm:pt>
    <dgm:pt modelId="{8A14223F-3C3C-4D44-837B-EDDA0DA1E82C}" type="pres">
      <dgm:prSet presAssocID="{6E422F0F-1BAF-4403-8186-0C82C4889ED6}" presName="parentText" presStyleLbl="node1" presStyleIdx="2" presStyleCnt="3">
        <dgm:presLayoutVars>
          <dgm:chMax val="0"/>
          <dgm:bulletEnabled val="1"/>
        </dgm:presLayoutVars>
      </dgm:prSet>
      <dgm:spPr/>
    </dgm:pt>
  </dgm:ptLst>
  <dgm:cxnLst>
    <dgm:cxn modelId="{DE8CAA12-C7D9-4FC7-93F7-22F844BF9CF3}" srcId="{B0E15275-99F5-4C9F-BAC7-70CD3C0B3782}" destId="{50B7CC9C-E144-491D-A835-EB95388F550B}" srcOrd="0" destOrd="0" parTransId="{0335AEC4-267A-4ECC-9B0F-1AB65FBFD1B2}" sibTransId="{3E67081E-5E03-4685-A1DC-6B7812D734F9}"/>
    <dgm:cxn modelId="{9C28A765-DEDE-4AF5-BBA6-4CD2D4690BDF}" type="presOf" srcId="{1F09FB78-18A2-40D3-8AD7-9DD1645B7BEA}" destId="{5D48BAA2-F8F4-4CD8-88B6-702E78F56EFF}" srcOrd="0" destOrd="0" presId="urn:microsoft.com/office/officeart/2005/8/layout/vList2"/>
    <dgm:cxn modelId="{EBD42748-424D-4DFE-948C-C8225DA27359}" type="presOf" srcId="{50B7CC9C-E144-491D-A835-EB95388F550B}" destId="{6BF8047C-C1F9-4AD2-997B-8C6CF7564A7D}" srcOrd="0" destOrd="0" presId="urn:microsoft.com/office/officeart/2005/8/layout/vList2"/>
    <dgm:cxn modelId="{0F5A917B-FDD4-4E90-B812-1E3395A5AD52}" srcId="{1F09FB78-18A2-40D3-8AD7-9DD1645B7BEA}" destId="{334F4F71-B941-47B9-B9FA-01A91DE063B6}" srcOrd="1" destOrd="0" parTransId="{A9C932FF-A174-4E85-B7BA-E653AB6AE422}" sibTransId="{D78C8275-7440-4DD8-8ECC-60C8207E6D7D}"/>
    <dgm:cxn modelId="{834EF099-4563-4D06-AC6A-6B8903F10598}" type="presOf" srcId="{B0E15275-99F5-4C9F-BAC7-70CD3C0B3782}" destId="{3BCF6B0F-572D-46E4-B267-7D0FE28C6BFF}" srcOrd="0" destOrd="0" presId="urn:microsoft.com/office/officeart/2005/8/layout/vList2"/>
    <dgm:cxn modelId="{FD7420AD-3224-4067-ABC6-7FE54A566D86}" type="presOf" srcId="{12CCE265-32D8-4AB5-B047-CC0349EA7B03}" destId="{5DD470EF-88BA-4FDE-B91D-B5BCDAA59CB5}" srcOrd="0" destOrd="0" presId="urn:microsoft.com/office/officeart/2005/8/layout/vList2"/>
    <dgm:cxn modelId="{2B7399AD-4042-430E-9D71-326816FA57A0}" type="presOf" srcId="{6E422F0F-1BAF-4403-8186-0C82C4889ED6}" destId="{8A14223F-3C3C-4D44-837B-EDDA0DA1E82C}" srcOrd="0" destOrd="0" presId="urn:microsoft.com/office/officeart/2005/8/layout/vList2"/>
    <dgm:cxn modelId="{A94CA8AE-5887-402D-B51C-83E2E8C406D7}" type="presOf" srcId="{334F4F71-B941-47B9-B9FA-01A91DE063B6}" destId="{3F880644-FB55-4239-8BAE-F43BA2E7B6DE}" srcOrd="0" destOrd="1" presId="urn:microsoft.com/office/officeart/2005/8/layout/vList2"/>
    <dgm:cxn modelId="{B963E3B4-38F1-4C3E-A2B8-1CED862613BF}" srcId="{12CCE265-32D8-4AB5-B047-CC0349EA7B03}" destId="{1F09FB78-18A2-40D3-8AD7-9DD1645B7BEA}" srcOrd="1" destOrd="0" parTransId="{4D11E95A-361B-4774-ACE2-EBC6210287CD}" sibTransId="{7EBAFDDD-1966-4716-BBFF-C4A28C2AED2E}"/>
    <dgm:cxn modelId="{F88211D2-387F-480B-8A48-05E3B701F50A}" srcId="{1F09FB78-18A2-40D3-8AD7-9DD1645B7BEA}" destId="{C6A5B8E1-0DEE-4971-B47F-D3D0B4E7E8C4}" srcOrd="0" destOrd="0" parTransId="{853079B5-4C62-40D9-81AE-F7A06E59C759}" sibTransId="{850CBE1F-3DA0-4032-ABEC-101A0E6ED23E}"/>
    <dgm:cxn modelId="{6C4548D8-88FB-49D5-812C-7B7ED16A9242}" srcId="{12CCE265-32D8-4AB5-B047-CC0349EA7B03}" destId="{B0E15275-99F5-4C9F-BAC7-70CD3C0B3782}" srcOrd="0" destOrd="0" parTransId="{0A63043C-5998-4E57-924A-84836C11D7FD}" sibTransId="{F13B2DED-9D40-4D19-B6E8-6386D70EC780}"/>
    <dgm:cxn modelId="{FA42F8F1-C93E-4D5E-B2B1-0FEEC3FD7D5A}" type="presOf" srcId="{C6A5B8E1-0DEE-4971-B47F-D3D0B4E7E8C4}" destId="{3F880644-FB55-4239-8BAE-F43BA2E7B6DE}" srcOrd="0" destOrd="0" presId="urn:microsoft.com/office/officeart/2005/8/layout/vList2"/>
    <dgm:cxn modelId="{70C8AAFE-9C78-4BB0-BE89-B409EB45B5E6}" srcId="{12CCE265-32D8-4AB5-B047-CC0349EA7B03}" destId="{6E422F0F-1BAF-4403-8186-0C82C4889ED6}" srcOrd="2" destOrd="0" parTransId="{4660BD87-EFA0-419C-AAB9-53A4D7335DC2}" sibTransId="{17092D28-4A75-4416-8D9D-6C7E1E2F6E91}"/>
    <dgm:cxn modelId="{C93F798A-2783-4E15-A59F-5CD0ED4AD17B}" type="presParOf" srcId="{5DD470EF-88BA-4FDE-B91D-B5BCDAA59CB5}" destId="{3BCF6B0F-572D-46E4-B267-7D0FE28C6BFF}" srcOrd="0" destOrd="0" presId="urn:microsoft.com/office/officeart/2005/8/layout/vList2"/>
    <dgm:cxn modelId="{F95F391A-D162-4F31-AA65-4885F942BC4B}" type="presParOf" srcId="{5DD470EF-88BA-4FDE-B91D-B5BCDAA59CB5}" destId="{6BF8047C-C1F9-4AD2-997B-8C6CF7564A7D}" srcOrd="1" destOrd="0" presId="urn:microsoft.com/office/officeart/2005/8/layout/vList2"/>
    <dgm:cxn modelId="{C2216EBB-B9ED-4BD9-8EA8-7231473A9813}" type="presParOf" srcId="{5DD470EF-88BA-4FDE-B91D-B5BCDAA59CB5}" destId="{5D48BAA2-F8F4-4CD8-88B6-702E78F56EFF}" srcOrd="2" destOrd="0" presId="urn:microsoft.com/office/officeart/2005/8/layout/vList2"/>
    <dgm:cxn modelId="{BA50C1AF-4221-4C17-BC7E-4FD70AC69777}" type="presParOf" srcId="{5DD470EF-88BA-4FDE-B91D-B5BCDAA59CB5}" destId="{3F880644-FB55-4239-8BAE-F43BA2E7B6DE}" srcOrd="3" destOrd="0" presId="urn:microsoft.com/office/officeart/2005/8/layout/vList2"/>
    <dgm:cxn modelId="{83ADCB80-53F7-4C81-9E4E-D926427431D9}" type="presParOf" srcId="{5DD470EF-88BA-4FDE-B91D-B5BCDAA59CB5}" destId="{8A14223F-3C3C-4D44-837B-EDDA0DA1E82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8E2A73C-ED25-41E5-AECC-5A002FA1BA8A}" type="doc">
      <dgm:prSet loTypeId="urn:microsoft.com/office/officeart/2005/8/layout/default" loCatId="list" qsTypeId="urn:microsoft.com/office/officeart/2005/8/quickstyle/simple4" qsCatId="simple" csTypeId="urn:microsoft.com/office/officeart/2005/8/colors/accent6_2" csCatId="accent6" phldr="1"/>
      <dgm:spPr/>
      <dgm:t>
        <a:bodyPr/>
        <a:lstStyle/>
        <a:p>
          <a:endParaRPr lang="en-US"/>
        </a:p>
      </dgm:t>
    </dgm:pt>
    <dgm:pt modelId="{1F99C0F3-EC08-424D-AD48-2679D2C44054}">
      <dgm:prSet phldrT="[Text]"/>
      <dgm:spPr/>
      <dgm:t>
        <a:bodyPr/>
        <a:lstStyle/>
        <a:p>
          <a:r>
            <a:rPr lang="en-US" dirty="0"/>
            <a:t>Visualization Exercise (Body Scan / Autogenic Training)</a:t>
          </a:r>
        </a:p>
      </dgm:t>
    </dgm:pt>
    <dgm:pt modelId="{68791C44-5724-4FBA-A4D9-43EFEF0CA76F}" type="parTrans" cxnId="{44871633-0EC0-4038-8FA6-084B7518CD61}">
      <dgm:prSet/>
      <dgm:spPr/>
      <dgm:t>
        <a:bodyPr/>
        <a:lstStyle/>
        <a:p>
          <a:endParaRPr lang="en-US"/>
        </a:p>
      </dgm:t>
    </dgm:pt>
    <dgm:pt modelId="{1886C8E5-FF5A-4C7C-8B43-2A6A681442F5}" type="sibTrans" cxnId="{44871633-0EC0-4038-8FA6-084B7518CD61}">
      <dgm:prSet/>
      <dgm:spPr/>
      <dgm:t>
        <a:bodyPr/>
        <a:lstStyle/>
        <a:p>
          <a:endParaRPr lang="en-US"/>
        </a:p>
      </dgm:t>
    </dgm:pt>
    <dgm:pt modelId="{22710708-8609-470C-ACFC-F92081BF450D}">
      <dgm:prSet phldrT="[Text]"/>
      <dgm:spPr/>
      <dgm:t>
        <a:bodyPr/>
        <a:lstStyle/>
        <a:p>
          <a:r>
            <a:rPr lang="en-US" dirty="0"/>
            <a:t>Progressive Muscle Relaxation</a:t>
          </a:r>
        </a:p>
      </dgm:t>
    </dgm:pt>
    <dgm:pt modelId="{FB217F6B-B681-48CC-BC33-E16D89368E59}" type="parTrans" cxnId="{871820B4-D5DC-44F1-8392-CD8AA7FB2A44}">
      <dgm:prSet/>
      <dgm:spPr/>
      <dgm:t>
        <a:bodyPr/>
        <a:lstStyle/>
        <a:p>
          <a:endParaRPr lang="en-US"/>
        </a:p>
      </dgm:t>
    </dgm:pt>
    <dgm:pt modelId="{B442016A-CB4B-4E80-9BD7-40B6ECCC11C2}" type="sibTrans" cxnId="{871820B4-D5DC-44F1-8392-CD8AA7FB2A44}">
      <dgm:prSet/>
      <dgm:spPr/>
      <dgm:t>
        <a:bodyPr/>
        <a:lstStyle/>
        <a:p>
          <a:endParaRPr lang="en-US"/>
        </a:p>
      </dgm:t>
    </dgm:pt>
    <dgm:pt modelId="{3E2F1731-7617-4208-BD79-515A19809664}">
      <dgm:prSet phldrT="[Text]"/>
      <dgm:spPr/>
      <dgm:t>
        <a:bodyPr/>
        <a:lstStyle/>
        <a:p>
          <a:r>
            <a:rPr lang="en-US" dirty="0"/>
            <a:t>Mindfulness Meditation</a:t>
          </a:r>
        </a:p>
      </dgm:t>
    </dgm:pt>
    <dgm:pt modelId="{46D352AE-73AE-466B-AD63-A87DF38B4533}" type="parTrans" cxnId="{E003988B-1763-4819-B1EF-7B60C094A778}">
      <dgm:prSet/>
      <dgm:spPr/>
      <dgm:t>
        <a:bodyPr/>
        <a:lstStyle/>
        <a:p>
          <a:endParaRPr lang="en-US"/>
        </a:p>
      </dgm:t>
    </dgm:pt>
    <dgm:pt modelId="{ACE59CF1-F896-48CA-97D6-FDA4FC3BEF4E}" type="sibTrans" cxnId="{E003988B-1763-4819-B1EF-7B60C094A778}">
      <dgm:prSet/>
      <dgm:spPr/>
      <dgm:t>
        <a:bodyPr/>
        <a:lstStyle/>
        <a:p>
          <a:endParaRPr lang="en-US"/>
        </a:p>
      </dgm:t>
    </dgm:pt>
    <dgm:pt modelId="{B0B71AB3-1A86-43CB-9780-AA23854B721C}">
      <dgm:prSet phldrT="[Text]"/>
      <dgm:spPr/>
      <dgm:t>
        <a:bodyPr/>
        <a:lstStyle/>
        <a:p>
          <a:r>
            <a:rPr lang="en-US" dirty="0"/>
            <a:t>Guided Imagery</a:t>
          </a:r>
        </a:p>
      </dgm:t>
    </dgm:pt>
    <dgm:pt modelId="{3FB30BCD-4DEA-473F-B7E2-13619B545808}" type="parTrans" cxnId="{C140C27E-9039-4B84-9CC7-C36F358CF8D4}">
      <dgm:prSet/>
      <dgm:spPr/>
      <dgm:t>
        <a:bodyPr/>
        <a:lstStyle/>
        <a:p>
          <a:endParaRPr lang="en-US"/>
        </a:p>
      </dgm:t>
    </dgm:pt>
    <dgm:pt modelId="{C5EABEBC-4EFA-4F4F-8470-94D464C7135E}" type="sibTrans" cxnId="{C140C27E-9039-4B84-9CC7-C36F358CF8D4}">
      <dgm:prSet/>
      <dgm:spPr/>
      <dgm:t>
        <a:bodyPr/>
        <a:lstStyle/>
        <a:p>
          <a:endParaRPr lang="en-US"/>
        </a:p>
      </dgm:t>
    </dgm:pt>
    <dgm:pt modelId="{7A1B69E7-BB74-4903-9C2A-178C3E872E01}">
      <dgm:prSet phldrT="[Text]"/>
      <dgm:spPr/>
      <dgm:t>
        <a:bodyPr/>
        <a:lstStyle/>
        <a:p>
          <a:r>
            <a:rPr lang="en-US" dirty="0"/>
            <a:t>Yoga</a:t>
          </a:r>
        </a:p>
      </dgm:t>
    </dgm:pt>
    <dgm:pt modelId="{3BEC6801-831C-4150-85E5-3D510D62C90B}" type="parTrans" cxnId="{E8FBDBFB-A499-438F-B39A-0A81AD350092}">
      <dgm:prSet/>
      <dgm:spPr/>
      <dgm:t>
        <a:bodyPr/>
        <a:lstStyle/>
        <a:p>
          <a:endParaRPr lang="en-US"/>
        </a:p>
      </dgm:t>
    </dgm:pt>
    <dgm:pt modelId="{AF67D00F-B3F3-4FD9-8178-4A5843755F33}" type="sibTrans" cxnId="{E8FBDBFB-A499-438F-B39A-0A81AD350092}">
      <dgm:prSet/>
      <dgm:spPr/>
      <dgm:t>
        <a:bodyPr/>
        <a:lstStyle/>
        <a:p>
          <a:endParaRPr lang="en-US"/>
        </a:p>
      </dgm:t>
    </dgm:pt>
    <dgm:pt modelId="{1B865B85-51A1-47C4-80A0-C274300910FD}">
      <dgm:prSet phldrT="[Text]" custT="1"/>
      <dgm:spPr/>
      <dgm:t>
        <a:bodyPr/>
        <a:lstStyle/>
        <a:p>
          <a:pPr marL="0" lvl="0" indent="0" algn="ctr" defTabSz="1111250">
            <a:lnSpc>
              <a:spcPct val="90000"/>
            </a:lnSpc>
            <a:spcBef>
              <a:spcPct val="0"/>
            </a:spcBef>
            <a:spcAft>
              <a:spcPct val="35000"/>
            </a:spcAft>
            <a:buNone/>
          </a:pPr>
          <a:r>
            <a:rPr lang="en-US" sz="2500" kern="1200">
              <a:latin typeface="Calibri" panose="020F0502020204030204"/>
              <a:ea typeface="+mn-ea"/>
              <a:cs typeface="+mn-cs"/>
            </a:rPr>
            <a:t>Repetitive Prayer</a:t>
          </a:r>
          <a:endParaRPr lang="en-US" sz="2500" kern="1200" dirty="0">
            <a:latin typeface="Calibri" panose="020F0502020204030204"/>
            <a:ea typeface="+mn-ea"/>
            <a:cs typeface="+mn-cs"/>
          </a:endParaRPr>
        </a:p>
      </dgm:t>
    </dgm:pt>
    <dgm:pt modelId="{9581D0B8-0328-4B51-B261-55831EF97C89}" type="parTrans" cxnId="{BA4C17CC-8DDE-42EC-910D-526FBAFE6663}">
      <dgm:prSet/>
      <dgm:spPr/>
      <dgm:t>
        <a:bodyPr/>
        <a:lstStyle/>
        <a:p>
          <a:endParaRPr lang="en-US"/>
        </a:p>
      </dgm:t>
    </dgm:pt>
    <dgm:pt modelId="{F8ADD7F8-AF83-40CC-9E5C-FAF519237158}" type="sibTrans" cxnId="{BA4C17CC-8DDE-42EC-910D-526FBAFE6663}">
      <dgm:prSet/>
      <dgm:spPr/>
      <dgm:t>
        <a:bodyPr/>
        <a:lstStyle/>
        <a:p>
          <a:endParaRPr lang="en-US"/>
        </a:p>
      </dgm:t>
    </dgm:pt>
    <dgm:pt modelId="{D4DD6B3F-DCB9-4A86-8E6D-C52511BCF8C1}" type="pres">
      <dgm:prSet presAssocID="{48E2A73C-ED25-41E5-AECC-5A002FA1BA8A}" presName="diagram" presStyleCnt="0">
        <dgm:presLayoutVars>
          <dgm:dir/>
          <dgm:resizeHandles val="exact"/>
        </dgm:presLayoutVars>
      </dgm:prSet>
      <dgm:spPr/>
    </dgm:pt>
    <dgm:pt modelId="{92E1FD33-905A-43DD-872E-663F68EB15A4}" type="pres">
      <dgm:prSet presAssocID="{1F99C0F3-EC08-424D-AD48-2679D2C44054}" presName="node" presStyleLbl="node1" presStyleIdx="0" presStyleCnt="6">
        <dgm:presLayoutVars>
          <dgm:bulletEnabled val="1"/>
        </dgm:presLayoutVars>
      </dgm:prSet>
      <dgm:spPr/>
    </dgm:pt>
    <dgm:pt modelId="{AAF8900C-A69A-4D4D-B1D3-F7C50875E21A}" type="pres">
      <dgm:prSet presAssocID="{1886C8E5-FF5A-4C7C-8B43-2A6A681442F5}" presName="sibTrans" presStyleCnt="0"/>
      <dgm:spPr/>
    </dgm:pt>
    <dgm:pt modelId="{08CFCC01-408C-40DF-A880-A1992F6F5CE3}" type="pres">
      <dgm:prSet presAssocID="{22710708-8609-470C-ACFC-F92081BF450D}" presName="node" presStyleLbl="node1" presStyleIdx="1" presStyleCnt="6">
        <dgm:presLayoutVars>
          <dgm:bulletEnabled val="1"/>
        </dgm:presLayoutVars>
      </dgm:prSet>
      <dgm:spPr/>
    </dgm:pt>
    <dgm:pt modelId="{DF009285-D676-4592-A7E6-EB365BEA9779}" type="pres">
      <dgm:prSet presAssocID="{B442016A-CB4B-4E80-9BD7-40B6ECCC11C2}" presName="sibTrans" presStyleCnt="0"/>
      <dgm:spPr/>
    </dgm:pt>
    <dgm:pt modelId="{6AC629FC-1FA1-4B44-AEED-37A60D7FF5B2}" type="pres">
      <dgm:prSet presAssocID="{3E2F1731-7617-4208-BD79-515A19809664}" presName="node" presStyleLbl="node1" presStyleIdx="2" presStyleCnt="6">
        <dgm:presLayoutVars>
          <dgm:bulletEnabled val="1"/>
        </dgm:presLayoutVars>
      </dgm:prSet>
      <dgm:spPr/>
    </dgm:pt>
    <dgm:pt modelId="{3691E232-FCB3-493D-81CC-4B9CF3871DEB}" type="pres">
      <dgm:prSet presAssocID="{ACE59CF1-F896-48CA-97D6-FDA4FC3BEF4E}" presName="sibTrans" presStyleCnt="0"/>
      <dgm:spPr/>
    </dgm:pt>
    <dgm:pt modelId="{1585E839-43A4-415F-AAAF-47079D5FCA43}" type="pres">
      <dgm:prSet presAssocID="{B0B71AB3-1A86-43CB-9780-AA23854B721C}" presName="node" presStyleLbl="node1" presStyleIdx="3" presStyleCnt="6">
        <dgm:presLayoutVars>
          <dgm:bulletEnabled val="1"/>
        </dgm:presLayoutVars>
      </dgm:prSet>
      <dgm:spPr/>
    </dgm:pt>
    <dgm:pt modelId="{F0EDE105-6175-49F1-B3A2-37E2C9D66D29}" type="pres">
      <dgm:prSet presAssocID="{C5EABEBC-4EFA-4F4F-8470-94D464C7135E}" presName="sibTrans" presStyleCnt="0"/>
      <dgm:spPr/>
    </dgm:pt>
    <dgm:pt modelId="{8BBDE627-AD1D-417D-ABC5-0FB8481D11CD}" type="pres">
      <dgm:prSet presAssocID="{7A1B69E7-BB74-4903-9C2A-178C3E872E01}" presName="node" presStyleLbl="node1" presStyleIdx="4" presStyleCnt="6">
        <dgm:presLayoutVars>
          <dgm:bulletEnabled val="1"/>
        </dgm:presLayoutVars>
      </dgm:prSet>
      <dgm:spPr/>
    </dgm:pt>
    <dgm:pt modelId="{7DB35A4C-CBE2-45AD-B037-98D2F662957C}" type="pres">
      <dgm:prSet presAssocID="{AF67D00F-B3F3-4FD9-8178-4A5843755F33}" presName="sibTrans" presStyleCnt="0"/>
      <dgm:spPr/>
    </dgm:pt>
    <dgm:pt modelId="{9EBC71B2-A8A8-4BA3-BE83-5C041E62A35A}" type="pres">
      <dgm:prSet presAssocID="{1B865B85-51A1-47C4-80A0-C274300910FD}" presName="node" presStyleLbl="node1" presStyleIdx="5" presStyleCnt="6">
        <dgm:presLayoutVars>
          <dgm:bulletEnabled val="1"/>
        </dgm:presLayoutVars>
      </dgm:prSet>
      <dgm:spPr/>
    </dgm:pt>
  </dgm:ptLst>
  <dgm:cxnLst>
    <dgm:cxn modelId="{3F83880F-6C01-4612-86A1-3C92AAA1385E}" type="presOf" srcId="{3E2F1731-7617-4208-BD79-515A19809664}" destId="{6AC629FC-1FA1-4B44-AEED-37A60D7FF5B2}" srcOrd="0" destOrd="0" presId="urn:microsoft.com/office/officeart/2005/8/layout/default"/>
    <dgm:cxn modelId="{44871633-0EC0-4038-8FA6-084B7518CD61}" srcId="{48E2A73C-ED25-41E5-AECC-5A002FA1BA8A}" destId="{1F99C0F3-EC08-424D-AD48-2679D2C44054}" srcOrd="0" destOrd="0" parTransId="{68791C44-5724-4FBA-A4D9-43EFEF0CA76F}" sibTransId="{1886C8E5-FF5A-4C7C-8B43-2A6A681442F5}"/>
    <dgm:cxn modelId="{54FF7E50-FF08-46B0-997F-0BCE98784FFC}" type="presOf" srcId="{48E2A73C-ED25-41E5-AECC-5A002FA1BA8A}" destId="{D4DD6B3F-DCB9-4A86-8E6D-C52511BCF8C1}" srcOrd="0" destOrd="0" presId="urn:microsoft.com/office/officeart/2005/8/layout/default"/>
    <dgm:cxn modelId="{0C655076-00FB-49DB-9FD1-24C24DEB4E00}" type="presOf" srcId="{7A1B69E7-BB74-4903-9C2A-178C3E872E01}" destId="{8BBDE627-AD1D-417D-ABC5-0FB8481D11CD}" srcOrd="0" destOrd="0" presId="urn:microsoft.com/office/officeart/2005/8/layout/default"/>
    <dgm:cxn modelId="{C140C27E-9039-4B84-9CC7-C36F358CF8D4}" srcId="{48E2A73C-ED25-41E5-AECC-5A002FA1BA8A}" destId="{B0B71AB3-1A86-43CB-9780-AA23854B721C}" srcOrd="3" destOrd="0" parTransId="{3FB30BCD-4DEA-473F-B7E2-13619B545808}" sibTransId="{C5EABEBC-4EFA-4F4F-8470-94D464C7135E}"/>
    <dgm:cxn modelId="{E003988B-1763-4819-B1EF-7B60C094A778}" srcId="{48E2A73C-ED25-41E5-AECC-5A002FA1BA8A}" destId="{3E2F1731-7617-4208-BD79-515A19809664}" srcOrd="2" destOrd="0" parTransId="{46D352AE-73AE-466B-AD63-A87DF38B4533}" sibTransId="{ACE59CF1-F896-48CA-97D6-FDA4FC3BEF4E}"/>
    <dgm:cxn modelId="{E9B79F9B-C8D1-4E3A-9C5F-2F917A41A979}" type="presOf" srcId="{1F99C0F3-EC08-424D-AD48-2679D2C44054}" destId="{92E1FD33-905A-43DD-872E-663F68EB15A4}" srcOrd="0" destOrd="0" presId="urn:microsoft.com/office/officeart/2005/8/layout/default"/>
    <dgm:cxn modelId="{871820B4-D5DC-44F1-8392-CD8AA7FB2A44}" srcId="{48E2A73C-ED25-41E5-AECC-5A002FA1BA8A}" destId="{22710708-8609-470C-ACFC-F92081BF450D}" srcOrd="1" destOrd="0" parTransId="{FB217F6B-B681-48CC-BC33-E16D89368E59}" sibTransId="{B442016A-CB4B-4E80-9BD7-40B6ECCC11C2}"/>
    <dgm:cxn modelId="{77B063BB-5190-474D-89F0-3031D9695757}" type="presOf" srcId="{22710708-8609-470C-ACFC-F92081BF450D}" destId="{08CFCC01-408C-40DF-A880-A1992F6F5CE3}" srcOrd="0" destOrd="0" presId="urn:microsoft.com/office/officeart/2005/8/layout/default"/>
    <dgm:cxn modelId="{BA4C17CC-8DDE-42EC-910D-526FBAFE6663}" srcId="{48E2A73C-ED25-41E5-AECC-5A002FA1BA8A}" destId="{1B865B85-51A1-47C4-80A0-C274300910FD}" srcOrd="5" destOrd="0" parTransId="{9581D0B8-0328-4B51-B261-55831EF97C89}" sibTransId="{F8ADD7F8-AF83-40CC-9E5C-FAF519237158}"/>
    <dgm:cxn modelId="{76C57FCE-93DB-42C1-896F-192590BC75A8}" type="presOf" srcId="{B0B71AB3-1A86-43CB-9780-AA23854B721C}" destId="{1585E839-43A4-415F-AAAF-47079D5FCA43}" srcOrd="0" destOrd="0" presId="urn:microsoft.com/office/officeart/2005/8/layout/default"/>
    <dgm:cxn modelId="{B5F1E2F9-CD68-4A18-AB59-6E06D3849766}" type="presOf" srcId="{1B865B85-51A1-47C4-80A0-C274300910FD}" destId="{9EBC71B2-A8A8-4BA3-BE83-5C041E62A35A}" srcOrd="0" destOrd="0" presId="urn:microsoft.com/office/officeart/2005/8/layout/default"/>
    <dgm:cxn modelId="{E8FBDBFB-A499-438F-B39A-0A81AD350092}" srcId="{48E2A73C-ED25-41E5-AECC-5A002FA1BA8A}" destId="{7A1B69E7-BB74-4903-9C2A-178C3E872E01}" srcOrd="4" destOrd="0" parTransId="{3BEC6801-831C-4150-85E5-3D510D62C90B}" sibTransId="{AF67D00F-B3F3-4FD9-8178-4A5843755F33}"/>
    <dgm:cxn modelId="{03892AE8-F00E-4894-BCFF-B6E7AECD5705}" type="presParOf" srcId="{D4DD6B3F-DCB9-4A86-8E6D-C52511BCF8C1}" destId="{92E1FD33-905A-43DD-872E-663F68EB15A4}" srcOrd="0" destOrd="0" presId="urn:microsoft.com/office/officeart/2005/8/layout/default"/>
    <dgm:cxn modelId="{37A4D1FD-369E-44CA-A2E5-30FA2ED48D3C}" type="presParOf" srcId="{D4DD6B3F-DCB9-4A86-8E6D-C52511BCF8C1}" destId="{AAF8900C-A69A-4D4D-B1D3-F7C50875E21A}" srcOrd="1" destOrd="0" presId="urn:microsoft.com/office/officeart/2005/8/layout/default"/>
    <dgm:cxn modelId="{B29BA751-6610-4CF3-BCE3-E14BAFDC52F9}" type="presParOf" srcId="{D4DD6B3F-DCB9-4A86-8E6D-C52511BCF8C1}" destId="{08CFCC01-408C-40DF-A880-A1992F6F5CE3}" srcOrd="2" destOrd="0" presId="urn:microsoft.com/office/officeart/2005/8/layout/default"/>
    <dgm:cxn modelId="{A4EF8420-2D6B-4BA0-A6A8-554D390CA36F}" type="presParOf" srcId="{D4DD6B3F-DCB9-4A86-8E6D-C52511BCF8C1}" destId="{DF009285-D676-4592-A7E6-EB365BEA9779}" srcOrd="3" destOrd="0" presId="urn:microsoft.com/office/officeart/2005/8/layout/default"/>
    <dgm:cxn modelId="{B6597251-BC3A-4349-9A50-CA625403C282}" type="presParOf" srcId="{D4DD6B3F-DCB9-4A86-8E6D-C52511BCF8C1}" destId="{6AC629FC-1FA1-4B44-AEED-37A60D7FF5B2}" srcOrd="4" destOrd="0" presId="urn:microsoft.com/office/officeart/2005/8/layout/default"/>
    <dgm:cxn modelId="{85212D58-9EAC-4C03-B589-2434C8E38830}" type="presParOf" srcId="{D4DD6B3F-DCB9-4A86-8E6D-C52511BCF8C1}" destId="{3691E232-FCB3-493D-81CC-4B9CF3871DEB}" srcOrd="5" destOrd="0" presId="urn:microsoft.com/office/officeart/2005/8/layout/default"/>
    <dgm:cxn modelId="{D1EACDE1-8B4F-4C1F-BE11-324F9C9CA232}" type="presParOf" srcId="{D4DD6B3F-DCB9-4A86-8E6D-C52511BCF8C1}" destId="{1585E839-43A4-415F-AAAF-47079D5FCA43}" srcOrd="6" destOrd="0" presId="urn:microsoft.com/office/officeart/2005/8/layout/default"/>
    <dgm:cxn modelId="{C8042025-34EB-48CC-9C07-88A3F644108E}" type="presParOf" srcId="{D4DD6B3F-DCB9-4A86-8E6D-C52511BCF8C1}" destId="{F0EDE105-6175-49F1-B3A2-37E2C9D66D29}" srcOrd="7" destOrd="0" presId="urn:microsoft.com/office/officeart/2005/8/layout/default"/>
    <dgm:cxn modelId="{C6312DDE-EA33-41D3-85BD-6F1C8C33E620}" type="presParOf" srcId="{D4DD6B3F-DCB9-4A86-8E6D-C52511BCF8C1}" destId="{8BBDE627-AD1D-417D-ABC5-0FB8481D11CD}" srcOrd="8" destOrd="0" presId="urn:microsoft.com/office/officeart/2005/8/layout/default"/>
    <dgm:cxn modelId="{AA905687-9FFE-4C50-9B76-CB0E632D0598}" type="presParOf" srcId="{D4DD6B3F-DCB9-4A86-8E6D-C52511BCF8C1}" destId="{7DB35A4C-CBE2-45AD-B037-98D2F662957C}" srcOrd="9" destOrd="0" presId="urn:microsoft.com/office/officeart/2005/8/layout/default"/>
    <dgm:cxn modelId="{A9408256-3B7D-44C8-83F0-C485B6EFD9F3}" type="presParOf" srcId="{D4DD6B3F-DCB9-4A86-8E6D-C52511BCF8C1}" destId="{9EBC71B2-A8A8-4BA3-BE83-5C041E62A35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36741E-EBCE-4EB6-AB75-E7613BDA4C20}" type="doc">
      <dgm:prSet loTypeId="urn:microsoft.com/office/officeart/2005/8/layout/vList3" loCatId="icon" qsTypeId="urn:microsoft.com/office/officeart/2005/8/quickstyle/simple1" qsCatId="simple" csTypeId="urn:microsoft.com/office/officeart/2005/8/colors/accent0_2" csCatId="mainScheme" phldr="1"/>
      <dgm:spPr/>
      <dgm:t>
        <a:bodyPr/>
        <a:lstStyle/>
        <a:p>
          <a:endParaRPr lang="en-US"/>
        </a:p>
      </dgm:t>
    </dgm:pt>
    <dgm:pt modelId="{82C372B1-DB62-4758-AE8D-0503F5283021}">
      <dgm:prSet custT="1"/>
      <dgm:spPr/>
      <dgm:t>
        <a:bodyPr/>
        <a:lstStyle/>
        <a:p>
          <a:r>
            <a:rPr lang="en-US" sz="2000" dirty="0">
              <a:solidFill>
                <a:srgbClr val="232D4B"/>
              </a:solidFill>
            </a:rPr>
            <a:t>SFA fosters strong peer and leadership support</a:t>
          </a:r>
        </a:p>
      </dgm:t>
    </dgm:pt>
    <dgm:pt modelId="{8E008871-EA78-467F-A428-4C17D79EA8C8}" type="parTrans" cxnId="{1B29E2D1-8A92-4DE8-80C2-67341EE7ACF2}">
      <dgm:prSet/>
      <dgm:spPr/>
      <dgm:t>
        <a:bodyPr/>
        <a:lstStyle/>
        <a:p>
          <a:endParaRPr lang="en-US">
            <a:solidFill>
              <a:srgbClr val="232D4B"/>
            </a:solidFill>
          </a:endParaRPr>
        </a:p>
      </dgm:t>
    </dgm:pt>
    <dgm:pt modelId="{A13BF7F9-8460-47AE-BA61-365214686799}" type="sibTrans" cxnId="{1B29E2D1-8A92-4DE8-80C2-67341EE7ACF2}">
      <dgm:prSet/>
      <dgm:spPr/>
      <dgm:t>
        <a:bodyPr/>
        <a:lstStyle/>
        <a:p>
          <a:endParaRPr lang="en-US">
            <a:solidFill>
              <a:srgbClr val="232D4B"/>
            </a:solidFill>
          </a:endParaRPr>
        </a:p>
      </dgm:t>
    </dgm:pt>
    <dgm:pt modelId="{E24AAB4E-F677-4901-8D11-00482F06AABD}">
      <dgm:prSet custT="1"/>
      <dgm:spPr/>
      <dgm:t>
        <a:bodyPr/>
        <a:lstStyle/>
        <a:p>
          <a:r>
            <a:rPr lang="en-US" sz="2000" dirty="0">
              <a:solidFill>
                <a:srgbClr val="232D4B"/>
              </a:solidFill>
            </a:rPr>
            <a:t>SFA is fluid, not one-size-fits all </a:t>
          </a:r>
        </a:p>
      </dgm:t>
    </dgm:pt>
    <dgm:pt modelId="{6F1D5F15-59A5-4D49-A678-E6CCEB241217}" type="parTrans" cxnId="{E80C2C4F-14CB-42F1-91AC-143C1BD46377}">
      <dgm:prSet/>
      <dgm:spPr/>
      <dgm:t>
        <a:bodyPr/>
        <a:lstStyle/>
        <a:p>
          <a:endParaRPr lang="en-US">
            <a:solidFill>
              <a:srgbClr val="232D4B"/>
            </a:solidFill>
          </a:endParaRPr>
        </a:p>
      </dgm:t>
    </dgm:pt>
    <dgm:pt modelId="{496616C7-0B81-47F6-B9D3-CDFB244E3624}" type="sibTrans" cxnId="{E80C2C4F-14CB-42F1-91AC-143C1BD46377}">
      <dgm:prSet/>
      <dgm:spPr/>
      <dgm:t>
        <a:bodyPr/>
        <a:lstStyle/>
        <a:p>
          <a:endParaRPr lang="en-US">
            <a:solidFill>
              <a:srgbClr val="232D4B"/>
            </a:solidFill>
          </a:endParaRPr>
        </a:p>
      </dgm:t>
    </dgm:pt>
    <dgm:pt modelId="{6852F796-CD0F-44F5-8802-FC7F9E61391D}">
      <dgm:prSet custT="1"/>
      <dgm:spPr/>
      <dgm:t>
        <a:bodyPr/>
        <a:lstStyle/>
        <a:p>
          <a:r>
            <a:rPr lang="en-US" sz="2000" dirty="0">
              <a:solidFill>
                <a:srgbClr val="232D4B"/>
              </a:solidFill>
            </a:rPr>
            <a:t>SFA is both preventive and reactive</a:t>
          </a:r>
        </a:p>
      </dgm:t>
    </dgm:pt>
    <dgm:pt modelId="{ACD46996-7185-48FE-A1EF-2F4F55C083FD}" type="parTrans" cxnId="{3EE14050-D18C-420B-B050-290A84BF9FC0}">
      <dgm:prSet/>
      <dgm:spPr/>
      <dgm:t>
        <a:bodyPr/>
        <a:lstStyle/>
        <a:p>
          <a:endParaRPr lang="en-US">
            <a:solidFill>
              <a:srgbClr val="232D4B"/>
            </a:solidFill>
          </a:endParaRPr>
        </a:p>
      </dgm:t>
    </dgm:pt>
    <dgm:pt modelId="{75E5B7CF-81E0-401F-81A9-BAEA0BE144AE}" type="sibTrans" cxnId="{3EE14050-D18C-420B-B050-290A84BF9FC0}">
      <dgm:prSet/>
      <dgm:spPr/>
      <dgm:t>
        <a:bodyPr/>
        <a:lstStyle/>
        <a:p>
          <a:endParaRPr lang="en-US">
            <a:solidFill>
              <a:srgbClr val="232D4B"/>
            </a:solidFill>
          </a:endParaRPr>
        </a:p>
      </dgm:t>
    </dgm:pt>
    <dgm:pt modelId="{340E5136-4DA2-4151-B15C-23F9B57CD23A}">
      <dgm:prSet custT="1"/>
      <dgm:spPr/>
      <dgm:t>
        <a:bodyPr/>
        <a:lstStyle/>
        <a:p>
          <a:r>
            <a:rPr lang="en-US" sz="2000" dirty="0">
              <a:solidFill>
                <a:srgbClr val="232D4B"/>
              </a:solidFill>
              <a:ea typeface="ＭＳ Ｐゴシック" pitchFamily="127" charset="-128"/>
              <a:cs typeface="ＭＳ Ｐゴシック" pitchFamily="127" charset="-128"/>
            </a:rPr>
            <a:t>SFA bridges individuals to higher levels of care</a:t>
          </a:r>
          <a:endParaRPr lang="en-US" sz="2000" dirty="0">
            <a:solidFill>
              <a:srgbClr val="232D4B"/>
            </a:solidFill>
          </a:endParaRPr>
        </a:p>
      </dgm:t>
    </dgm:pt>
    <dgm:pt modelId="{2F128FA6-DA17-452D-BBAE-0C86C32BA5C8}" type="parTrans" cxnId="{780CA743-ADD3-431F-ADD4-EB22276DC6DE}">
      <dgm:prSet/>
      <dgm:spPr/>
      <dgm:t>
        <a:bodyPr/>
        <a:lstStyle/>
        <a:p>
          <a:endParaRPr lang="en-US">
            <a:solidFill>
              <a:srgbClr val="232D4B"/>
            </a:solidFill>
          </a:endParaRPr>
        </a:p>
      </dgm:t>
    </dgm:pt>
    <dgm:pt modelId="{37BA9AAB-B0F2-4B85-866D-71C74007DEE4}" type="sibTrans" cxnId="{780CA743-ADD3-431F-ADD4-EB22276DC6DE}">
      <dgm:prSet/>
      <dgm:spPr/>
      <dgm:t>
        <a:bodyPr/>
        <a:lstStyle/>
        <a:p>
          <a:endParaRPr lang="en-US">
            <a:solidFill>
              <a:srgbClr val="232D4B"/>
            </a:solidFill>
          </a:endParaRPr>
        </a:p>
      </dgm:t>
    </dgm:pt>
    <dgm:pt modelId="{7E69D26C-58A5-E34D-BA84-D5E0D928C39B}">
      <dgm:prSet custT="1"/>
      <dgm:spPr/>
      <dgm:t>
        <a:bodyPr/>
        <a:lstStyle/>
        <a:p>
          <a:r>
            <a:rPr lang="en-US" sz="2000" dirty="0">
              <a:solidFill>
                <a:srgbClr val="232D4B"/>
              </a:solidFill>
            </a:rPr>
            <a:t>SFA is an ongoing process best integrated into unit culture</a:t>
          </a:r>
        </a:p>
      </dgm:t>
    </dgm:pt>
    <dgm:pt modelId="{6446129E-7642-8D49-839C-877B1BD666D3}" type="parTrans" cxnId="{60A39F39-BF06-9242-88A1-DCD0507D02D8}">
      <dgm:prSet/>
      <dgm:spPr/>
      <dgm:t>
        <a:bodyPr/>
        <a:lstStyle/>
        <a:p>
          <a:endParaRPr lang="en-US">
            <a:solidFill>
              <a:srgbClr val="232D4B"/>
            </a:solidFill>
          </a:endParaRPr>
        </a:p>
      </dgm:t>
    </dgm:pt>
    <dgm:pt modelId="{88832E6C-8021-6B45-BDD0-061B68D13AC5}" type="sibTrans" cxnId="{60A39F39-BF06-9242-88A1-DCD0507D02D8}">
      <dgm:prSet/>
      <dgm:spPr/>
      <dgm:t>
        <a:bodyPr/>
        <a:lstStyle/>
        <a:p>
          <a:endParaRPr lang="en-US">
            <a:solidFill>
              <a:srgbClr val="232D4B"/>
            </a:solidFill>
          </a:endParaRPr>
        </a:p>
      </dgm:t>
    </dgm:pt>
    <dgm:pt modelId="{86C05E44-1BD6-462E-824B-60618178FA21}">
      <dgm:prSet custT="1"/>
      <dgm:spPr/>
      <dgm:t>
        <a:bodyPr/>
        <a:lstStyle/>
        <a:p>
          <a:r>
            <a:rPr lang="en-US" sz="2000" dirty="0">
              <a:solidFill>
                <a:srgbClr val="232D4B"/>
              </a:solidFill>
            </a:rPr>
            <a:t>SFA provides a </a:t>
          </a:r>
          <a:r>
            <a:rPr lang="en-US" sz="2000" b="0" dirty="0">
              <a:solidFill>
                <a:srgbClr val="232D4B"/>
              </a:solidFill>
            </a:rPr>
            <a:t>common language </a:t>
          </a:r>
          <a:r>
            <a:rPr lang="en-US" sz="2000" dirty="0">
              <a:solidFill>
                <a:srgbClr val="232D4B"/>
              </a:solidFill>
            </a:rPr>
            <a:t>to normalize discussion of stress</a:t>
          </a:r>
        </a:p>
      </dgm:t>
    </dgm:pt>
    <dgm:pt modelId="{3A39A67A-3648-4B32-9DF4-AA51F4A98605}" type="parTrans" cxnId="{4BFA8082-D1DB-4CFA-A9CF-0D465746347A}">
      <dgm:prSet/>
      <dgm:spPr/>
      <dgm:t>
        <a:bodyPr/>
        <a:lstStyle/>
        <a:p>
          <a:endParaRPr lang="en-US">
            <a:solidFill>
              <a:srgbClr val="232D4B"/>
            </a:solidFill>
          </a:endParaRPr>
        </a:p>
      </dgm:t>
    </dgm:pt>
    <dgm:pt modelId="{56F1877B-EBE5-45E4-8E0F-AF9D8AD469E7}" type="sibTrans" cxnId="{4BFA8082-D1DB-4CFA-A9CF-0D465746347A}">
      <dgm:prSet/>
      <dgm:spPr/>
      <dgm:t>
        <a:bodyPr/>
        <a:lstStyle/>
        <a:p>
          <a:endParaRPr lang="en-US">
            <a:solidFill>
              <a:srgbClr val="232D4B"/>
            </a:solidFill>
          </a:endParaRPr>
        </a:p>
      </dgm:t>
    </dgm:pt>
    <dgm:pt modelId="{F8824200-9CAA-D442-9D45-423D97E9B65D}" type="pres">
      <dgm:prSet presAssocID="{C936741E-EBCE-4EB6-AB75-E7613BDA4C20}" presName="linearFlow" presStyleCnt="0">
        <dgm:presLayoutVars>
          <dgm:dir/>
          <dgm:resizeHandles val="exact"/>
        </dgm:presLayoutVars>
      </dgm:prSet>
      <dgm:spPr/>
    </dgm:pt>
    <dgm:pt modelId="{83C5543A-6DC4-6B48-83A2-39F7A0E6F8F9}" type="pres">
      <dgm:prSet presAssocID="{82C372B1-DB62-4758-AE8D-0503F5283021}" presName="composite" presStyleCnt="0"/>
      <dgm:spPr/>
    </dgm:pt>
    <dgm:pt modelId="{FCF527AD-E218-C64E-88B8-8BDCDC4CB0BE}" type="pres">
      <dgm:prSet presAssocID="{82C372B1-DB62-4758-AE8D-0503F5283021}" presName="imgShp" presStyleLbl="fgImgPlace1" presStyleIdx="0" presStyleCnt="6" custLinFactNeighborX="-52795"/>
      <dgm:spPr>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8500C65-7933-8F44-8990-49E0AAF09CF7}" type="pres">
      <dgm:prSet presAssocID="{82C372B1-DB62-4758-AE8D-0503F5283021}" presName="txShp" presStyleLbl="node1" presStyleIdx="0" presStyleCnt="6">
        <dgm:presLayoutVars>
          <dgm:bulletEnabled val="1"/>
        </dgm:presLayoutVars>
      </dgm:prSet>
      <dgm:spPr/>
    </dgm:pt>
    <dgm:pt modelId="{122045C0-8FEC-6240-A634-A869DC04AD76}" type="pres">
      <dgm:prSet presAssocID="{A13BF7F9-8460-47AE-BA61-365214686799}" presName="spacing" presStyleCnt="0"/>
      <dgm:spPr/>
    </dgm:pt>
    <dgm:pt modelId="{5DD5A626-BEDE-4C11-87B5-39429B74AD96}" type="pres">
      <dgm:prSet presAssocID="{86C05E44-1BD6-462E-824B-60618178FA21}" presName="composite" presStyleCnt="0"/>
      <dgm:spPr/>
    </dgm:pt>
    <dgm:pt modelId="{5E15DEA8-3786-4BBB-96E5-91CCDDE73BAA}" type="pres">
      <dgm:prSet presAssocID="{86C05E44-1BD6-462E-824B-60618178FA21}" presName="imgShp" presStyleLbl="fgImgPlace1" presStyleIdx="1" presStyleCnt="6" custLinFactNeighborX="-52795"/>
      <dgm:spPr>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3B6160A3-721F-4065-95C7-ACF35E80DBDE}" type="pres">
      <dgm:prSet presAssocID="{86C05E44-1BD6-462E-824B-60618178FA21}" presName="txShp" presStyleLbl="node1" presStyleIdx="1" presStyleCnt="6">
        <dgm:presLayoutVars>
          <dgm:bulletEnabled val="1"/>
        </dgm:presLayoutVars>
      </dgm:prSet>
      <dgm:spPr/>
    </dgm:pt>
    <dgm:pt modelId="{1D1913FD-1300-4BF5-9912-9C436438AD8E}" type="pres">
      <dgm:prSet presAssocID="{56F1877B-EBE5-45E4-8E0F-AF9D8AD469E7}" presName="spacing" presStyleCnt="0"/>
      <dgm:spPr/>
    </dgm:pt>
    <dgm:pt modelId="{18FE2C4A-3581-5D48-922B-5A7AC856D0FA}" type="pres">
      <dgm:prSet presAssocID="{6852F796-CD0F-44F5-8802-FC7F9E61391D}" presName="composite" presStyleCnt="0"/>
      <dgm:spPr/>
    </dgm:pt>
    <dgm:pt modelId="{CAEFD7E1-663B-394D-8833-398ACA81EB51}" type="pres">
      <dgm:prSet presAssocID="{6852F796-CD0F-44F5-8802-FC7F9E61391D}" presName="imgShp" presStyleLbl="fgImgPlace1" presStyleIdx="2" presStyleCnt="6" custLinFactNeighborX="-52795"/>
      <dgm:spPr>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41E22E72-BE2E-4242-A62C-75B4646E653E}" type="pres">
      <dgm:prSet presAssocID="{6852F796-CD0F-44F5-8802-FC7F9E61391D}" presName="txShp" presStyleLbl="node1" presStyleIdx="2" presStyleCnt="6">
        <dgm:presLayoutVars>
          <dgm:bulletEnabled val="1"/>
        </dgm:presLayoutVars>
      </dgm:prSet>
      <dgm:spPr/>
    </dgm:pt>
    <dgm:pt modelId="{AFE7D603-0DC3-FE44-B25E-52D968E20278}" type="pres">
      <dgm:prSet presAssocID="{75E5B7CF-81E0-401F-81A9-BAEA0BE144AE}" presName="spacing" presStyleCnt="0"/>
      <dgm:spPr/>
    </dgm:pt>
    <dgm:pt modelId="{0E7D704B-0327-7248-9694-F708A50E5982}" type="pres">
      <dgm:prSet presAssocID="{E24AAB4E-F677-4901-8D11-00482F06AABD}" presName="composite" presStyleCnt="0"/>
      <dgm:spPr/>
    </dgm:pt>
    <dgm:pt modelId="{81AF2D49-6CE6-D446-9DBB-EB93D422EA96}" type="pres">
      <dgm:prSet presAssocID="{E24AAB4E-F677-4901-8D11-00482F06AABD}" presName="imgShp" presStyleLbl="fgImgPlace1" presStyleIdx="3" presStyleCnt="6" custLinFactNeighborX="-52795"/>
      <dgm:spPr>
        <a:blipFill rotWithShape="1">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A31B3A66-64CF-114A-9377-A8296D0C7603}" type="pres">
      <dgm:prSet presAssocID="{E24AAB4E-F677-4901-8D11-00482F06AABD}" presName="txShp" presStyleLbl="node1" presStyleIdx="3" presStyleCnt="6">
        <dgm:presLayoutVars>
          <dgm:bulletEnabled val="1"/>
        </dgm:presLayoutVars>
      </dgm:prSet>
      <dgm:spPr/>
    </dgm:pt>
    <dgm:pt modelId="{7A5EC530-5264-E74D-A8D5-43899337578C}" type="pres">
      <dgm:prSet presAssocID="{496616C7-0B81-47F6-B9D3-CDFB244E3624}" presName="spacing" presStyleCnt="0"/>
      <dgm:spPr/>
    </dgm:pt>
    <dgm:pt modelId="{6F36BCF8-C65A-514D-BD91-AAD52378D6D8}" type="pres">
      <dgm:prSet presAssocID="{7E69D26C-58A5-E34D-BA84-D5E0D928C39B}" presName="composite" presStyleCnt="0"/>
      <dgm:spPr/>
    </dgm:pt>
    <dgm:pt modelId="{6D4D1176-34DC-5949-856B-29A62B1FEA4D}" type="pres">
      <dgm:prSet presAssocID="{7E69D26C-58A5-E34D-BA84-D5E0D928C39B}" presName="imgShp" presStyleLbl="fgImgPlace1" presStyleIdx="4" presStyleCnt="6" custLinFactNeighborX="-52795"/>
      <dgm:spPr>
        <a:blipFill rotWithShape="1">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35996935-4A51-0B4A-B6AA-8000C6F404D5}" type="pres">
      <dgm:prSet presAssocID="{7E69D26C-58A5-E34D-BA84-D5E0D928C39B}" presName="txShp" presStyleLbl="node1" presStyleIdx="4" presStyleCnt="6">
        <dgm:presLayoutVars>
          <dgm:bulletEnabled val="1"/>
        </dgm:presLayoutVars>
      </dgm:prSet>
      <dgm:spPr/>
    </dgm:pt>
    <dgm:pt modelId="{A7FE1D5E-A7D3-D64F-8D71-4235EDD2403E}" type="pres">
      <dgm:prSet presAssocID="{88832E6C-8021-6B45-BDD0-061B68D13AC5}" presName="spacing" presStyleCnt="0"/>
      <dgm:spPr/>
    </dgm:pt>
    <dgm:pt modelId="{98A83CE5-8147-A64F-A6D6-3BB0759B4EB3}" type="pres">
      <dgm:prSet presAssocID="{340E5136-4DA2-4151-B15C-23F9B57CD23A}" presName="composite" presStyleCnt="0"/>
      <dgm:spPr/>
    </dgm:pt>
    <dgm:pt modelId="{95EB43CD-368D-854F-B473-4BC7329EE5F7}" type="pres">
      <dgm:prSet presAssocID="{340E5136-4DA2-4151-B15C-23F9B57CD23A}" presName="imgShp" presStyleLbl="fgImgPlace1" presStyleIdx="5" presStyleCnt="6" custLinFactNeighborX="-52795"/>
      <dgm:spPr>
        <a:blipFill rotWithShape="1">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pt>
    <dgm:pt modelId="{26E46550-495F-5D44-BDB7-3C9AE341A8E4}" type="pres">
      <dgm:prSet presAssocID="{340E5136-4DA2-4151-B15C-23F9B57CD23A}" presName="txShp" presStyleLbl="node1" presStyleIdx="5" presStyleCnt="6" custLinFactNeighborX="-527">
        <dgm:presLayoutVars>
          <dgm:bulletEnabled val="1"/>
        </dgm:presLayoutVars>
      </dgm:prSet>
      <dgm:spPr/>
    </dgm:pt>
  </dgm:ptLst>
  <dgm:cxnLst>
    <dgm:cxn modelId="{7D1F591C-6657-734E-892F-3FC5E8F905AF}" type="presOf" srcId="{C936741E-EBCE-4EB6-AB75-E7613BDA4C20}" destId="{F8824200-9CAA-D442-9D45-423D97E9B65D}" srcOrd="0" destOrd="0" presId="urn:microsoft.com/office/officeart/2005/8/layout/vList3"/>
    <dgm:cxn modelId="{60A39F39-BF06-9242-88A1-DCD0507D02D8}" srcId="{C936741E-EBCE-4EB6-AB75-E7613BDA4C20}" destId="{7E69D26C-58A5-E34D-BA84-D5E0D928C39B}" srcOrd="4" destOrd="0" parTransId="{6446129E-7642-8D49-839C-877B1BD666D3}" sibTransId="{88832E6C-8021-6B45-BDD0-061B68D13AC5}"/>
    <dgm:cxn modelId="{780CA743-ADD3-431F-ADD4-EB22276DC6DE}" srcId="{C936741E-EBCE-4EB6-AB75-E7613BDA4C20}" destId="{340E5136-4DA2-4151-B15C-23F9B57CD23A}" srcOrd="5" destOrd="0" parTransId="{2F128FA6-DA17-452D-BBAE-0C86C32BA5C8}" sibTransId="{37BA9AAB-B0F2-4B85-866D-71C74007DEE4}"/>
    <dgm:cxn modelId="{38E4B94E-0ED1-2543-B8BD-65FC430FEF6D}" type="presOf" srcId="{340E5136-4DA2-4151-B15C-23F9B57CD23A}" destId="{26E46550-495F-5D44-BDB7-3C9AE341A8E4}" srcOrd="0" destOrd="0" presId="urn:microsoft.com/office/officeart/2005/8/layout/vList3"/>
    <dgm:cxn modelId="{E80C2C4F-14CB-42F1-91AC-143C1BD46377}" srcId="{C936741E-EBCE-4EB6-AB75-E7613BDA4C20}" destId="{E24AAB4E-F677-4901-8D11-00482F06AABD}" srcOrd="3" destOrd="0" parTransId="{6F1D5F15-59A5-4D49-A678-E6CCEB241217}" sibTransId="{496616C7-0B81-47F6-B9D3-CDFB244E3624}"/>
    <dgm:cxn modelId="{3EE14050-D18C-420B-B050-290A84BF9FC0}" srcId="{C936741E-EBCE-4EB6-AB75-E7613BDA4C20}" destId="{6852F796-CD0F-44F5-8802-FC7F9E61391D}" srcOrd="2" destOrd="0" parTransId="{ACD46996-7185-48FE-A1EF-2F4F55C083FD}" sibTransId="{75E5B7CF-81E0-401F-81A9-BAEA0BE144AE}"/>
    <dgm:cxn modelId="{F8E9AE75-103A-5C46-BEE0-C39B0F2F42A8}" type="presOf" srcId="{7E69D26C-58A5-E34D-BA84-D5E0D928C39B}" destId="{35996935-4A51-0B4A-B6AA-8000C6F404D5}" srcOrd="0" destOrd="0" presId="urn:microsoft.com/office/officeart/2005/8/layout/vList3"/>
    <dgm:cxn modelId="{4BFA8082-D1DB-4CFA-A9CF-0D465746347A}" srcId="{C936741E-EBCE-4EB6-AB75-E7613BDA4C20}" destId="{86C05E44-1BD6-462E-824B-60618178FA21}" srcOrd="1" destOrd="0" parTransId="{3A39A67A-3648-4B32-9DF4-AA51F4A98605}" sibTransId="{56F1877B-EBE5-45E4-8E0F-AF9D8AD469E7}"/>
    <dgm:cxn modelId="{49861685-BEBF-48D4-8B61-A7190B8446C2}" type="presOf" srcId="{86C05E44-1BD6-462E-824B-60618178FA21}" destId="{3B6160A3-721F-4065-95C7-ACF35E80DBDE}" srcOrd="0" destOrd="0" presId="urn:microsoft.com/office/officeart/2005/8/layout/vList3"/>
    <dgm:cxn modelId="{C5962C8C-3FF1-7E4E-8F5B-C9CEDBE99B90}" type="presOf" srcId="{82C372B1-DB62-4758-AE8D-0503F5283021}" destId="{38500C65-7933-8F44-8990-49E0AAF09CF7}" srcOrd="0" destOrd="0" presId="urn:microsoft.com/office/officeart/2005/8/layout/vList3"/>
    <dgm:cxn modelId="{963502A2-C2BC-6E43-897C-912486CBCF03}" type="presOf" srcId="{6852F796-CD0F-44F5-8802-FC7F9E61391D}" destId="{41E22E72-BE2E-4242-A62C-75B4646E653E}" srcOrd="0" destOrd="0" presId="urn:microsoft.com/office/officeart/2005/8/layout/vList3"/>
    <dgm:cxn modelId="{E49B4FAA-AA44-5B49-B09F-86EDA393D52A}" type="presOf" srcId="{E24AAB4E-F677-4901-8D11-00482F06AABD}" destId="{A31B3A66-64CF-114A-9377-A8296D0C7603}" srcOrd="0" destOrd="0" presId="urn:microsoft.com/office/officeart/2005/8/layout/vList3"/>
    <dgm:cxn modelId="{1B29E2D1-8A92-4DE8-80C2-67341EE7ACF2}" srcId="{C936741E-EBCE-4EB6-AB75-E7613BDA4C20}" destId="{82C372B1-DB62-4758-AE8D-0503F5283021}" srcOrd="0" destOrd="0" parTransId="{8E008871-EA78-467F-A428-4C17D79EA8C8}" sibTransId="{A13BF7F9-8460-47AE-BA61-365214686799}"/>
    <dgm:cxn modelId="{BB25E9A0-B89E-B848-9C2F-8CAB3CBC02DA}" type="presParOf" srcId="{F8824200-9CAA-D442-9D45-423D97E9B65D}" destId="{83C5543A-6DC4-6B48-83A2-39F7A0E6F8F9}" srcOrd="0" destOrd="0" presId="urn:microsoft.com/office/officeart/2005/8/layout/vList3"/>
    <dgm:cxn modelId="{AAC94D68-C3D2-E242-853A-CEC000D3BD61}" type="presParOf" srcId="{83C5543A-6DC4-6B48-83A2-39F7A0E6F8F9}" destId="{FCF527AD-E218-C64E-88B8-8BDCDC4CB0BE}" srcOrd="0" destOrd="0" presId="urn:microsoft.com/office/officeart/2005/8/layout/vList3"/>
    <dgm:cxn modelId="{F829DB84-EAEE-A04A-948F-DF953B16494C}" type="presParOf" srcId="{83C5543A-6DC4-6B48-83A2-39F7A0E6F8F9}" destId="{38500C65-7933-8F44-8990-49E0AAF09CF7}" srcOrd="1" destOrd="0" presId="urn:microsoft.com/office/officeart/2005/8/layout/vList3"/>
    <dgm:cxn modelId="{1CF0D628-B39B-5A49-8A7C-277E4973945F}" type="presParOf" srcId="{F8824200-9CAA-D442-9D45-423D97E9B65D}" destId="{122045C0-8FEC-6240-A634-A869DC04AD76}" srcOrd="1" destOrd="0" presId="urn:microsoft.com/office/officeart/2005/8/layout/vList3"/>
    <dgm:cxn modelId="{C8B3B4BF-C112-45CE-9816-81F124EADDD4}" type="presParOf" srcId="{F8824200-9CAA-D442-9D45-423D97E9B65D}" destId="{5DD5A626-BEDE-4C11-87B5-39429B74AD96}" srcOrd="2" destOrd="0" presId="urn:microsoft.com/office/officeart/2005/8/layout/vList3"/>
    <dgm:cxn modelId="{683422AA-8B27-476A-9FCB-22A365C74754}" type="presParOf" srcId="{5DD5A626-BEDE-4C11-87B5-39429B74AD96}" destId="{5E15DEA8-3786-4BBB-96E5-91CCDDE73BAA}" srcOrd="0" destOrd="0" presId="urn:microsoft.com/office/officeart/2005/8/layout/vList3"/>
    <dgm:cxn modelId="{784EB764-384B-4CD8-ACCD-B49CCCD392C0}" type="presParOf" srcId="{5DD5A626-BEDE-4C11-87B5-39429B74AD96}" destId="{3B6160A3-721F-4065-95C7-ACF35E80DBDE}" srcOrd="1" destOrd="0" presId="urn:microsoft.com/office/officeart/2005/8/layout/vList3"/>
    <dgm:cxn modelId="{7A10D5E3-D88F-4758-B58B-F988A6B3BBF2}" type="presParOf" srcId="{F8824200-9CAA-D442-9D45-423D97E9B65D}" destId="{1D1913FD-1300-4BF5-9912-9C436438AD8E}" srcOrd="3" destOrd="0" presId="urn:microsoft.com/office/officeart/2005/8/layout/vList3"/>
    <dgm:cxn modelId="{A402A09C-3403-8142-83CC-3979CEA53350}" type="presParOf" srcId="{F8824200-9CAA-D442-9D45-423D97E9B65D}" destId="{18FE2C4A-3581-5D48-922B-5A7AC856D0FA}" srcOrd="4" destOrd="0" presId="urn:microsoft.com/office/officeart/2005/8/layout/vList3"/>
    <dgm:cxn modelId="{81EDD952-FEAE-D54F-9443-D787A8359F0C}" type="presParOf" srcId="{18FE2C4A-3581-5D48-922B-5A7AC856D0FA}" destId="{CAEFD7E1-663B-394D-8833-398ACA81EB51}" srcOrd="0" destOrd="0" presId="urn:microsoft.com/office/officeart/2005/8/layout/vList3"/>
    <dgm:cxn modelId="{1EFD7BC0-4F58-0240-8FA0-387FC47B0FB7}" type="presParOf" srcId="{18FE2C4A-3581-5D48-922B-5A7AC856D0FA}" destId="{41E22E72-BE2E-4242-A62C-75B4646E653E}" srcOrd="1" destOrd="0" presId="urn:microsoft.com/office/officeart/2005/8/layout/vList3"/>
    <dgm:cxn modelId="{E0C0FC72-0F05-D245-B52D-8F35BB654DDD}" type="presParOf" srcId="{F8824200-9CAA-D442-9D45-423D97E9B65D}" destId="{AFE7D603-0DC3-FE44-B25E-52D968E20278}" srcOrd="5" destOrd="0" presId="urn:microsoft.com/office/officeart/2005/8/layout/vList3"/>
    <dgm:cxn modelId="{C9E9BB95-71E2-7B4E-BA28-2F7396B54768}" type="presParOf" srcId="{F8824200-9CAA-D442-9D45-423D97E9B65D}" destId="{0E7D704B-0327-7248-9694-F708A50E5982}" srcOrd="6" destOrd="0" presId="urn:microsoft.com/office/officeart/2005/8/layout/vList3"/>
    <dgm:cxn modelId="{FF1098D1-5773-E045-974E-3880E422DB6D}" type="presParOf" srcId="{0E7D704B-0327-7248-9694-F708A50E5982}" destId="{81AF2D49-6CE6-D446-9DBB-EB93D422EA96}" srcOrd="0" destOrd="0" presId="urn:microsoft.com/office/officeart/2005/8/layout/vList3"/>
    <dgm:cxn modelId="{3402C95D-1748-FA4E-8604-97942A4F7210}" type="presParOf" srcId="{0E7D704B-0327-7248-9694-F708A50E5982}" destId="{A31B3A66-64CF-114A-9377-A8296D0C7603}" srcOrd="1" destOrd="0" presId="urn:microsoft.com/office/officeart/2005/8/layout/vList3"/>
    <dgm:cxn modelId="{ADCB8E44-96EE-5442-9E0E-01C653A56457}" type="presParOf" srcId="{F8824200-9CAA-D442-9D45-423D97E9B65D}" destId="{7A5EC530-5264-E74D-A8D5-43899337578C}" srcOrd="7" destOrd="0" presId="urn:microsoft.com/office/officeart/2005/8/layout/vList3"/>
    <dgm:cxn modelId="{F6DA9E4E-8C02-0040-B27A-69CEB8B4692D}" type="presParOf" srcId="{F8824200-9CAA-D442-9D45-423D97E9B65D}" destId="{6F36BCF8-C65A-514D-BD91-AAD52378D6D8}" srcOrd="8" destOrd="0" presId="urn:microsoft.com/office/officeart/2005/8/layout/vList3"/>
    <dgm:cxn modelId="{9C20C1CF-3C44-2148-AB58-435C4C969F7D}" type="presParOf" srcId="{6F36BCF8-C65A-514D-BD91-AAD52378D6D8}" destId="{6D4D1176-34DC-5949-856B-29A62B1FEA4D}" srcOrd="0" destOrd="0" presId="urn:microsoft.com/office/officeart/2005/8/layout/vList3"/>
    <dgm:cxn modelId="{6A2E9AB3-39A3-7649-8D05-B9FA65EDBD0A}" type="presParOf" srcId="{6F36BCF8-C65A-514D-BD91-AAD52378D6D8}" destId="{35996935-4A51-0B4A-B6AA-8000C6F404D5}" srcOrd="1" destOrd="0" presId="urn:microsoft.com/office/officeart/2005/8/layout/vList3"/>
    <dgm:cxn modelId="{98FE78C0-AC1A-884F-AE1A-726EE4D56FBB}" type="presParOf" srcId="{F8824200-9CAA-D442-9D45-423D97E9B65D}" destId="{A7FE1D5E-A7D3-D64F-8D71-4235EDD2403E}" srcOrd="9" destOrd="0" presId="urn:microsoft.com/office/officeart/2005/8/layout/vList3"/>
    <dgm:cxn modelId="{0846AE6E-A24C-6E4C-8194-502C7CF79024}" type="presParOf" srcId="{F8824200-9CAA-D442-9D45-423D97E9B65D}" destId="{98A83CE5-8147-A64F-A6D6-3BB0759B4EB3}" srcOrd="10" destOrd="0" presId="urn:microsoft.com/office/officeart/2005/8/layout/vList3"/>
    <dgm:cxn modelId="{4CA9B84E-2C08-E642-A8B3-390F886F63F8}" type="presParOf" srcId="{98A83CE5-8147-A64F-A6D6-3BB0759B4EB3}" destId="{95EB43CD-368D-854F-B473-4BC7329EE5F7}" srcOrd="0" destOrd="0" presId="urn:microsoft.com/office/officeart/2005/8/layout/vList3"/>
    <dgm:cxn modelId="{D5181C49-03D9-FB47-B6D4-AE4E6FC3BD70}" type="presParOf" srcId="{98A83CE5-8147-A64F-A6D6-3BB0759B4EB3}" destId="{26E46550-495F-5D44-BDB7-3C9AE341A8E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B6AACF-7569-4D59-96B0-C535BD52E4A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A16B469-18FC-434A-A37F-F78B9C03822E}">
      <dgm:prSet phldrT="[Text]"/>
      <dgm:spPr>
        <a:solidFill>
          <a:srgbClr val="232D4B"/>
        </a:solidFill>
        <a:ln>
          <a:solidFill>
            <a:srgbClr val="232D4B"/>
          </a:solidFill>
        </a:ln>
      </dgm:spPr>
      <dgm:t>
        <a:bodyPr/>
        <a:lstStyle/>
        <a:p>
          <a:r>
            <a:rPr lang="en-US" dirty="0"/>
            <a:t>Recognize</a:t>
          </a:r>
        </a:p>
      </dgm:t>
    </dgm:pt>
    <dgm:pt modelId="{7FA49B0D-3A75-4A60-9D4E-C0D9552D2945}" type="parTrans" cxnId="{8CD01A0E-3433-46CB-9319-EC43169EC89F}">
      <dgm:prSet/>
      <dgm:spPr/>
      <dgm:t>
        <a:bodyPr/>
        <a:lstStyle/>
        <a:p>
          <a:endParaRPr lang="en-US"/>
        </a:p>
      </dgm:t>
    </dgm:pt>
    <dgm:pt modelId="{74C0BACF-D1AE-464C-8AC6-752BF2F31FAB}" type="sibTrans" cxnId="{8CD01A0E-3433-46CB-9319-EC43169EC89F}">
      <dgm:prSet/>
      <dgm:spPr/>
      <dgm:t>
        <a:bodyPr/>
        <a:lstStyle/>
        <a:p>
          <a:endParaRPr lang="en-US"/>
        </a:p>
      </dgm:t>
    </dgm:pt>
    <dgm:pt modelId="{BE648406-C94F-4E3B-8000-BDB3A68768A9}">
      <dgm:prSet phldrT="[Text]"/>
      <dgm:spPr>
        <a:ln>
          <a:solidFill>
            <a:srgbClr val="232D4B"/>
          </a:solidFill>
        </a:ln>
      </dgm:spPr>
      <dgm:t>
        <a:bodyPr/>
        <a:lstStyle/>
        <a:p>
          <a:pPr>
            <a:buFont typeface="Wingdings" panose="05000000000000000000" pitchFamily="2" charset="2"/>
            <a:buChar char="§"/>
          </a:pPr>
          <a:r>
            <a:rPr lang="en-US" dirty="0"/>
            <a:t>Recognizing Stress levels as part of everyday assessment</a:t>
          </a:r>
        </a:p>
      </dgm:t>
    </dgm:pt>
    <dgm:pt modelId="{88F503BA-8CD6-44C3-AF02-151D751A2B19}" type="parTrans" cxnId="{E393F51F-2325-4590-8098-DFF766337F09}">
      <dgm:prSet/>
      <dgm:spPr/>
      <dgm:t>
        <a:bodyPr/>
        <a:lstStyle/>
        <a:p>
          <a:endParaRPr lang="en-US"/>
        </a:p>
      </dgm:t>
    </dgm:pt>
    <dgm:pt modelId="{EDB4E5FD-0C43-47CF-AD2B-FA0ABCC782B2}" type="sibTrans" cxnId="{E393F51F-2325-4590-8098-DFF766337F09}">
      <dgm:prSet/>
      <dgm:spPr/>
      <dgm:t>
        <a:bodyPr/>
        <a:lstStyle/>
        <a:p>
          <a:endParaRPr lang="en-US"/>
        </a:p>
      </dgm:t>
    </dgm:pt>
    <dgm:pt modelId="{C067DD83-EC0A-4BCD-96AE-8F2E817E914C}">
      <dgm:prSet phldrT="[Text]"/>
      <dgm:spPr>
        <a:solidFill>
          <a:srgbClr val="232D4B"/>
        </a:solidFill>
        <a:ln>
          <a:solidFill>
            <a:srgbClr val="232D4B"/>
          </a:solidFill>
        </a:ln>
      </dgm:spPr>
      <dgm:t>
        <a:bodyPr/>
        <a:lstStyle/>
        <a:p>
          <a:r>
            <a:rPr lang="en-US" dirty="0"/>
            <a:t>Act</a:t>
          </a:r>
        </a:p>
      </dgm:t>
    </dgm:pt>
    <dgm:pt modelId="{E5C78DE7-977A-4BB6-9533-FDBF45309EC5}" type="parTrans" cxnId="{BD90282F-6376-4715-A623-99A2991C2624}">
      <dgm:prSet/>
      <dgm:spPr/>
      <dgm:t>
        <a:bodyPr/>
        <a:lstStyle/>
        <a:p>
          <a:endParaRPr lang="en-US"/>
        </a:p>
      </dgm:t>
    </dgm:pt>
    <dgm:pt modelId="{5DE39E0B-2FC7-4EA4-8335-316AE2356358}" type="sibTrans" cxnId="{BD90282F-6376-4715-A623-99A2991C2624}">
      <dgm:prSet/>
      <dgm:spPr/>
      <dgm:t>
        <a:bodyPr/>
        <a:lstStyle/>
        <a:p>
          <a:endParaRPr lang="en-US"/>
        </a:p>
      </dgm:t>
    </dgm:pt>
    <dgm:pt modelId="{B4629109-D752-458B-9BB1-4D4832155933}">
      <dgm:prSet phldrT="[Text]"/>
      <dgm:spPr>
        <a:solidFill>
          <a:srgbClr val="232D4B"/>
        </a:solidFill>
        <a:ln>
          <a:solidFill>
            <a:srgbClr val="232D4B"/>
          </a:solidFill>
        </a:ln>
      </dgm:spPr>
      <dgm:t>
        <a:bodyPr/>
        <a:lstStyle/>
        <a:p>
          <a:r>
            <a:rPr lang="en-US" dirty="0"/>
            <a:t>Know</a:t>
          </a:r>
        </a:p>
      </dgm:t>
    </dgm:pt>
    <dgm:pt modelId="{96B5D2A8-323C-4CFF-B30C-4C062C0A8F69}" type="parTrans" cxnId="{34A582E9-244C-4355-8847-1178F3489EF5}">
      <dgm:prSet/>
      <dgm:spPr/>
      <dgm:t>
        <a:bodyPr/>
        <a:lstStyle/>
        <a:p>
          <a:endParaRPr lang="en-US"/>
        </a:p>
      </dgm:t>
    </dgm:pt>
    <dgm:pt modelId="{71F8958E-F288-45CE-866D-E9812254E48F}" type="sibTrans" cxnId="{34A582E9-244C-4355-8847-1178F3489EF5}">
      <dgm:prSet/>
      <dgm:spPr/>
      <dgm:t>
        <a:bodyPr/>
        <a:lstStyle/>
        <a:p>
          <a:endParaRPr lang="en-US"/>
        </a:p>
      </dgm:t>
    </dgm:pt>
    <dgm:pt modelId="{165A8ED1-13DC-4C3C-B7A9-9CDAB055FD02}">
      <dgm:prSet phldrT="[Text]"/>
      <dgm:spPr>
        <a:ln>
          <a:solidFill>
            <a:srgbClr val="232D4B"/>
          </a:solidFill>
        </a:ln>
      </dgm:spPr>
      <dgm:t>
        <a:bodyPr/>
        <a:lstStyle/>
        <a:p>
          <a:pPr>
            <a:buFont typeface="Wingdings" panose="05000000000000000000" pitchFamily="2" charset="2"/>
            <a:buChar char="§"/>
          </a:pPr>
          <a:r>
            <a:rPr lang="en-US" dirty="0"/>
            <a:t>Know at least 2 trusted resources you would offer to a stressed peer to make a connection or provide assistance</a:t>
          </a:r>
        </a:p>
      </dgm:t>
    </dgm:pt>
    <dgm:pt modelId="{1573D8C8-06A4-43C9-B8D0-0C4B01169934}" type="parTrans" cxnId="{CF73485C-B0E5-478E-B583-40F80366917F}">
      <dgm:prSet/>
      <dgm:spPr/>
      <dgm:t>
        <a:bodyPr/>
        <a:lstStyle/>
        <a:p>
          <a:endParaRPr lang="en-US"/>
        </a:p>
      </dgm:t>
    </dgm:pt>
    <dgm:pt modelId="{2B93724D-87C5-47CD-BED5-4F4E461EBC2C}" type="sibTrans" cxnId="{CF73485C-B0E5-478E-B583-40F80366917F}">
      <dgm:prSet/>
      <dgm:spPr/>
      <dgm:t>
        <a:bodyPr/>
        <a:lstStyle/>
        <a:p>
          <a:endParaRPr lang="en-US"/>
        </a:p>
      </dgm:t>
    </dgm:pt>
    <dgm:pt modelId="{B635E329-BBF4-47A0-8913-8F3C2F741911}">
      <dgm:prSet phldrT="[Text]"/>
      <dgm:spPr>
        <a:ln>
          <a:solidFill>
            <a:srgbClr val="232D4B"/>
          </a:solidFill>
        </a:ln>
      </dgm:spPr>
      <dgm:t>
        <a:bodyPr/>
        <a:lstStyle/>
        <a:p>
          <a:pPr>
            <a:buFont typeface="Wingdings" panose="05000000000000000000" pitchFamily="2" charset="2"/>
            <a:buChar char="§"/>
          </a:pPr>
          <a:r>
            <a:rPr lang="en-US" dirty="0"/>
            <a:t>Monitor ongoing stress levels so you can notice changes</a:t>
          </a:r>
        </a:p>
      </dgm:t>
    </dgm:pt>
    <dgm:pt modelId="{820AB356-0C9C-44E0-8236-FC00F07F8AA4}" type="parTrans" cxnId="{E3DB0515-F7BB-431A-8041-BE338D1C2B2F}">
      <dgm:prSet/>
      <dgm:spPr/>
      <dgm:t>
        <a:bodyPr/>
        <a:lstStyle/>
        <a:p>
          <a:endParaRPr lang="en-US"/>
        </a:p>
      </dgm:t>
    </dgm:pt>
    <dgm:pt modelId="{20EC3A4D-B289-4BCB-ADAE-EC2809DD1951}" type="sibTrans" cxnId="{E3DB0515-F7BB-431A-8041-BE338D1C2B2F}">
      <dgm:prSet/>
      <dgm:spPr/>
      <dgm:t>
        <a:bodyPr/>
        <a:lstStyle/>
        <a:p>
          <a:endParaRPr lang="en-US"/>
        </a:p>
      </dgm:t>
    </dgm:pt>
    <dgm:pt modelId="{B765AA6B-7BAB-4888-90A8-944D44718DD0}">
      <dgm:prSet phldrT="[Text]"/>
      <dgm:spPr>
        <a:ln>
          <a:solidFill>
            <a:srgbClr val="232D4B"/>
          </a:solidFill>
        </a:ln>
      </dgm:spPr>
      <dgm:t>
        <a:bodyPr/>
        <a:lstStyle/>
        <a:p>
          <a:pPr>
            <a:buFont typeface="Wingdings" panose="05000000000000000000" pitchFamily="2" charset="2"/>
            <a:buChar char="§"/>
          </a:pPr>
          <a:r>
            <a:rPr lang="en-US" dirty="0"/>
            <a:t>Be aware of signs of Stress injury</a:t>
          </a:r>
        </a:p>
      </dgm:t>
    </dgm:pt>
    <dgm:pt modelId="{7B3BD0F4-89D4-4692-8F8B-09B2137D99E8}" type="parTrans" cxnId="{E7EB9419-6933-45F0-A8A1-F7CF250E0E29}">
      <dgm:prSet/>
      <dgm:spPr/>
      <dgm:t>
        <a:bodyPr/>
        <a:lstStyle/>
        <a:p>
          <a:endParaRPr lang="en-US"/>
        </a:p>
      </dgm:t>
    </dgm:pt>
    <dgm:pt modelId="{40D34853-DD76-4079-89E0-19979A39440E}" type="sibTrans" cxnId="{E7EB9419-6933-45F0-A8A1-F7CF250E0E29}">
      <dgm:prSet/>
      <dgm:spPr/>
      <dgm:t>
        <a:bodyPr/>
        <a:lstStyle/>
        <a:p>
          <a:endParaRPr lang="en-US"/>
        </a:p>
      </dgm:t>
    </dgm:pt>
    <dgm:pt modelId="{76B792B2-B5B6-43CE-B134-E9CFBB50EC2A}">
      <dgm:prSet/>
      <dgm:spPr>
        <a:ln>
          <a:solidFill>
            <a:srgbClr val="232D4B"/>
          </a:solidFill>
        </a:ln>
      </dgm:spPr>
      <dgm:t>
        <a:bodyPr/>
        <a:lstStyle/>
        <a:p>
          <a:pPr>
            <a:buFont typeface="Wingdings" panose="05000000000000000000" pitchFamily="2" charset="2"/>
            <a:buChar char="§"/>
          </a:pPr>
          <a:r>
            <a:rPr lang="en-US" dirty="0"/>
            <a:t>Integrate resilience strategies as part on-going practice </a:t>
          </a:r>
        </a:p>
      </dgm:t>
    </dgm:pt>
    <dgm:pt modelId="{7599974D-5FED-4C15-BEC8-316166C2BECD}" type="parTrans" cxnId="{83985BEF-D2A4-4DFB-8CBF-C60D47FB2656}">
      <dgm:prSet/>
      <dgm:spPr/>
      <dgm:t>
        <a:bodyPr/>
        <a:lstStyle/>
        <a:p>
          <a:endParaRPr lang="en-US"/>
        </a:p>
      </dgm:t>
    </dgm:pt>
    <dgm:pt modelId="{F1808426-716F-4B71-B8B5-101099C9E26A}" type="sibTrans" cxnId="{83985BEF-D2A4-4DFB-8CBF-C60D47FB2656}">
      <dgm:prSet/>
      <dgm:spPr/>
      <dgm:t>
        <a:bodyPr/>
        <a:lstStyle/>
        <a:p>
          <a:endParaRPr lang="en-US"/>
        </a:p>
      </dgm:t>
    </dgm:pt>
    <dgm:pt modelId="{B19CD054-5ADF-46CA-A5AE-BD7BD740CDD8}">
      <dgm:prSet phldrT="[Text]"/>
      <dgm:spPr>
        <a:ln>
          <a:solidFill>
            <a:srgbClr val="232D4B"/>
          </a:solidFill>
        </a:ln>
      </dgm:spPr>
      <dgm:t>
        <a:bodyPr/>
        <a:lstStyle/>
        <a:p>
          <a:pPr>
            <a:buFont typeface="Wingdings" panose="05000000000000000000" pitchFamily="2" charset="2"/>
            <a:buChar char="§"/>
          </a:pPr>
          <a:r>
            <a:rPr lang="en-US" dirty="0"/>
            <a:t>All adopt empathic stance</a:t>
          </a:r>
        </a:p>
      </dgm:t>
    </dgm:pt>
    <dgm:pt modelId="{87FF6FF7-19B5-4035-A17E-3495655046F2}" type="parTrans" cxnId="{67AE1827-8E5B-456E-A8FF-79FD86FDFF4B}">
      <dgm:prSet/>
      <dgm:spPr/>
      <dgm:t>
        <a:bodyPr/>
        <a:lstStyle/>
        <a:p>
          <a:endParaRPr lang="en-US"/>
        </a:p>
      </dgm:t>
    </dgm:pt>
    <dgm:pt modelId="{1F96797F-03F9-4CFF-BAE1-9B691D843369}" type="sibTrans" cxnId="{67AE1827-8E5B-456E-A8FF-79FD86FDFF4B}">
      <dgm:prSet/>
      <dgm:spPr/>
      <dgm:t>
        <a:bodyPr/>
        <a:lstStyle/>
        <a:p>
          <a:endParaRPr lang="en-US"/>
        </a:p>
      </dgm:t>
    </dgm:pt>
    <dgm:pt modelId="{8C0FC101-E89F-4D20-9B58-129095415967}">
      <dgm:prSet phldrT="[Text]"/>
      <dgm:spPr>
        <a:ln>
          <a:solidFill>
            <a:srgbClr val="232D4B"/>
          </a:solidFill>
        </a:ln>
      </dgm:spPr>
      <dgm:t>
        <a:bodyPr/>
        <a:lstStyle/>
        <a:p>
          <a:pPr>
            <a:buFont typeface="Wingdings" panose="05000000000000000000" pitchFamily="2" charset="2"/>
            <a:buChar char="§"/>
          </a:pPr>
          <a:r>
            <a:rPr lang="en-US" dirty="0"/>
            <a:t>If you see something, say something</a:t>
          </a:r>
        </a:p>
      </dgm:t>
    </dgm:pt>
    <dgm:pt modelId="{E7DA86F6-08E8-463D-A551-98DA103084B4}" type="parTrans" cxnId="{3343E9BC-98D4-4328-938E-453758F65A1A}">
      <dgm:prSet/>
      <dgm:spPr/>
      <dgm:t>
        <a:bodyPr/>
        <a:lstStyle/>
        <a:p>
          <a:endParaRPr lang="en-US"/>
        </a:p>
      </dgm:t>
    </dgm:pt>
    <dgm:pt modelId="{4699391F-5AC9-4676-A056-E02A45FCD028}" type="sibTrans" cxnId="{3343E9BC-98D4-4328-938E-453758F65A1A}">
      <dgm:prSet/>
      <dgm:spPr/>
      <dgm:t>
        <a:bodyPr/>
        <a:lstStyle/>
        <a:p>
          <a:endParaRPr lang="en-US"/>
        </a:p>
      </dgm:t>
    </dgm:pt>
    <dgm:pt modelId="{C22390A6-2D40-4E43-9736-D564E9243750}" type="pres">
      <dgm:prSet presAssocID="{99B6AACF-7569-4D59-96B0-C535BD52E4AF}" presName="linearFlow" presStyleCnt="0">
        <dgm:presLayoutVars>
          <dgm:dir/>
          <dgm:animLvl val="lvl"/>
          <dgm:resizeHandles val="exact"/>
        </dgm:presLayoutVars>
      </dgm:prSet>
      <dgm:spPr/>
    </dgm:pt>
    <dgm:pt modelId="{AEE44334-7FD1-4BB5-B6E6-38C78A4F4C52}" type="pres">
      <dgm:prSet presAssocID="{FA16B469-18FC-434A-A37F-F78B9C03822E}" presName="composite" presStyleCnt="0"/>
      <dgm:spPr/>
    </dgm:pt>
    <dgm:pt modelId="{1B28BD46-6F72-4C7F-AEE3-77F4699C11BE}" type="pres">
      <dgm:prSet presAssocID="{FA16B469-18FC-434A-A37F-F78B9C03822E}" presName="parentText" presStyleLbl="alignNode1" presStyleIdx="0" presStyleCnt="3" custScaleY="97413">
        <dgm:presLayoutVars>
          <dgm:chMax val="1"/>
          <dgm:bulletEnabled val="1"/>
        </dgm:presLayoutVars>
      </dgm:prSet>
      <dgm:spPr/>
    </dgm:pt>
    <dgm:pt modelId="{D9589445-4CE5-4792-92AF-8C8541CBDD6B}" type="pres">
      <dgm:prSet presAssocID="{FA16B469-18FC-434A-A37F-F78B9C03822E}" presName="descendantText" presStyleLbl="alignAcc1" presStyleIdx="0" presStyleCnt="3">
        <dgm:presLayoutVars>
          <dgm:bulletEnabled val="1"/>
        </dgm:presLayoutVars>
      </dgm:prSet>
      <dgm:spPr/>
    </dgm:pt>
    <dgm:pt modelId="{751F9A57-A1BD-4217-ACE4-0C2ECF042322}" type="pres">
      <dgm:prSet presAssocID="{74C0BACF-D1AE-464C-8AC6-752BF2F31FAB}" presName="sp" presStyleCnt="0"/>
      <dgm:spPr/>
    </dgm:pt>
    <dgm:pt modelId="{6883EDFA-7CD1-43E1-9B86-4833899CA37A}" type="pres">
      <dgm:prSet presAssocID="{C067DD83-EC0A-4BCD-96AE-8F2E817E914C}" presName="composite" presStyleCnt="0"/>
      <dgm:spPr/>
    </dgm:pt>
    <dgm:pt modelId="{274AB3B0-ED36-4A0F-AC05-2D93ED498188}" type="pres">
      <dgm:prSet presAssocID="{C067DD83-EC0A-4BCD-96AE-8F2E817E914C}" presName="parentText" presStyleLbl="alignNode1" presStyleIdx="1" presStyleCnt="3">
        <dgm:presLayoutVars>
          <dgm:chMax val="1"/>
          <dgm:bulletEnabled val="1"/>
        </dgm:presLayoutVars>
      </dgm:prSet>
      <dgm:spPr/>
    </dgm:pt>
    <dgm:pt modelId="{DDADF757-CC57-411F-BDA1-1B4C7AFA910B}" type="pres">
      <dgm:prSet presAssocID="{C067DD83-EC0A-4BCD-96AE-8F2E817E914C}" presName="descendantText" presStyleLbl="alignAcc1" presStyleIdx="1" presStyleCnt="3">
        <dgm:presLayoutVars>
          <dgm:bulletEnabled val="1"/>
        </dgm:presLayoutVars>
      </dgm:prSet>
      <dgm:spPr/>
    </dgm:pt>
    <dgm:pt modelId="{A2422893-DEF1-415A-91E9-07119434A7B4}" type="pres">
      <dgm:prSet presAssocID="{5DE39E0B-2FC7-4EA4-8335-316AE2356358}" presName="sp" presStyleCnt="0"/>
      <dgm:spPr/>
    </dgm:pt>
    <dgm:pt modelId="{0B3180B7-2E06-4CF3-8153-99F1BA421FBA}" type="pres">
      <dgm:prSet presAssocID="{B4629109-D752-458B-9BB1-4D4832155933}" presName="composite" presStyleCnt="0"/>
      <dgm:spPr/>
    </dgm:pt>
    <dgm:pt modelId="{1BC2DB42-BDC0-4ECB-B834-02FB7B834BFB}" type="pres">
      <dgm:prSet presAssocID="{B4629109-D752-458B-9BB1-4D4832155933}" presName="parentText" presStyleLbl="alignNode1" presStyleIdx="2" presStyleCnt="3">
        <dgm:presLayoutVars>
          <dgm:chMax val="1"/>
          <dgm:bulletEnabled val="1"/>
        </dgm:presLayoutVars>
      </dgm:prSet>
      <dgm:spPr/>
    </dgm:pt>
    <dgm:pt modelId="{85F3EC19-84E8-4B87-A102-400FEE2FDFB3}" type="pres">
      <dgm:prSet presAssocID="{B4629109-D752-458B-9BB1-4D4832155933}" presName="descendantText" presStyleLbl="alignAcc1" presStyleIdx="2" presStyleCnt="3">
        <dgm:presLayoutVars>
          <dgm:bulletEnabled val="1"/>
        </dgm:presLayoutVars>
      </dgm:prSet>
      <dgm:spPr/>
    </dgm:pt>
  </dgm:ptLst>
  <dgm:cxnLst>
    <dgm:cxn modelId="{8CD01A0E-3433-46CB-9319-EC43169EC89F}" srcId="{99B6AACF-7569-4D59-96B0-C535BD52E4AF}" destId="{FA16B469-18FC-434A-A37F-F78B9C03822E}" srcOrd="0" destOrd="0" parTransId="{7FA49B0D-3A75-4A60-9D4E-C0D9552D2945}" sibTransId="{74C0BACF-D1AE-464C-8AC6-752BF2F31FAB}"/>
    <dgm:cxn modelId="{B2C9890F-C940-492F-9E6A-5002A903B667}" type="presOf" srcId="{B635E329-BBF4-47A0-8913-8F3C2F741911}" destId="{D9589445-4CE5-4792-92AF-8C8541CBDD6B}" srcOrd="0" destOrd="1" presId="urn:microsoft.com/office/officeart/2005/8/layout/chevron2"/>
    <dgm:cxn modelId="{E3DB0515-F7BB-431A-8041-BE338D1C2B2F}" srcId="{FA16B469-18FC-434A-A37F-F78B9C03822E}" destId="{B635E329-BBF4-47A0-8913-8F3C2F741911}" srcOrd="1" destOrd="0" parTransId="{820AB356-0C9C-44E0-8236-FC00F07F8AA4}" sibTransId="{20EC3A4D-B289-4BCB-ADAE-EC2809DD1951}"/>
    <dgm:cxn modelId="{E7EB9419-6933-45F0-A8A1-F7CF250E0E29}" srcId="{FA16B469-18FC-434A-A37F-F78B9C03822E}" destId="{B765AA6B-7BAB-4888-90A8-944D44718DD0}" srcOrd="2" destOrd="0" parTransId="{7B3BD0F4-89D4-4692-8F8B-09B2137D99E8}" sibTransId="{40D34853-DD76-4079-89E0-19979A39440E}"/>
    <dgm:cxn modelId="{E393F51F-2325-4590-8098-DFF766337F09}" srcId="{FA16B469-18FC-434A-A37F-F78B9C03822E}" destId="{BE648406-C94F-4E3B-8000-BDB3A68768A9}" srcOrd="0" destOrd="0" parTransId="{88F503BA-8CD6-44C3-AF02-151D751A2B19}" sibTransId="{EDB4E5FD-0C43-47CF-AD2B-FA0ABCC782B2}"/>
    <dgm:cxn modelId="{67AE1827-8E5B-456E-A8FF-79FD86FDFF4B}" srcId="{C067DD83-EC0A-4BCD-96AE-8F2E817E914C}" destId="{B19CD054-5ADF-46CA-A5AE-BD7BD740CDD8}" srcOrd="0" destOrd="0" parTransId="{87FF6FF7-19B5-4035-A17E-3495655046F2}" sibTransId="{1F96797F-03F9-4CFF-BAE1-9B691D843369}"/>
    <dgm:cxn modelId="{BD90282F-6376-4715-A623-99A2991C2624}" srcId="{99B6AACF-7569-4D59-96B0-C535BD52E4AF}" destId="{C067DD83-EC0A-4BCD-96AE-8F2E817E914C}" srcOrd="1" destOrd="0" parTransId="{E5C78DE7-977A-4BB6-9533-FDBF45309EC5}" sibTransId="{5DE39E0B-2FC7-4EA4-8335-316AE2356358}"/>
    <dgm:cxn modelId="{FCC9D132-E672-4C6B-89FD-89F3711B0308}" type="presOf" srcId="{76B792B2-B5B6-43CE-B134-E9CFBB50EC2A}" destId="{DDADF757-CC57-411F-BDA1-1B4C7AFA910B}" srcOrd="0" destOrd="2" presId="urn:microsoft.com/office/officeart/2005/8/layout/chevron2"/>
    <dgm:cxn modelId="{046FC234-BAF5-4D79-8D12-222ECD50C78E}" type="presOf" srcId="{B4629109-D752-458B-9BB1-4D4832155933}" destId="{1BC2DB42-BDC0-4ECB-B834-02FB7B834BFB}" srcOrd="0" destOrd="0" presId="urn:microsoft.com/office/officeart/2005/8/layout/chevron2"/>
    <dgm:cxn modelId="{196D9C36-7616-4A79-AD70-B232B811DCE8}" type="presOf" srcId="{C067DD83-EC0A-4BCD-96AE-8F2E817E914C}" destId="{274AB3B0-ED36-4A0F-AC05-2D93ED498188}" srcOrd="0" destOrd="0" presId="urn:microsoft.com/office/officeart/2005/8/layout/chevron2"/>
    <dgm:cxn modelId="{E8539640-2636-410C-84E0-399172A35687}" type="presOf" srcId="{B765AA6B-7BAB-4888-90A8-944D44718DD0}" destId="{D9589445-4CE5-4792-92AF-8C8541CBDD6B}" srcOrd="0" destOrd="2" presId="urn:microsoft.com/office/officeart/2005/8/layout/chevron2"/>
    <dgm:cxn modelId="{CF73485C-B0E5-478E-B583-40F80366917F}" srcId="{B4629109-D752-458B-9BB1-4D4832155933}" destId="{165A8ED1-13DC-4C3C-B7A9-9CDAB055FD02}" srcOrd="0" destOrd="0" parTransId="{1573D8C8-06A4-43C9-B8D0-0C4B01169934}" sibTransId="{2B93724D-87C5-47CD-BED5-4F4E461EBC2C}"/>
    <dgm:cxn modelId="{1C5B9E6A-E426-4611-9F6A-A57D0A6F505D}" type="presOf" srcId="{165A8ED1-13DC-4C3C-B7A9-9CDAB055FD02}" destId="{85F3EC19-84E8-4B87-A102-400FEE2FDFB3}" srcOrd="0" destOrd="0" presId="urn:microsoft.com/office/officeart/2005/8/layout/chevron2"/>
    <dgm:cxn modelId="{6847007F-D2D5-4CF1-BE1D-B4D1F3C60D0A}" type="presOf" srcId="{99B6AACF-7569-4D59-96B0-C535BD52E4AF}" destId="{C22390A6-2D40-4E43-9736-D564E9243750}" srcOrd="0" destOrd="0" presId="urn:microsoft.com/office/officeart/2005/8/layout/chevron2"/>
    <dgm:cxn modelId="{8DCD78A2-B8B7-44CA-98F1-2B24B2587EE6}" type="presOf" srcId="{8C0FC101-E89F-4D20-9B58-129095415967}" destId="{DDADF757-CC57-411F-BDA1-1B4C7AFA910B}" srcOrd="0" destOrd="1" presId="urn:microsoft.com/office/officeart/2005/8/layout/chevron2"/>
    <dgm:cxn modelId="{7171CCA7-3B1E-400E-A02E-72DF599CB65F}" type="presOf" srcId="{FA16B469-18FC-434A-A37F-F78B9C03822E}" destId="{1B28BD46-6F72-4C7F-AEE3-77F4699C11BE}" srcOrd="0" destOrd="0" presId="urn:microsoft.com/office/officeart/2005/8/layout/chevron2"/>
    <dgm:cxn modelId="{3343E9BC-98D4-4328-938E-453758F65A1A}" srcId="{C067DD83-EC0A-4BCD-96AE-8F2E817E914C}" destId="{8C0FC101-E89F-4D20-9B58-129095415967}" srcOrd="1" destOrd="0" parTransId="{E7DA86F6-08E8-463D-A551-98DA103084B4}" sibTransId="{4699391F-5AC9-4676-A056-E02A45FCD028}"/>
    <dgm:cxn modelId="{505916DF-BF88-4A8D-A20F-DACB89D407D2}" type="presOf" srcId="{B19CD054-5ADF-46CA-A5AE-BD7BD740CDD8}" destId="{DDADF757-CC57-411F-BDA1-1B4C7AFA910B}" srcOrd="0" destOrd="0" presId="urn:microsoft.com/office/officeart/2005/8/layout/chevron2"/>
    <dgm:cxn modelId="{0BC8B1E8-308A-4FC4-99CA-EB3A9F3F443B}" type="presOf" srcId="{BE648406-C94F-4E3B-8000-BDB3A68768A9}" destId="{D9589445-4CE5-4792-92AF-8C8541CBDD6B}" srcOrd="0" destOrd="0" presId="urn:microsoft.com/office/officeart/2005/8/layout/chevron2"/>
    <dgm:cxn modelId="{34A582E9-244C-4355-8847-1178F3489EF5}" srcId="{99B6AACF-7569-4D59-96B0-C535BD52E4AF}" destId="{B4629109-D752-458B-9BB1-4D4832155933}" srcOrd="2" destOrd="0" parTransId="{96B5D2A8-323C-4CFF-B30C-4C062C0A8F69}" sibTransId="{71F8958E-F288-45CE-866D-E9812254E48F}"/>
    <dgm:cxn modelId="{83985BEF-D2A4-4DFB-8CBF-C60D47FB2656}" srcId="{C067DD83-EC0A-4BCD-96AE-8F2E817E914C}" destId="{76B792B2-B5B6-43CE-B134-E9CFBB50EC2A}" srcOrd="2" destOrd="0" parTransId="{7599974D-5FED-4C15-BEC8-316166C2BECD}" sibTransId="{F1808426-716F-4B71-B8B5-101099C9E26A}"/>
    <dgm:cxn modelId="{F8286C1D-ABCA-4397-ACB9-ED239FEB5275}" type="presParOf" srcId="{C22390A6-2D40-4E43-9736-D564E9243750}" destId="{AEE44334-7FD1-4BB5-B6E6-38C78A4F4C52}" srcOrd="0" destOrd="0" presId="urn:microsoft.com/office/officeart/2005/8/layout/chevron2"/>
    <dgm:cxn modelId="{DED61164-AA58-4EB0-BEED-5C702E9D6E90}" type="presParOf" srcId="{AEE44334-7FD1-4BB5-B6E6-38C78A4F4C52}" destId="{1B28BD46-6F72-4C7F-AEE3-77F4699C11BE}" srcOrd="0" destOrd="0" presId="urn:microsoft.com/office/officeart/2005/8/layout/chevron2"/>
    <dgm:cxn modelId="{1E26CD02-3B69-4668-981D-6CEE0E69796E}" type="presParOf" srcId="{AEE44334-7FD1-4BB5-B6E6-38C78A4F4C52}" destId="{D9589445-4CE5-4792-92AF-8C8541CBDD6B}" srcOrd="1" destOrd="0" presId="urn:microsoft.com/office/officeart/2005/8/layout/chevron2"/>
    <dgm:cxn modelId="{3CFC9AC0-C011-4D38-A986-935F0569A09E}" type="presParOf" srcId="{C22390A6-2D40-4E43-9736-D564E9243750}" destId="{751F9A57-A1BD-4217-ACE4-0C2ECF042322}" srcOrd="1" destOrd="0" presId="urn:microsoft.com/office/officeart/2005/8/layout/chevron2"/>
    <dgm:cxn modelId="{7E041AC0-17A6-4639-BA1E-3773842D907E}" type="presParOf" srcId="{C22390A6-2D40-4E43-9736-D564E9243750}" destId="{6883EDFA-7CD1-43E1-9B86-4833899CA37A}" srcOrd="2" destOrd="0" presId="urn:microsoft.com/office/officeart/2005/8/layout/chevron2"/>
    <dgm:cxn modelId="{C3818A08-3A9E-421D-B836-AE4D8D8A9DA0}" type="presParOf" srcId="{6883EDFA-7CD1-43E1-9B86-4833899CA37A}" destId="{274AB3B0-ED36-4A0F-AC05-2D93ED498188}" srcOrd="0" destOrd="0" presId="urn:microsoft.com/office/officeart/2005/8/layout/chevron2"/>
    <dgm:cxn modelId="{1A6A3B01-DBFE-4243-B564-D0B8FA6F4A0E}" type="presParOf" srcId="{6883EDFA-7CD1-43E1-9B86-4833899CA37A}" destId="{DDADF757-CC57-411F-BDA1-1B4C7AFA910B}" srcOrd="1" destOrd="0" presId="urn:microsoft.com/office/officeart/2005/8/layout/chevron2"/>
    <dgm:cxn modelId="{2EF91178-1676-42B5-9338-BC882A31A2EC}" type="presParOf" srcId="{C22390A6-2D40-4E43-9736-D564E9243750}" destId="{A2422893-DEF1-415A-91E9-07119434A7B4}" srcOrd="3" destOrd="0" presId="urn:microsoft.com/office/officeart/2005/8/layout/chevron2"/>
    <dgm:cxn modelId="{B4279D7D-8A4F-4292-9BD2-AD9378052A12}" type="presParOf" srcId="{C22390A6-2D40-4E43-9736-D564E9243750}" destId="{0B3180B7-2E06-4CF3-8153-99F1BA421FBA}" srcOrd="4" destOrd="0" presId="urn:microsoft.com/office/officeart/2005/8/layout/chevron2"/>
    <dgm:cxn modelId="{39C731E9-88E8-4DA9-9DD5-75E4EB3D59F3}" type="presParOf" srcId="{0B3180B7-2E06-4CF3-8153-99F1BA421FBA}" destId="{1BC2DB42-BDC0-4ECB-B834-02FB7B834BFB}" srcOrd="0" destOrd="0" presId="urn:microsoft.com/office/officeart/2005/8/layout/chevron2"/>
    <dgm:cxn modelId="{EE9D611A-2EC0-4935-9D58-BAF70C922774}" type="presParOf" srcId="{0B3180B7-2E06-4CF3-8153-99F1BA421FBA}" destId="{85F3EC19-84E8-4B87-A102-400FEE2FDFB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A7232C-BB98-4B8B-A193-03696B722C94}" type="doc">
      <dgm:prSet loTypeId="urn:microsoft.com/office/officeart/2016/7/layout/HorizontalActionList" loCatId="List" qsTypeId="urn:microsoft.com/office/officeart/2005/8/quickstyle/3d1" qsCatId="3D" csTypeId="urn:microsoft.com/office/officeart/2005/8/colors/accent0_3" csCatId="mainScheme" phldr="1"/>
      <dgm:spPr/>
      <dgm:t>
        <a:bodyPr/>
        <a:lstStyle/>
        <a:p>
          <a:endParaRPr lang="en-US"/>
        </a:p>
      </dgm:t>
    </dgm:pt>
    <dgm:pt modelId="{1AE1BEAB-1BBA-4481-9097-9AC393720E97}">
      <dgm:prSet/>
      <dgm:spPr>
        <a:solidFill>
          <a:srgbClr val="232D4B"/>
        </a:solidFill>
      </dgm:spPr>
      <dgm:t>
        <a:bodyPr/>
        <a:lstStyle/>
        <a:p>
          <a:r>
            <a:rPr lang="en-US" dirty="0"/>
            <a:t>Observe</a:t>
          </a:r>
        </a:p>
      </dgm:t>
    </dgm:pt>
    <dgm:pt modelId="{61D0C8FB-D3B6-41EC-8612-2A9D03BC8608}" type="parTrans" cxnId="{751E99E8-AA21-4FF9-BA93-9185C7832994}">
      <dgm:prSet/>
      <dgm:spPr/>
      <dgm:t>
        <a:bodyPr/>
        <a:lstStyle/>
        <a:p>
          <a:endParaRPr lang="en-US"/>
        </a:p>
      </dgm:t>
    </dgm:pt>
    <dgm:pt modelId="{65199854-E816-42D6-AB6C-B3BA6E305828}" type="sibTrans" cxnId="{751E99E8-AA21-4FF9-BA93-9185C7832994}">
      <dgm:prSet phldrT="1" phldr="0"/>
      <dgm:spPr/>
      <dgm:t>
        <a:bodyPr/>
        <a:lstStyle/>
        <a:p>
          <a:endParaRPr lang="en-US"/>
        </a:p>
      </dgm:t>
    </dgm:pt>
    <dgm:pt modelId="{30F4152B-C75A-4517-907C-BBB0E15CA150}">
      <dgm:prSet/>
      <dgm:spPr>
        <a:solidFill>
          <a:srgbClr val="313A55"/>
        </a:solidFill>
      </dgm:spPr>
      <dgm:t>
        <a:bodyPr/>
        <a:lstStyle/>
        <a:p>
          <a:r>
            <a:rPr lang="en-US" dirty="0">
              <a:solidFill>
                <a:schemeClr val="bg1"/>
              </a:solidFill>
            </a:rPr>
            <a:t>Look</a:t>
          </a:r>
        </a:p>
      </dgm:t>
    </dgm:pt>
    <dgm:pt modelId="{C3D05647-4273-42C0-83B3-AC3738AE8333}" type="parTrans" cxnId="{561BC3DD-CC23-4C59-805E-7BD6E729E21F}">
      <dgm:prSet/>
      <dgm:spPr/>
      <dgm:t>
        <a:bodyPr/>
        <a:lstStyle/>
        <a:p>
          <a:endParaRPr lang="en-US"/>
        </a:p>
      </dgm:t>
    </dgm:pt>
    <dgm:pt modelId="{94FEEE47-80A0-4494-8FAB-5A92600653A8}" type="sibTrans" cxnId="{561BC3DD-CC23-4C59-805E-7BD6E729E21F}">
      <dgm:prSet/>
      <dgm:spPr/>
      <dgm:t>
        <a:bodyPr/>
        <a:lstStyle/>
        <a:p>
          <a:endParaRPr lang="en-US"/>
        </a:p>
      </dgm:t>
    </dgm:pt>
    <dgm:pt modelId="{4DE3A34C-F15C-4D2B-9294-D4FE07B2ACE4}">
      <dgm:prSet/>
      <dgm:spPr>
        <a:solidFill>
          <a:srgbClr val="232D4B"/>
        </a:solidFill>
      </dgm:spPr>
      <dgm:t>
        <a:bodyPr/>
        <a:lstStyle/>
        <a:p>
          <a:r>
            <a:rPr lang="en-US" dirty="0"/>
            <a:t>Keep Track</a:t>
          </a:r>
        </a:p>
      </dgm:t>
    </dgm:pt>
    <dgm:pt modelId="{7213B9C2-E776-4E90-BA68-ACF6A7A2D63C}" type="parTrans" cxnId="{17965895-4AC1-4766-9D08-193EF6DE463B}">
      <dgm:prSet/>
      <dgm:spPr/>
      <dgm:t>
        <a:bodyPr/>
        <a:lstStyle/>
        <a:p>
          <a:endParaRPr lang="en-US"/>
        </a:p>
      </dgm:t>
    </dgm:pt>
    <dgm:pt modelId="{C282D352-514F-4F61-BA97-0D0F0522E030}" type="sibTrans" cxnId="{17965895-4AC1-4766-9D08-193EF6DE463B}">
      <dgm:prSet phldrT="2" phldr="0"/>
      <dgm:spPr/>
      <dgm:t>
        <a:bodyPr/>
        <a:lstStyle/>
        <a:p>
          <a:endParaRPr lang="en-US"/>
        </a:p>
      </dgm:t>
    </dgm:pt>
    <dgm:pt modelId="{3037C9D6-D4DE-42C7-BD03-A569005B5ABF}">
      <dgm:prSet/>
      <dgm:spPr>
        <a:solidFill>
          <a:srgbClr val="232D4B">
            <a:alpha val="90000"/>
          </a:srgbClr>
        </a:solidFill>
      </dgm:spPr>
      <dgm:t>
        <a:bodyPr/>
        <a:lstStyle/>
        <a:p>
          <a:pPr>
            <a:buClr>
              <a:srgbClr val="FF0000"/>
            </a:buClr>
            <a:buSzPct val="90000"/>
          </a:pPr>
          <a:r>
            <a:rPr lang="en-US" dirty="0">
              <a:solidFill>
                <a:schemeClr val="bg1"/>
              </a:solidFill>
            </a:rPr>
            <a:t>Stressors</a:t>
          </a:r>
        </a:p>
      </dgm:t>
    </dgm:pt>
    <dgm:pt modelId="{74B32624-EB8D-49A7-AE2F-062221346847}" type="parTrans" cxnId="{515FF947-6D65-49ED-840E-8151334B6BF4}">
      <dgm:prSet/>
      <dgm:spPr/>
      <dgm:t>
        <a:bodyPr/>
        <a:lstStyle/>
        <a:p>
          <a:endParaRPr lang="en-US"/>
        </a:p>
      </dgm:t>
    </dgm:pt>
    <dgm:pt modelId="{D83B649A-C017-40DB-BF71-1212621B6C14}" type="sibTrans" cxnId="{515FF947-6D65-49ED-840E-8151334B6BF4}">
      <dgm:prSet/>
      <dgm:spPr/>
      <dgm:t>
        <a:bodyPr/>
        <a:lstStyle/>
        <a:p>
          <a:endParaRPr lang="en-US"/>
        </a:p>
      </dgm:t>
    </dgm:pt>
    <dgm:pt modelId="{C5490CA0-4E63-4EB1-8FED-E5811A953720}">
      <dgm:prSet/>
      <dgm:spPr>
        <a:solidFill>
          <a:srgbClr val="232D4B"/>
        </a:solidFill>
      </dgm:spPr>
      <dgm:t>
        <a:bodyPr/>
        <a:lstStyle/>
        <a:p>
          <a:r>
            <a:rPr lang="en-US" dirty="0"/>
            <a:t>Examine</a:t>
          </a:r>
        </a:p>
      </dgm:t>
    </dgm:pt>
    <dgm:pt modelId="{4F15E8BF-C96F-4573-B40D-3F072DEAB214}" type="parTrans" cxnId="{078B2F38-19F9-436A-BEEC-7F26AFB417B0}">
      <dgm:prSet/>
      <dgm:spPr/>
      <dgm:t>
        <a:bodyPr/>
        <a:lstStyle/>
        <a:p>
          <a:endParaRPr lang="en-US"/>
        </a:p>
      </dgm:t>
    </dgm:pt>
    <dgm:pt modelId="{006F3E9A-AFE7-4735-9677-D9FFCCA3CDE9}" type="sibTrans" cxnId="{078B2F38-19F9-436A-BEEC-7F26AFB417B0}">
      <dgm:prSet phldrT="3" phldr="0"/>
      <dgm:spPr/>
      <dgm:t>
        <a:bodyPr/>
        <a:lstStyle/>
        <a:p>
          <a:endParaRPr lang="en-US"/>
        </a:p>
      </dgm:t>
    </dgm:pt>
    <dgm:pt modelId="{87802234-BD83-42AB-90AC-8D5391DCC3A5}">
      <dgm:prSet/>
      <dgm:spPr>
        <a:solidFill>
          <a:srgbClr val="232D4B">
            <a:alpha val="90000"/>
          </a:srgbClr>
        </a:solidFill>
      </dgm:spPr>
      <dgm:t>
        <a:bodyPr/>
        <a:lstStyle/>
        <a:p>
          <a:r>
            <a:rPr lang="en-US" dirty="0">
              <a:solidFill>
                <a:schemeClr val="bg1"/>
              </a:solidFill>
            </a:rPr>
            <a:t>One-to-one interactions</a:t>
          </a:r>
          <a:endParaRPr lang="en-US" dirty="0">
            <a:solidFill>
              <a:schemeClr val="bg1"/>
            </a:solidFill>
            <a:latin typeface="Calibri" pitchFamily="127" charset="0"/>
          </a:endParaRPr>
        </a:p>
        <a:p>
          <a:r>
            <a:rPr lang="en-US" dirty="0">
              <a:solidFill>
                <a:schemeClr val="bg1"/>
              </a:solidFill>
            </a:rPr>
            <a:t>Collateral information</a:t>
          </a:r>
        </a:p>
        <a:p>
          <a:endParaRPr lang="en-US" dirty="0">
            <a:solidFill>
              <a:schemeClr val="bg1"/>
            </a:solidFill>
          </a:endParaRPr>
        </a:p>
      </dgm:t>
    </dgm:pt>
    <dgm:pt modelId="{29D79A10-7256-4C17-B7CC-F2136D186BA4}" type="parTrans" cxnId="{EE435AB6-B262-427C-A756-0AC8E507B73D}">
      <dgm:prSet/>
      <dgm:spPr/>
      <dgm:t>
        <a:bodyPr/>
        <a:lstStyle/>
        <a:p>
          <a:endParaRPr lang="en-US"/>
        </a:p>
      </dgm:t>
    </dgm:pt>
    <dgm:pt modelId="{8CFFC607-A4C6-4F84-89E6-9FBD72B0ED49}" type="sibTrans" cxnId="{EE435AB6-B262-427C-A756-0AC8E507B73D}">
      <dgm:prSet/>
      <dgm:spPr/>
      <dgm:t>
        <a:bodyPr/>
        <a:lstStyle/>
        <a:p>
          <a:endParaRPr lang="en-US"/>
        </a:p>
      </dgm:t>
    </dgm:pt>
    <dgm:pt modelId="{ACB4B9B6-FA1C-4F13-B418-5DCEC4FC0033}">
      <dgm:prSet/>
      <dgm:spPr>
        <a:solidFill>
          <a:srgbClr val="232D4B"/>
        </a:solidFill>
      </dgm:spPr>
      <dgm:t>
        <a:bodyPr/>
        <a:lstStyle/>
        <a:p>
          <a:r>
            <a:rPr lang="en-US" dirty="0"/>
            <a:t>Decide</a:t>
          </a:r>
        </a:p>
      </dgm:t>
    </dgm:pt>
    <dgm:pt modelId="{63ADE0E6-73AC-4EFC-B376-3B27DC2F76E8}" type="parTrans" cxnId="{909DAEB2-BF1A-4C0E-A874-0E5D8F64AEEB}">
      <dgm:prSet/>
      <dgm:spPr/>
      <dgm:t>
        <a:bodyPr/>
        <a:lstStyle/>
        <a:p>
          <a:endParaRPr lang="en-US"/>
        </a:p>
      </dgm:t>
    </dgm:pt>
    <dgm:pt modelId="{C00757B0-EAD0-49F0-93B5-9BEBB69CC8DB}" type="sibTrans" cxnId="{909DAEB2-BF1A-4C0E-A874-0E5D8F64AEEB}">
      <dgm:prSet phldrT="4" phldr="0"/>
      <dgm:spPr/>
      <dgm:t>
        <a:bodyPr/>
        <a:lstStyle/>
        <a:p>
          <a:endParaRPr lang="en-US"/>
        </a:p>
      </dgm:t>
    </dgm:pt>
    <dgm:pt modelId="{62BF2E1F-D614-4302-BF8C-25C2DA9038BA}">
      <dgm:prSet/>
      <dgm:spPr>
        <a:solidFill>
          <a:srgbClr val="232D4B">
            <a:alpha val="90000"/>
          </a:srgbClr>
        </a:solidFill>
        <a:ln>
          <a:solidFill>
            <a:srgbClr val="232D4B"/>
          </a:solidFill>
        </a:ln>
      </dgm:spPr>
      <dgm:t>
        <a:bodyPr/>
        <a:lstStyle/>
        <a:p>
          <a:r>
            <a:rPr lang="en-US" dirty="0">
              <a:solidFill>
                <a:schemeClr val="bg1"/>
              </a:solidFill>
            </a:rPr>
            <a:t>Dangerousness</a:t>
          </a:r>
        </a:p>
      </dgm:t>
    </dgm:pt>
    <dgm:pt modelId="{BB60B1B4-7C25-4AA5-A2B2-55C86CCC4572}" type="parTrans" cxnId="{E9BF7C72-4621-42E5-B21E-1595301FFA6E}">
      <dgm:prSet/>
      <dgm:spPr/>
      <dgm:t>
        <a:bodyPr/>
        <a:lstStyle/>
        <a:p>
          <a:endParaRPr lang="en-US"/>
        </a:p>
      </dgm:t>
    </dgm:pt>
    <dgm:pt modelId="{E76A88DB-0AB2-439D-A1DF-55713955405D}" type="sibTrans" cxnId="{E9BF7C72-4621-42E5-B21E-1595301FFA6E}">
      <dgm:prSet/>
      <dgm:spPr/>
      <dgm:t>
        <a:bodyPr/>
        <a:lstStyle/>
        <a:p>
          <a:endParaRPr lang="en-US"/>
        </a:p>
      </dgm:t>
    </dgm:pt>
    <dgm:pt modelId="{85204FDD-8FC5-5D4D-AFB4-29A3C28AD81E}">
      <dgm:prSet/>
      <dgm:spPr>
        <a:solidFill>
          <a:srgbClr val="232D4B">
            <a:alpha val="90000"/>
          </a:srgbClr>
        </a:solidFill>
      </dgm:spPr>
      <dgm:t>
        <a:bodyPr/>
        <a:lstStyle/>
        <a:p>
          <a:endParaRPr lang="en-US" dirty="0">
            <a:solidFill>
              <a:schemeClr val="bg1"/>
            </a:solidFill>
            <a:latin typeface="Calibri" pitchFamily="127" charset="0"/>
          </a:endParaRPr>
        </a:p>
      </dgm:t>
    </dgm:pt>
    <dgm:pt modelId="{D424DC16-13FA-6348-9477-9DFC36A067C2}" type="parTrans" cxnId="{4B066943-9623-874D-B86C-80780D94D6A6}">
      <dgm:prSet/>
      <dgm:spPr/>
      <dgm:t>
        <a:bodyPr/>
        <a:lstStyle/>
        <a:p>
          <a:endParaRPr lang="en-US"/>
        </a:p>
      </dgm:t>
    </dgm:pt>
    <dgm:pt modelId="{B1F55F3D-DDAC-7C47-A996-53B5C91DA486}" type="sibTrans" cxnId="{4B066943-9623-874D-B86C-80780D94D6A6}">
      <dgm:prSet/>
      <dgm:spPr/>
      <dgm:t>
        <a:bodyPr/>
        <a:lstStyle/>
        <a:p>
          <a:endParaRPr lang="en-US"/>
        </a:p>
      </dgm:t>
    </dgm:pt>
    <dgm:pt modelId="{3C513AC5-D8C8-49CF-ACC5-E72CED2ECBDA}">
      <dgm:prSet/>
      <dgm:spPr>
        <a:solidFill>
          <a:srgbClr val="313A55"/>
        </a:solidFill>
      </dgm:spPr>
      <dgm:t>
        <a:bodyPr/>
        <a:lstStyle/>
        <a:p>
          <a:r>
            <a:rPr lang="en-US" dirty="0">
              <a:solidFill>
                <a:schemeClr val="bg1"/>
              </a:solidFill>
            </a:rPr>
            <a:t>Listen</a:t>
          </a:r>
        </a:p>
      </dgm:t>
    </dgm:pt>
    <dgm:pt modelId="{E616E717-AE24-4D3D-8A37-8D916F630E3D}" type="parTrans" cxnId="{F96FC042-32D3-4289-A389-604B1EDEBDC5}">
      <dgm:prSet/>
      <dgm:spPr/>
      <dgm:t>
        <a:bodyPr/>
        <a:lstStyle/>
        <a:p>
          <a:endParaRPr lang="en-US"/>
        </a:p>
      </dgm:t>
    </dgm:pt>
    <dgm:pt modelId="{D0CB1014-EC48-4F48-BC14-92199A67C8D6}" type="sibTrans" cxnId="{F96FC042-32D3-4289-A389-604B1EDEBDC5}">
      <dgm:prSet/>
      <dgm:spPr/>
      <dgm:t>
        <a:bodyPr/>
        <a:lstStyle/>
        <a:p>
          <a:endParaRPr lang="en-US"/>
        </a:p>
      </dgm:t>
    </dgm:pt>
    <dgm:pt modelId="{ADFE2206-E4C8-4051-9A8C-8DF96CBC40A5}">
      <dgm:prSet/>
      <dgm:spPr/>
      <dgm:t>
        <a:bodyPr/>
        <a:lstStyle/>
        <a:p>
          <a:pPr>
            <a:buClr>
              <a:srgbClr val="FF0000"/>
            </a:buClr>
            <a:buSzPct val="90000"/>
          </a:pPr>
          <a:r>
            <a:rPr lang="en-US" dirty="0">
              <a:solidFill>
                <a:schemeClr val="bg1"/>
              </a:solidFill>
            </a:rPr>
            <a:t>Distress</a:t>
          </a:r>
        </a:p>
      </dgm:t>
    </dgm:pt>
    <dgm:pt modelId="{35C264E4-7E13-4531-A403-7E3E33BDB0E4}" type="parTrans" cxnId="{25690658-2ADE-43D0-9091-96D176DAA110}">
      <dgm:prSet/>
      <dgm:spPr/>
      <dgm:t>
        <a:bodyPr/>
        <a:lstStyle/>
        <a:p>
          <a:endParaRPr lang="en-US"/>
        </a:p>
      </dgm:t>
    </dgm:pt>
    <dgm:pt modelId="{069F9FBD-A30A-45E1-9C28-64C56A098CC7}" type="sibTrans" cxnId="{25690658-2ADE-43D0-9091-96D176DAA110}">
      <dgm:prSet/>
      <dgm:spPr/>
      <dgm:t>
        <a:bodyPr/>
        <a:lstStyle/>
        <a:p>
          <a:endParaRPr lang="en-US"/>
        </a:p>
      </dgm:t>
    </dgm:pt>
    <dgm:pt modelId="{66F83058-4F02-4625-B2E5-2820931BD2D6}">
      <dgm:prSet/>
      <dgm:spPr/>
      <dgm:t>
        <a:bodyPr/>
        <a:lstStyle/>
        <a:p>
          <a:pPr>
            <a:buClr>
              <a:srgbClr val="FF0000"/>
            </a:buClr>
            <a:buSzPct val="90000"/>
          </a:pPr>
          <a:r>
            <a:rPr lang="en-US" dirty="0">
              <a:solidFill>
                <a:schemeClr val="bg1"/>
              </a:solidFill>
            </a:rPr>
            <a:t>Changes in functioning</a:t>
          </a:r>
        </a:p>
      </dgm:t>
    </dgm:pt>
    <dgm:pt modelId="{CD9530D9-E724-48D8-96F8-E796B9D89C54}" type="parTrans" cxnId="{AFAB2245-A0DA-44DC-8EC9-0D7FDA776562}">
      <dgm:prSet/>
      <dgm:spPr/>
      <dgm:t>
        <a:bodyPr/>
        <a:lstStyle/>
        <a:p>
          <a:endParaRPr lang="en-US"/>
        </a:p>
      </dgm:t>
    </dgm:pt>
    <dgm:pt modelId="{FA00CEE6-4C21-4673-98A1-0B5557B2F642}" type="sibTrans" cxnId="{AFAB2245-A0DA-44DC-8EC9-0D7FDA776562}">
      <dgm:prSet/>
      <dgm:spPr/>
      <dgm:t>
        <a:bodyPr/>
        <a:lstStyle/>
        <a:p>
          <a:endParaRPr lang="en-US"/>
        </a:p>
      </dgm:t>
    </dgm:pt>
    <dgm:pt modelId="{63462C21-3292-4DA8-816A-098262D6BA93}">
      <dgm:prSet/>
      <dgm:spPr/>
      <dgm:t>
        <a:bodyPr/>
        <a:lstStyle/>
        <a:p>
          <a:pPr>
            <a:buClr>
              <a:srgbClr val="FF0000"/>
            </a:buClr>
            <a:buSzPct val="90000"/>
          </a:pPr>
          <a:r>
            <a:rPr lang="en-US" dirty="0">
              <a:solidFill>
                <a:schemeClr val="bg1"/>
              </a:solidFill>
            </a:rPr>
            <a:t>Response to SFA Actions</a:t>
          </a:r>
        </a:p>
      </dgm:t>
    </dgm:pt>
    <dgm:pt modelId="{3AA62171-D04E-4DFF-B192-AC86440C9FDC}" type="parTrans" cxnId="{953876DB-8292-4DBF-AC90-FAEE361B542A}">
      <dgm:prSet/>
      <dgm:spPr/>
      <dgm:t>
        <a:bodyPr/>
        <a:lstStyle/>
        <a:p>
          <a:endParaRPr lang="en-US"/>
        </a:p>
      </dgm:t>
    </dgm:pt>
    <dgm:pt modelId="{B5868319-72FB-4B2F-B5F9-E9EF49C2F014}" type="sibTrans" cxnId="{953876DB-8292-4DBF-AC90-FAEE361B542A}">
      <dgm:prSet/>
      <dgm:spPr/>
      <dgm:t>
        <a:bodyPr/>
        <a:lstStyle/>
        <a:p>
          <a:endParaRPr lang="en-US"/>
        </a:p>
      </dgm:t>
    </dgm:pt>
    <dgm:pt modelId="{504D4588-A1A9-4949-A28B-BFE4AF588A1B}">
      <dgm:prSet/>
      <dgm:spPr/>
      <dgm:t>
        <a:bodyPr/>
        <a:lstStyle/>
        <a:p>
          <a:endParaRPr lang="en-US" dirty="0">
            <a:solidFill>
              <a:schemeClr val="bg1"/>
            </a:solidFill>
          </a:endParaRPr>
        </a:p>
      </dgm:t>
    </dgm:pt>
    <dgm:pt modelId="{F9ED587D-68BA-431F-84F6-8FC2EBA34E6B}" type="parTrans" cxnId="{29EC50AD-6C42-4967-95FA-0BED16C23FD0}">
      <dgm:prSet/>
      <dgm:spPr/>
      <dgm:t>
        <a:bodyPr/>
        <a:lstStyle/>
        <a:p>
          <a:endParaRPr lang="en-US"/>
        </a:p>
      </dgm:t>
    </dgm:pt>
    <dgm:pt modelId="{1223AC74-AD7C-40B7-9149-ED5E3081D824}" type="sibTrans" cxnId="{29EC50AD-6C42-4967-95FA-0BED16C23FD0}">
      <dgm:prSet/>
      <dgm:spPr/>
      <dgm:t>
        <a:bodyPr/>
        <a:lstStyle/>
        <a:p>
          <a:endParaRPr lang="en-US"/>
        </a:p>
      </dgm:t>
    </dgm:pt>
    <dgm:pt modelId="{9291DBF4-FC40-4E92-B416-F4A979967EA8}">
      <dgm:prSet/>
      <dgm:spPr/>
      <dgm:t>
        <a:bodyPr/>
        <a:lstStyle/>
        <a:p>
          <a:r>
            <a:rPr lang="en-US" dirty="0">
              <a:solidFill>
                <a:schemeClr val="bg1"/>
              </a:solidFill>
            </a:rPr>
            <a:t>Stress zone</a:t>
          </a:r>
        </a:p>
      </dgm:t>
    </dgm:pt>
    <dgm:pt modelId="{8B9C8706-2353-4B82-B84A-BCAAD8A9B4D3}" type="parTrans" cxnId="{86D41F65-C423-4141-9D3F-E84CA4B02573}">
      <dgm:prSet/>
      <dgm:spPr/>
      <dgm:t>
        <a:bodyPr/>
        <a:lstStyle/>
        <a:p>
          <a:endParaRPr lang="en-US"/>
        </a:p>
      </dgm:t>
    </dgm:pt>
    <dgm:pt modelId="{E902925E-4F0A-45EF-99B7-601691E52DC1}" type="sibTrans" cxnId="{86D41F65-C423-4141-9D3F-E84CA4B02573}">
      <dgm:prSet/>
      <dgm:spPr/>
      <dgm:t>
        <a:bodyPr/>
        <a:lstStyle/>
        <a:p>
          <a:endParaRPr lang="en-US"/>
        </a:p>
      </dgm:t>
    </dgm:pt>
    <dgm:pt modelId="{1686BE7A-73F1-4CFB-8D7E-185A98884C25}">
      <dgm:prSet/>
      <dgm:spPr/>
      <dgm:t>
        <a:bodyPr/>
        <a:lstStyle/>
        <a:p>
          <a:r>
            <a:rPr lang="en-US" dirty="0">
              <a:solidFill>
                <a:schemeClr val="bg1"/>
              </a:solidFill>
            </a:rPr>
            <a:t>Needs</a:t>
          </a:r>
        </a:p>
      </dgm:t>
    </dgm:pt>
    <dgm:pt modelId="{04F93EF4-2098-4579-8349-7DD0EA95E5D5}" type="parTrans" cxnId="{94FF7D9B-D441-4263-A3E1-771FCC0B8425}">
      <dgm:prSet/>
      <dgm:spPr/>
      <dgm:t>
        <a:bodyPr/>
        <a:lstStyle/>
        <a:p>
          <a:endParaRPr lang="en-US"/>
        </a:p>
      </dgm:t>
    </dgm:pt>
    <dgm:pt modelId="{5FDDBD4E-20A0-4A8C-96AE-EC2DBA6CB7A0}" type="sibTrans" cxnId="{94FF7D9B-D441-4263-A3E1-771FCC0B8425}">
      <dgm:prSet/>
      <dgm:spPr/>
      <dgm:t>
        <a:bodyPr/>
        <a:lstStyle/>
        <a:p>
          <a:endParaRPr lang="en-US"/>
        </a:p>
      </dgm:t>
    </dgm:pt>
    <dgm:pt modelId="{6EC623F5-BBF4-FE4B-96BA-EA0A795AC5D8}" type="pres">
      <dgm:prSet presAssocID="{9DA7232C-BB98-4B8B-A193-03696B722C94}" presName="Name0" presStyleCnt="0">
        <dgm:presLayoutVars>
          <dgm:dir/>
          <dgm:animLvl val="lvl"/>
          <dgm:resizeHandles val="exact"/>
        </dgm:presLayoutVars>
      </dgm:prSet>
      <dgm:spPr/>
    </dgm:pt>
    <dgm:pt modelId="{64B7C938-01F7-8E40-B1F1-B9579B5BA581}" type="pres">
      <dgm:prSet presAssocID="{1AE1BEAB-1BBA-4481-9097-9AC393720E97}" presName="composite" presStyleCnt="0"/>
      <dgm:spPr/>
    </dgm:pt>
    <dgm:pt modelId="{3DE734A7-0752-1B48-BC15-4700B9E0B624}" type="pres">
      <dgm:prSet presAssocID="{1AE1BEAB-1BBA-4481-9097-9AC393720E97}" presName="parTx" presStyleLbl="alignNode1" presStyleIdx="0" presStyleCnt="4">
        <dgm:presLayoutVars>
          <dgm:chMax val="0"/>
          <dgm:chPref val="0"/>
        </dgm:presLayoutVars>
      </dgm:prSet>
      <dgm:spPr/>
    </dgm:pt>
    <dgm:pt modelId="{C96B89ED-9947-4A4F-BA7C-A258F83E62C8}" type="pres">
      <dgm:prSet presAssocID="{1AE1BEAB-1BBA-4481-9097-9AC393720E97}" presName="desTx" presStyleLbl="alignAccFollowNode1" presStyleIdx="0" presStyleCnt="4" custLinFactNeighborX="-291" custLinFactNeighborY="-58">
        <dgm:presLayoutVars/>
      </dgm:prSet>
      <dgm:spPr/>
    </dgm:pt>
    <dgm:pt modelId="{F2846CB9-0136-1F48-A487-C934B0E91D79}" type="pres">
      <dgm:prSet presAssocID="{65199854-E816-42D6-AB6C-B3BA6E305828}" presName="space" presStyleCnt="0"/>
      <dgm:spPr/>
    </dgm:pt>
    <dgm:pt modelId="{D8FF207A-4622-D749-A631-063D9DC87905}" type="pres">
      <dgm:prSet presAssocID="{4DE3A34C-F15C-4D2B-9294-D4FE07B2ACE4}" presName="composite" presStyleCnt="0"/>
      <dgm:spPr/>
    </dgm:pt>
    <dgm:pt modelId="{3392C23F-3812-5243-AE9C-4A7514895F30}" type="pres">
      <dgm:prSet presAssocID="{4DE3A34C-F15C-4D2B-9294-D4FE07B2ACE4}" presName="parTx" presStyleLbl="alignNode1" presStyleIdx="1" presStyleCnt="4">
        <dgm:presLayoutVars>
          <dgm:chMax val="0"/>
          <dgm:chPref val="0"/>
        </dgm:presLayoutVars>
      </dgm:prSet>
      <dgm:spPr/>
    </dgm:pt>
    <dgm:pt modelId="{663A4983-E385-3A4C-9A2E-20E14778FCC8}" type="pres">
      <dgm:prSet presAssocID="{4DE3A34C-F15C-4D2B-9294-D4FE07B2ACE4}" presName="desTx" presStyleLbl="alignAccFollowNode1" presStyleIdx="1" presStyleCnt="4" custLinFactNeighborY="748">
        <dgm:presLayoutVars/>
      </dgm:prSet>
      <dgm:spPr/>
    </dgm:pt>
    <dgm:pt modelId="{467FD739-332D-EC4C-A6D3-AC62A4A04CFA}" type="pres">
      <dgm:prSet presAssocID="{C282D352-514F-4F61-BA97-0D0F0522E030}" presName="space" presStyleCnt="0"/>
      <dgm:spPr/>
    </dgm:pt>
    <dgm:pt modelId="{B4A9FE5C-ADD1-4E4D-A690-A2EDCF639B89}" type="pres">
      <dgm:prSet presAssocID="{C5490CA0-4E63-4EB1-8FED-E5811A953720}" presName="composite" presStyleCnt="0"/>
      <dgm:spPr/>
    </dgm:pt>
    <dgm:pt modelId="{0FD8E0E6-B678-DD4E-A868-521155CD4A3D}" type="pres">
      <dgm:prSet presAssocID="{C5490CA0-4E63-4EB1-8FED-E5811A953720}" presName="parTx" presStyleLbl="alignNode1" presStyleIdx="2" presStyleCnt="4">
        <dgm:presLayoutVars>
          <dgm:chMax val="0"/>
          <dgm:chPref val="0"/>
        </dgm:presLayoutVars>
      </dgm:prSet>
      <dgm:spPr/>
    </dgm:pt>
    <dgm:pt modelId="{F4B04CBB-6230-B043-955E-84D5A2BA66F1}" type="pres">
      <dgm:prSet presAssocID="{C5490CA0-4E63-4EB1-8FED-E5811A953720}" presName="desTx" presStyleLbl="alignAccFollowNode1" presStyleIdx="2" presStyleCnt="4">
        <dgm:presLayoutVars/>
      </dgm:prSet>
      <dgm:spPr/>
    </dgm:pt>
    <dgm:pt modelId="{9C250240-6186-4B44-87D4-0341B98FD282}" type="pres">
      <dgm:prSet presAssocID="{006F3E9A-AFE7-4735-9677-D9FFCCA3CDE9}" presName="space" presStyleCnt="0"/>
      <dgm:spPr/>
    </dgm:pt>
    <dgm:pt modelId="{D4CC2BC3-1371-A44F-8760-9A0E2941A0B4}" type="pres">
      <dgm:prSet presAssocID="{ACB4B9B6-FA1C-4F13-B418-5DCEC4FC0033}" presName="composite" presStyleCnt="0"/>
      <dgm:spPr/>
    </dgm:pt>
    <dgm:pt modelId="{14128912-80BD-EA4B-A556-9B81501FFE87}" type="pres">
      <dgm:prSet presAssocID="{ACB4B9B6-FA1C-4F13-B418-5DCEC4FC0033}" presName="parTx" presStyleLbl="alignNode1" presStyleIdx="3" presStyleCnt="4">
        <dgm:presLayoutVars>
          <dgm:chMax val="0"/>
          <dgm:chPref val="0"/>
        </dgm:presLayoutVars>
      </dgm:prSet>
      <dgm:spPr/>
    </dgm:pt>
    <dgm:pt modelId="{359F9096-7382-7349-B8E7-3046EFCA5537}" type="pres">
      <dgm:prSet presAssocID="{ACB4B9B6-FA1C-4F13-B418-5DCEC4FC0033}" presName="desTx" presStyleLbl="alignAccFollowNode1" presStyleIdx="3" presStyleCnt="4">
        <dgm:presLayoutVars/>
      </dgm:prSet>
      <dgm:spPr/>
    </dgm:pt>
  </dgm:ptLst>
  <dgm:cxnLst>
    <dgm:cxn modelId="{E4C0DB06-6060-46A2-9689-E8DEB080D4F8}" type="presOf" srcId="{3C513AC5-D8C8-49CF-ACC5-E72CED2ECBDA}" destId="{C96B89ED-9947-4A4F-BA7C-A258F83E62C8}" srcOrd="0" destOrd="1" presId="urn:microsoft.com/office/officeart/2016/7/layout/HorizontalActionList"/>
    <dgm:cxn modelId="{659CEE12-76D1-F74D-A942-4E1D777AD4E0}" type="presOf" srcId="{1AE1BEAB-1BBA-4481-9097-9AC393720E97}" destId="{3DE734A7-0752-1B48-BC15-4700B9E0B624}" srcOrd="0" destOrd="0" presId="urn:microsoft.com/office/officeart/2016/7/layout/HorizontalActionList"/>
    <dgm:cxn modelId="{0E33A018-86D2-4445-B71F-0158388FC208}" type="presOf" srcId="{ADFE2206-E4C8-4051-9A8C-8DF96CBC40A5}" destId="{663A4983-E385-3A4C-9A2E-20E14778FCC8}" srcOrd="0" destOrd="1" presId="urn:microsoft.com/office/officeart/2016/7/layout/HorizontalActionList"/>
    <dgm:cxn modelId="{1C479719-3C31-4958-82EA-2F227CFDE342}" type="presOf" srcId="{9291DBF4-FC40-4E92-B416-F4A979967EA8}" destId="{359F9096-7382-7349-B8E7-3046EFCA5537}" srcOrd="0" destOrd="1" presId="urn:microsoft.com/office/officeart/2016/7/layout/HorizontalActionList"/>
    <dgm:cxn modelId="{69603C1D-64D4-4FBD-9B6E-16C97C59FB71}" type="presOf" srcId="{66F83058-4F02-4625-B2E5-2820931BD2D6}" destId="{663A4983-E385-3A4C-9A2E-20E14778FCC8}" srcOrd="0" destOrd="2" presId="urn:microsoft.com/office/officeart/2016/7/layout/HorizontalActionList"/>
    <dgm:cxn modelId="{7230BA27-AB4C-A24F-BC3C-16BF706C3E8B}" type="presOf" srcId="{3037C9D6-D4DE-42C7-BD03-A569005B5ABF}" destId="{663A4983-E385-3A4C-9A2E-20E14778FCC8}" srcOrd="0" destOrd="0" presId="urn:microsoft.com/office/officeart/2016/7/layout/HorizontalActionList"/>
    <dgm:cxn modelId="{078B2F38-19F9-436A-BEEC-7F26AFB417B0}" srcId="{9DA7232C-BB98-4B8B-A193-03696B722C94}" destId="{C5490CA0-4E63-4EB1-8FED-E5811A953720}" srcOrd="2" destOrd="0" parTransId="{4F15E8BF-C96F-4573-B40D-3F072DEAB214}" sibTransId="{006F3E9A-AFE7-4735-9677-D9FFCCA3CDE9}"/>
    <dgm:cxn modelId="{9B68993B-47C0-1844-A96C-1F4DEC839AE9}" type="presOf" srcId="{62BF2E1F-D614-4302-BF8C-25C2DA9038BA}" destId="{359F9096-7382-7349-B8E7-3046EFCA5537}" srcOrd="0" destOrd="0" presId="urn:microsoft.com/office/officeart/2016/7/layout/HorizontalActionList"/>
    <dgm:cxn modelId="{F96FC042-32D3-4289-A389-604B1EDEBDC5}" srcId="{1AE1BEAB-1BBA-4481-9097-9AC393720E97}" destId="{3C513AC5-D8C8-49CF-ACC5-E72CED2ECBDA}" srcOrd="1" destOrd="0" parTransId="{E616E717-AE24-4D3D-8A37-8D916F630E3D}" sibTransId="{D0CB1014-EC48-4F48-BC14-92199A67C8D6}"/>
    <dgm:cxn modelId="{4B066943-9623-874D-B86C-80780D94D6A6}" srcId="{C5490CA0-4E63-4EB1-8FED-E5811A953720}" destId="{85204FDD-8FC5-5D4D-AFB4-29A3C28AD81E}" srcOrd="1" destOrd="0" parTransId="{D424DC16-13FA-6348-9477-9DFC36A067C2}" sibTransId="{B1F55F3D-DDAC-7C47-A996-53B5C91DA486}"/>
    <dgm:cxn modelId="{86D41F65-C423-4141-9D3F-E84CA4B02573}" srcId="{ACB4B9B6-FA1C-4F13-B418-5DCEC4FC0033}" destId="{9291DBF4-FC40-4E92-B416-F4A979967EA8}" srcOrd="1" destOrd="0" parTransId="{8B9C8706-2353-4B82-B84A-BCAAD8A9B4D3}" sibTransId="{E902925E-4F0A-45EF-99B7-601691E52DC1}"/>
    <dgm:cxn modelId="{AFAB2245-A0DA-44DC-8EC9-0D7FDA776562}" srcId="{4DE3A34C-F15C-4D2B-9294-D4FE07B2ACE4}" destId="{66F83058-4F02-4625-B2E5-2820931BD2D6}" srcOrd="2" destOrd="0" parTransId="{CD9530D9-E724-48D8-96F8-E796B9D89C54}" sibTransId="{FA00CEE6-4C21-4673-98A1-0B5557B2F642}"/>
    <dgm:cxn modelId="{515FF947-6D65-49ED-840E-8151334B6BF4}" srcId="{4DE3A34C-F15C-4D2B-9294-D4FE07B2ACE4}" destId="{3037C9D6-D4DE-42C7-BD03-A569005B5ABF}" srcOrd="0" destOrd="0" parTransId="{74B32624-EB8D-49A7-AE2F-062221346847}" sibTransId="{D83B649A-C017-40DB-BF71-1212621B6C14}"/>
    <dgm:cxn modelId="{2C63296B-1A3C-8B4C-B3F5-6F5854CC6BBE}" type="presOf" srcId="{9DA7232C-BB98-4B8B-A193-03696B722C94}" destId="{6EC623F5-BBF4-FE4B-96BA-EA0A795AC5D8}" srcOrd="0" destOrd="0" presId="urn:microsoft.com/office/officeart/2016/7/layout/HorizontalActionList"/>
    <dgm:cxn modelId="{E9BF7C72-4621-42E5-B21E-1595301FFA6E}" srcId="{ACB4B9B6-FA1C-4F13-B418-5DCEC4FC0033}" destId="{62BF2E1F-D614-4302-BF8C-25C2DA9038BA}" srcOrd="0" destOrd="0" parTransId="{BB60B1B4-7C25-4AA5-A2B2-55C86CCC4572}" sibTransId="{E76A88DB-0AB2-439D-A1DF-55713955405D}"/>
    <dgm:cxn modelId="{25690658-2ADE-43D0-9091-96D176DAA110}" srcId="{4DE3A34C-F15C-4D2B-9294-D4FE07B2ACE4}" destId="{ADFE2206-E4C8-4051-9A8C-8DF96CBC40A5}" srcOrd="1" destOrd="0" parTransId="{35C264E4-7E13-4531-A403-7E3E33BDB0E4}" sibTransId="{069F9FBD-A30A-45E1-9C28-64C56A098CC7}"/>
    <dgm:cxn modelId="{FEB6207A-A546-2348-BEBC-C24786071925}" type="presOf" srcId="{C5490CA0-4E63-4EB1-8FED-E5811A953720}" destId="{0FD8E0E6-B678-DD4E-A868-521155CD4A3D}" srcOrd="0" destOrd="0" presId="urn:microsoft.com/office/officeart/2016/7/layout/HorizontalActionList"/>
    <dgm:cxn modelId="{1FBEB25A-4C92-1040-B4CA-DB378B2805F3}" type="presOf" srcId="{ACB4B9B6-FA1C-4F13-B418-5DCEC4FC0033}" destId="{14128912-80BD-EA4B-A556-9B81501FFE87}" srcOrd="0" destOrd="0" presId="urn:microsoft.com/office/officeart/2016/7/layout/HorizontalActionList"/>
    <dgm:cxn modelId="{07E06C7D-A4F8-4916-8E37-D41B77E8B1CC}" type="presOf" srcId="{63462C21-3292-4DA8-816A-098262D6BA93}" destId="{663A4983-E385-3A4C-9A2E-20E14778FCC8}" srcOrd="0" destOrd="3" presId="urn:microsoft.com/office/officeart/2016/7/layout/HorizontalActionList"/>
    <dgm:cxn modelId="{17965895-4AC1-4766-9D08-193EF6DE463B}" srcId="{9DA7232C-BB98-4B8B-A193-03696B722C94}" destId="{4DE3A34C-F15C-4D2B-9294-D4FE07B2ACE4}" srcOrd="1" destOrd="0" parTransId="{7213B9C2-E776-4E90-BA68-ACF6A7A2D63C}" sibTransId="{C282D352-514F-4F61-BA97-0D0F0522E030}"/>
    <dgm:cxn modelId="{94FF7D9B-D441-4263-A3E1-771FCC0B8425}" srcId="{ACB4B9B6-FA1C-4F13-B418-5DCEC4FC0033}" destId="{1686BE7A-73F1-4CFB-8D7E-185A98884C25}" srcOrd="2" destOrd="0" parTransId="{04F93EF4-2098-4579-8349-7DD0EA95E5D5}" sibTransId="{5FDDBD4E-20A0-4A8C-96AE-EC2DBA6CB7A0}"/>
    <dgm:cxn modelId="{E2F4839B-9482-41B9-925F-55107CE2A62E}" type="presOf" srcId="{504D4588-A1A9-4949-A28B-BFE4AF588A1B}" destId="{F4B04CBB-6230-B043-955E-84D5A2BA66F1}" srcOrd="0" destOrd="2" presId="urn:microsoft.com/office/officeart/2016/7/layout/HorizontalActionList"/>
    <dgm:cxn modelId="{2CBBBFA6-5A49-014B-979D-7FF9FBBE5F5B}" type="presOf" srcId="{87802234-BD83-42AB-90AC-8D5391DCC3A5}" destId="{F4B04CBB-6230-B043-955E-84D5A2BA66F1}" srcOrd="0" destOrd="0" presId="urn:microsoft.com/office/officeart/2016/7/layout/HorizontalActionList"/>
    <dgm:cxn modelId="{29EC50AD-6C42-4967-95FA-0BED16C23FD0}" srcId="{C5490CA0-4E63-4EB1-8FED-E5811A953720}" destId="{504D4588-A1A9-4949-A28B-BFE4AF588A1B}" srcOrd="2" destOrd="0" parTransId="{F9ED587D-68BA-431F-84F6-8FC2EBA34E6B}" sibTransId="{1223AC74-AD7C-40B7-9149-ED5E3081D824}"/>
    <dgm:cxn modelId="{909DAEB2-BF1A-4C0E-A874-0E5D8F64AEEB}" srcId="{9DA7232C-BB98-4B8B-A193-03696B722C94}" destId="{ACB4B9B6-FA1C-4F13-B418-5DCEC4FC0033}" srcOrd="3" destOrd="0" parTransId="{63ADE0E6-73AC-4EFC-B376-3B27DC2F76E8}" sibTransId="{C00757B0-EAD0-49F0-93B5-9BEBB69CC8DB}"/>
    <dgm:cxn modelId="{EE435AB6-B262-427C-A756-0AC8E507B73D}" srcId="{C5490CA0-4E63-4EB1-8FED-E5811A953720}" destId="{87802234-BD83-42AB-90AC-8D5391DCC3A5}" srcOrd="0" destOrd="0" parTransId="{29D79A10-7256-4C17-B7CC-F2136D186BA4}" sibTransId="{8CFFC607-A4C6-4F84-89E6-9FBD72B0ED49}"/>
    <dgm:cxn modelId="{B513B7B7-0AF3-1149-808C-21F57FA7EF3E}" type="presOf" srcId="{30F4152B-C75A-4517-907C-BBB0E15CA150}" destId="{C96B89ED-9947-4A4F-BA7C-A258F83E62C8}" srcOrd="0" destOrd="0" presId="urn:microsoft.com/office/officeart/2016/7/layout/HorizontalActionList"/>
    <dgm:cxn modelId="{E0CCD9C6-94E2-42BE-AED9-6B1B4BDBEAFC}" type="presOf" srcId="{1686BE7A-73F1-4CFB-8D7E-185A98884C25}" destId="{359F9096-7382-7349-B8E7-3046EFCA5537}" srcOrd="0" destOrd="2" presId="urn:microsoft.com/office/officeart/2016/7/layout/HorizontalActionList"/>
    <dgm:cxn modelId="{194A7BD5-823A-0B4F-A3B2-211DF6D9EBFF}" type="presOf" srcId="{4DE3A34C-F15C-4D2B-9294-D4FE07B2ACE4}" destId="{3392C23F-3812-5243-AE9C-4A7514895F30}" srcOrd="0" destOrd="0" presId="urn:microsoft.com/office/officeart/2016/7/layout/HorizontalActionList"/>
    <dgm:cxn modelId="{953876DB-8292-4DBF-AC90-FAEE361B542A}" srcId="{4DE3A34C-F15C-4D2B-9294-D4FE07B2ACE4}" destId="{63462C21-3292-4DA8-816A-098262D6BA93}" srcOrd="3" destOrd="0" parTransId="{3AA62171-D04E-4DFF-B192-AC86440C9FDC}" sibTransId="{B5868319-72FB-4B2F-B5F9-E9EF49C2F014}"/>
    <dgm:cxn modelId="{561BC3DD-CC23-4C59-805E-7BD6E729E21F}" srcId="{1AE1BEAB-1BBA-4481-9097-9AC393720E97}" destId="{30F4152B-C75A-4517-907C-BBB0E15CA150}" srcOrd="0" destOrd="0" parTransId="{C3D05647-4273-42C0-83B3-AC3738AE8333}" sibTransId="{94FEEE47-80A0-4494-8FAB-5A92600653A8}"/>
    <dgm:cxn modelId="{751E99E8-AA21-4FF9-BA93-9185C7832994}" srcId="{9DA7232C-BB98-4B8B-A193-03696B722C94}" destId="{1AE1BEAB-1BBA-4481-9097-9AC393720E97}" srcOrd="0" destOrd="0" parTransId="{61D0C8FB-D3B6-41EC-8612-2A9D03BC8608}" sibTransId="{65199854-E816-42D6-AB6C-B3BA6E305828}"/>
    <dgm:cxn modelId="{8379D8E9-D803-A749-B8CC-113BD0FA69AD}" type="presOf" srcId="{85204FDD-8FC5-5D4D-AFB4-29A3C28AD81E}" destId="{F4B04CBB-6230-B043-955E-84D5A2BA66F1}" srcOrd="0" destOrd="1" presId="urn:microsoft.com/office/officeart/2016/7/layout/HorizontalActionList"/>
    <dgm:cxn modelId="{913893C2-88CE-5A40-8876-5B258F7F24EB}" type="presParOf" srcId="{6EC623F5-BBF4-FE4B-96BA-EA0A795AC5D8}" destId="{64B7C938-01F7-8E40-B1F1-B9579B5BA581}" srcOrd="0" destOrd="0" presId="urn:microsoft.com/office/officeart/2016/7/layout/HorizontalActionList"/>
    <dgm:cxn modelId="{42F8A350-2FD2-6B4B-B77C-BE4F1A34849E}" type="presParOf" srcId="{64B7C938-01F7-8E40-B1F1-B9579B5BA581}" destId="{3DE734A7-0752-1B48-BC15-4700B9E0B624}" srcOrd="0" destOrd="0" presId="urn:microsoft.com/office/officeart/2016/7/layout/HorizontalActionList"/>
    <dgm:cxn modelId="{16A2AC5A-B55D-E142-B205-3948E74247DE}" type="presParOf" srcId="{64B7C938-01F7-8E40-B1F1-B9579B5BA581}" destId="{C96B89ED-9947-4A4F-BA7C-A258F83E62C8}" srcOrd="1" destOrd="0" presId="urn:microsoft.com/office/officeart/2016/7/layout/HorizontalActionList"/>
    <dgm:cxn modelId="{C0DDF6F8-015A-6643-AC21-5E3FFA6BFDAF}" type="presParOf" srcId="{6EC623F5-BBF4-FE4B-96BA-EA0A795AC5D8}" destId="{F2846CB9-0136-1F48-A487-C934B0E91D79}" srcOrd="1" destOrd="0" presId="urn:microsoft.com/office/officeart/2016/7/layout/HorizontalActionList"/>
    <dgm:cxn modelId="{A473E2D7-CA46-8C42-BA8F-3B694B393AFF}" type="presParOf" srcId="{6EC623F5-BBF4-FE4B-96BA-EA0A795AC5D8}" destId="{D8FF207A-4622-D749-A631-063D9DC87905}" srcOrd="2" destOrd="0" presId="urn:microsoft.com/office/officeart/2016/7/layout/HorizontalActionList"/>
    <dgm:cxn modelId="{13FA5029-AAC0-544B-951D-111E1FDBD9EB}" type="presParOf" srcId="{D8FF207A-4622-D749-A631-063D9DC87905}" destId="{3392C23F-3812-5243-AE9C-4A7514895F30}" srcOrd="0" destOrd="0" presId="urn:microsoft.com/office/officeart/2016/7/layout/HorizontalActionList"/>
    <dgm:cxn modelId="{D081B783-6FFB-A04E-8087-615237A4A882}" type="presParOf" srcId="{D8FF207A-4622-D749-A631-063D9DC87905}" destId="{663A4983-E385-3A4C-9A2E-20E14778FCC8}" srcOrd="1" destOrd="0" presId="urn:microsoft.com/office/officeart/2016/7/layout/HorizontalActionList"/>
    <dgm:cxn modelId="{F7C8D2C9-EE44-394F-9F66-C01EF1C04C75}" type="presParOf" srcId="{6EC623F5-BBF4-FE4B-96BA-EA0A795AC5D8}" destId="{467FD739-332D-EC4C-A6D3-AC62A4A04CFA}" srcOrd="3" destOrd="0" presId="urn:microsoft.com/office/officeart/2016/7/layout/HorizontalActionList"/>
    <dgm:cxn modelId="{95D262FC-1A9F-CC4A-A763-B66E5F942788}" type="presParOf" srcId="{6EC623F5-BBF4-FE4B-96BA-EA0A795AC5D8}" destId="{B4A9FE5C-ADD1-4E4D-A690-A2EDCF639B89}" srcOrd="4" destOrd="0" presId="urn:microsoft.com/office/officeart/2016/7/layout/HorizontalActionList"/>
    <dgm:cxn modelId="{03403494-EB4F-A94A-B8EA-9BEEB22BC2E0}" type="presParOf" srcId="{B4A9FE5C-ADD1-4E4D-A690-A2EDCF639B89}" destId="{0FD8E0E6-B678-DD4E-A868-521155CD4A3D}" srcOrd="0" destOrd="0" presId="urn:microsoft.com/office/officeart/2016/7/layout/HorizontalActionList"/>
    <dgm:cxn modelId="{3E73262B-C67F-3540-9047-A0DB12B3BDE2}" type="presParOf" srcId="{B4A9FE5C-ADD1-4E4D-A690-A2EDCF639B89}" destId="{F4B04CBB-6230-B043-955E-84D5A2BA66F1}" srcOrd="1" destOrd="0" presId="urn:microsoft.com/office/officeart/2016/7/layout/HorizontalActionList"/>
    <dgm:cxn modelId="{3C02CC10-8BE2-FF41-8A0D-84A4352D1BF2}" type="presParOf" srcId="{6EC623F5-BBF4-FE4B-96BA-EA0A795AC5D8}" destId="{9C250240-6186-4B44-87D4-0341B98FD282}" srcOrd="5" destOrd="0" presId="urn:microsoft.com/office/officeart/2016/7/layout/HorizontalActionList"/>
    <dgm:cxn modelId="{E9E50403-5FF3-8547-B3DB-14AFA23E3E2F}" type="presParOf" srcId="{6EC623F5-BBF4-FE4B-96BA-EA0A795AC5D8}" destId="{D4CC2BC3-1371-A44F-8760-9A0E2941A0B4}" srcOrd="6" destOrd="0" presId="urn:microsoft.com/office/officeart/2016/7/layout/HorizontalActionList"/>
    <dgm:cxn modelId="{27FC222A-F71A-0F48-BB1A-3E7ED61C7D73}" type="presParOf" srcId="{D4CC2BC3-1371-A44F-8760-9A0E2941A0B4}" destId="{14128912-80BD-EA4B-A556-9B81501FFE87}" srcOrd="0" destOrd="0" presId="urn:microsoft.com/office/officeart/2016/7/layout/HorizontalActionList"/>
    <dgm:cxn modelId="{9DF07016-DBCC-A04C-9D31-37DB868C0369}" type="presParOf" srcId="{D4CC2BC3-1371-A44F-8760-9A0E2941A0B4}" destId="{359F9096-7382-7349-B8E7-3046EFCA5537}"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56C3E1C-C169-4D19-8180-B79CA96473F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AA9753B-60C8-424D-8F63-E3A81EDEF464}">
      <dgm:prSet phldrT="[Text]" custT="1"/>
      <dgm:spPr>
        <a:solidFill>
          <a:srgbClr val="54BF37"/>
        </a:solidFill>
      </dgm:spPr>
      <dgm:t>
        <a:bodyPr/>
        <a:lstStyle/>
        <a:p>
          <a:r>
            <a:rPr lang="en-US" sz="2000" b="1" dirty="0">
              <a:solidFill>
                <a:schemeClr val="tx1"/>
              </a:solidFill>
              <a:ea typeface="ＭＳ Ｐゴシック" charset="0"/>
              <a:cs typeface="Calibri"/>
            </a:rPr>
            <a:t>CHECK</a:t>
          </a:r>
          <a:r>
            <a:rPr lang="en-US" sz="2000" b="0" dirty="0">
              <a:solidFill>
                <a:schemeClr val="tx1"/>
              </a:solidFill>
              <a:ea typeface="ＭＳ Ｐゴシック" charset="0"/>
              <a:cs typeface="Calibri"/>
            </a:rPr>
            <a:t>:</a:t>
          </a:r>
          <a:r>
            <a:rPr lang="en-US" sz="2000" b="1" dirty="0">
              <a:solidFill>
                <a:schemeClr val="tx1"/>
              </a:solidFill>
              <a:latin typeface="Arial" panose="020B0604020202020204" pitchFamily="34" charset="0"/>
              <a:ea typeface="ＭＳ Ｐゴシック" charset="0"/>
              <a:cs typeface="Arial" panose="020B0604020202020204" pitchFamily="34" charset="0"/>
            </a:rPr>
            <a:t> Building Resilience, Growing the Green</a:t>
          </a:r>
          <a:endParaRPr lang="en-US" sz="2000" b="1" dirty="0">
            <a:solidFill>
              <a:schemeClr val="tx1"/>
            </a:solidFill>
          </a:endParaRPr>
        </a:p>
      </dgm:t>
    </dgm:pt>
    <dgm:pt modelId="{6B84328C-986E-456E-8082-252BC5FE7FC0}" type="parTrans" cxnId="{06B9CA3A-7726-4597-B116-E478359B3C4C}">
      <dgm:prSet/>
      <dgm:spPr/>
      <dgm:t>
        <a:bodyPr/>
        <a:lstStyle/>
        <a:p>
          <a:endParaRPr lang="en-US"/>
        </a:p>
      </dgm:t>
    </dgm:pt>
    <dgm:pt modelId="{9B4FEA4A-71ED-43B1-838F-6E3DE73043EA}" type="sibTrans" cxnId="{06B9CA3A-7726-4597-B116-E478359B3C4C}">
      <dgm:prSet/>
      <dgm:spPr/>
      <dgm:t>
        <a:bodyPr/>
        <a:lstStyle/>
        <a:p>
          <a:endParaRPr lang="en-US"/>
        </a:p>
      </dgm:t>
    </dgm:pt>
    <dgm:pt modelId="{B0CAE4B9-E4EE-47E9-86FD-3385C6CAAF71}">
      <dgm:prSet phldrT="[Text]" custT="1"/>
      <dgm:spPr>
        <a:solidFill>
          <a:srgbClr val="FFFF00"/>
        </a:solidFill>
      </dgm:spPr>
      <dgm:t>
        <a:bodyPr/>
        <a:lstStyle/>
        <a:p>
          <a:r>
            <a:rPr lang="en-US" sz="2000" b="1" dirty="0">
              <a:solidFill>
                <a:schemeClr val="tx1"/>
              </a:solidFill>
              <a:ea typeface="ＭＳ Ｐゴシック" charset="0"/>
              <a:cs typeface="Calibri"/>
            </a:rPr>
            <a:t>CHECK: </a:t>
          </a:r>
          <a:r>
            <a:rPr lang="en-US" sz="2000" b="1" dirty="0">
              <a:solidFill>
                <a:schemeClr val="tx1"/>
              </a:solidFill>
              <a:latin typeface="Arial" panose="020B0604020202020204" pitchFamily="34" charset="0"/>
              <a:ea typeface="ＭＳ Ｐゴシック" charset="0"/>
              <a:cs typeface="Arial" panose="020B0604020202020204" pitchFamily="34" charset="0"/>
            </a:rPr>
            <a:t>Proactively Manage Stress</a:t>
          </a:r>
          <a:endParaRPr lang="en-US" sz="2000" b="1" dirty="0">
            <a:solidFill>
              <a:schemeClr val="tx1"/>
            </a:solidFill>
          </a:endParaRPr>
        </a:p>
      </dgm:t>
    </dgm:pt>
    <dgm:pt modelId="{C8B073E4-17C5-4228-AA60-FC200F01B648}" type="parTrans" cxnId="{85120A85-983D-47B0-9D1E-B93C145ECB19}">
      <dgm:prSet/>
      <dgm:spPr/>
      <dgm:t>
        <a:bodyPr/>
        <a:lstStyle/>
        <a:p>
          <a:endParaRPr lang="en-US"/>
        </a:p>
      </dgm:t>
    </dgm:pt>
    <dgm:pt modelId="{CDD462EC-EA0A-42CC-A250-37FE10EC6C44}" type="sibTrans" cxnId="{85120A85-983D-47B0-9D1E-B93C145ECB19}">
      <dgm:prSet/>
      <dgm:spPr/>
      <dgm:t>
        <a:bodyPr/>
        <a:lstStyle/>
        <a:p>
          <a:endParaRPr lang="en-US"/>
        </a:p>
      </dgm:t>
    </dgm:pt>
    <dgm:pt modelId="{A0C3BCAC-FF40-4235-A4B1-C4718155451C}">
      <dgm:prSet custT="1"/>
      <dgm:spPr>
        <a:ln>
          <a:solidFill>
            <a:schemeClr val="tx1"/>
          </a:solidFill>
        </a:ln>
      </dgm:spPr>
      <dgm:t>
        <a:bodyPr/>
        <a:lstStyle/>
        <a:p>
          <a:pPr>
            <a:spcAft>
              <a:spcPts val="600"/>
            </a:spcAft>
            <a:buFont typeface="Wingdings" panose="05000000000000000000" pitchFamily="2" charset="2"/>
            <a:buChar char="§"/>
          </a:pPr>
          <a:r>
            <a:rPr lang="en-US" sz="2000" dirty="0"/>
            <a:t>Calm</a:t>
          </a:r>
        </a:p>
      </dgm:t>
    </dgm:pt>
    <dgm:pt modelId="{0B48221A-7C8E-402C-B12F-7B77BCFC6A99}" type="parTrans" cxnId="{546060B2-ECEB-42AB-88D8-516F4355BA8B}">
      <dgm:prSet/>
      <dgm:spPr/>
      <dgm:t>
        <a:bodyPr/>
        <a:lstStyle/>
        <a:p>
          <a:endParaRPr lang="en-US"/>
        </a:p>
      </dgm:t>
    </dgm:pt>
    <dgm:pt modelId="{16F52577-99D9-4896-9DEF-E62D64FD4ECD}" type="sibTrans" cxnId="{546060B2-ECEB-42AB-88D8-516F4355BA8B}">
      <dgm:prSet/>
      <dgm:spPr/>
      <dgm:t>
        <a:bodyPr/>
        <a:lstStyle/>
        <a:p>
          <a:endParaRPr lang="en-US"/>
        </a:p>
      </dgm:t>
    </dgm:pt>
    <dgm:pt modelId="{F512146D-3AA4-43EA-9279-C6A99B994287}">
      <dgm:prSet custT="1"/>
      <dgm:spPr>
        <a:ln>
          <a:solidFill>
            <a:schemeClr val="tx1"/>
          </a:solidFill>
        </a:ln>
      </dgm:spPr>
      <dgm:t>
        <a:bodyPr/>
        <a:lstStyle/>
        <a:p>
          <a:pPr>
            <a:spcAft>
              <a:spcPts val="600"/>
            </a:spcAft>
            <a:buFont typeface="Wingdings" panose="05000000000000000000" pitchFamily="2" charset="2"/>
            <a:buChar char="§"/>
          </a:pPr>
          <a:r>
            <a:rPr lang="en-US" sz="2000" dirty="0"/>
            <a:t>Steady</a:t>
          </a:r>
        </a:p>
      </dgm:t>
    </dgm:pt>
    <dgm:pt modelId="{5FAB506A-7C27-4E22-AD20-9BAC8C43A11B}" type="parTrans" cxnId="{AE17C941-2C94-4C79-B956-ADB54955FCF9}">
      <dgm:prSet/>
      <dgm:spPr/>
      <dgm:t>
        <a:bodyPr/>
        <a:lstStyle/>
        <a:p>
          <a:endParaRPr lang="en-US"/>
        </a:p>
      </dgm:t>
    </dgm:pt>
    <dgm:pt modelId="{2D1DF2E8-85F8-4B13-B2CC-20C1E2FA3082}" type="sibTrans" cxnId="{AE17C941-2C94-4C79-B956-ADB54955FCF9}">
      <dgm:prSet/>
      <dgm:spPr/>
      <dgm:t>
        <a:bodyPr/>
        <a:lstStyle/>
        <a:p>
          <a:endParaRPr lang="en-US"/>
        </a:p>
      </dgm:t>
    </dgm:pt>
    <dgm:pt modelId="{9D4C55CC-EC55-41F9-B28F-8A5C9E3DEFC1}">
      <dgm:prSet custT="1"/>
      <dgm:spPr>
        <a:ln>
          <a:solidFill>
            <a:schemeClr val="tx1"/>
          </a:solidFill>
        </a:ln>
      </dgm:spPr>
      <dgm:t>
        <a:bodyPr/>
        <a:lstStyle/>
        <a:p>
          <a:pPr>
            <a:spcAft>
              <a:spcPts val="600"/>
            </a:spcAft>
            <a:buFont typeface="Wingdings" panose="05000000000000000000" pitchFamily="2" charset="2"/>
            <a:buChar char="§"/>
          </a:pPr>
          <a:r>
            <a:rPr lang="en-US" sz="2000" dirty="0"/>
            <a:t>Focus</a:t>
          </a:r>
        </a:p>
      </dgm:t>
    </dgm:pt>
    <dgm:pt modelId="{CE3AF6A3-DEA6-4DD5-B1CD-5397E78355A0}" type="parTrans" cxnId="{B72CC282-D670-4356-832E-D8B6ECA0A1A9}">
      <dgm:prSet/>
      <dgm:spPr/>
      <dgm:t>
        <a:bodyPr/>
        <a:lstStyle/>
        <a:p>
          <a:endParaRPr lang="en-US"/>
        </a:p>
      </dgm:t>
    </dgm:pt>
    <dgm:pt modelId="{0FCD71C8-6D65-45A7-A1F5-00EEEFBE3E5B}" type="sibTrans" cxnId="{B72CC282-D670-4356-832E-D8B6ECA0A1A9}">
      <dgm:prSet/>
      <dgm:spPr/>
      <dgm:t>
        <a:bodyPr/>
        <a:lstStyle/>
        <a:p>
          <a:endParaRPr lang="en-US"/>
        </a:p>
      </dgm:t>
    </dgm:pt>
    <dgm:pt modelId="{A03AE143-D588-42FE-B071-EABB818914BB}">
      <dgm:prSet custT="1"/>
      <dgm:spPr>
        <a:ln>
          <a:solidFill>
            <a:schemeClr val="tx1"/>
          </a:solidFill>
        </a:ln>
      </dgm:spPr>
      <dgm:t>
        <a:bodyPr/>
        <a:lstStyle/>
        <a:p>
          <a:pPr>
            <a:spcAft>
              <a:spcPts val="600"/>
            </a:spcAft>
            <a:buFont typeface="Wingdings" panose="05000000000000000000" pitchFamily="2" charset="2"/>
            <a:buChar char="§"/>
          </a:pPr>
          <a:r>
            <a:rPr lang="en-US" sz="2000" dirty="0"/>
            <a:t>Enjoying what you are doing</a:t>
          </a:r>
        </a:p>
      </dgm:t>
    </dgm:pt>
    <dgm:pt modelId="{4427395D-A995-4DA6-A557-4DFA51703037}" type="parTrans" cxnId="{E5FCD40A-7C46-43EC-9448-004C8814FE9D}">
      <dgm:prSet/>
      <dgm:spPr/>
      <dgm:t>
        <a:bodyPr/>
        <a:lstStyle/>
        <a:p>
          <a:endParaRPr lang="en-US"/>
        </a:p>
      </dgm:t>
    </dgm:pt>
    <dgm:pt modelId="{BE56F22D-3DEB-43D6-A1AE-26EC2D1E1859}" type="sibTrans" cxnId="{E5FCD40A-7C46-43EC-9448-004C8814FE9D}">
      <dgm:prSet/>
      <dgm:spPr/>
      <dgm:t>
        <a:bodyPr/>
        <a:lstStyle/>
        <a:p>
          <a:endParaRPr lang="en-US"/>
        </a:p>
      </dgm:t>
    </dgm:pt>
    <dgm:pt modelId="{2507D4B7-A4D3-4285-A6CB-6845AB3CC763}">
      <dgm:prSet custT="1"/>
      <dgm:spPr>
        <a:ln>
          <a:solidFill>
            <a:schemeClr val="tx1"/>
          </a:solidFill>
        </a:ln>
      </dgm:spPr>
      <dgm:t>
        <a:bodyPr/>
        <a:lstStyle/>
        <a:p>
          <a:pPr>
            <a:spcAft>
              <a:spcPts val="600"/>
            </a:spcAft>
            <a:buFont typeface="Wingdings" panose="05000000000000000000" pitchFamily="2" charset="2"/>
            <a:buChar char="§"/>
          </a:pPr>
          <a:r>
            <a:rPr lang="en-US" sz="2000" dirty="0"/>
            <a:t>Having Fun</a:t>
          </a:r>
        </a:p>
      </dgm:t>
    </dgm:pt>
    <dgm:pt modelId="{04D26F52-2364-41A4-A125-D9865DA94E8B}" type="parTrans" cxnId="{D370280C-B930-425B-B24F-845F6FAEEB69}">
      <dgm:prSet/>
      <dgm:spPr/>
      <dgm:t>
        <a:bodyPr/>
        <a:lstStyle/>
        <a:p>
          <a:endParaRPr lang="en-US"/>
        </a:p>
      </dgm:t>
    </dgm:pt>
    <dgm:pt modelId="{78D0FEDC-8B07-4A5E-9B83-077D4E1F05DD}" type="sibTrans" cxnId="{D370280C-B930-425B-B24F-845F6FAEEB69}">
      <dgm:prSet/>
      <dgm:spPr/>
      <dgm:t>
        <a:bodyPr/>
        <a:lstStyle/>
        <a:p>
          <a:endParaRPr lang="en-US"/>
        </a:p>
      </dgm:t>
    </dgm:pt>
    <dgm:pt modelId="{1EF2DBC9-BFF6-4E82-9590-A6889A0C6DB5}">
      <dgm:prSet custT="1"/>
      <dgm:spPr>
        <a:ln>
          <a:solidFill>
            <a:schemeClr val="tx1"/>
          </a:solidFill>
        </a:ln>
      </dgm:spPr>
      <dgm:t>
        <a:bodyPr/>
        <a:lstStyle/>
        <a:p>
          <a:pPr>
            <a:spcAft>
              <a:spcPts val="600"/>
            </a:spcAft>
            <a:buFont typeface="Wingdings" panose="05000000000000000000" pitchFamily="2" charset="2"/>
            <a:buChar char="§"/>
          </a:pPr>
          <a:r>
            <a:rPr lang="en-US" sz="2000" dirty="0"/>
            <a:t>Productive</a:t>
          </a:r>
        </a:p>
      </dgm:t>
    </dgm:pt>
    <dgm:pt modelId="{13EEA28D-9605-4D30-81E5-DFC39A4F0D0B}" type="parTrans" cxnId="{5004F4C6-8E10-476E-BC02-2997EF3995DB}">
      <dgm:prSet/>
      <dgm:spPr/>
      <dgm:t>
        <a:bodyPr/>
        <a:lstStyle/>
        <a:p>
          <a:endParaRPr lang="en-US"/>
        </a:p>
      </dgm:t>
    </dgm:pt>
    <dgm:pt modelId="{09D828F5-4649-4512-A111-2C74687B04BD}" type="sibTrans" cxnId="{5004F4C6-8E10-476E-BC02-2997EF3995DB}">
      <dgm:prSet/>
      <dgm:spPr/>
      <dgm:t>
        <a:bodyPr/>
        <a:lstStyle/>
        <a:p>
          <a:endParaRPr lang="en-US"/>
        </a:p>
      </dgm:t>
    </dgm:pt>
    <dgm:pt modelId="{05F6C08A-1EBC-4E86-A18E-493C437C6EF2}">
      <dgm:prSet custT="1"/>
      <dgm:spPr>
        <a:ln>
          <a:solidFill>
            <a:schemeClr val="tx1"/>
          </a:solidFill>
        </a:ln>
      </dgm:spPr>
      <dgm:t>
        <a:bodyPr/>
        <a:lstStyle/>
        <a:p>
          <a:pPr>
            <a:spcAft>
              <a:spcPts val="600"/>
            </a:spcAft>
            <a:buFont typeface="Wingdings" panose="05000000000000000000" pitchFamily="2" charset="2"/>
            <a:buChar char="§"/>
          </a:pPr>
          <a:r>
            <a:rPr lang="en-US" sz="2000" dirty="0"/>
            <a:t>Getting anxious</a:t>
          </a:r>
        </a:p>
      </dgm:t>
    </dgm:pt>
    <dgm:pt modelId="{3DB1537A-6355-44FD-AC8D-C8D694687553}" type="parTrans" cxnId="{40BA1FCE-7FF7-4406-95AA-FD9745C60EB4}">
      <dgm:prSet/>
      <dgm:spPr/>
      <dgm:t>
        <a:bodyPr/>
        <a:lstStyle/>
        <a:p>
          <a:endParaRPr lang="en-US"/>
        </a:p>
      </dgm:t>
    </dgm:pt>
    <dgm:pt modelId="{32FE82E1-8F10-4C2F-8398-0CDD9649B26D}" type="sibTrans" cxnId="{40BA1FCE-7FF7-4406-95AA-FD9745C60EB4}">
      <dgm:prSet/>
      <dgm:spPr/>
      <dgm:t>
        <a:bodyPr/>
        <a:lstStyle/>
        <a:p>
          <a:endParaRPr lang="en-US"/>
        </a:p>
      </dgm:t>
    </dgm:pt>
    <dgm:pt modelId="{1E5A6F6D-E241-44DE-A3D6-994468609E42}">
      <dgm:prSet custT="1"/>
      <dgm:spPr>
        <a:ln>
          <a:solidFill>
            <a:schemeClr val="tx1"/>
          </a:solidFill>
        </a:ln>
      </dgm:spPr>
      <dgm:t>
        <a:bodyPr/>
        <a:lstStyle/>
        <a:p>
          <a:pPr>
            <a:spcAft>
              <a:spcPts val="600"/>
            </a:spcAft>
            <a:buFont typeface="Wingdings" panose="05000000000000000000" pitchFamily="2" charset="2"/>
            <a:buChar char="§"/>
          </a:pPr>
          <a:r>
            <a:rPr lang="en-US" sz="2000" dirty="0"/>
            <a:t>Irritable</a:t>
          </a:r>
        </a:p>
      </dgm:t>
    </dgm:pt>
    <dgm:pt modelId="{76A70BC3-9948-4196-95FC-BD2AB1844BBF}" type="parTrans" cxnId="{A216D8AA-E1B8-44E8-867A-F8DB0755B112}">
      <dgm:prSet/>
      <dgm:spPr/>
      <dgm:t>
        <a:bodyPr/>
        <a:lstStyle/>
        <a:p>
          <a:endParaRPr lang="en-US"/>
        </a:p>
      </dgm:t>
    </dgm:pt>
    <dgm:pt modelId="{5DD489FB-172B-412E-ACD3-1CE5493A6683}" type="sibTrans" cxnId="{A216D8AA-E1B8-44E8-867A-F8DB0755B112}">
      <dgm:prSet/>
      <dgm:spPr/>
      <dgm:t>
        <a:bodyPr/>
        <a:lstStyle/>
        <a:p>
          <a:endParaRPr lang="en-US"/>
        </a:p>
      </dgm:t>
    </dgm:pt>
    <dgm:pt modelId="{BA6FD661-870A-4AC9-BF76-0A7EF7E05CC2}">
      <dgm:prSet custT="1"/>
      <dgm:spPr>
        <a:ln>
          <a:solidFill>
            <a:schemeClr val="tx1"/>
          </a:solidFill>
        </a:ln>
      </dgm:spPr>
      <dgm:t>
        <a:bodyPr/>
        <a:lstStyle/>
        <a:p>
          <a:pPr>
            <a:spcAft>
              <a:spcPts val="600"/>
            </a:spcAft>
            <a:buFont typeface="Wingdings" panose="05000000000000000000" pitchFamily="2" charset="2"/>
            <a:buChar char="§"/>
          </a:pPr>
          <a:r>
            <a:rPr lang="en-US" sz="2000" dirty="0"/>
            <a:t>Not having fun</a:t>
          </a:r>
        </a:p>
      </dgm:t>
    </dgm:pt>
    <dgm:pt modelId="{7B89994D-85CF-41C0-9875-02596A4FBF0E}" type="parTrans" cxnId="{2DD0F0B6-0E89-4B2D-9435-D925EF3CA1B5}">
      <dgm:prSet/>
      <dgm:spPr/>
      <dgm:t>
        <a:bodyPr/>
        <a:lstStyle/>
        <a:p>
          <a:endParaRPr lang="en-US"/>
        </a:p>
      </dgm:t>
    </dgm:pt>
    <dgm:pt modelId="{0C134A07-4B3D-4106-B3ED-42B629DA301A}" type="sibTrans" cxnId="{2DD0F0B6-0E89-4B2D-9435-D925EF3CA1B5}">
      <dgm:prSet/>
      <dgm:spPr/>
      <dgm:t>
        <a:bodyPr/>
        <a:lstStyle/>
        <a:p>
          <a:endParaRPr lang="en-US"/>
        </a:p>
      </dgm:t>
    </dgm:pt>
    <dgm:pt modelId="{9C8843E4-59A3-4A79-8F62-93727386A7D8}">
      <dgm:prSet custT="1"/>
      <dgm:spPr>
        <a:ln>
          <a:solidFill>
            <a:schemeClr val="tx1"/>
          </a:solidFill>
        </a:ln>
      </dgm:spPr>
      <dgm:t>
        <a:bodyPr/>
        <a:lstStyle/>
        <a:p>
          <a:pPr>
            <a:spcAft>
              <a:spcPts val="600"/>
            </a:spcAft>
            <a:buFont typeface="Wingdings" panose="05000000000000000000" pitchFamily="2" charset="2"/>
            <a:buChar char="§"/>
          </a:pPr>
          <a:r>
            <a:rPr lang="en-US" sz="2000" dirty="0"/>
            <a:t>Hard to focus</a:t>
          </a:r>
        </a:p>
      </dgm:t>
    </dgm:pt>
    <dgm:pt modelId="{6EACFD0A-83D3-47B0-8468-F2ECC44FCE47}" type="parTrans" cxnId="{4A3DA241-623F-4BFA-BFD8-1B03564A31E7}">
      <dgm:prSet/>
      <dgm:spPr/>
      <dgm:t>
        <a:bodyPr/>
        <a:lstStyle/>
        <a:p>
          <a:endParaRPr lang="en-US"/>
        </a:p>
      </dgm:t>
    </dgm:pt>
    <dgm:pt modelId="{9BD95CD4-11FA-47DD-A442-036C70524797}" type="sibTrans" cxnId="{4A3DA241-623F-4BFA-BFD8-1B03564A31E7}">
      <dgm:prSet/>
      <dgm:spPr/>
      <dgm:t>
        <a:bodyPr/>
        <a:lstStyle/>
        <a:p>
          <a:endParaRPr lang="en-US"/>
        </a:p>
      </dgm:t>
    </dgm:pt>
    <dgm:pt modelId="{78E7AA3D-42E0-46D2-8A9A-7C7CE74F7FCC}" type="pres">
      <dgm:prSet presAssocID="{556C3E1C-C169-4D19-8180-B79CA96473FF}" presName="linear" presStyleCnt="0">
        <dgm:presLayoutVars>
          <dgm:dir/>
          <dgm:animLvl val="lvl"/>
          <dgm:resizeHandles val="exact"/>
        </dgm:presLayoutVars>
      </dgm:prSet>
      <dgm:spPr/>
    </dgm:pt>
    <dgm:pt modelId="{19FF3541-3A94-47AA-B027-030D096C63A3}" type="pres">
      <dgm:prSet presAssocID="{7AA9753B-60C8-424D-8F63-E3A81EDEF464}" presName="parentLin" presStyleCnt="0"/>
      <dgm:spPr/>
    </dgm:pt>
    <dgm:pt modelId="{E044EB73-7585-44F8-A660-2C502EE4D79E}" type="pres">
      <dgm:prSet presAssocID="{7AA9753B-60C8-424D-8F63-E3A81EDEF464}" presName="parentLeftMargin" presStyleLbl="node1" presStyleIdx="0" presStyleCnt="2"/>
      <dgm:spPr/>
    </dgm:pt>
    <dgm:pt modelId="{E99CA382-BD87-457F-90C2-482F449EB8CE}" type="pres">
      <dgm:prSet presAssocID="{7AA9753B-60C8-424D-8F63-E3A81EDEF464}" presName="parentText" presStyleLbl="node1" presStyleIdx="0" presStyleCnt="2">
        <dgm:presLayoutVars>
          <dgm:chMax val="0"/>
          <dgm:bulletEnabled val="1"/>
        </dgm:presLayoutVars>
      </dgm:prSet>
      <dgm:spPr/>
    </dgm:pt>
    <dgm:pt modelId="{FF123AA5-6985-445B-9C8C-846C1F7FD72D}" type="pres">
      <dgm:prSet presAssocID="{7AA9753B-60C8-424D-8F63-E3A81EDEF464}" presName="negativeSpace" presStyleCnt="0"/>
      <dgm:spPr/>
    </dgm:pt>
    <dgm:pt modelId="{B517A40F-82C9-4859-911C-733915C0E5FC}" type="pres">
      <dgm:prSet presAssocID="{7AA9753B-60C8-424D-8F63-E3A81EDEF464}" presName="childText" presStyleLbl="conFgAcc1" presStyleIdx="0" presStyleCnt="2">
        <dgm:presLayoutVars>
          <dgm:bulletEnabled val="1"/>
        </dgm:presLayoutVars>
      </dgm:prSet>
      <dgm:spPr/>
    </dgm:pt>
    <dgm:pt modelId="{223B0984-587E-4BBE-9F5D-9E93CE27ECFD}" type="pres">
      <dgm:prSet presAssocID="{9B4FEA4A-71ED-43B1-838F-6E3DE73043EA}" presName="spaceBetweenRectangles" presStyleCnt="0"/>
      <dgm:spPr/>
    </dgm:pt>
    <dgm:pt modelId="{721D4EFF-8BDB-4FC3-BD79-5D0F52D68FA4}" type="pres">
      <dgm:prSet presAssocID="{B0CAE4B9-E4EE-47E9-86FD-3385C6CAAF71}" presName="parentLin" presStyleCnt="0"/>
      <dgm:spPr/>
    </dgm:pt>
    <dgm:pt modelId="{45FC597C-D0B2-40E5-BEAB-F307D8D73730}" type="pres">
      <dgm:prSet presAssocID="{B0CAE4B9-E4EE-47E9-86FD-3385C6CAAF71}" presName="parentLeftMargin" presStyleLbl="node1" presStyleIdx="0" presStyleCnt="2"/>
      <dgm:spPr/>
    </dgm:pt>
    <dgm:pt modelId="{38466A44-DEF7-4944-87C2-51DB17183231}" type="pres">
      <dgm:prSet presAssocID="{B0CAE4B9-E4EE-47E9-86FD-3385C6CAAF71}" presName="parentText" presStyleLbl="node1" presStyleIdx="1" presStyleCnt="2">
        <dgm:presLayoutVars>
          <dgm:chMax val="0"/>
          <dgm:bulletEnabled val="1"/>
        </dgm:presLayoutVars>
      </dgm:prSet>
      <dgm:spPr/>
    </dgm:pt>
    <dgm:pt modelId="{BE1CA4E8-B87A-4AA4-B488-B9EBE87530D6}" type="pres">
      <dgm:prSet presAssocID="{B0CAE4B9-E4EE-47E9-86FD-3385C6CAAF71}" presName="negativeSpace" presStyleCnt="0"/>
      <dgm:spPr/>
    </dgm:pt>
    <dgm:pt modelId="{4CCC54A3-042E-4847-9E1F-556C86243A7B}" type="pres">
      <dgm:prSet presAssocID="{B0CAE4B9-E4EE-47E9-86FD-3385C6CAAF71}" presName="childText" presStyleLbl="conFgAcc1" presStyleIdx="1" presStyleCnt="2">
        <dgm:presLayoutVars>
          <dgm:bulletEnabled val="1"/>
        </dgm:presLayoutVars>
      </dgm:prSet>
      <dgm:spPr/>
    </dgm:pt>
  </dgm:ptLst>
  <dgm:cxnLst>
    <dgm:cxn modelId="{E5FCD40A-7C46-43EC-9448-004C8814FE9D}" srcId="{7AA9753B-60C8-424D-8F63-E3A81EDEF464}" destId="{A03AE143-D588-42FE-B071-EABB818914BB}" srcOrd="3" destOrd="0" parTransId="{4427395D-A995-4DA6-A557-4DFA51703037}" sibTransId="{BE56F22D-3DEB-43D6-A1AE-26EC2D1E1859}"/>
    <dgm:cxn modelId="{D370280C-B930-425B-B24F-845F6FAEEB69}" srcId="{7AA9753B-60C8-424D-8F63-E3A81EDEF464}" destId="{2507D4B7-A4D3-4285-A6CB-6845AB3CC763}" srcOrd="4" destOrd="0" parTransId="{04D26F52-2364-41A4-A125-D9865DA94E8B}" sibTransId="{78D0FEDC-8B07-4A5E-9B83-077D4E1F05DD}"/>
    <dgm:cxn modelId="{480D910F-A012-48C2-AEAA-2091529DF143}" type="presOf" srcId="{05F6C08A-1EBC-4E86-A18E-493C437C6EF2}" destId="{4CCC54A3-042E-4847-9E1F-556C86243A7B}" srcOrd="0" destOrd="0" presId="urn:microsoft.com/office/officeart/2005/8/layout/list1"/>
    <dgm:cxn modelId="{06B9CA3A-7726-4597-B116-E478359B3C4C}" srcId="{556C3E1C-C169-4D19-8180-B79CA96473FF}" destId="{7AA9753B-60C8-424D-8F63-E3A81EDEF464}" srcOrd="0" destOrd="0" parTransId="{6B84328C-986E-456E-8082-252BC5FE7FC0}" sibTransId="{9B4FEA4A-71ED-43B1-838F-6E3DE73043EA}"/>
    <dgm:cxn modelId="{4A3DA241-623F-4BFA-BFD8-1B03564A31E7}" srcId="{B0CAE4B9-E4EE-47E9-86FD-3385C6CAAF71}" destId="{9C8843E4-59A3-4A79-8F62-93727386A7D8}" srcOrd="3" destOrd="0" parTransId="{6EACFD0A-83D3-47B0-8468-F2ECC44FCE47}" sibTransId="{9BD95CD4-11FA-47DD-A442-036C70524797}"/>
    <dgm:cxn modelId="{AE17C941-2C94-4C79-B956-ADB54955FCF9}" srcId="{7AA9753B-60C8-424D-8F63-E3A81EDEF464}" destId="{F512146D-3AA4-43EA-9279-C6A99B994287}" srcOrd="1" destOrd="0" parTransId="{5FAB506A-7C27-4E22-AD20-9BAC8C43A11B}" sibTransId="{2D1DF2E8-85F8-4B13-B2CC-20C1E2FA3082}"/>
    <dgm:cxn modelId="{6A8C684E-8D54-4898-8FE2-90FF07E472AC}" type="presOf" srcId="{A03AE143-D588-42FE-B071-EABB818914BB}" destId="{B517A40F-82C9-4859-911C-733915C0E5FC}" srcOrd="0" destOrd="3" presId="urn:microsoft.com/office/officeart/2005/8/layout/list1"/>
    <dgm:cxn modelId="{11772F76-9104-40A0-A53D-E35974D1CD8B}" type="presOf" srcId="{B0CAE4B9-E4EE-47E9-86FD-3385C6CAAF71}" destId="{45FC597C-D0B2-40E5-BEAB-F307D8D73730}" srcOrd="0" destOrd="0" presId="urn:microsoft.com/office/officeart/2005/8/layout/list1"/>
    <dgm:cxn modelId="{610A757A-9B2F-45C3-A1DA-CF11FFD2CB41}" type="presOf" srcId="{1E5A6F6D-E241-44DE-A3D6-994468609E42}" destId="{4CCC54A3-042E-4847-9E1F-556C86243A7B}" srcOrd="0" destOrd="1" presId="urn:microsoft.com/office/officeart/2005/8/layout/list1"/>
    <dgm:cxn modelId="{B72CC282-D670-4356-832E-D8B6ECA0A1A9}" srcId="{7AA9753B-60C8-424D-8F63-E3A81EDEF464}" destId="{9D4C55CC-EC55-41F9-B28F-8A5C9E3DEFC1}" srcOrd="2" destOrd="0" parTransId="{CE3AF6A3-DEA6-4DD5-B1CD-5397E78355A0}" sibTransId="{0FCD71C8-6D65-45A7-A1F5-00EEEFBE3E5B}"/>
    <dgm:cxn modelId="{85120A85-983D-47B0-9D1E-B93C145ECB19}" srcId="{556C3E1C-C169-4D19-8180-B79CA96473FF}" destId="{B0CAE4B9-E4EE-47E9-86FD-3385C6CAAF71}" srcOrd="1" destOrd="0" parTransId="{C8B073E4-17C5-4228-AA60-FC200F01B648}" sibTransId="{CDD462EC-EA0A-42CC-A250-37FE10EC6C44}"/>
    <dgm:cxn modelId="{A680898D-650C-4CC5-B509-9F898D6ABA04}" type="presOf" srcId="{2507D4B7-A4D3-4285-A6CB-6845AB3CC763}" destId="{B517A40F-82C9-4859-911C-733915C0E5FC}" srcOrd="0" destOrd="4" presId="urn:microsoft.com/office/officeart/2005/8/layout/list1"/>
    <dgm:cxn modelId="{5F5C1A9B-8043-4C93-911E-8B12DA1A2F5A}" type="presOf" srcId="{BA6FD661-870A-4AC9-BF76-0A7EF7E05CC2}" destId="{4CCC54A3-042E-4847-9E1F-556C86243A7B}" srcOrd="0" destOrd="2" presId="urn:microsoft.com/office/officeart/2005/8/layout/list1"/>
    <dgm:cxn modelId="{A216D8AA-E1B8-44E8-867A-F8DB0755B112}" srcId="{B0CAE4B9-E4EE-47E9-86FD-3385C6CAAF71}" destId="{1E5A6F6D-E241-44DE-A3D6-994468609E42}" srcOrd="1" destOrd="0" parTransId="{76A70BC3-9948-4196-95FC-BD2AB1844BBF}" sibTransId="{5DD489FB-172B-412E-ACD3-1CE5493A6683}"/>
    <dgm:cxn modelId="{546060B2-ECEB-42AB-88D8-516F4355BA8B}" srcId="{7AA9753B-60C8-424D-8F63-E3A81EDEF464}" destId="{A0C3BCAC-FF40-4235-A4B1-C4718155451C}" srcOrd="0" destOrd="0" parTransId="{0B48221A-7C8E-402C-B12F-7B77BCFC6A99}" sibTransId="{16F52577-99D9-4896-9DEF-E62D64FD4ECD}"/>
    <dgm:cxn modelId="{8B0E24B3-9AB7-4FFF-9745-F6BA79FD9776}" type="presOf" srcId="{F512146D-3AA4-43EA-9279-C6A99B994287}" destId="{B517A40F-82C9-4859-911C-733915C0E5FC}" srcOrd="0" destOrd="1" presId="urn:microsoft.com/office/officeart/2005/8/layout/list1"/>
    <dgm:cxn modelId="{6398BFB5-3CDA-4128-817C-E6D74C13312B}" type="presOf" srcId="{7AA9753B-60C8-424D-8F63-E3A81EDEF464}" destId="{E044EB73-7585-44F8-A660-2C502EE4D79E}" srcOrd="0" destOrd="0" presId="urn:microsoft.com/office/officeart/2005/8/layout/list1"/>
    <dgm:cxn modelId="{449004B6-77D7-4B89-945C-C696216BDFAD}" type="presOf" srcId="{7AA9753B-60C8-424D-8F63-E3A81EDEF464}" destId="{E99CA382-BD87-457F-90C2-482F449EB8CE}" srcOrd="1" destOrd="0" presId="urn:microsoft.com/office/officeart/2005/8/layout/list1"/>
    <dgm:cxn modelId="{2DD0F0B6-0E89-4B2D-9435-D925EF3CA1B5}" srcId="{B0CAE4B9-E4EE-47E9-86FD-3385C6CAAF71}" destId="{BA6FD661-870A-4AC9-BF76-0A7EF7E05CC2}" srcOrd="2" destOrd="0" parTransId="{7B89994D-85CF-41C0-9875-02596A4FBF0E}" sibTransId="{0C134A07-4B3D-4106-B3ED-42B629DA301A}"/>
    <dgm:cxn modelId="{176740B8-E217-4FC0-BF17-0C0C99520FA8}" type="presOf" srcId="{B0CAE4B9-E4EE-47E9-86FD-3385C6CAAF71}" destId="{38466A44-DEF7-4944-87C2-51DB17183231}" srcOrd="1" destOrd="0" presId="urn:microsoft.com/office/officeart/2005/8/layout/list1"/>
    <dgm:cxn modelId="{CC3DABB9-E8E7-4F07-8649-79AD8B8D6568}" type="presOf" srcId="{556C3E1C-C169-4D19-8180-B79CA96473FF}" destId="{78E7AA3D-42E0-46D2-8A9A-7C7CE74F7FCC}" srcOrd="0" destOrd="0" presId="urn:microsoft.com/office/officeart/2005/8/layout/list1"/>
    <dgm:cxn modelId="{5004F4C6-8E10-476E-BC02-2997EF3995DB}" srcId="{7AA9753B-60C8-424D-8F63-E3A81EDEF464}" destId="{1EF2DBC9-BFF6-4E82-9590-A6889A0C6DB5}" srcOrd="5" destOrd="0" parTransId="{13EEA28D-9605-4D30-81E5-DFC39A4F0D0B}" sibTransId="{09D828F5-4649-4512-A111-2C74687B04BD}"/>
    <dgm:cxn modelId="{40BA1FCE-7FF7-4406-95AA-FD9745C60EB4}" srcId="{B0CAE4B9-E4EE-47E9-86FD-3385C6CAAF71}" destId="{05F6C08A-1EBC-4E86-A18E-493C437C6EF2}" srcOrd="0" destOrd="0" parTransId="{3DB1537A-6355-44FD-AC8D-C8D694687553}" sibTransId="{32FE82E1-8F10-4C2F-8398-0CDD9649B26D}"/>
    <dgm:cxn modelId="{208B9DDC-1BDE-4C28-92F8-48EB68621E98}" type="presOf" srcId="{1EF2DBC9-BFF6-4E82-9590-A6889A0C6DB5}" destId="{B517A40F-82C9-4859-911C-733915C0E5FC}" srcOrd="0" destOrd="5" presId="urn:microsoft.com/office/officeart/2005/8/layout/list1"/>
    <dgm:cxn modelId="{62F705DF-FAA5-4C11-A15F-6C3AA6E32854}" type="presOf" srcId="{9D4C55CC-EC55-41F9-B28F-8A5C9E3DEFC1}" destId="{B517A40F-82C9-4859-911C-733915C0E5FC}" srcOrd="0" destOrd="2" presId="urn:microsoft.com/office/officeart/2005/8/layout/list1"/>
    <dgm:cxn modelId="{71516CE6-D96F-47CA-AA25-4CB844C453DE}" type="presOf" srcId="{A0C3BCAC-FF40-4235-A4B1-C4718155451C}" destId="{B517A40F-82C9-4859-911C-733915C0E5FC}" srcOrd="0" destOrd="0" presId="urn:microsoft.com/office/officeart/2005/8/layout/list1"/>
    <dgm:cxn modelId="{3AF5C8E7-0E5F-40DD-AEFA-B329732D1D08}" type="presOf" srcId="{9C8843E4-59A3-4A79-8F62-93727386A7D8}" destId="{4CCC54A3-042E-4847-9E1F-556C86243A7B}" srcOrd="0" destOrd="3" presId="urn:microsoft.com/office/officeart/2005/8/layout/list1"/>
    <dgm:cxn modelId="{097ABF92-A560-4D06-9152-CC0587EB8B17}" type="presParOf" srcId="{78E7AA3D-42E0-46D2-8A9A-7C7CE74F7FCC}" destId="{19FF3541-3A94-47AA-B027-030D096C63A3}" srcOrd="0" destOrd="0" presId="urn:microsoft.com/office/officeart/2005/8/layout/list1"/>
    <dgm:cxn modelId="{B8DA688D-4318-4D3C-A368-4AA9B02AD396}" type="presParOf" srcId="{19FF3541-3A94-47AA-B027-030D096C63A3}" destId="{E044EB73-7585-44F8-A660-2C502EE4D79E}" srcOrd="0" destOrd="0" presId="urn:microsoft.com/office/officeart/2005/8/layout/list1"/>
    <dgm:cxn modelId="{9B3845ED-A944-4237-BFB4-11BE2B400510}" type="presParOf" srcId="{19FF3541-3A94-47AA-B027-030D096C63A3}" destId="{E99CA382-BD87-457F-90C2-482F449EB8CE}" srcOrd="1" destOrd="0" presId="urn:microsoft.com/office/officeart/2005/8/layout/list1"/>
    <dgm:cxn modelId="{579BC271-2B95-4E14-A56F-5F40036EE8EC}" type="presParOf" srcId="{78E7AA3D-42E0-46D2-8A9A-7C7CE74F7FCC}" destId="{FF123AA5-6985-445B-9C8C-846C1F7FD72D}" srcOrd="1" destOrd="0" presId="urn:microsoft.com/office/officeart/2005/8/layout/list1"/>
    <dgm:cxn modelId="{A6E2BDA7-68F5-4682-B449-4762CC4C7ED9}" type="presParOf" srcId="{78E7AA3D-42E0-46D2-8A9A-7C7CE74F7FCC}" destId="{B517A40F-82C9-4859-911C-733915C0E5FC}" srcOrd="2" destOrd="0" presId="urn:microsoft.com/office/officeart/2005/8/layout/list1"/>
    <dgm:cxn modelId="{7573463B-77DC-4E18-8652-147FC893E844}" type="presParOf" srcId="{78E7AA3D-42E0-46D2-8A9A-7C7CE74F7FCC}" destId="{223B0984-587E-4BBE-9F5D-9E93CE27ECFD}" srcOrd="3" destOrd="0" presId="urn:microsoft.com/office/officeart/2005/8/layout/list1"/>
    <dgm:cxn modelId="{8727C413-81D5-4FA6-B288-A3CC7A360AD9}" type="presParOf" srcId="{78E7AA3D-42E0-46D2-8A9A-7C7CE74F7FCC}" destId="{721D4EFF-8BDB-4FC3-BD79-5D0F52D68FA4}" srcOrd="4" destOrd="0" presId="urn:microsoft.com/office/officeart/2005/8/layout/list1"/>
    <dgm:cxn modelId="{D3A7E764-DC91-493F-8736-0BD6FB20929B}" type="presParOf" srcId="{721D4EFF-8BDB-4FC3-BD79-5D0F52D68FA4}" destId="{45FC597C-D0B2-40E5-BEAB-F307D8D73730}" srcOrd="0" destOrd="0" presId="urn:microsoft.com/office/officeart/2005/8/layout/list1"/>
    <dgm:cxn modelId="{F2786595-41B3-42C8-AA85-3E53AB8787C4}" type="presParOf" srcId="{721D4EFF-8BDB-4FC3-BD79-5D0F52D68FA4}" destId="{38466A44-DEF7-4944-87C2-51DB17183231}" srcOrd="1" destOrd="0" presId="urn:microsoft.com/office/officeart/2005/8/layout/list1"/>
    <dgm:cxn modelId="{A2B79E6B-5672-42B2-8A61-922EB26E02C9}" type="presParOf" srcId="{78E7AA3D-42E0-46D2-8A9A-7C7CE74F7FCC}" destId="{BE1CA4E8-B87A-4AA4-B488-B9EBE87530D6}" srcOrd="5" destOrd="0" presId="urn:microsoft.com/office/officeart/2005/8/layout/list1"/>
    <dgm:cxn modelId="{EBCB1498-BA25-4CC3-8FFE-6DE777778B2D}" type="presParOf" srcId="{78E7AA3D-42E0-46D2-8A9A-7C7CE74F7FCC}" destId="{4CCC54A3-042E-4847-9E1F-556C86243A7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7C7479-93BF-4CBD-8E43-64D111378F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12366A8-B23D-44DF-B443-D63E0A966E66}">
      <dgm:prSet phldrT="[Text]"/>
      <dgm:spPr>
        <a:solidFill>
          <a:srgbClr val="EE853E"/>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CHECK: Stress Moving into an Urgent Zone</a:t>
          </a:r>
          <a:endParaRPr lang="en-US" b="1" dirty="0">
            <a:solidFill>
              <a:schemeClr val="tx1"/>
            </a:solidFill>
            <a:latin typeface="Arial" panose="020B0604020202020204" pitchFamily="34" charset="0"/>
            <a:cs typeface="Arial" panose="020B0604020202020204" pitchFamily="34" charset="0"/>
          </a:endParaRPr>
        </a:p>
      </dgm:t>
    </dgm:pt>
    <dgm:pt modelId="{E0811125-65EE-456E-95AF-9ECB4C8E783B}" type="parTrans" cxnId="{440E9607-83C1-4398-A538-A4A18FF1DF76}">
      <dgm:prSet/>
      <dgm:spPr/>
      <dgm:t>
        <a:bodyPr/>
        <a:lstStyle/>
        <a:p>
          <a:endParaRPr lang="en-US"/>
        </a:p>
      </dgm:t>
    </dgm:pt>
    <dgm:pt modelId="{6AF79451-1647-4D2B-96F0-EA8E2E8BBCA4}" type="sibTrans" cxnId="{440E9607-83C1-4398-A538-A4A18FF1DF76}">
      <dgm:prSet/>
      <dgm:spPr/>
      <dgm:t>
        <a:bodyPr/>
        <a:lstStyle/>
        <a:p>
          <a:endParaRPr lang="en-US"/>
        </a:p>
      </dgm:t>
    </dgm:pt>
    <dgm:pt modelId="{5485316C-148C-4E5A-B07A-2E6831D20A69}">
      <dgm:prSet phldrT="[Text]"/>
      <dgm:spPr>
        <a:solidFill>
          <a:srgbClr val="FF0000"/>
        </a:solidFill>
      </dgm:spPr>
      <dgm:t>
        <a:bodyPr/>
        <a:lstStyle/>
        <a:p>
          <a:r>
            <a:rPr lang="en-US" b="1" dirty="0">
              <a:solidFill>
                <a:schemeClr val="tx1"/>
              </a:solidFill>
              <a:latin typeface="Arial" panose="020B0604020202020204" pitchFamily="34" charset="0"/>
              <a:ea typeface="ＭＳ Ｐゴシック" charset="0"/>
              <a:cs typeface="Arial" panose="020B0604020202020204" pitchFamily="34" charset="0"/>
            </a:rPr>
            <a:t>CHECK: In Danger Zone—Take Immediate Action </a:t>
          </a:r>
          <a:endParaRPr lang="en-US" b="1" dirty="0">
            <a:solidFill>
              <a:schemeClr val="tx1"/>
            </a:solidFill>
            <a:latin typeface="Arial" panose="020B0604020202020204" pitchFamily="34" charset="0"/>
            <a:cs typeface="Arial" panose="020B0604020202020204" pitchFamily="34" charset="0"/>
          </a:endParaRPr>
        </a:p>
      </dgm:t>
    </dgm:pt>
    <dgm:pt modelId="{45EE953E-C5D5-4ED2-ACAD-F3750C771760}" type="parTrans" cxnId="{2E1E6432-3E75-40A1-8CB1-29D7394CE1D3}">
      <dgm:prSet/>
      <dgm:spPr/>
      <dgm:t>
        <a:bodyPr/>
        <a:lstStyle/>
        <a:p>
          <a:endParaRPr lang="en-US"/>
        </a:p>
      </dgm:t>
    </dgm:pt>
    <dgm:pt modelId="{41204499-CA88-4ECC-AA4B-170A25FDC5DD}" type="sibTrans" cxnId="{2E1E6432-3E75-40A1-8CB1-29D7394CE1D3}">
      <dgm:prSet/>
      <dgm:spPr/>
      <dgm:t>
        <a:bodyPr/>
        <a:lstStyle/>
        <a:p>
          <a:endParaRPr lang="en-US"/>
        </a:p>
      </dgm:t>
    </dgm:pt>
    <dgm:pt modelId="{70EEC57B-B39B-485F-9948-B1C7BC28AB2D}">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Becoming more isolated from others              </a:t>
          </a:r>
        </a:p>
      </dgm:t>
    </dgm:pt>
    <dgm:pt modelId="{35783494-9BBB-4724-8571-420BCB2C4315}" type="parTrans" cxnId="{D1346A77-60FF-439E-A249-84CCDD5B2FED}">
      <dgm:prSet/>
      <dgm:spPr/>
      <dgm:t>
        <a:bodyPr/>
        <a:lstStyle/>
        <a:p>
          <a:endParaRPr lang="en-US"/>
        </a:p>
      </dgm:t>
    </dgm:pt>
    <dgm:pt modelId="{80B24708-472C-4C9A-B0CB-0C3A3F42B533}" type="sibTrans" cxnId="{D1346A77-60FF-439E-A249-84CCDD5B2FED}">
      <dgm:prSet/>
      <dgm:spPr/>
      <dgm:t>
        <a:bodyPr/>
        <a:lstStyle/>
        <a:p>
          <a:endParaRPr lang="en-US"/>
        </a:p>
      </dgm:t>
    </dgm:pt>
    <dgm:pt modelId="{0179019E-4683-4004-BF6B-FA10D0880C6C}">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Uncharacteristic behavior</a:t>
          </a:r>
        </a:p>
      </dgm:t>
    </dgm:pt>
    <dgm:pt modelId="{668476F4-B807-40B3-A7B2-4389DF01087F}" type="parTrans" cxnId="{9056627A-AA21-4959-95BB-0F3F2D74D716}">
      <dgm:prSet/>
      <dgm:spPr/>
      <dgm:t>
        <a:bodyPr/>
        <a:lstStyle/>
        <a:p>
          <a:endParaRPr lang="en-US"/>
        </a:p>
      </dgm:t>
    </dgm:pt>
    <dgm:pt modelId="{C19EA999-9DFD-4397-9231-27FE66CFEA3F}" type="sibTrans" cxnId="{9056627A-AA21-4959-95BB-0F3F2D74D716}">
      <dgm:prSet/>
      <dgm:spPr/>
      <dgm:t>
        <a:bodyPr/>
        <a:lstStyle/>
        <a:p>
          <a:endParaRPr lang="en-US"/>
        </a:p>
      </dgm:t>
    </dgm:pt>
    <dgm:pt modelId="{89335913-69FA-4609-9788-82A8DD38A08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Making mistakes</a:t>
          </a:r>
        </a:p>
      </dgm:t>
    </dgm:pt>
    <dgm:pt modelId="{1B940112-0DCE-49BA-B7A2-5F53C1B0FA46}" type="parTrans" cxnId="{BDC726CB-5FFD-4D1D-B228-6CC1981A0562}">
      <dgm:prSet/>
      <dgm:spPr/>
      <dgm:t>
        <a:bodyPr/>
        <a:lstStyle/>
        <a:p>
          <a:endParaRPr lang="en-US"/>
        </a:p>
      </dgm:t>
    </dgm:pt>
    <dgm:pt modelId="{3EF8FCBD-2797-428B-BA6D-0BF12FB831F1}" type="sibTrans" cxnId="{BDC726CB-5FFD-4D1D-B228-6CC1981A0562}">
      <dgm:prSet/>
      <dgm:spPr/>
      <dgm:t>
        <a:bodyPr/>
        <a:lstStyle/>
        <a:p>
          <a:endParaRPr lang="en-US"/>
        </a:p>
      </dgm:t>
    </dgm:pt>
    <dgm:pt modelId="{DBFE8FDA-A108-4068-8DB1-03D2E5BF0ACF}">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Compulsive behavior</a:t>
          </a:r>
        </a:p>
      </dgm:t>
    </dgm:pt>
    <dgm:pt modelId="{2A885D4E-E926-4780-B285-2ACBF7CEA302}" type="parTrans" cxnId="{DACE8074-8C6D-409C-A001-69D2E2372BF4}">
      <dgm:prSet/>
      <dgm:spPr/>
      <dgm:t>
        <a:bodyPr/>
        <a:lstStyle/>
        <a:p>
          <a:endParaRPr lang="en-US"/>
        </a:p>
      </dgm:t>
    </dgm:pt>
    <dgm:pt modelId="{335EC2EE-3CFB-4DD9-917F-E30302FE89C1}" type="sibTrans" cxnId="{DACE8074-8C6D-409C-A001-69D2E2372BF4}">
      <dgm:prSet/>
      <dgm:spPr/>
      <dgm:t>
        <a:bodyPr/>
        <a:lstStyle/>
        <a:p>
          <a:endParaRPr lang="en-US"/>
        </a:p>
      </dgm:t>
    </dgm:pt>
    <dgm:pt modelId="{3FA3B656-1AFF-4B57-8C0D-C772BD3C9227}">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Sleep changes or nightmares</a:t>
          </a:r>
        </a:p>
      </dgm:t>
    </dgm:pt>
    <dgm:pt modelId="{9660E88E-AE48-45A5-9BC5-2D1CBA5204DD}" type="parTrans" cxnId="{295699EF-0A34-45D5-A808-0D4EFEA761C8}">
      <dgm:prSet/>
      <dgm:spPr/>
      <dgm:t>
        <a:bodyPr/>
        <a:lstStyle/>
        <a:p>
          <a:endParaRPr lang="en-US"/>
        </a:p>
      </dgm:t>
    </dgm:pt>
    <dgm:pt modelId="{A57D6726-D722-4394-A9C5-71F2D7E87D29}" type="sibTrans" cxnId="{295699EF-0A34-45D5-A808-0D4EFEA761C8}">
      <dgm:prSet/>
      <dgm:spPr/>
      <dgm:t>
        <a:bodyPr/>
        <a:lstStyle/>
        <a:p>
          <a:endParaRPr lang="en-US"/>
        </a:p>
      </dgm:t>
    </dgm:pt>
    <dgm:pt modelId="{1535A72E-F4A0-4E1B-A9D1-139EB1D5811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Loss of focus, memory, or the ability to think rationally</a:t>
          </a:r>
        </a:p>
      </dgm:t>
    </dgm:pt>
    <dgm:pt modelId="{A08AF393-818E-47F7-99E2-D634AADB7AA0}" type="parTrans" cxnId="{FABFC9D1-BAD9-4D37-94F7-F95474EE3C10}">
      <dgm:prSet/>
      <dgm:spPr/>
      <dgm:t>
        <a:bodyPr/>
        <a:lstStyle/>
        <a:p>
          <a:endParaRPr lang="en-US"/>
        </a:p>
      </dgm:t>
    </dgm:pt>
    <dgm:pt modelId="{22505BDE-494C-44C5-A96F-D7A8EE61D0F0}" type="sibTrans" cxnId="{FABFC9D1-BAD9-4D37-94F7-F95474EE3C10}">
      <dgm:prSet/>
      <dgm:spPr/>
      <dgm:t>
        <a:bodyPr/>
        <a:lstStyle/>
        <a:p>
          <a:endParaRPr lang="en-US"/>
        </a:p>
      </dgm:t>
    </dgm:pt>
    <dgm:pt modelId="{90B35EF7-5347-4788-A33F-B7016C32131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Intense feelings </a:t>
          </a:r>
        </a:p>
      </dgm:t>
    </dgm:pt>
    <dgm:pt modelId="{39C7D0EE-98DD-4938-A83D-AAF05F712845}" type="parTrans" cxnId="{3B85E09B-5C46-4C31-8139-986A2542F4ED}">
      <dgm:prSet/>
      <dgm:spPr/>
      <dgm:t>
        <a:bodyPr/>
        <a:lstStyle/>
        <a:p>
          <a:endParaRPr lang="en-US"/>
        </a:p>
      </dgm:t>
    </dgm:pt>
    <dgm:pt modelId="{D9931F09-119D-40C7-98AC-5F35120A1111}" type="sibTrans" cxnId="{3B85E09B-5C46-4C31-8139-986A2542F4ED}">
      <dgm:prSet/>
      <dgm:spPr/>
      <dgm:t>
        <a:bodyPr/>
        <a:lstStyle/>
        <a:p>
          <a:endParaRPr lang="en-US"/>
        </a:p>
      </dgm:t>
    </dgm:pt>
    <dgm:pt modelId="{8FF75D5E-8D1B-4032-9014-457C812A9D05}">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Inability to engage in or enjoy things you usually like</a:t>
          </a:r>
        </a:p>
      </dgm:t>
    </dgm:pt>
    <dgm:pt modelId="{3C39914B-648B-4286-A954-0CC1D58D06E7}" type="parTrans" cxnId="{FE134FB1-0590-425F-9076-760D2B33A7F7}">
      <dgm:prSet/>
      <dgm:spPr/>
      <dgm:t>
        <a:bodyPr/>
        <a:lstStyle/>
        <a:p>
          <a:endParaRPr lang="en-US"/>
        </a:p>
      </dgm:t>
    </dgm:pt>
    <dgm:pt modelId="{CE3D7E92-B49A-443A-AFCD-43F204EB8CF4}" type="sibTrans" cxnId="{FE134FB1-0590-425F-9076-760D2B33A7F7}">
      <dgm:prSet/>
      <dgm:spPr/>
      <dgm:t>
        <a:bodyPr/>
        <a:lstStyle/>
        <a:p>
          <a:endParaRPr lang="en-US"/>
        </a:p>
      </dgm:t>
    </dgm:pt>
    <dgm:pt modelId="{6CB23BE5-0610-4637-8992-0887FEDA14FE}">
      <dgm:prSet/>
      <dgm:spPr>
        <a:ln>
          <a:solidFill>
            <a:schemeClr val="tx1"/>
          </a:solidFill>
        </a:ln>
      </dgm:spPr>
      <dgm:t>
        <a:bodyPr/>
        <a:lstStyle/>
        <a:p>
          <a:pPr>
            <a:buFont typeface="Wingdings" panose="05000000000000000000" pitchFamily="2" charset="2"/>
            <a:buChar char="§"/>
          </a:pPr>
          <a:r>
            <a:rPr lang="en-US">
              <a:latin typeface="Arial" panose="020B0604020202020204" pitchFamily="34" charset="0"/>
              <a:cs typeface="Arial" panose="020B0604020202020204" pitchFamily="34" charset="0"/>
            </a:rPr>
            <a:t>Feeling unusually numb or uncaring</a:t>
          </a:r>
          <a:endParaRPr lang="en-US" dirty="0">
            <a:latin typeface="Arial" panose="020B0604020202020204" pitchFamily="34" charset="0"/>
            <a:cs typeface="Arial" panose="020B0604020202020204" pitchFamily="34" charset="0"/>
          </a:endParaRPr>
        </a:p>
      </dgm:t>
    </dgm:pt>
    <dgm:pt modelId="{A2748AD3-2563-477C-9395-28FD2A02D95E}" type="parTrans" cxnId="{150A193C-460A-4958-8D8B-8677ED6BE388}">
      <dgm:prSet/>
      <dgm:spPr/>
      <dgm:t>
        <a:bodyPr/>
        <a:lstStyle/>
        <a:p>
          <a:endParaRPr lang="en-US"/>
        </a:p>
      </dgm:t>
    </dgm:pt>
    <dgm:pt modelId="{47D9E233-8C32-4B2B-BEE3-BFFD96CE93B3}" type="sibTrans" cxnId="{150A193C-460A-4958-8D8B-8677ED6BE388}">
      <dgm:prSet/>
      <dgm:spPr/>
      <dgm:t>
        <a:bodyPr/>
        <a:lstStyle/>
        <a:p>
          <a:endParaRPr lang="en-US"/>
        </a:p>
      </dgm:t>
    </dgm:pt>
    <dgm:pt modelId="{D781C270-65DF-4509-B388-440B8BEC8F44}">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Compulsive behavior</a:t>
          </a:r>
        </a:p>
      </dgm:t>
    </dgm:pt>
    <dgm:pt modelId="{98AD7723-1090-45AE-86DD-3D1396BD2EEA}" type="parTrans" cxnId="{C87B0CA0-4B70-4D70-BAE0-E9A078C6CD99}">
      <dgm:prSet/>
      <dgm:spPr/>
      <dgm:t>
        <a:bodyPr/>
        <a:lstStyle/>
        <a:p>
          <a:endParaRPr lang="en-US"/>
        </a:p>
      </dgm:t>
    </dgm:pt>
    <dgm:pt modelId="{BF53F6D9-9039-40FA-884E-45A95384F07F}" type="sibTrans" cxnId="{C87B0CA0-4B70-4D70-BAE0-E9A078C6CD99}">
      <dgm:prSet/>
      <dgm:spPr/>
      <dgm:t>
        <a:bodyPr/>
        <a:lstStyle/>
        <a:p>
          <a:endParaRPr lang="en-US"/>
        </a:p>
      </dgm:t>
    </dgm:pt>
    <dgm:pt modelId="{222A85B8-997D-4656-B895-D8D24A8ACAC0}">
      <dgm:prSet/>
      <dgm:spPr>
        <a:ln>
          <a:solidFill>
            <a:schemeClr val="tx1"/>
          </a:solidFill>
        </a:ln>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Wanting to avoid situations or reminders</a:t>
          </a:r>
          <a:endParaRPr lang="en-US" dirty="0">
            <a:solidFill>
              <a:srgbClr val="FFFF00"/>
            </a:solidFill>
            <a:latin typeface="Arial" panose="020B0604020202020204" pitchFamily="34" charset="0"/>
            <a:cs typeface="Arial" panose="020B0604020202020204" pitchFamily="34" charset="0"/>
          </a:endParaRPr>
        </a:p>
      </dgm:t>
    </dgm:pt>
    <dgm:pt modelId="{7BD9BB34-556D-4657-A1B1-25E2740882D7}" type="parTrans" cxnId="{B7DC9515-2FDF-476E-AD26-F248E666DC65}">
      <dgm:prSet/>
      <dgm:spPr/>
      <dgm:t>
        <a:bodyPr/>
        <a:lstStyle/>
        <a:p>
          <a:endParaRPr lang="en-US"/>
        </a:p>
      </dgm:t>
    </dgm:pt>
    <dgm:pt modelId="{6221C64B-8B8B-4F81-BBB0-2E91C529E550}" type="sibTrans" cxnId="{B7DC9515-2FDF-476E-AD26-F248E666DC65}">
      <dgm:prSet/>
      <dgm:spPr/>
      <dgm:t>
        <a:bodyPr/>
        <a:lstStyle/>
        <a:p>
          <a:endParaRPr lang="en-US"/>
        </a:p>
      </dgm:t>
    </dgm:pt>
    <dgm:pt modelId="{DAD09F45-4BD0-4629-AF80-B33695A3F1CE}">
      <dgm:prSet/>
      <dgm:spPr>
        <a:ln>
          <a:solidFill>
            <a:schemeClr val="tx1"/>
          </a:solidFill>
        </a:ln>
      </dgm:spPr>
      <dgm:t>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Feeling anxiety, sleep, unable to focus, muscle tension</a:t>
          </a:r>
        </a:p>
      </dgm:t>
    </dgm:pt>
    <dgm:pt modelId="{29D22085-2AC2-43BD-92C6-93611E2B932B}" type="parTrans" cxnId="{73A3FF43-4F09-46B3-BB30-0CCEBAAAB4E4}">
      <dgm:prSet/>
      <dgm:spPr/>
      <dgm:t>
        <a:bodyPr/>
        <a:lstStyle/>
        <a:p>
          <a:endParaRPr lang="en-US"/>
        </a:p>
      </dgm:t>
    </dgm:pt>
    <dgm:pt modelId="{73CAB824-F45D-4912-87F5-DD6DAD003D19}" type="sibTrans" cxnId="{73A3FF43-4F09-46B3-BB30-0CCEBAAAB4E4}">
      <dgm:prSet/>
      <dgm:spPr/>
      <dgm:t>
        <a:bodyPr/>
        <a:lstStyle/>
        <a:p>
          <a:endParaRPr lang="en-US"/>
        </a:p>
      </dgm:t>
    </dgm:pt>
    <dgm:pt modelId="{7306E562-CEBF-4558-8819-CA3DB2CC082B}">
      <dgm:prSet/>
      <dgm:spPr>
        <a:ln>
          <a:solidFill>
            <a:schemeClr val="tx1"/>
          </a:solidFill>
        </a:ln>
      </dgm:spPr>
      <dgm:t>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Having fun, enjoying what you are doing, control</a:t>
          </a:r>
        </a:p>
      </dgm:t>
    </dgm:pt>
    <dgm:pt modelId="{A88FB6B6-0F54-408C-A56C-F217E9DCB096}" type="parTrans" cxnId="{31BD2815-21DB-44ED-ABC9-04C4A09E8746}">
      <dgm:prSet/>
      <dgm:spPr/>
      <dgm:t>
        <a:bodyPr/>
        <a:lstStyle/>
        <a:p>
          <a:endParaRPr lang="en-US"/>
        </a:p>
      </dgm:t>
    </dgm:pt>
    <dgm:pt modelId="{74E29A03-A4F4-4B0A-8724-5CECE918F366}" type="sibTrans" cxnId="{31BD2815-21DB-44ED-ABC9-04C4A09E8746}">
      <dgm:prSet/>
      <dgm:spPr/>
      <dgm:t>
        <a:bodyPr/>
        <a:lstStyle/>
        <a:p>
          <a:endParaRPr lang="en-US"/>
        </a:p>
      </dgm:t>
    </dgm:pt>
    <dgm:pt modelId="{967790DF-720C-4445-B191-DEB3A92EA67B}" type="pres">
      <dgm:prSet presAssocID="{127C7479-93BF-4CBD-8E43-64D111378F83}" presName="linear" presStyleCnt="0">
        <dgm:presLayoutVars>
          <dgm:dir/>
          <dgm:animLvl val="lvl"/>
          <dgm:resizeHandles val="exact"/>
        </dgm:presLayoutVars>
      </dgm:prSet>
      <dgm:spPr/>
    </dgm:pt>
    <dgm:pt modelId="{7E430499-7C9D-40ED-A35E-F490D8E6BA7F}" type="pres">
      <dgm:prSet presAssocID="{A12366A8-B23D-44DF-B443-D63E0A966E66}" presName="parentLin" presStyleCnt="0"/>
      <dgm:spPr/>
    </dgm:pt>
    <dgm:pt modelId="{8AB44CF7-613E-4AE2-A198-257C497F1BAA}" type="pres">
      <dgm:prSet presAssocID="{A12366A8-B23D-44DF-B443-D63E0A966E66}" presName="parentLeftMargin" presStyleLbl="node1" presStyleIdx="0" presStyleCnt="2"/>
      <dgm:spPr/>
    </dgm:pt>
    <dgm:pt modelId="{EBA33C8B-7227-4137-84D9-4A16E4D25641}" type="pres">
      <dgm:prSet presAssocID="{A12366A8-B23D-44DF-B443-D63E0A966E66}" presName="parentText" presStyleLbl="node1" presStyleIdx="0" presStyleCnt="2">
        <dgm:presLayoutVars>
          <dgm:chMax val="0"/>
          <dgm:bulletEnabled val="1"/>
        </dgm:presLayoutVars>
      </dgm:prSet>
      <dgm:spPr/>
    </dgm:pt>
    <dgm:pt modelId="{8C29F31F-09B7-46DD-9485-AB35B803E878}" type="pres">
      <dgm:prSet presAssocID="{A12366A8-B23D-44DF-B443-D63E0A966E66}" presName="negativeSpace" presStyleCnt="0"/>
      <dgm:spPr/>
    </dgm:pt>
    <dgm:pt modelId="{F9F44514-E319-4460-960B-A4D2EF04B974}" type="pres">
      <dgm:prSet presAssocID="{A12366A8-B23D-44DF-B443-D63E0A966E66}" presName="childText" presStyleLbl="conFgAcc1" presStyleIdx="0" presStyleCnt="2" custLinFactNeighborX="-833" custLinFactNeighborY="19694">
        <dgm:presLayoutVars>
          <dgm:bulletEnabled val="1"/>
        </dgm:presLayoutVars>
      </dgm:prSet>
      <dgm:spPr/>
    </dgm:pt>
    <dgm:pt modelId="{BAC09DD4-0F4E-41CE-A5FA-E00B19BD08C9}" type="pres">
      <dgm:prSet presAssocID="{6AF79451-1647-4D2B-96F0-EA8E2E8BBCA4}" presName="spaceBetweenRectangles" presStyleCnt="0"/>
      <dgm:spPr/>
    </dgm:pt>
    <dgm:pt modelId="{764913BF-953B-417F-896D-AB66F760A437}" type="pres">
      <dgm:prSet presAssocID="{5485316C-148C-4E5A-B07A-2E6831D20A69}" presName="parentLin" presStyleCnt="0"/>
      <dgm:spPr/>
    </dgm:pt>
    <dgm:pt modelId="{327782EB-FF43-408C-B91E-BE1572724543}" type="pres">
      <dgm:prSet presAssocID="{5485316C-148C-4E5A-B07A-2E6831D20A69}" presName="parentLeftMargin" presStyleLbl="node1" presStyleIdx="0" presStyleCnt="2"/>
      <dgm:spPr/>
    </dgm:pt>
    <dgm:pt modelId="{AE2C1ABA-53A0-44C4-870C-D0523BA45F0C}" type="pres">
      <dgm:prSet presAssocID="{5485316C-148C-4E5A-B07A-2E6831D20A69}" presName="parentText" presStyleLbl="node1" presStyleIdx="1" presStyleCnt="2">
        <dgm:presLayoutVars>
          <dgm:chMax val="0"/>
          <dgm:bulletEnabled val="1"/>
        </dgm:presLayoutVars>
      </dgm:prSet>
      <dgm:spPr/>
    </dgm:pt>
    <dgm:pt modelId="{C39D6370-8364-41CA-901E-A195557C53C4}" type="pres">
      <dgm:prSet presAssocID="{5485316C-148C-4E5A-B07A-2E6831D20A69}" presName="negativeSpace" presStyleCnt="0"/>
      <dgm:spPr/>
    </dgm:pt>
    <dgm:pt modelId="{1FA530E9-9D2D-441A-B954-52B42EF494C3}" type="pres">
      <dgm:prSet presAssocID="{5485316C-148C-4E5A-B07A-2E6831D20A69}" presName="childText" presStyleLbl="conFgAcc1" presStyleIdx="1" presStyleCnt="2">
        <dgm:presLayoutVars>
          <dgm:bulletEnabled val="1"/>
        </dgm:presLayoutVars>
      </dgm:prSet>
      <dgm:spPr/>
    </dgm:pt>
  </dgm:ptLst>
  <dgm:cxnLst>
    <dgm:cxn modelId="{440E9607-83C1-4398-A538-A4A18FF1DF76}" srcId="{127C7479-93BF-4CBD-8E43-64D111378F83}" destId="{A12366A8-B23D-44DF-B443-D63E0A966E66}" srcOrd="0" destOrd="0" parTransId="{E0811125-65EE-456E-95AF-9ECB4C8E783B}" sibTransId="{6AF79451-1647-4D2B-96F0-EA8E2E8BBCA4}"/>
    <dgm:cxn modelId="{31BD2815-21DB-44ED-ABC9-04C4A09E8746}" srcId="{5485316C-148C-4E5A-B07A-2E6831D20A69}" destId="{7306E562-CEBF-4558-8819-CA3DB2CC082B}" srcOrd="8" destOrd="0" parTransId="{A88FB6B6-0F54-408C-A56C-F217E9DCB096}" sibTransId="{74E29A03-A4F4-4B0A-8724-5CECE918F366}"/>
    <dgm:cxn modelId="{B7DC9515-2FDF-476E-AD26-F248E666DC65}" srcId="{5485316C-148C-4E5A-B07A-2E6831D20A69}" destId="{222A85B8-997D-4656-B895-D8D24A8ACAC0}" srcOrd="6" destOrd="0" parTransId="{7BD9BB34-556D-4657-A1B1-25E2740882D7}" sibTransId="{6221C64B-8B8B-4F81-BBB0-2E91C529E550}"/>
    <dgm:cxn modelId="{0A76D12F-3206-4CC3-B869-D24E5B1AAE68}" type="presOf" srcId="{90B35EF7-5347-4788-A33F-B7016C321315}" destId="{1FA530E9-9D2D-441A-B954-52B42EF494C3}" srcOrd="0" destOrd="2" presId="urn:microsoft.com/office/officeart/2005/8/layout/list1"/>
    <dgm:cxn modelId="{2E1E6432-3E75-40A1-8CB1-29D7394CE1D3}" srcId="{127C7479-93BF-4CBD-8E43-64D111378F83}" destId="{5485316C-148C-4E5A-B07A-2E6831D20A69}" srcOrd="1" destOrd="0" parTransId="{45EE953E-C5D5-4ED2-ACAD-F3750C771760}" sibTransId="{41204499-CA88-4ECC-AA4B-170A25FDC5DD}"/>
    <dgm:cxn modelId="{150A193C-460A-4958-8D8B-8677ED6BE388}" srcId="{5485316C-148C-4E5A-B07A-2E6831D20A69}" destId="{6CB23BE5-0610-4637-8992-0887FEDA14FE}" srcOrd="4" destOrd="0" parTransId="{A2748AD3-2563-477C-9395-28FD2A02D95E}" sibTransId="{47D9E233-8C32-4B2B-BEE3-BFFD96CE93B3}"/>
    <dgm:cxn modelId="{73A3FF43-4F09-46B3-BB30-0CCEBAAAB4E4}" srcId="{5485316C-148C-4E5A-B07A-2E6831D20A69}" destId="{DAD09F45-4BD0-4629-AF80-B33695A3F1CE}" srcOrd="7" destOrd="0" parTransId="{29D22085-2AC2-43BD-92C6-93611E2B932B}" sibTransId="{73CAB824-F45D-4912-87F5-DD6DAD003D19}"/>
    <dgm:cxn modelId="{52809F44-D23C-42F5-AFFF-65FE37D0722F}" type="presOf" srcId="{DAD09F45-4BD0-4629-AF80-B33695A3F1CE}" destId="{1FA530E9-9D2D-441A-B954-52B42EF494C3}" srcOrd="0" destOrd="7" presId="urn:microsoft.com/office/officeart/2005/8/layout/list1"/>
    <dgm:cxn modelId="{FEE32967-BF65-47A6-B7BC-84B8940BAA10}" type="presOf" srcId="{127C7479-93BF-4CBD-8E43-64D111378F83}" destId="{967790DF-720C-4445-B191-DEB3A92EA67B}" srcOrd="0" destOrd="0" presId="urn:microsoft.com/office/officeart/2005/8/layout/list1"/>
    <dgm:cxn modelId="{4D0C1F48-5639-4BA2-BB0F-C9E928EC3209}" type="presOf" srcId="{5485316C-148C-4E5A-B07A-2E6831D20A69}" destId="{AE2C1ABA-53A0-44C4-870C-D0523BA45F0C}" srcOrd="1" destOrd="0" presId="urn:microsoft.com/office/officeart/2005/8/layout/list1"/>
    <dgm:cxn modelId="{3C0DE548-CFB9-409C-8F02-1131997B1808}" type="presOf" srcId="{5485316C-148C-4E5A-B07A-2E6831D20A69}" destId="{327782EB-FF43-408C-B91E-BE1572724543}" srcOrd="0" destOrd="0" presId="urn:microsoft.com/office/officeart/2005/8/layout/list1"/>
    <dgm:cxn modelId="{3A5F016F-78F3-4505-ABBF-741B7980CC20}" type="presOf" srcId="{A12366A8-B23D-44DF-B443-D63E0A966E66}" destId="{8AB44CF7-613E-4AE2-A198-257C497F1BAA}" srcOrd="0" destOrd="0" presId="urn:microsoft.com/office/officeart/2005/8/layout/list1"/>
    <dgm:cxn modelId="{DACE8074-8C6D-409C-A001-69D2E2372BF4}" srcId="{A12366A8-B23D-44DF-B443-D63E0A966E66}" destId="{DBFE8FDA-A108-4068-8DB1-03D2E5BF0ACF}" srcOrd="3" destOrd="0" parTransId="{2A885D4E-E926-4780-B285-2ACBF7CEA302}" sibTransId="{335EC2EE-3CFB-4DD9-917F-E30302FE89C1}"/>
    <dgm:cxn modelId="{D1346A77-60FF-439E-A249-84CCDD5B2FED}" srcId="{A12366A8-B23D-44DF-B443-D63E0A966E66}" destId="{70EEC57B-B39B-485F-9948-B1C7BC28AB2D}" srcOrd="0" destOrd="0" parTransId="{35783494-9BBB-4724-8571-420BCB2C4315}" sibTransId="{80B24708-472C-4C9A-B0CB-0C3A3F42B533}"/>
    <dgm:cxn modelId="{0A890758-BC3B-4095-93FE-80390DF5C2D4}" type="presOf" srcId="{DBFE8FDA-A108-4068-8DB1-03D2E5BF0ACF}" destId="{F9F44514-E319-4460-960B-A4D2EF04B974}" srcOrd="0" destOrd="3" presId="urn:microsoft.com/office/officeart/2005/8/layout/list1"/>
    <dgm:cxn modelId="{9056627A-AA21-4959-95BB-0F3F2D74D716}" srcId="{A12366A8-B23D-44DF-B443-D63E0A966E66}" destId="{0179019E-4683-4004-BF6B-FA10D0880C6C}" srcOrd="1" destOrd="0" parTransId="{668476F4-B807-40B3-A7B2-4389DF01087F}" sibTransId="{C19EA999-9DFD-4397-9231-27FE66CFEA3F}"/>
    <dgm:cxn modelId="{7109E87A-ECF2-4665-AA36-BF4B8144190C}" type="presOf" srcId="{70EEC57B-B39B-485F-9948-B1C7BC28AB2D}" destId="{F9F44514-E319-4460-960B-A4D2EF04B974}" srcOrd="0" destOrd="0" presId="urn:microsoft.com/office/officeart/2005/8/layout/list1"/>
    <dgm:cxn modelId="{88AEB07B-0B3A-47F0-B830-A49D0A62A515}" type="presOf" srcId="{6CB23BE5-0610-4637-8992-0887FEDA14FE}" destId="{1FA530E9-9D2D-441A-B954-52B42EF494C3}" srcOrd="0" destOrd="4" presId="urn:microsoft.com/office/officeart/2005/8/layout/list1"/>
    <dgm:cxn modelId="{599E4383-F42D-44B8-8E97-30FECC360CB1}" type="presOf" srcId="{D781C270-65DF-4509-B388-440B8BEC8F44}" destId="{1FA530E9-9D2D-441A-B954-52B42EF494C3}" srcOrd="0" destOrd="5" presId="urn:microsoft.com/office/officeart/2005/8/layout/list1"/>
    <dgm:cxn modelId="{2E0F1991-C58E-48A5-B7AC-848522B9FCAA}" type="presOf" srcId="{89335913-69FA-4609-9788-82A8DD38A08F}" destId="{F9F44514-E319-4460-960B-A4D2EF04B974}" srcOrd="0" destOrd="2" presId="urn:microsoft.com/office/officeart/2005/8/layout/list1"/>
    <dgm:cxn modelId="{7FFBF995-C01C-41A3-A18B-137418C0F734}" type="presOf" srcId="{7306E562-CEBF-4558-8819-CA3DB2CC082B}" destId="{1FA530E9-9D2D-441A-B954-52B42EF494C3}" srcOrd="0" destOrd="8" presId="urn:microsoft.com/office/officeart/2005/8/layout/list1"/>
    <dgm:cxn modelId="{3B85E09B-5C46-4C31-8139-986A2542F4ED}" srcId="{5485316C-148C-4E5A-B07A-2E6831D20A69}" destId="{90B35EF7-5347-4788-A33F-B7016C321315}" srcOrd="2" destOrd="0" parTransId="{39C7D0EE-98DD-4938-A83D-AAF05F712845}" sibTransId="{D9931F09-119D-40C7-98AC-5F35120A1111}"/>
    <dgm:cxn modelId="{C87B0CA0-4B70-4D70-BAE0-E9A078C6CD99}" srcId="{5485316C-148C-4E5A-B07A-2E6831D20A69}" destId="{D781C270-65DF-4509-B388-440B8BEC8F44}" srcOrd="5" destOrd="0" parTransId="{98AD7723-1090-45AE-86DD-3D1396BD2EEA}" sibTransId="{BF53F6D9-9039-40FA-884E-45A95384F07F}"/>
    <dgm:cxn modelId="{FE134FB1-0590-425F-9076-760D2B33A7F7}" srcId="{5485316C-148C-4E5A-B07A-2E6831D20A69}" destId="{8FF75D5E-8D1B-4032-9014-457C812A9D05}" srcOrd="3" destOrd="0" parTransId="{3C39914B-648B-4286-A954-0CC1D58D06E7}" sibTransId="{CE3D7E92-B49A-443A-AFCD-43F204EB8CF4}"/>
    <dgm:cxn modelId="{5E5A34B7-5DF3-4E3C-ADC3-6296D7550019}" type="presOf" srcId="{8FF75D5E-8D1B-4032-9014-457C812A9D05}" destId="{1FA530E9-9D2D-441A-B954-52B42EF494C3}" srcOrd="0" destOrd="3" presId="urn:microsoft.com/office/officeart/2005/8/layout/list1"/>
    <dgm:cxn modelId="{757BE0C2-D624-4C57-B6BB-15134029E435}" type="presOf" srcId="{0179019E-4683-4004-BF6B-FA10D0880C6C}" destId="{F9F44514-E319-4460-960B-A4D2EF04B974}" srcOrd="0" destOrd="1" presId="urn:microsoft.com/office/officeart/2005/8/layout/list1"/>
    <dgm:cxn modelId="{BDC726CB-5FFD-4D1D-B228-6CC1981A0562}" srcId="{A12366A8-B23D-44DF-B443-D63E0A966E66}" destId="{89335913-69FA-4609-9788-82A8DD38A08F}" srcOrd="2" destOrd="0" parTransId="{1B940112-0DCE-49BA-B7A2-5F53C1B0FA46}" sibTransId="{3EF8FCBD-2797-428B-BA6D-0BF12FB831F1}"/>
    <dgm:cxn modelId="{FABFC9D1-BAD9-4D37-94F7-F95474EE3C10}" srcId="{5485316C-148C-4E5A-B07A-2E6831D20A69}" destId="{1535A72E-F4A0-4E1B-A9D1-139EB1D58115}" srcOrd="1" destOrd="0" parTransId="{A08AF393-818E-47F7-99E2-D634AADB7AA0}" sibTransId="{22505BDE-494C-44C5-A96F-D7A8EE61D0F0}"/>
    <dgm:cxn modelId="{118DF4D8-7E24-408F-861F-55D8605E0A50}" type="presOf" srcId="{222A85B8-997D-4656-B895-D8D24A8ACAC0}" destId="{1FA530E9-9D2D-441A-B954-52B42EF494C3}" srcOrd="0" destOrd="6" presId="urn:microsoft.com/office/officeart/2005/8/layout/list1"/>
    <dgm:cxn modelId="{512554DA-3991-47D8-9942-1E2489DE7901}" type="presOf" srcId="{3FA3B656-1AFF-4B57-8C0D-C772BD3C9227}" destId="{1FA530E9-9D2D-441A-B954-52B42EF494C3}" srcOrd="0" destOrd="0" presId="urn:microsoft.com/office/officeart/2005/8/layout/list1"/>
    <dgm:cxn modelId="{7E4D35E8-AAB0-48A8-9C1F-731CFC5CDA9E}" type="presOf" srcId="{1535A72E-F4A0-4E1B-A9D1-139EB1D58115}" destId="{1FA530E9-9D2D-441A-B954-52B42EF494C3}" srcOrd="0" destOrd="1" presId="urn:microsoft.com/office/officeart/2005/8/layout/list1"/>
    <dgm:cxn modelId="{295699EF-0A34-45D5-A808-0D4EFEA761C8}" srcId="{5485316C-148C-4E5A-B07A-2E6831D20A69}" destId="{3FA3B656-1AFF-4B57-8C0D-C772BD3C9227}" srcOrd="0" destOrd="0" parTransId="{9660E88E-AE48-45A5-9BC5-2D1CBA5204DD}" sibTransId="{A57D6726-D722-4394-A9C5-71F2D7E87D29}"/>
    <dgm:cxn modelId="{E817FFFD-16F9-456F-B17D-B33AE2E62028}" type="presOf" srcId="{A12366A8-B23D-44DF-B443-D63E0A966E66}" destId="{EBA33C8B-7227-4137-84D9-4A16E4D25641}" srcOrd="1" destOrd="0" presId="urn:microsoft.com/office/officeart/2005/8/layout/list1"/>
    <dgm:cxn modelId="{659A8D61-A97B-47D2-8858-86558BBC1229}" type="presParOf" srcId="{967790DF-720C-4445-B191-DEB3A92EA67B}" destId="{7E430499-7C9D-40ED-A35E-F490D8E6BA7F}" srcOrd="0" destOrd="0" presId="urn:microsoft.com/office/officeart/2005/8/layout/list1"/>
    <dgm:cxn modelId="{AAC87F8F-0B22-4C99-BD09-8F3553C22FC0}" type="presParOf" srcId="{7E430499-7C9D-40ED-A35E-F490D8E6BA7F}" destId="{8AB44CF7-613E-4AE2-A198-257C497F1BAA}" srcOrd="0" destOrd="0" presId="urn:microsoft.com/office/officeart/2005/8/layout/list1"/>
    <dgm:cxn modelId="{199637EA-0590-4FBC-9CFF-9594A514BC87}" type="presParOf" srcId="{7E430499-7C9D-40ED-A35E-F490D8E6BA7F}" destId="{EBA33C8B-7227-4137-84D9-4A16E4D25641}" srcOrd="1" destOrd="0" presId="urn:microsoft.com/office/officeart/2005/8/layout/list1"/>
    <dgm:cxn modelId="{39561F2E-CC94-44AD-AF9D-588400A99B23}" type="presParOf" srcId="{967790DF-720C-4445-B191-DEB3A92EA67B}" destId="{8C29F31F-09B7-46DD-9485-AB35B803E878}" srcOrd="1" destOrd="0" presId="urn:microsoft.com/office/officeart/2005/8/layout/list1"/>
    <dgm:cxn modelId="{FB2352E9-C97C-49B9-8528-0437AC583C05}" type="presParOf" srcId="{967790DF-720C-4445-B191-DEB3A92EA67B}" destId="{F9F44514-E319-4460-960B-A4D2EF04B974}" srcOrd="2" destOrd="0" presId="urn:microsoft.com/office/officeart/2005/8/layout/list1"/>
    <dgm:cxn modelId="{1899FCFD-1CF6-426F-9436-11FDC3C85134}" type="presParOf" srcId="{967790DF-720C-4445-B191-DEB3A92EA67B}" destId="{BAC09DD4-0F4E-41CE-A5FA-E00B19BD08C9}" srcOrd="3" destOrd="0" presId="urn:microsoft.com/office/officeart/2005/8/layout/list1"/>
    <dgm:cxn modelId="{7096194A-9FE9-4660-8526-E60B429D45D3}" type="presParOf" srcId="{967790DF-720C-4445-B191-DEB3A92EA67B}" destId="{764913BF-953B-417F-896D-AB66F760A437}" srcOrd="4" destOrd="0" presId="urn:microsoft.com/office/officeart/2005/8/layout/list1"/>
    <dgm:cxn modelId="{430C2105-3BE6-4A26-ACBF-D4FE4A07F9B4}" type="presParOf" srcId="{764913BF-953B-417F-896D-AB66F760A437}" destId="{327782EB-FF43-408C-B91E-BE1572724543}" srcOrd="0" destOrd="0" presId="urn:microsoft.com/office/officeart/2005/8/layout/list1"/>
    <dgm:cxn modelId="{0C159317-FC2D-4696-88AE-213F6C693057}" type="presParOf" srcId="{764913BF-953B-417F-896D-AB66F760A437}" destId="{AE2C1ABA-53A0-44C4-870C-D0523BA45F0C}" srcOrd="1" destOrd="0" presId="urn:microsoft.com/office/officeart/2005/8/layout/list1"/>
    <dgm:cxn modelId="{2ACE002C-9B1A-4F4E-B9B9-85A4780E1851}" type="presParOf" srcId="{967790DF-720C-4445-B191-DEB3A92EA67B}" destId="{C39D6370-8364-41CA-901E-A195557C53C4}" srcOrd="5" destOrd="0" presId="urn:microsoft.com/office/officeart/2005/8/layout/list1"/>
    <dgm:cxn modelId="{459F6A59-D2D8-4F3A-B4FA-C4A230A9F221}" type="presParOf" srcId="{967790DF-720C-4445-B191-DEB3A92EA67B}" destId="{1FA530E9-9D2D-441A-B954-52B42EF494C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B860B5-D2B4-406A-8B34-1FF8A92D38AD}" type="doc">
      <dgm:prSet loTypeId="urn:microsoft.com/office/officeart/2016/7/layout/ChevronBlockProcess" loCatId="process" qsTypeId="urn:microsoft.com/office/officeart/2005/8/quickstyle/simple2" qsCatId="simple" csTypeId="urn:microsoft.com/office/officeart/2005/8/colors/colorful1" csCatId="colorful" phldr="1"/>
      <dgm:spPr/>
      <dgm:t>
        <a:bodyPr/>
        <a:lstStyle/>
        <a:p>
          <a:endParaRPr lang="en-US"/>
        </a:p>
      </dgm:t>
    </dgm:pt>
    <dgm:pt modelId="{C758E8A2-A548-4C9D-835D-C87FDEE06F81}">
      <dgm:prSet/>
      <dgm:spPr>
        <a:solidFill>
          <a:srgbClr val="313A55"/>
        </a:solidFill>
        <a:ln>
          <a:solidFill>
            <a:schemeClr val="bg1"/>
          </a:solidFill>
        </a:ln>
      </dgm:spPr>
      <dgm:t>
        <a:bodyPr/>
        <a:lstStyle/>
        <a:p>
          <a:r>
            <a:rPr lang="en-US" dirty="0">
              <a:ln>
                <a:solidFill>
                  <a:schemeClr val="bg1"/>
                </a:solidFill>
              </a:ln>
            </a:rPr>
            <a:t>Observe</a:t>
          </a:r>
        </a:p>
      </dgm:t>
    </dgm:pt>
    <dgm:pt modelId="{CC559427-9F1C-4151-9757-DB98A6A02A32}" type="parTrans" cxnId="{01DB2AA3-272B-49F9-9520-F5C6FA57DCEA}">
      <dgm:prSet/>
      <dgm:spPr/>
      <dgm:t>
        <a:bodyPr/>
        <a:lstStyle/>
        <a:p>
          <a:endParaRPr lang="en-US"/>
        </a:p>
      </dgm:t>
    </dgm:pt>
    <dgm:pt modelId="{9CACBDF2-1FE0-4291-A789-AAE83D95A669}" type="sibTrans" cxnId="{01DB2AA3-272B-49F9-9520-F5C6FA57DCEA}">
      <dgm:prSet/>
      <dgm:spPr/>
      <dgm:t>
        <a:bodyPr/>
        <a:lstStyle/>
        <a:p>
          <a:endParaRPr lang="en-US"/>
        </a:p>
      </dgm:t>
    </dgm:pt>
    <dgm:pt modelId="{0415D1ED-B63D-4FDE-904C-C853E98EE591}">
      <dgm:prSet custT="1"/>
      <dgm:spPr>
        <a:solidFill>
          <a:srgbClr val="232D4B">
            <a:alpha val="90000"/>
          </a:srgbClr>
        </a:solidFill>
        <a:ln>
          <a:solidFill>
            <a:schemeClr val="bg1">
              <a:alpha val="90000"/>
            </a:schemeClr>
          </a:solidFill>
        </a:ln>
      </dgm:spPr>
      <dgm:t>
        <a:bodyPr/>
        <a:lstStyle/>
        <a:p>
          <a:r>
            <a:rPr lang="en-US" sz="2000" b="1" dirty="0">
              <a:solidFill>
                <a:schemeClr val="bg1"/>
              </a:solidFill>
              <a:latin typeface="Calibri" panose="020F0502020204030204" pitchFamily="34" charset="0"/>
              <a:cs typeface="Calibri" panose="020F0502020204030204" pitchFamily="34" charset="0"/>
            </a:rPr>
            <a:t>Observe:</a:t>
          </a:r>
        </a:p>
        <a:p>
          <a:endParaRPr lang="en-US" sz="11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Actively observe behaviors; look for patterns that vary from baseline</a:t>
          </a:r>
        </a:p>
      </dgm:t>
    </dgm:pt>
    <dgm:pt modelId="{0767A5A8-90F1-4BA0-98ED-C99B1CF53A60}" type="parTrans" cxnId="{09611694-6F29-4C81-9C8D-A0189BD97FB9}">
      <dgm:prSet/>
      <dgm:spPr/>
      <dgm:t>
        <a:bodyPr/>
        <a:lstStyle/>
        <a:p>
          <a:endParaRPr lang="en-US"/>
        </a:p>
      </dgm:t>
    </dgm:pt>
    <dgm:pt modelId="{88170BD9-E569-4143-AC07-EDE538586FDF}" type="sibTrans" cxnId="{09611694-6F29-4C81-9C8D-A0189BD97FB9}">
      <dgm:prSet/>
      <dgm:spPr/>
      <dgm:t>
        <a:bodyPr/>
        <a:lstStyle/>
        <a:p>
          <a:endParaRPr lang="en-US"/>
        </a:p>
      </dgm:t>
    </dgm:pt>
    <dgm:pt modelId="{C6243E8D-EE8E-4AD2-A2BD-2147EAAAC7C1}">
      <dgm:prSet/>
      <dgm:spPr>
        <a:solidFill>
          <a:srgbClr val="313A55"/>
        </a:solidFill>
        <a:ln>
          <a:solidFill>
            <a:schemeClr val="bg1"/>
          </a:solidFill>
        </a:ln>
      </dgm:spPr>
      <dgm:t>
        <a:bodyPr/>
        <a:lstStyle/>
        <a:p>
          <a:r>
            <a:rPr lang="en-US" dirty="0">
              <a:ln>
                <a:solidFill>
                  <a:schemeClr val="bg1"/>
                </a:solidFill>
              </a:ln>
            </a:rPr>
            <a:t>State</a:t>
          </a:r>
        </a:p>
      </dgm:t>
    </dgm:pt>
    <dgm:pt modelId="{C8556311-F325-4086-8078-7920537AF5C2}" type="parTrans" cxnId="{30810E31-E6EC-4C5B-B3E8-54D6B9470102}">
      <dgm:prSet/>
      <dgm:spPr/>
      <dgm:t>
        <a:bodyPr/>
        <a:lstStyle/>
        <a:p>
          <a:endParaRPr lang="en-US"/>
        </a:p>
      </dgm:t>
    </dgm:pt>
    <dgm:pt modelId="{701797F3-CF09-4C29-9D50-F3A17A05D490}" type="sibTrans" cxnId="{30810E31-E6EC-4C5B-B3E8-54D6B9470102}">
      <dgm:prSet/>
      <dgm:spPr/>
      <dgm:t>
        <a:bodyPr/>
        <a:lstStyle/>
        <a:p>
          <a:endParaRPr lang="en-US"/>
        </a:p>
      </dgm:t>
    </dgm:pt>
    <dgm:pt modelId="{05F92D65-D6BF-4D37-91D0-47297B71D5D3}">
      <dgm:prSet custT="1"/>
      <dgm:spPr>
        <a:solidFill>
          <a:srgbClr val="313A55"/>
        </a:solidFill>
        <a:ln>
          <a:solidFill>
            <a:schemeClr val="bg1">
              <a:alpha val="90000"/>
            </a:schemeClr>
          </a:solidFill>
        </a:ln>
      </dgm:spPr>
      <dgm:t>
        <a:bodyPr/>
        <a:lstStyle/>
        <a:p>
          <a:r>
            <a:rPr lang="en-US" sz="2000" b="1" kern="1200" dirty="0">
              <a:solidFill>
                <a:prstClr val="white"/>
              </a:solidFill>
              <a:latin typeface="Calibri"/>
              <a:ea typeface="+mn-ea"/>
              <a:cs typeface="+mn-cs"/>
            </a:rPr>
            <a:t>State Observations</a:t>
          </a:r>
          <a:r>
            <a:rPr lang="en-US" sz="2000" kern="1200" dirty="0">
              <a:solidFill>
                <a:prstClr val="white"/>
              </a:solidFill>
              <a:latin typeface="Calibri"/>
              <a:ea typeface="+mn-ea"/>
              <a:cs typeface="+mn-cs"/>
            </a:rPr>
            <a:t>:</a:t>
          </a:r>
        </a:p>
        <a:p>
          <a:r>
            <a:rPr lang="en-US" sz="2000" kern="1200" dirty="0">
              <a:solidFill>
                <a:prstClr val="white"/>
              </a:solidFill>
              <a:latin typeface="Calibri"/>
              <a:ea typeface="+mn-ea"/>
              <a:cs typeface="+mn-cs"/>
            </a:rPr>
            <a:t>State your observations of the behaviors; just the facts without interpretations or judgments</a:t>
          </a:r>
        </a:p>
      </dgm:t>
    </dgm:pt>
    <dgm:pt modelId="{D8AC563B-B202-4883-8B38-F833B2D93066}" type="parTrans" cxnId="{5168F059-FE5F-4BB2-99E4-5DCD2CC1F1F2}">
      <dgm:prSet/>
      <dgm:spPr/>
      <dgm:t>
        <a:bodyPr/>
        <a:lstStyle/>
        <a:p>
          <a:endParaRPr lang="en-US"/>
        </a:p>
      </dgm:t>
    </dgm:pt>
    <dgm:pt modelId="{63455070-773F-4C35-8B89-B8ACD3716ACB}" type="sibTrans" cxnId="{5168F059-FE5F-4BB2-99E4-5DCD2CC1F1F2}">
      <dgm:prSet/>
      <dgm:spPr/>
      <dgm:t>
        <a:bodyPr/>
        <a:lstStyle/>
        <a:p>
          <a:endParaRPr lang="en-US"/>
        </a:p>
      </dgm:t>
    </dgm:pt>
    <dgm:pt modelId="{A5C5658E-73AC-4FE1-9871-1DF437AC5754}">
      <dgm:prSet/>
      <dgm:spPr>
        <a:solidFill>
          <a:srgbClr val="313A55"/>
        </a:solidFill>
        <a:ln>
          <a:solidFill>
            <a:schemeClr val="bg1"/>
          </a:solidFill>
        </a:ln>
      </dgm:spPr>
      <dgm:t>
        <a:bodyPr/>
        <a:lstStyle/>
        <a:p>
          <a:r>
            <a:rPr lang="en-US" dirty="0">
              <a:ln>
                <a:solidFill>
                  <a:schemeClr val="bg1"/>
                </a:solidFill>
              </a:ln>
            </a:rPr>
            <a:t>Clarify</a:t>
          </a:r>
        </a:p>
      </dgm:t>
    </dgm:pt>
    <dgm:pt modelId="{627A02D7-FD3C-481B-8A9C-A9EE139D4D7E}" type="parTrans" cxnId="{997D6CD8-BBB4-4025-A9ED-D1AB1C8FAB55}">
      <dgm:prSet/>
      <dgm:spPr/>
      <dgm:t>
        <a:bodyPr/>
        <a:lstStyle/>
        <a:p>
          <a:endParaRPr lang="en-US"/>
        </a:p>
      </dgm:t>
    </dgm:pt>
    <dgm:pt modelId="{E453CF82-EA55-46F3-9209-3558257045F8}" type="sibTrans" cxnId="{997D6CD8-BBB4-4025-A9ED-D1AB1C8FAB55}">
      <dgm:prSet/>
      <dgm:spPr/>
      <dgm:t>
        <a:bodyPr/>
        <a:lstStyle/>
        <a:p>
          <a:endParaRPr lang="en-US"/>
        </a:p>
      </dgm:t>
    </dgm:pt>
    <dgm:pt modelId="{6DD68A38-E889-4B9D-8A77-4754282BDA48}">
      <dgm:prSet custT="1"/>
      <dgm:spPr>
        <a:solidFill>
          <a:srgbClr val="313A55"/>
        </a:solidFill>
        <a:ln>
          <a:solidFill>
            <a:schemeClr val="bg1">
              <a:alpha val="90000"/>
            </a:schemeClr>
          </a:solidFill>
        </a:ln>
      </dgm:spPr>
      <dgm: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a:ea typeface="+mn-ea"/>
              <a:cs typeface="+mn-cs"/>
            </a:rPr>
            <a:t>Clarify Role</a:t>
          </a:r>
          <a:r>
            <a:rPr lang="en-US" sz="2000" kern="1200" dirty="0">
              <a:solidFill>
                <a:prstClr val="white"/>
              </a:solidFill>
              <a:latin typeface="Calibri"/>
              <a:ea typeface="+mn-ea"/>
              <a:cs typeface="+mn-cs"/>
            </a:rPr>
            <a:t>: </a:t>
          </a:r>
        </a:p>
        <a:p>
          <a:pPr marL="0" lvl="0" indent="0" algn="l" defTabSz="889000">
            <a:lnSpc>
              <a:spcPct val="90000"/>
            </a:lnSpc>
            <a:spcBef>
              <a:spcPct val="0"/>
            </a:spcBef>
            <a:spcAft>
              <a:spcPct val="35000"/>
            </a:spcAft>
            <a:buNone/>
          </a:pPr>
          <a:endParaRPr lang="en-US" sz="1400" kern="1200" dirty="0">
            <a:solidFill>
              <a:prstClr val="white"/>
            </a:solidFill>
            <a:latin typeface="Calibri"/>
            <a:ea typeface="+mn-ea"/>
            <a:cs typeface="+mn-cs"/>
          </a:endParaRPr>
        </a:p>
        <a:p>
          <a:pPr marL="0" lvl="0" indent="0" algn="l" defTabSz="889000">
            <a:lnSpc>
              <a:spcPct val="90000"/>
            </a:lnSpc>
            <a:spcBef>
              <a:spcPct val="0"/>
            </a:spcBef>
            <a:spcAft>
              <a:spcPct val="35000"/>
            </a:spcAft>
            <a:buNone/>
          </a:pPr>
          <a:r>
            <a:rPr lang="en-US" sz="2000" kern="1200" dirty="0">
              <a:solidFill>
                <a:prstClr val="white"/>
              </a:solidFill>
              <a:latin typeface="Calibri"/>
              <a:ea typeface="+mn-ea"/>
              <a:cs typeface="+mn-cs"/>
            </a:rPr>
            <a:t>State why you are concerned about the behavior to validate why you are addressing the issue</a:t>
          </a:r>
        </a:p>
      </dgm:t>
    </dgm:pt>
    <dgm:pt modelId="{9C53EFF0-A483-4CE1-BC14-50274EB7A73B}" type="parTrans" cxnId="{E7B10661-431A-4AEC-821F-F5F9E35D9D35}">
      <dgm:prSet/>
      <dgm:spPr/>
      <dgm:t>
        <a:bodyPr/>
        <a:lstStyle/>
        <a:p>
          <a:endParaRPr lang="en-US"/>
        </a:p>
      </dgm:t>
    </dgm:pt>
    <dgm:pt modelId="{A0C98046-DF4A-4C50-8104-9182D35F2CAD}" type="sibTrans" cxnId="{E7B10661-431A-4AEC-821F-F5F9E35D9D35}">
      <dgm:prSet/>
      <dgm:spPr/>
      <dgm:t>
        <a:bodyPr/>
        <a:lstStyle/>
        <a:p>
          <a:endParaRPr lang="en-US"/>
        </a:p>
      </dgm:t>
    </dgm:pt>
    <dgm:pt modelId="{3E181C43-E821-48B6-9B7F-1C0E2C65B2D7}">
      <dgm:prSet/>
      <dgm:spPr>
        <a:solidFill>
          <a:srgbClr val="313A55"/>
        </a:solidFill>
        <a:ln>
          <a:solidFill>
            <a:schemeClr val="bg1"/>
          </a:solidFill>
        </a:ln>
      </dgm:spPr>
      <dgm:t>
        <a:bodyPr/>
        <a:lstStyle/>
        <a:p>
          <a:r>
            <a:rPr lang="en-US" dirty="0">
              <a:ln>
                <a:solidFill>
                  <a:schemeClr val="bg1"/>
                </a:solidFill>
              </a:ln>
            </a:rPr>
            <a:t>Ask</a:t>
          </a:r>
        </a:p>
      </dgm:t>
    </dgm:pt>
    <dgm:pt modelId="{9D58669E-1CE2-48F2-8A83-96786F5F1B3B}" type="parTrans" cxnId="{AFDDA658-7558-4755-B5EE-8E5EAA926E53}">
      <dgm:prSet/>
      <dgm:spPr/>
      <dgm:t>
        <a:bodyPr/>
        <a:lstStyle/>
        <a:p>
          <a:endParaRPr lang="en-US"/>
        </a:p>
      </dgm:t>
    </dgm:pt>
    <dgm:pt modelId="{A14C90CF-B134-49D4-AED0-1E37B756A36D}" type="sibTrans" cxnId="{AFDDA658-7558-4755-B5EE-8E5EAA926E53}">
      <dgm:prSet/>
      <dgm:spPr/>
      <dgm:t>
        <a:bodyPr/>
        <a:lstStyle/>
        <a:p>
          <a:endParaRPr lang="en-US"/>
        </a:p>
      </dgm:t>
    </dgm:pt>
    <dgm:pt modelId="{A0DAB8A6-024C-4D15-8C1D-506EC36BA9AF}">
      <dgm:prSet custT="1"/>
      <dgm:spPr>
        <a:solidFill>
          <a:srgbClr val="313A55"/>
        </a:solidFill>
        <a:ln>
          <a:solidFill>
            <a:schemeClr val="bg1">
              <a:alpha val="90000"/>
            </a:schemeClr>
          </a:solidFill>
        </a:ln>
      </dgm:spPr>
      <dgm:t>
        <a:bodyPr/>
        <a:lstStyle/>
        <a:p>
          <a:r>
            <a:rPr lang="en-US" sz="2000" b="1" dirty="0">
              <a:solidFill>
                <a:schemeClr val="bg1"/>
              </a:solidFill>
              <a:latin typeface="Calibri" panose="020F0502020204030204" pitchFamily="34" charset="0"/>
              <a:cs typeface="Calibri" panose="020F0502020204030204" pitchFamily="34" charset="0"/>
            </a:rPr>
            <a:t>Ask why</a:t>
          </a:r>
          <a:r>
            <a:rPr lang="en-US" sz="2000" dirty="0">
              <a:solidFill>
                <a:schemeClr val="bg1"/>
              </a:solidFill>
              <a:latin typeface="Calibri" panose="020F0502020204030204" pitchFamily="34" charset="0"/>
              <a:cs typeface="Calibri" panose="020F0502020204030204" pitchFamily="34" charset="0"/>
            </a:rPr>
            <a:t>:  </a:t>
          </a:r>
        </a:p>
        <a:p>
          <a:endParaRPr lang="en-US" sz="14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Seek clarification; try to understand the other person's perception of the behaviors</a:t>
          </a:r>
        </a:p>
      </dgm:t>
    </dgm:pt>
    <dgm:pt modelId="{F25DC2CD-4EB7-4567-BE5F-3526B1329C42}" type="parTrans" cxnId="{5F4FF416-6C33-4F9A-9691-43C7E307BC01}">
      <dgm:prSet/>
      <dgm:spPr/>
      <dgm:t>
        <a:bodyPr/>
        <a:lstStyle/>
        <a:p>
          <a:endParaRPr lang="en-US"/>
        </a:p>
      </dgm:t>
    </dgm:pt>
    <dgm:pt modelId="{311C6020-31B9-4C1D-A31C-30F087BA57CE}" type="sibTrans" cxnId="{5F4FF416-6C33-4F9A-9691-43C7E307BC01}">
      <dgm:prSet/>
      <dgm:spPr/>
      <dgm:t>
        <a:bodyPr/>
        <a:lstStyle/>
        <a:p>
          <a:endParaRPr lang="en-US"/>
        </a:p>
      </dgm:t>
    </dgm:pt>
    <dgm:pt modelId="{559AEC4C-F23C-4E87-93C7-2F799960D4EE}">
      <dgm:prSet/>
      <dgm:spPr>
        <a:solidFill>
          <a:srgbClr val="313A55"/>
        </a:solidFill>
        <a:ln>
          <a:solidFill>
            <a:schemeClr val="bg1"/>
          </a:solidFill>
        </a:ln>
      </dgm:spPr>
      <dgm:t>
        <a:bodyPr/>
        <a:lstStyle/>
        <a:p>
          <a:r>
            <a:rPr lang="en-US" dirty="0">
              <a:ln>
                <a:solidFill>
                  <a:schemeClr val="bg1"/>
                </a:solidFill>
              </a:ln>
            </a:rPr>
            <a:t>Respond</a:t>
          </a:r>
        </a:p>
      </dgm:t>
    </dgm:pt>
    <dgm:pt modelId="{47508A25-36D9-4D97-B41D-7C87F023CBDE}" type="parTrans" cxnId="{1B5526A0-98EA-4291-BCC0-6E1354499176}">
      <dgm:prSet/>
      <dgm:spPr/>
      <dgm:t>
        <a:bodyPr/>
        <a:lstStyle/>
        <a:p>
          <a:endParaRPr lang="en-US"/>
        </a:p>
      </dgm:t>
    </dgm:pt>
    <dgm:pt modelId="{902E6096-BDF8-4D1F-9FA6-7DFDD72D1652}" type="sibTrans" cxnId="{1B5526A0-98EA-4291-BCC0-6E1354499176}">
      <dgm:prSet/>
      <dgm:spPr/>
      <dgm:t>
        <a:bodyPr/>
        <a:lstStyle/>
        <a:p>
          <a:endParaRPr lang="en-US"/>
        </a:p>
      </dgm:t>
    </dgm:pt>
    <dgm:pt modelId="{CB74DC63-7689-4E6E-B107-7DBA988FD7A3}">
      <dgm:prSet custT="1"/>
      <dgm:spPr>
        <a:solidFill>
          <a:srgbClr val="313A55"/>
        </a:solidFill>
        <a:ln>
          <a:noFill/>
        </a:ln>
      </dgm:spPr>
      <dgm:t>
        <a:bodyPr/>
        <a:lstStyle/>
        <a:p>
          <a:r>
            <a:rPr lang="en-US" sz="2000" b="1" dirty="0">
              <a:solidFill>
                <a:schemeClr val="bg1"/>
              </a:solidFill>
              <a:latin typeface="Calibri" panose="020F0502020204030204" pitchFamily="34" charset="0"/>
              <a:cs typeface="Calibri" panose="020F0502020204030204" pitchFamily="34" charset="0"/>
            </a:rPr>
            <a:t>Respond</a:t>
          </a:r>
          <a:r>
            <a:rPr lang="en-US" sz="2000" dirty="0">
              <a:solidFill>
                <a:schemeClr val="bg1"/>
              </a:solidFill>
              <a:latin typeface="Calibri" panose="020F0502020204030204" pitchFamily="34" charset="0"/>
              <a:cs typeface="Calibri" panose="020F0502020204030204" pitchFamily="34" charset="0"/>
            </a:rPr>
            <a:t>: </a:t>
          </a:r>
        </a:p>
        <a:p>
          <a:endParaRPr lang="en-US" sz="14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Let person respond to your concerns and discuss potential next steps or plans</a:t>
          </a:r>
        </a:p>
      </dgm:t>
    </dgm:pt>
    <dgm:pt modelId="{BE5F4767-5BD0-40C1-ADE4-7C9CBFDA099B}" type="parTrans" cxnId="{2C3225C7-1680-4A02-AAE2-3D3F074AF9C4}">
      <dgm:prSet/>
      <dgm:spPr/>
      <dgm:t>
        <a:bodyPr/>
        <a:lstStyle/>
        <a:p>
          <a:endParaRPr lang="en-US"/>
        </a:p>
      </dgm:t>
    </dgm:pt>
    <dgm:pt modelId="{B44480AD-022F-46D0-8237-C03300C070A9}" type="sibTrans" cxnId="{2C3225C7-1680-4A02-AAE2-3D3F074AF9C4}">
      <dgm:prSet/>
      <dgm:spPr/>
      <dgm:t>
        <a:bodyPr/>
        <a:lstStyle/>
        <a:p>
          <a:endParaRPr lang="en-US"/>
        </a:p>
      </dgm:t>
    </dgm:pt>
    <dgm:pt modelId="{B170451D-F867-634A-AE8A-33E403D24D20}" type="pres">
      <dgm:prSet presAssocID="{13B860B5-D2B4-406A-8B34-1FF8A92D38AD}" presName="Name0" presStyleCnt="0">
        <dgm:presLayoutVars>
          <dgm:dir/>
          <dgm:animLvl val="lvl"/>
          <dgm:resizeHandles val="exact"/>
        </dgm:presLayoutVars>
      </dgm:prSet>
      <dgm:spPr/>
    </dgm:pt>
    <dgm:pt modelId="{78A619F1-2D23-1A45-9D3A-6F69C9AE38AF}" type="pres">
      <dgm:prSet presAssocID="{C758E8A2-A548-4C9D-835D-C87FDEE06F81}" presName="composite" presStyleCnt="0"/>
      <dgm:spPr/>
    </dgm:pt>
    <dgm:pt modelId="{F1370312-1E7D-1E44-BB11-CC2E36298720}" type="pres">
      <dgm:prSet presAssocID="{C758E8A2-A548-4C9D-835D-C87FDEE06F81}" presName="parTx" presStyleLbl="alignNode1" presStyleIdx="0" presStyleCnt="5" custLinFactNeighborX="2096">
        <dgm:presLayoutVars>
          <dgm:chMax val="0"/>
          <dgm:chPref val="0"/>
        </dgm:presLayoutVars>
      </dgm:prSet>
      <dgm:spPr/>
    </dgm:pt>
    <dgm:pt modelId="{0B2002D3-8818-914F-843D-59C43FCFCA86}" type="pres">
      <dgm:prSet presAssocID="{C758E8A2-A548-4C9D-835D-C87FDEE06F81}" presName="desTx" presStyleLbl="alignAccFollowNode1" presStyleIdx="0" presStyleCnt="5" custLinFactNeighborX="2759">
        <dgm:presLayoutVars/>
      </dgm:prSet>
      <dgm:spPr/>
    </dgm:pt>
    <dgm:pt modelId="{88CD7010-D6BE-7E49-A33E-0F470FDAB643}" type="pres">
      <dgm:prSet presAssocID="{9CACBDF2-1FE0-4291-A789-AAE83D95A669}" presName="space" presStyleCnt="0"/>
      <dgm:spPr/>
    </dgm:pt>
    <dgm:pt modelId="{20EFAD8B-1E5E-4F42-9557-4A40E49E29D1}" type="pres">
      <dgm:prSet presAssocID="{C6243E8D-EE8E-4AD2-A2BD-2147EAAAC7C1}" presName="composite" presStyleCnt="0"/>
      <dgm:spPr/>
    </dgm:pt>
    <dgm:pt modelId="{E56CD0B6-B7D3-C54F-82C8-91E102C207CB}" type="pres">
      <dgm:prSet presAssocID="{C6243E8D-EE8E-4AD2-A2BD-2147EAAAC7C1}" presName="parTx" presStyleLbl="alignNode1" presStyleIdx="1" presStyleCnt="5">
        <dgm:presLayoutVars>
          <dgm:chMax val="0"/>
          <dgm:chPref val="0"/>
        </dgm:presLayoutVars>
      </dgm:prSet>
      <dgm:spPr/>
    </dgm:pt>
    <dgm:pt modelId="{F6A05BED-96E8-A34C-93A4-6B1D4EA8A826}" type="pres">
      <dgm:prSet presAssocID="{C6243E8D-EE8E-4AD2-A2BD-2147EAAAC7C1}" presName="desTx" presStyleLbl="alignAccFollowNode1" presStyleIdx="1" presStyleCnt="5">
        <dgm:presLayoutVars/>
      </dgm:prSet>
      <dgm:spPr/>
    </dgm:pt>
    <dgm:pt modelId="{71821511-4258-2D48-A813-A56A25EEA925}" type="pres">
      <dgm:prSet presAssocID="{701797F3-CF09-4C29-9D50-F3A17A05D490}" presName="space" presStyleCnt="0"/>
      <dgm:spPr/>
    </dgm:pt>
    <dgm:pt modelId="{01C37D6B-5F19-BE4D-B0FA-59CE42F811C1}" type="pres">
      <dgm:prSet presAssocID="{A5C5658E-73AC-4FE1-9871-1DF437AC5754}" presName="composite" presStyleCnt="0"/>
      <dgm:spPr/>
    </dgm:pt>
    <dgm:pt modelId="{3C2E112E-C06C-1D4B-A20F-3506F35A923F}" type="pres">
      <dgm:prSet presAssocID="{A5C5658E-73AC-4FE1-9871-1DF437AC5754}" presName="parTx" presStyleLbl="alignNode1" presStyleIdx="2" presStyleCnt="5">
        <dgm:presLayoutVars>
          <dgm:chMax val="0"/>
          <dgm:chPref val="0"/>
        </dgm:presLayoutVars>
      </dgm:prSet>
      <dgm:spPr/>
    </dgm:pt>
    <dgm:pt modelId="{6F475B04-3E28-3E4F-8F4D-19B7439103CD}" type="pres">
      <dgm:prSet presAssocID="{A5C5658E-73AC-4FE1-9871-1DF437AC5754}" presName="desTx" presStyleLbl="alignAccFollowNode1" presStyleIdx="2" presStyleCnt="5">
        <dgm:presLayoutVars/>
      </dgm:prSet>
      <dgm:spPr/>
    </dgm:pt>
    <dgm:pt modelId="{76457C24-9C49-E945-8FA9-509592A39586}" type="pres">
      <dgm:prSet presAssocID="{E453CF82-EA55-46F3-9209-3558257045F8}" presName="space" presStyleCnt="0"/>
      <dgm:spPr/>
    </dgm:pt>
    <dgm:pt modelId="{18481E58-0A7C-434B-A370-50850049D5F9}" type="pres">
      <dgm:prSet presAssocID="{3E181C43-E821-48B6-9B7F-1C0E2C65B2D7}" presName="composite" presStyleCnt="0"/>
      <dgm:spPr/>
    </dgm:pt>
    <dgm:pt modelId="{4780F5BC-18F9-2E42-8084-7193E0A421BD}" type="pres">
      <dgm:prSet presAssocID="{3E181C43-E821-48B6-9B7F-1C0E2C65B2D7}" presName="parTx" presStyleLbl="alignNode1" presStyleIdx="3" presStyleCnt="5">
        <dgm:presLayoutVars>
          <dgm:chMax val="0"/>
          <dgm:chPref val="0"/>
        </dgm:presLayoutVars>
      </dgm:prSet>
      <dgm:spPr/>
    </dgm:pt>
    <dgm:pt modelId="{08DE05EB-5D46-BE42-9495-74EDDD52DA75}" type="pres">
      <dgm:prSet presAssocID="{3E181C43-E821-48B6-9B7F-1C0E2C65B2D7}" presName="desTx" presStyleLbl="alignAccFollowNode1" presStyleIdx="3" presStyleCnt="5">
        <dgm:presLayoutVars/>
      </dgm:prSet>
      <dgm:spPr/>
    </dgm:pt>
    <dgm:pt modelId="{4B78B1EE-C92A-BB46-99E3-1449F3481A03}" type="pres">
      <dgm:prSet presAssocID="{A14C90CF-B134-49D4-AED0-1E37B756A36D}" presName="space" presStyleCnt="0"/>
      <dgm:spPr/>
    </dgm:pt>
    <dgm:pt modelId="{91F8AABB-780E-3A40-B81B-47AD08B674EF}" type="pres">
      <dgm:prSet presAssocID="{559AEC4C-F23C-4E87-93C7-2F799960D4EE}" presName="composite" presStyleCnt="0"/>
      <dgm:spPr/>
    </dgm:pt>
    <dgm:pt modelId="{2FE64212-80BF-DC47-AAE7-83758E6B1270}" type="pres">
      <dgm:prSet presAssocID="{559AEC4C-F23C-4E87-93C7-2F799960D4EE}" presName="parTx" presStyleLbl="alignNode1" presStyleIdx="4" presStyleCnt="5">
        <dgm:presLayoutVars>
          <dgm:chMax val="0"/>
          <dgm:chPref val="0"/>
        </dgm:presLayoutVars>
      </dgm:prSet>
      <dgm:spPr/>
    </dgm:pt>
    <dgm:pt modelId="{5231062B-CA3D-5447-90A0-3918AA3B74E0}" type="pres">
      <dgm:prSet presAssocID="{559AEC4C-F23C-4E87-93C7-2F799960D4EE}" presName="desTx" presStyleLbl="alignAccFollowNode1" presStyleIdx="4" presStyleCnt="5" custLinFactNeighborY="440">
        <dgm:presLayoutVars/>
      </dgm:prSet>
      <dgm:spPr/>
    </dgm:pt>
  </dgm:ptLst>
  <dgm:cxnLst>
    <dgm:cxn modelId="{9F05CD03-07CA-A64E-BDA9-BF8D371DCEF1}" type="presOf" srcId="{05F92D65-D6BF-4D37-91D0-47297B71D5D3}" destId="{F6A05BED-96E8-A34C-93A4-6B1D4EA8A826}" srcOrd="0" destOrd="0" presId="urn:microsoft.com/office/officeart/2016/7/layout/ChevronBlockProcess"/>
    <dgm:cxn modelId="{2DE6BC08-E434-2F49-8AD1-7D57F9F22E59}" type="presOf" srcId="{13B860B5-D2B4-406A-8B34-1FF8A92D38AD}" destId="{B170451D-F867-634A-AE8A-33E403D24D20}" srcOrd="0" destOrd="0" presId="urn:microsoft.com/office/officeart/2016/7/layout/ChevronBlockProcess"/>
    <dgm:cxn modelId="{5F4FF416-6C33-4F9A-9691-43C7E307BC01}" srcId="{3E181C43-E821-48B6-9B7F-1C0E2C65B2D7}" destId="{A0DAB8A6-024C-4D15-8C1D-506EC36BA9AF}" srcOrd="0" destOrd="0" parTransId="{F25DC2CD-4EB7-4567-BE5F-3526B1329C42}" sibTransId="{311C6020-31B9-4C1D-A31C-30F087BA57CE}"/>
    <dgm:cxn modelId="{30810E31-E6EC-4C5B-B3E8-54D6B9470102}" srcId="{13B860B5-D2B4-406A-8B34-1FF8A92D38AD}" destId="{C6243E8D-EE8E-4AD2-A2BD-2147EAAAC7C1}" srcOrd="1" destOrd="0" parTransId="{C8556311-F325-4086-8078-7920537AF5C2}" sibTransId="{701797F3-CF09-4C29-9D50-F3A17A05D490}"/>
    <dgm:cxn modelId="{636F3739-F42C-6E4B-A1D3-0D03FB44B855}" type="presOf" srcId="{C758E8A2-A548-4C9D-835D-C87FDEE06F81}" destId="{F1370312-1E7D-1E44-BB11-CC2E36298720}" srcOrd="0" destOrd="0" presId="urn:microsoft.com/office/officeart/2016/7/layout/ChevronBlockProcess"/>
    <dgm:cxn modelId="{37A93C39-71F3-244B-A737-8E5A5CDEEF3F}" type="presOf" srcId="{559AEC4C-F23C-4E87-93C7-2F799960D4EE}" destId="{2FE64212-80BF-DC47-AAE7-83758E6B1270}" srcOrd="0" destOrd="0" presId="urn:microsoft.com/office/officeart/2016/7/layout/ChevronBlockProcess"/>
    <dgm:cxn modelId="{E7B10661-431A-4AEC-821F-F5F9E35D9D35}" srcId="{A5C5658E-73AC-4FE1-9871-1DF437AC5754}" destId="{6DD68A38-E889-4B9D-8A77-4754282BDA48}" srcOrd="0" destOrd="0" parTransId="{9C53EFF0-A483-4CE1-BC14-50274EB7A73B}" sibTransId="{A0C98046-DF4A-4C50-8104-9182D35F2CAD}"/>
    <dgm:cxn modelId="{CFFEB948-C77C-1845-A741-2DFEEFAFD984}" type="presOf" srcId="{A0DAB8A6-024C-4D15-8C1D-506EC36BA9AF}" destId="{08DE05EB-5D46-BE42-9495-74EDDD52DA75}" srcOrd="0" destOrd="0" presId="urn:microsoft.com/office/officeart/2016/7/layout/ChevronBlockProcess"/>
    <dgm:cxn modelId="{AFDDA658-7558-4755-B5EE-8E5EAA926E53}" srcId="{13B860B5-D2B4-406A-8B34-1FF8A92D38AD}" destId="{3E181C43-E821-48B6-9B7F-1C0E2C65B2D7}" srcOrd="3" destOrd="0" parTransId="{9D58669E-1CE2-48F2-8A83-96786F5F1B3B}" sibTransId="{A14C90CF-B134-49D4-AED0-1E37B756A36D}"/>
    <dgm:cxn modelId="{5168F059-FE5F-4BB2-99E4-5DCD2CC1F1F2}" srcId="{C6243E8D-EE8E-4AD2-A2BD-2147EAAAC7C1}" destId="{05F92D65-D6BF-4D37-91D0-47297B71D5D3}" srcOrd="0" destOrd="0" parTransId="{D8AC563B-B202-4883-8B38-F833B2D93066}" sibTransId="{63455070-773F-4C35-8B89-B8ACD3716ACB}"/>
    <dgm:cxn modelId="{5C5B2180-CBBC-8447-8169-6806EA42907E}" type="presOf" srcId="{3E181C43-E821-48B6-9B7F-1C0E2C65B2D7}" destId="{4780F5BC-18F9-2E42-8084-7193E0A421BD}" srcOrd="0" destOrd="0" presId="urn:microsoft.com/office/officeart/2016/7/layout/ChevronBlockProcess"/>
    <dgm:cxn modelId="{09611694-6F29-4C81-9C8D-A0189BD97FB9}" srcId="{C758E8A2-A548-4C9D-835D-C87FDEE06F81}" destId="{0415D1ED-B63D-4FDE-904C-C853E98EE591}" srcOrd="0" destOrd="0" parTransId="{0767A5A8-90F1-4BA0-98ED-C99B1CF53A60}" sibTransId="{88170BD9-E569-4143-AC07-EDE538586FDF}"/>
    <dgm:cxn modelId="{B56A4097-8A78-2F4B-AD50-C27FFA304E98}" type="presOf" srcId="{A5C5658E-73AC-4FE1-9871-1DF437AC5754}" destId="{3C2E112E-C06C-1D4B-A20F-3506F35A923F}" srcOrd="0" destOrd="0" presId="urn:microsoft.com/office/officeart/2016/7/layout/ChevronBlockProcess"/>
    <dgm:cxn modelId="{1B5526A0-98EA-4291-BCC0-6E1354499176}" srcId="{13B860B5-D2B4-406A-8B34-1FF8A92D38AD}" destId="{559AEC4C-F23C-4E87-93C7-2F799960D4EE}" srcOrd="4" destOrd="0" parTransId="{47508A25-36D9-4D97-B41D-7C87F023CBDE}" sibTransId="{902E6096-BDF8-4D1F-9FA6-7DFDD72D1652}"/>
    <dgm:cxn modelId="{01DB2AA3-272B-49F9-9520-F5C6FA57DCEA}" srcId="{13B860B5-D2B4-406A-8B34-1FF8A92D38AD}" destId="{C758E8A2-A548-4C9D-835D-C87FDEE06F81}" srcOrd="0" destOrd="0" parTransId="{CC559427-9F1C-4151-9757-DB98A6A02A32}" sibTransId="{9CACBDF2-1FE0-4291-A789-AAE83D95A669}"/>
    <dgm:cxn modelId="{FFCE9BC4-0EF7-9945-B726-8C96CE8A849C}" type="presOf" srcId="{6DD68A38-E889-4B9D-8A77-4754282BDA48}" destId="{6F475B04-3E28-3E4F-8F4D-19B7439103CD}" srcOrd="0" destOrd="0" presId="urn:microsoft.com/office/officeart/2016/7/layout/ChevronBlockProcess"/>
    <dgm:cxn modelId="{2C3225C7-1680-4A02-AAE2-3D3F074AF9C4}" srcId="{559AEC4C-F23C-4E87-93C7-2F799960D4EE}" destId="{CB74DC63-7689-4E6E-B107-7DBA988FD7A3}" srcOrd="0" destOrd="0" parTransId="{BE5F4767-5BD0-40C1-ADE4-7C9CBFDA099B}" sibTransId="{B44480AD-022F-46D0-8237-C03300C070A9}"/>
    <dgm:cxn modelId="{1F8D4ACC-B129-2946-A6AF-A53C327A529D}" type="presOf" srcId="{0415D1ED-B63D-4FDE-904C-C853E98EE591}" destId="{0B2002D3-8818-914F-843D-59C43FCFCA86}" srcOrd="0" destOrd="0" presId="urn:microsoft.com/office/officeart/2016/7/layout/ChevronBlockProcess"/>
    <dgm:cxn modelId="{997D6CD8-BBB4-4025-A9ED-D1AB1C8FAB55}" srcId="{13B860B5-D2B4-406A-8B34-1FF8A92D38AD}" destId="{A5C5658E-73AC-4FE1-9871-1DF437AC5754}" srcOrd="2" destOrd="0" parTransId="{627A02D7-FD3C-481B-8A9C-A9EE139D4D7E}" sibTransId="{E453CF82-EA55-46F3-9209-3558257045F8}"/>
    <dgm:cxn modelId="{09B666E5-C6A5-684B-9A5C-6719B1D61B15}" type="presOf" srcId="{CB74DC63-7689-4E6E-B107-7DBA988FD7A3}" destId="{5231062B-CA3D-5447-90A0-3918AA3B74E0}" srcOrd="0" destOrd="0" presId="urn:microsoft.com/office/officeart/2016/7/layout/ChevronBlockProcess"/>
    <dgm:cxn modelId="{A48F3DFA-0850-E048-B076-7C89BEAAC2D9}" type="presOf" srcId="{C6243E8D-EE8E-4AD2-A2BD-2147EAAAC7C1}" destId="{E56CD0B6-B7D3-C54F-82C8-91E102C207CB}" srcOrd="0" destOrd="0" presId="urn:microsoft.com/office/officeart/2016/7/layout/ChevronBlockProcess"/>
    <dgm:cxn modelId="{0DC39DB4-96DC-4545-BCCE-75053683A17F}" type="presParOf" srcId="{B170451D-F867-634A-AE8A-33E403D24D20}" destId="{78A619F1-2D23-1A45-9D3A-6F69C9AE38AF}" srcOrd="0" destOrd="0" presId="urn:microsoft.com/office/officeart/2016/7/layout/ChevronBlockProcess"/>
    <dgm:cxn modelId="{94F2F4B0-757E-F74A-933F-B39E33098F8F}" type="presParOf" srcId="{78A619F1-2D23-1A45-9D3A-6F69C9AE38AF}" destId="{F1370312-1E7D-1E44-BB11-CC2E36298720}" srcOrd="0" destOrd="0" presId="urn:microsoft.com/office/officeart/2016/7/layout/ChevronBlockProcess"/>
    <dgm:cxn modelId="{7E07ED8E-6982-DE4E-87C7-CAC5235E65CA}" type="presParOf" srcId="{78A619F1-2D23-1A45-9D3A-6F69C9AE38AF}" destId="{0B2002D3-8818-914F-843D-59C43FCFCA86}" srcOrd="1" destOrd="0" presId="urn:microsoft.com/office/officeart/2016/7/layout/ChevronBlockProcess"/>
    <dgm:cxn modelId="{6A596B4B-0AD3-E44F-939B-99CB104E04A8}" type="presParOf" srcId="{B170451D-F867-634A-AE8A-33E403D24D20}" destId="{88CD7010-D6BE-7E49-A33E-0F470FDAB643}" srcOrd="1" destOrd="0" presId="urn:microsoft.com/office/officeart/2016/7/layout/ChevronBlockProcess"/>
    <dgm:cxn modelId="{091308AF-14F1-A540-B8FB-BC2D6F59B818}" type="presParOf" srcId="{B170451D-F867-634A-AE8A-33E403D24D20}" destId="{20EFAD8B-1E5E-4F42-9557-4A40E49E29D1}" srcOrd="2" destOrd="0" presId="urn:microsoft.com/office/officeart/2016/7/layout/ChevronBlockProcess"/>
    <dgm:cxn modelId="{508435FF-692A-6943-89CE-827D4DFB9FD4}" type="presParOf" srcId="{20EFAD8B-1E5E-4F42-9557-4A40E49E29D1}" destId="{E56CD0B6-B7D3-C54F-82C8-91E102C207CB}" srcOrd="0" destOrd="0" presId="urn:microsoft.com/office/officeart/2016/7/layout/ChevronBlockProcess"/>
    <dgm:cxn modelId="{3F2065C5-8F04-2E4F-893D-126CBE83AB32}" type="presParOf" srcId="{20EFAD8B-1E5E-4F42-9557-4A40E49E29D1}" destId="{F6A05BED-96E8-A34C-93A4-6B1D4EA8A826}" srcOrd="1" destOrd="0" presId="urn:microsoft.com/office/officeart/2016/7/layout/ChevronBlockProcess"/>
    <dgm:cxn modelId="{E20DB733-F7B0-804B-91E6-B9C1EC36109D}" type="presParOf" srcId="{B170451D-F867-634A-AE8A-33E403D24D20}" destId="{71821511-4258-2D48-A813-A56A25EEA925}" srcOrd="3" destOrd="0" presId="urn:microsoft.com/office/officeart/2016/7/layout/ChevronBlockProcess"/>
    <dgm:cxn modelId="{9105F1FC-CA98-D54C-AA18-364C1065AE05}" type="presParOf" srcId="{B170451D-F867-634A-AE8A-33E403D24D20}" destId="{01C37D6B-5F19-BE4D-B0FA-59CE42F811C1}" srcOrd="4" destOrd="0" presId="urn:microsoft.com/office/officeart/2016/7/layout/ChevronBlockProcess"/>
    <dgm:cxn modelId="{5924E399-75EF-F04B-B033-B56E2EF89A7B}" type="presParOf" srcId="{01C37D6B-5F19-BE4D-B0FA-59CE42F811C1}" destId="{3C2E112E-C06C-1D4B-A20F-3506F35A923F}" srcOrd="0" destOrd="0" presId="urn:microsoft.com/office/officeart/2016/7/layout/ChevronBlockProcess"/>
    <dgm:cxn modelId="{DC51E83F-CD12-7A45-ACBC-FB81A6298937}" type="presParOf" srcId="{01C37D6B-5F19-BE4D-B0FA-59CE42F811C1}" destId="{6F475B04-3E28-3E4F-8F4D-19B7439103CD}" srcOrd="1" destOrd="0" presId="urn:microsoft.com/office/officeart/2016/7/layout/ChevronBlockProcess"/>
    <dgm:cxn modelId="{51D19F0D-E3E4-EA4A-9DD9-F2589EEEB9FE}" type="presParOf" srcId="{B170451D-F867-634A-AE8A-33E403D24D20}" destId="{76457C24-9C49-E945-8FA9-509592A39586}" srcOrd="5" destOrd="0" presId="urn:microsoft.com/office/officeart/2016/7/layout/ChevronBlockProcess"/>
    <dgm:cxn modelId="{8CB5FE29-12A1-7D44-A7AD-B37E9F97DA59}" type="presParOf" srcId="{B170451D-F867-634A-AE8A-33E403D24D20}" destId="{18481E58-0A7C-434B-A370-50850049D5F9}" srcOrd="6" destOrd="0" presId="urn:microsoft.com/office/officeart/2016/7/layout/ChevronBlockProcess"/>
    <dgm:cxn modelId="{EDED7C09-5D54-8747-BFFE-451F32AC1344}" type="presParOf" srcId="{18481E58-0A7C-434B-A370-50850049D5F9}" destId="{4780F5BC-18F9-2E42-8084-7193E0A421BD}" srcOrd="0" destOrd="0" presId="urn:microsoft.com/office/officeart/2016/7/layout/ChevronBlockProcess"/>
    <dgm:cxn modelId="{7DDFD579-6AA2-5B4E-A12D-92302E29DA1F}" type="presParOf" srcId="{18481E58-0A7C-434B-A370-50850049D5F9}" destId="{08DE05EB-5D46-BE42-9495-74EDDD52DA75}" srcOrd="1" destOrd="0" presId="urn:microsoft.com/office/officeart/2016/7/layout/ChevronBlockProcess"/>
    <dgm:cxn modelId="{18369103-B1EF-5D41-A1E9-9C3AEBB65C18}" type="presParOf" srcId="{B170451D-F867-634A-AE8A-33E403D24D20}" destId="{4B78B1EE-C92A-BB46-99E3-1449F3481A03}" srcOrd="7" destOrd="0" presId="urn:microsoft.com/office/officeart/2016/7/layout/ChevronBlockProcess"/>
    <dgm:cxn modelId="{EE87C0B4-0898-C441-B1E3-AFBE1622BEDA}" type="presParOf" srcId="{B170451D-F867-634A-AE8A-33E403D24D20}" destId="{91F8AABB-780E-3A40-B81B-47AD08B674EF}" srcOrd="8" destOrd="0" presId="urn:microsoft.com/office/officeart/2016/7/layout/ChevronBlockProcess"/>
    <dgm:cxn modelId="{A94B0545-C0F8-A249-8AED-D024FF80773D}" type="presParOf" srcId="{91F8AABB-780E-3A40-B81B-47AD08B674EF}" destId="{2FE64212-80BF-DC47-AAE7-83758E6B1270}" srcOrd="0" destOrd="0" presId="urn:microsoft.com/office/officeart/2016/7/layout/ChevronBlockProcess"/>
    <dgm:cxn modelId="{CC376AEC-6193-8A49-B74D-AADAE22DF1B6}" type="presParOf" srcId="{91F8AABB-780E-3A40-B81B-47AD08B674EF}" destId="{5231062B-CA3D-5447-90A0-3918AA3B74E0}"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3B860B5-D2B4-406A-8B34-1FF8A92D38AD}" type="doc">
      <dgm:prSet loTypeId="urn:microsoft.com/office/officeart/2016/7/layout/ChevronBlockProcess" loCatId="process" qsTypeId="urn:microsoft.com/office/officeart/2005/8/quickstyle/simple2" qsCatId="simple" csTypeId="urn:microsoft.com/office/officeart/2005/8/colors/colorful1" csCatId="colorful" phldr="1"/>
      <dgm:spPr/>
      <dgm:t>
        <a:bodyPr/>
        <a:lstStyle/>
        <a:p>
          <a:endParaRPr lang="en-US"/>
        </a:p>
      </dgm:t>
    </dgm:pt>
    <dgm:pt modelId="{C758E8A2-A548-4C9D-835D-C87FDEE06F81}">
      <dgm:prSet/>
      <dgm:spPr>
        <a:solidFill>
          <a:srgbClr val="313A55"/>
        </a:solidFill>
        <a:ln>
          <a:solidFill>
            <a:schemeClr val="bg1"/>
          </a:solidFill>
        </a:ln>
      </dgm:spPr>
      <dgm:t>
        <a:bodyPr/>
        <a:lstStyle/>
        <a:p>
          <a:r>
            <a:rPr lang="en-US" dirty="0">
              <a:ln>
                <a:solidFill>
                  <a:schemeClr val="bg1"/>
                </a:solidFill>
              </a:ln>
            </a:rPr>
            <a:t>Observe</a:t>
          </a:r>
        </a:p>
      </dgm:t>
    </dgm:pt>
    <dgm:pt modelId="{CC559427-9F1C-4151-9757-DB98A6A02A32}" type="parTrans" cxnId="{01DB2AA3-272B-49F9-9520-F5C6FA57DCEA}">
      <dgm:prSet/>
      <dgm:spPr/>
      <dgm:t>
        <a:bodyPr/>
        <a:lstStyle/>
        <a:p>
          <a:endParaRPr lang="en-US"/>
        </a:p>
      </dgm:t>
    </dgm:pt>
    <dgm:pt modelId="{9CACBDF2-1FE0-4291-A789-AAE83D95A669}" type="sibTrans" cxnId="{01DB2AA3-272B-49F9-9520-F5C6FA57DCEA}">
      <dgm:prSet/>
      <dgm:spPr/>
      <dgm:t>
        <a:bodyPr/>
        <a:lstStyle/>
        <a:p>
          <a:endParaRPr lang="en-US"/>
        </a:p>
      </dgm:t>
    </dgm:pt>
    <dgm:pt modelId="{0415D1ED-B63D-4FDE-904C-C853E98EE591}">
      <dgm:prSet/>
      <dgm:spPr>
        <a:solidFill>
          <a:srgbClr val="232D4B">
            <a:alpha val="90000"/>
          </a:srgbClr>
        </a:solidFill>
        <a:ln>
          <a:solidFill>
            <a:schemeClr val="bg1">
              <a:alpha val="90000"/>
            </a:schemeClr>
          </a:solidFill>
        </a:ln>
      </dgm:spPr>
      <dgm:t>
        <a:bodyPr/>
        <a:lstStyle/>
        <a:p>
          <a:r>
            <a:rPr lang="en-US" b="1" dirty="0">
              <a:solidFill>
                <a:schemeClr val="bg1"/>
              </a:solidFill>
              <a:latin typeface="Calibri" panose="020F0502020204030204" pitchFamily="34" charset="0"/>
              <a:cs typeface="Calibri" panose="020F0502020204030204" pitchFamily="34" charset="0"/>
            </a:rPr>
            <a:t>Observe:  </a:t>
          </a:r>
        </a:p>
        <a:p>
          <a:r>
            <a:rPr lang="en-US" dirty="0">
              <a:solidFill>
                <a:schemeClr val="bg1"/>
              </a:solidFill>
              <a:latin typeface="Calibri" panose="020F0502020204030204" pitchFamily="34" charset="0"/>
              <a:cs typeface="Calibri" panose="020F0502020204030204" pitchFamily="34" charset="0"/>
            </a:rPr>
            <a:t>You notice your peer has been less and less talkative, and more isolated from others over the last few weeks</a:t>
          </a:r>
        </a:p>
      </dgm:t>
    </dgm:pt>
    <dgm:pt modelId="{0767A5A8-90F1-4BA0-98ED-C99B1CF53A60}" type="parTrans" cxnId="{09611694-6F29-4C81-9C8D-A0189BD97FB9}">
      <dgm:prSet/>
      <dgm:spPr/>
      <dgm:t>
        <a:bodyPr/>
        <a:lstStyle/>
        <a:p>
          <a:endParaRPr lang="en-US"/>
        </a:p>
      </dgm:t>
    </dgm:pt>
    <dgm:pt modelId="{88170BD9-E569-4143-AC07-EDE538586FDF}" type="sibTrans" cxnId="{09611694-6F29-4C81-9C8D-A0189BD97FB9}">
      <dgm:prSet/>
      <dgm:spPr/>
      <dgm:t>
        <a:bodyPr/>
        <a:lstStyle/>
        <a:p>
          <a:endParaRPr lang="en-US"/>
        </a:p>
      </dgm:t>
    </dgm:pt>
    <dgm:pt modelId="{C6243E8D-EE8E-4AD2-A2BD-2147EAAAC7C1}">
      <dgm:prSet/>
      <dgm:spPr>
        <a:solidFill>
          <a:srgbClr val="313A55"/>
        </a:solidFill>
        <a:ln>
          <a:solidFill>
            <a:schemeClr val="bg1"/>
          </a:solidFill>
        </a:ln>
      </dgm:spPr>
      <dgm:t>
        <a:bodyPr/>
        <a:lstStyle/>
        <a:p>
          <a:r>
            <a:rPr lang="en-US">
              <a:ln>
                <a:solidFill>
                  <a:schemeClr val="bg1"/>
                </a:solidFill>
              </a:ln>
            </a:rPr>
            <a:t>State</a:t>
          </a:r>
        </a:p>
      </dgm:t>
    </dgm:pt>
    <dgm:pt modelId="{C8556311-F325-4086-8078-7920537AF5C2}" type="parTrans" cxnId="{30810E31-E6EC-4C5B-B3E8-54D6B9470102}">
      <dgm:prSet/>
      <dgm:spPr/>
      <dgm:t>
        <a:bodyPr/>
        <a:lstStyle/>
        <a:p>
          <a:endParaRPr lang="en-US"/>
        </a:p>
      </dgm:t>
    </dgm:pt>
    <dgm:pt modelId="{701797F3-CF09-4C29-9D50-F3A17A05D490}" type="sibTrans" cxnId="{30810E31-E6EC-4C5B-B3E8-54D6B9470102}">
      <dgm:prSet/>
      <dgm:spPr/>
      <dgm:t>
        <a:bodyPr/>
        <a:lstStyle/>
        <a:p>
          <a:endParaRPr lang="en-US"/>
        </a:p>
      </dgm:t>
    </dgm:pt>
    <dgm:pt modelId="{05F92D65-D6BF-4D37-91D0-47297B71D5D3}">
      <dgm:prSet custT="1"/>
      <dgm:spPr>
        <a:solidFill>
          <a:srgbClr val="313A55"/>
        </a:solidFill>
        <a:ln>
          <a:solidFill>
            <a:schemeClr val="bg1">
              <a:alpha val="90000"/>
            </a:schemeClr>
          </a:solidFill>
        </a:ln>
      </dgm:spPr>
      <dgm:t>
        <a:bodyPr/>
        <a:lstStyle/>
        <a:p>
          <a:r>
            <a:rPr lang="en-US" sz="2000" b="1" dirty="0">
              <a:solidFill>
                <a:schemeClr val="bg1"/>
              </a:solidFill>
              <a:latin typeface="Calibri" panose="020F0502020204030204" pitchFamily="34" charset="0"/>
              <a:cs typeface="Calibri" panose="020F0502020204030204" pitchFamily="34" charset="0"/>
            </a:rPr>
            <a:t>State Observation:  </a:t>
          </a:r>
          <a:r>
            <a:rPr lang="en-US" sz="2000" dirty="0">
              <a:solidFill>
                <a:schemeClr val="bg1"/>
              </a:solidFill>
              <a:latin typeface="Calibri" panose="020F0502020204030204" pitchFamily="34" charset="0"/>
              <a:cs typeface="Calibri" panose="020F0502020204030204" pitchFamily="34" charset="0"/>
            </a:rPr>
            <a:t>“Hey Joe, I haven’t been seeing you around as much lately, and you seem to be really quiet the last few weeks.”</a:t>
          </a:r>
          <a:endParaRPr lang="en-US" sz="2000" kern="1200" dirty="0">
            <a:solidFill>
              <a:prstClr val="white"/>
            </a:solidFill>
            <a:latin typeface="Calibri" panose="020F0502020204030204" pitchFamily="34" charset="0"/>
            <a:ea typeface="+mn-ea"/>
            <a:cs typeface="Calibri" panose="020F0502020204030204" pitchFamily="34" charset="0"/>
          </a:endParaRPr>
        </a:p>
      </dgm:t>
    </dgm:pt>
    <dgm:pt modelId="{D8AC563B-B202-4883-8B38-F833B2D93066}" type="parTrans" cxnId="{5168F059-FE5F-4BB2-99E4-5DCD2CC1F1F2}">
      <dgm:prSet/>
      <dgm:spPr/>
      <dgm:t>
        <a:bodyPr/>
        <a:lstStyle/>
        <a:p>
          <a:endParaRPr lang="en-US"/>
        </a:p>
      </dgm:t>
    </dgm:pt>
    <dgm:pt modelId="{63455070-773F-4C35-8B89-B8ACD3716ACB}" type="sibTrans" cxnId="{5168F059-FE5F-4BB2-99E4-5DCD2CC1F1F2}">
      <dgm:prSet/>
      <dgm:spPr/>
      <dgm:t>
        <a:bodyPr/>
        <a:lstStyle/>
        <a:p>
          <a:endParaRPr lang="en-US"/>
        </a:p>
      </dgm:t>
    </dgm:pt>
    <dgm:pt modelId="{A5C5658E-73AC-4FE1-9871-1DF437AC5754}">
      <dgm:prSet/>
      <dgm:spPr>
        <a:solidFill>
          <a:srgbClr val="313A55"/>
        </a:solidFill>
        <a:ln>
          <a:solidFill>
            <a:schemeClr val="bg1"/>
          </a:solidFill>
        </a:ln>
      </dgm:spPr>
      <dgm:t>
        <a:bodyPr/>
        <a:lstStyle/>
        <a:p>
          <a:r>
            <a:rPr lang="en-US" dirty="0">
              <a:ln>
                <a:solidFill>
                  <a:schemeClr val="bg1"/>
                </a:solidFill>
              </a:ln>
            </a:rPr>
            <a:t>Clarify</a:t>
          </a:r>
        </a:p>
      </dgm:t>
    </dgm:pt>
    <dgm:pt modelId="{627A02D7-FD3C-481B-8A9C-A9EE139D4D7E}" type="parTrans" cxnId="{997D6CD8-BBB4-4025-A9ED-D1AB1C8FAB55}">
      <dgm:prSet/>
      <dgm:spPr/>
      <dgm:t>
        <a:bodyPr/>
        <a:lstStyle/>
        <a:p>
          <a:endParaRPr lang="en-US"/>
        </a:p>
      </dgm:t>
    </dgm:pt>
    <dgm:pt modelId="{E453CF82-EA55-46F3-9209-3558257045F8}" type="sibTrans" cxnId="{997D6CD8-BBB4-4025-A9ED-D1AB1C8FAB55}">
      <dgm:prSet/>
      <dgm:spPr/>
      <dgm:t>
        <a:bodyPr/>
        <a:lstStyle/>
        <a:p>
          <a:endParaRPr lang="en-US"/>
        </a:p>
      </dgm:t>
    </dgm:pt>
    <dgm:pt modelId="{6DD68A38-E889-4B9D-8A77-4754282BDA48}">
      <dgm:prSet custT="1"/>
      <dgm:spPr>
        <a:solidFill>
          <a:srgbClr val="313A55"/>
        </a:solidFill>
        <a:ln>
          <a:solidFill>
            <a:schemeClr val="bg1">
              <a:alpha val="90000"/>
            </a:schemeClr>
          </a:solidFill>
        </a:ln>
      </dgm:spPr>
      <dgm:t>
        <a:bodyPr/>
        <a:lstStyle/>
        <a:p>
          <a:pPr marL="0" lvl="0" indent="0" algn="l" defTabSz="889000">
            <a:lnSpc>
              <a:spcPct val="90000"/>
            </a:lnSpc>
            <a:spcBef>
              <a:spcPct val="0"/>
            </a:spcBef>
            <a:spcAft>
              <a:spcPct val="35000"/>
            </a:spcAft>
            <a:buNone/>
          </a:pPr>
          <a:endParaRPr lang="en-US" sz="2000" kern="1200" dirty="0">
            <a:solidFill>
              <a:prstClr val="white"/>
            </a:solidFill>
            <a:latin typeface="Calibri"/>
            <a:ea typeface="+mn-ea"/>
            <a:cs typeface="+mn-cs"/>
          </a:endParaRPr>
        </a:p>
      </dgm:t>
    </dgm:pt>
    <dgm:pt modelId="{9C53EFF0-A483-4CE1-BC14-50274EB7A73B}" type="parTrans" cxnId="{E7B10661-431A-4AEC-821F-F5F9E35D9D35}">
      <dgm:prSet/>
      <dgm:spPr/>
      <dgm:t>
        <a:bodyPr/>
        <a:lstStyle/>
        <a:p>
          <a:endParaRPr lang="en-US"/>
        </a:p>
      </dgm:t>
    </dgm:pt>
    <dgm:pt modelId="{A0C98046-DF4A-4C50-8104-9182D35F2CAD}" type="sibTrans" cxnId="{E7B10661-431A-4AEC-821F-F5F9E35D9D35}">
      <dgm:prSet/>
      <dgm:spPr/>
      <dgm:t>
        <a:bodyPr/>
        <a:lstStyle/>
        <a:p>
          <a:endParaRPr lang="en-US"/>
        </a:p>
      </dgm:t>
    </dgm:pt>
    <dgm:pt modelId="{3E181C43-E821-48B6-9B7F-1C0E2C65B2D7}">
      <dgm:prSet/>
      <dgm:spPr>
        <a:solidFill>
          <a:srgbClr val="313A55"/>
        </a:solidFill>
        <a:ln>
          <a:solidFill>
            <a:schemeClr val="bg1"/>
          </a:solidFill>
        </a:ln>
      </dgm:spPr>
      <dgm:t>
        <a:bodyPr/>
        <a:lstStyle/>
        <a:p>
          <a:r>
            <a:rPr lang="en-US">
              <a:ln>
                <a:solidFill>
                  <a:schemeClr val="bg1"/>
                </a:solidFill>
              </a:ln>
            </a:rPr>
            <a:t>Ask</a:t>
          </a:r>
        </a:p>
      </dgm:t>
    </dgm:pt>
    <dgm:pt modelId="{9D58669E-1CE2-48F2-8A83-96786F5F1B3B}" type="parTrans" cxnId="{AFDDA658-7558-4755-B5EE-8E5EAA926E53}">
      <dgm:prSet/>
      <dgm:spPr/>
      <dgm:t>
        <a:bodyPr/>
        <a:lstStyle/>
        <a:p>
          <a:endParaRPr lang="en-US"/>
        </a:p>
      </dgm:t>
    </dgm:pt>
    <dgm:pt modelId="{A14C90CF-B134-49D4-AED0-1E37B756A36D}" type="sibTrans" cxnId="{AFDDA658-7558-4755-B5EE-8E5EAA926E53}">
      <dgm:prSet/>
      <dgm:spPr/>
      <dgm:t>
        <a:bodyPr/>
        <a:lstStyle/>
        <a:p>
          <a:endParaRPr lang="en-US"/>
        </a:p>
      </dgm:t>
    </dgm:pt>
    <dgm:pt modelId="{A0DAB8A6-024C-4D15-8C1D-506EC36BA9AF}">
      <dgm:prSet/>
      <dgm:spPr>
        <a:solidFill>
          <a:srgbClr val="313A55"/>
        </a:solidFill>
        <a:ln>
          <a:solidFill>
            <a:schemeClr val="bg1">
              <a:alpha val="90000"/>
            </a:schemeClr>
          </a:solidFill>
        </a:ln>
      </dgm:spPr>
      <dgm:t>
        <a:bodyPr/>
        <a:lstStyle/>
        <a:p>
          <a:r>
            <a:rPr lang="en-US" b="1" dirty="0">
              <a:solidFill>
                <a:schemeClr val="bg1"/>
              </a:solidFill>
              <a:latin typeface="Calibri" panose="020F0502020204030204" pitchFamily="34" charset="0"/>
              <a:cs typeface="Calibri" panose="020F0502020204030204" pitchFamily="34" charset="0"/>
            </a:rPr>
            <a:t>Ask:  </a:t>
          </a:r>
        </a:p>
        <a:p>
          <a:r>
            <a:rPr lang="en-US" dirty="0">
              <a:solidFill>
                <a:schemeClr val="bg1"/>
              </a:solidFill>
              <a:latin typeface="Calibri" panose="020F0502020204030204" pitchFamily="34" charset="0"/>
              <a:cs typeface="Calibri" panose="020F0502020204030204" pitchFamily="34" charset="0"/>
            </a:rPr>
            <a:t>“Am I right in my guess that something might be going on with you?”</a:t>
          </a:r>
        </a:p>
      </dgm:t>
    </dgm:pt>
    <dgm:pt modelId="{F25DC2CD-4EB7-4567-BE5F-3526B1329C42}" type="parTrans" cxnId="{5F4FF416-6C33-4F9A-9691-43C7E307BC01}">
      <dgm:prSet/>
      <dgm:spPr/>
      <dgm:t>
        <a:bodyPr/>
        <a:lstStyle/>
        <a:p>
          <a:endParaRPr lang="en-US"/>
        </a:p>
      </dgm:t>
    </dgm:pt>
    <dgm:pt modelId="{311C6020-31B9-4C1D-A31C-30F087BA57CE}" type="sibTrans" cxnId="{5F4FF416-6C33-4F9A-9691-43C7E307BC01}">
      <dgm:prSet/>
      <dgm:spPr/>
      <dgm:t>
        <a:bodyPr/>
        <a:lstStyle/>
        <a:p>
          <a:endParaRPr lang="en-US"/>
        </a:p>
      </dgm:t>
    </dgm:pt>
    <dgm:pt modelId="{559AEC4C-F23C-4E87-93C7-2F799960D4EE}">
      <dgm:prSet/>
      <dgm:spPr>
        <a:solidFill>
          <a:srgbClr val="313A55"/>
        </a:solidFill>
        <a:ln>
          <a:solidFill>
            <a:schemeClr val="bg1"/>
          </a:solidFill>
        </a:ln>
      </dgm:spPr>
      <dgm:t>
        <a:bodyPr/>
        <a:lstStyle/>
        <a:p>
          <a:r>
            <a:rPr lang="en-US">
              <a:ln>
                <a:solidFill>
                  <a:schemeClr val="bg1"/>
                </a:solidFill>
              </a:ln>
            </a:rPr>
            <a:t>Respond</a:t>
          </a:r>
        </a:p>
      </dgm:t>
    </dgm:pt>
    <dgm:pt modelId="{47508A25-36D9-4D97-B41D-7C87F023CBDE}" type="parTrans" cxnId="{1B5526A0-98EA-4291-BCC0-6E1354499176}">
      <dgm:prSet/>
      <dgm:spPr/>
      <dgm:t>
        <a:bodyPr/>
        <a:lstStyle/>
        <a:p>
          <a:endParaRPr lang="en-US"/>
        </a:p>
      </dgm:t>
    </dgm:pt>
    <dgm:pt modelId="{902E6096-BDF8-4D1F-9FA6-7DFDD72D1652}" type="sibTrans" cxnId="{1B5526A0-98EA-4291-BCC0-6E1354499176}">
      <dgm:prSet/>
      <dgm:spPr/>
      <dgm:t>
        <a:bodyPr/>
        <a:lstStyle/>
        <a:p>
          <a:endParaRPr lang="en-US"/>
        </a:p>
      </dgm:t>
    </dgm:pt>
    <dgm:pt modelId="{CB74DC63-7689-4E6E-B107-7DBA988FD7A3}">
      <dgm:prSet/>
      <dgm:spPr>
        <a:solidFill>
          <a:srgbClr val="313A55"/>
        </a:solidFill>
        <a:ln>
          <a:noFill/>
        </a:ln>
      </dgm:spPr>
      <dgm:t>
        <a:bodyPr/>
        <a:lstStyle/>
        <a:p>
          <a:r>
            <a:rPr lang="en-US" b="1" dirty="0">
              <a:solidFill>
                <a:schemeClr val="bg1"/>
              </a:solidFill>
              <a:latin typeface="Calibri" panose="020F0502020204030204" pitchFamily="34" charset="0"/>
              <a:cs typeface="Calibri" panose="020F0502020204030204" pitchFamily="34" charset="0"/>
            </a:rPr>
            <a:t>Respond:  </a:t>
          </a:r>
        </a:p>
        <a:p>
          <a:r>
            <a:rPr lang="en-US" dirty="0">
              <a:solidFill>
                <a:schemeClr val="bg1"/>
              </a:solidFill>
              <a:latin typeface="Calibri" panose="020F0502020204030204" pitchFamily="34" charset="0"/>
              <a:cs typeface="Calibri" panose="020F0502020204030204" pitchFamily="34" charset="0"/>
            </a:rPr>
            <a:t>Joe says yes, and you say, “Why don’t we go get some coffee so we can talk away from others. Does that sound okay to you?”</a:t>
          </a:r>
        </a:p>
      </dgm:t>
    </dgm:pt>
    <dgm:pt modelId="{BE5F4767-5BD0-40C1-ADE4-7C9CBFDA099B}" type="parTrans" cxnId="{2C3225C7-1680-4A02-AAE2-3D3F074AF9C4}">
      <dgm:prSet/>
      <dgm:spPr/>
      <dgm:t>
        <a:bodyPr/>
        <a:lstStyle/>
        <a:p>
          <a:endParaRPr lang="en-US"/>
        </a:p>
      </dgm:t>
    </dgm:pt>
    <dgm:pt modelId="{B44480AD-022F-46D0-8237-C03300C070A9}" type="sibTrans" cxnId="{2C3225C7-1680-4A02-AAE2-3D3F074AF9C4}">
      <dgm:prSet/>
      <dgm:spPr/>
      <dgm:t>
        <a:bodyPr/>
        <a:lstStyle/>
        <a:p>
          <a:endParaRPr lang="en-US"/>
        </a:p>
      </dgm:t>
    </dgm:pt>
    <dgm:pt modelId="{B170451D-F867-634A-AE8A-33E403D24D20}" type="pres">
      <dgm:prSet presAssocID="{13B860B5-D2B4-406A-8B34-1FF8A92D38AD}" presName="Name0" presStyleCnt="0">
        <dgm:presLayoutVars>
          <dgm:dir/>
          <dgm:animLvl val="lvl"/>
          <dgm:resizeHandles val="exact"/>
        </dgm:presLayoutVars>
      </dgm:prSet>
      <dgm:spPr/>
    </dgm:pt>
    <dgm:pt modelId="{78A619F1-2D23-1A45-9D3A-6F69C9AE38AF}" type="pres">
      <dgm:prSet presAssocID="{C758E8A2-A548-4C9D-835D-C87FDEE06F81}" presName="composite" presStyleCnt="0"/>
      <dgm:spPr/>
    </dgm:pt>
    <dgm:pt modelId="{F1370312-1E7D-1E44-BB11-CC2E36298720}" type="pres">
      <dgm:prSet presAssocID="{C758E8A2-A548-4C9D-835D-C87FDEE06F81}" presName="parTx" presStyleLbl="alignNode1" presStyleIdx="0" presStyleCnt="5">
        <dgm:presLayoutVars>
          <dgm:chMax val="0"/>
          <dgm:chPref val="0"/>
        </dgm:presLayoutVars>
      </dgm:prSet>
      <dgm:spPr/>
    </dgm:pt>
    <dgm:pt modelId="{0B2002D3-8818-914F-843D-59C43FCFCA86}" type="pres">
      <dgm:prSet presAssocID="{C758E8A2-A548-4C9D-835D-C87FDEE06F81}" presName="desTx" presStyleLbl="alignAccFollowNode1" presStyleIdx="0" presStyleCnt="5">
        <dgm:presLayoutVars/>
      </dgm:prSet>
      <dgm:spPr/>
    </dgm:pt>
    <dgm:pt modelId="{88CD7010-D6BE-7E49-A33E-0F470FDAB643}" type="pres">
      <dgm:prSet presAssocID="{9CACBDF2-1FE0-4291-A789-AAE83D95A669}" presName="space" presStyleCnt="0"/>
      <dgm:spPr/>
    </dgm:pt>
    <dgm:pt modelId="{20EFAD8B-1E5E-4F42-9557-4A40E49E29D1}" type="pres">
      <dgm:prSet presAssocID="{C6243E8D-EE8E-4AD2-A2BD-2147EAAAC7C1}" presName="composite" presStyleCnt="0"/>
      <dgm:spPr/>
    </dgm:pt>
    <dgm:pt modelId="{E56CD0B6-B7D3-C54F-82C8-91E102C207CB}" type="pres">
      <dgm:prSet presAssocID="{C6243E8D-EE8E-4AD2-A2BD-2147EAAAC7C1}" presName="parTx" presStyleLbl="alignNode1" presStyleIdx="1" presStyleCnt="5">
        <dgm:presLayoutVars>
          <dgm:chMax val="0"/>
          <dgm:chPref val="0"/>
        </dgm:presLayoutVars>
      </dgm:prSet>
      <dgm:spPr/>
    </dgm:pt>
    <dgm:pt modelId="{F6A05BED-96E8-A34C-93A4-6B1D4EA8A826}" type="pres">
      <dgm:prSet presAssocID="{C6243E8D-EE8E-4AD2-A2BD-2147EAAAC7C1}" presName="desTx" presStyleLbl="alignAccFollowNode1" presStyleIdx="1" presStyleCnt="5">
        <dgm:presLayoutVars/>
      </dgm:prSet>
      <dgm:spPr/>
    </dgm:pt>
    <dgm:pt modelId="{71821511-4258-2D48-A813-A56A25EEA925}" type="pres">
      <dgm:prSet presAssocID="{701797F3-CF09-4C29-9D50-F3A17A05D490}" presName="space" presStyleCnt="0"/>
      <dgm:spPr/>
    </dgm:pt>
    <dgm:pt modelId="{01C37D6B-5F19-BE4D-B0FA-59CE42F811C1}" type="pres">
      <dgm:prSet presAssocID="{A5C5658E-73AC-4FE1-9871-1DF437AC5754}" presName="composite" presStyleCnt="0"/>
      <dgm:spPr/>
    </dgm:pt>
    <dgm:pt modelId="{3C2E112E-C06C-1D4B-A20F-3506F35A923F}" type="pres">
      <dgm:prSet presAssocID="{A5C5658E-73AC-4FE1-9871-1DF437AC5754}" presName="parTx" presStyleLbl="alignNode1" presStyleIdx="2" presStyleCnt="5">
        <dgm:presLayoutVars>
          <dgm:chMax val="0"/>
          <dgm:chPref val="0"/>
        </dgm:presLayoutVars>
      </dgm:prSet>
      <dgm:spPr/>
    </dgm:pt>
    <dgm:pt modelId="{6F475B04-3E28-3E4F-8F4D-19B7439103CD}" type="pres">
      <dgm:prSet presAssocID="{A5C5658E-73AC-4FE1-9871-1DF437AC5754}" presName="desTx" presStyleLbl="alignAccFollowNode1" presStyleIdx="2" presStyleCnt="5">
        <dgm:presLayoutVars/>
      </dgm:prSet>
      <dgm:spPr/>
    </dgm:pt>
    <dgm:pt modelId="{76457C24-9C49-E945-8FA9-509592A39586}" type="pres">
      <dgm:prSet presAssocID="{E453CF82-EA55-46F3-9209-3558257045F8}" presName="space" presStyleCnt="0"/>
      <dgm:spPr/>
    </dgm:pt>
    <dgm:pt modelId="{18481E58-0A7C-434B-A370-50850049D5F9}" type="pres">
      <dgm:prSet presAssocID="{3E181C43-E821-48B6-9B7F-1C0E2C65B2D7}" presName="composite" presStyleCnt="0"/>
      <dgm:spPr/>
    </dgm:pt>
    <dgm:pt modelId="{4780F5BC-18F9-2E42-8084-7193E0A421BD}" type="pres">
      <dgm:prSet presAssocID="{3E181C43-E821-48B6-9B7F-1C0E2C65B2D7}" presName="parTx" presStyleLbl="alignNode1" presStyleIdx="3" presStyleCnt="5">
        <dgm:presLayoutVars>
          <dgm:chMax val="0"/>
          <dgm:chPref val="0"/>
        </dgm:presLayoutVars>
      </dgm:prSet>
      <dgm:spPr/>
    </dgm:pt>
    <dgm:pt modelId="{08DE05EB-5D46-BE42-9495-74EDDD52DA75}" type="pres">
      <dgm:prSet presAssocID="{3E181C43-E821-48B6-9B7F-1C0E2C65B2D7}" presName="desTx" presStyleLbl="alignAccFollowNode1" presStyleIdx="3" presStyleCnt="5">
        <dgm:presLayoutVars/>
      </dgm:prSet>
      <dgm:spPr/>
    </dgm:pt>
    <dgm:pt modelId="{4B78B1EE-C92A-BB46-99E3-1449F3481A03}" type="pres">
      <dgm:prSet presAssocID="{A14C90CF-B134-49D4-AED0-1E37B756A36D}" presName="space" presStyleCnt="0"/>
      <dgm:spPr/>
    </dgm:pt>
    <dgm:pt modelId="{91F8AABB-780E-3A40-B81B-47AD08B674EF}" type="pres">
      <dgm:prSet presAssocID="{559AEC4C-F23C-4E87-93C7-2F799960D4EE}" presName="composite" presStyleCnt="0"/>
      <dgm:spPr/>
    </dgm:pt>
    <dgm:pt modelId="{2FE64212-80BF-DC47-AAE7-83758E6B1270}" type="pres">
      <dgm:prSet presAssocID="{559AEC4C-F23C-4E87-93C7-2F799960D4EE}" presName="parTx" presStyleLbl="alignNode1" presStyleIdx="4" presStyleCnt="5">
        <dgm:presLayoutVars>
          <dgm:chMax val="0"/>
          <dgm:chPref val="0"/>
        </dgm:presLayoutVars>
      </dgm:prSet>
      <dgm:spPr/>
    </dgm:pt>
    <dgm:pt modelId="{5231062B-CA3D-5447-90A0-3918AA3B74E0}" type="pres">
      <dgm:prSet presAssocID="{559AEC4C-F23C-4E87-93C7-2F799960D4EE}" presName="desTx" presStyleLbl="alignAccFollowNode1" presStyleIdx="4" presStyleCnt="5" custLinFactNeighborY="440">
        <dgm:presLayoutVars/>
      </dgm:prSet>
      <dgm:spPr/>
    </dgm:pt>
  </dgm:ptLst>
  <dgm:cxnLst>
    <dgm:cxn modelId="{9F05CD03-07CA-A64E-BDA9-BF8D371DCEF1}" type="presOf" srcId="{05F92D65-D6BF-4D37-91D0-47297B71D5D3}" destId="{F6A05BED-96E8-A34C-93A4-6B1D4EA8A826}" srcOrd="0" destOrd="0" presId="urn:microsoft.com/office/officeart/2016/7/layout/ChevronBlockProcess"/>
    <dgm:cxn modelId="{2DE6BC08-E434-2F49-8AD1-7D57F9F22E59}" type="presOf" srcId="{13B860B5-D2B4-406A-8B34-1FF8A92D38AD}" destId="{B170451D-F867-634A-AE8A-33E403D24D20}" srcOrd="0" destOrd="0" presId="urn:microsoft.com/office/officeart/2016/7/layout/ChevronBlockProcess"/>
    <dgm:cxn modelId="{5F4FF416-6C33-4F9A-9691-43C7E307BC01}" srcId="{3E181C43-E821-48B6-9B7F-1C0E2C65B2D7}" destId="{A0DAB8A6-024C-4D15-8C1D-506EC36BA9AF}" srcOrd="0" destOrd="0" parTransId="{F25DC2CD-4EB7-4567-BE5F-3526B1329C42}" sibTransId="{311C6020-31B9-4C1D-A31C-30F087BA57CE}"/>
    <dgm:cxn modelId="{30810E31-E6EC-4C5B-B3E8-54D6B9470102}" srcId="{13B860B5-D2B4-406A-8B34-1FF8A92D38AD}" destId="{C6243E8D-EE8E-4AD2-A2BD-2147EAAAC7C1}" srcOrd="1" destOrd="0" parTransId="{C8556311-F325-4086-8078-7920537AF5C2}" sibTransId="{701797F3-CF09-4C29-9D50-F3A17A05D490}"/>
    <dgm:cxn modelId="{636F3739-F42C-6E4B-A1D3-0D03FB44B855}" type="presOf" srcId="{C758E8A2-A548-4C9D-835D-C87FDEE06F81}" destId="{F1370312-1E7D-1E44-BB11-CC2E36298720}" srcOrd="0" destOrd="0" presId="urn:microsoft.com/office/officeart/2016/7/layout/ChevronBlockProcess"/>
    <dgm:cxn modelId="{37A93C39-71F3-244B-A737-8E5A5CDEEF3F}" type="presOf" srcId="{559AEC4C-F23C-4E87-93C7-2F799960D4EE}" destId="{2FE64212-80BF-DC47-AAE7-83758E6B1270}" srcOrd="0" destOrd="0" presId="urn:microsoft.com/office/officeart/2016/7/layout/ChevronBlockProcess"/>
    <dgm:cxn modelId="{E7B10661-431A-4AEC-821F-F5F9E35D9D35}" srcId="{A5C5658E-73AC-4FE1-9871-1DF437AC5754}" destId="{6DD68A38-E889-4B9D-8A77-4754282BDA48}" srcOrd="0" destOrd="0" parTransId="{9C53EFF0-A483-4CE1-BC14-50274EB7A73B}" sibTransId="{A0C98046-DF4A-4C50-8104-9182D35F2CAD}"/>
    <dgm:cxn modelId="{CFFEB948-C77C-1845-A741-2DFEEFAFD984}" type="presOf" srcId="{A0DAB8A6-024C-4D15-8C1D-506EC36BA9AF}" destId="{08DE05EB-5D46-BE42-9495-74EDDD52DA75}" srcOrd="0" destOrd="0" presId="urn:microsoft.com/office/officeart/2016/7/layout/ChevronBlockProcess"/>
    <dgm:cxn modelId="{AFDDA658-7558-4755-B5EE-8E5EAA926E53}" srcId="{13B860B5-D2B4-406A-8B34-1FF8A92D38AD}" destId="{3E181C43-E821-48B6-9B7F-1C0E2C65B2D7}" srcOrd="3" destOrd="0" parTransId="{9D58669E-1CE2-48F2-8A83-96786F5F1B3B}" sibTransId="{A14C90CF-B134-49D4-AED0-1E37B756A36D}"/>
    <dgm:cxn modelId="{5168F059-FE5F-4BB2-99E4-5DCD2CC1F1F2}" srcId="{C6243E8D-EE8E-4AD2-A2BD-2147EAAAC7C1}" destId="{05F92D65-D6BF-4D37-91D0-47297B71D5D3}" srcOrd="0" destOrd="0" parTransId="{D8AC563B-B202-4883-8B38-F833B2D93066}" sibTransId="{63455070-773F-4C35-8B89-B8ACD3716ACB}"/>
    <dgm:cxn modelId="{5C5B2180-CBBC-8447-8169-6806EA42907E}" type="presOf" srcId="{3E181C43-E821-48B6-9B7F-1C0E2C65B2D7}" destId="{4780F5BC-18F9-2E42-8084-7193E0A421BD}" srcOrd="0" destOrd="0" presId="urn:microsoft.com/office/officeart/2016/7/layout/ChevronBlockProcess"/>
    <dgm:cxn modelId="{09611694-6F29-4C81-9C8D-A0189BD97FB9}" srcId="{C758E8A2-A548-4C9D-835D-C87FDEE06F81}" destId="{0415D1ED-B63D-4FDE-904C-C853E98EE591}" srcOrd="0" destOrd="0" parTransId="{0767A5A8-90F1-4BA0-98ED-C99B1CF53A60}" sibTransId="{88170BD9-E569-4143-AC07-EDE538586FDF}"/>
    <dgm:cxn modelId="{B56A4097-8A78-2F4B-AD50-C27FFA304E98}" type="presOf" srcId="{A5C5658E-73AC-4FE1-9871-1DF437AC5754}" destId="{3C2E112E-C06C-1D4B-A20F-3506F35A923F}" srcOrd="0" destOrd="0" presId="urn:microsoft.com/office/officeart/2016/7/layout/ChevronBlockProcess"/>
    <dgm:cxn modelId="{1B5526A0-98EA-4291-BCC0-6E1354499176}" srcId="{13B860B5-D2B4-406A-8B34-1FF8A92D38AD}" destId="{559AEC4C-F23C-4E87-93C7-2F799960D4EE}" srcOrd="4" destOrd="0" parTransId="{47508A25-36D9-4D97-B41D-7C87F023CBDE}" sibTransId="{902E6096-BDF8-4D1F-9FA6-7DFDD72D1652}"/>
    <dgm:cxn modelId="{01DB2AA3-272B-49F9-9520-F5C6FA57DCEA}" srcId="{13B860B5-D2B4-406A-8B34-1FF8A92D38AD}" destId="{C758E8A2-A548-4C9D-835D-C87FDEE06F81}" srcOrd="0" destOrd="0" parTransId="{CC559427-9F1C-4151-9757-DB98A6A02A32}" sibTransId="{9CACBDF2-1FE0-4291-A789-AAE83D95A669}"/>
    <dgm:cxn modelId="{FFCE9BC4-0EF7-9945-B726-8C96CE8A849C}" type="presOf" srcId="{6DD68A38-E889-4B9D-8A77-4754282BDA48}" destId="{6F475B04-3E28-3E4F-8F4D-19B7439103CD}" srcOrd="0" destOrd="0" presId="urn:microsoft.com/office/officeart/2016/7/layout/ChevronBlockProcess"/>
    <dgm:cxn modelId="{2C3225C7-1680-4A02-AAE2-3D3F074AF9C4}" srcId="{559AEC4C-F23C-4E87-93C7-2F799960D4EE}" destId="{CB74DC63-7689-4E6E-B107-7DBA988FD7A3}" srcOrd="0" destOrd="0" parTransId="{BE5F4767-5BD0-40C1-ADE4-7C9CBFDA099B}" sibTransId="{B44480AD-022F-46D0-8237-C03300C070A9}"/>
    <dgm:cxn modelId="{1F8D4ACC-B129-2946-A6AF-A53C327A529D}" type="presOf" srcId="{0415D1ED-B63D-4FDE-904C-C853E98EE591}" destId="{0B2002D3-8818-914F-843D-59C43FCFCA86}" srcOrd="0" destOrd="0" presId="urn:microsoft.com/office/officeart/2016/7/layout/ChevronBlockProcess"/>
    <dgm:cxn modelId="{997D6CD8-BBB4-4025-A9ED-D1AB1C8FAB55}" srcId="{13B860B5-D2B4-406A-8B34-1FF8A92D38AD}" destId="{A5C5658E-73AC-4FE1-9871-1DF437AC5754}" srcOrd="2" destOrd="0" parTransId="{627A02D7-FD3C-481B-8A9C-A9EE139D4D7E}" sibTransId="{E453CF82-EA55-46F3-9209-3558257045F8}"/>
    <dgm:cxn modelId="{09B666E5-C6A5-684B-9A5C-6719B1D61B15}" type="presOf" srcId="{CB74DC63-7689-4E6E-B107-7DBA988FD7A3}" destId="{5231062B-CA3D-5447-90A0-3918AA3B74E0}" srcOrd="0" destOrd="0" presId="urn:microsoft.com/office/officeart/2016/7/layout/ChevronBlockProcess"/>
    <dgm:cxn modelId="{A48F3DFA-0850-E048-B076-7C89BEAAC2D9}" type="presOf" srcId="{C6243E8D-EE8E-4AD2-A2BD-2147EAAAC7C1}" destId="{E56CD0B6-B7D3-C54F-82C8-91E102C207CB}" srcOrd="0" destOrd="0" presId="urn:microsoft.com/office/officeart/2016/7/layout/ChevronBlockProcess"/>
    <dgm:cxn modelId="{0DC39DB4-96DC-4545-BCCE-75053683A17F}" type="presParOf" srcId="{B170451D-F867-634A-AE8A-33E403D24D20}" destId="{78A619F1-2D23-1A45-9D3A-6F69C9AE38AF}" srcOrd="0" destOrd="0" presId="urn:microsoft.com/office/officeart/2016/7/layout/ChevronBlockProcess"/>
    <dgm:cxn modelId="{94F2F4B0-757E-F74A-933F-B39E33098F8F}" type="presParOf" srcId="{78A619F1-2D23-1A45-9D3A-6F69C9AE38AF}" destId="{F1370312-1E7D-1E44-BB11-CC2E36298720}" srcOrd="0" destOrd="0" presId="urn:microsoft.com/office/officeart/2016/7/layout/ChevronBlockProcess"/>
    <dgm:cxn modelId="{7E07ED8E-6982-DE4E-87C7-CAC5235E65CA}" type="presParOf" srcId="{78A619F1-2D23-1A45-9D3A-6F69C9AE38AF}" destId="{0B2002D3-8818-914F-843D-59C43FCFCA86}" srcOrd="1" destOrd="0" presId="urn:microsoft.com/office/officeart/2016/7/layout/ChevronBlockProcess"/>
    <dgm:cxn modelId="{6A596B4B-0AD3-E44F-939B-99CB104E04A8}" type="presParOf" srcId="{B170451D-F867-634A-AE8A-33E403D24D20}" destId="{88CD7010-D6BE-7E49-A33E-0F470FDAB643}" srcOrd="1" destOrd="0" presId="urn:microsoft.com/office/officeart/2016/7/layout/ChevronBlockProcess"/>
    <dgm:cxn modelId="{091308AF-14F1-A540-B8FB-BC2D6F59B818}" type="presParOf" srcId="{B170451D-F867-634A-AE8A-33E403D24D20}" destId="{20EFAD8B-1E5E-4F42-9557-4A40E49E29D1}" srcOrd="2" destOrd="0" presId="urn:microsoft.com/office/officeart/2016/7/layout/ChevronBlockProcess"/>
    <dgm:cxn modelId="{508435FF-692A-6943-89CE-827D4DFB9FD4}" type="presParOf" srcId="{20EFAD8B-1E5E-4F42-9557-4A40E49E29D1}" destId="{E56CD0B6-B7D3-C54F-82C8-91E102C207CB}" srcOrd="0" destOrd="0" presId="urn:microsoft.com/office/officeart/2016/7/layout/ChevronBlockProcess"/>
    <dgm:cxn modelId="{3F2065C5-8F04-2E4F-893D-126CBE83AB32}" type="presParOf" srcId="{20EFAD8B-1E5E-4F42-9557-4A40E49E29D1}" destId="{F6A05BED-96E8-A34C-93A4-6B1D4EA8A826}" srcOrd="1" destOrd="0" presId="urn:microsoft.com/office/officeart/2016/7/layout/ChevronBlockProcess"/>
    <dgm:cxn modelId="{E20DB733-F7B0-804B-91E6-B9C1EC36109D}" type="presParOf" srcId="{B170451D-F867-634A-AE8A-33E403D24D20}" destId="{71821511-4258-2D48-A813-A56A25EEA925}" srcOrd="3" destOrd="0" presId="urn:microsoft.com/office/officeart/2016/7/layout/ChevronBlockProcess"/>
    <dgm:cxn modelId="{9105F1FC-CA98-D54C-AA18-364C1065AE05}" type="presParOf" srcId="{B170451D-F867-634A-AE8A-33E403D24D20}" destId="{01C37D6B-5F19-BE4D-B0FA-59CE42F811C1}" srcOrd="4" destOrd="0" presId="urn:microsoft.com/office/officeart/2016/7/layout/ChevronBlockProcess"/>
    <dgm:cxn modelId="{5924E399-75EF-F04B-B033-B56E2EF89A7B}" type="presParOf" srcId="{01C37D6B-5F19-BE4D-B0FA-59CE42F811C1}" destId="{3C2E112E-C06C-1D4B-A20F-3506F35A923F}" srcOrd="0" destOrd="0" presId="urn:microsoft.com/office/officeart/2016/7/layout/ChevronBlockProcess"/>
    <dgm:cxn modelId="{DC51E83F-CD12-7A45-ACBC-FB81A6298937}" type="presParOf" srcId="{01C37D6B-5F19-BE4D-B0FA-59CE42F811C1}" destId="{6F475B04-3E28-3E4F-8F4D-19B7439103CD}" srcOrd="1" destOrd="0" presId="urn:microsoft.com/office/officeart/2016/7/layout/ChevronBlockProcess"/>
    <dgm:cxn modelId="{51D19F0D-E3E4-EA4A-9DD9-F2589EEEB9FE}" type="presParOf" srcId="{B170451D-F867-634A-AE8A-33E403D24D20}" destId="{76457C24-9C49-E945-8FA9-509592A39586}" srcOrd="5" destOrd="0" presId="urn:microsoft.com/office/officeart/2016/7/layout/ChevronBlockProcess"/>
    <dgm:cxn modelId="{8CB5FE29-12A1-7D44-A7AD-B37E9F97DA59}" type="presParOf" srcId="{B170451D-F867-634A-AE8A-33E403D24D20}" destId="{18481E58-0A7C-434B-A370-50850049D5F9}" srcOrd="6" destOrd="0" presId="urn:microsoft.com/office/officeart/2016/7/layout/ChevronBlockProcess"/>
    <dgm:cxn modelId="{EDED7C09-5D54-8747-BFFE-451F32AC1344}" type="presParOf" srcId="{18481E58-0A7C-434B-A370-50850049D5F9}" destId="{4780F5BC-18F9-2E42-8084-7193E0A421BD}" srcOrd="0" destOrd="0" presId="urn:microsoft.com/office/officeart/2016/7/layout/ChevronBlockProcess"/>
    <dgm:cxn modelId="{7DDFD579-6AA2-5B4E-A12D-92302E29DA1F}" type="presParOf" srcId="{18481E58-0A7C-434B-A370-50850049D5F9}" destId="{08DE05EB-5D46-BE42-9495-74EDDD52DA75}" srcOrd="1" destOrd="0" presId="urn:microsoft.com/office/officeart/2016/7/layout/ChevronBlockProcess"/>
    <dgm:cxn modelId="{18369103-B1EF-5D41-A1E9-9C3AEBB65C18}" type="presParOf" srcId="{B170451D-F867-634A-AE8A-33E403D24D20}" destId="{4B78B1EE-C92A-BB46-99E3-1449F3481A03}" srcOrd="7" destOrd="0" presId="urn:microsoft.com/office/officeart/2016/7/layout/ChevronBlockProcess"/>
    <dgm:cxn modelId="{EE87C0B4-0898-C441-B1E3-AFBE1622BEDA}" type="presParOf" srcId="{B170451D-F867-634A-AE8A-33E403D24D20}" destId="{91F8AABB-780E-3A40-B81B-47AD08B674EF}" srcOrd="8" destOrd="0" presId="urn:microsoft.com/office/officeart/2016/7/layout/ChevronBlockProcess"/>
    <dgm:cxn modelId="{A94B0545-C0F8-A249-8AED-D024FF80773D}" type="presParOf" srcId="{91F8AABB-780E-3A40-B81B-47AD08B674EF}" destId="{2FE64212-80BF-DC47-AAE7-83758E6B1270}" srcOrd="0" destOrd="0" presId="urn:microsoft.com/office/officeart/2016/7/layout/ChevronBlockProcess"/>
    <dgm:cxn modelId="{CC376AEC-6193-8A49-B74D-AADAE22DF1B6}" type="presParOf" srcId="{91F8AABB-780E-3A40-B81B-47AD08B674EF}" destId="{5231062B-CA3D-5447-90A0-3918AA3B74E0}"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18068-181F-4D28-A7A7-2091E1F039AA}">
      <dsp:nvSpPr>
        <dsp:cNvPr id="0" name=""/>
        <dsp:cNvSpPr/>
      </dsp:nvSpPr>
      <dsp:spPr>
        <a:xfrm rot="5400000">
          <a:off x="6737496" y="-2687044"/>
          <a:ext cx="1240750" cy="6925056"/>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Short-lived</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Might interfere with safety or functioning in the moment</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What you feel after a fatal or other difficult case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Once the situation is resolved, it diminishes</a:t>
          </a:r>
        </a:p>
      </dsp:txBody>
      <dsp:txXfrm rot="-5400000">
        <a:off x="3895343" y="215677"/>
        <a:ext cx="6864488" cy="1119614"/>
      </dsp:txXfrm>
    </dsp:sp>
    <dsp:sp modelId="{07130B0F-4134-4BFD-9AE4-68AB67E8D38C}">
      <dsp:nvSpPr>
        <dsp:cNvPr id="0" name=""/>
        <dsp:cNvSpPr/>
      </dsp:nvSpPr>
      <dsp:spPr>
        <a:xfrm>
          <a:off x="0" y="14"/>
          <a:ext cx="3895344" cy="1550937"/>
        </a:xfrm>
        <a:prstGeom prst="roundRect">
          <a:avLst/>
        </a:prstGeom>
        <a:solidFill>
          <a:srgbClr val="232D4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Acute Stress</a:t>
          </a:r>
        </a:p>
      </dsp:txBody>
      <dsp:txXfrm>
        <a:off x="75711" y="75725"/>
        <a:ext cx="3743922" cy="1399515"/>
      </dsp:txXfrm>
    </dsp:sp>
    <dsp:sp modelId="{AAAE4E85-4B61-4362-ADA6-5D3957A88A4F}">
      <dsp:nvSpPr>
        <dsp:cNvPr id="0" name=""/>
        <dsp:cNvSpPr/>
      </dsp:nvSpPr>
      <dsp:spPr>
        <a:xfrm rot="5400000">
          <a:off x="6392315" y="-868346"/>
          <a:ext cx="1924602" cy="6918293"/>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Long-term burnout</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Might be the result of trauma or loss events or other ongoing situations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Feelings may not have been dealt with and chronic stress remains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Chronic physical health conditions linked to stress</a:t>
          </a:r>
        </a:p>
      </dsp:txBody>
      <dsp:txXfrm rot="-5400000">
        <a:off x="3895470" y="1722450"/>
        <a:ext cx="6824342" cy="1736700"/>
      </dsp:txXfrm>
    </dsp:sp>
    <dsp:sp modelId="{52C7FB15-F618-45E0-AF41-F5C713B3BD33}">
      <dsp:nvSpPr>
        <dsp:cNvPr id="0" name=""/>
        <dsp:cNvSpPr/>
      </dsp:nvSpPr>
      <dsp:spPr>
        <a:xfrm>
          <a:off x="0" y="1752603"/>
          <a:ext cx="3895470" cy="1676393"/>
        </a:xfrm>
        <a:prstGeom prst="roundRect">
          <a:avLst/>
        </a:prstGeom>
        <a:solidFill>
          <a:srgbClr val="232D4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Chronic Stress</a:t>
          </a:r>
        </a:p>
      </dsp:txBody>
      <dsp:txXfrm>
        <a:off x="81835" y="1834438"/>
        <a:ext cx="3731800" cy="1512723"/>
      </dsp:txXfrm>
    </dsp:sp>
    <dsp:sp modelId="{31F2BF6C-C285-452E-BAB3-BB127BEB2CD2}">
      <dsp:nvSpPr>
        <dsp:cNvPr id="0" name=""/>
        <dsp:cNvSpPr/>
      </dsp:nvSpPr>
      <dsp:spPr>
        <a:xfrm rot="5400000">
          <a:off x="6737496" y="943588"/>
          <a:ext cx="1240750" cy="6925056"/>
        </a:xfrm>
        <a:prstGeom prst="round2SameRect">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Lowered morale or absenteeism/presenteeism </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Increased turnover of employees due to burn out</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Increased costs associated with hiring and training new employees due to turnover</a:t>
          </a:r>
        </a:p>
      </dsp:txBody>
      <dsp:txXfrm rot="-5400000">
        <a:off x="3895343" y="3846309"/>
        <a:ext cx="6864488" cy="1119614"/>
      </dsp:txXfrm>
    </dsp:sp>
    <dsp:sp modelId="{CBD4151E-B3FE-47D2-B8C4-F9A56CDD989D}">
      <dsp:nvSpPr>
        <dsp:cNvPr id="0" name=""/>
        <dsp:cNvSpPr/>
      </dsp:nvSpPr>
      <dsp:spPr>
        <a:xfrm>
          <a:off x="0" y="3630648"/>
          <a:ext cx="3895344" cy="1550937"/>
        </a:xfrm>
        <a:prstGeom prst="roundRect">
          <a:avLst/>
        </a:prstGeom>
        <a:solidFill>
          <a:srgbClr val="232D4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Cost / Longevity</a:t>
          </a:r>
        </a:p>
      </dsp:txBody>
      <dsp:txXfrm>
        <a:off x="75711" y="3706359"/>
        <a:ext cx="3743922" cy="13995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68844" y="293410"/>
          <a:ext cx="2793191" cy="837957"/>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0724" tIns="220724" rIns="220724" bIns="220724" numCol="1" spcCol="1270" anchor="ctr" anchorCtr="0">
          <a:noAutofit/>
        </a:bodyPr>
        <a:lstStyle/>
        <a:p>
          <a:pPr marL="0" lvl="0" indent="0" algn="ctr" defTabSz="1244600">
            <a:lnSpc>
              <a:spcPct val="90000"/>
            </a:lnSpc>
            <a:spcBef>
              <a:spcPct val="0"/>
            </a:spcBef>
            <a:spcAft>
              <a:spcPct val="35000"/>
            </a:spcAft>
            <a:buNone/>
          </a:pPr>
          <a:r>
            <a:rPr lang="en-US" sz="2800" kern="1200" dirty="0"/>
            <a:t>Collaborate</a:t>
          </a:r>
        </a:p>
      </dsp:txBody>
      <dsp:txXfrm>
        <a:off x="68844" y="293410"/>
        <a:ext cx="2793191" cy="837957"/>
      </dsp:txXfrm>
    </dsp:sp>
    <dsp:sp modelId="{C96B89ED-9947-4A4F-BA7C-A258F83E62C8}">
      <dsp:nvSpPr>
        <dsp:cNvPr id="0" name=""/>
        <dsp:cNvSpPr/>
      </dsp:nvSpPr>
      <dsp:spPr>
        <a:xfrm>
          <a:off x="58788" y="1131367"/>
          <a:ext cx="2793191" cy="2789700"/>
        </a:xfrm>
        <a:prstGeom prst="rect">
          <a:avLst/>
        </a:prstGeom>
        <a:solidFill>
          <a:srgbClr val="313A55"/>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5905" tIns="275905" rIns="275905" bIns="275905"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To promote recovery</a:t>
          </a:r>
        </a:p>
        <a:p>
          <a:pPr marL="0" lvl="0" indent="0" algn="l" defTabSz="933450">
            <a:lnSpc>
              <a:spcPct val="90000"/>
            </a:lnSpc>
            <a:spcBef>
              <a:spcPct val="0"/>
            </a:spcBef>
            <a:spcAft>
              <a:spcPct val="35000"/>
            </a:spcAft>
            <a:buNone/>
          </a:pPr>
          <a:r>
            <a:rPr lang="en-US" sz="2100" kern="1200" dirty="0">
              <a:solidFill>
                <a:schemeClr val="bg1"/>
              </a:solidFill>
            </a:rPr>
            <a:t>To ensure safety</a:t>
          </a:r>
        </a:p>
        <a:p>
          <a:pPr marL="0" lvl="0" indent="0" algn="l" defTabSz="933450">
            <a:lnSpc>
              <a:spcPct val="90000"/>
            </a:lnSpc>
            <a:spcBef>
              <a:spcPct val="0"/>
            </a:spcBef>
            <a:spcAft>
              <a:spcPct val="35000"/>
            </a:spcAft>
            <a:buNone/>
          </a:pPr>
          <a:r>
            <a:rPr lang="en-US" sz="2100" kern="1200" dirty="0">
              <a:solidFill>
                <a:schemeClr val="bg1"/>
              </a:solidFill>
            </a:rPr>
            <a:t>To get more information</a:t>
          </a:r>
        </a:p>
      </dsp:txBody>
      <dsp:txXfrm>
        <a:off x="58788" y="1131367"/>
        <a:ext cx="2793191" cy="2789700"/>
      </dsp:txXfrm>
    </dsp:sp>
    <dsp:sp modelId="{3392C23F-3812-5243-AE9C-4A7514895F30}">
      <dsp:nvSpPr>
        <dsp:cNvPr id="0" name=""/>
        <dsp:cNvSpPr/>
      </dsp:nvSpPr>
      <dsp:spPr>
        <a:xfrm>
          <a:off x="2913983" y="293410"/>
          <a:ext cx="2793191" cy="837957"/>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0724" tIns="220724" rIns="220724" bIns="220724" numCol="1" spcCol="1270" anchor="ctr" anchorCtr="0">
          <a:noAutofit/>
        </a:bodyPr>
        <a:lstStyle/>
        <a:p>
          <a:pPr marL="0" lvl="0" indent="0" algn="ctr" defTabSz="1244600">
            <a:lnSpc>
              <a:spcPct val="90000"/>
            </a:lnSpc>
            <a:spcBef>
              <a:spcPct val="0"/>
            </a:spcBef>
            <a:spcAft>
              <a:spcPct val="35000"/>
            </a:spcAft>
            <a:buNone/>
          </a:pPr>
          <a:r>
            <a:rPr lang="en-US" sz="2800" kern="1200" dirty="0"/>
            <a:t>Inform</a:t>
          </a:r>
        </a:p>
      </dsp:txBody>
      <dsp:txXfrm>
        <a:off x="2913983" y="293410"/>
        <a:ext cx="2793191" cy="837957"/>
      </dsp:txXfrm>
    </dsp:sp>
    <dsp:sp modelId="{663A4983-E385-3A4C-9A2E-20E14778FCC8}">
      <dsp:nvSpPr>
        <dsp:cNvPr id="0" name=""/>
        <dsp:cNvSpPr/>
      </dsp:nvSpPr>
      <dsp:spPr>
        <a:xfrm>
          <a:off x="2913983" y="1131367"/>
          <a:ext cx="2793191" cy="2789700"/>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5905" tIns="275905" rIns="275905" bIns="275905" numCol="1" spcCol="1270" anchor="t" anchorCtr="0">
          <a:noAutofit/>
        </a:bodyPr>
        <a:lstStyle/>
        <a:p>
          <a:pPr marL="0" lvl="0" indent="0" algn="l" defTabSz="933450">
            <a:lnSpc>
              <a:spcPct val="90000"/>
            </a:lnSpc>
            <a:spcBef>
              <a:spcPct val="0"/>
            </a:spcBef>
            <a:spcAft>
              <a:spcPct val="35000"/>
            </a:spcAft>
            <a:buClr>
              <a:srgbClr val="FF0000"/>
            </a:buClr>
            <a:buSzPct val="90000"/>
            <a:buNone/>
          </a:pPr>
          <a:r>
            <a:rPr lang="en-US" sz="2100" kern="1200" dirty="0">
              <a:solidFill>
                <a:schemeClr val="bg1"/>
              </a:solidFill>
            </a:rPr>
            <a:t>Supervisor(s)</a:t>
          </a:r>
        </a:p>
        <a:p>
          <a:pPr marL="0" lvl="0" indent="0" algn="l" defTabSz="933450">
            <a:lnSpc>
              <a:spcPct val="90000"/>
            </a:lnSpc>
            <a:spcBef>
              <a:spcPct val="0"/>
            </a:spcBef>
            <a:spcAft>
              <a:spcPct val="35000"/>
            </a:spcAft>
            <a:buClr>
              <a:srgbClr val="FF0000"/>
            </a:buClr>
            <a:buSzPct val="90000"/>
            <a:buNone/>
          </a:pPr>
          <a:r>
            <a:rPr lang="en-US" sz="2100" kern="1200" dirty="0">
              <a:solidFill>
                <a:schemeClr val="bg1"/>
              </a:solidFill>
            </a:rPr>
            <a:t>Peers</a:t>
          </a:r>
        </a:p>
        <a:p>
          <a:pPr marL="0" lvl="0" indent="0" algn="l" defTabSz="933450">
            <a:lnSpc>
              <a:spcPct val="90000"/>
            </a:lnSpc>
            <a:spcBef>
              <a:spcPct val="0"/>
            </a:spcBef>
            <a:spcAft>
              <a:spcPct val="35000"/>
            </a:spcAft>
            <a:buClr>
              <a:srgbClr val="FF0000"/>
            </a:buClr>
            <a:buSzPct val="90000"/>
            <a:buNone/>
          </a:pPr>
          <a:r>
            <a:rPr lang="en-US" sz="2100" kern="1200" dirty="0">
              <a:solidFill>
                <a:schemeClr val="bg1"/>
              </a:solidFill>
            </a:rPr>
            <a:t>Family</a:t>
          </a:r>
        </a:p>
      </dsp:txBody>
      <dsp:txXfrm>
        <a:off x="2913983" y="1131367"/>
        <a:ext cx="2793191" cy="2789700"/>
      </dsp:txXfrm>
    </dsp:sp>
    <dsp:sp modelId="{0FD8E0E6-B678-DD4E-A868-521155CD4A3D}">
      <dsp:nvSpPr>
        <dsp:cNvPr id="0" name=""/>
        <dsp:cNvSpPr/>
      </dsp:nvSpPr>
      <dsp:spPr>
        <a:xfrm>
          <a:off x="5817408" y="293410"/>
          <a:ext cx="2793191" cy="837957"/>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0724" tIns="220724" rIns="220724" bIns="220724" numCol="1" spcCol="1270" anchor="ctr" anchorCtr="0">
          <a:noAutofit/>
        </a:bodyPr>
        <a:lstStyle/>
        <a:p>
          <a:pPr marL="0" lvl="0" indent="0" algn="ctr" defTabSz="1244600">
            <a:lnSpc>
              <a:spcPct val="90000"/>
            </a:lnSpc>
            <a:spcBef>
              <a:spcPct val="0"/>
            </a:spcBef>
            <a:spcAft>
              <a:spcPct val="35000"/>
            </a:spcAft>
            <a:buNone/>
          </a:pPr>
          <a:r>
            <a:rPr lang="en-US" sz="2800" kern="1200" dirty="0"/>
            <a:t>Refer</a:t>
          </a:r>
        </a:p>
      </dsp:txBody>
      <dsp:txXfrm>
        <a:off x="5817408" y="293410"/>
        <a:ext cx="2793191" cy="837957"/>
      </dsp:txXfrm>
    </dsp:sp>
    <dsp:sp modelId="{F4B04CBB-6230-B043-955E-84D5A2BA66F1}">
      <dsp:nvSpPr>
        <dsp:cNvPr id="0" name=""/>
        <dsp:cNvSpPr/>
      </dsp:nvSpPr>
      <dsp:spPr>
        <a:xfrm>
          <a:off x="5817408" y="1131367"/>
          <a:ext cx="2793191" cy="2789700"/>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5905" tIns="275905" rIns="275905" bIns="275905"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Recommend resources</a:t>
          </a:r>
        </a:p>
        <a:p>
          <a:pPr marL="0" lvl="0" indent="0" algn="l" defTabSz="933450">
            <a:lnSpc>
              <a:spcPct val="90000"/>
            </a:lnSpc>
            <a:spcBef>
              <a:spcPct val="0"/>
            </a:spcBef>
            <a:spcAft>
              <a:spcPct val="35000"/>
            </a:spcAft>
            <a:buNone/>
          </a:pPr>
          <a:r>
            <a:rPr lang="en-US" sz="2100" kern="1200" dirty="0">
              <a:solidFill>
                <a:schemeClr val="bg1"/>
              </a:solidFill>
            </a:rPr>
            <a:t>Consultation</a:t>
          </a:r>
        </a:p>
        <a:p>
          <a:pPr marL="0" lvl="0" indent="0" algn="l" defTabSz="933450">
            <a:lnSpc>
              <a:spcPct val="90000"/>
            </a:lnSpc>
            <a:spcBef>
              <a:spcPct val="0"/>
            </a:spcBef>
            <a:spcAft>
              <a:spcPct val="35000"/>
            </a:spcAft>
            <a:buNone/>
          </a:pPr>
          <a:r>
            <a:rPr lang="en-US" sz="2100" kern="1200" dirty="0">
              <a:solidFill>
                <a:schemeClr val="bg1"/>
              </a:solidFill>
            </a:rPr>
            <a:t>Direct hand-off</a:t>
          </a:r>
        </a:p>
        <a:p>
          <a:pPr marL="0" lvl="0" indent="0" algn="l" defTabSz="933450">
            <a:lnSpc>
              <a:spcPct val="90000"/>
            </a:lnSpc>
            <a:spcBef>
              <a:spcPct val="0"/>
            </a:spcBef>
            <a:spcAft>
              <a:spcPct val="35000"/>
            </a:spcAft>
            <a:buNone/>
          </a:pPr>
          <a:endParaRPr lang="en-US" sz="2100" kern="1200" dirty="0">
            <a:solidFill>
              <a:schemeClr val="bg1"/>
            </a:solidFill>
            <a:latin typeface="Calibri" pitchFamily="127" charset="0"/>
          </a:endParaRPr>
        </a:p>
        <a:p>
          <a:pPr marL="0" lvl="0" indent="0" algn="l" defTabSz="933450">
            <a:lnSpc>
              <a:spcPct val="90000"/>
            </a:lnSpc>
            <a:spcBef>
              <a:spcPct val="0"/>
            </a:spcBef>
            <a:spcAft>
              <a:spcPct val="35000"/>
            </a:spcAft>
            <a:buNone/>
          </a:pPr>
          <a:endParaRPr lang="en-US" sz="2100" kern="1200" dirty="0">
            <a:solidFill>
              <a:schemeClr val="bg1"/>
            </a:solidFill>
          </a:endParaRPr>
        </a:p>
      </dsp:txBody>
      <dsp:txXfrm>
        <a:off x="5817408" y="1131367"/>
        <a:ext cx="2793191" cy="27897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5A7CD-EA16-4DE2-A557-2B652E68730D}">
      <dsp:nvSpPr>
        <dsp:cNvPr id="0" name=""/>
        <dsp:cNvSpPr/>
      </dsp:nvSpPr>
      <dsp:spPr>
        <a:xfrm>
          <a:off x="0" y="727165"/>
          <a:ext cx="10183283" cy="1885275"/>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95732" rIns="790336" bIns="135128" numCol="1" spcCol="1270" anchor="t" anchorCtr="0">
          <a:noAutofit/>
        </a:bodyPr>
        <a:lstStyle/>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No immediate need for coordination</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Think proactively: what other approaches, services can build resiliency</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Coordinate to advance prevention and resilience efforts– the goal is you are making it part of the culture…gratitude sharing, self-care coaching, mindfulness, proactive resourcing to prevent stress injury</a:t>
          </a:r>
        </a:p>
      </dsp:txBody>
      <dsp:txXfrm>
        <a:off x="0" y="727165"/>
        <a:ext cx="10183283" cy="1885275"/>
      </dsp:txXfrm>
    </dsp:sp>
    <dsp:sp modelId="{F5325153-A435-490C-9789-DFA96D6106A5}">
      <dsp:nvSpPr>
        <dsp:cNvPr id="0" name=""/>
        <dsp:cNvSpPr/>
      </dsp:nvSpPr>
      <dsp:spPr>
        <a:xfrm>
          <a:off x="509164" y="446725"/>
          <a:ext cx="7128298" cy="56088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Arial" panose="020B0604020202020204" pitchFamily="34" charset="0"/>
              <a:ea typeface="ＭＳ Ｐゴシック" charset="0"/>
              <a:cs typeface="Arial" panose="020B0604020202020204" pitchFamily="34" charset="0"/>
            </a:rPr>
            <a:t>COORDINATE: Building Resilience, Growing the Green</a:t>
          </a:r>
          <a:endParaRPr lang="en-US" sz="1900" b="1" kern="1200" dirty="0"/>
        </a:p>
      </dsp:txBody>
      <dsp:txXfrm>
        <a:off x="536544" y="474105"/>
        <a:ext cx="7073538" cy="506120"/>
      </dsp:txXfrm>
    </dsp:sp>
    <dsp:sp modelId="{E51BA28A-4500-4CD7-BA8B-ED8D61348AE9}">
      <dsp:nvSpPr>
        <dsp:cNvPr id="0" name=""/>
        <dsp:cNvSpPr/>
      </dsp:nvSpPr>
      <dsp:spPr>
        <a:xfrm>
          <a:off x="0" y="2995480"/>
          <a:ext cx="10183283" cy="197505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95732" rIns="790336" bIns="135128" numCol="1" spcCol="1270" anchor="t" anchorCtr="0">
          <a:noAutofit/>
        </a:bodyPr>
        <a:lstStyle/>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Narrating actions that will be taken to manage the stressors</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Debriefing</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Plan a recheck</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Asking for help</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dirty="0">
              <a:latin typeface="Arial" panose="020B0604020202020204" pitchFamily="34" charset="0"/>
              <a:cs typeface="Arial" panose="020B0604020202020204" pitchFamily="34" charset="0"/>
            </a:rPr>
            <a:t>Uncertainty regarding stress level, dangerousness or level of impairment</a:t>
          </a:r>
        </a:p>
      </dsp:txBody>
      <dsp:txXfrm>
        <a:off x="0" y="2995480"/>
        <a:ext cx="10183283" cy="1975050"/>
      </dsp:txXfrm>
    </dsp:sp>
    <dsp:sp modelId="{9C78B716-C8F5-48E9-853F-DE63F4DF435E}">
      <dsp:nvSpPr>
        <dsp:cNvPr id="0" name=""/>
        <dsp:cNvSpPr/>
      </dsp:nvSpPr>
      <dsp:spPr>
        <a:xfrm>
          <a:off x="509164" y="2715040"/>
          <a:ext cx="7128298" cy="56088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Arial" panose="020B0604020202020204" pitchFamily="34" charset="0"/>
              <a:ea typeface="ＭＳ Ｐゴシック" charset="0"/>
              <a:cs typeface="Arial" panose="020B0604020202020204" pitchFamily="34" charset="0"/>
            </a:rPr>
            <a:t>COORDINATE: Proactively Manage Stress</a:t>
          </a:r>
          <a:endParaRPr lang="en-US" sz="1900" b="1" kern="1200" dirty="0">
            <a:latin typeface="Arial" panose="020B0604020202020204" pitchFamily="34" charset="0"/>
            <a:cs typeface="Arial" panose="020B0604020202020204" pitchFamily="34" charset="0"/>
          </a:endParaRPr>
        </a:p>
      </dsp:txBody>
      <dsp:txXfrm>
        <a:off x="536544" y="2742420"/>
        <a:ext cx="7073538" cy="5061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420374"/>
          <a:ext cx="10744200" cy="2564099"/>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58216" rIns="833869" bIns="156464"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Know resources available for referral</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OSCAR. Refer based on SMART goals</a:t>
          </a:r>
        </a:p>
        <a:p>
          <a:pPr marL="457200" lvl="2"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Trusted colleague, EAP, Family</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Plan an ongoing check plan monitoring for mistakes, behavioral changes—worsening or improvement?</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Mentorship plan</a:t>
          </a:r>
        </a:p>
      </dsp:txBody>
      <dsp:txXfrm>
        <a:off x="0" y="420374"/>
        <a:ext cx="10744200" cy="2564099"/>
      </dsp:txXfrm>
    </dsp:sp>
    <dsp:sp modelId="{EBA33C8B-7227-4137-84D9-4A16E4D25641}">
      <dsp:nvSpPr>
        <dsp:cNvPr id="0" name=""/>
        <dsp:cNvSpPr/>
      </dsp:nvSpPr>
      <dsp:spPr>
        <a:xfrm>
          <a:off x="537210" y="72257"/>
          <a:ext cx="7520940" cy="64944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COORDINATE: Stress Moving into an Urgent Zone</a:t>
          </a:r>
          <a:endParaRPr lang="en-US" sz="2000" b="1" kern="1200" dirty="0">
            <a:solidFill>
              <a:schemeClr val="tx1"/>
            </a:solidFill>
            <a:latin typeface="Arial" panose="020B0604020202020204" pitchFamily="34" charset="0"/>
            <a:cs typeface="Arial" panose="020B0604020202020204" pitchFamily="34" charset="0"/>
          </a:endParaRPr>
        </a:p>
      </dsp:txBody>
      <dsp:txXfrm>
        <a:off x="568913" y="103960"/>
        <a:ext cx="7457534" cy="586034"/>
      </dsp:txXfrm>
    </dsp:sp>
    <dsp:sp modelId="{1FA530E9-9D2D-441A-B954-52B42EF494C3}">
      <dsp:nvSpPr>
        <dsp:cNvPr id="0" name=""/>
        <dsp:cNvSpPr/>
      </dsp:nvSpPr>
      <dsp:spPr>
        <a:xfrm>
          <a:off x="0" y="3404598"/>
          <a:ext cx="10744200" cy="19404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58216" rIns="833869" bIns="156464"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Poses a threat to self or others</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Urgent intervention</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Escalation to leadership</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Navigate and escort to resources</a:t>
          </a:r>
        </a:p>
      </dsp:txBody>
      <dsp:txXfrm>
        <a:off x="0" y="3404598"/>
        <a:ext cx="10744200" cy="1940400"/>
      </dsp:txXfrm>
    </dsp:sp>
    <dsp:sp modelId="{AE2C1ABA-53A0-44C4-870C-D0523BA45F0C}">
      <dsp:nvSpPr>
        <dsp:cNvPr id="0" name=""/>
        <dsp:cNvSpPr/>
      </dsp:nvSpPr>
      <dsp:spPr>
        <a:xfrm>
          <a:off x="537210" y="3079877"/>
          <a:ext cx="7520940" cy="64944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COORDINATE: In Danger Zone—Take Immediate Action </a:t>
          </a:r>
          <a:endParaRPr lang="en-US" sz="2000" b="1" kern="1200" dirty="0">
            <a:solidFill>
              <a:schemeClr val="tx1"/>
            </a:solidFill>
            <a:latin typeface="Arial" panose="020B0604020202020204" pitchFamily="34" charset="0"/>
            <a:cs typeface="Arial" panose="020B0604020202020204" pitchFamily="34" charset="0"/>
          </a:endParaRPr>
        </a:p>
      </dsp:txBody>
      <dsp:txXfrm>
        <a:off x="568913" y="3111580"/>
        <a:ext cx="7457534" cy="5860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3E897-2396-4954-AB25-5CE6D7B799B2}">
      <dsp:nvSpPr>
        <dsp:cNvPr id="0" name=""/>
        <dsp:cNvSpPr/>
      </dsp:nvSpPr>
      <dsp:spPr>
        <a:xfrm>
          <a:off x="2539" y="833188"/>
          <a:ext cx="2475854" cy="731378"/>
        </a:xfrm>
        <a:prstGeom prst="rect">
          <a:avLst/>
        </a:prstGeom>
        <a:solidFill>
          <a:srgbClr val="232D4B"/>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Stand By</a:t>
          </a:r>
        </a:p>
      </dsp:txBody>
      <dsp:txXfrm>
        <a:off x="2539" y="833188"/>
        <a:ext cx="2475854" cy="731378"/>
      </dsp:txXfrm>
    </dsp:sp>
    <dsp:sp modelId="{A898D8B1-9A33-4460-80EA-8C279A1C2D2A}">
      <dsp:nvSpPr>
        <dsp:cNvPr id="0" name=""/>
        <dsp:cNvSpPr/>
      </dsp:nvSpPr>
      <dsp:spPr>
        <a:xfrm>
          <a:off x="2539" y="1564567"/>
          <a:ext cx="2475854" cy="3019499"/>
        </a:xfrm>
        <a:prstGeom prst="rect">
          <a:avLst/>
        </a:prstGeom>
        <a:solidFill>
          <a:srgbClr val="232D4B"/>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rPr>
            <a:t>Ready to assist</a:t>
          </a:r>
        </a:p>
        <a:p>
          <a:pPr marL="228600" lvl="1" indent="-228600" algn="l" defTabSz="889000">
            <a:lnSpc>
              <a:spcPct val="90000"/>
            </a:lnSpc>
            <a:spcBef>
              <a:spcPct val="0"/>
            </a:spcBef>
            <a:spcAft>
              <a:spcPct val="15000"/>
            </a:spcAft>
            <a:buChar char="•"/>
          </a:pPr>
          <a:r>
            <a:rPr lang="en-US" sz="2000" kern="1200">
              <a:solidFill>
                <a:schemeClr val="bg1"/>
              </a:solidFill>
            </a:rPr>
            <a:t>Watch and listen</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a:solidFill>
                <a:schemeClr val="bg1"/>
              </a:solidFill>
            </a:rPr>
            <a:t>Hold attention</a:t>
          </a:r>
          <a:endParaRPr lang="en-US" sz="2000" kern="1200" dirty="0"/>
        </a:p>
      </dsp:txBody>
      <dsp:txXfrm>
        <a:off x="2539" y="1564567"/>
        <a:ext cx="2475854" cy="3019499"/>
      </dsp:txXfrm>
    </dsp:sp>
    <dsp:sp modelId="{136AB8EA-2BD8-4A7D-9AC6-F33EBD5B3B90}">
      <dsp:nvSpPr>
        <dsp:cNvPr id="0" name=""/>
        <dsp:cNvSpPr/>
      </dsp:nvSpPr>
      <dsp:spPr>
        <a:xfrm>
          <a:off x="2825014" y="833188"/>
          <a:ext cx="2475854" cy="731378"/>
        </a:xfrm>
        <a:prstGeom prst="rect">
          <a:avLst/>
        </a:prstGeom>
        <a:solidFill>
          <a:srgbClr val="232D4B"/>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Make / Others Safe</a:t>
          </a:r>
        </a:p>
      </dsp:txBody>
      <dsp:txXfrm>
        <a:off x="2825014" y="833188"/>
        <a:ext cx="2475854" cy="731378"/>
      </dsp:txXfrm>
    </dsp:sp>
    <dsp:sp modelId="{FB01617E-5752-4DEC-9A6F-868E4341A36D}">
      <dsp:nvSpPr>
        <dsp:cNvPr id="0" name=""/>
        <dsp:cNvSpPr/>
      </dsp:nvSpPr>
      <dsp:spPr>
        <a:xfrm>
          <a:off x="2825014" y="1564567"/>
          <a:ext cx="2475854" cy="3019499"/>
        </a:xfrm>
        <a:prstGeom prst="rect">
          <a:avLst/>
        </a:prstGeom>
        <a:solidFill>
          <a:srgbClr val="232D4B"/>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bg1"/>
            </a:buClr>
            <a:buSzPct val="90000"/>
            <a:buChar char="•"/>
          </a:pPr>
          <a:r>
            <a:rPr lang="en-US" sz="2000" kern="1200" dirty="0">
              <a:solidFill>
                <a:prstClr val="white"/>
              </a:solidFill>
              <a:latin typeface="Calibri"/>
              <a:ea typeface="+mn-ea"/>
            </a:rPr>
            <a:t>In charge presence</a:t>
          </a:r>
          <a:endParaRPr lang="en-US" sz="2000" kern="1200" dirty="0">
            <a:solidFill>
              <a:schemeClr val="bg1"/>
            </a:solidFill>
          </a:endParaRPr>
        </a:p>
        <a:p>
          <a:pPr marL="228600" lvl="1" indent="-228600" algn="l" defTabSz="889000">
            <a:lnSpc>
              <a:spcPct val="90000"/>
            </a:lnSpc>
            <a:spcBef>
              <a:spcPct val="0"/>
            </a:spcBef>
            <a:spcAft>
              <a:spcPct val="15000"/>
            </a:spcAft>
            <a:buClr>
              <a:schemeClr val="bg1"/>
            </a:buClr>
            <a:buChar char="•"/>
          </a:pPr>
          <a:r>
            <a:rPr lang="en-US" sz="2000" kern="1200" dirty="0">
              <a:solidFill>
                <a:prstClr val="white"/>
              </a:solidFill>
              <a:latin typeface="Calibri"/>
              <a:ea typeface="+mn-ea"/>
            </a:rPr>
            <a:t>Communicate safety concerns </a:t>
          </a:r>
        </a:p>
        <a:p>
          <a:pPr marL="228600" lvl="1" indent="-228600" algn="l" defTabSz="889000">
            <a:lnSpc>
              <a:spcPct val="90000"/>
            </a:lnSpc>
            <a:spcBef>
              <a:spcPct val="0"/>
            </a:spcBef>
            <a:spcAft>
              <a:spcPct val="15000"/>
            </a:spcAft>
            <a:buClr>
              <a:schemeClr val="bg1"/>
            </a:buClr>
            <a:buChar char="•"/>
          </a:pPr>
          <a:r>
            <a:rPr lang="en-US" sz="2000" kern="1200">
              <a:solidFill>
                <a:prstClr val="white"/>
              </a:solidFill>
              <a:latin typeface="Calibri"/>
              <a:ea typeface="+mn-ea"/>
            </a:rPr>
            <a:t>Protect</a:t>
          </a:r>
          <a:endParaRPr lang="en-US" sz="2000" kern="1200" dirty="0">
            <a:solidFill>
              <a:prstClr val="white"/>
            </a:solidFill>
            <a:latin typeface="Calibri"/>
            <a:ea typeface="+mn-ea"/>
          </a:endParaRPr>
        </a:p>
        <a:p>
          <a:pPr marL="228600" lvl="1" indent="-228600" algn="l" defTabSz="889000">
            <a:lnSpc>
              <a:spcPct val="90000"/>
            </a:lnSpc>
            <a:spcBef>
              <a:spcPct val="0"/>
            </a:spcBef>
            <a:spcAft>
              <a:spcPct val="15000"/>
            </a:spcAft>
            <a:buClr>
              <a:schemeClr val="bg1"/>
            </a:buClr>
            <a:buChar char="•"/>
          </a:pPr>
          <a:r>
            <a:rPr lang="en-US" sz="2000" kern="1200">
              <a:solidFill>
                <a:prstClr val="white"/>
              </a:solidFill>
              <a:latin typeface="Calibri"/>
              <a:ea typeface="+mn-ea"/>
            </a:rPr>
            <a:t>Assist</a:t>
          </a:r>
          <a:endParaRPr lang="en-US" sz="2000" kern="1200" dirty="0">
            <a:solidFill>
              <a:prstClr val="white"/>
            </a:solidFill>
            <a:latin typeface="Calibri"/>
            <a:ea typeface="+mn-ea"/>
          </a:endParaRPr>
        </a:p>
        <a:p>
          <a:pPr marL="228600" lvl="1" indent="-228600" algn="l" defTabSz="889000">
            <a:lnSpc>
              <a:spcPct val="90000"/>
            </a:lnSpc>
            <a:spcBef>
              <a:spcPct val="0"/>
            </a:spcBef>
            <a:spcAft>
              <a:spcPct val="15000"/>
            </a:spcAft>
            <a:buClr>
              <a:schemeClr val="bg1"/>
            </a:buClr>
            <a:buChar char="•"/>
          </a:pPr>
          <a:r>
            <a:rPr lang="en-US" sz="2000" kern="1200" dirty="0">
              <a:solidFill>
                <a:prstClr val="white"/>
              </a:solidFill>
              <a:latin typeface="Calibri"/>
              <a:ea typeface="+mn-ea"/>
            </a:rPr>
            <a:t>Interventional Resources</a:t>
          </a:r>
        </a:p>
        <a:p>
          <a:pPr marL="228600" lvl="1" indent="-228600" algn="l" defTabSz="889000">
            <a:lnSpc>
              <a:spcPct val="90000"/>
            </a:lnSpc>
            <a:spcBef>
              <a:spcPct val="0"/>
            </a:spcBef>
            <a:spcAft>
              <a:spcPct val="15000"/>
            </a:spcAft>
            <a:buChar char="•"/>
          </a:pPr>
          <a:r>
            <a:rPr lang="en-US" sz="2000" kern="1200" dirty="0">
              <a:solidFill>
                <a:prstClr val="white"/>
              </a:solidFill>
              <a:latin typeface="Calibri"/>
              <a:ea typeface="+mn-ea"/>
            </a:rPr>
            <a:t>Initiation Safety Resources</a:t>
          </a:r>
          <a:endParaRPr lang="en-US" sz="2000" kern="1200" dirty="0"/>
        </a:p>
      </dsp:txBody>
      <dsp:txXfrm>
        <a:off x="2825014" y="1564567"/>
        <a:ext cx="2475854" cy="3019499"/>
      </dsp:txXfrm>
    </dsp:sp>
    <dsp:sp modelId="{DCEE26ED-1726-4513-8E37-1899ADA1F484}">
      <dsp:nvSpPr>
        <dsp:cNvPr id="0" name=""/>
        <dsp:cNvSpPr/>
      </dsp:nvSpPr>
      <dsp:spPr>
        <a:xfrm>
          <a:off x="5647488" y="833188"/>
          <a:ext cx="2475854" cy="731378"/>
        </a:xfrm>
        <a:prstGeom prst="rect">
          <a:avLst/>
        </a:prstGeom>
        <a:solidFill>
          <a:srgbClr val="232D4B"/>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Encourage Perception of Safety</a:t>
          </a:r>
        </a:p>
      </dsp:txBody>
      <dsp:txXfrm>
        <a:off x="5647488" y="833188"/>
        <a:ext cx="2475854" cy="731378"/>
      </dsp:txXfrm>
    </dsp:sp>
    <dsp:sp modelId="{C0E0D5CF-D0A5-43CE-B5E7-4201EFE981D5}">
      <dsp:nvSpPr>
        <dsp:cNvPr id="0" name=""/>
        <dsp:cNvSpPr/>
      </dsp:nvSpPr>
      <dsp:spPr>
        <a:xfrm>
          <a:off x="5647488" y="1564567"/>
          <a:ext cx="2475854" cy="3019499"/>
        </a:xfrm>
        <a:prstGeom prst="rect">
          <a:avLst/>
        </a:prstGeom>
        <a:solidFill>
          <a:srgbClr val="232D4B"/>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bg1"/>
            </a:buClr>
            <a:buSzPct val="90000"/>
            <a:buFont typeface="Arial" panose="020B0604020202020204" pitchFamily="34" charset="0"/>
            <a:buChar char="•"/>
          </a:pPr>
          <a:r>
            <a:rPr lang="en-US" sz="2000" kern="1200" dirty="0">
              <a:solidFill>
                <a:prstClr val="white"/>
              </a:solidFill>
              <a:latin typeface="Calibri"/>
              <a:ea typeface="+mn-ea"/>
              <a:cs typeface="+mn-cs"/>
            </a:rPr>
            <a:t>Caring presence</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a:solidFill>
                <a:prstClr val="white"/>
              </a:solidFill>
              <a:latin typeface="Calibri"/>
              <a:ea typeface="+mn-ea"/>
              <a:cs typeface="+mn-cs"/>
            </a:rPr>
            <a:t>Listen and communicate</a:t>
          </a:r>
          <a:endParaRPr lang="en-US" sz="2000" kern="1200" dirty="0">
            <a:solidFill>
              <a:prstClr val="white"/>
            </a:solidFill>
            <a:latin typeface="Calibri"/>
            <a:ea typeface="+mn-ea"/>
            <a:cs typeface="+mn-cs"/>
          </a:endParaRPr>
        </a:p>
        <a:p>
          <a:pPr marL="228600" lvl="1" indent="-228600" algn="l" defTabSz="889000">
            <a:lnSpc>
              <a:spcPct val="90000"/>
            </a:lnSpc>
            <a:spcBef>
              <a:spcPct val="0"/>
            </a:spcBef>
            <a:spcAft>
              <a:spcPct val="15000"/>
            </a:spcAft>
            <a:buChar char="•"/>
          </a:pPr>
          <a:r>
            <a:rPr lang="en-US" sz="2000" kern="1200">
              <a:solidFill>
                <a:prstClr val="white"/>
              </a:solidFill>
              <a:latin typeface="Calibri"/>
              <a:ea typeface="+mn-ea"/>
              <a:cs typeface="+mn-cs"/>
            </a:rPr>
            <a:t>Reduce chaos</a:t>
          </a:r>
          <a:endParaRPr lang="en-US" sz="2000" kern="1200" dirty="0">
            <a:solidFill>
              <a:prstClr val="white"/>
            </a:solidFill>
            <a:latin typeface="Calibri"/>
            <a:ea typeface="+mn-ea"/>
            <a:cs typeface="+mn-cs"/>
          </a:endParaRPr>
        </a:p>
        <a:p>
          <a:pPr marL="228600" lvl="1" indent="-228600" algn="l" defTabSz="889000">
            <a:lnSpc>
              <a:spcPct val="90000"/>
            </a:lnSpc>
            <a:spcBef>
              <a:spcPct val="0"/>
            </a:spcBef>
            <a:spcAft>
              <a:spcPct val="15000"/>
            </a:spcAft>
            <a:buChar char="•"/>
          </a:pPr>
          <a:r>
            <a:rPr lang="en-US" sz="2000" kern="1200">
              <a:solidFill>
                <a:prstClr val="white"/>
              </a:solidFill>
              <a:latin typeface="Calibri"/>
              <a:ea typeface="+mn-ea"/>
              <a:cs typeface="+mn-cs"/>
            </a:rPr>
            <a:t>Reduce danger</a:t>
          </a:r>
          <a:endParaRPr lang="en-US" sz="2000" kern="1200" dirty="0">
            <a:solidFill>
              <a:prstClr val="white"/>
            </a:solidFill>
            <a:latin typeface="Calibri"/>
            <a:ea typeface="+mn-ea"/>
            <a:cs typeface="+mn-cs"/>
          </a:endParaRPr>
        </a:p>
        <a:p>
          <a:pPr marL="228600" lvl="1" indent="-228600" algn="l" defTabSz="889000">
            <a:lnSpc>
              <a:spcPct val="90000"/>
            </a:lnSpc>
            <a:spcBef>
              <a:spcPct val="0"/>
            </a:spcBef>
            <a:spcAft>
              <a:spcPct val="15000"/>
            </a:spcAft>
            <a:buChar char="•"/>
          </a:pPr>
          <a:r>
            <a:rPr lang="en-US" sz="2000" kern="1200" dirty="0">
              <a:solidFill>
                <a:prstClr val="white"/>
              </a:solidFill>
              <a:latin typeface="Calibri"/>
              <a:ea typeface="+mn-ea"/>
              <a:cs typeface="+mn-cs"/>
            </a:rPr>
            <a:t>Caring &amp; nurturing presence</a:t>
          </a:r>
        </a:p>
        <a:p>
          <a:pPr marL="228600" lvl="1" indent="-228600" algn="l" defTabSz="889000">
            <a:lnSpc>
              <a:spcPct val="90000"/>
            </a:lnSpc>
            <a:spcBef>
              <a:spcPct val="0"/>
            </a:spcBef>
            <a:spcAft>
              <a:spcPct val="15000"/>
            </a:spcAft>
            <a:buChar char="•"/>
          </a:pPr>
          <a:endParaRPr lang="en-US" sz="2000" kern="1200">
            <a:solidFill>
              <a:schemeClr val="bg1"/>
            </a:solidFill>
          </a:endParaRPr>
        </a:p>
      </dsp:txBody>
      <dsp:txXfrm>
        <a:off x="5647488" y="1564567"/>
        <a:ext cx="2475854" cy="30194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5A7CD-EA16-4DE2-A557-2B652E68730D}">
      <dsp:nvSpPr>
        <dsp:cNvPr id="0" name=""/>
        <dsp:cNvSpPr/>
      </dsp:nvSpPr>
      <dsp:spPr>
        <a:xfrm>
          <a:off x="0" y="252977"/>
          <a:ext cx="10183283" cy="20349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54076" rIns="790336" bIns="120904" numCol="1" spcCol="1270" anchor="t"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Proactively identify safety alert mechanisms– install and use</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Know the exit strategies</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De-escalation training </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Educate about stress reactions, what to expect, how to feel safer</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Shifting ways of thinking so culture values self-care </a:t>
          </a:r>
          <a:endParaRPr lang="en-US" sz="1700" kern="1200" dirty="0">
            <a:latin typeface="Arial" panose="020B0604020202020204" pitchFamily="34" charset="0"/>
            <a:cs typeface="Arial" panose="020B0604020202020204" pitchFamily="34" charset="0"/>
          </a:endParaRPr>
        </a:p>
      </dsp:txBody>
      <dsp:txXfrm>
        <a:off x="0" y="252977"/>
        <a:ext cx="10183283" cy="2034900"/>
      </dsp:txXfrm>
    </dsp:sp>
    <dsp:sp modelId="{F5325153-A435-490C-9789-DFA96D6106A5}">
      <dsp:nvSpPr>
        <dsp:cNvPr id="0" name=""/>
        <dsp:cNvSpPr/>
      </dsp:nvSpPr>
      <dsp:spPr>
        <a:xfrm>
          <a:off x="509164" y="2057"/>
          <a:ext cx="7128298" cy="50184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Building Resilience, Growing the Green</a:t>
          </a:r>
          <a:endParaRPr lang="en-US" sz="2000" b="1" kern="1200" dirty="0"/>
        </a:p>
      </dsp:txBody>
      <dsp:txXfrm>
        <a:off x="533662" y="26555"/>
        <a:ext cx="7079302" cy="452844"/>
      </dsp:txXfrm>
    </dsp:sp>
    <dsp:sp modelId="{E51BA28A-4500-4CD7-BA8B-ED8D61348AE9}">
      <dsp:nvSpPr>
        <dsp:cNvPr id="0" name=""/>
        <dsp:cNvSpPr/>
      </dsp:nvSpPr>
      <dsp:spPr>
        <a:xfrm>
          <a:off x="0" y="2630597"/>
          <a:ext cx="10183283" cy="2784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54076" rIns="790336" bIns="120904" numCol="1" spcCol="1270" anchor="t"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Seeking or providing information</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Communicate concerns, request help, communicate with those who need to know</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Prioritize, Problem solve with group</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Set boundaries</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Call on those people, places, or actions that feel safe to you</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Distraction</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a:latin typeface="Arial" panose="020B0604020202020204" pitchFamily="34" charset="0"/>
              <a:cs typeface="Arial" panose="020B0604020202020204" pitchFamily="34" charset="0"/>
            </a:rPr>
            <a:t>Educate about stress reactions, what to expect, how to feel safer</a:t>
          </a:r>
          <a:endParaRPr lang="en-US" sz="170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latin typeface="Arial" panose="020B0604020202020204" pitchFamily="34" charset="0"/>
              <a:cs typeface="Arial" panose="020B0604020202020204" pitchFamily="34" charset="0"/>
            </a:rPr>
            <a:t>Brief staff about changes in practice/strategies/resources/events</a:t>
          </a:r>
        </a:p>
      </dsp:txBody>
      <dsp:txXfrm>
        <a:off x="0" y="2630597"/>
        <a:ext cx="10183283" cy="2784600"/>
      </dsp:txXfrm>
    </dsp:sp>
    <dsp:sp modelId="{9C78B716-C8F5-48E9-853F-DE63F4DF435E}">
      <dsp:nvSpPr>
        <dsp:cNvPr id="0" name=""/>
        <dsp:cNvSpPr/>
      </dsp:nvSpPr>
      <dsp:spPr>
        <a:xfrm>
          <a:off x="509164" y="2379678"/>
          <a:ext cx="7128298" cy="50184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Proactively Manage Stress</a:t>
          </a:r>
          <a:endParaRPr lang="en-US" sz="2000" b="1" kern="1200" dirty="0">
            <a:latin typeface="Arial" panose="020B0604020202020204" pitchFamily="34" charset="0"/>
            <a:cs typeface="Arial" panose="020B0604020202020204" pitchFamily="34" charset="0"/>
          </a:endParaRPr>
        </a:p>
      </dsp:txBody>
      <dsp:txXfrm>
        <a:off x="533662" y="2404176"/>
        <a:ext cx="7079302" cy="4528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425037"/>
          <a:ext cx="10744200" cy="24633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79044" rIns="833869" bIns="163576" numCol="1" spcCol="1270" anchor="t" anchorCtr="0">
          <a:noAutofit/>
        </a:bodyPr>
        <a:lstStyle/>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Activating safety alert</a:t>
          </a:r>
          <a:endParaRPr lang="en-US" sz="2300" kern="1200" dirty="0">
            <a:latin typeface="Arial" panose="020B0604020202020204" pitchFamily="34" charset="0"/>
            <a:cs typeface="Arial" panose="020B0604020202020204" pitchFamily="34" charset="0"/>
          </a:endParaRPr>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a:t>Reduce anything that makes the person feel unsafe</a:t>
          </a:r>
          <a:endParaRPr lang="en-US" sz="2300" kern="1200" dirty="0"/>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a:t>Remind them that they are safe here and now</a:t>
          </a:r>
          <a:endParaRPr lang="en-US" sz="2300" kern="1200" dirty="0"/>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Provide an authoritative, accurate voice to limit perceived threat</a:t>
          </a:r>
        </a:p>
        <a:p>
          <a:pPr marL="228600" lvl="1" indent="-228600" algn="l" defTabSz="1022350">
            <a:lnSpc>
              <a:spcPct val="90000"/>
            </a:lnSpc>
            <a:spcBef>
              <a:spcPct val="0"/>
            </a:spcBef>
            <a:spcAft>
              <a:spcPct val="15000"/>
            </a:spcAft>
            <a:buFont typeface="Wingdings" panose="05000000000000000000" pitchFamily="2" charset="2"/>
            <a:buChar char="§"/>
          </a:pPr>
          <a:r>
            <a:rPr lang="en-US" sz="2300" kern="1200" dirty="0"/>
            <a:t>Brief staff about changes in practice/strategies/resources/events</a:t>
          </a:r>
        </a:p>
      </dsp:txBody>
      <dsp:txXfrm>
        <a:off x="0" y="425037"/>
        <a:ext cx="10744200" cy="2463300"/>
      </dsp:txXfrm>
    </dsp:sp>
    <dsp:sp modelId="{EBA33C8B-7227-4137-84D9-4A16E4D25641}">
      <dsp:nvSpPr>
        <dsp:cNvPr id="0" name=""/>
        <dsp:cNvSpPr/>
      </dsp:nvSpPr>
      <dsp:spPr>
        <a:xfrm>
          <a:off x="537210" y="61097"/>
          <a:ext cx="7520940" cy="67896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Stress Moving into an Urgent Zone</a:t>
          </a:r>
          <a:endParaRPr lang="en-US" sz="2000" b="1" kern="1200" dirty="0">
            <a:solidFill>
              <a:schemeClr val="tx1"/>
            </a:solidFill>
            <a:latin typeface="Arial" panose="020B0604020202020204" pitchFamily="34" charset="0"/>
            <a:cs typeface="Arial" panose="020B0604020202020204" pitchFamily="34" charset="0"/>
          </a:endParaRPr>
        </a:p>
      </dsp:txBody>
      <dsp:txXfrm>
        <a:off x="570354" y="94241"/>
        <a:ext cx="7454652" cy="612672"/>
      </dsp:txXfrm>
    </dsp:sp>
    <dsp:sp modelId="{1FA530E9-9D2D-441A-B954-52B42EF494C3}">
      <dsp:nvSpPr>
        <dsp:cNvPr id="0" name=""/>
        <dsp:cNvSpPr/>
      </dsp:nvSpPr>
      <dsp:spPr>
        <a:xfrm>
          <a:off x="0" y="3327557"/>
          <a:ext cx="10744200" cy="2028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479044" rIns="833869" bIns="71120" numCol="1" spcCol="1270" anchor="t" anchorCtr="0">
          <a:noAutofit/>
        </a:bodyPr>
        <a:lstStyle/>
        <a:p>
          <a:pPr marL="57150" lvl="1" indent="-57150" algn="l" defTabSz="444500">
            <a:lnSpc>
              <a:spcPct val="90000"/>
            </a:lnSpc>
            <a:spcBef>
              <a:spcPct val="0"/>
            </a:spcBef>
            <a:spcAft>
              <a:spcPct val="15000"/>
            </a:spcAft>
            <a:buFont typeface="Wingdings" panose="05000000000000000000" pitchFamily="2" charset="2"/>
            <a:buNone/>
          </a:pPr>
          <a:endParaRPr lang="en-US" sz="1000" kern="1200" dirty="0">
            <a:latin typeface="Arial" panose="020B0604020202020204" pitchFamily="34" charset="0"/>
            <a:cs typeface="Arial" panose="020B0604020202020204" pitchFamily="34" charset="0"/>
          </a:endParaRP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rPr>
            <a:t>Urgent intervention</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rPr>
            <a:t>Shelter in place</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rPr>
            <a:t>Escalation to leadership and use of outside resources</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dirty="0">
              <a:latin typeface="+mn-lt"/>
              <a:cs typeface="Arial" panose="020B0604020202020204" pitchFamily="34" charset="0"/>
            </a:rPr>
            <a:t>Navigate and escort to resources</a:t>
          </a:r>
          <a:r>
            <a:rPr lang="en-US" sz="2100" kern="1200" dirty="0">
              <a:latin typeface="+mn-lt"/>
            </a:rPr>
            <a:t>  </a:t>
          </a:r>
        </a:p>
      </dsp:txBody>
      <dsp:txXfrm>
        <a:off x="0" y="3327557"/>
        <a:ext cx="10744200" cy="2028600"/>
      </dsp:txXfrm>
    </dsp:sp>
    <dsp:sp modelId="{AE2C1ABA-53A0-44C4-870C-D0523BA45F0C}">
      <dsp:nvSpPr>
        <dsp:cNvPr id="0" name=""/>
        <dsp:cNvSpPr/>
      </dsp:nvSpPr>
      <dsp:spPr>
        <a:xfrm>
          <a:off x="537210" y="2988078"/>
          <a:ext cx="7520940" cy="6789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COVER: In Danger Zone—Take Immediate Action </a:t>
          </a:r>
          <a:endParaRPr lang="en-US" sz="2000" b="1" kern="1200" dirty="0">
            <a:solidFill>
              <a:schemeClr val="tx1"/>
            </a:solidFill>
            <a:latin typeface="Arial" panose="020B0604020202020204" pitchFamily="34" charset="0"/>
            <a:cs typeface="Arial" panose="020B0604020202020204" pitchFamily="34" charset="0"/>
          </a:endParaRPr>
        </a:p>
      </dsp:txBody>
      <dsp:txXfrm>
        <a:off x="570354" y="3021222"/>
        <a:ext cx="7454652" cy="61267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7772"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Quiet</a:t>
          </a:r>
        </a:p>
      </dsp:txBody>
      <dsp:txXfrm>
        <a:off x="7772" y="130135"/>
        <a:ext cx="2144042" cy="643212"/>
      </dsp:txXfrm>
    </dsp:sp>
    <dsp:sp modelId="{C96B89ED-9947-4A4F-BA7C-A258F83E62C8}">
      <dsp:nvSpPr>
        <dsp:cNvPr id="0" name=""/>
        <dsp:cNvSpPr/>
      </dsp:nvSpPr>
      <dsp:spPr>
        <a:xfrm>
          <a:off x="7772" y="773348"/>
          <a:ext cx="2144042" cy="4131098"/>
        </a:xfrm>
        <a:prstGeom prst="rect">
          <a:avLst/>
        </a:prstGeom>
        <a:solidFill>
          <a:srgbClr val="313A55"/>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Stop physical exertion</a:t>
          </a:r>
        </a:p>
        <a:p>
          <a:pPr marL="0" lvl="0" indent="0" algn="l" defTabSz="889000">
            <a:lnSpc>
              <a:spcPct val="90000"/>
            </a:lnSpc>
            <a:spcBef>
              <a:spcPct val="0"/>
            </a:spcBef>
            <a:spcAft>
              <a:spcPct val="35000"/>
            </a:spcAft>
            <a:buNone/>
          </a:pPr>
          <a:r>
            <a:rPr lang="en-US" sz="2000" kern="1200" dirty="0">
              <a:solidFill>
                <a:schemeClr val="bg1"/>
              </a:solidFill>
            </a:rPr>
            <a:t>Reduce hyper-alertness</a:t>
          </a:r>
        </a:p>
        <a:p>
          <a:pPr marL="0" lvl="0" indent="0" algn="l" defTabSz="889000">
            <a:lnSpc>
              <a:spcPct val="90000"/>
            </a:lnSpc>
            <a:spcBef>
              <a:spcPct val="0"/>
            </a:spcBef>
            <a:spcAft>
              <a:spcPct val="35000"/>
            </a:spcAft>
            <a:buNone/>
          </a:pPr>
          <a:r>
            <a:rPr lang="en-US" sz="2000" kern="1200" dirty="0">
              <a:solidFill>
                <a:schemeClr val="bg1"/>
              </a:solidFill>
            </a:rPr>
            <a:t>Slow down heart rate</a:t>
          </a:r>
        </a:p>
        <a:p>
          <a:pPr marL="0" lvl="0" indent="0" algn="l" defTabSz="889000">
            <a:lnSpc>
              <a:spcPct val="90000"/>
            </a:lnSpc>
            <a:spcBef>
              <a:spcPct val="0"/>
            </a:spcBef>
            <a:spcAft>
              <a:spcPct val="35000"/>
            </a:spcAft>
            <a:buNone/>
          </a:pPr>
          <a:r>
            <a:rPr lang="en-US" sz="2000" kern="1200" dirty="0">
              <a:solidFill>
                <a:schemeClr val="bg1"/>
              </a:solidFill>
            </a:rPr>
            <a:t>Relax</a:t>
          </a:r>
        </a:p>
      </dsp:txBody>
      <dsp:txXfrm>
        <a:off x="7772" y="773348"/>
        <a:ext cx="2144042" cy="4131098"/>
      </dsp:txXfrm>
    </dsp:sp>
    <dsp:sp modelId="{3392C23F-3812-5243-AE9C-4A7514895F30}">
      <dsp:nvSpPr>
        <dsp:cNvPr id="0" name=""/>
        <dsp:cNvSpPr/>
      </dsp:nvSpPr>
      <dsp:spPr>
        <a:xfrm>
          <a:off x="2259709"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Compose</a:t>
          </a:r>
        </a:p>
      </dsp:txBody>
      <dsp:txXfrm>
        <a:off x="2259709" y="130135"/>
        <a:ext cx="2144042" cy="643212"/>
      </dsp:txXfrm>
    </dsp:sp>
    <dsp:sp modelId="{663A4983-E385-3A4C-9A2E-20E14778FCC8}">
      <dsp:nvSpPr>
        <dsp:cNvPr id="0" name=""/>
        <dsp:cNvSpPr/>
      </dsp:nvSpPr>
      <dsp:spPr>
        <a:xfrm>
          <a:off x="2259709" y="773348"/>
          <a:ext cx="2144042" cy="4131098"/>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Draw attention outwards</a:t>
          </a:r>
        </a:p>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Distract</a:t>
          </a:r>
        </a:p>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Re-focus</a:t>
          </a:r>
        </a:p>
        <a:p>
          <a:pPr marL="0" lvl="0" indent="0" algn="l" defTabSz="889000">
            <a:lnSpc>
              <a:spcPct val="90000"/>
            </a:lnSpc>
            <a:spcBef>
              <a:spcPct val="0"/>
            </a:spcBef>
            <a:spcAft>
              <a:spcPct val="35000"/>
            </a:spcAft>
            <a:buClr>
              <a:srgbClr val="FF0000"/>
            </a:buClr>
            <a:buSzPct val="90000"/>
            <a:buNone/>
          </a:pPr>
          <a:r>
            <a:rPr lang="en-US" sz="2000" kern="1200" dirty="0">
              <a:solidFill>
                <a:schemeClr val="bg1"/>
              </a:solidFill>
            </a:rPr>
            <a:t>Grounding /Reappraisal/ Centering Techniques </a:t>
          </a:r>
        </a:p>
      </dsp:txBody>
      <dsp:txXfrm>
        <a:off x="2259709" y="773348"/>
        <a:ext cx="2144042" cy="4131098"/>
      </dsp:txXfrm>
    </dsp:sp>
    <dsp:sp modelId="{0FD8E0E6-B678-DD4E-A868-521155CD4A3D}">
      <dsp:nvSpPr>
        <dsp:cNvPr id="0" name=""/>
        <dsp:cNvSpPr/>
      </dsp:nvSpPr>
      <dsp:spPr>
        <a:xfrm>
          <a:off x="4511647"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Recover</a:t>
          </a:r>
        </a:p>
      </dsp:txBody>
      <dsp:txXfrm>
        <a:off x="4511647" y="130135"/>
        <a:ext cx="2144042" cy="643212"/>
      </dsp:txXfrm>
    </dsp:sp>
    <dsp:sp modelId="{F4B04CBB-6230-B043-955E-84D5A2BA66F1}">
      <dsp:nvSpPr>
        <dsp:cNvPr id="0" name=""/>
        <dsp:cNvSpPr/>
      </dsp:nvSpPr>
      <dsp:spPr>
        <a:xfrm>
          <a:off x="4511647" y="773348"/>
          <a:ext cx="2144042" cy="4131098"/>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Recuperate</a:t>
          </a:r>
        </a:p>
        <a:p>
          <a:pPr marL="0" lvl="0" indent="0" algn="l" defTabSz="889000">
            <a:lnSpc>
              <a:spcPct val="90000"/>
            </a:lnSpc>
            <a:spcBef>
              <a:spcPct val="0"/>
            </a:spcBef>
            <a:spcAft>
              <a:spcPct val="35000"/>
            </a:spcAft>
            <a:buNone/>
          </a:pPr>
          <a:r>
            <a:rPr lang="en-US" sz="2000" kern="1200" dirty="0">
              <a:solidFill>
                <a:schemeClr val="bg1"/>
              </a:solidFill>
            </a:rPr>
            <a:t>Sleep</a:t>
          </a:r>
        </a:p>
        <a:p>
          <a:pPr marL="0" lvl="0" indent="0" algn="l" defTabSz="889000">
            <a:lnSpc>
              <a:spcPct val="90000"/>
            </a:lnSpc>
            <a:spcBef>
              <a:spcPct val="0"/>
            </a:spcBef>
            <a:spcAft>
              <a:spcPct val="35000"/>
            </a:spcAft>
            <a:buNone/>
          </a:pPr>
          <a:r>
            <a:rPr lang="en-US" sz="2000" kern="1200" dirty="0">
              <a:solidFill>
                <a:schemeClr val="bg1"/>
              </a:solidFill>
            </a:rPr>
            <a:t>Time out</a:t>
          </a:r>
        </a:p>
        <a:p>
          <a:pPr marL="0" lvl="0" indent="0" algn="l" defTabSz="889000">
            <a:lnSpc>
              <a:spcPct val="90000"/>
            </a:lnSpc>
            <a:spcBef>
              <a:spcPct val="0"/>
            </a:spcBef>
            <a:spcAft>
              <a:spcPct val="35000"/>
            </a:spcAft>
            <a:buNone/>
          </a:pPr>
          <a:r>
            <a:rPr lang="en-US" sz="2000" kern="1200" dirty="0">
              <a:solidFill>
                <a:schemeClr val="bg1"/>
              </a:solidFill>
            </a:rPr>
            <a:t>Breathing techniques</a:t>
          </a:r>
        </a:p>
        <a:p>
          <a:pPr marL="0" lvl="0" indent="0" algn="l" defTabSz="889000">
            <a:lnSpc>
              <a:spcPct val="90000"/>
            </a:lnSpc>
            <a:spcBef>
              <a:spcPct val="0"/>
            </a:spcBef>
            <a:spcAft>
              <a:spcPct val="35000"/>
            </a:spcAft>
            <a:buNone/>
          </a:pPr>
          <a:r>
            <a:rPr lang="en-US" sz="2000" kern="1200" dirty="0">
              <a:solidFill>
                <a:schemeClr val="bg1"/>
              </a:solidFill>
            </a:rPr>
            <a:t>Setting intentions</a:t>
          </a:r>
        </a:p>
        <a:p>
          <a:pPr marL="0" lvl="0" indent="0" algn="l" defTabSz="889000">
            <a:lnSpc>
              <a:spcPct val="90000"/>
            </a:lnSpc>
            <a:spcBef>
              <a:spcPct val="0"/>
            </a:spcBef>
            <a:spcAft>
              <a:spcPct val="35000"/>
            </a:spcAft>
            <a:buNone/>
          </a:pPr>
          <a:r>
            <a:rPr lang="en-US" sz="2000" kern="1200" dirty="0">
              <a:solidFill>
                <a:schemeClr val="bg1"/>
              </a:solidFill>
            </a:rPr>
            <a:t>Gratitude</a:t>
          </a:r>
        </a:p>
        <a:p>
          <a:pPr marL="0" lvl="0" indent="0" algn="l" defTabSz="889000">
            <a:lnSpc>
              <a:spcPct val="90000"/>
            </a:lnSpc>
            <a:spcBef>
              <a:spcPct val="0"/>
            </a:spcBef>
            <a:spcAft>
              <a:spcPct val="35000"/>
            </a:spcAft>
            <a:buNone/>
          </a:pPr>
          <a:r>
            <a:rPr lang="en-US" sz="2000" kern="1200" dirty="0">
              <a:solidFill>
                <a:schemeClr val="bg1"/>
              </a:solidFill>
            </a:rPr>
            <a:t>Exercise</a:t>
          </a:r>
        </a:p>
        <a:p>
          <a:pPr marL="0" lvl="0" indent="0" algn="l" defTabSz="889000">
            <a:lnSpc>
              <a:spcPct val="90000"/>
            </a:lnSpc>
            <a:spcBef>
              <a:spcPct val="0"/>
            </a:spcBef>
            <a:spcAft>
              <a:spcPct val="35000"/>
            </a:spcAft>
            <a:buNone/>
          </a:pPr>
          <a:r>
            <a:rPr lang="en-US" sz="2000" kern="1200" dirty="0">
              <a:solidFill>
                <a:schemeClr val="bg1"/>
              </a:solidFill>
            </a:rPr>
            <a:t>Virtual Schwartz Rounds </a:t>
          </a:r>
        </a:p>
        <a:p>
          <a:pPr marL="0" lvl="0" indent="0" algn="l" defTabSz="533400">
            <a:lnSpc>
              <a:spcPct val="90000"/>
            </a:lnSpc>
            <a:spcBef>
              <a:spcPct val="0"/>
            </a:spcBef>
            <a:spcAft>
              <a:spcPct val="35000"/>
            </a:spcAft>
            <a:buNone/>
          </a:pPr>
          <a:endParaRPr lang="en-US" sz="1200" kern="1200" dirty="0">
            <a:solidFill>
              <a:schemeClr val="bg1"/>
            </a:solidFill>
          </a:endParaRPr>
        </a:p>
      </dsp:txBody>
      <dsp:txXfrm>
        <a:off x="4511647" y="773348"/>
        <a:ext cx="2144042" cy="4131098"/>
      </dsp:txXfrm>
    </dsp:sp>
    <dsp:sp modelId="{B1B8B886-7D26-470C-B0AB-D137A9F9D3B8}">
      <dsp:nvSpPr>
        <dsp:cNvPr id="0" name=""/>
        <dsp:cNvSpPr/>
      </dsp:nvSpPr>
      <dsp:spPr>
        <a:xfrm>
          <a:off x="6763584" y="130135"/>
          <a:ext cx="2144042" cy="643212"/>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9427" tIns="169427" rIns="169427" bIns="169427" numCol="1" spcCol="1270" anchor="ctr" anchorCtr="0">
          <a:noAutofit/>
        </a:bodyPr>
        <a:lstStyle/>
        <a:p>
          <a:pPr marL="0" lvl="0" indent="0" algn="ctr" defTabSz="933450">
            <a:lnSpc>
              <a:spcPct val="90000"/>
            </a:lnSpc>
            <a:spcBef>
              <a:spcPct val="0"/>
            </a:spcBef>
            <a:spcAft>
              <a:spcPct val="35000"/>
            </a:spcAft>
            <a:buNone/>
          </a:pPr>
          <a:r>
            <a:rPr lang="en-US" sz="2100" kern="1200" dirty="0"/>
            <a:t>Soothe</a:t>
          </a:r>
        </a:p>
      </dsp:txBody>
      <dsp:txXfrm>
        <a:off x="6763584" y="130135"/>
        <a:ext cx="2144042" cy="643212"/>
      </dsp:txXfrm>
    </dsp:sp>
    <dsp:sp modelId="{23CB13B2-5AF5-4CE3-B43A-F52B40012A4D}">
      <dsp:nvSpPr>
        <dsp:cNvPr id="0" name=""/>
        <dsp:cNvSpPr/>
      </dsp:nvSpPr>
      <dsp:spPr>
        <a:xfrm>
          <a:off x="6763584" y="773348"/>
          <a:ext cx="2144042" cy="4131098"/>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1784" tIns="211784" rIns="211784" bIns="211784"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Listen empathically</a:t>
          </a:r>
        </a:p>
        <a:p>
          <a:pPr marL="0" lvl="0" indent="0" algn="l" defTabSz="889000">
            <a:lnSpc>
              <a:spcPct val="90000"/>
            </a:lnSpc>
            <a:spcBef>
              <a:spcPct val="0"/>
            </a:spcBef>
            <a:spcAft>
              <a:spcPct val="35000"/>
            </a:spcAft>
            <a:buNone/>
          </a:pPr>
          <a:r>
            <a:rPr lang="en-US" sz="2000" kern="1200" dirty="0">
              <a:solidFill>
                <a:schemeClr val="bg1"/>
              </a:solidFill>
            </a:rPr>
            <a:t>Reduce emotional intensity</a:t>
          </a:r>
        </a:p>
        <a:p>
          <a:pPr marL="0" lvl="0" indent="0" algn="l" defTabSz="889000">
            <a:lnSpc>
              <a:spcPct val="90000"/>
            </a:lnSpc>
            <a:spcBef>
              <a:spcPct val="0"/>
            </a:spcBef>
            <a:spcAft>
              <a:spcPct val="35000"/>
            </a:spcAft>
            <a:buNone/>
          </a:pPr>
          <a:r>
            <a:rPr lang="en-US" sz="2000" kern="1200" dirty="0">
              <a:solidFill>
                <a:schemeClr val="bg1"/>
              </a:solidFill>
            </a:rPr>
            <a:t>Aroma therapy</a:t>
          </a:r>
        </a:p>
        <a:p>
          <a:pPr marL="0" lvl="0" indent="0" algn="l" defTabSz="889000">
            <a:lnSpc>
              <a:spcPct val="90000"/>
            </a:lnSpc>
            <a:spcBef>
              <a:spcPct val="0"/>
            </a:spcBef>
            <a:spcAft>
              <a:spcPct val="35000"/>
            </a:spcAft>
            <a:buNone/>
          </a:pPr>
          <a:r>
            <a:rPr lang="en-US" sz="2000" kern="1200" dirty="0">
              <a:solidFill>
                <a:schemeClr val="bg1"/>
              </a:solidFill>
            </a:rPr>
            <a:t>Guide mediation</a:t>
          </a:r>
        </a:p>
      </dsp:txBody>
      <dsp:txXfrm>
        <a:off x="6763584" y="773348"/>
        <a:ext cx="2144042" cy="413109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5A7CD-EA16-4DE2-A557-2B652E68730D}">
      <dsp:nvSpPr>
        <dsp:cNvPr id="0" name=""/>
        <dsp:cNvSpPr/>
      </dsp:nvSpPr>
      <dsp:spPr>
        <a:xfrm>
          <a:off x="0" y="329252"/>
          <a:ext cx="10183283" cy="203175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12420" rIns="790336" bIns="106680"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
          </a:pPr>
          <a:endParaRPr lang="en-US"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Implement policies and interventions to promote destressing behaviors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Promote coping and problem solving abilities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Provide perspective by presenting the situation from an alternative vantage point</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Focus on gratitude</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Teach and role model about stress responses, coping, and relaxation strategies</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dirty="0">
              <a:latin typeface="Arial" panose="020B0604020202020204" pitchFamily="34" charset="0"/>
              <a:cs typeface="Arial" panose="020B0604020202020204" pitchFamily="34" charset="0"/>
            </a:rPr>
            <a:t>Promote self care strategies</a:t>
          </a:r>
        </a:p>
      </dsp:txBody>
      <dsp:txXfrm>
        <a:off x="0" y="329252"/>
        <a:ext cx="10183283" cy="2031750"/>
      </dsp:txXfrm>
    </dsp:sp>
    <dsp:sp modelId="{F5325153-A435-490C-9789-DFA96D6106A5}">
      <dsp:nvSpPr>
        <dsp:cNvPr id="0" name=""/>
        <dsp:cNvSpPr/>
      </dsp:nvSpPr>
      <dsp:spPr>
        <a:xfrm>
          <a:off x="509164" y="107852"/>
          <a:ext cx="7128298" cy="44280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Building Resilience, Growing the Green</a:t>
          </a:r>
          <a:endParaRPr lang="en-US" sz="2000" b="1" kern="1200" dirty="0"/>
        </a:p>
      </dsp:txBody>
      <dsp:txXfrm>
        <a:off x="530780" y="129468"/>
        <a:ext cx="7085066" cy="399568"/>
      </dsp:txXfrm>
    </dsp:sp>
    <dsp:sp modelId="{E51BA28A-4500-4CD7-BA8B-ED8D61348AE9}">
      <dsp:nvSpPr>
        <dsp:cNvPr id="0" name=""/>
        <dsp:cNvSpPr/>
      </dsp:nvSpPr>
      <dsp:spPr>
        <a:xfrm>
          <a:off x="0" y="2663403"/>
          <a:ext cx="10183283" cy="26460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336" tIns="312420" rIns="790336" bIns="106680"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
          </a:pPr>
          <a:endParaRPr lang="en-US"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Take a break from stressful situations for a short time. Mandatory breaks/lunch</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Taking actions to reduce stress reactions</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Prioritize simple strategies to calm down: Breathing, mindfulness, Reflection, Prayer, Meditation. Make sure staff is aware of these self-calming strategies</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Acknowledge possible stressors and the potential need for support in a matter of fact ahead of difficult events</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Reduce gossip and negativity</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Reframing</a:t>
          </a:r>
          <a:endParaRPr lang="en-US" sz="1500" kern="1200" dirty="0">
            <a:solidFill>
              <a:srgbClr val="232D4B"/>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rgbClr val="232D4B"/>
              </a:solidFill>
              <a:latin typeface="Arial" panose="020B0604020202020204" pitchFamily="34" charset="0"/>
              <a:cs typeface="Arial" panose="020B0604020202020204" pitchFamily="34" charset="0"/>
            </a:rPr>
            <a:t>VSR type of rounds</a:t>
          </a:r>
          <a:endParaRPr lang="en-US" sz="1500" kern="1200" dirty="0">
            <a:solidFill>
              <a:srgbClr val="232D4B"/>
            </a:solidFill>
            <a:latin typeface="Arial" panose="020B0604020202020204" pitchFamily="34" charset="0"/>
            <a:cs typeface="Arial" panose="020B0604020202020204" pitchFamily="34" charset="0"/>
          </a:endParaRPr>
        </a:p>
      </dsp:txBody>
      <dsp:txXfrm>
        <a:off x="0" y="2663403"/>
        <a:ext cx="10183283" cy="2646000"/>
      </dsp:txXfrm>
    </dsp:sp>
    <dsp:sp modelId="{9C78B716-C8F5-48E9-853F-DE63F4DF435E}">
      <dsp:nvSpPr>
        <dsp:cNvPr id="0" name=""/>
        <dsp:cNvSpPr/>
      </dsp:nvSpPr>
      <dsp:spPr>
        <a:xfrm>
          <a:off x="509164" y="2442003"/>
          <a:ext cx="7128298" cy="44280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433" tIns="0" rIns="269433"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Proactively Manage Stress</a:t>
          </a:r>
          <a:endParaRPr lang="en-US" sz="2000" b="1" kern="1200" dirty="0">
            <a:latin typeface="Arial" panose="020B0604020202020204" pitchFamily="34" charset="0"/>
            <a:cs typeface="Arial" panose="020B0604020202020204" pitchFamily="34" charset="0"/>
          </a:endParaRPr>
        </a:p>
      </dsp:txBody>
      <dsp:txXfrm>
        <a:off x="530780" y="2463619"/>
        <a:ext cx="7085066" cy="39956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260216"/>
          <a:ext cx="10744200" cy="29988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291592" rIns="8338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Reassure by authority and presence</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Show understanding</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Ask for help to empower and distract the person</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Get stressed person to look at you, then be very specific and detailed about what you want them to do</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Use the person's name and communicate exactly what is needed din a calm, methodical voice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Find ways to make meaning and memorialize together after losses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Insist on a break</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Connect with emotional support resources</a:t>
          </a:r>
        </a:p>
      </dsp:txBody>
      <dsp:txXfrm>
        <a:off x="0" y="260216"/>
        <a:ext cx="10744200" cy="2998800"/>
      </dsp:txXfrm>
    </dsp:sp>
    <dsp:sp modelId="{EBA33C8B-7227-4137-84D9-4A16E4D25641}">
      <dsp:nvSpPr>
        <dsp:cNvPr id="0" name=""/>
        <dsp:cNvSpPr/>
      </dsp:nvSpPr>
      <dsp:spPr>
        <a:xfrm>
          <a:off x="537210" y="38688"/>
          <a:ext cx="7520940" cy="41328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Stress Moving into an Urgent Zone</a:t>
          </a:r>
          <a:endParaRPr lang="en-US" sz="2000" b="1" kern="1200" dirty="0">
            <a:solidFill>
              <a:schemeClr val="tx1"/>
            </a:solidFill>
            <a:latin typeface="Arial" panose="020B0604020202020204" pitchFamily="34" charset="0"/>
            <a:cs typeface="Arial" panose="020B0604020202020204" pitchFamily="34" charset="0"/>
          </a:endParaRPr>
        </a:p>
      </dsp:txBody>
      <dsp:txXfrm>
        <a:off x="557385" y="58863"/>
        <a:ext cx="7480590" cy="372930"/>
      </dsp:txXfrm>
    </dsp:sp>
    <dsp:sp modelId="{1FA530E9-9D2D-441A-B954-52B42EF494C3}">
      <dsp:nvSpPr>
        <dsp:cNvPr id="0" name=""/>
        <dsp:cNvSpPr/>
      </dsp:nvSpPr>
      <dsp:spPr>
        <a:xfrm>
          <a:off x="0" y="3526368"/>
          <a:ext cx="10744200" cy="1852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291592" rIns="8338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cs typeface="Arial" panose="020B0604020202020204" pitchFamily="34" charset="0"/>
            </a:rPr>
            <a:t>Facilitate a break from the situation</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Guide the person through relaxation technique i.e. box breathing, visualization, etc.</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Do not leave person alone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Escalation to leadership and use of outside resources </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mn-lt"/>
            </a:rPr>
            <a:t>Navigate and escort to resources</a:t>
          </a:r>
        </a:p>
      </dsp:txBody>
      <dsp:txXfrm>
        <a:off x="0" y="3526368"/>
        <a:ext cx="10744200" cy="1852200"/>
      </dsp:txXfrm>
    </dsp:sp>
    <dsp:sp modelId="{AE2C1ABA-53A0-44C4-870C-D0523BA45F0C}">
      <dsp:nvSpPr>
        <dsp:cNvPr id="0" name=""/>
        <dsp:cNvSpPr/>
      </dsp:nvSpPr>
      <dsp:spPr>
        <a:xfrm>
          <a:off x="537210" y="3319727"/>
          <a:ext cx="7520940" cy="41328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ea typeface="ＭＳ Ｐゴシック" charset="0"/>
              <a:cs typeface="Arial" panose="020B0604020202020204" pitchFamily="34" charset="0"/>
            </a:rPr>
            <a:t>CALM: In Danger Zone—Take Immediate Action </a:t>
          </a:r>
          <a:endParaRPr lang="en-US" sz="2000" b="1" kern="1200" dirty="0">
            <a:solidFill>
              <a:schemeClr val="tx1"/>
            </a:solidFill>
            <a:latin typeface="Arial" panose="020B0604020202020204" pitchFamily="34" charset="0"/>
            <a:cs typeface="Arial" panose="020B0604020202020204" pitchFamily="34" charset="0"/>
          </a:endParaRPr>
        </a:p>
      </dsp:txBody>
      <dsp:txXfrm>
        <a:off x="557385" y="3339902"/>
        <a:ext cx="7480590" cy="3729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F6B0F-572D-46E4-B267-7D0FE28C6BFF}">
      <dsp:nvSpPr>
        <dsp:cNvPr id="0" name=""/>
        <dsp:cNvSpPr/>
      </dsp:nvSpPr>
      <dsp:spPr>
        <a:xfrm>
          <a:off x="0" y="291047"/>
          <a:ext cx="8125883" cy="52767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Immediate Calm:</a:t>
          </a:r>
          <a:endParaRPr lang="en-US" sz="2200" kern="1200" dirty="0"/>
        </a:p>
      </dsp:txBody>
      <dsp:txXfrm>
        <a:off x="25759" y="316806"/>
        <a:ext cx="8074365" cy="476152"/>
      </dsp:txXfrm>
    </dsp:sp>
    <dsp:sp modelId="{6BF8047C-C1F9-4AD2-997B-8C6CF7564A7D}">
      <dsp:nvSpPr>
        <dsp:cNvPr id="0" name=""/>
        <dsp:cNvSpPr/>
      </dsp:nvSpPr>
      <dsp:spPr>
        <a:xfrm>
          <a:off x="0" y="818718"/>
          <a:ext cx="8125883" cy="318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99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rgbClr val="232D4B"/>
              </a:solidFill>
            </a:rPr>
            <a:t>Ask for help to empower and distract the other person</a:t>
          </a:r>
        </a:p>
        <a:p>
          <a:pPr marL="171450" lvl="1" indent="-171450" algn="l" defTabSz="755650">
            <a:lnSpc>
              <a:spcPct val="90000"/>
            </a:lnSpc>
            <a:spcBef>
              <a:spcPct val="0"/>
            </a:spcBef>
            <a:spcAft>
              <a:spcPct val="20000"/>
            </a:spcAft>
            <a:buChar char="•"/>
          </a:pPr>
          <a:r>
            <a:rPr lang="en-US" sz="1700" kern="1200" dirty="0">
              <a:solidFill>
                <a:srgbClr val="232D4B"/>
              </a:solidFill>
            </a:rPr>
            <a:t>If the person can’t focus or make good decisions, calmly use their name and say exactly what is needed </a:t>
          </a:r>
        </a:p>
        <a:p>
          <a:pPr marL="171450" lvl="1" indent="-171450" algn="l" defTabSz="755650">
            <a:lnSpc>
              <a:spcPct val="90000"/>
            </a:lnSpc>
            <a:spcBef>
              <a:spcPct val="0"/>
            </a:spcBef>
            <a:spcAft>
              <a:spcPct val="20000"/>
            </a:spcAft>
            <a:buChar char="•"/>
          </a:pPr>
          <a:r>
            <a:rPr lang="en-US" sz="1700" kern="1200" dirty="0">
              <a:solidFill>
                <a:srgbClr val="232D4B"/>
              </a:solidFill>
            </a:rPr>
            <a:t>Check in on each other regularly</a:t>
          </a:r>
        </a:p>
        <a:p>
          <a:pPr marL="171450" lvl="1" indent="-171450" algn="l" defTabSz="755650">
            <a:lnSpc>
              <a:spcPct val="90000"/>
            </a:lnSpc>
            <a:spcBef>
              <a:spcPct val="0"/>
            </a:spcBef>
            <a:spcAft>
              <a:spcPct val="20000"/>
            </a:spcAft>
            <a:buChar char="•"/>
          </a:pPr>
          <a:r>
            <a:rPr lang="en-US" sz="1700" kern="1200" dirty="0">
              <a:solidFill>
                <a:srgbClr val="232D4B"/>
              </a:solidFill>
            </a:rPr>
            <a:t>Make every effort not to call attention to someone’s stress</a:t>
          </a:r>
        </a:p>
        <a:p>
          <a:pPr marL="171450" lvl="1" indent="-171450" algn="l" defTabSz="755650">
            <a:lnSpc>
              <a:spcPct val="90000"/>
            </a:lnSpc>
            <a:spcBef>
              <a:spcPct val="0"/>
            </a:spcBef>
            <a:spcAft>
              <a:spcPct val="20000"/>
            </a:spcAft>
            <a:buChar char="•"/>
          </a:pPr>
          <a:r>
            <a:rPr lang="en-US" sz="1700" kern="1200" dirty="0">
              <a:solidFill>
                <a:srgbClr val="232D4B"/>
              </a:solidFill>
            </a:rPr>
            <a:t>Use light humor, positive reinforcement, validation of feelings</a:t>
          </a:r>
        </a:p>
        <a:p>
          <a:pPr marL="171450" lvl="1" indent="-171450" algn="l" defTabSz="755650">
            <a:lnSpc>
              <a:spcPct val="90000"/>
            </a:lnSpc>
            <a:spcBef>
              <a:spcPct val="0"/>
            </a:spcBef>
            <a:spcAft>
              <a:spcPct val="20000"/>
            </a:spcAft>
            <a:buChar char="•"/>
          </a:pPr>
          <a:r>
            <a:rPr lang="en-US" sz="1700" kern="1200" dirty="0">
              <a:solidFill>
                <a:srgbClr val="232D4B"/>
              </a:solidFill>
            </a:rPr>
            <a:t>Talk to each other, vent, listen with empathy, have daily huddles</a:t>
          </a:r>
        </a:p>
        <a:p>
          <a:pPr marL="171450" lvl="1" indent="-171450" algn="l" defTabSz="755650">
            <a:lnSpc>
              <a:spcPct val="90000"/>
            </a:lnSpc>
            <a:spcBef>
              <a:spcPct val="0"/>
            </a:spcBef>
            <a:spcAft>
              <a:spcPct val="20000"/>
            </a:spcAft>
            <a:buChar char="•"/>
          </a:pPr>
          <a:r>
            <a:rPr lang="en-US" sz="1700" kern="1200" dirty="0">
              <a:solidFill>
                <a:srgbClr val="232D4B"/>
              </a:solidFill>
            </a:rPr>
            <a:t>Set clear goals for each other, problem solve, provide alternative solutions</a:t>
          </a:r>
        </a:p>
        <a:p>
          <a:pPr marL="171450" lvl="1" indent="-171450" algn="l" defTabSz="755650">
            <a:lnSpc>
              <a:spcPct val="90000"/>
            </a:lnSpc>
            <a:spcBef>
              <a:spcPct val="0"/>
            </a:spcBef>
            <a:spcAft>
              <a:spcPct val="20000"/>
            </a:spcAft>
            <a:buChar char="•"/>
          </a:pPr>
          <a:r>
            <a:rPr lang="en-US" sz="1700" kern="1200" dirty="0">
              <a:solidFill>
                <a:srgbClr val="232D4B"/>
              </a:solidFill>
            </a:rPr>
            <a:t>Encourage mindfulness, breaks</a:t>
          </a:r>
        </a:p>
        <a:p>
          <a:pPr marL="171450" lvl="1" indent="-171450" algn="l" defTabSz="755650">
            <a:lnSpc>
              <a:spcPct val="90000"/>
            </a:lnSpc>
            <a:spcBef>
              <a:spcPct val="0"/>
            </a:spcBef>
            <a:spcAft>
              <a:spcPct val="20000"/>
            </a:spcAft>
            <a:buChar char="•"/>
          </a:pPr>
          <a:r>
            <a:rPr lang="en-US" sz="1700" kern="1200" dirty="0">
              <a:solidFill>
                <a:schemeClr val="tx1"/>
              </a:solidFill>
              <a:effectLst/>
              <a:latin typeface="+mn-lt"/>
              <a:ea typeface="MS PGothic" panose="020B0600070205080204" pitchFamily="34" charset="-128"/>
              <a:cs typeface="MS PGothic" charset="0"/>
            </a:rPr>
            <a:t>Ask the person for help with something unrelated, to empower and distract them</a:t>
          </a:r>
          <a:endParaRPr lang="en-US" sz="1700" kern="1200" dirty="0">
            <a:solidFill>
              <a:srgbClr val="232D4B"/>
            </a:solidFill>
          </a:endParaRPr>
        </a:p>
        <a:p>
          <a:pPr marL="171450" lvl="1" indent="-171450" algn="l" defTabSz="755650">
            <a:lnSpc>
              <a:spcPct val="90000"/>
            </a:lnSpc>
            <a:spcBef>
              <a:spcPct val="0"/>
            </a:spcBef>
            <a:spcAft>
              <a:spcPct val="20000"/>
            </a:spcAft>
            <a:buChar char="•"/>
          </a:pPr>
          <a:r>
            <a:rPr lang="en-US" sz="1700" kern="1200" dirty="0"/>
            <a:t>STOP technique</a:t>
          </a:r>
          <a:endParaRPr lang="en-US" sz="1700" kern="1200" dirty="0">
            <a:solidFill>
              <a:srgbClr val="232D4B"/>
            </a:solidFill>
          </a:endParaRPr>
        </a:p>
      </dsp:txBody>
      <dsp:txXfrm>
        <a:off x="0" y="818718"/>
        <a:ext cx="8125883" cy="3187800"/>
      </dsp:txXfrm>
    </dsp:sp>
    <dsp:sp modelId="{5D48BAA2-F8F4-4CD8-88B6-702E78F56EFF}">
      <dsp:nvSpPr>
        <dsp:cNvPr id="0" name=""/>
        <dsp:cNvSpPr/>
      </dsp:nvSpPr>
      <dsp:spPr>
        <a:xfrm>
          <a:off x="0" y="4006518"/>
          <a:ext cx="8125883" cy="52767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Long Term Calm:</a:t>
          </a:r>
          <a:endParaRPr lang="en-US" sz="2200" kern="1200" dirty="0"/>
        </a:p>
      </dsp:txBody>
      <dsp:txXfrm>
        <a:off x="25759" y="4032277"/>
        <a:ext cx="8074365" cy="476152"/>
      </dsp:txXfrm>
    </dsp:sp>
    <dsp:sp modelId="{3F880644-FB55-4239-8BAE-F43BA2E7B6DE}">
      <dsp:nvSpPr>
        <dsp:cNvPr id="0" name=""/>
        <dsp:cNvSpPr/>
      </dsp:nvSpPr>
      <dsp:spPr>
        <a:xfrm>
          <a:off x="0" y="4534188"/>
          <a:ext cx="8125883"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99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rgbClr val="232D4B"/>
              </a:solidFill>
            </a:rPr>
            <a:t>Emphasize the importance of personalized self-calming strategies</a:t>
          </a:r>
        </a:p>
        <a:p>
          <a:pPr marL="171450" lvl="1" indent="-171450" algn="l" defTabSz="755650">
            <a:lnSpc>
              <a:spcPct val="90000"/>
            </a:lnSpc>
            <a:spcBef>
              <a:spcPct val="0"/>
            </a:spcBef>
            <a:spcAft>
              <a:spcPct val="20000"/>
            </a:spcAft>
            <a:buChar char="•"/>
          </a:pPr>
          <a:r>
            <a:rPr lang="en-US" sz="1700" kern="1200" dirty="0">
              <a:solidFill>
                <a:srgbClr val="232D4B"/>
              </a:solidFill>
            </a:rPr>
            <a:t>Acknowledge future stressors and possible need for support in a matter-of-fact way</a:t>
          </a:r>
        </a:p>
      </dsp:txBody>
      <dsp:txXfrm>
        <a:off x="0" y="4534188"/>
        <a:ext cx="8125883" cy="592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7394"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mn-lt"/>
              <a:cs typeface="Arial" charset="0"/>
            </a:rPr>
            <a:t>Trauma</a:t>
          </a:r>
          <a:endParaRPr lang="en-US" sz="2500" kern="1200" dirty="0"/>
        </a:p>
      </dsp:txBody>
      <dsp:txXfrm>
        <a:off x="7394" y="408280"/>
        <a:ext cx="2543597" cy="763079"/>
      </dsp:txXfrm>
    </dsp:sp>
    <dsp:sp modelId="{C96B89ED-9947-4A4F-BA7C-A258F83E62C8}">
      <dsp:nvSpPr>
        <dsp:cNvPr id="0" name=""/>
        <dsp:cNvSpPr/>
      </dsp:nvSpPr>
      <dsp:spPr>
        <a:xfrm>
          <a:off x="7394" y="1171359"/>
          <a:ext cx="2543597" cy="2770565"/>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a typeface="ＭＳ Ｐゴシック" charset="0"/>
              <a:cs typeface="ＭＳ Ｐゴシック" charset="0"/>
            </a:rPr>
            <a:t>A </a:t>
          </a:r>
          <a:r>
            <a:rPr lang="en-US" sz="1900" b="1" i="1" u="none" kern="1200" dirty="0">
              <a:solidFill>
                <a:schemeClr val="bg1"/>
              </a:solidFill>
              <a:ea typeface="ＭＳ Ｐゴシック" charset="0"/>
              <a:cs typeface="ＭＳ Ｐゴシック" charset="0"/>
            </a:rPr>
            <a:t>traumatic </a:t>
          </a:r>
          <a:r>
            <a:rPr lang="en-US" sz="1900" b="1" kern="1200" dirty="0">
              <a:solidFill>
                <a:schemeClr val="bg1"/>
              </a:solidFill>
              <a:ea typeface="ＭＳ Ｐゴシック" charset="0"/>
              <a:cs typeface="ＭＳ Ｐゴシック" charset="0"/>
            </a:rPr>
            <a:t>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rPr>
            <a:t>Due to the experience of or exposure to intense injury, horrific or gruesome experiences, or death.</a:t>
          </a:r>
        </a:p>
      </dsp:txBody>
      <dsp:txXfrm>
        <a:off x="7394" y="1171359"/>
        <a:ext cx="2543597" cy="2770565"/>
      </dsp:txXfrm>
    </dsp:sp>
    <dsp:sp modelId="{3392C23F-3812-5243-AE9C-4A7514895F30}">
      <dsp:nvSpPr>
        <dsp:cNvPr id="0" name=""/>
        <dsp:cNvSpPr/>
      </dsp:nvSpPr>
      <dsp:spPr>
        <a:xfrm>
          <a:off x="2658886"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t>Loss</a:t>
          </a:r>
        </a:p>
      </dsp:txBody>
      <dsp:txXfrm>
        <a:off x="2658886" y="408280"/>
        <a:ext cx="2543597" cy="763079"/>
      </dsp:txXfrm>
    </dsp:sp>
    <dsp:sp modelId="{663A4983-E385-3A4C-9A2E-20E14778FCC8}">
      <dsp:nvSpPr>
        <dsp:cNvPr id="0" name=""/>
        <dsp:cNvSpPr/>
      </dsp:nvSpPr>
      <dsp:spPr>
        <a:xfrm>
          <a:off x="2658886" y="1171359"/>
          <a:ext cx="2543597" cy="2770565"/>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Clr>
              <a:srgbClr val="FF0000"/>
            </a:buClr>
            <a:buSzPct val="90000"/>
            <a:buNone/>
          </a:pPr>
          <a:r>
            <a:rPr lang="en-US" sz="1900" b="1" kern="1200" dirty="0">
              <a:solidFill>
                <a:schemeClr val="bg1"/>
              </a:solidFill>
              <a:latin typeface="Calibri" pitchFamily="127" charset="0"/>
            </a:rPr>
            <a:t>A </a:t>
          </a:r>
          <a:r>
            <a:rPr lang="en-US" sz="1900" b="1" i="1" u="none" kern="1200" dirty="0">
              <a:solidFill>
                <a:schemeClr val="bg1"/>
              </a:solidFill>
              <a:latin typeface="Calibri" pitchFamily="127" charset="0"/>
            </a:rPr>
            <a:t>grief</a:t>
          </a:r>
          <a:r>
            <a:rPr lang="en-US" sz="1900" b="1" kern="1200" dirty="0">
              <a:solidFill>
                <a:schemeClr val="bg1"/>
              </a:solidFill>
              <a:latin typeface="Calibri" pitchFamily="127" charset="0"/>
            </a:rPr>
            <a:t> 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latin typeface="Calibri" pitchFamily="127" charset="0"/>
            </a:rPr>
            <a:t>Due to the loss of people, things or parts of oneself.</a:t>
          </a:r>
        </a:p>
      </dsp:txBody>
      <dsp:txXfrm>
        <a:off x="2658886" y="1171359"/>
        <a:ext cx="2543597" cy="2770565"/>
      </dsp:txXfrm>
    </dsp:sp>
    <dsp:sp modelId="{0FD8E0E6-B678-DD4E-A868-521155CD4A3D}">
      <dsp:nvSpPr>
        <dsp:cNvPr id="0" name=""/>
        <dsp:cNvSpPr/>
      </dsp:nvSpPr>
      <dsp:spPr>
        <a:xfrm>
          <a:off x="5310378"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t>Inner Conflict</a:t>
          </a:r>
          <a:endParaRPr lang="en-US" sz="2500" kern="1200" dirty="0"/>
        </a:p>
      </dsp:txBody>
      <dsp:txXfrm>
        <a:off x="5310378" y="408280"/>
        <a:ext cx="2543597" cy="763079"/>
      </dsp:txXfrm>
    </dsp:sp>
    <dsp:sp modelId="{F4B04CBB-6230-B043-955E-84D5A2BA66F1}">
      <dsp:nvSpPr>
        <dsp:cNvPr id="0" name=""/>
        <dsp:cNvSpPr/>
      </dsp:nvSpPr>
      <dsp:spPr>
        <a:xfrm>
          <a:off x="5310378" y="1171359"/>
          <a:ext cx="2543597" cy="2770565"/>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latin typeface="Calibri" pitchFamily="127" charset="0"/>
            </a:rPr>
            <a:t>A </a:t>
          </a:r>
          <a:r>
            <a:rPr lang="en-US" sz="1900" b="1" i="1" u="none" kern="1200" dirty="0">
              <a:solidFill>
                <a:schemeClr val="bg1"/>
              </a:solidFill>
              <a:latin typeface="Calibri" pitchFamily="127" charset="0"/>
            </a:rPr>
            <a:t>moral </a:t>
          </a:r>
          <a:r>
            <a:rPr lang="en-US" sz="1900" b="1" kern="1200" dirty="0">
              <a:solidFill>
                <a:schemeClr val="bg1"/>
              </a:solidFill>
              <a:latin typeface="Calibri" pitchFamily="127" charset="0"/>
            </a:rPr>
            <a:t>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latin typeface="Calibri" pitchFamily="127" charset="0"/>
            </a:rPr>
            <a:t>Due to behaviors or the witnessing of behaviors that violate moral values.</a:t>
          </a:r>
        </a:p>
      </dsp:txBody>
      <dsp:txXfrm>
        <a:off x="5310378" y="1171359"/>
        <a:ext cx="2543597" cy="2770565"/>
      </dsp:txXfrm>
    </dsp:sp>
    <dsp:sp modelId="{14128912-80BD-EA4B-A556-9B81501FFE87}">
      <dsp:nvSpPr>
        <dsp:cNvPr id="0" name=""/>
        <dsp:cNvSpPr/>
      </dsp:nvSpPr>
      <dsp:spPr>
        <a:xfrm>
          <a:off x="7961870" y="408280"/>
          <a:ext cx="2543597" cy="763079"/>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1001" tIns="201001" rIns="201001" bIns="201001" numCol="1" spcCol="1270" anchor="ctr" anchorCtr="0">
          <a:noAutofit/>
        </a:bodyPr>
        <a:lstStyle/>
        <a:p>
          <a:pPr marL="0" lvl="0" indent="0" algn="ctr" defTabSz="1111250">
            <a:lnSpc>
              <a:spcPct val="90000"/>
            </a:lnSpc>
            <a:spcBef>
              <a:spcPct val="0"/>
            </a:spcBef>
            <a:spcAft>
              <a:spcPct val="35000"/>
            </a:spcAft>
            <a:buNone/>
          </a:pPr>
          <a:r>
            <a:rPr lang="en-US" sz="2500" b="1" kern="1200" dirty="0"/>
            <a:t>Wear and Tear</a:t>
          </a:r>
          <a:endParaRPr lang="en-US" sz="2500" kern="1200" dirty="0"/>
        </a:p>
      </dsp:txBody>
      <dsp:txXfrm>
        <a:off x="7961870" y="408280"/>
        <a:ext cx="2543597" cy="763079"/>
      </dsp:txXfrm>
    </dsp:sp>
    <dsp:sp modelId="{359F9096-7382-7349-B8E7-3046EFCA5537}">
      <dsp:nvSpPr>
        <dsp:cNvPr id="0" name=""/>
        <dsp:cNvSpPr/>
      </dsp:nvSpPr>
      <dsp:spPr>
        <a:xfrm>
          <a:off x="7961870" y="1171359"/>
          <a:ext cx="2543597" cy="2770565"/>
        </a:xfrm>
        <a:prstGeom prst="rect">
          <a:avLst/>
        </a:prstGeom>
        <a:solidFill>
          <a:srgbClr val="232D4B">
            <a:alpha val="90000"/>
          </a:srgbClr>
        </a:solidFill>
        <a:ln w="6350" cap="flat" cmpd="sng" algn="ctr">
          <a:solidFill>
            <a:srgbClr val="232D4B"/>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1251" tIns="251251" rIns="251251" bIns="251251"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bg1"/>
              </a:solidFill>
              <a:ea typeface="ＭＳ Ｐゴシック" charset="0"/>
              <a:cs typeface="ＭＳ Ｐゴシック" charset="0"/>
            </a:rPr>
            <a:t>A </a:t>
          </a:r>
          <a:r>
            <a:rPr lang="en-US" sz="1900" b="1" i="1" u="none" kern="1200" dirty="0">
              <a:solidFill>
                <a:schemeClr val="bg1"/>
              </a:solidFill>
              <a:ea typeface="ＭＳ Ｐゴシック" charset="0"/>
              <a:cs typeface="ＭＳ Ｐゴシック" charset="0"/>
            </a:rPr>
            <a:t>fatigue </a:t>
          </a:r>
          <a:r>
            <a:rPr lang="en-US" sz="1900" b="1" kern="1200" dirty="0">
              <a:solidFill>
                <a:schemeClr val="bg1"/>
              </a:solidFill>
              <a:ea typeface="ＭＳ Ｐゴシック" charset="0"/>
              <a:cs typeface="ＭＳ Ｐゴシック" charset="0"/>
            </a:rPr>
            <a:t>injury</a:t>
          </a:r>
          <a:endParaRPr lang="en-US" sz="1900" kern="1200" dirty="0">
            <a:solidFill>
              <a:schemeClr val="bg1"/>
            </a:solidFill>
          </a:endParaRPr>
        </a:p>
        <a:p>
          <a:pPr marL="0" lvl="0" indent="0" algn="l" defTabSz="844550">
            <a:lnSpc>
              <a:spcPct val="90000"/>
            </a:lnSpc>
            <a:spcBef>
              <a:spcPct val="0"/>
            </a:spcBef>
            <a:spcAft>
              <a:spcPct val="35000"/>
            </a:spcAft>
            <a:buNone/>
          </a:pPr>
          <a:r>
            <a:rPr lang="en-US" sz="1900" kern="1200" dirty="0">
              <a:solidFill>
                <a:schemeClr val="bg1"/>
              </a:solidFill>
            </a:rPr>
            <a:t>Due to the accumulation of stress from all sources over time without sufficient rest and recovery.</a:t>
          </a:r>
        </a:p>
      </dsp:txBody>
      <dsp:txXfrm>
        <a:off x="7961870" y="1171359"/>
        <a:ext cx="2543597" cy="277056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F6B0F-572D-46E4-B267-7D0FE28C6BFF}">
      <dsp:nvSpPr>
        <dsp:cNvPr id="0" name=""/>
        <dsp:cNvSpPr/>
      </dsp:nvSpPr>
      <dsp:spPr>
        <a:xfrm>
          <a:off x="0" y="513078"/>
          <a:ext cx="8984369" cy="67158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b="1" i="1" kern="1200" dirty="0"/>
            <a:t>Learn your own ‘uncertainty feeling’ </a:t>
          </a:r>
          <a:endParaRPr lang="en-US" sz="2800" kern="1200" dirty="0"/>
        </a:p>
      </dsp:txBody>
      <dsp:txXfrm>
        <a:off x="32784" y="545862"/>
        <a:ext cx="8918801" cy="606012"/>
      </dsp:txXfrm>
    </dsp:sp>
    <dsp:sp modelId="{6BF8047C-C1F9-4AD2-997B-8C6CF7564A7D}">
      <dsp:nvSpPr>
        <dsp:cNvPr id="0" name=""/>
        <dsp:cNvSpPr/>
      </dsp:nvSpPr>
      <dsp:spPr>
        <a:xfrm>
          <a:off x="0" y="1184658"/>
          <a:ext cx="8984369"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254" tIns="35560" rIns="199136" bIns="35560" numCol="1" spcCol="1270" anchor="t" anchorCtr="0">
          <a:noAutofit/>
        </a:bodyPr>
        <a:lstStyle/>
        <a:p>
          <a:pPr marL="228600" lvl="1" indent="-228600" algn="l" defTabSz="977900">
            <a:lnSpc>
              <a:spcPct val="90000"/>
            </a:lnSpc>
            <a:spcBef>
              <a:spcPct val="0"/>
            </a:spcBef>
            <a:spcAft>
              <a:spcPct val="20000"/>
            </a:spcAft>
            <a:buFont typeface="Arial" panose="020B0604020202020204" pitchFamily="34" charset="0"/>
            <a:buChar char="•"/>
          </a:pPr>
          <a:r>
            <a:rPr lang="en-US" sz="2200" kern="1200" dirty="0">
              <a:solidFill>
                <a:srgbClr val="232D4B"/>
              </a:solidFill>
            </a:rPr>
            <a:t>Experiment with uncertainty (change a routine or experiment with something new).</a:t>
          </a:r>
        </a:p>
      </dsp:txBody>
      <dsp:txXfrm>
        <a:off x="0" y="1184658"/>
        <a:ext cx="8984369" cy="695520"/>
      </dsp:txXfrm>
    </dsp:sp>
    <dsp:sp modelId="{5D48BAA2-F8F4-4CD8-88B6-702E78F56EFF}">
      <dsp:nvSpPr>
        <dsp:cNvPr id="0" name=""/>
        <dsp:cNvSpPr/>
      </dsp:nvSpPr>
      <dsp:spPr>
        <a:xfrm>
          <a:off x="0" y="1854629"/>
          <a:ext cx="8984369" cy="67158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b="1" i="1" kern="1200" dirty="0"/>
            <a:t>Begin to find ways to distinguish ‘uncertain’ from ‘unsafe’. </a:t>
          </a:r>
          <a:endParaRPr lang="en-US" sz="2800" kern="1200" dirty="0"/>
        </a:p>
      </dsp:txBody>
      <dsp:txXfrm>
        <a:off x="32784" y="1887413"/>
        <a:ext cx="8918801" cy="606012"/>
      </dsp:txXfrm>
    </dsp:sp>
    <dsp:sp modelId="{3F880644-FB55-4239-8BAE-F43BA2E7B6DE}">
      <dsp:nvSpPr>
        <dsp:cNvPr id="0" name=""/>
        <dsp:cNvSpPr/>
      </dsp:nvSpPr>
      <dsp:spPr>
        <a:xfrm>
          <a:off x="0" y="2551758"/>
          <a:ext cx="8984369" cy="168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254" tIns="35560" rIns="199136" bIns="35560" numCol="1" spcCol="1270" anchor="t" anchorCtr="0">
          <a:noAutofit/>
        </a:bodyPr>
        <a:lstStyle/>
        <a:p>
          <a:pPr marL="228600" lvl="1" indent="-228600" algn="l" defTabSz="977900">
            <a:lnSpc>
              <a:spcPct val="90000"/>
            </a:lnSpc>
            <a:spcBef>
              <a:spcPct val="0"/>
            </a:spcBef>
            <a:spcAft>
              <a:spcPct val="20000"/>
            </a:spcAft>
            <a:buFont typeface="Arial" panose="020B0604020202020204" pitchFamily="34" charset="0"/>
            <a:buChar char="•"/>
          </a:pPr>
          <a:r>
            <a:rPr lang="en-US" sz="2200" kern="1200" dirty="0">
              <a:solidFill>
                <a:srgbClr val="232D4B"/>
              </a:solidFill>
            </a:rPr>
            <a:t>Make changes to behaviors in </a:t>
          </a:r>
          <a:r>
            <a:rPr lang="en-US" sz="2200" b="1" i="1" kern="1200" dirty="0">
              <a:solidFill>
                <a:srgbClr val="232D4B"/>
              </a:solidFill>
            </a:rPr>
            <a:t>‘low stakes’ </a:t>
          </a:r>
          <a:r>
            <a:rPr lang="en-US" sz="2200" kern="1200" dirty="0">
              <a:solidFill>
                <a:srgbClr val="232D4B"/>
              </a:solidFill>
            </a:rPr>
            <a:t>life areas to show that uncertainty can be safe (e.g. taking a new route to walk the dog).</a:t>
          </a:r>
        </a:p>
        <a:p>
          <a:pPr marL="228600" lvl="1" indent="-228600" algn="l" defTabSz="977900">
            <a:lnSpc>
              <a:spcPct val="90000"/>
            </a:lnSpc>
            <a:spcBef>
              <a:spcPct val="0"/>
            </a:spcBef>
            <a:spcAft>
              <a:spcPct val="20000"/>
            </a:spcAft>
            <a:buChar char="•"/>
          </a:pPr>
          <a:r>
            <a:rPr lang="en-US" sz="2200" kern="1200" dirty="0">
              <a:solidFill>
                <a:srgbClr val="232D4B"/>
              </a:solidFill>
            </a:rPr>
            <a:t>Make changes to more </a:t>
          </a:r>
          <a:r>
            <a:rPr lang="en-US" sz="2200" b="1" i="1" kern="1200" dirty="0">
              <a:solidFill>
                <a:srgbClr val="232D4B"/>
              </a:solidFill>
            </a:rPr>
            <a:t>resource-intensive</a:t>
          </a:r>
          <a:r>
            <a:rPr lang="en-US" sz="2200" kern="1200" dirty="0">
              <a:solidFill>
                <a:srgbClr val="232D4B"/>
              </a:solidFill>
            </a:rPr>
            <a:t> uncertainty areas to increase ability to engage with ‘safe uncertainty’ (e.g. go on a day trip to somewhere totally new). </a:t>
          </a:r>
        </a:p>
      </dsp:txBody>
      <dsp:txXfrm>
        <a:off x="0" y="2551758"/>
        <a:ext cx="8984369" cy="1680840"/>
      </dsp:txXfrm>
    </dsp:sp>
    <dsp:sp modelId="{8A14223F-3C3C-4D44-837B-EDDA0DA1E82C}">
      <dsp:nvSpPr>
        <dsp:cNvPr id="0" name=""/>
        <dsp:cNvSpPr/>
      </dsp:nvSpPr>
      <dsp:spPr>
        <a:xfrm>
          <a:off x="0" y="4232598"/>
          <a:ext cx="8984369" cy="671580"/>
        </a:xfrm>
        <a:prstGeom prst="roundRect">
          <a:avLst/>
        </a:prstGeom>
        <a:solidFill>
          <a:srgbClr val="232D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t>Experiment with behaviors linked to your area of concern</a:t>
          </a:r>
        </a:p>
      </dsp:txBody>
      <dsp:txXfrm>
        <a:off x="32784" y="4265382"/>
        <a:ext cx="8918801" cy="60601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1FD33-905A-43DD-872E-663F68EB15A4}">
      <dsp:nvSpPr>
        <dsp:cNvPr id="0" name=""/>
        <dsp:cNvSpPr/>
      </dsp:nvSpPr>
      <dsp:spPr>
        <a:xfrm>
          <a:off x="1168593" y="107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Visualization Exercise (Body Scan / Autogenic Training)</a:t>
          </a:r>
        </a:p>
      </dsp:txBody>
      <dsp:txXfrm>
        <a:off x="1168593" y="1078"/>
        <a:ext cx="2550956" cy="1530573"/>
      </dsp:txXfrm>
    </dsp:sp>
    <dsp:sp modelId="{08CFCC01-408C-40DF-A880-A1992F6F5CE3}">
      <dsp:nvSpPr>
        <dsp:cNvPr id="0" name=""/>
        <dsp:cNvSpPr/>
      </dsp:nvSpPr>
      <dsp:spPr>
        <a:xfrm>
          <a:off x="3974645" y="107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Progressive Muscle Relaxation</a:t>
          </a:r>
        </a:p>
      </dsp:txBody>
      <dsp:txXfrm>
        <a:off x="3974645" y="1078"/>
        <a:ext cx="2550956" cy="1530573"/>
      </dsp:txXfrm>
    </dsp:sp>
    <dsp:sp modelId="{6AC629FC-1FA1-4B44-AEED-37A60D7FF5B2}">
      <dsp:nvSpPr>
        <dsp:cNvPr id="0" name=""/>
        <dsp:cNvSpPr/>
      </dsp:nvSpPr>
      <dsp:spPr>
        <a:xfrm>
          <a:off x="1168593" y="178674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Mindfulness Meditation</a:t>
          </a:r>
        </a:p>
      </dsp:txBody>
      <dsp:txXfrm>
        <a:off x="1168593" y="1786748"/>
        <a:ext cx="2550956" cy="1530573"/>
      </dsp:txXfrm>
    </dsp:sp>
    <dsp:sp modelId="{1585E839-43A4-415F-AAAF-47079D5FCA43}">
      <dsp:nvSpPr>
        <dsp:cNvPr id="0" name=""/>
        <dsp:cNvSpPr/>
      </dsp:nvSpPr>
      <dsp:spPr>
        <a:xfrm>
          <a:off x="3974645" y="1786748"/>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Guided Imagery</a:t>
          </a:r>
        </a:p>
      </dsp:txBody>
      <dsp:txXfrm>
        <a:off x="3974645" y="1786748"/>
        <a:ext cx="2550956" cy="1530573"/>
      </dsp:txXfrm>
    </dsp:sp>
    <dsp:sp modelId="{8BBDE627-AD1D-417D-ABC5-0FB8481D11CD}">
      <dsp:nvSpPr>
        <dsp:cNvPr id="0" name=""/>
        <dsp:cNvSpPr/>
      </dsp:nvSpPr>
      <dsp:spPr>
        <a:xfrm>
          <a:off x="1168593" y="3572417"/>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Yoga</a:t>
          </a:r>
        </a:p>
      </dsp:txBody>
      <dsp:txXfrm>
        <a:off x="1168593" y="3572417"/>
        <a:ext cx="2550956" cy="1530573"/>
      </dsp:txXfrm>
    </dsp:sp>
    <dsp:sp modelId="{9EBC71B2-A8A8-4BA3-BE83-5C041E62A35A}">
      <dsp:nvSpPr>
        <dsp:cNvPr id="0" name=""/>
        <dsp:cNvSpPr/>
      </dsp:nvSpPr>
      <dsp:spPr>
        <a:xfrm>
          <a:off x="3974645" y="3572417"/>
          <a:ext cx="2550956" cy="15305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Calibri" panose="020F0502020204030204"/>
              <a:ea typeface="+mn-ea"/>
              <a:cs typeface="+mn-cs"/>
            </a:rPr>
            <a:t>Repetitive Prayer</a:t>
          </a:r>
          <a:endParaRPr lang="en-US" sz="2500" kern="1200" dirty="0">
            <a:latin typeface="Calibri" panose="020F0502020204030204"/>
            <a:ea typeface="+mn-ea"/>
            <a:cs typeface="+mn-cs"/>
          </a:endParaRPr>
        </a:p>
      </dsp:txBody>
      <dsp:txXfrm>
        <a:off x="3974645" y="3572417"/>
        <a:ext cx="2550956" cy="1530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00C65-7933-8F44-8990-49E0AAF09CF7}">
      <dsp:nvSpPr>
        <dsp:cNvPr id="0" name=""/>
        <dsp:cNvSpPr/>
      </dsp:nvSpPr>
      <dsp:spPr>
        <a:xfrm rot="10800000">
          <a:off x="2062291" y="1267"/>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fosters strong peer and leadership support</a:t>
          </a:r>
        </a:p>
      </dsp:txBody>
      <dsp:txXfrm rot="10800000">
        <a:off x="2205867" y="1267"/>
        <a:ext cx="7474012" cy="574303"/>
      </dsp:txXfrm>
    </dsp:sp>
    <dsp:sp modelId="{FCF527AD-E218-C64E-88B8-8BDCDC4CB0BE}">
      <dsp:nvSpPr>
        <dsp:cNvPr id="0" name=""/>
        <dsp:cNvSpPr/>
      </dsp:nvSpPr>
      <dsp:spPr>
        <a:xfrm>
          <a:off x="1471936" y="1267"/>
          <a:ext cx="574303" cy="574303"/>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6160A3-721F-4065-95C7-ACF35E80DBDE}">
      <dsp:nvSpPr>
        <dsp:cNvPr id="0" name=""/>
        <dsp:cNvSpPr/>
      </dsp:nvSpPr>
      <dsp:spPr>
        <a:xfrm rot="10800000">
          <a:off x="2062291" y="734279"/>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provides a </a:t>
          </a:r>
          <a:r>
            <a:rPr lang="en-US" sz="2000" b="0" kern="1200" dirty="0">
              <a:solidFill>
                <a:srgbClr val="232D4B"/>
              </a:solidFill>
            </a:rPr>
            <a:t>common language </a:t>
          </a:r>
          <a:r>
            <a:rPr lang="en-US" sz="2000" kern="1200" dirty="0">
              <a:solidFill>
                <a:srgbClr val="232D4B"/>
              </a:solidFill>
            </a:rPr>
            <a:t>to normalize discussion of stress</a:t>
          </a:r>
        </a:p>
      </dsp:txBody>
      <dsp:txXfrm rot="10800000">
        <a:off x="2205867" y="734279"/>
        <a:ext cx="7474012" cy="574303"/>
      </dsp:txXfrm>
    </dsp:sp>
    <dsp:sp modelId="{5E15DEA8-3786-4BBB-96E5-91CCDDE73BAA}">
      <dsp:nvSpPr>
        <dsp:cNvPr id="0" name=""/>
        <dsp:cNvSpPr/>
      </dsp:nvSpPr>
      <dsp:spPr>
        <a:xfrm>
          <a:off x="1471936" y="734279"/>
          <a:ext cx="574303" cy="574303"/>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22E72-BE2E-4242-A62C-75B4646E653E}">
      <dsp:nvSpPr>
        <dsp:cNvPr id="0" name=""/>
        <dsp:cNvSpPr/>
      </dsp:nvSpPr>
      <dsp:spPr>
        <a:xfrm rot="10800000">
          <a:off x="2062291" y="1467290"/>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is both preventive and reactive</a:t>
          </a:r>
        </a:p>
      </dsp:txBody>
      <dsp:txXfrm rot="10800000">
        <a:off x="2205867" y="1467290"/>
        <a:ext cx="7474012" cy="574303"/>
      </dsp:txXfrm>
    </dsp:sp>
    <dsp:sp modelId="{CAEFD7E1-663B-394D-8833-398ACA81EB51}">
      <dsp:nvSpPr>
        <dsp:cNvPr id="0" name=""/>
        <dsp:cNvSpPr/>
      </dsp:nvSpPr>
      <dsp:spPr>
        <a:xfrm>
          <a:off x="1471936" y="1467290"/>
          <a:ext cx="574303" cy="574303"/>
        </a:xfrm>
        <a:prstGeom prst="ellipse">
          <a:avLst/>
        </a:prstGeom>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1B3A66-64CF-114A-9377-A8296D0C7603}">
      <dsp:nvSpPr>
        <dsp:cNvPr id="0" name=""/>
        <dsp:cNvSpPr/>
      </dsp:nvSpPr>
      <dsp:spPr>
        <a:xfrm rot="10800000">
          <a:off x="2062291" y="2200302"/>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is fluid, not one-size-fits all </a:t>
          </a:r>
        </a:p>
      </dsp:txBody>
      <dsp:txXfrm rot="10800000">
        <a:off x="2205867" y="2200302"/>
        <a:ext cx="7474012" cy="574303"/>
      </dsp:txXfrm>
    </dsp:sp>
    <dsp:sp modelId="{81AF2D49-6CE6-D446-9DBB-EB93D422EA96}">
      <dsp:nvSpPr>
        <dsp:cNvPr id="0" name=""/>
        <dsp:cNvSpPr/>
      </dsp:nvSpPr>
      <dsp:spPr>
        <a:xfrm>
          <a:off x="1471936" y="2200302"/>
          <a:ext cx="574303" cy="574303"/>
        </a:xfrm>
        <a:prstGeom prst="ellipse">
          <a:avLst/>
        </a:prstGeom>
        <a:blipFill rotWithShape="1">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996935-4A51-0B4A-B6AA-8000C6F404D5}">
      <dsp:nvSpPr>
        <dsp:cNvPr id="0" name=""/>
        <dsp:cNvSpPr/>
      </dsp:nvSpPr>
      <dsp:spPr>
        <a:xfrm rot="10800000">
          <a:off x="2062291" y="2933314"/>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rPr>
            <a:t>SFA is an ongoing process best integrated into unit culture</a:t>
          </a:r>
        </a:p>
      </dsp:txBody>
      <dsp:txXfrm rot="10800000">
        <a:off x="2205867" y="2933314"/>
        <a:ext cx="7474012" cy="574303"/>
      </dsp:txXfrm>
    </dsp:sp>
    <dsp:sp modelId="{6D4D1176-34DC-5949-856B-29A62B1FEA4D}">
      <dsp:nvSpPr>
        <dsp:cNvPr id="0" name=""/>
        <dsp:cNvSpPr/>
      </dsp:nvSpPr>
      <dsp:spPr>
        <a:xfrm>
          <a:off x="1471936" y="2933314"/>
          <a:ext cx="574303" cy="574303"/>
        </a:xfrm>
        <a:prstGeom prst="ellipse">
          <a:avLst/>
        </a:prstGeom>
        <a:blipFill rotWithShape="1">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E46550-495F-5D44-BDB7-3C9AE341A8E4}">
      <dsp:nvSpPr>
        <dsp:cNvPr id="0" name=""/>
        <dsp:cNvSpPr/>
      </dsp:nvSpPr>
      <dsp:spPr>
        <a:xfrm rot="10800000">
          <a:off x="2022147" y="3666326"/>
          <a:ext cx="7617588" cy="57430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25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2D4B"/>
              </a:solidFill>
              <a:ea typeface="ＭＳ Ｐゴシック" pitchFamily="127" charset="-128"/>
              <a:cs typeface="ＭＳ Ｐゴシック" pitchFamily="127" charset="-128"/>
            </a:rPr>
            <a:t>SFA bridges individuals to higher levels of care</a:t>
          </a:r>
          <a:endParaRPr lang="en-US" sz="2000" kern="1200" dirty="0">
            <a:solidFill>
              <a:srgbClr val="232D4B"/>
            </a:solidFill>
          </a:endParaRPr>
        </a:p>
      </dsp:txBody>
      <dsp:txXfrm rot="10800000">
        <a:off x="2165723" y="3666326"/>
        <a:ext cx="7474012" cy="574303"/>
      </dsp:txXfrm>
    </dsp:sp>
    <dsp:sp modelId="{95EB43CD-368D-854F-B473-4BC7329EE5F7}">
      <dsp:nvSpPr>
        <dsp:cNvPr id="0" name=""/>
        <dsp:cNvSpPr/>
      </dsp:nvSpPr>
      <dsp:spPr>
        <a:xfrm>
          <a:off x="1471936" y="3666326"/>
          <a:ext cx="574303" cy="574303"/>
        </a:xfrm>
        <a:prstGeom prst="ellipse">
          <a:avLst/>
        </a:prstGeom>
        <a:blipFill rotWithShape="1">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8BD46-6F72-4C7F-AEE3-77F4699C11BE}">
      <dsp:nvSpPr>
        <dsp:cNvPr id="0" name=""/>
        <dsp:cNvSpPr/>
      </dsp:nvSpPr>
      <dsp:spPr>
        <a:xfrm rot="5400000">
          <a:off x="-253065" y="340316"/>
          <a:ext cx="1798553" cy="1292422"/>
        </a:xfrm>
        <a:prstGeom prst="chevron">
          <a:avLst/>
        </a:prstGeom>
        <a:solidFill>
          <a:srgbClr val="232D4B"/>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Recognize</a:t>
          </a:r>
        </a:p>
      </dsp:txBody>
      <dsp:txXfrm rot="-5400000">
        <a:off x="1" y="733461"/>
        <a:ext cx="1292422" cy="506131"/>
      </dsp:txXfrm>
    </dsp:sp>
    <dsp:sp modelId="{D9589445-4CE5-4792-92AF-8C8541CBDD6B}">
      <dsp:nvSpPr>
        <dsp:cNvPr id="0" name=""/>
        <dsp:cNvSpPr/>
      </dsp:nvSpPr>
      <dsp:spPr>
        <a:xfrm rot="5400000">
          <a:off x="4826060" y="-3446387"/>
          <a:ext cx="1200106" cy="8267382"/>
        </a:xfrm>
        <a:prstGeom prst="round2SameRect">
          <a:avLst/>
        </a:prstGeom>
        <a:solidFill>
          <a:schemeClr val="lt1">
            <a:alpha val="90000"/>
            <a:hueOff val="0"/>
            <a:satOff val="0"/>
            <a:lumOff val="0"/>
            <a:alphaOff val="0"/>
          </a:schemeClr>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Recognizing Stress levels as part of everyday assessment</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Monitor ongoing stress levels so you can notice changes</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Be aware of signs of Stress injury</a:t>
          </a:r>
        </a:p>
      </dsp:txBody>
      <dsp:txXfrm rot="-5400000">
        <a:off x="1292422" y="145835"/>
        <a:ext cx="8208798" cy="1082938"/>
      </dsp:txXfrm>
    </dsp:sp>
    <dsp:sp modelId="{274AB3B0-ED36-4A0F-AC05-2D93ED498188}">
      <dsp:nvSpPr>
        <dsp:cNvPr id="0" name=""/>
        <dsp:cNvSpPr/>
      </dsp:nvSpPr>
      <dsp:spPr>
        <a:xfrm rot="5400000">
          <a:off x="-276947" y="1970503"/>
          <a:ext cx="1846317" cy="1292422"/>
        </a:xfrm>
        <a:prstGeom prst="chevron">
          <a:avLst/>
        </a:prstGeom>
        <a:solidFill>
          <a:srgbClr val="232D4B"/>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Act</a:t>
          </a:r>
        </a:p>
      </dsp:txBody>
      <dsp:txXfrm rot="-5400000">
        <a:off x="1" y="2339766"/>
        <a:ext cx="1292422" cy="553895"/>
      </dsp:txXfrm>
    </dsp:sp>
    <dsp:sp modelId="{DDADF757-CC57-411F-BDA1-1B4C7AFA910B}">
      <dsp:nvSpPr>
        <dsp:cNvPr id="0" name=""/>
        <dsp:cNvSpPr/>
      </dsp:nvSpPr>
      <dsp:spPr>
        <a:xfrm rot="5400000">
          <a:off x="4826060" y="-1840082"/>
          <a:ext cx="1200106" cy="8267382"/>
        </a:xfrm>
        <a:prstGeom prst="round2SameRect">
          <a:avLst/>
        </a:prstGeom>
        <a:solidFill>
          <a:schemeClr val="lt1">
            <a:alpha val="90000"/>
            <a:hueOff val="0"/>
            <a:satOff val="0"/>
            <a:lumOff val="0"/>
            <a:alphaOff val="0"/>
          </a:schemeClr>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All adopt empathic stance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If you see something, say something</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Integrate resilience strategies as part on-going practice </a:t>
          </a:r>
        </a:p>
      </dsp:txBody>
      <dsp:txXfrm rot="-5400000">
        <a:off x="1292422" y="1752140"/>
        <a:ext cx="8208798" cy="1082938"/>
      </dsp:txXfrm>
    </dsp:sp>
    <dsp:sp modelId="{1BC2DB42-BDC0-4ECB-B834-02FB7B834BFB}">
      <dsp:nvSpPr>
        <dsp:cNvPr id="0" name=""/>
        <dsp:cNvSpPr/>
      </dsp:nvSpPr>
      <dsp:spPr>
        <a:xfrm rot="5400000">
          <a:off x="-276947" y="3624572"/>
          <a:ext cx="1846317" cy="1292422"/>
        </a:xfrm>
        <a:prstGeom prst="chevron">
          <a:avLst/>
        </a:prstGeom>
        <a:solidFill>
          <a:srgbClr val="232D4B"/>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Know</a:t>
          </a:r>
        </a:p>
      </dsp:txBody>
      <dsp:txXfrm rot="-5400000">
        <a:off x="1" y="3993835"/>
        <a:ext cx="1292422" cy="553895"/>
      </dsp:txXfrm>
    </dsp:sp>
    <dsp:sp modelId="{85F3EC19-84E8-4B87-A102-400FEE2FDFB3}">
      <dsp:nvSpPr>
        <dsp:cNvPr id="0" name=""/>
        <dsp:cNvSpPr/>
      </dsp:nvSpPr>
      <dsp:spPr>
        <a:xfrm rot="5400000">
          <a:off x="4826060" y="-186013"/>
          <a:ext cx="1200106" cy="8267382"/>
        </a:xfrm>
        <a:prstGeom prst="round2SameRect">
          <a:avLst/>
        </a:prstGeom>
        <a:solidFill>
          <a:schemeClr val="lt1">
            <a:alpha val="90000"/>
            <a:hueOff val="0"/>
            <a:satOff val="0"/>
            <a:lumOff val="0"/>
            <a:alphaOff val="0"/>
          </a:schemeClr>
        </a:solidFill>
        <a:ln w="12700" cap="flat" cmpd="sng" algn="ctr">
          <a:solidFill>
            <a:srgbClr val="232D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Know at least 2 trusted resources you would offer to a stressed peer to make a connection or provide assistance</a:t>
          </a:r>
        </a:p>
      </dsp:txBody>
      <dsp:txXfrm rot="-5400000">
        <a:off x="1292422" y="3406209"/>
        <a:ext cx="8208798" cy="1082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34A7-0752-1B48-BC15-4700B9E0B624}">
      <dsp:nvSpPr>
        <dsp:cNvPr id="0" name=""/>
        <dsp:cNvSpPr/>
      </dsp:nvSpPr>
      <dsp:spPr>
        <a:xfrm>
          <a:off x="4863"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Observe</a:t>
          </a:r>
        </a:p>
      </dsp:txBody>
      <dsp:txXfrm>
        <a:off x="4863" y="463967"/>
        <a:ext cx="2000411" cy="600123"/>
      </dsp:txXfrm>
    </dsp:sp>
    <dsp:sp modelId="{C96B89ED-9947-4A4F-BA7C-A258F83E62C8}">
      <dsp:nvSpPr>
        <dsp:cNvPr id="0" name=""/>
        <dsp:cNvSpPr/>
      </dsp:nvSpPr>
      <dsp:spPr>
        <a:xfrm>
          <a:off x="0" y="1062811"/>
          <a:ext cx="2000411" cy="2205742"/>
        </a:xfrm>
        <a:prstGeom prst="rect">
          <a:avLst/>
        </a:prstGeom>
        <a:solidFill>
          <a:srgbClr val="313A55"/>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Look</a:t>
          </a:r>
        </a:p>
        <a:p>
          <a:pPr marL="0" lvl="0" indent="0" algn="l" defTabSz="666750">
            <a:lnSpc>
              <a:spcPct val="90000"/>
            </a:lnSpc>
            <a:spcBef>
              <a:spcPct val="0"/>
            </a:spcBef>
            <a:spcAft>
              <a:spcPct val="35000"/>
            </a:spcAft>
            <a:buNone/>
          </a:pPr>
          <a:r>
            <a:rPr lang="en-US" sz="1500" kern="1200" dirty="0">
              <a:solidFill>
                <a:schemeClr val="bg1"/>
              </a:solidFill>
            </a:rPr>
            <a:t>Listen</a:t>
          </a:r>
        </a:p>
      </dsp:txBody>
      <dsp:txXfrm>
        <a:off x="0" y="1062811"/>
        <a:ext cx="2000411" cy="2205742"/>
      </dsp:txXfrm>
    </dsp:sp>
    <dsp:sp modelId="{3392C23F-3812-5243-AE9C-4A7514895F30}">
      <dsp:nvSpPr>
        <dsp:cNvPr id="0" name=""/>
        <dsp:cNvSpPr/>
      </dsp:nvSpPr>
      <dsp:spPr>
        <a:xfrm>
          <a:off x="2113168"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Keep Track</a:t>
          </a:r>
        </a:p>
      </dsp:txBody>
      <dsp:txXfrm>
        <a:off x="2113168" y="463967"/>
        <a:ext cx="2000411" cy="600123"/>
      </dsp:txXfrm>
    </dsp:sp>
    <dsp:sp modelId="{663A4983-E385-3A4C-9A2E-20E14778FCC8}">
      <dsp:nvSpPr>
        <dsp:cNvPr id="0" name=""/>
        <dsp:cNvSpPr/>
      </dsp:nvSpPr>
      <dsp:spPr>
        <a:xfrm>
          <a:off x="2113168" y="1080589"/>
          <a:ext cx="2000411" cy="2205742"/>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Stressors</a:t>
          </a:r>
        </a:p>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Distress</a:t>
          </a:r>
        </a:p>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Changes in functioning</a:t>
          </a:r>
        </a:p>
        <a:p>
          <a:pPr marL="0" lvl="0" indent="0" algn="l" defTabSz="666750">
            <a:lnSpc>
              <a:spcPct val="90000"/>
            </a:lnSpc>
            <a:spcBef>
              <a:spcPct val="0"/>
            </a:spcBef>
            <a:spcAft>
              <a:spcPct val="35000"/>
            </a:spcAft>
            <a:buClr>
              <a:srgbClr val="FF0000"/>
            </a:buClr>
            <a:buSzPct val="90000"/>
            <a:buNone/>
          </a:pPr>
          <a:r>
            <a:rPr lang="en-US" sz="1500" kern="1200" dirty="0">
              <a:solidFill>
                <a:schemeClr val="bg1"/>
              </a:solidFill>
            </a:rPr>
            <a:t>Response to SFA Actions</a:t>
          </a:r>
        </a:p>
      </dsp:txBody>
      <dsp:txXfrm>
        <a:off x="2113168" y="1080589"/>
        <a:ext cx="2000411" cy="2205742"/>
      </dsp:txXfrm>
    </dsp:sp>
    <dsp:sp modelId="{0FD8E0E6-B678-DD4E-A868-521155CD4A3D}">
      <dsp:nvSpPr>
        <dsp:cNvPr id="0" name=""/>
        <dsp:cNvSpPr/>
      </dsp:nvSpPr>
      <dsp:spPr>
        <a:xfrm>
          <a:off x="4221474"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Examine</a:t>
          </a:r>
        </a:p>
      </dsp:txBody>
      <dsp:txXfrm>
        <a:off x="4221474" y="463967"/>
        <a:ext cx="2000411" cy="600123"/>
      </dsp:txXfrm>
    </dsp:sp>
    <dsp:sp modelId="{F4B04CBB-6230-B043-955E-84D5A2BA66F1}">
      <dsp:nvSpPr>
        <dsp:cNvPr id="0" name=""/>
        <dsp:cNvSpPr/>
      </dsp:nvSpPr>
      <dsp:spPr>
        <a:xfrm>
          <a:off x="4221474" y="1064090"/>
          <a:ext cx="2000411" cy="2205742"/>
        </a:xfrm>
        <a:prstGeom prst="rect">
          <a:avLst/>
        </a:prstGeom>
        <a:solidFill>
          <a:srgbClr val="232D4B">
            <a:alpha val="90000"/>
          </a:srgb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One-to-one interactions</a:t>
          </a:r>
          <a:endParaRPr lang="en-US" sz="1500" kern="1200" dirty="0">
            <a:solidFill>
              <a:schemeClr val="bg1"/>
            </a:solidFill>
            <a:latin typeface="Calibri" pitchFamily="127" charset="0"/>
          </a:endParaRPr>
        </a:p>
        <a:p>
          <a:pPr marL="0" lvl="0" indent="0" algn="l" defTabSz="666750">
            <a:lnSpc>
              <a:spcPct val="90000"/>
            </a:lnSpc>
            <a:spcBef>
              <a:spcPct val="0"/>
            </a:spcBef>
            <a:spcAft>
              <a:spcPct val="35000"/>
            </a:spcAft>
            <a:buNone/>
          </a:pPr>
          <a:r>
            <a:rPr lang="en-US" sz="1500" kern="1200" dirty="0">
              <a:solidFill>
                <a:schemeClr val="bg1"/>
              </a:solidFill>
            </a:rPr>
            <a:t>Collateral information</a:t>
          </a:r>
        </a:p>
        <a:p>
          <a:pPr marL="0" lvl="0" indent="0" algn="l" defTabSz="666750">
            <a:lnSpc>
              <a:spcPct val="90000"/>
            </a:lnSpc>
            <a:spcBef>
              <a:spcPct val="0"/>
            </a:spcBef>
            <a:spcAft>
              <a:spcPct val="35000"/>
            </a:spcAft>
            <a:buNone/>
          </a:pPr>
          <a:endParaRPr lang="en-US" sz="1500" kern="1200" dirty="0">
            <a:solidFill>
              <a:schemeClr val="bg1"/>
            </a:solidFill>
          </a:endParaRPr>
        </a:p>
        <a:p>
          <a:pPr marL="0" lvl="0" indent="0" algn="l" defTabSz="666750">
            <a:lnSpc>
              <a:spcPct val="90000"/>
            </a:lnSpc>
            <a:spcBef>
              <a:spcPct val="0"/>
            </a:spcBef>
            <a:spcAft>
              <a:spcPct val="35000"/>
            </a:spcAft>
            <a:buNone/>
          </a:pPr>
          <a:endParaRPr lang="en-US" sz="1500" kern="1200" dirty="0">
            <a:solidFill>
              <a:schemeClr val="bg1"/>
            </a:solidFill>
            <a:latin typeface="Calibri" pitchFamily="127" charset="0"/>
          </a:endParaRPr>
        </a:p>
        <a:p>
          <a:pPr marL="0" lvl="0" indent="0" algn="l" defTabSz="666750">
            <a:lnSpc>
              <a:spcPct val="90000"/>
            </a:lnSpc>
            <a:spcBef>
              <a:spcPct val="0"/>
            </a:spcBef>
            <a:spcAft>
              <a:spcPct val="35000"/>
            </a:spcAft>
            <a:buNone/>
          </a:pPr>
          <a:endParaRPr lang="en-US" sz="1500" kern="1200" dirty="0">
            <a:solidFill>
              <a:schemeClr val="bg1"/>
            </a:solidFill>
          </a:endParaRPr>
        </a:p>
      </dsp:txBody>
      <dsp:txXfrm>
        <a:off x="4221474" y="1064090"/>
        <a:ext cx="2000411" cy="2205742"/>
      </dsp:txXfrm>
    </dsp:sp>
    <dsp:sp modelId="{14128912-80BD-EA4B-A556-9B81501FFE87}">
      <dsp:nvSpPr>
        <dsp:cNvPr id="0" name=""/>
        <dsp:cNvSpPr/>
      </dsp:nvSpPr>
      <dsp:spPr>
        <a:xfrm>
          <a:off x="6329780" y="463967"/>
          <a:ext cx="2000411" cy="600123"/>
        </a:xfrm>
        <a:prstGeom prst="rect">
          <a:avLst/>
        </a:prstGeom>
        <a:solidFill>
          <a:srgbClr val="232D4B"/>
        </a:soli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077" tIns="158077" rIns="158077" bIns="158077" numCol="1" spcCol="1270" anchor="ctr" anchorCtr="0">
          <a:noAutofit/>
        </a:bodyPr>
        <a:lstStyle/>
        <a:p>
          <a:pPr marL="0" lvl="0" indent="0" algn="ctr" defTabSz="889000">
            <a:lnSpc>
              <a:spcPct val="90000"/>
            </a:lnSpc>
            <a:spcBef>
              <a:spcPct val="0"/>
            </a:spcBef>
            <a:spcAft>
              <a:spcPct val="35000"/>
            </a:spcAft>
            <a:buNone/>
          </a:pPr>
          <a:r>
            <a:rPr lang="en-US" sz="2000" kern="1200" dirty="0"/>
            <a:t>Decide</a:t>
          </a:r>
        </a:p>
      </dsp:txBody>
      <dsp:txXfrm>
        <a:off x="6329780" y="463967"/>
        <a:ext cx="2000411" cy="600123"/>
      </dsp:txXfrm>
    </dsp:sp>
    <dsp:sp modelId="{359F9096-7382-7349-B8E7-3046EFCA5537}">
      <dsp:nvSpPr>
        <dsp:cNvPr id="0" name=""/>
        <dsp:cNvSpPr/>
      </dsp:nvSpPr>
      <dsp:spPr>
        <a:xfrm>
          <a:off x="6329780" y="1064090"/>
          <a:ext cx="2000411" cy="2205742"/>
        </a:xfrm>
        <a:prstGeom prst="rect">
          <a:avLst/>
        </a:prstGeom>
        <a:solidFill>
          <a:srgbClr val="232D4B">
            <a:alpha val="90000"/>
          </a:srgbClr>
        </a:solidFill>
        <a:ln w="6350" cap="flat" cmpd="sng" algn="ctr">
          <a:solidFill>
            <a:srgbClr val="232D4B"/>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7596" tIns="197596" rIns="197596" bIns="197596"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Dangerousness</a:t>
          </a:r>
        </a:p>
        <a:p>
          <a:pPr marL="0" lvl="0" indent="0" algn="l" defTabSz="666750">
            <a:lnSpc>
              <a:spcPct val="90000"/>
            </a:lnSpc>
            <a:spcBef>
              <a:spcPct val="0"/>
            </a:spcBef>
            <a:spcAft>
              <a:spcPct val="35000"/>
            </a:spcAft>
            <a:buNone/>
          </a:pPr>
          <a:r>
            <a:rPr lang="en-US" sz="1500" kern="1200" dirty="0">
              <a:solidFill>
                <a:schemeClr val="bg1"/>
              </a:solidFill>
            </a:rPr>
            <a:t>Stress zone</a:t>
          </a:r>
        </a:p>
        <a:p>
          <a:pPr marL="0" lvl="0" indent="0" algn="l" defTabSz="666750">
            <a:lnSpc>
              <a:spcPct val="90000"/>
            </a:lnSpc>
            <a:spcBef>
              <a:spcPct val="0"/>
            </a:spcBef>
            <a:spcAft>
              <a:spcPct val="35000"/>
            </a:spcAft>
            <a:buNone/>
          </a:pPr>
          <a:r>
            <a:rPr lang="en-US" sz="1500" kern="1200" dirty="0">
              <a:solidFill>
                <a:schemeClr val="bg1"/>
              </a:solidFill>
            </a:rPr>
            <a:t>Needs</a:t>
          </a:r>
        </a:p>
      </dsp:txBody>
      <dsp:txXfrm>
        <a:off x="6329780" y="1064090"/>
        <a:ext cx="2000411" cy="22057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7A40F-82C9-4859-911C-733915C0E5FC}">
      <dsp:nvSpPr>
        <dsp:cNvPr id="0" name=""/>
        <dsp:cNvSpPr/>
      </dsp:nvSpPr>
      <dsp:spPr>
        <a:xfrm>
          <a:off x="0" y="318262"/>
          <a:ext cx="11277600" cy="26334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5267" tIns="395732" rIns="875267" bIns="142240" numCol="1" spcCol="1270" anchor="t" anchorCtr="0">
          <a:noAutofit/>
        </a:bodyPr>
        <a:lstStyle/>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Calm</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Steady</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Focus</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Enjoying what you are doing</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Having Fun</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Productive</a:t>
          </a:r>
        </a:p>
      </dsp:txBody>
      <dsp:txXfrm>
        <a:off x="0" y="318262"/>
        <a:ext cx="11277600" cy="2633400"/>
      </dsp:txXfrm>
    </dsp:sp>
    <dsp:sp modelId="{E99CA382-BD87-457F-90C2-482F449EB8CE}">
      <dsp:nvSpPr>
        <dsp:cNvPr id="0" name=""/>
        <dsp:cNvSpPr/>
      </dsp:nvSpPr>
      <dsp:spPr>
        <a:xfrm>
          <a:off x="563880" y="37822"/>
          <a:ext cx="7894320" cy="560880"/>
        </a:xfrm>
        <a:prstGeom prst="roundRect">
          <a:avLst/>
        </a:prstGeom>
        <a:solidFill>
          <a:srgbClr val="54BF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ea typeface="ＭＳ Ｐゴシック" charset="0"/>
              <a:cs typeface="Calibri"/>
            </a:rPr>
            <a:t>CHECK</a:t>
          </a:r>
          <a:r>
            <a:rPr lang="en-US" sz="2000" b="0" kern="1200" dirty="0">
              <a:solidFill>
                <a:schemeClr val="tx1"/>
              </a:solidFill>
              <a:ea typeface="ＭＳ Ｐゴシック" charset="0"/>
              <a:cs typeface="Calibri"/>
            </a:rPr>
            <a:t>:</a:t>
          </a:r>
          <a:r>
            <a:rPr lang="en-US" sz="2000" b="1" kern="1200" dirty="0">
              <a:solidFill>
                <a:schemeClr val="tx1"/>
              </a:solidFill>
              <a:latin typeface="Arial" panose="020B0604020202020204" pitchFamily="34" charset="0"/>
              <a:ea typeface="ＭＳ Ｐゴシック" charset="0"/>
              <a:cs typeface="Arial" panose="020B0604020202020204" pitchFamily="34" charset="0"/>
            </a:rPr>
            <a:t> Building Resilience, Growing the Green</a:t>
          </a:r>
          <a:endParaRPr lang="en-US" sz="2000" b="1" kern="1200" dirty="0">
            <a:solidFill>
              <a:schemeClr val="tx1"/>
            </a:solidFill>
          </a:endParaRPr>
        </a:p>
      </dsp:txBody>
      <dsp:txXfrm>
        <a:off x="591260" y="65202"/>
        <a:ext cx="7839560" cy="506120"/>
      </dsp:txXfrm>
    </dsp:sp>
    <dsp:sp modelId="{4CCC54A3-042E-4847-9E1F-556C86243A7B}">
      <dsp:nvSpPr>
        <dsp:cNvPr id="0" name=""/>
        <dsp:cNvSpPr/>
      </dsp:nvSpPr>
      <dsp:spPr>
        <a:xfrm>
          <a:off x="0" y="3334702"/>
          <a:ext cx="11277600" cy="1885275"/>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5267" tIns="395732" rIns="875267" bIns="142240" numCol="1" spcCol="1270" anchor="t" anchorCtr="0">
          <a:noAutofit/>
        </a:bodyPr>
        <a:lstStyle/>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Getting anxious</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Irritable</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Not having fun</a:t>
          </a:r>
        </a:p>
        <a:p>
          <a:pPr marL="228600" lvl="1" indent="-228600" algn="l" defTabSz="889000">
            <a:lnSpc>
              <a:spcPct val="90000"/>
            </a:lnSpc>
            <a:spcBef>
              <a:spcPct val="0"/>
            </a:spcBef>
            <a:spcAft>
              <a:spcPts val="600"/>
            </a:spcAft>
            <a:buFont typeface="Wingdings" panose="05000000000000000000" pitchFamily="2" charset="2"/>
            <a:buChar char="§"/>
          </a:pPr>
          <a:r>
            <a:rPr lang="en-US" sz="2000" kern="1200" dirty="0"/>
            <a:t>Hard to focus</a:t>
          </a:r>
        </a:p>
      </dsp:txBody>
      <dsp:txXfrm>
        <a:off x="0" y="3334702"/>
        <a:ext cx="11277600" cy="1885275"/>
      </dsp:txXfrm>
    </dsp:sp>
    <dsp:sp modelId="{38466A44-DEF7-4944-87C2-51DB17183231}">
      <dsp:nvSpPr>
        <dsp:cNvPr id="0" name=""/>
        <dsp:cNvSpPr/>
      </dsp:nvSpPr>
      <dsp:spPr>
        <a:xfrm>
          <a:off x="563880" y="3054262"/>
          <a:ext cx="7894320" cy="56088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ea typeface="ＭＳ Ｐゴシック" charset="0"/>
              <a:cs typeface="Calibri"/>
            </a:rPr>
            <a:t>CHECK: </a:t>
          </a:r>
          <a:r>
            <a:rPr lang="en-US" sz="2000" b="1" kern="1200" dirty="0">
              <a:solidFill>
                <a:schemeClr val="tx1"/>
              </a:solidFill>
              <a:latin typeface="Arial" panose="020B0604020202020204" pitchFamily="34" charset="0"/>
              <a:ea typeface="ＭＳ Ｐゴシック" charset="0"/>
              <a:cs typeface="Arial" panose="020B0604020202020204" pitchFamily="34" charset="0"/>
            </a:rPr>
            <a:t>Proactively Manage Stress</a:t>
          </a:r>
          <a:endParaRPr lang="en-US" sz="2000" b="1" kern="1200" dirty="0">
            <a:solidFill>
              <a:schemeClr val="tx1"/>
            </a:solidFill>
          </a:endParaRPr>
        </a:p>
      </dsp:txBody>
      <dsp:txXfrm>
        <a:off x="591260" y="3081642"/>
        <a:ext cx="7839560" cy="5061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44514-E319-4460-960B-A4D2EF04B974}">
      <dsp:nvSpPr>
        <dsp:cNvPr id="0" name=""/>
        <dsp:cNvSpPr/>
      </dsp:nvSpPr>
      <dsp:spPr>
        <a:xfrm>
          <a:off x="0" y="411170"/>
          <a:ext cx="10744200" cy="1587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374904" rIns="8338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Becoming more isolated from others              </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Uncharacteristic behavior</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Making mistakes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Compulsive behavior</a:t>
          </a:r>
        </a:p>
      </dsp:txBody>
      <dsp:txXfrm>
        <a:off x="0" y="411170"/>
        <a:ext cx="10744200" cy="1587600"/>
      </dsp:txXfrm>
    </dsp:sp>
    <dsp:sp modelId="{EBA33C8B-7227-4137-84D9-4A16E4D25641}">
      <dsp:nvSpPr>
        <dsp:cNvPr id="0" name=""/>
        <dsp:cNvSpPr/>
      </dsp:nvSpPr>
      <dsp:spPr>
        <a:xfrm>
          <a:off x="537210" y="126347"/>
          <a:ext cx="7520940" cy="531360"/>
        </a:xfrm>
        <a:prstGeom prst="roundRect">
          <a:avLst/>
        </a:prstGeom>
        <a:solidFill>
          <a:srgbClr val="EE85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Arial" panose="020B0604020202020204" pitchFamily="34" charset="0"/>
              <a:ea typeface="ＭＳ Ｐゴシック" charset="0"/>
              <a:cs typeface="Arial" panose="020B0604020202020204" pitchFamily="34" charset="0"/>
            </a:rPr>
            <a:t>CHECK: Stress Moving into an Urgent Zone</a:t>
          </a:r>
          <a:endParaRPr lang="en-US" sz="1800" b="1" kern="1200" dirty="0">
            <a:solidFill>
              <a:schemeClr val="tx1"/>
            </a:solidFill>
            <a:latin typeface="Arial" panose="020B0604020202020204" pitchFamily="34" charset="0"/>
            <a:cs typeface="Arial" panose="020B0604020202020204" pitchFamily="34" charset="0"/>
          </a:endParaRPr>
        </a:p>
      </dsp:txBody>
      <dsp:txXfrm>
        <a:off x="563149" y="152286"/>
        <a:ext cx="7469062" cy="479482"/>
      </dsp:txXfrm>
    </dsp:sp>
    <dsp:sp modelId="{1FA530E9-9D2D-441A-B954-52B42EF494C3}">
      <dsp:nvSpPr>
        <dsp:cNvPr id="0" name=""/>
        <dsp:cNvSpPr/>
      </dsp:nvSpPr>
      <dsp:spPr>
        <a:xfrm>
          <a:off x="0" y="2342507"/>
          <a:ext cx="10744200" cy="29484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3869" tIns="374904" rIns="833869"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Sleep changes or nightmares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Loss of focus, memory, or the ability to think rationally</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Intense feelings </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Inability to engage in or enjoy things you usually like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a:latin typeface="Arial" panose="020B0604020202020204" pitchFamily="34" charset="0"/>
              <a:cs typeface="Arial" panose="020B0604020202020204" pitchFamily="34" charset="0"/>
            </a:rPr>
            <a:t>Feeling unusually numb or uncaring</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Compulsive behavior</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latin typeface="Arial" panose="020B0604020202020204" pitchFamily="34" charset="0"/>
              <a:cs typeface="Arial" panose="020B0604020202020204" pitchFamily="34" charset="0"/>
            </a:rPr>
            <a:t>Wanting to avoid situations or reminders</a:t>
          </a:r>
          <a:endParaRPr lang="en-US" sz="1800" kern="1200" dirty="0">
            <a:solidFill>
              <a:srgbClr val="FFFF00"/>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tx1"/>
              </a:solidFill>
              <a:latin typeface="Arial" panose="020B0604020202020204" pitchFamily="34" charset="0"/>
              <a:cs typeface="Arial" panose="020B0604020202020204" pitchFamily="34" charset="0"/>
            </a:rPr>
            <a:t>Feeling anxiety, sleep, unable to focus, muscle tension</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tx1"/>
              </a:solidFill>
              <a:latin typeface="Arial" panose="020B0604020202020204" pitchFamily="34" charset="0"/>
              <a:cs typeface="Arial" panose="020B0604020202020204" pitchFamily="34" charset="0"/>
            </a:rPr>
            <a:t>Having fun, enjoying what you are doing, control</a:t>
          </a:r>
        </a:p>
      </dsp:txBody>
      <dsp:txXfrm>
        <a:off x="0" y="2342507"/>
        <a:ext cx="10744200" cy="2948400"/>
      </dsp:txXfrm>
    </dsp:sp>
    <dsp:sp modelId="{AE2C1ABA-53A0-44C4-870C-D0523BA45F0C}">
      <dsp:nvSpPr>
        <dsp:cNvPr id="0" name=""/>
        <dsp:cNvSpPr/>
      </dsp:nvSpPr>
      <dsp:spPr>
        <a:xfrm>
          <a:off x="537210" y="2076827"/>
          <a:ext cx="7520940" cy="5313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274" tIns="0" rIns="284274"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Arial" panose="020B0604020202020204" pitchFamily="34" charset="0"/>
              <a:ea typeface="ＭＳ Ｐゴシック" charset="0"/>
              <a:cs typeface="Arial" panose="020B0604020202020204" pitchFamily="34" charset="0"/>
            </a:rPr>
            <a:t>CHECK: In Danger Zone—Take Immediate Action </a:t>
          </a:r>
          <a:endParaRPr lang="en-US" sz="1800" b="1" kern="1200" dirty="0">
            <a:solidFill>
              <a:schemeClr val="tx1"/>
            </a:solidFill>
            <a:latin typeface="Arial" panose="020B0604020202020204" pitchFamily="34" charset="0"/>
            <a:cs typeface="Arial" panose="020B0604020202020204" pitchFamily="34" charset="0"/>
          </a:endParaRPr>
        </a:p>
      </dsp:txBody>
      <dsp:txXfrm>
        <a:off x="563149" y="2102766"/>
        <a:ext cx="7469062"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70312-1E7D-1E44-BB11-CC2E36298720}">
      <dsp:nvSpPr>
        <dsp:cNvPr id="0" name=""/>
        <dsp:cNvSpPr/>
      </dsp:nvSpPr>
      <dsp:spPr>
        <a:xfrm>
          <a:off x="53752"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Observe</a:t>
          </a:r>
        </a:p>
      </dsp:txBody>
      <dsp:txXfrm>
        <a:off x="246445" y="449544"/>
        <a:ext cx="1755646" cy="642309"/>
      </dsp:txXfrm>
    </dsp:sp>
    <dsp:sp modelId="{0B2002D3-8818-914F-843D-59C43FCFCA86}">
      <dsp:nvSpPr>
        <dsp:cNvPr id="0" name=""/>
        <dsp:cNvSpPr/>
      </dsp:nvSpPr>
      <dsp:spPr>
        <a:xfrm>
          <a:off x="62631" y="1091854"/>
          <a:ext cx="1948339" cy="3376904"/>
        </a:xfrm>
        <a:prstGeom prst="rect">
          <a:avLst/>
        </a:prstGeom>
        <a:solidFill>
          <a:srgbClr val="232D4B">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Observe:</a:t>
          </a:r>
        </a:p>
        <a:p>
          <a:pPr marL="0" lvl="0" indent="0" algn="l" defTabSz="889000">
            <a:lnSpc>
              <a:spcPct val="90000"/>
            </a:lnSpc>
            <a:spcBef>
              <a:spcPct val="0"/>
            </a:spcBef>
            <a:spcAft>
              <a:spcPct val="35000"/>
            </a:spcAft>
            <a:buNone/>
          </a:pPr>
          <a:endParaRPr lang="en-US" sz="1100" kern="1200" dirty="0">
            <a:solidFill>
              <a:schemeClr val="bg1"/>
            </a:solidFill>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Actively observe behaviors; look for patterns that vary from baseline</a:t>
          </a:r>
        </a:p>
      </dsp:txBody>
      <dsp:txXfrm>
        <a:off x="62631" y="1091854"/>
        <a:ext cx="1948339" cy="3376904"/>
      </dsp:txXfrm>
    </dsp:sp>
    <dsp:sp modelId="{E56CD0B6-B7D3-C54F-82C8-91E102C207CB}">
      <dsp:nvSpPr>
        <dsp:cNvPr id="0" name=""/>
        <dsp:cNvSpPr/>
      </dsp:nvSpPr>
      <dsp:spPr>
        <a:xfrm>
          <a:off x="2097395"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State</a:t>
          </a:r>
        </a:p>
      </dsp:txBody>
      <dsp:txXfrm>
        <a:off x="2290088" y="449544"/>
        <a:ext cx="1755646" cy="642309"/>
      </dsp:txXfrm>
    </dsp:sp>
    <dsp:sp modelId="{F6A05BED-96E8-A34C-93A4-6B1D4EA8A826}">
      <dsp:nvSpPr>
        <dsp:cNvPr id="0" name=""/>
        <dsp:cNvSpPr/>
      </dsp:nvSpPr>
      <dsp:spPr>
        <a:xfrm>
          <a:off x="2097395" y="1091854"/>
          <a:ext cx="1948339" cy="3376904"/>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a:ea typeface="+mn-ea"/>
              <a:cs typeface="+mn-cs"/>
            </a:rPr>
            <a:t>State Observations</a:t>
          </a:r>
          <a:r>
            <a:rPr lang="en-US" sz="2000" kern="1200" dirty="0">
              <a:solidFill>
                <a:prstClr val="white"/>
              </a:solidFill>
              <a:latin typeface="Calibri"/>
              <a:ea typeface="+mn-ea"/>
              <a:cs typeface="+mn-cs"/>
            </a:rPr>
            <a:t>:</a:t>
          </a:r>
        </a:p>
        <a:p>
          <a:pPr marL="0" lvl="0" indent="0" algn="l" defTabSz="889000">
            <a:lnSpc>
              <a:spcPct val="90000"/>
            </a:lnSpc>
            <a:spcBef>
              <a:spcPct val="0"/>
            </a:spcBef>
            <a:spcAft>
              <a:spcPct val="35000"/>
            </a:spcAft>
            <a:buNone/>
          </a:pPr>
          <a:r>
            <a:rPr lang="en-US" sz="2000" kern="1200" dirty="0">
              <a:solidFill>
                <a:prstClr val="white"/>
              </a:solidFill>
              <a:latin typeface="Calibri"/>
              <a:ea typeface="+mn-ea"/>
              <a:cs typeface="+mn-cs"/>
            </a:rPr>
            <a:t>State your observations of the behaviors; just the facts without interpretations or judgments</a:t>
          </a:r>
        </a:p>
      </dsp:txBody>
      <dsp:txXfrm>
        <a:off x="2097395" y="1091854"/>
        <a:ext cx="1948339" cy="3376904"/>
      </dsp:txXfrm>
    </dsp:sp>
    <dsp:sp modelId="{3C2E112E-C06C-1D4B-A20F-3506F35A923F}">
      <dsp:nvSpPr>
        <dsp:cNvPr id="0" name=""/>
        <dsp:cNvSpPr/>
      </dsp:nvSpPr>
      <dsp:spPr>
        <a:xfrm>
          <a:off x="4185914"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Clarify</a:t>
          </a:r>
        </a:p>
      </dsp:txBody>
      <dsp:txXfrm>
        <a:off x="4378607" y="449544"/>
        <a:ext cx="1755646" cy="642309"/>
      </dsp:txXfrm>
    </dsp:sp>
    <dsp:sp modelId="{6F475B04-3E28-3E4F-8F4D-19B7439103CD}">
      <dsp:nvSpPr>
        <dsp:cNvPr id="0" name=""/>
        <dsp:cNvSpPr/>
      </dsp:nvSpPr>
      <dsp:spPr>
        <a:xfrm>
          <a:off x="4185914" y="1091854"/>
          <a:ext cx="1948339" cy="3376904"/>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prstClr val="white"/>
              </a:solidFill>
              <a:latin typeface="Calibri"/>
              <a:ea typeface="+mn-ea"/>
              <a:cs typeface="+mn-cs"/>
            </a:rPr>
            <a:t>Clarify Role</a:t>
          </a:r>
          <a:r>
            <a:rPr lang="en-US" sz="2000" kern="1200" dirty="0">
              <a:solidFill>
                <a:prstClr val="white"/>
              </a:solidFill>
              <a:latin typeface="Calibri"/>
              <a:ea typeface="+mn-ea"/>
              <a:cs typeface="+mn-cs"/>
            </a:rPr>
            <a:t>: </a:t>
          </a:r>
        </a:p>
        <a:p>
          <a:pPr marL="0" lvl="0" indent="0" algn="l" defTabSz="889000">
            <a:lnSpc>
              <a:spcPct val="90000"/>
            </a:lnSpc>
            <a:spcBef>
              <a:spcPct val="0"/>
            </a:spcBef>
            <a:spcAft>
              <a:spcPct val="35000"/>
            </a:spcAft>
            <a:buNone/>
          </a:pPr>
          <a:endParaRPr lang="en-US" sz="1400" kern="1200" dirty="0">
            <a:solidFill>
              <a:prstClr val="white"/>
            </a:solidFill>
            <a:latin typeface="Calibri"/>
            <a:ea typeface="+mn-ea"/>
            <a:cs typeface="+mn-cs"/>
          </a:endParaRPr>
        </a:p>
        <a:p>
          <a:pPr marL="0" lvl="0" indent="0" algn="l" defTabSz="889000">
            <a:lnSpc>
              <a:spcPct val="90000"/>
            </a:lnSpc>
            <a:spcBef>
              <a:spcPct val="0"/>
            </a:spcBef>
            <a:spcAft>
              <a:spcPct val="35000"/>
            </a:spcAft>
            <a:buNone/>
          </a:pPr>
          <a:r>
            <a:rPr lang="en-US" sz="2000" kern="1200" dirty="0">
              <a:solidFill>
                <a:prstClr val="white"/>
              </a:solidFill>
              <a:latin typeface="Calibri"/>
              <a:ea typeface="+mn-ea"/>
              <a:cs typeface="+mn-cs"/>
            </a:rPr>
            <a:t>State why you are concerned about the behavior to validate why you are addressing the issue</a:t>
          </a:r>
        </a:p>
      </dsp:txBody>
      <dsp:txXfrm>
        <a:off x="4185914" y="1091854"/>
        <a:ext cx="1948339" cy="3376904"/>
      </dsp:txXfrm>
    </dsp:sp>
    <dsp:sp modelId="{4780F5BC-18F9-2E42-8084-7193E0A421BD}">
      <dsp:nvSpPr>
        <dsp:cNvPr id="0" name=""/>
        <dsp:cNvSpPr/>
      </dsp:nvSpPr>
      <dsp:spPr>
        <a:xfrm>
          <a:off x="6274434"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Ask</a:t>
          </a:r>
        </a:p>
      </dsp:txBody>
      <dsp:txXfrm>
        <a:off x="6467127" y="449544"/>
        <a:ext cx="1755646" cy="642309"/>
      </dsp:txXfrm>
    </dsp:sp>
    <dsp:sp modelId="{08DE05EB-5D46-BE42-9495-74EDDD52DA75}">
      <dsp:nvSpPr>
        <dsp:cNvPr id="0" name=""/>
        <dsp:cNvSpPr/>
      </dsp:nvSpPr>
      <dsp:spPr>
        <a:xfrm>
          <a:off x="6274434" y="1091854"/>
          <a:ext cx="1948339" cy="3376904"/>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Ask why</a:t>
          </a:r>
          <a:r>
            <a:rPr lang="en-US" sz="2000" kern="1200" dirty="0">
              <a:solidFill>
                <a:schemeClr val="bg1"/>
              </a:solidFill>
              <a:latin typeface="Calibri" panose="020F0502020204030204" pitchFamily="34" charset="0"/>
              <a:cs typeface="Calibri" panose="020F0502020204030204" pitchFamily="34" charset="0"/>
            </a:rPr>
            <a:t>:  </a:t>
          </a:r>
        </a:p>
        <a:p>
          <a:pPr marL="0" lvl="0" indent="0" algn="l" defTabSz="889000">
            <a:lnSpc>
              <a:spcPct val="90000"/>
            </a:lnSpc>
            <a:spcBef>
              <a:spcPct val="0"/>
            </a:spcBef>
            <a:spcAft>
              <a:spcPct val="35000"/>
            </a:spcAft>
            <a:buNone/>
          </a:pPr>
          <a:endParaRPr lang="en-US" sz="1400" kern="1200" dirty="0">
            <a:solidFill>
              <a:schemeClr val="bg1"/>
            </a:solidFill>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Seek clarification; try to understand the other person's perception of the behaviors</a:t>
          </a:r>
        </a:p>
      </dsp:txBody>
      <dsp:txXfrm>
        <a:off x="6274434" y="1091854"/>
        <a:ext cx="1948339" cy="3376904"/>
      </dsp:txXfrm>
    </dsp:sp>
    <dsp:sp modelId="{2FE64212-80BF-DC47-AAE7-83758E6B1270}">
      <dsp:nvSpPr>
        <dsp:cNvPr id="0" name=""/>
        <dsp:cNvSpPr/>
      </dsp:nvSpPr>
      <dsp:spPr>
        <a:xfrm>
          <a:off x="8362953" y="449544"/>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Respond</a:t>
          </a:r>
        </a:p>
      </dsp:txBody>
      <dsp:txXfrm>
        <a:off x="8555646" y="449544"/>
        <a:ext cx="1755646" cy="642309"/>
      </dsp:txXfrm>
    </dsp:sp>
    <dsp:sp modelId="{5231062B-CA3D-5447-90A0-3918AA3B74E0}">
      <dsp:nvSpPr>
        <dsp:cNvPr id="0" name=""/>
        <dsp:cNvSpPr/>
      </dsp:nvSpPr>
      <dsp:spPr>
        <a:xfrm>
          <a:off x="8362953" y="1106712"/>
          <a:ext cx="1948339" cy="3376904"/>
        </a:xfrm>
        <a:prstGeom prst="rect">
          <a:avLst/>
        </a:prstGeom>
        <a:solidFill>
          <a:srgbClr val="313A55"/>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Respond</a:t>
          </a:r>
          <a:r>
            <a:rPr lang="en-US" sz="2000" kern="1200" dirty="0">
              <a:solidFill>
                <a:schemeClr val="bg1"/>
              </a:solidFill>
              <a:latin typeface="Calibri" panose="020F0502020204030204" pitchFamily="34" charset="0"/>
              <a:cs typeface="Calibri" panose="020F0502020204030204" pitchFamily="34" charset="0"/>
            </a:rPr>
            <a:t>: </a:t>
          </a:r>
        </a:p>
        <a:p>
          <a:pPr marL="0" lvl="0" indent="0" algn="l" defTabSz="889000">
            <a:lnSpc>
              <a:spcPct val="90000"/>
            </a:lnSpc>
            <a:spcBef>
              <a:spcPct val="0"/>
            </a:spcBef>
            <a:spcAft>
              <a:spcPct val="35000"/>
            </a:spcAft>
            <a:buNone/>
          </a:pPr>
          <a:endParaRPr lang="en-US" sz="1400" kern="1200" dirty="0">
            <a:solidFill>
              <a:schemeClr val="bg1"/>
            </a:solidFill>
            <a:latin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Let person respond to your concerns and discuss potential next steps or plans</a:t>
          </a:r>
        </a:p>
      </dsp:txBody>
      <dsp:txXfrm>
        <a:off x="8362953" y="1106712"/>
        <a:ext cx="1948339" cy="33769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70312-1E7D-1E44-BB11-CC2E36298720}">
      <dsp:nvSpPr>
        <dsp:cNvPr id="0" name=""/>
        <dsp:cNvSpPr/>
      </dsp:nvSpPr>
      <dsp:spPr>
        <a:xfrm>
          <a:off x="8876"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Observe</a:t>
          </a:r>
        </a:p>
      </dsp:txBody>
      <dsp:txXfrm>
        <a:off x="201569" y="309475"/>
        <a:ext cx="1755646" cy="642309"/>
      </dsp:txXfrm>
    </dsp:sp>
    <dsp:sp modelId="{0B2002D3-8818-914F-843D-59C43FCFCA86}">
      <dsp:nvSpPr>
        <dsp:cNvPr id="0" name=""/>
        <dsp:cNvSpPr/>
      </dsp:nvSpPr>
      <dsp:spPr>
        <a:xfrm>
          <a:off x="8876" y="951785"/>
          <a:ext cx="1948339" cy="3657042"/>
        </a:xfrm>
        <a:prstGeom prst="rect">
          <a:avLst/>
        </a:prstGeom>
        <a:solidFill>
          <a:srgbClr val="232D4B">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Observe:  </a:t>
          </a: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You notice your peer has been less and less talkative, and more isolated from others over the last few weeks</a:t>
          </a:r>
        </a:p>
      </dsp:txBody>
      <dsp:txXfrm>
        <a:off x="8876" y="951785"/>
        <a:ext cx="1948339" cy="3657042"/>
      </dsp:txXfrm>
    </dsp:sp>
    <dsp:sp modelId="{E56CD0B6-B7D3-C54F-82C8-91E102C207CB}">
      <dsp:nvSpPr>
        <dsp:cNvPr id="0" name=""/>
        <dsp:cNvSpPr/>
      </dsp:nvSpPr>
      <dsp:spPr>
        <a:xfrm>
          <a:off x="2097395"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a:ln>
                <a:solidFill>
                  <a:schemeClr val="bg1"/>
                </a:solidFill>
              </a:ln>
            </a:rPr>
            <a:t>State</a:t>
          </a:r>
        </a:p>
      </dsp:txBody>
      <dsp:txXfrm>
        <a:off x="2290088" y="309475"/>
        <a:ext cx="1755646" cy="642309"/>
      </dsp:txXfrm>
    </dsp:sp>
    <dsp:sp modelId="{F6A05BED-96E8-A34C-93A4-6B1D4EA8A826}">
      <dsp:nvSpPr>
        <dsp:cNvPr id="0" name=""/>
        <dsp:cNvSpPr/>
      </dsp:nvSpPr>
      <dsp:spPr>
        <a:xfrm>
          <a:off x="2097395" y="951785"/>
          <a:ext cx="1948339" cy="3657042"/>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dirty="0">
              <a:solidFill>
                <a:schemeClr val="bg1"/>
              </a:solidFill>
              <a:latin typeface="Calibri" panose="020F0502020204030204" pitchFamily="34" charset="0"/>
              <a:cs typeface="Calibri" panose="020F0502020204030204" pitchFamily="34" charset="0"/>
            </a:rPr>
            <a:t>State Observation:  </a:t>
          </a:r>
          <a:r>
            <a:rPr lang="en-US" sz="2000" dirty="0">
              <a:solidFill>
                <a:schemeClr val="bg1"/>
              </a:solidFill>
              <a:latin typeface="Calibri" panose="020F0502020204030204" pitchFamily="34" charset="0"/>
              <a:cs typeface="Calibri" panose="020F0502020204030204" pitchFamily="34" charset="0"/>
            </a:rPr>
            <a:t>“Hey Joe, I haven’t been seeing you around as much lately, and you seem to be really quiet the last few weeks.”</a:t>
          </a:r>
          <a:endParaRPr lang="en-US" sz="2000" kern="1200" dirty="0">
            <a:solidFill>
              <a:prstClr val="white"/>
            </a:solidFill>
            <a:latin typeface="Calibri" panose="020F0502020204030204" pitchFamily="34" charset="0"/>
            <a:ea typeface="+mn-ea"/>
            <a:cs typeface="Calibri" panose="020F0502020204030204" pitchFamily="34" charset="0"/>
          </a:endParaRPr>
        </a:p>
      </dsp:txBody>
      <dsp:txXfrm>
        <a:off x="2097395" y="951785"/>
        <a:ext cx="1948339" cy="3657042"/>
      </dsp:txXfrm>
    </dsp:sp>
    <dsp:sp modelId="{3C2E112E-C06C-1D4B-A20F-3506F35A923F}">
      <dsp:nvSpPr>
        <dsp:cNvPr id="0" name=""/>
        <dsp:cNvSpPr/>
      </dsp:nvSpPr>
      <dsp:spPr>
        <a:xfrm>
          <a:off x="4185914"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dirty="0">
              <a:ln>
                <a:solidFill>
                  <a:schemeClr val="bg1"/>
                </a:solidFill>
              </a:ln>
            </a:rPr>
            <a:t>Clarify</a:t>
          </a:r>
        </a:p>
      </dsp:txBody>
      <dsp:txXfrm>
        <a:off x="4378607" y="309475"/>
        <a:ext cx="1755646" cy="642309"/>
      </dsp:txXfrm>
    </dsp:sp>
    <dsp:sp modelId="{6F475B04-3E28-3E4F-8F4D-19B7439103CD}">
      <dsp:nvSpPr>
        <dsp:cNvPr id="0" name=""/>
        <dsp:cNvSpPr/>
      </dsp:nvSpPr>
      <dsp:spPr>
        <a:xfrm>
          <a:off x="4185914" y="951785"/>
          <a:ext cx="1948339" cy="3657042"/>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endParaRPr lang="en-US" sz="2000" kern="1200" dirty="0">
            <a:solidFill>
              <a:prstClr val="white"/>
            </a:solidFill>
            <a:latin typeface="Calibri"/>
            <a:ea typeface="+mn-ea"/>
            <a:cs typeface="+mn-cs"/>
          </a:endParaRPr>
        </a:p>
      </dsp:txBody>
      <dsp:txXfrm>
        <a:off x="4185914" y="951785"/>
        <a:ext cx="1948339" cy="3657042"/>
      </dsp:txXfrm>
    </dsp:sp>
    <dsp:sp modelId="{4780F5BC-18F9-2E42-8084-7193E0A421BD}">
      <dsp:nvSpPr>
        <dsp:cNvPr id="0" name=""/>
        <dsp:cNvSpPr/>
      </dsp:nvSpPr>
      <dsp:spPr>
        <a:xfrm>
          <a:off x="6274434"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a:ln>
                <a:solidFill>
                  <a:schemeClr val="bg1"/>
                </a:solidFill>
              </a:ln>
            </a:rPr>
            <a:t>Ask</a:t>
          </a:r>
        </a:p>
      </dsp:txBody>
      <dsp:txXfrm>
        <a:off x="6467127" y="309475"/>
        <a:ext cx="1755646" cy="642309"/>
      </dsp:txXfrm>
    </dsp:sp>
    <dsp:sp modelId="{08DE05EB-5D46-BE42-9495-74EDDD52DA75}">
      <dsp:nvSpPr>
        <dsp:cNvPr id="0" name=""/>
        <dsp:cNvSpPr/>
      </dsp:nvSpPr>
      <dsp:spPr>
        <a:xfrm>
          <a:off x="6274434" y="951785"/>
          <a:ext cx="1948339" cy="3657042"/>
        </a:xfrm>
        <a:prstGeom prst="rect">
          <a:avLst/>
        </a:prstGeom>
        <a:solidFill>
          <a:srgbClr val="313A55"/>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Ask:  </a:t>
          </a: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“Am I right in my guess that something might be going on with you?”</a:t>
          </a:r>
        </a:p>
      </dsp:txBody>
      <dsp:txXfrm>
        <a:off x="6274434" y="951785"/>
        <a:ext cx="1948339" cy="3657042"/>
      </dsp:txXfrm>
    </dsp:sp>
    <dsp:sp modelId="{2FE64212-80BF-DC47-AAE7-83758E6B1270}">
      <dsp:nvSpPr>
        <dsp:cNvPr id="0" name=""/>
        <dsp:cNvSpPr/>
      </dsp:nvSpPr>
      <dsp:spPr>
        <a:xfrm>
          <a:off x="8362953" y="309475"/>
          <a:ext cx="2141032" cy="642309"/>
        </a:xfrm>
        <a:prstGeom prst="chevron">
          <a:avLst>
            <a:gd name="adj" fmla="val 30000"/>
          </a:avLst>
        </a:prstGeom>
        <a:solidFill>
          <a:srgbClr val="313A55"/>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9307" tIns="79307" rIns="79307" bIns="79307" numCol="1" spcCol="1270" anchor="ctr" anchorCtr="0">
          <a:noAutofit/>
        </a:bodyPr>
        <a:lstStyle/>
        <a:p>
          <a:pPr marL="0" lvl="0" indent="0" algn="ctr" defTabSz="1244600">
            <a:lnSpc>
              <a:spcPct val="90000"/>
            </a:lnSpc>
            <a:spcBef>
              <a:spcPct val="0"/>
            </a:spcBef>
            <a:spcAft>
              <a:spcPct val="35000"/>
            </a:spcAft>
            <a:buNone/>
          </a:pPr>
          <a:r>
            <a:rPr lang="en-US" sz="2800" kern="1200">
              <a:ln>
                <a:solidFill>
                  <a:schemeClr val="bg1"/>
                </a:solidFill>
              </a:ln>
            </a:rPr>
            <a:t>Respond</a:t>
          </a:r>
        </a:p>
      </dsp:txBody>
      <dsp:txXfrm>
        <a:off x="8555646" y="309475"/>
        <a:ext cx="1755646" cy="642309"/>
      </dsp:txXfrm>
    </dsp:sp>
    <dsp:sp modelId="{5231062B-CA3D-5447-90A0-3918AA3B74E0}">
      <dsp:nvSpPr>
        <dsp:cNvPr id="0" name=""/>
        <dsp:cNvSpPr/>
      </dsp:nvSpPr>
      <dsp:spPr>
        <a:xfrm>
          <a:off x="8362953" y="967876"/>
          <a:ext cx="1948339" cy="3657042"/>
        </a:xfrm>
        <a:prstGeom prst="rect">
          <a:avLst/>
        </a:prstGeom>
        <a:solidFill>
          <a:srgbClr val="313A55"/>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962" tIns="153962" rIns="153962" bIns="307924"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Respond:  </a:t>
          </a:r>
        </a:p>
        <a:p>
          <a:pPr marL="0" lvl="0" indent="0" algn="l"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Joe says yes, and you say, “Why don’t we go get some coffee so we can talk away from others. Does that sound okay to you?”</a:t>
          </a:r>
        </a:p>
      </dsp:txBody>
      <dsp:txXfrm>
        <a:off x="8362953" y="967876"/>
        <a:ext cx="1948339" cy="365704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A83DD-5E83-4E24-84E7-A6C595B9808E}"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F1196-F223-45EB-BFE8-138D0B031D6B}" type="slidenum">
              <a:rPr lang="en-US" smtClean="0"/>
              <a:t>‹#›</a:t>
            </a:fld>
            <a:endParaRPr lang="en-US"/>
          </a:p>
        </p:txBody>
      </p:sp>
    </p:spTree>
    <p:extLst>
      <p:ext uri="{BB962C8B-B14F-4D97-AF65-F5344CB8AC3E}">
        <p14:creationId xmlns:p14="http://schemas.microsoft.com/office/powerpoint/2010/main" val="411639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500063"/>
            <a:ext cx="3771900" cy="2122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81764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10</a:t>
            </a:fld>
            <a:endParaRPr lang="en-US" altLang="en-US"/>
          </a:p>
        </p:txBody>
      </p:sp>
    </p:spTree>
    <p:extLst>
      <p:ext uri="{BB962C8B-B14F-4D97-AF65-F5344CB8AC3E}">
        <p14:creationId xmlns:p14="http://schemas.microsoft.com/office/powerpoint/2010/main" val="873764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11</a:t>
            </a:fld>
            <a:endParaRPr lang="en-US" altLang="en-US"/>
          </a:p>
        </p:txBody>
      </p:sp>
    </p:spTree>
    <p:extLst>
      <p:ext uri="{BB962C8B-B14F-4D97-AF65-F5344CB8AC3E}">
        <p14:creationId xmlns:p14="http://schemas.microsoft.com/office/powerpoint/2010/main" val="92454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67">
              <a:defRPr/>
            </a:pP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12</a:t>
            </a:fld>
            <a:endParaRPr lang="en-US" altLang="en-US"/>
          </a:p>
        </p:txBody>
      </p:sp>
    </p:spTree>
    <p:extLst>
      <p:ext uri="{BB962C8B-B14F-4D97-AF65-F5344CB8AC3E}">
        <p14:creationId xmlns:p14="http://schemas.microsoft.com/office/powerpoint/2010/main" val="1888717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13</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583121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14</a:t>
            </a:fld>
            <a:endParaRPr lang="en-US" altLang="en-US"/>
          </a:p>
        </p:txBody>
      </p:sp>
    </p:spTree>
    <p:extLst>
      <p:ext uri="{BB962C8B-B14F-4D97-AF65-F5344CB8AC3E}">
        <p14:creationId xmlns:p14="http://schemas.microsoft.com/office/powerpoint/2010/main" val="2224792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15</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532233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014075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164793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751354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19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534663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2</a:t>
            </a:fld>
            <a:endParaRPr lang="en-US" altLang="en-US"/>
          </a:p>
        </p:txBody>
      </p:sp>
    </p:spTree>
    <p:extLst>
      <p:ext uri="{BB962C8B-B14F-4D97-AF65-F5344CB8AC3E}">
        <p14:creationId xmlns:p14="http://schemas.microsoft.com/office/powerpoint/2010/main" val="3822559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20</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992553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270562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22</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628088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23</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320518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446088"/>
            <a:ext cx="3556000" cy="2001837"/>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a:t>Awareness Brief</a:t>
            </a:r>
          </a:p>
        </p:txBody>
      </p:sp>
      <p:sp>
        <p:nvSpPr>
          <p:cNvPr id="6" name="Slide Number Placeholder 5"/>
          <p:cNvSpPr>
            <a:spLocks noGrp="1"/>
          </p:cNvSpPr>
          <p:nvPr>
            <p:ph type="sldNum" sz="quarter" idx="12"/>
          </p:nvPr>
        </p:nvSpPr>
        <p:spPr/>
        <p:txBody>
          <a:bodyPr/>
          <a:lstStyle/>
          <a:p>
            <a:pPr>
              <a:defRPr/>
            </a:pPr>
            <a:fld id="{9AF66948-A52C-5843-A83E-C7D386030904}" type="slidenum">
              <a:rPr lang="en-US" altLang="en-US" smtClean="0"/>
              <a:pPr>
                <a:defRPr/>
              </a:pPr>
              <a:t>24</a:t>
            </a:fld>
            <a:endParaRPr lang="en-US" altLang="en-US"/>
          </a:p>
        </p:txBody>
      </p:sp>
    </p:spTree>
    <p:extLst>
      <p:ext uri="{BB962C8B-B14F-4D97-AF65-F5344CB8AC3E}">
        <p14:creationId xmlns:p14="http://schemas.microsoft.com/office/powerpoint/2010/main" val="4083785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533400" y="381000"/>
            <a:ext cx="3556000" cy="2001838"/>
          </a:xfrm>
          <a:ln/>
        </p:spPr>
      </p:sp>
      <p:sp>
        <p:nvSpPr>
          <p:cNvPr id="15363" name="Rectangle 3"/>
          <p:cNvSpPr>
            <a:spLocks noGrp="1" noChangeArrowheads="1"/>
          </p:cNvSpPr>
          <p:nvPr>
            <p:ph type="body" idx="1"/>
          </p:nvPr>
        </p:nvSpPr>
        <p:spPr>
          <a:xfrm>
            <a:off x="384175" y="2438400"/>
            <a:ext cx="6316663" cy="6369050"/>
          </a:xfr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eaLnBrk="1" hangingPunct="1"/>
            <a:endParaRPr lang="en-US" altLang="en-US" dirty="0"/>
          </a:p>
        </p:txBody>
      </p:sp>
      <p:sp>
        <p:nvSpPr>
          <p:cNvPr id="15365" name="Header Placeholder 2"/>
          <p:cNvSpPr>
            <a:spLocks noGrp="1"/>
          </p:cNvSpPr>
          <p:nvPr>
            <p:ph type="hdr" sz="quarter"/>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1863">
              <a:defRPr sz="2000" b="1">
                <a:solidFill>
                  <a:schemeClr val="tx1"/>
                </a:solidFill>
                <a:latin typeface="Arial" charset="0"/>
                <a:ea typeface="ＭＳ Ｐゴシック" charset="-128"/>
              </a:defRPr>
            </a:lvl1pPr>
            <a:lvl2pPr marL="742950" indent="-285750" defTabSz="931863">
              <a:defRPr sz="2000" b="1">
                <a:solidFill>
                  <a:schemeClr val="tx1"/>
                </a:solidFill>
                <a:latin typeface="Arial" charset="0"/>
                <a:ea typeface="ＭＳ Ｐゴシック" charset="-128"/>
              </a:defRPr>
            </a:lvl2pPr>
            <a:lvl3pPr marL="1143000" indent="-228600" defTabSz="931863">
              <a:defRPr sz="2000" b="1">
                <a:solidFill>
                  <a:schemeClr val="tx1"/>
                </a:solidFill>
                <a:latin typeface="Arial" charset="0"/>
                <a:ea typeface="ＭＳ Ｐゴシック" charset="-128"/>
              </a:defRPr>
            </a:lvl3pPr>
            <a:lvl4pPr marL="1600200" indent="-228600" defTabSz="931863">
              <a:defRPr sz="2000" b="1">
                <a:solidFill>
                  <a:schemeClr val="tx1"/>
                </a:solidFill>
                <a:latin typeface="Arial" charset="0"/>
                <a:ea typeface="ＭＳ Ｐゴシック" charset="-128"/>
              </a:defRPr>
            </a:lvl4pPr>
            <a:lvl5pPr marL="2057400" indent="-228600" defTabSz="931863">
              <a:defRPr sz="2000" b="1">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2000" b="1">
                <a:solidFill>
                  <a:schemeClr val="tx1"/>
                </a:solidFill>
                <a:latin typeface="Arial" charset="0"/>
                <a:ea typeface="ＭＳ Ｐゴシック" charset="-128"/>
              </a:defRPr>
            </a:lvl9pPr>
          </a:lstStyle>
          <a:p>
            <a:r>
              <a:rPr lang="en-US" altLang="en-US" sz="1300" b="0"/>
              <a:t>Awareness Brief</a:t>
            </a:r>
          </a:p>
        </p:txBody>
      </p:sp>
    </p:spTree>
    <p:extLst>
      <p:ext uri="{BB962C8B-B14F-4D97-AF65-F5344CB8AC3E}">
        <p14:creationId xmlns:p14="http://schemas.microsoft.com/office/powerpoint/2010/main" val="42813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17697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053FD-2D72-4AF2-B8DF-D32C1D48CADD}" type="slidenum">
              <a:rPr lang="en-US" altLang="en-US" smtClean="0"/>
              <a:pPr/>
              <a:t>27</a:t>
            </a:fld>
            <a:endParaRPr lang="en-US" altLang="en-US"/>
          </a:p>
        </p:txBody>
      </p:sp>
    </p:spTree>
    <p:extLst>
      <p:ext uri="{BB962C8B-B14F-4D97-AF65-F5344CB8AC3E}">
        <p14:creationId xmlns:p14="http://schemas.microsoft.com/office/powerpoint/2010/main" val="728324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265357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29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07132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3</a:t>
            </a:fld>
            <a:endParaRPr lang="en-US" altLang="en-US"/>
          </a:p>
        </p:txBody>
      </p:sp>
    </p:spTree>
    <p:extLst>
      <p:ext uri="{BB962C8B-B14F-4D97-AF65-F5344CB8AC3E}">
        <p14:creationId xmlns:p14="http://schemas.microsoft.com/office/powerpoint/2010/main" val="3312297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30</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912714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919984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32</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676815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33</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76407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34</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018358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35</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67062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425771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09267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380140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39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51923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846138"/>
            <a:ext cx="5753100" cy="3235325"/>
          </a:xfrm>
        </p:spPr>
      </p:sp>
      <p:sp>
        <p:nvSpPr>
          <p:cNvPr id="3" name="Notes Placeholder 2"/>
          <p:cNvSpPr>
            <a:spLocks noGrp="1"/>
          </p:cNvSpPr>
          <p:nvPr>
            <p:ph type="body" idx="1"/>
          </p:nvPr>
        </p:nvSpPr>
        <p:spPr>
          <a:xfrm>
            <a:off x="820303" y="4366260"/>
            <a:ext cx="5486400" cy="4026625"/>
          </a:xfrm>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247690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40</a:t>
            </a:fld>
            <a:endParaRPr lang="en-US" altLang="en-US"/>
          </a:p>
        </p:txBody>
      </p:sp>
    </p:spTree>
    <p:extLst>
      <p:ext uri="{BB962C8B-B14F-4D97-AF65-F5344CB8AC3E}">
        <p14:creationId xmlns:p14="http://schemas.microsoft.com/office/powerpoint/2010/main" val="708522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41</a:t>
            </a:fld>
            <a:endParaRPr lang="en-US" altLang="en-US"/>
          </a:p>
        </p:txBody>
      </p:sp>
    </p:spTree>
    <p:extLst>
      <p:ext uri="{BB962C8B-B14F-4D97-AF65-F5344CB8AC3E}">
        <p14:creationId xmlns:p14="http://schemas.microsoft.com/office/powerpoint/2010/main" val="1036138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42</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055719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43</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741803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44</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41132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45</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855355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053FD-2D72-4AF2-B8DF-D32C1D48CADD}" type="slidenum">
              <a:rPr lang="en-US" altLang="en-US" smtClean="0"/>
              <a:pPr/>
              <a:t>46</a:t>
            </a:fld>
            <a:endParaRPr lang="en-US" altLang="en-US"/>
          </a:p>
        </p:txBody>
      </p:sp>
    </p:spTree>
    <p:extLst>
      <p:ext uri="{BB962C8B-B14F-4D97-AF65-F5344CB8AC3E}">
        <p14:creationId xmlns:p14="http://schemas.microsoft.com/office/powerpoint/2010/main" val="2385314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289884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333717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49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333917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55625"/>
            <a:ext cx="5486400" cy="3086100"/>
          </a:xfrm>
        </p:spPr>
      </p:sp>
      <p:sp>
        <p:nvSpPr>
          <p:cNvPr id="3" name="Notes Placeholder 2"/>
          <p:cNvSpPr>
            <a:spLocks noGrp="1"/>
          </p:cNvSpPr>
          <p:nvPr>
            <p:ph type="body" idx="1"/>
          </p:nvPr>
        </p:nvSpPr>
        <p:spPr>
          <a:xfrm>
            <a:off x="685800" y="3912870"/>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a:t>
            </a:fld>
            <a:endParaRPr lang="en-US" altLang="en-US"/>
          </a:p>
        </p:txBody>
      </p:sp>
    </p:spTree>
    <p:extLst>
      <p:ext uri="{BB962C8B-B14F-4D97-AF65-F5344CB8AC3E}">
        <p14:creationId xmlns:p14="http://schemas.microsoft.com/office/powerpoint/2010/main" val="3710099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50</a:t>
            </a:fld>
            <a:endParaRPr lang="en-US" altLang="en-US"/>
          </a:p>
        </p:txBody>
      </p:sp>
    </p:spTree>
    <p:extLst>
      <p:ext uri="{BB962C8B-B14F-4D97-AF65-F5344CB8AC3E}">
        <p14:creationId xmlns:p14="http://schemas.microsoft.com/office/powerpoint/2010/main" val="1422591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51</a:t>
            </a:fld>
            <a:endParaRPr lang="en-US" altLang="en-US"/>
          </a:p>
        </p:txBody>
      </p:sp>
    </p:spTree>
    <p:extLst>
      <p:ext uri="{BB962C8B-B14F-4D97-AF65-F5344CB8AC3E}">
        <p14:creationId xmlns:p14="http://schemas.microsoft.com/office/powerpoint/2010/main" val="743346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184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46162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72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231092" indent="-231092">
              <a:buAutoNum type="arabicPeriod"/>
            </a:pPr>
            <a:endParaRPr lang="en-US" dirty="0"/>
          </a:p>
        </p:txBody>
      </p:sp>
    </p:spTree>
    <p:extLst>
      <p:ext uri="{BB962C8B-B14F-4D97-AF65-F5344CB8AC3E}">
        <p14:creationId xmlns:p14="http://schemas.microsoft.com/office/powerpoint/2010/main" val="29637820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824469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123703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8011672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59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8258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053FD-2D72-4AF2-B8DF-D32C1D48CADD}" type="slidenum">
              <a:rPr lang="en-US" altLang="en-US" smtClean="0"/>
              <a:pPr/>
              <a:t>6</a:t>
            </a:fld>
            <a:endParaRPr lang="en-US" altLang="en-US"/>
          </a:p>
        </p:txBody>
      </p:sp>
    </p:spTree>
    <p:extLst>
      <p:ext uri="{BB962C8B-B14F-4D97-AF65-F5344CB8AC3E}">
        <p14:creationId xmlns:p14="http://schemas.microsoft.com/office/powerpoint/2010/main" val="1585267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60</a:t>
            </a:fld>
            <a:endParaRPr lang="en-US" altLang="en-US"/>
          </a:p>
        </p:txBody>
      </p:sp>
    </p:spTree>
    <p:extLst>
      <p:ext uri="{BB962C8B-B14F-4D97-AF65-F5344CB8AC3E}">
        <p14:creationId xmlns:p14="http://schemas.microsoft.com/office/powerpoint/2010/main" val="19895728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61</a:t>
            </a:fld>
            <a:endParaRPr lang="en-US" altLang="en-US"/>
          </a:p>
        </p:txBody>
      </p:sp>
    </p:spTree>
    <p:extLst>
      <p:ext uri="{BB962C8B-B14F-4D97-AF65-F5344CB8AC3E}">
        <p14:creationId xmlns:p14="http://schemas.microsoft.com/office/powerpoint/2010/main" val="27244393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62</a:t>
            </a:fld>
            <a:endParaRPr lang="en-US" altLang="en-US"/>
          </a:p>
        </p:txBody>
      </p:sp>
    </p:spTree>
    <p:extLst>
      <p:ext uri="{BB962C8B-B14F-4D97-AF65-F5344CB8AC3E}">
        <p14:creationId xmlns:p14="http://schemas.microsoft.com/office/powerpoint/2010/main" val="6878321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63</a:t>
            </a:fld>
            <a:endParaRPr lang="en-US" altLang="en-US"/>
          </a:p>
        </p:txBody>
      </p:sp>
    </p:spTree>
    <p:extLst>
      <p:ext uri="{BB962C8B-B14F-4D97-AF65-F5344CB8AC3E}">
        <p14:creationId xmlns:p14="http://schemas.microsoft.com/office/powerpoint/2010/main" val="19580010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9C249-8BF7-8F4B-AD75-44AE02D9E3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6124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68</a:t>
            </a:fld>
            <a:endParaRPr lang="en-US" altLang="en-US"/>
          </a:p>
        </p:txBody>
      </p:sp>
    </p:spTree>
    <p:extLst>
      <p:ext uri="{BB962C8B-B14F-4D97-AF65-F5344CB8AC3E}">
        <p14:creationId xmlns:p14="http://schemas.microsoft.com/office/powerpoint/2010/main" val="31285225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xfrm>
            <a:off x="409575" y="428625"/>
            <a:ext cx="6083300" cy="34226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2" name="Notes Placeholder 2"/>
          <p:cNvSpPr>
            <a:spLocks noGrp="1"/>
          </p:cNvSpPr>
          <p:nvPr>
            <p:ph type="body" idx="1"/>
          </p:nvPr>
        </p:nvSpPr>
        <p:spPr bwMode="auto">
          <a:xfrm>
            <a:off x="453352" y="4118890"/>
            <a:ext cx="6129899" cy="459969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16" tIns="46208" rIns="92416" bIns="46208"/>
          <a:lstStyle/>
          <a:p>
            <a:endParaRPr lang="en-US" dirty="0"/>
          </a:p>
        </p:txBody>
      </p:sp>
      <p:sp>
        <p:nvSpPr>
          <p:cNvPr id="61443" name="Slide Number Placeholder 5"/>
          <p:cNvSpPr txBox="1">
            <a:spLocks noGrp="1"/>
          </p:cNvSpPr>
          <p:nvPr/>
        </p:nvSpPr>
        <p:spPr bwMode="auto">
          <a:xfrm>
            <a:off x="3935481" y="8769871"/>
            <a:ext cx="3009486" cy="461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16" tIns="46208" rIns="92416" bIns="46208"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90F46E2-0443-144F-8774-F2F3828D6722}" type="slidenum">
              <a:rPr lang="en-US" sz="1300"/>
              <a:pPr algn="r"/>
              <a:t>71</a:t>
            </a:fld>
            <a:endParaRPr lang="en-US" sz="1300"/>
          </a:p>
        </p:txBody>
      </p:sp>
    </p:spTree>
    <p:extLst>
      <p:ext uri="{BB962C8B-B14F-4D97-AF65-F5344CB8AC3E}">
        <p14:creationId xmlns:p14="http://schemas.microsoft.com/office/powerpoint/2010/main" val="41389646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xfrm>
            <a:off x="409575" y="428625"/>
            <a:ext cx="6083300" cy="34226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2" name="Notes Placeholder 2"/>
          <p:cNvSpPr>
            <a:spLocks noGrp="1"/>
          </p:cNvSpPr>
          <p:nvPr>
            <p:ph type="body" idx="1"/>
          </p:nvPr>
        </p:nvSpPr>
        <p:spPr bwMode="auto">
          <a:xfrm>
            <a:off x="453352" y="4118890"/>
            <a:ext cx="6129899" cy="459969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16" tIns="46208" rIns="92416" bIns="46208"/>
          <a:lstStyle/>
          <a:p>
            <a:endParaRPr lang="en-US" dirty="0"/>
          </a:p>
        </p:txBody>
      </p:sp>
      <p:sp>
        <p:nvSpPr>
          <p:cNvPr id="61443" name="Slide Number Placeholder 5"/>
          <p:cNvSpPr txBox="1">
            <a:spLocks noGrp="1"/>
          </p:cNvSpPr>
          <p:nvPr/>
        </p:nvSpPr>
        <p:spPr bwMode="auto">
          <a:xfrm>
            <a:off x="3935481" y="8769871"/>
            <a:ext cx="3009486" cy="461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16" tIns="46208" rIns="92416" bIns="46208"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90F46E2-0443-144F-8774-F2F3828D6722}" type="slidenum">
              <a:rPr lang="en-US" sz="1300"/>
              <a:pPr algn="r"/>
              <a:t>72</a:t>
            </a:fld>
            <a:endParaRPr lang="en-US" sz="1300"/>
          </a:p>
        </p:txBody>
      </p:sp>
    </p:spTree>
    <p:extLst>
      <p:ext uri="{BB962C8B-B14F-4D97-AF65-F5344CB8AC3E}">
        <p14:creationId xmlns:p14="http://schemas.microsoft.com/office/powerpoint/2010/main" val="9778544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853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7</a:t>
            </a:fld>
            <a:endParaRPr lang="en-US" altLang="en-US"/>
          </a:p>
        </p:txBody>
      </p:sp>
    </p:spTree>
    <p:extLst>
      <p:ext uri="{BB962C8B-B14F-4D97-AF65-F5344CB8AC3E}">
        <p14:creationId xmlns:p14="http://schemas.microsoft.com/office/powerpoint/2010/main" val="5119602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74</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061195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xfrm>
            <a:off x="656537" y="4374929"/>
            <a:ext cx="5557218" cy="4154462"/>
          </a:xfrm>
          <a:noFill/>
        </p:spPr>
        <p:txBody>
          <a:bodyPr/>
          <a:lstStyle/>
          <a:p>
            <a:endParaRPr lang="en-US" dirty="0"/>
          </a:p>
        </p:txBody>
      </p:sp>
      <p:sp>
        <p:nvSpPr>
          <p:cNvPr id="145411" name="Slide Number Placeholder 5"/>
          <p:cNvSpPr>
            <a:spLocks noGrp="1"/>
          </p:cNvSpPr>
          <p:nvPr>
            <p:ph type="sldNum" sz="quarter" idx="5"/>
          </p:nvPr>
        </p:nvSpPr>
        <p:spPr bwMode="auto">
          <a:noFill/>
          <a:ln>
            <a:miter lim="800000"/>
            <a:headEnd/>
            <a:tailEnd/>
          </a:ln>
        </p:spPr>
        <p:txBody>
          <a:bodyPr/>
          <a:lstStyle/>
          <a:p>
            <a:fld id="{77C7CCEE-104C-45B4-ABB9-727CFB3685BF}" type="slidenum">
              <a:rPr lang="en-US">
                <a:latin typeface="Arial" pitchFamily="127" charset="0"/>
                <a:ea typeface="ＭＳ Ｐゴシック" pitchFamily="127" charset="-128"/>
                <a:cs typeface="ＭＳ Ｐゴシック" pitchFamily="127" charset="-128"/>
              </a:rPr>
              <a:pPr/>
              <a:t>75</a:t>
            </a:fld>
            <a:endParaRPr lang="en-US">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14599031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76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3570417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77</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4980624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78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5367259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2D80CB-6D60-904A-B4E1-B0C12C0F7A1B}"/>
              </a:ext>
            </a:extLst>
          </p:cNvPr>
          <p:cNvSpPr>
            <a:spLocks noGrp="1"/>
          </p:cNvSpPr>
          <p:nvPr>
            <p:ph type="body" idx="1"/>
          </p:nvPr>
        </p:nvSpPr>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80</a:t>
            </a:fld>
            <a:endParaRPr lang="en-US" altLang="en-US"/>
          </a:p>
        </p:txBody>
      </p:sp>
    </p:spTree>
    <p:extLst>
      <p:ext uri="{BB962C8B-B14F-4D97-AF65-F5344CB8AC3E}">
        <p14:creationId xmlns:p14="http://schemas.microsoft.com/office/powerpoint/2010/main" val="182281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81</a:t>
            </a:fld>
            <a:endParaRPr lang="en-US" altLang="en-US"/>
          </a:p>
        </p:txBody>
      </p:sp>
    </p:spTree>
    <p:extLst>
      <p:ext uri="{BB962C8B-B14F-4D97-AF65-F5344CB8AC3E}">
        <p14:creationId xmlns:p14="http://schemas.microsoft.com/office/powerpoint/2010/main" val="22546938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xfrm>
            <a:off x="710574" y="4516356"/>
            <a:ext cx="5678154" cy="4561230"/>
          </a:xfrm>
        </p:spPr>
        <p:txBody>
          <a:bodyPr/>
          <a:lstStyle/>
          <a:p>
            <a:endParaRPr lang="en-US" dirty="0"/>
          </a:p>
        </p:txBody>
      </p:sp>
      <p:sp>
        <p:nvSpPr>
          <p:cNvPr id="135171" name="Slide Number Placeholder 5"/>
          <p:cNvSpPr>
            <a:spLocks noGrp="1"/>
          </p:cNvSpPr>
          <p:nvPr>
            <p:ph type="sldNum" sz="quarter" idx="5"/>
          </p:nvPr>
        </p:nvSpPr>
        <p:spPr bwMode="auto">
          <a:noFill/>
          <a:ln>
            <a:miter lim="800000"/>
            <a:headEnd/>
            <a:tailEnd/>
          </a:ln>
        </p:spPr>
        <p:txBody>
          <a:bodyPr/>
          <a:lstStyle/>
          <a:p>
            <a:pPr defTabSz="924367" eaLnBrk="1" fontAlgn="auto" hangingPunct="1">
              <a:spcBef>
                <a:spcPts val="0"/>
              </a:spcBef>
              <a:spcAft>
                <a:spcPts val="0"/>
              </a:spcAft>
              <a:defRPr/>
            </a:pPr>
            <a:fld id="{F5016A21-8F46-4269-903C-A5C409A111E2}" type="slidenum">
              <a:rPr lang="en-US">
                <a:solidFill>
                  <a:prstClr val="black"/>
                </a:solidFill>
                <a:latin typeface="Arial" pitchFamily="127" charset="0"/>
                <a:ea typeface="ＭＳ Ｐゴシック" pitchFamily="127" charset="-128"/>
                <a:cs typeface="ＭＳ Ｐゴシック" pitchFamily="127" charset="-128"/>
              </a:rPr>
              <a:pPr defTabSz="924367" eaLnBrk="1" fontAlgn="auto" hangingPunct="1">
                <a:spcBef>
                  <a:spcPts val="0"/>
                </a:spcBef>
                <a:spcAft>
                  <a:spcPts val="0"/>
                </a:spcAft>
                <a:defRPr/>
              </a:pPr>
              <a:t>82</a:t>
            </a:fld>
            <a:endParaRPr lang="en-US">
              <a:solidFill>
                <a:prstClr val="black"/>
              </a:solidFill>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1308522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83</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64872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509409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84</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6064684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053FD-2D72-4AF2-B8DF-D32C1D48CADD}" type="slidenum">
              <a:rPr lang="en-US" altLang="en-US" smtClean="0"/>
              <a:pPr/>
              <a:t>85</a:t>
            </a:fld>
            <a:endParaRPr lang="en-US" altLang="en-US"/>
          </a:p>
        </p:txBody>
      </p:sp>
    </p:spTree>
    <p:extLst>
      <p:ext uri="{BB962C8B-B14F-4D97-AF65-F5344CB8AC3E}">
        <p14:creationId xmlns:p14="http://schemas.microsoft.com/office/powerpoint/2010/main" val="33025106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86</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6287707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xfrm>
            <a:off x="710574" y="4516356"/>
            <a:ext cx="5678154" cy="4561230"/>
          </a:xfrm>
        </p:spPr>
        <p:txBody>
          <a:bodyPr/>
          <a:lstStyle/>
          <a:p>
            <a:endParaRPr lang="en-US" dirty="0"/>
          </a:p>
        </p:txBody>
      </p:sp>
      <p:sp>
        <p:nvSpPr>
          <p:cNvPr id="135171" name="Slide Number Placeholder 5"/>
          <p:cNvSpPr>
            <a:spLocks noGrp="1"/>
          </p:cNvSpPr>
          <p:nvPr>
            <p:ph type="sldNum" sz="quarter" idx="5"/>
          </p:nvPr>
        </p:nvSpPr>
        <p:spPr bwMode="auto">
          <a:noFill/>
          <a:ln>
            <a:miter lim="800000"/>
            <a:headEnd/>
            <a:tailEnd/>
          </a:ln>
        </p:spPr>
        <p:txBody>
          <a:bodyPr/>
          <a:lstStyle/>
          <a:p>
            <a:pPr defTabSz="924367" eaLnBrk="1" fontAlgn="auto" hangingPunct="1">
              <a:spcBef>
                <a:spcPts val="0"/>
              </a:spcBef>
              <a:spcAft>
                <a:spcPts val="0"/>
              </a:spcAft>
              <a:defRPr/>
            </a:pPr>
            <a:fld id="{F5016A21-8F46-4269-903C-A5C409A111E2}" type="slidenum">
              <a:rPr lang="en-US">
                <a:solidFill>
                  <a:prstClr val="black"/>
                </a:solidFill>
                <a:latin typeface="Arial" pitchFamily="127" charset="0"/>
                <a:ea typeface="ＭＳ Ｐゴシック" pitchFamily="127" charset="-128"/>
                <a:cs typeface="ＭＳ Ｐゴシック" pitchFamily="127" charset="-128"/>
              </a:rPr>
              <a:pPr defTabSz="924367" eaLnBrk="1" fontAlgn="auto" hangingPunct="1">
                <a:spcBef>
                  <a:spcPts val="0"/>
                </a:spcBef>
                <a:spcAft>
                  <a:spcPts val="0"/>
                </a:spcAft>
                <a:defRPr/>
              </a:pPr>
              <a:t>87</a:t>
            </a:fld>
            <a:endParaRPr lang="en-US">
              <a:solidFill>
                <a:prstClr val="black"/>
              </a:solidFill>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35086480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88</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1636151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89</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1379759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90</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5715785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91</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5007731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xfrm>
            <a:off x="655914" y="4375319"/>
            <a:ext cx="5557582" cy="415414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77827" name="Slide Number Placeholder 5"/>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048" indent="-288865" eaLnBrk="0" hangingPunct="0">
              <a:defRPr sz="2400">
                <a:solidFill>
                  <a:schemeClr val="tx1"/>
                </a:solidFill>
                <a:latin typeface="Arial" charset="0"/>
                <a:ea typeface="ＭＳ Ｐゴシック" charset="0"/>
              </a:defRPr>
            </a:lvl2pPr>
            <a:lvl3pPr marL="1155459" indent="-231092" eaLnBrk="0" hangingPunct="0">
              <a:defRPr sz="2400">
                <a:solidFill>
                  <a:schemeClr val="tx1"/>
                </a:solidFill>
                <a:latin typeface="Arial" charset="0"/>
                <a:ea typeface="ＭＳ Ｐゴシック" charset="0"/>
              </a:defRPr>
            </a:lvl3pPr>
            <a:lvl4pPr marL="1617642" indent="-231092" eaLnBrk="0" hangingPunct="0">
              <a:defRPr sz="2400">
                <a:solidFill>
                  <a:schemeClr val="tx1"/>
                </a:solidFill>
                <a:latin typeface="Arial" charset="0"/>
                <a:ea typeface="ＭＳ Ｐゴシック" charset="0"/>
              </a:defRPr>
            </a:lvl4pPr>
            <a:lvl5pPr marL="2079826" indent="-231092" eaLnBrk="0" hangingPunct="0">
              <a:defRPr sz="2400">
                <a:solidFill>
                  <a:schemeClr val="tx1"/>
                </a:solidFill>
                <a:latin typeface="Arial" charset="0"/>
                <a:ea typeface="ＭＳ Ｐゴシック" charset="0"/>
              </a:defRPr>
            </a:lvl5pPr>
            <a:lvl6pPr marL="2542009" indent="-231092" eaLnBrk="0" fontAlgn="base" hangingPunct="0">
              <a:spcBef>
                <a:spcPct val="0"/>
              </a:spcBef>
              <a:spcAft>
                <a:spcPct val="0"/>
              </a:spcAft>
              <a:defRPr sz="2400">
                <a:solidFill>
                  <a:schemeClr val="tx1"/>
                </a:solidFill>
                <a:latin typeface="Arial" charset="0"/>
                <a:ea typeface="ＭＳ Ｐゴシック" charset="0"/>
              </a:defRPr>
            </a:lvl6pPr>
            <a:lvl7pPr marL="3004193" indent="-231092" eaLnBrk="0" fontAlgn="base" hangingPunct="0">
              <a:spcBef>
                <a:spcPct val="0"/>
              </a:spcBef>
              <a:spcAft>
                <a:spcPct val="0"/>
              </a:spcAft>
              <a:defRPr sz="2400">
                <a:solidFill>
                  <a:schemeClr val="tx1"/>
                </a:solidFill>
                <a:latin typeface="Arial" charset="0"/>
                <a:ea typeface="ＭＳ Ｐゴシック" charset="0"/>
              </a:defRPr>
            </a:lvl7pPr>
            <a:lvl8pPr marL="3466376" indent="-231092" eaLnBrk="0" fontAlgn="base" hangingPunct="0">
              <a:spcBef>
                <a:spcPct val="0"/>
              </a:spcBef>
              <a:spcAft>
                <a:spcPct val="0"/>
              </a:spcAft>
              <a:defRPr sz="2400">
                <a:solidFill>
                  <a:schemeClr val="tx1"/>
                </a:solidFill>
                <a:latin typeface="Arial" charset="0"/>
                <a:ea typeface="ＭＳ Ｐゴシック" charset="0"/>
              </a:defRPr>
            </a:lvl8pPr>
            <a:lvl9pPr marL="3928560" indent="-231092" eaLnBrk="0" fontAlgn="base" hangingPunct="0">
              <a:spcBef>
                <a:spcPct val="0"/>
              </a:spcBef>
              <a:spcAft>
                <a:spcPct val="0"/>
              </a:spcAft>
              <a:defRPr sz="2400">
                <a:solidFill>
                  <a:schemeClr val="tx1"/>
                </a:solidFill>
                <a:latin typeface="Arial" charset="0"/>
                <a:ea typeface="ＭＳ Ｐゴシック" charset="0"/>
              </a:defRPr>
            </a:lvl9pPr>
          </a:lstStyle>
          <a:p>
            <a:pPr defTabSz="924367" eaLnBrk="1" fontAlgn="auto" hangingPunct="1">
              <a:spcBef>
                <a:spcPts val="0"/>
              </a:spcBef>
              <a:spcAft>
                <a:spcPts val="0"/>
              </a:spcAft>
              <a:defRPr/>
            </a:pPr>
            <a:fld id="{145C8C71-D176-1F49-B954-D9394CD457F0}" type="slidenum">
              <a:rPr lang="en-US" sz="1200">
                <a:solidFill>
                  <a:prstClr val="black"/>
                </a:solidFill>
              </a:rPr>
              <a:pPr defTabSz="924367" eaLnBrk="1" fontAlgn="auto" hangingPunct="1">
                <a:spcBef>
                  <a:spcPts val="0"/>
                </a:spcBef>
                <a:spcAft>
                  <a:spcPts val="0"/>
                </a:spcAft>
                <a:defRPr/>
              </a:pPr>
              <a:t>92</a:t>
            </a:fld>
            <a:endParaRPr lang="en-US" sz="1200">
              <a:solidFill>
                <a:prstClr val="black"/>
              </a:solidFill>
            </a:endParaRPr>
          </a:p>
        </p:txBody>
      </p:sp>
      <p:sp>
        <p:nvSpPr>
          <p:cNvPr id="2" name="Header Placeholder 1">
            <a:extLst>
              <a:ext uri="{FF2B5EF4-FFF2-40B4-BE49-F238E27FC236}">
                <a16:creationId xmlns:a16="http://schemas.microsoft.com/office/drawing/2014/main" id="{05FB3048-DE54-5949-BBC3-6C5FF305C5B8}"/>
              </a:ext>
            </a:extLst>
          </p:cNvPr>
          <p:cNvSpPr>
            <a:spLocks noGrp="1"/>
          </p:cNvSpPr>
          <p:nvPr>
            <p:ph type="hdr" sz="quarter"/>
          </p:nvPr>
        </p:nvSpPr>
        <p:spPr/>
        <p:txBody>
          <a:bodyPr/>
          <a:lstStyle/>
          <a:p>
            <a:pPr defTabSz="924367">
              <a:defRPr/>
            </a:pPr>
            <a:r>
              <a:rPr lang="en-US" altLang="en-US">
                <a:solidFill>
                  <a:prstClr val="black"/>
                </a:solidFill>
              </a:rPr>
              <a:t>RAND SFA</a:t>
            </a:r>
          </a:p>
        </p:txBody>
      </p:sp>
    </p:spTree>
    <p:extLst>
      <p:ext uri="{BB962C8B-B14F-4D97-AF65-F5344CB8AC3E}">
        <p14:creationId xmlns:p14="http://schemas.microsoft.com/office/powerpoint/2010/main" val="13048808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xfrm>
            <a:off x="655914" y="4375319"/>
            <a:ext cx="5557582" cy="415414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77827" name="Slide Number Placeholder 5"/>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048" indent="-288865" eaLnBrk="0" hangingPunct="0">
              <a:defRPr sz="2400">
                <a:solidFill>
                  <a:schemeClr val="tx1"/>
                </a:solidFill>
                <a:latin typeface="Arial" charset="0"/>
                <a:ea typeface="ＭＳ Ｐゴシック" charset="0"/>
              </a:defRPr>
            </a:lvl2pPr>
            <a:lvl3pPr marL="1155459" indent="-231092" eaLnBrk="0" hangingPunct="0">
              <a:defRPr sz="2400">
                <a:solidFill>
                  <a:schemeClr val="tx1"/>
                </a:solidFill>
                <a:latin typeface="Arial" charset="0"/>
                <a:ea typeface="ＭＳ Ｐゴシック" charset="0"/>
              </a:defRPr>
            </a:lvl3pPr>
            <a:lvl4pPr marL="1617642" indent="-231092" eaLnBrk="0" hangingPunct="0">
              <a:defRPr sz="2400">
                <a:solidFill>
                  <a:schemeClr val="tx1"/>
                </a:solidFill>
                <a:latin typeface="Arial" charset="0"/>
                <a:ea typeface="ＭＳ Ｐゴシック" charset="0"/>
              </a:defRPr>
            </a:lvl4pPr>
            <a:lvl5pPr marL="2079826" indent="-231092" eaLnBrk="0" hangingPunct="0">
              <a:defRPr sz="2400">
                <a:solidFill>
                  <a:schemeClr val="tx1"/>
                </a:solidFill>
                <a:latin typeface="Arial" charset="0"/>
                <a:ea typeface="ＭＳ Ｐゴシック" charset="0"/>
              </a:defRPr>
            </a:lvl5pPr>
            <a:lvl6pPr marL="2542009" indent="-231092" eaLnBrk="0" fontAlgn="base" hangingPunct="0">
              <a:spcBef>
                <a:spcPct val="0"/>
              </a:spcBef>
              <a:spcAft>
                <a:spcPct val="0"/>
              </a:spcAft>
              <a:defRPr sz="2400">
                <a:solidFill>
                  <a:schemeClr val="tx1"/>
                </a:solidFill>
                <a:latin typeface="Arial" charset="0"/>
                <a:ea typeface="ＭＳ Ｐゴシック" charset="0"/>
              </a:defRPr>
            </a:lvl6pPr>
            <a:lvl7pPr marL="3004193" indent="-231092" eaLnBrk="0" fontAlgn="base" hangingPunct="0">
              <a:spcBef>
                <a:spcPct val="0"/>
              </a:spcBef>
              <a:spcAft>
                <a:spcPct val="0"/>
              </a:spcAft>
              <a:defRPr sz="2400">
                <a:solidFill>
                  <a:schemeClr val="tx1"/>
                </a:solidFill>
                <a:latin typeface="Arial" charset="0"/>
                <a:ea typeface="ＭＳ Ｐゴシック" charset="0"/>
              </a:defRPr>
            </a:lvl7pPr>
            <a:lvl8pPr marL="3466376" indent="-231092" eaLnBrk="0" fontAlgn="base" hangingPunct="0">
              <a:spcBef>
                <a:spcPct val="0"/>
              </a:spcBef>
              <a:spcAft>
                <a:spcPct val="0"/>
              </a:spcAft>
              <a:defRPr sz="2400">
                <a:solidFill>
                  <a:schemeClr val="tx1"/>
                </a:solidFill>
                <a:latin typeface="Arial" charset="0"/>
                <a:ea typeface="ＭＳ Ｐゴシック" charset="0"/>
              </a:defRPr>
            </a:lvl8pPr>
            <a:lvl9pPr marL="3928560" indent="-231092" eaLnBrk="0" fontAlgn="base" hangingPunct="0">
              <a:spcBef>
                <a:spcPct val="0"/>
              </a:spcBef>
              <a:spcAft>
                <a:spcPct val="0"/>
              </a:spcAft>
              <a:defRPr sz="2400">
                <a:solidFill>
                  <a:schemeClr val="tx1"/>
                </a:solidFill>
                <a:latin typeface="Arial" charset="0"/>
                <a:ea typeface="ＭＳ Ｐゴシック" charset="0"/>
              </a:defRPr>
            </a:lvl9pPr>
          </a:lstStyle>
          <a:p>
            <a:pPr defTabSz="924367" eaLnBrk="1" fontAlgn="auto" hangingPunct="1">
              <a:spcBef>
                <a:spcPts val="0"/>
              </a:spcBef>
              <a:spcAft>
                <a:spcPts val="0"/>
              </a:spcAft>
              <a:defRPr/>
            </a:pPr>
            <a:fld id="{145C8C71-D176-1F49-B954-D9394CD457F0}" type="slidenum">
              <a:rPr lang="en-US" sz="1200">
                <a:solidFill>
                  <a:prstClr val="black"/>
                </a:solidFill>
              </a:rPr>
              <a:pPr defTabSz="924367" eaLnBrk="1" fontAlgn="auto" hangingPunct="1">
                <a:spcBef>
                  <a:spcPts val="0"/>
                </a:spcBef>
                <a:spcAft>
                  <a:spcPts val="0"/>
                </a:spcAft>
                <a:defRPr/>
              </a:pPr>
              <a:t>93</a:t>
            </a:fld>
            <a:endParaRPr lang="en-US" sz="1200">
              <a:solidFill>
                <a:prstClr val="black"/>
              </a:solidFill>
            </a:endParaRPr>
          </a:p>
        </p:txBody>
      </p:sp>
      <p:sp>
        <p:nvSpPr>
          <p:cNvPr id="2" name="Header Placeholder 1">
            <a:extLst>
              <a:ext uri="{FF2B5EF4-FFF2-40B4-BE49-F238E27FC236}">
                <a16:creationId xmlns:a16="http://schemas.microsoft.com/office/drawing/2014/main" id="{A8B1CF74-6A4C-6441-8E6D-9FEFC12710E5}"/>
              </a:ext>
            </a:extLst>
          </p:cNvPr>
          <p:cNvSpPr>
            <a:spLocks noGrp="1"/>
          </p:cNvSpPr>
          <p:nvPr>
            <p:ph type="hdr" sz="quarter"/>
          </p:nvPr>
        </p:nvSpPr>
        <p:spPr/>
        <p:txBody>
          <a:bodyPr/>
          <a:lstStyle/>
          <a:p>
            <a:pPr defTabSz="924367">
              <a:defRPr/>
            </a:pPr>
            <a:r>
              <a:rPr lang="en-US" altLang="en-US">
                <a:solidFill>
                  <a:prstClr val="black"/>
                </a:solidFill>
              </a:rPr>
              <a:t>RAND SFA</a:t>
            </a:r>
          </a:p>
        </p:txBody>
      </p:sp>
    </p:spTree>
    <p:extLst>
      <p:ext uri="{BB962C8B-B14F-4D97-AF65-F5344CB8AC3E}">
        <p14:creationId xmlns:p14="http://schemas.microsoft.com/office/powerpoint/2010/main" val="690500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F1196-F223-45EB-BFE8-138D0B031D6B}" type="slidenum">
              <a:rPr lang="en-US" smtClean="0"/>
              <a:t>9</a:t>
            </a:fld>
            <a:endParaRPr lang="en-US"/>
          </a:p>
        </p:txBody>
      </p:sp>
    </p:spTree>
    <p:extLst>
      <p:ext uri="{BB962C8B-B14F-4D97-AF65-F5344CB8AC3E}">
        <p14:creationId xmlns:p14="http://schemas.microsoft.com/office/powerpoint/2010/main" val="24626352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476250"/>
            <a:ext cx="3592512" cy="2020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B2DBE-39E0-3D44-83F7-09DD71B20C2D}" type="slidenum">
              <a:rPr lang="en-US" smtClean="0"/>
              <a:t>94</a:t>
            </a:fld>
            <a:endParaRPr lang="en-US"/>
          </a:p>
        </p:txBody>
      </p:sp>
      <p:sp>
        <p:nvSpPr>
          <p:cNvPr id="5" name="Footer Placeholder 4"/>
          <p:cNvSpPr>
            <a:spLocks noGrp="1"/>
          </p:cNvSpPr>
          <p:nvPr>
            <p:ph type="ftr" sz="quarter" idx="11"/>
          </p:nvPr>
        </p:nvSpPr>
        <p:spPr/>
        <p:txBody>
          <a:bodyPr/>
          <a:lstStyle/>
          <a:p>
            <a:endParaRPr lang="en-US"/>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3057514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xfrm>
            <a:off x="656537" y="4374929"/>
            <a:ext cx="5557218" cy="4154462"/>
          </a:xfrm>
          <a:noFill/>
        </p:spPr>
        <p:txBody>
          <a:bodyPr/>
          <a:lstStyle/>
          <a:p>
            <a:endParaRPr lang="en-US" dirty="0"/>
          </a:p>
        </p:txBody>
      </p:sp>
      <p:sp>
        <p:nvSpPr>
          <p:cNvPr id="145411" name="Slide Number Placeholder 5"/>
          <p:cNvSpPr>
            <a:spLocks noGrp="1"/>
          </p:cNvSpPr>
          <p:nvPr>
            <p:ph type="sldNum" sz="quarter" idx="5"/>
          </p:nvPr>
        </p:nvSpPr>
        <p:spPr bwMode="auto">
          <a:noFill/>
          <a:ln>
            <a:miter lim="800000"/>
            <a:headEnd/>
            <a:tailEnd/>
          </a:ln>
        </p:spPr>
        <p:txBody>
          <a:bodyPr/>
          <a:lstStyle/>
          <a:p>
            <a:pPr defTabSz="924367" eaLnBrk="1" fontAlgn="auto" hangingPunct="1">
              <a:spcBef>
                <a:spcPts val="0"/>
              </a:spcBef>
              <a:spcAft>
                <a:spcPts val="0"/>
              </a:spcAft>
              <a:defRPr/>
            </a:pPr>
            <a:fld id="{77C7CCEE-104C-45B4-ABB9-727CFB3685BF}" type="slidenum">
              <a:rPr lang="en-US">
                <a:solidFill>
                  <a:prstClr val="black"/>
                </a:solidFill>
                <a:latin typeface="Arial" pitchFamily="127" charset="0"/>
                <a:ea typeface="ＭＳ Ｐゴシック" pitchFamily="127" charset="-128"/>
                <a:cs typeface="ＭＳ Ｐゴシック" pitchFamily="127" charset="-128"/>
              </a:rPr>
              <a:pPr defTabSz="924367" eaLnBrk="1" fontAlgn="auto" hangingPunct="1">
                <a:spcBef>
                  <a:spcPts val="0"/>
                </a:spcBef>
                <a:spcAft>
                  <a:spcPts val="0"/>
                </a:spcAft>
                <a:defRPr/>
              </a:pPr>
              <a:t>95</a:t>
            </a:fld>
            <a:endParaRPr lang="en-US">
              <a:solidFill>
                <a:prstClr val="black"/>
              </a:solidFill>
              <a:latin typeface="Arial" pitchFamily="127" charset="0"/>
              <a:ea typeface="ＭＳ Ｐゴシック" pitchFamily="127" charset="-128"/>
              <a:cs typeface="ＭＳ Ｐゴシック" pitchFamily="127" charset="-128"/>
            </a:endParaRPr>
          </a:p>
        </p:txBody>
      </p:sp>
    </p:spTree>
    <p:extLst>
      <p:ext uri="{BB962C8B-B14F-4D97-AF65-F5344CB8AC3E}">
        <p14:creationId xmlns:p14="http://schemas.microsoft.com/office/powerpoint/2010/main" val="200815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6D3C-3B43-418D-3281-F687F8514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9874CF-3413-C524-1D9B-FB8053DE3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333F75-A9AC-DA94-2433-6EADB60EBE0C}"/>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5" name="Footer Placeholder 4">
            <a:extLst>
              <a:ext uri="{FF2B5EF4-FFF2-40B4-BE49-F238E27FC236}">
                <a16:creationId xmlns:a16="http://schemas.microsoft.com/office/drawing/2014/main" id="{583CCCE4-7C49-35EA-EFC3-A31DB18BB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1FEBF-3E9B-6B1C-319D-60E236DB2840}"/>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73556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E2FF-474D-F30B-483C-7B2BA10604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91E782-BB9B-39A2-9CAA-06A010AC2B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BDE78-5BDD-C824-87CC-FE687CCB0B3C}"/>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5" name="Footer Placeholder 4">
            <a:extLst>
              <a:ext uri="{FF2B5EF4-FFF2-40B4-BE49-F238E27FC236}">
                <a16:creationId xmlns:a16="http://schemas.microsoft.com/office/drawing/2014/main" id="{9598E08F-B00A-0CE3-1284-FB13C9C0F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BA6EB-BA64-3072-3E79-9217F81386A1}"/>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54321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2FE1B-1252-0625-8967-59BBC48A84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6C50C-9956-9E1F-D9DE-AEE73AF14F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C41A-004E-7ABB-52CB-8DE6CA978AD2}"/>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5" name="Footer Placeholder 4">
            <a:extLst>
              <a:ext uri="{FF2B5EF4-FFF2-40B4-BE49-F238E27FC236}">
                <a16:creationId xmlns:a16="http://schemas.microsoft.com/office/drawing/2014/main" id="{DA8BF936-F331-390D-633E-538D19B0D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CA820-B003-C3FC-CF4E-FDA268CF1AB5}"/>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3414370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13">
            <a:extLst>
              <a:ext uri="{FF2B5EF4-FFF2-40B4-BE49-F238E27FC236}">
                <a16:creationId xmlns:a16="http://schemas.microsoft.com/office/drawing/2014/main" id="{F91A7235-59CC-5B44-B52E-B2DC79DCC5A3}"/>
              </a:ext>
            </a:extLst>
          </p:cNvPr>
          <p:cNvSpPr>
            <a:spLocks noChangeArrowheads="1"/>
          </p:cNvSpPr>
          <p:nvPr userDrawn="1"/>
        </p:nvSpPr>
        <p:spPr bwMode="auto">
          <a:xfrm>
            <a:off x="1" y="1115602"/>
            <a:ext cx="12192000" cy="171450"/>
          </a:xfrm>
          <a:prstGeom prst="rect">
            <a:avLst/>
          </a:prstGeom>
          <a:gradFill rotWithShape="1">
            <a:gsLst>
              <a:gs pos="0">
                <a:srgbClr val="00CC00"/>
              </a:gs>
              <a:gs pos="45000">
                <a:srgbClr val="FFFF00"/>
              </a:gs>
              <a:gs pos="83000">
                <a:srgbClr val="FFC000"/>
              </a:gs>
              <a:gs pos="100000">
                <a:srgbClr val="FF000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999"/>
          </a:p>
        </p:txBody>
      </p:sp>
      <p:sp>
        <p:nvSpPr>
          <p:cNvPr id="8" name="Rectangle 7">
            <a:extLst>
              <a:ext uri="{FF2B5EF4-FFF2-40B4-BE49-F238E27FC236}">
                <a16:creationId xmlns:a16="http://schemas.microsoft.com/office/drawing/2014/main" id="{6483627E-F1C4-2240-AD4D-AC671832986D}"/>
              </a:ext>
            </a:extLst>
          </p:cNvPr>
          <p:cNvSpPr/>
          <p:nvPr userDrawn="1"/>
        </p:nvSpPr>
        <p:spPr>
          <a:xfrm>
            <a:off x="1" y="0"/>
            <a:ext cx="12192000" cy="1111898"/>
          </a:xfrm>
          <a:prstGeom prst="rect">
            <a:avLst/>
          </a:prstGeom>
          <a:solidFill>
            <a:srgbClr val="232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73"/>
          </a:p>
        </p:txBody>
      </p:sp>
      <p:sp>
        <p:nvSpPr>
          <p:cNvPr id="2" name="Title 1"/>
          <p:cNvSpPr>
            <a:spLocks noGrp="1"/>
          </p:cNvSpPr>
          <p:nvPr>
            <p:ph type="title"/>
          </p:nvPr>
        </p:nvSpPr>
        <p:spPr>
          <a:xfrm>
            <a:off x="856885" y="52183"/>
            <a:ext cx="10574505" cy="1007533"/>
          </a:xfrm>
        </p:spPr>
        <p:txBody>
          <a:bodyPr/>
          <a:lstStyle>
            <a:lvl1pPr>
              <a:defRPr>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pPr>
              <a:defRPr/>
            </a:pPr>
            <a:fld id="{3FE4A5F3-5D91-4EBF-8922-DF50C12C6262}" type="datetime1">
              <a:rPr lang="en-US" altLang="en-US" smtClean="0"/>
              <a:t>11/29/2022</a:t>
            </a:fld>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824EF0E-25B2-5842-AE02-D3EA60690DA2}" type="slidenum">
              <a:rPr lang="en-US" altLang="en-US" smtClean="0"/>
              <a:pPr>
                <a:defRPr/>
              </a:pPr>
              <a:t>‹#›</a:t>
            </a:fld>
            <a:endParaRPr lang="en-US" altLang="en-US"/>
          </a:p>
        </p:txBody>
      </p:sp>
    </p:spTree>
    <p:extLst>
      <p:ext uri="{BB962C8B-B14F-4D97-AF65-F5344CB8AC3E}">
        <p14:creationId xmlns:p14="http://schemas.microsoft.com/office/powerpoint/2010/main" val="2326348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D0198-42A7-6BF8-1D53-6CBF6A4C5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3B9CC1-1930-2387-C60E-6D52D467E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10302-3A03-8398-E700-671B47C3A216}"/>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5" name="Footer Placeholder 4">
            <a:extLst>
              <a:ext uri="{FF2B5EF4-FFF2-40B4-BE49-F238E27FC236}">
                <a16:creationId xmlns:a16="http://schemas.microsoft.com/office/drawing/2014/main" id="{B9147FAA-66A4-3334-751C-C86165FD2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D6E99-94C5-2073-047F-AB3C79892213}"/>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1643265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5F90-02AD-94AD-632D-4BF9F38FF5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51F59A-8CA1-9F40-2F50-DF4BCE8097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9BA4CD-3453-F0D6-BE8B-A3FDB6C4F18B}"/>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5" name="Footer Placeholder 4">
            <a:extLst>
              <a:ext uri="{FF2B5EF4-FFF2-40B4-BE49-F238E27FC236}">
                <a16:creationId xmlns:a16="http://schemas.microsoft.com/office/drawing/2014/main" id="{1C84EE4E-D3C2-4250-F797-1EDEFCC4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6E64F-CB2B-7077-EA32-234B09FBC530}"/>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144936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43F5-47D6-2D64-10D2-4516753D6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52D6A-4018-2499-912A-548B3A504A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FBC25B-2C0E-6508-EF2F-ECEE598F78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0689BF-39FB-247F-290B-BBBB862EFAA3}"/>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6" name="Footer Placeholder 5">
            <a:extLst>
              <a:ext uri="{FF2B5EF4-FFF2-40B4-BE49-F238E27FC236}">
                <a16:creationId xmlns:a16="http://schemas.microsoft.com/office/drawing/2014/main" id="{2D5FA80C-B822-85F9-339A-AA2B10D2E8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BB525-8AD6-E6CD-7BE9-607CD8AF140B}"/>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146510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4FAA-9EF8-21AC-B8E4-91774FC2AB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2F0CFD-FADE-828B-F6FD-518A90942E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308775-27EC-2BE1-B7C9-E477FCCEC6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8C5501-0045-B21D-5FFE-72A22ECE58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ABFCD8-5E87-9238-64F0-2C937C9C6A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4D997-E6C2-1434-5AD1-04E7909F4E89}"/>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8" name="Footer Placeholder 7">
            <a:extLst>
              <a:ext uri="{FF2B5EF4-FFF2-40B4-BE49-F238E27FC236}">
                <a16:creationId xmlns:a16="http://schemas.microsoft.com/office/drawing/2014/main" id="{BB20881D-9210-6F3F-947C-3F6F62E161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35E407-906F-2225-4254-BF68DD79D38C}"/>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228927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BD1C-15FA-5DC2-5978-CA69AC1C6B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24225E-726C-96EE-D57B-673BF84FE237}"/>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4" name="Footer Placeholder 3">
            <a:extLst>
              <a:ext uri="{FF2B5EF4-FFF2-40B4-BE49-F238E27FC236}">
                <a16:creationId xmlns:a16="http://schemas.microsoft.com/office/drawing/2014/main" id="{EB047CFA-3387-B3F1-6308-0A8F4E306C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8C5C8F-9BFC-CB08-E859-0872FD454315}"/>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416326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838B06-742B-2328-EDB0-86EC69455951}"/>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3" name="Footer Placeholder 2">
            <a:extLst>
              <a:ext uri="{FF2B5EF4-FFF2-40B4-BE49-F238E27FC236}">
                <a16:creationId xmlns:a16="http://schemas.microsoft.com/office/drawing/2014/main" id="{46081146-83D2-B690-AA34-ECE4686BF4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445DBA-0AF4-BE59-9565-7EE762E5F7EB}"/>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423402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B8F9-572A-FFAF-28D3-82A45CAC4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6DF017-BE58-CCF7-C741-18AD4D8276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CE186C-535F-4AA3-26EF-DCE01CBB3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BABA6-817C-BD95-ED81-A0155DEE0C74}"/>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6" name="Footer Placeholder 5">
            <a:extLst>
              <a:ext uri="{FF2B5EF4-FFF2-40B4-BE49-F238E27FC236}">
                <a16:creationId xmlns:a16="http://schemas.microsoft.com/office/drawing/2014/main" id="{C4F88CE1-D4CC-FCF8-2187-7DF714BBA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0302D-0C73-042B-895A-736DCDED683A}"/>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121398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6EC8-9B96-BECE-F7A5-1D86725072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D2D51-603B-5D78-B1B5-46A412692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E7FD6F-4A5D-5FDD-A27E-85D5E0170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04D73-A9E0-EB22-D974-91878D46466A}"/>
              </a:ext>
            </a:extLst>
          </p:cNvPr>
          <p:cNvSpPr>
            <a:spLocks noGrp="1"/>
          </p:cNvSpPr>
          <p:nvPr>
            <p:ph type="dt" sz="half" idx="10"/>
          </p:nvPr>
        </p:nvSpPr>
        <p:spPr/>
        <p:txBody>
          <a:bodyPr/>
          <a:lstStyle/>
          <a:p>
            <a:fld id="{AE153010-9136-4E7C-9C12-3084C77519AC}" type="datetimeFigureOut">
              <a:rPr lang="en-US" smtClean="0"/>
              <a:t>11/29/2022</a:t>
            </a:fld>
            <a:endParaRPr lang="en-US"/>
          </a:p>
        </p:txBody>
      </p:sp>
      <p:sp>
        <p:nvSpPr>
          <p:cNvPr id="6" name="Footer Placeholder 5">
            <a:extLst>
              <a:ext uri="{FF2B5EF4-FFF2-40B4-BE49-F238E27FC236}">
                <a16:creationId xmlns:a16="http://schemas.microsoft.com/office/drawing/2014/main" id="{1A817F59-AAA4-585F-0CBB-8C30A7E82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C19D0-A72C-0353-CDBF-D1A2CC9CD171}"/>
              </a:ext>
            </a:extLst>
          </p:cNvPr>
          <p:cNvSpPr>
            <a:spLocks noGrp="1"/>
          </p:cNvSpPr>
          <p:nvPr>
            <p:ph type="sldNum" sz="quarter" idx="12"/>
          </p:nvPr>
        </p:nvSpPr>
        <p:spPr/>
        <p:txBody>
          <a:bodyPr/>
          <a:lstStyle/>
          <a:p>
            <a:fld id="{D6E4BCC2-C7C4-40DA-8B4F-A6897DF2C721}" type="slidenum">
              <a:rPr lang="en-US" smtClean="0"/>
              <a:t>‹#›</a:t>
            </a:fld>
            <a:endParaRPr lang="en-US"/>
          </a:p>
        </p:txBody>
      </p:sp>
    </p:spTree>
    <p:extLst>
      <p:ext uri="{BB962C8B-B14F-4D97-AF65-F5344CB8AC3E}">
        <p14:creationId xmlns:p14="http://schemas.microsoft.com/office/powerpoint/2010/main" val="393516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0AD07D-AC04-9A8B-34FA-C31A97B89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BEC125-31FB-0B4C-7F3E-8FC2BAB99C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5E1CE-1790-4E31-A09F-7AF792764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53010-9136-4E7C-9C12-3084C77519AC}" type="datetimeFigureOut">
              <a:rPr lang="en-US" smtClean="0"/>
              <a:t>11/29/2022</a:t>
            </a:fld>
            <a:endParaRPr lang="en-US"/>
          </a:p>
        </p:txBody>
      </p:sp>
      <p:sp>
        <p:nvSpPr>
          <p:cNvPr id="5" name="Footer Placeholder 4">
            <a:extLst>
              <a:ext uri="{FF2B5EF4-FFF2-40B4-BE49-F238E27FC236}">
                <a16:creationId xmlns:a16="http://schemas.microsoft.com/office/drawing/2014/main" id="{9D3C1669-B57C-9B30-4C34-A7D196F05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2AB781-C3DF-5CB3-96FB-6B61C0F5B8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4BCC2-C7C4-40DA-8B4F-A6897DF2C721}" type="slidenum">
              <a:rPr lang="en-US" smtClean="0"/>
              <a:t>‹#›</a:t>
            </a:fld>
            <a:endParaRPr lang="en-US"/>
          </a:p>
        </p:txBody>
      </p:sp>
    </p:spTree>
    <p:extLst>
      <p:ext uri="{BB962C8B-B14F-4D97-AF65-F5344CB8AC3E}">
        <p14:creationId xmlns:p14="http://schemas.microsoft.com/office/powerpoint/2010/main" val="3857382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37.xml"/><Relationship Id="rId16"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6.png"/><Relationship Id="rId7" Type="http://schemas.openxmlformats.org/officeDocument/2006/relationships/diagramColors" Target="../diagrams/colors7.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47.xml"/><Relationship Id="rId16"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s>
</file>

<file path=ppt/slides/_rels/slide4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6.png"/><Relationship Id="rId7" Type="http://schemas.openxmlformats.org/officeDocument/2006/relationships/diagramColors" Target="../diagrams/colors12.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sv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sv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sv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svg"/></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74.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76.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75.png"/><Relationship Id="rId9" Type="http://schemas.openxmlformats.org/officeDocument/2006/relationships/image" Target="../media/image58.png"/><Relationship Id="rId14" Type="http://schemas.openxmlformats.org/officeDocument/2006/relationships/image" Target="../media/image77.png"/></Relationships>
</file>

<file path=ppt/slides/_rels/slide5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58.xml"/><Relationship Id="rId16"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s>
</file>

<file path=ppt/slides/_rels/slide5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64.jpeg"/><Relationship Id="rId7" Type="http://schemas.openxmlformats.org/officeDocument/2006/relationships/diagramColors" Target="../diagrams/colors13.xm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66.png"/><Relationship Id="rId7" Type="http://schemas.openxmlformats.org/officeDocument/2006/relationships/diagramColors" Target="../diagrams/colors15.xm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2.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73.xml"/><Relationship Id="rId16"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81.png"/><Relationship Id="rId11" Type="http://schemas.openxmlformats.org/officeDocument/2006/relationships/image" Target="../media/image58.png"/><Relationship Id="rId5" Type="http://schemas.openxmlformats.org/officeDocument/2006/relationships/image" Target="../media/image80.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s>
</file>

<file path=ppt/slides/_rels/slide7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1.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66.png"/><Relationship Id="rId7" Type="http://schemas.openxmlformats.org/officeDocument/2006/relationships/diagramColors" Target="../diagrams/colors18.xml"/><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1"/>
            <a:ext cx="7772400" cy="1007271"/>
          </a:xfrm>
        </p:spPr>
        <p:txBody>
          <a:bodyPr>
            <a:normAutofit/>
          </a:bodyPr>
          <a:lstStyle/>
          <a:p>
            <a:r>
              <a:rPr lang="en-US" dirty="0"/>
              <a:t>Stress First Aid Train the Trainer</a:t>
            </a:r>
          </a:p>
        </p:txBody>
      </p:sp>
      <p:sp>
        <p:nvSpPr>
          <p:cNvPr id="6" name="TextBox 5">
            <a:extLst>
              <a:ext uri="{FF2B5EF4-FFF2-40B4-BE49-F238E27FC236}">
                <a16:creationId xmlns:a16="http://schemas.microsoft.com/office/drawing/2014/main" id="{4DCDE691-6ABB-4315-B655-3DC8E92BB5AD}"/>
              </a:ext>
            </a:extLst>
          </p:cNvPr>
          <p:cNvSpPr txBox="1"/>
          <p:nvPr/>
        </p:nvSpPr>
        <p:spPr>
          <a:xfrm>
            <a:off x="1296651" y="1295957"/>
            <a:ext cx="9446339" cy="946413"/>
          </a:xfrm>
          <a:prstGeom prst="rect">
            <a:avLst/>
          </a:prstGeom>
          <a:noFill/>
        </p:spPr>
        <p:txBody>
          <a:bodyPr wrap="square" lIns="91440" tIns="45720" rIns="91440" bIns="45720" rtlCol="0" anchor="t">
            <a:spAutoFit/>
          </a:bodyPr>
          <a:lstStyle/>
          <a:p>
            <a:pPr algn="ctr"/>
            <a:r>
              <a:rPr lang="en-US" sz="5550" dirty="0">
                <a:solidFill>
                  <a:srgbClr val="232D4B"/>
                </a:solidFill>
              </a:rPr>
              <a:t>Session I </a:t>
            </a:r>
            <a:endParaRPr lang="en-US" sz="5598" dirty="0">
              <a:solidFill>
                <a:srgbClr val="232D4B"/>
              </a:solidFill>
            </a:endParaRPr>
          </a:p>
        </p:txBody>
      </p:sp>
      <p:sp>
        <p:nvSpPr>
          <p:cNvPr id="10" name="TextBox 9">
            <a:extLst>
              <a:ext uri="{FF2B5EF4-FFF2-40B4-BE49-F238E27FC236}">
                <a16:creationId xmlns:a16="http://schemas.microsoft.com/office/drawing/2014/main" id="{4ACC58C5-94B8-49EF-9A72-A651EE8241F5}"/>
              </a:ext>
            </a:extLst>
          </p:cNvPr>
          <p:cNvSpPr txBox="1"/>
          <p:nvPr/>
        </p:nvSpPr>
        <p:spPr>
          <a:xfrm>
            <a:off x="4762846" y="5175300"/>
            <a:ext cx="2513945" cy="830997"/>
          </a:xfrm>
          <a:prstGeom prst="rect">
            <a:avLst/>
          </a:prstGeom>
          <a:noFill/>
        </p:spPr>
        <p:txBody>
          <a:bodyPr wrap="square" rtlCol="0">
            <a:spAutoFit/>
          </a:bodyPr>
          <a:lstStyle/>
          <a:p>
            <a:pPr algn="ctr"/>
            <a:r>
              <a:rPr lang="en-US" sz="2400" dirty="0"/>
              <a:t>Presenter Name</a:t>
            </a:r>
          </a:p>
          <a:p>
            <a:pPr algn="ctr"/>
            <a:r>
              <a:rPr lang="en-US" sz="2400" dirty="0"/>
              <a:t>&amp; Credentials</a:t>
            </a:r>
          </a:p>
        </p:txBody>
      </p:sp>
      <p:pic>
        <p:nvPicPr>
          <p:cNvPr id="3" name="Picture 2">
            <a:extLst>
              <a:ext uri="{FF2B5EF4-FFF2-40B4-BE49-F238E27FC236}">
                <a16:creationId xmlns:a16="http://schemas.microsoft.com/office/drawing/2014/main" id="{6D6EA7CB-3312-4163-AB12-7D4D6C4E2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44" y="5638800"/>
            <a:ext cx="2132012" cy="1107006"/>
          </a:xfrm>
          <a:prstGeom prst="rect">
            <a:avLst/>
          </a:prstGeom>
        </p:spPr>
      </p:pic>
      <p:sp>
        <p:nvSpPr>
          <p:cNvPr id="2" name="TextBox 1">
            <a:extLst>
              <a:ext uri="{FF2B5EF4-FFF2-40B4-BE49-F238E27FC236}">
                <a16:creationId xmlns:a16="http://schemas.microsoft.com/office/drawing/2014/main" id="{B45461A7-5FBE-4916-B380-B4A5A5B5A3FB}"/>
              </a:ext>
            </a:extLst>
          </p:cNvPr>
          <p:cNvSpPr txBox="1"/>
          <p:nvPr/>
        </p:nvSpPr>
        <p:spPr>
          <a:xfrm>
            <a:off x="2285999" y="6416861"/>
            <a:ext cx="9183757" cy="338554"/>
          </a:xfrm>
          <a:prstGeom prst="rect">
            <a:avLst/>
          </a:prstGeom>
          <a:noFill/>
        </p:spPr>
        <p:txBody>
          <a:bodyPr wrap="square" rtlCol="0">
            <a:spAutoFit/>
          </a:bodyPr>
          <a:lstStyle/>
          <a:p>
            <a:r>
              <a:rPr lang="en-US" sz="1600">
                <a:solidFill>
                  <a:srgbClr val="232D4B"/>
                </a:solidFill>
              </a:rPr>
              <a:t>These </a:t>
            </a:r>
            <a:r>
              <a:rPr lang="en-US" sz="1600" dirty="0">
                <a:solidFill>
                  <a:srgbClr val="232D4B"/>
                </a:solidFill>
              </a:rPr>
              <a:t>materials are provided by NJ-NEW, with the intention to educate on Stress First Aid practices</a:t>
            </a:r>
          </a:p>
        </p:txBody>
      </p:sp>
      <p:pic>
        <p:nvPicPr>
          <p:cNvPr id="11" name="Graphic 10" descr="Employee badge with solid fill">
            <a:extLst>
              <a:ext uri="{FF2B5EF4-FFF2-40B4-BE49-F238E27FC236}">
                <a16:creationId xmlns:a16="http://schemas.microsoft.com/office/drawing/2014/main" id="{FDD27B29-F1A3-4D19-8DD3-AB56ACC6AC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60817" y="2773560"/>
            <a:ext cx="2718006" cy="2588392"/>
          </a:xfrm>
          <a:prstGeom prst="rect">
            <a:avLst/>
          </a:prstGeom>
        </p:spPr>
      </p:pic>
      <p:sp>
        <p:nvSpPr>
          <p:cNvPr id="12" name="TextBox 11">
            <a:extLst>
              <a:ext uri="{FF2B5EF4-FFF2-40B4-BE49-F238E27FC236}">
                <a16:creationId xmlns:a16="http://schemas.microsoft.com/office/drawing/2014/main" id="{DECF145A-80F3-48C1-D3BA-A724971AB6FE}"/>
              </a:ext>
            </a:extLst>
          </p:cNvPr>
          <p:cNvSpPr txBox="1"/>
          <p:nvPr/>
        </p:nvSpPr>
        <p:spPr>
          <a:xfrm>
            <a:off x="5030884" y="2773560"/>
            <a:ext cx="1977871" cy="369332"/>
          </a:xfrm>
          <a:prstGeom prst="rect">
            <a:avLst/>
          </a:prstGeom>
          <a:noFill/>
        </p:spPr>
        <p:txBody>
          <a:bodyPr wrap="square" rtlCol="0">
            <a:spAutoFit/>
          </a:bodyPr>
          <a:lstStyle/>
          <a:p>
            <a:r>
              <a:rPr lang="en-US" dirty="0"/>
              <a:t>You’re Picture Here</a:t>
            </a:r>
          </a:p>
        </p:txBody>
      </p:sp>
    </p:spTree>
    <p:extLst>
      <p:ext uri="{BB962C8B-B14F-4D97-AF65-F5344CB8AC3E}">
        <p14:creationId xmlns:p14="http://schemas.microsoft.com/office/powerpoint/2010/main" val="3097698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6596"/>
            <a:ext cx="10744200" cy="6661404"/>
          </a:xfrm>
          <a:prstGeom prst="rect">
            <a:avLst/>
          </a:prstGeom>
        </p:spPr>
      </p:pic>
    </p:spTree>
    <p:extLst>
      <p:ext uri="{BB962C8B-B14F-4D97-AF65-F5344CB8AC3E}">
        <p14:creationId xmlns:p14="http://schemas.microsoft.com/office/powerpoint/2010/main" val="2413321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250" y="76203"/>
            <a:ext cx="10801351" cy="1007533"/>
          </a:xfrm>
        </p:spPr>
        <p:txBody>
          <a:bodyPr>
            <a:normAutofit fontScale="90000"/>
          </a:bodyPr>
          <a:lstStyle/>
          <a:p>
            <a:r>
              <a:rPr lang="en-US" sz="3600" dirty="0">
                <a:latin typeface="Arial" panose="020B0604020202020204" pitchFamily="34" charset="0"/>
                <a:cs typeface="Arial" panose="020B0604020202020204" pitchFamily="34" charset="0"/>
              </a:rPr>
              <a:t>Impact of Stress from a Neurophysiologic Perspective</a:t>
            </a:r>
          </a:p>
        </p:txBody>
      </p:sp>
      <p:pic>
        <p:nvPicPr>
          <p:cNvPr id="13" name="Picture 12"/>
          <p:cNvPicPr>
            <a:picLocks noChangeAspect="1"/>
          </p:cNvPicPr>
          <p:nvPr/>
        </p:nvPicPr>
        <p:blipFill>
          <a:blip r:embed="rId3"/>
          <a:stretch>
            <a:fillRect/>
          </a:stretch>
        </p:blipFill>
        <p:spPr>
          <a:xfrm>
            <a:off x="1552074" y="1367590"/>
            <a:ext cx="10683049" cy="5014913"/>
          </a:xfrm>
          <a:prstGeom prst="rect">
            <a:avLst/>
          </a:prstGeom>
        </p:spPr>
      </p:pic>
      <p:sp>
        <p:nvSpPr>
          <p:cNvPr id="17" name="TextBox 16"/>
          <p:cNvSpPr txBox="1"/>
          <p:nvPr/>
        </p:nvSpPr>
        <p:spPr>
          <a:xfrm>
            <a:off x="4632157" y="6512468"/>
            <a:ext cx="7602965" cy="307777"/>
          </a:xfrm>
          <a:prstGeom prst="rect">
            <a:avLst/>
          </a:prstGeom>
          <a:noFill/>
        </p:spPr>
        <p:txBody>
          <a:bodyPr wrap="square" rtlCol="0">
            <a:spAutoFit/>
          </a:bodyPr>
          <a:lstStyle/>
          <a:p>
            <a:pPr algn="r"/>
            <a:r>
              <a:rPr lang="en-US" sz="1400" i="1" dirty="0"/>
              <a:t>The Pharmaceutical Journal,</a:t>
            </a:r>
            <a:r>
              <a:rPr lang="en-US" sz="1400" dirty="0"/>
              <a:t> PJ, July 2021, Vol 307, No 7951;307(7951)::DOI:10:1211/PJ.2021.1.95709</a:t>
            </a:r>
            <a:endParaRPr lang="en-US" sz="1400" i="1" dirty="0"/>
          </a:p>
        </p:txBody>
      </p:sp>
      <p:sp>
        <p:nvSpPr>
          <p:cNvPr id="2" name="TextBox 1"/>
          <p:cNvSpPr txBox="1"/>
          <p:nvPr/>
        </p:nvSpPr>
        <p:spPr>
          <a:xfrm>
            <a:off x="9180095" y="4716379"/>
            <a:ext cx="1070810" cy="369332"/>
          </a:xfrm>
          <a:prstGeom prst="rect">
            <a:avLst/>
          </a:prstGeom>
          <a:solidFill>
            <a:srgbClr val="E2D6EC"/>
          </a:solidFill>
        </p:spPr>
        <p:txBody>
          <a:bodyPr wrap="square" rtlCol="0">
            <a:spAutoFit/>
          </a:bodyPr>
          <a:lstStyle/>
          <a:p>
            <a:r>
              <a:rPr lang="en-US" dirty="0">
                <a:solidFill>
                  <a:srgbClr val="7030A0"/>
                </a:solidFill>
              </a:rPr>
              <a:t>SAM axis</a:t>
            </a:r>
          </a:p>
        </p:txBody>
      </p:sp>
      <p:sp>
        <p:nvSpPr>
          <p:cNvPr id="4" name="TextBox 3"/>
          <p:cNvSpPr txBox="1"/>
          <p:nvPr/>
        </p:nvSpPr>
        <p:spPr>
          <a:xfrm>
            <a:off x="0" y="1766739"/>
            <a:ext cx="1888959" cy="4847481"/>
          </a:xfrm>
          <a:prstGeom prst="rect">
            <a:avLst/>
          </a:prstGeom>
          <a:solidFill>
            <a:srgbClr val="FF0000"/>
          </a:solidFill>
        </p:spPr>
        <p:txBody>
          <a:bodyPr wrap="square" rtlCol="0">
            <a:spAutoFit/>
          </a:bodyPr>
          <a:lstStyle/>
          <a:p>
            <a:pPr marL="342900" lvl="1" indent="-342900">
              <a:buFont typeface="Arial" panose="020B0604020202020204" pitchFamily="34" charset="0"/>
              <a:buChar char="•"/>
            </a:pPr>
            <a:r>
              <a:rPr lang="en-US" sz="1900" dirty="0">
                <a:solidFill>
                  <a:schemeClr val="bg1"/>
                </a:solidFill>
              </a:rPr>
              <a:t>Dampen the immune system</a:t>
            </a:r>
          </a:p>
          <a:p>
            <a:pPr marL="342900" lvl="1" indent="-342900">
              <a:buFont typeface="Arial" panose="020B0604020202020204" pitchFamily="34" charset="0"/>
              <a:buChar char="•"/>
            </a:pPr>
            <a:r>
              <a:rPr lang="en-US" sz="1900" dirty="0">
                <a:solidFill>
                  <a:schemeClr val="bg1"/>
                </a:solidFill>
              </a:rPr>
              <a:t>Promote inflammation</a:t>
            </a:r>
          </a:p>
          <a:p>
            <a:pPr marL="342900" lvl="1" indent="-342900">
              <a:buFont typeface="Arial" panose="020B0604020202020204" pitchFamily="34" charset="0"/>
              <a:buChar char="•"/>
            </a:pPr>
            <a:r>
              <a:rPr lang="en-US" sz="1900" dirty="0">
                <a:solidFill>
                  <a:schemeClr val="bg1"/>
                </a:solidFill>
              </a:rPr>
              <a:t>Promote heart disease</a:t>
            </a:r>
          </a:p>
          <a:p>
            <a:pPr marL="342900" lvl="1" indent="-342900">
              <a:buFont typeface="Arial" panose="020B0604020202020204" pitchFamily="34" charset="0"/>
              <a:buChar char="•"/>
            </a:pPr>
            <a:r>
              <a:rPr lang="en-US" sz="1900" dirty="0">
                <a:solidFill>
                  <a:schemeClr val="bg1"/>
                </a:solidFill>
              </a:rPr>
              <a:t>Promote premature aging</a:t>
            </a:r>
          </a:p>
          <a:p>
            <a:pPr marL="342900" lvl="1" indent="-342900">
              <a:buFont typeface="Arial" panose="020B0604020202020204" pitchFamily="34" charset="0"/>
              <a:buChar char="•"/>
            </a:pPr>
            <a:r>
              <a:rPr lang="en-US" sz="1900" dirty="0">
                <a:solidFill>
                  <a:schemeClr val="bg1"/>
                </a:solidFill>
              </a:rPr>
              <a:t>Promote diabetes</a:t>
            </a:r>
          </a:p>
          <a:p>
            <a:pPr marL="342900" lvl="1" indent="-342900">
              <a:buFont typeface="Arial" panose="020B0604020202020204" pitchFamily="34" charset="0"/>
              <a:buChar char="•"/>
            </a:pPr>
            <a:r>
              <a:rPr lang="en-US" sz="1900" dirty="0">
                <a:solidFill>
                  <a:schemeClr val="bg1"/>
                </a:solidFill>
              </a:rPr>
              <a:t>Increase likelihood of mental illness</a:t>
            </a:r>
          </a:p>
          <a:p>
            <a:pPr marL="0" lvl="1"/>
            <a:endParaRPr lang="en-US" sz="2400" dirty="0"/>
          </a:p>
        </p:txBody>
      </p:sp>
    </p:spTree>
    <p:extLst>
      <p:ext uri="{BB962C8B-B14F-4D97-AF65-F5344CB8AC3E}">
        <p14:creationId xmlns:p14="http://schemas.microsoft.com/office/powerpoint/2010/main" val="2978938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latin typeface="Arial" panose="020B0604020202020204" pitchFamily="34" charset="0"/>
                <a:cs typeface="Arial" panose="020B0604020202020204" pitchFamily="34" charset="0"/>
              </a:rPr>
              <a:t>Mental Health Problems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Among Frontline Healthcare Workers</a:t>
            </a:r>
          </a:p>
        </p:txBody>
      </p:sp>
      <p:pic>
        <p:nvPicPr>
          <p:cNvPr id="3" name="Picture 2"/>
          <p:cNvPicPr>
            <a:picLocks noChangeAspect="1"/>
          </p:cNvPicPr>
          <p:nvPr/>
        </p:nvPicPr>
        <p:blipFill>
          <a:blip r:embed="rId3"/>
          <a:stretch>
            <a:fillRect/>
          </a:stretch>
        </p:blipFill>
        <p:spPr>
          <a:xfrm>
            <a:off x="152400" y="2093495"/>
            <a:ext cx="11544300" cy="3848100"/>
          </a:xfrm>
          <a:prstGeom prst="rect">
            <a:avLst/>
          </a:prstGeom>
        </p:spPr>
      </p:pic>
      <p:sp>
        <p:nvSpPr>
          <p:cNvPr id="4" name="TextBox 3"/>
          <p:cNvSpPr txBox="1"/>
          <p:nvPr/>
        </p:nvSpPr>
        <p:spPr>
          <a:xfrm>
            <a:off x="1790700" y="6096001"/>
            <a:ext cx="9906000" cy="307777"/>
          </a:xfrm>
          <a:prstGeom prst="rect">
            <a:avLst/>
          </a:prstGeom>
          <a:noFill/>
        </p:spPr>
        <p:txBody>
          <a:bodyPr wrap="square" rtlCol="0">
            <a:spAutoFit/>
          </a:bodyPr>
          <a:lstStyle/>
          <a:p>
            <a:pPr algn="r"/>
            <a:r>
              <a:rPr lang="en-US" sz="1400" dirty="0"/>
              <a:t>https://pharmaceutical-journal.com/wp-content/uploads/2021/07/Figure-6-mental-health-01.png</a:t>
            </a:r>
          </a:p>
        </p:txBody>
      </p:sp>
    </p:spTree>
    <p:extLst>
      <p:ext uri="{BB962C8B-B14F-4D97-AF65-F5344CB8AC3E}">
        <p14:creationId xmlns:p14="http://schemas.microsoft.com/office/powerpoint/2010/main" val="356125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
            <a:ext cx="10972800" cy="1007271"/>
          </a:xfrm>
        </p:spPr>
        <p:txBody>
          <a:bodyPr>
            <a:normAutofit/>
          </a:bodyPr>
          <a:lstStyle/>
          <a:p>
            <a:pPr algn="ctr"/>
            <a:r>
              <a:rPr lang="en-US" dirty="0"/>
              <a:t>Promoting Resilience &amp; Decreasing Stress</a:t>
            </a:r>
          </a:p>
        </p:txBody>
      </p:sp>
      <p:pic>
        <p:nvPicPr>
          <p:cNvPr id="1026" name="Picture 2" descr="Student Health and Counseling Services - Eight Dimensions of Wellness">
            <a:extLst>
              <a:ext uri="{FF2B5EF4-FFF2-40B4-BE49-F238E27FC236}">
                <a16:creationId xmlns:a16="http://schemas.microsoft.com/office/drawing/2014/main" id="{EAD1B336-8D9A-4066-9B70-A253FEF89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50" y="1918920"/>
            <a:ext cx="4110554" cy="41153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492ECD-6E37-46F2-A7D1-75FAC436919D}"/>
              </a:ext>
            </a:extLst>
          </p:cNvPr>
          <p:cNvSpPr txBox="1"/>
          <p:nvPr/>
        </p:nvSpPr>
        <p:spPr>
          <a:xfrm>
            <a:off x="1372831" y="2210117"/>
            <a:ext cx="5484971" cy="923090"/>
          </a:xfrm>
          <a:prstGeom prst="rect">
            <a:avLst/>
          </a:prstGeom>
          <a:noFill/>
        </p:spPr>
        <p:txBody>
          <a:bodyPr wrap="square" rtlCol="0">
            <a:spAutoFit/>
          </a:bodyPr>
          <a:lstStyle/>
          <a:p>
            <a:endParaRPr lang="en-US" dirty="0">
              <a:solidFill>
                <a:srgbClr val="002060"/>
              </a:solidFill>
            </a:endParaRPr>
          </a:p>
          <a:p>
            <a:pPr marL="285664" indent="-285664">
              <a:buFont typeface="Arial" panose="020B0604020202020204" pitchFamily="34" charset="0"/>
              <a:buChar char="•"/>
            </a:pPr>
            <a:endParaRPr lang="en-US" dirty="0">
              <a:solidFill>
                <a:srgbClr val="002060"/>
              </a:solidFill>
            </a:endParaRPr>
          </a:p>
          <a:p>
            <a:endParaRPr lang="en-US" dirty="0"/>
          </a:p>
        </p:txBody>
      </p:sp>
      <p:pic>
        <p:nvPicPr>
          <p:cNvPr id="6" name="Picture 5"/>
          <p:cNvPicPr>
            <a:picLocks noChangeAspect="1"/>
          </p:cNvPicPr>
          <p:nvPr/>
        </p:nvPicPr>
        <p:blipFill>
          <a:blip r:embed="rId4"/>
          <a:stretch>
            <a:fillRect/>
          </a:stretch>
        </p:blipFill>
        <p:spPr>
          <a:xfrm>
            <a:off x="5791200" y="1586280"/>
            <a:ext cx="5986463" cy="4447957"/>
          </a:xfrm>
          <a:prstGeom prst="rect">
            <a:avLst/>
          </a:prstGeom>
        </p:spPr>
      </p:pic>
      <p:sp>
        <p:nvSpPr>
          <p:cNvPr id="7" name="TextBox 6"/>
          <p:cNvSpPr txBox="1"/>
          <p:nvPr/>
        </p:nvSpPr>
        <p:spPr>
          <a:xfrm>
            <a:off x="7988969" y="6178503"/>
            <a:ext cx="1888958" cy="381000"/>
          </a:xfrm>
          <a:prstGeom prst="rect">
            <a:avLst/>
          </a:prstGeom>
          <a:solidFill>
            <a:schemeClr val="bg1"/>
          </a:solidFill>
        </p:spPr>
        <p:txBody>
          <a:bodyPr wrap="square" rtlCol="0">
            <a:spAutoFit/>
          </a:bodyPr>
          <a:lstStyle/>
          <a:p>
            <a:r>
              <a:rPr lang="en-US" dirty="0"/>
              <a:t>Mind-Body Skills</a:t>
            </a:r>
          </a:p>
        </p:txBody>
      </p:sp>
    </p:spTree>
    <p:extLst>
      <p:ext uri="{BB962C8B-B14F-4D97-AF65-F5344CB8AC3E}">
        <p14:creationId xmlns:p14="http://schemas.microsoft.com/office/powerpoint/2010/main" val="2154034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00" y="7937"/>
            <a:ext cx="6919201" cy="1007533"/>
          </a:xfrm>
        </p:spPr>
        <p:txBody>
          <a:bodyPr/>
          <a:lstStyle/>
          <a:p>
            <a:r>
              <a:rPr lang="en-US" dirty="0"/>
              <a:t>Stress and Stress Injury</a:t>
            </a:r>
          </a:p>
        </p:txBody>
      </p:sp>
      <p:sp>
        <p:nvSpPr>
          <p:cNvPr id="4" name="TextBox 3"/>
          <p:cNvSpPr txBox="1"/>
          <p:nvPr/>
        </p:nvSpPr>
        <p:spPr>
          <a:xfrm>
            <a:off x="6743700" y="1463414"/>
            <a:ext cx="4876800" cy="5293757"/>
          </a:xfrm>
          <a:prstGeom prst="rect">
            <a:avLst/>
          </a:prstGeom>
          <a:noFill/>
          <a:ln w="19050">
            <a:solidFill>
              <a:srgbClr val="FF0000"/>
            </a:solidFill>
          </a:ln>
        </p:spPr>
        <p:txBody>
          <a:bodyPr wrap="square" rtlCol="0">
            <a:spAutoFit/>
          </a:bodyPr>
          <a:lstStyle/>
          <a:p>
            <a:pPr marL="342900" indent="-342900">
              <a:buFont typeface="Wingdings" panose="05000000000000000000" pitchFamily="2" charset="2"/>
              <a:buChar char="v"/>
            </a:pPr>
            <a:r>
              <a:rPr lang="en-US" sz="2000" dirty="0">
                <a:solidFill>
                  <a:srgbClr val="232D4B"/>
                </a:solidFill>
              </a:rPr>
              <a:t>Excessive stress can overwhelm compensatory systems and precipitate debilitating psychopathology </a:t>
            </a:r>
          </a:p>
          <a:p>
            <a:endParaRPr lang="en-US" sz="2000" dirty="0">
              <a:solidFill>
                <a:srgbClr val="232D4B"/>
              </a:solidFill>
            </a:endParaRPr>
          </a:p>
          <a:p>
            <a:pPr marL="342900" indent="-342900">
              <a:buFont typeface="Wingdings" panose="05000000000000000000" pitchFamily="2" charset="2"/>
              <a:buChar char="v"/>
            </a:pPr>
            <a:r>
              <a:rPr lang="en-US" sz="2000" dirty="0">
                <a:solidFill>
                  <a:srgbClr val="232D4B"/>
                </a:solidFill>
              </a:rPr>
              <a:t>A </a:t>
            </a:r>
            <a:r>
              <a:rPr lang="en-US" sz="2000" dirty="0">
                <a:solidFill>
                  <a:srgbClr val="FF0000"/>
                </a:solidFill>
              </a:rPr>
              <a:t>STRESS INJURY </a:t>
            </a:r>
            <a:r>
              <a:rPr lang="en-US" sz="2000" dirty="0">
                <a:solidFill>
                  <a:srgbClr val="232D4B"/>
                </a:solidFill>
              </a:rPr>
              <a:t>is any </a:t>
            </a:r>
            <a:r>
              <a:rPr lang="en-US" sz="2000" u="sng" dirty="0">
                <a:solidFill>
                  <a:srgbClr val="232D4B"/>
                </a:solidFill>
              </a:rPr>
              <a:t>severe and persistent distress or loss of ability to function </a:t>
            </a:r>
            <a:r>
              <a:rPr lang="en-US" sz="2000" dirty="0">
                <a:solidFill>
                  <a:srgbClr val="232D4B"/>
                </a:solidFill>
              </a:rPr>
              <a:t>caused by damage to the brain, mind, or spirit after exposure to overwhelming stressors</a:t>
            </a:r>
          </a:p>
          <a:p>
            <a:endParaRPr lang="en-US" sz="2000" dirty="0">
              <a:solidFill>
                <a:srgbClr val="232D4B"/>
              </a:solidFill>
            </a:endParaRPr>
          </a:p>
          <a:p>
            <a:pPr marL="342900" indent="-342900">
              <a:buFont typeface="Wingdings" panose="05000000000000000000" pitchFamily="2" charset="2"/>
              <a:buChar char="v"/>
            </a:pPr>
            <a:r>
              <a:rPr lang="en-US" sz="2000" dirty="0">
                <a:solidFill>
                  <a:srgbClr val="232D4B"/>
                </a:solidFill>
              </a:rPr>
              <a:t>In this respect, the stressed brain is not unlike an exercised muscle: manageable doses can fortify the system, whereas an overload can cause permanent damage</a:t>
            </a:r>
            <a:endParaRPr lang="en-US" dirty="0">
              <a:solidFill>
                <a:srgbClr val="232D4B"/>
              </a:solidFill>
            </a:endParaRPr>
          </a:p>
          <a:p>
            <a:pPr marL="285750" indent="-285750">
              <a:buFont typeface="Wingdings" panose="05000000000000000000" pitchFamily="2" charset="2"/>
              <a:buChar char="v"/>
            </a:pPr>
            <a:endParaRPr lang="en-US" dirty="0">
              <a:solidFill>
                <a:srgbClr val="232D4B"/>
              </a:solidFill>
            </a:endParaRPr>
          </a:p>
          <a:p>
            <a:pPr marL="285750" indent="-285750">
              <a:buFont typeface="Wingdings" panose="05000000000000000000" pitchFamily="2" charset="2"/>
              <a:buChar char="v"/>
            </a:pPr>
            <a:r>
              <a:rPr lang="en-US" dirty="0">
                <a:solidFill>
                  <a:srgbClr val="232D4B"/>
                </a:solidFill>
              </a:rPr>
              <a:t>STRESS INJURIES </a:t>
            </a:r>
            <a:r>
              <a:rPr lang="en-US" sz="2000" dirty="0">
                <a:solidFill>
                  <a:srgbClr val="232D4B"/>
                </a:solidFill>
              </a:rPr>
              <a:t>are invisible. You notice them in behaviors and words. </a:t>
            </a:r>
          </a:p>
        </p:txBody>
      </p:sp>
      <p:sp>
        <p:nvSpPr>
          <p:cNvPr id="5" name="AutoShape 2" descr="Job Stress, or Psychological Injury? – HR Daily Community"/>
          <p:cNvSpPr>
            <a:spLocks noChangeAspect="1" noChangeArrowheads="1"/>
          </p:cNvSpPr>
          <p:nvPr/>
        </p:nvSpPr>
        <p:spPr bwMode="auto">
          <a:xfrm>
            <a:off x="1571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Job Stress, or Psychological Injury? – HR Daily Community"/>
          <p:cNvSpPr>
            <a:spLocks noChangeAspect="1" noChangeArrowheads="1"/>
          </p:cNvSpPr>
          <p:nvPr/>
        </p:nvSpPr>
        <p:spPr bwMode="auto">
          <a:xfrm>
            <a:off x="309563"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952933" y="2175868"/>
            <a:ext cx="3844204" cy="2248937"/>
          </a:xfrm>
          <a:prstGeom prst="rect">
            <a:avLst/>
          </a:prstGeom>
        </p:spPr>
      </p:pic>
      <p:sp>
        <p:nvSpPr>
          <p:cNvPr id="9" name="Rectangle 8"/>
          <p:cNvSpPr/>
          <p:nvPr/>
        </p:nvSpPr>
        <p:spPr>
          <a:xfrm>
            <a:off x="614363" y="4597744"/>
            <a:ext cx="5105400" cy="1682512"/>
          </a:xfrm>
          <a:prstGeom prst="rect">
            <a:avLst/>
          </a:prstGeom>
          <a:ln w="19050">
            <a:solidFill>
              <a:schemeClr val="accent4"/>
            </a:solidFill>
          </a:ln>
        </p:spPr>
        <p:txBody>
          <a:bodyPr wrap="square">
            <a:spAutoFit/>
          </a:bodyPr>
          <a:lstStyle/>
          <a:p>
            <a:pPr marL="285750" indent="-285750">
              <a:spcAft>
                <a:spcPts val="400"/>
              </a:spcAft>
              <a:buFont typeface="Wingdings" panose="05000000000000000000" pitchFamily="2" charset="2"/>
              <a:buChar char="v"/>
              <a:defRPr/>
            </a:pPr>
            <a:r>
              <a:rPr lang="en-US" dirty="0">
                <a:solidFill>
                  <a:srgbClr val="232D4B"/>
                </a:solidFill>
                <a:cs typeface="MS PGothic" charset="0"/>
              </a:rPr>
              <a:t>View stress on a continuum</a:t>
            </a:r>
          </a:p>
          <a:p>
            <a:pPr marL="285750" indent="-285750">
              <a:spcAft>
                <a:spcPts val="400"/>
              </a:spcAft>
              <a:buFont typeface="Wingdings" panose="05000000000000000000" pitchFamily="2" charset="2"/>
              <a:buChar char="v"/>
              <a:defRPr/>
            </a:pPr>
            <a:r>
              <a:rPr lang="en-US" dirty="0">
                <a:solidFill>
                  <a:srgbClr val="232D4B"/>
                </a:solidFill>
                <a:cs typeface="MS PGothic" charset="0"/>
              </a:rPr>
              <a:t>Stress can be positive</a:t>
            </a:r>
          </a:p>
          <a:p>
            <a:pPr marL="285750" indent="-285750">
              <a:spcAft>
                <a:spcPts val="400"/>
              </a:spcAft>
              <a:buFont typeface="Wingdings" panose="05000000000000000000" pitchFamily="2" charset="2"/>
              <a:buChar char="v"/>
              <a:defRPr/>
            </a:pPr>
            <a:r>
              <a:rPr lang="en-US" dirty="0">
                <a:solidFill>
                  <a:srgbClr val="232D4B"/>
                </a:solidFill>
                <a:cs typeface="MS PGothic" charset="0"/>
              </a:rPr>
              <a:t>Stress is part of our everyday work environment</a:t>
            </a:r>
          </a:p>
          <a:p>
            <a:pPr marL="285750" indent="-285750">
              <a:spcAft>
                <a:spcPts val="400"/>
              </a:spcAft>
              <a:buFont typeface="Wingdings" panose="05000000000000000000" pitchFamily="2" charset="2"/>
              <a:buChar char="v"/>
              <a:defRPr/>
            </a:pPr>
            <a:r>
              <a:rPr lang="en-US" dirty="0">
                <a:solidFill>
                  <a:srgbClr val="232D4B"/>
                </a:solidFill>
                <a:cs typeface="MS PGothic" charset="0"/>
              </a:rPr>
              <a:t>Sometimes we function better under stress</a:t>
            </a:r>
          </a:p>
          <a:p>
            <a:pPr marL="285750" indent="-285750">
              <a:spcAft>
                <a:spcPts val="400"/>
              </a:spcAft>
              <a:buFont typeface="Wingdings" panose="05000000000000000000" pitchFamily="2" charset="2"/>
              <a:buChar char="v"/>
              <a:defRPr/>
            </a:pPr>
            <a:r>
              <a:rPr lang="en-US" dirty="0">
                <a:solidFill>
                  <a:srgbClr val="232D4B"/>
                </a:solidFill>
                <a:cs typeface="MS PGothic" charset="0"/>
              </a:rPr>
              <a:t>But we must prevent stress injury</a:t>
            </a:r>
          </a:p>
        </p:txBody>
      </p:sp>
    </p:spTree>
    <p:extLst>
      <p:ext uri="{BB962C8B-B14F-4D97-AF65-F5344CB8AC3E}">
        <p14:creationId xmlns:p14="http://schemas.microsoft.com/office/powerpoint/2010/main" val="166530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24715"/>
            <a:ext cx="8610600" cy="1008063"/>
          </a:xfrm>
        </p:spPr>
        <p:txBody>
          <a:bodyPr vert="horz" lIns="91416" tIns="45708" rIns="91416" bIns="45708" numCol="1" rtlCol="0" anchor="ctr" anchorCtr="1" compatLnSpc="1">
            <a:prstTxWarp prst="textNoShape">
              <a:avLst/>
            </a:prstTxWarp>
            <a:normAutofit/>
          </a:bodyPr>
          <a:lstStyle/>
          <a:p>
            <a:pPr>
              <a:defRPr/>
            </a:pPr>
            <a:r>
              <a:rPr lang="en-US" sz="4000" dirty="0"/>
              <a:t>Stress First Aid</a:t>
            </a:r>
          </a:p>
        </p:txBody>
      </p:sp>
      <p:graphicFrame>
        <p:nvGraphicFramePr>
          <p:cNvPr id="3" name="Diagram 2">
            <a:extLst>
              <a:ext uri="{FF2B5EF4-FFF2-40B4-BE49-F238E27FC236}">
                <a16:creationId xmlns:a16="http://schemas.microsoft.com/office/drawing/2014/main" id="{E171DD07-9D33-4B4C-A5B1-F744B369284A}"/>
              </a:ext>
            </a:extLst>
          </p:cNvPr>
          <p:cNvGraphicFramePr/>
          <p:nvPr>
            <p:extLst>
              <p:ext uri="{D42A27DB-BD31-4B8C-83A1-F6EECF244321}">
                <p14:modId xmlns:p14="http://schemas.microsoft.com/office/powerpoint/2010/main" val="2497257085"/>
              </p:ext>
            </p:extLst>
          </p:nvPr>
        </p:nvGraphicFramePr>
        <p:xfrm>
          <a:off x="457200" y="1447800"/>
          <a:ext cx="10820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671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524002" y="76201"/>
            <a:ext cx="9220199" cy="1008063"/>
          </a:xfrm>
        </p:spPr>
        <p:txBody>
          <a:bodyPr vert="horz" lIns="91416" tIns="45708" rIns="91416" bIns="45708" numCol="1" rtlCol="0" anchor="ctr" anchorCtr="1" compatLnSpc="1">
            <a:prstTxWarp prst="textNoShape">
              <a:avLst/>
            </a:prstTxWarp>
            <a:normAutofit/>
          </a:bodyPr>
          <a:lstStyle/>
          <a:p>
            <a:pPr>
              <a:defRPr/>
            </a:pPr>
            <a:r>
              <a:rPr lang="en-US" sz="4000" dirty="0"/>
              <a:t>Double Edged Sword of Values and Ideals</a:t>
            </a:r>
          </a:p>
        </p:txBody>
      </p:sp>
      <p:graphicFrame>
        <p:nvGraphicFramePr>
          <p:cNvPr id="8" name="Table 7">
            <a:extLst>
              <a:ext uri="{FF2B5EF4-FFF2-40B4-BE49-F238E27FC236}">
                <a16:creationId xmlns:a16="http://schemas.microsoft.com/office/drawing/2014/main" id="{E35FF9A3-192E-4919-A7C6-1531038BC978}"/>
              </a:ext>
            </a:extLst>
          </p:cNvPr>
          <p:cNvGraphicFramePr>
            <a:graphicFrameLocks noGrp="1"/>
          </p:cNvGraphicFramePr>
          <p:nvPr/>
        </p:nvGraphicFramePr>
        <p:xfrm>
          <a:off x="1524001" y="1479892"/>
          <a:ext cx="9393143" cy="4863179"/>
        </p:xfrm>
        <a:graphic>
          <a:graphicData uri="http://schemas.openxmlformats.org/drawingml/2006/table">
            <a:tbl>
              <a:tblPr firstRow="1" bandRow="1">
                <a:tableStyleId>{93296810-A885-4BE3-A3E7-6D5BEEA58F35}</a:tableStyleId>
              </a:tblPr>
              <a:tblGrid>
                <a:gridCol w="3823674">
                  <a:extLst>
                    <a:ext uri="{9D8B030D-6E8A-4147-A177-3AD203B41FA5}">
                      <a16:colId xmlns:a16="http://schemas.microsoft.com/office/drawing/2014/main" val="20000"/>
                    </a:ext>
                  </a:extLst>
                </a:gridCol>
                <a:gridCol w="1634365">
                  <a:extLst>
                    <a:ext uri="{9D8B030D-6E8A-4147-A177-3AD203B41FA5}">
                      <a16:colId xmlns:a16="http://schemas.microsoft.com/office/drawing/2014/main" val="20001"/>
                    </a:ext>
                  </a:extLst>
                </a:gridCol>
                <a:gridCol w="3935104">
                  <a:extLst>
                    <a:ext uri="{9D8B030D-6E8A-4147-A177-3AD203B41FA5}">
                      <a16:colId xmlns:a16="http://schemas.microsoft.com/office/drawing/2014/main" val="20002"/>
                    </a:ext>
                  </a:extLst>
                </a:gridCol>
              </a:tblGrid>
              <a:tr h="49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dirty="0"/>
                        <a:t>Strength</a:t>
                      </a:r>
                    </a:p>
                  </a:txBody>
                  <a:tcPr marL="81259" marR="81259" marT="45708" marB="45708" anchor="ctr">
                    <a:solidFill>
                      <a:srgbClr val="232D4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u="none" dirty="0"/>
                        <a:t>Guiding Ideal</a:t>
                      </a:r>
                      <a:endParaRPr lang="en-US" sz="1900" u="none" dirty="0"/>
                    </a:p>
                  </a:txBody>
                  <a:tcPr marL="81259" marR="81259" marT="45708" marB="45708" anchor="ctr">
                    <a:solidFill>
                      <a:srgbClr val="232D4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u="none" dirty="0"/>
                        <a:t>Vulnerability</a:t>
                      </a:r>
                    </a:p>
                  </a:txBody>
                  <a:tcPr marL="81259" marR="81259" marT="45708" marB="45708" anchor="ctr">
                    <a:solidFill>
                      <a:srgbClr val="232D4B"/>
                    </a:solidFill>
                  </a:tcPr>
                </a:tc>
                <a:extLst>
                  <a:ext uri="{0D108BD9-81ED-4DB2-BD59-A6C34878D82A}">
                    <a16:rowId xmlns:a16="http://schemas.microsoft.com/office/drawing/2014/main" val="10000"/>
                  </a:ext>
                </a:extLst>
              </a:tr>
              <a:tr h="892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Placing the welfare of others above one’s own welfare</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srgbClr val="232D4B"/>
                          </a:solidFill>
                          <a:effectLst/>
                          <a:uLnTx/>
                          <a:uFillTx/>
                        </a:rPr>
                        <a:t>Selflessness</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Not seeking help for health problems because personal health is not a priority</a:t>
                      </a:r>
                    </a:p>
                  </a:txBody>
                  <a:tcPr marL="81259" marR="81259" marT="45708" marB="45708" anchor="ctr"/>
                </a:tc>
                <a:extLst>
                  <a:ext uri="{0D108BD9-81ED-4DB2-BD59-A6C34878D82A}">
                    <a16:rowId xmlns:a16="http://schemas.microsoft.com/office/drawing/2014/main" val="10001"/>
                  </a:ext>
                </a:extLst>
              </a:tr>
              <a:tr h="917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Commitment to helping patients heal and supporting their families</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rgbClr val="232D4B"/>
                          </a:solidFill>
                        </a:rPr>
                        <a:t>Loyalty</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Guilt and complicated bereavement after perceived failure or loss</a:t>
                      </a:r>
                    </a:p>
                  </a:txBody>
                  <a:tcPr marL="81259" marR="81259" marT="45708" marB="45708" anchor="ctr"/>
                </a:tc>
                <a:extLst>
                  <a:ext uri="{0D108BD9-81ED-4DB2-BD59-A6C34878D82A}">
                    <a16:rowId xmlns:a16="http://schemas.microsoft.com/office/drawing/2014/main" val="10002"/>
                  </a:ext>
                </a:extLst>
              </a:tr>
              <a:tr h="892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Toughness and ability to endure hardships without complaint</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srgbClr val="232D4B"/>
                          </a:solidFill>
                          <a:effectLst/>
                          <a:uLnTx/>
                          <a:uFillTx/>
                        </a:rPr>
                        <a:t>Stoicism</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Not aware of / acknowledging significant symptoms /suffering</a:t>
                      </a:r>
                    </a:p>
                  </a:txBody>
                  <a:tcPr marL="81259" marR="81259" marT="45708" marB="45708" anchor="ctr"/>
                </a:tc>
                <a:extLst>
                  <a:ext uri="{0D108BD9-81ED-4DB2-BD59-A6C34878D82A}">
                    <a16:rowId xmlns:a16="http://schemas.microsoft.com/office/drawing/2014/main" val="10003"/>
                  </a:ext>
                </a:extLst>
              </a:tr>
              <a:tr h="892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Following an internal moral compass to choose “right” over “wrong”</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rgbClr val="232D4B"/>
                          </a:solidFill>
                        </a:rPr>
                        <a:t>Moral Code</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Feeling frustrated and betrayed when others fail to follow a moral code</a:t>
                      </a:r>
                    </a:p>
                  </a:txBody>
                  <a:tcPr marL="81259" marR="81259" marT="45708" marB="45708" anchor="ctr"/>
                </a:tc>
                <a:extLst>
                  <a:ext uri="{0D108BD9-81ED-4DB2-BD59-A6C34878D82A}">
                    <a16:rowId xmlns:a16="http://schemas.microsoft.com/office/drawing/2014/main" val="10004"/>
                  </a:ext>
                </a:extLst>
              </a:tr>
              <a:tr h="7057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Becoming the best and most effective professional possible</a:t>
                      </a:r>
                    </a:p>
                  </a:txBody>
                  <a:tcPr marL="81259" marR="81259"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solidFill>
                            <a:srgbClr val="232D4B"/>
                          </a:solidFill>
                          <a:effectLst/>
                          <a:uLnTx/>
                          <a:uFillTx/>
                        </a:rPr>
                        <a:t>Excellence</a:t>
                      </a:r>
                      <a:endParaRPr lang="en-US" sz="1900" dirty="0">
                        <a:solidFill>
                          <a:srgbClr val="232D4B"/>
                        </a:solidFill>
                      </a:endParaRPr>
                    </a:p>
                  </a:txBody>
                  <a:tcPr marL="81259" marR="81259"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232D4B"/>
                          </a:solidFill>
                        </a:rPr>
                        <a:t>Feeling ashamed / denial or minimization of imperfections</a:t>
                      </a:r>
                    </a:p>
                  </a:txBody>
                  <a:tcPr marL="81259" marR="81259" marT="45708" marB="45708"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14410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524002" y="76201"/>
            <a:ext cx="9220199" cy="1008063"/>
          </a:xfrm>
        </p:spPr>
        <p:txBody>
          <a:bodyPr vert="horz" lIns="91416" tIns="45708" rIns="91416" bIns="45708" numCol="1" rtlCol="0" anchor="ctr" anchorCtr="1" compatLnSpc="1">
            <a:prstTxWarp prst="textNoShape">
              <a:avLst/>
            </a:prstTxWarp>
            <a:normAutofit/>
          </a:bodyPr>
          <a:lstStyle/>
          <a:p>
            <a:pPr>
              <a:defRPr/>
            </a:pPr>
            <a:r>
              <a:rPr lang="en-US" sz="4000" dirty="0">
                <a:ea typeface="ＭＳ Ｐゴシック"/>
                <a:cs typeface="ＭＳ Ｐゴシック" charset="0"/>
              </a:rPr>
              <a:t>Self Obstacles: Attitudinal</a:t>
            </a:r>
            <a:endParaRPr lang="en-US" sz="4000" dirty="0">
              <a:ea typeface="ＭＳ Ｐゴシック"/>
            </a:endParaRPr>
          </a:p>
        </p:txBody>
      </p:sp>
      <p:sp>
        <p:nvSpPr>
          <p:cNvPr id="4" name="Content Placeholder 2">
            <a:extLst>
              <a:ext uri="{FF2B5EF4-FFF2-40B4-BE49-F238E27FC236}">
                <a16:creationId xmlns:a16="http://schemas.microsoft.com/office/drawing/2014/main" id="{A0657FC9-97F7-4728-88F6-D94F133854C3}"/>
              </a:ext>
            </a:extLst>
          </p:cNvPr>
          <p:cNvSpPr txBox="1">
            <a:spLocks/>
          </p:cNvSpPr>
          <p:nvPr/>
        </p:nvSpPr>
        <p:spPr>
          <a:xfrm>
            <a:off x="644888" y="1782981"/>
            <a:ext cx="8346712" cy="4393982"/>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It would be selfish to take a break from this work.</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a:buFont typeface="Wingdings" panose="05000000000000000000" pitchFamily="2" charset="2"/>
              <a:buChar char="v"/>
            </a:pPr>
            <a:r>
              <a:rPr lang="en-US" altLang="ja-JP" sz="2400" kern="0" dirty="0">
                <a:solidFill>
                  <a:srgbClr val="232D4B"/>
                </a:solidFill>
                <a:cs typeface="Franklin Gothic Book" charset="0"/>
              </a:rPr>
              <a:t>“I’m okay, I’m fine, I’m not even tired.”</a:t>
            </a:r>
          </a:p>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The needs of those I’m supporting are more  important than my own needs.</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a:buFont typeface="Wingdings" panose="05000000000000000000" pitchFamily="2" charset="2"/>
              <a:buChar char="v"/>
            </a:pPr>
            <a:r>
              <a:rPr lang="en-US" altLang="ja-JP" sz="2400" kern="0" dirty="0">
                <a:solidFill>
                  <a:srgbClr val="232D4B"/>
                </a:solidFill>
                <a:cs typeface="Franklin Gothic Book" charset="0"/>
              </a:rPr>
              <a:t>“I’m not doing enough.”</a:t>
            </a:r>
          </a:p>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I can contribute the most by working all the time.</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a:buFont typeface="Wingdings" panose="05000000000000000000" pitchFamily="2" charset="2"/>
              <a:buChar char="v"/>
            </a:pPr>
            <a:r>
              <a:rPr lang="en-US" altLang="ja-JP" sz="2400" kern="0" dirty="0">
                <a:solidFill>
                  <a:srgbClr val="232D4B"/>
                </a:solidFill>
                <a:cs typeface="Franklin Gothic Book" charset="0"/>
              </a:rPr>
              <a:t>“I don’t want anyone to know how affected I am.”</a:t>
            </a:r>
          </a:p>
          <a:p>
            <a:pPr>
              <a:buFont typeface="Wingdings" panose="05000000000000000000" pitchFamily="2" charset="2"/>
              <a:buChar char="v"/>
            </a:pPr>
            <a:r>
              <a:rPr lang="ja-JP" altLang="en-US" sz="2400" kern="0" dirty="0">
                <a:solidFill>
                  <a:srgbClr val="232D4B"/>
                </a:solidFill>
                <a:cs typeface="Franklin Gothic Book" charset="0"/>
              </a:rPr>
              <a:t>“</a:t>
            </a:r>
            <a:r>
              <a:rPr lang="en-US" altLang="ja-JP" sz="2400" kern="0" dirty="0">
                <a:solidFill>
                  <a:srgbClr val="232D4B"/>
                </a:solidFill>
                <a:cs typeface="Franklin Gothic Book" charset="0"/>
              </a:rPr>
              <a:t>Only I can do </a:t>
            </a:r>
            <a:r>
              <a:rPr lang="en-US" altLang="ja-JP" sz="2400" i="1" kern="0" dirty="0">
                <a:solidFill>
                  <a:srgbClr val="232D4B"/>
                </a:solidFill>
                <a:cs typeface="Franklin Gothic Book" charset="0"/>
              </a:rPr>
              <a:t>x</a:t>
            </a:r>
            <a:r>
              <a:rPr lang="en-US" altLang="ja-JP" sz="2400" kern="0" dirty="0">
                <a:solidFill>
                  <a:srgbClr val="232D4B"/>
                </a:solidFill>
                <a:cs typeface="Franklin Gothic Book" charset="0"/>
              </a:rPr>
              <a:t>, </a:t>
            </a:r>
            <a:r>
              <a:rPr lang="en-US" altLang="ja-JP" sz="2400" i="1" kern="0" dirty="0">
                <a:solidFill>
                  <a:srgbClr val="232D4B"/>
                </a:solidFill>
                <a:cs typeface="Franklin Gothic Book" charset="0"/>
              </a:rPr>
              <a:t>y</a:t>
            </a:r>
            <a:r>
              <a:rPr lang="en-US" altLang="ja-JP" sz="2400" kern="0" dirty="0">
                <a:solidFill>
                  <a:srgbClr val="232D4B"/>
                </a:solidFill>
                <a:cs typeface="Franklin Gothic Book" charset="0"/>
              </a:rPr>
              <a:t>, and </a:t>
            </a:r>
            <a:r>
              <a:rPr lang="en-US" altLang="ja-JP" sz="2400" i="1" kern="0" dirty="0">
                <a:solidFill>
                  <a:srgbClr val="232D4B"/>
                </a:solidFill>
                <a:cs typeface="Franklin Gothic Book" charset="0"/>
              </a:rPr>
              <a:t>z</a:t>
            </a:r>
            <a:r>
              <a:rPr lang="en-US" altLang="ja-JP" sz="2400" kern="0" dirty="0">
                <a:solidFill>
                  <a:srgbClr val="232D4B"/>
                </a:solidFill>
                <a:cs typeface="Franklin Gothic Book" charset="0"/>
              </a:rPr>
              <a:t>.</a:t>
            </a:r>
            <a:r>
              <a:rPr lang="ja-JP" altLang="en-US" sz="2400" kern="0" dirty="0">
                <a:solidFill>
                  <a:srgbClr val="232D4B"/>
                </a:solidFill>
                <a:cs typeface="Franklin Gothic Book" charset="0"/>
              </a:rPr>
              <a:t>”</a:t>
            </a:r>
            <a:endParaRPr lang="en-US" altLang="ja-JP" sz="2400" kern="0" dirty="0">
              <a:solidFill>
                <a:srgbClr val="232D4B"/>
              </a:solidFill>
              <a:cs typeface="Franklin Gothic Book" charset="0"/>
            </a:endParaRPr>
          </a:p>
          <a:p>
            <a:pPr marL="0" indent="0">
              <a:buNone/>
            </a:pPr>
            <a:endParaRPr lang="en-US" altLang="ja-JP" sz="2400" kern="0" dirty="0">
              <a:cs typeface="Franklin Gothic Book" charset="0"/>
            </a:endParaRPr>
          </a:p>
          <a:p>
            <a:pPr lvl="1" eaLnBrk="1" hangingPunct="1"/>
            <a:endParaRPr lang="en-US" sz="2000" kern="0" dirty="0">
              <a:latin typeface="Franklin Gothic Book" charset="0"/>
              <a:cs typeface="Franklin Gothic Book" charset="0"/>
            </a:endParaRPr>
          </a:p>
        </p:txBody>
      </p:sp>
      <p:pic>
        <p:nvPicPr>
          <p:cNvPr id="5" name="Picture 4" descr="A group of people in a room&#10;&#10;Description automatically generated">
            <a:extLst>
              <a:ext uri="{FF2B5EF4-FFF2-40B4-BE49-F238E27FC236}">
                <a16:creationId xmlns:a16="http://schemas.microsoft.com/office/drawing/2014/main" id="{E23B7BA8-A021-4614-A31A-E9E538C08674}"/>
              </a:ext>
            </a:extLst>
          </p:cNvPr>
          <p:cNvPicPr>
            <a:picLocks noChangeAspect="1"/>
          </p:cNvPicPr>
          <p:nvPr/>
        </p:nvPicPr>
        <p:blipFill rotWithShape="1">
          <a:blip r:embed="rId3"/>
          <a:srcRect l="17280" r="22558"/>
          <a:stretch/>
        </p:blipFill>
        <p:spPr>
          <a:xfrm>
            <a:off x="7776956" y="1976278"/>
            <a:ext cx="4413457"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2220643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524002" y="76201"/>
            <a:ext cx="9220199" cy="1008063"/>
          </a:xfrm>
        </p:spPr>
        <p:txBody>
          <a:bodyPr vert="horz" lIns="91416" tIns="45708" rIns="91416" bIns="45708" numCol="1" rtlCol="0" anchor="ctr" anchorCtr="1" compatLnSpc="1">
            <a:prstTxWarp prst="textNoShape">
              <a:avLst/>
            </a:prstTxWarp>
            <a:normAutofit/>
          </a:bodyPr>
          <a:lstStyle/>
          <a:p>
            <a:pPr>
              <a:defRPr/>
            </a:pPr>
            <a:r>
              <a:rPr lang="en-US" sz="4000" dirty="0">
                <a:ea typeface="ＭＳ Ｐゴシック" charset="0"/>
                <a:cs typeface="ＭＳ Ｐゴシック" charset="0"/>
              </a:rPr>
              <a:t>Self Obstacles: Behavioral</a:t>
            </a:r>
            <a:endParaRPr lang="en-US" sz="4000" dirty="0"/>
          </a:p>
        </p:txBody>
      </p:sp>
      <p:sp>
        <p:nvSpPr>
          <p:cNvPr id="6" name="Content Placeholder 2">
            <a:extLst>
              <a:ext uri="{FF2B5EF4-FFF2-40B4-BE49-F238E27FC236}">
                <a16:creationId xmlns:a16="http://schemas.microsoft.com/office/drawing/2014/main" id="{F0D32F62-A641-4779-9DA3-AA4DF7CB9D49}"/>
              </a:ext>
            </a:extLst>
          </p:cNvPr>
          <p:cNvSpPr txBox="1">
            <a:spLocks/>
          </p:cNvSpPr>
          <p:nvPr/>
        </p:nvSpPr>
        <p:spPr>
          <a:xfrm>
            <a:off x="1219200" y="1905000"/>
            <a:ext cx="7813312" cy="4393982"/>
          </a:xfrm>
          <a:prstGeom prst="rect">
            <a:avLst/>
          </a:prstGeom>
        </p:spPr>
        <p:txBody>
          <a:bodyPr>
            <a:normAutofit fontScale="925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800" kern="0" dirty="0">
                <a:solidFill>
                  <a:srgbClr val="232D4B"/>
                </a:solidFill>
                <a:cs typeface="Franklin Gothic Book" charset="0"/>
              </a:rPr>
              <a:t>Working too long by yourself without checking in</a:t>
            </a:r>
          </a:p>
          <a:p>
            <a:pPr>
              <a:buFont typeface="Wingdings" panose="05000000000000000000" pitchFamily="2" charset="2"/>
              <a:buChar char="v"/>
            </a:pPr>
            <a:r>
              <a:rPr lang="en-US" sz="2800" kern="0" dirty="0">
                <a:solidFill>
                  <a:srgbClr val="232D4B"/>
                </a:solidFill>
              </a:rPr>
              <a:t>Keeping stress to oneself</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Ignoring drops in functioning</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Underestimating needs</a:t>
            </a:r>
            <a:endParaRPr lang="en-US" sz="2800" kern="0" dirty="0">
              <a:solidFill>
                <a:srgbClr val="232D4B"/>
              </a:solidFill>
            </a:endParaRPr>
          </a:p>
          <a:p>
            <a:pPr>
              <a:buFont typeface="Wingdings" panose="05000000000000000000" pitchFamily="2" charset="2"/>
              <a:buChar char="v"/>
            </a:pPr>
            <a:r>
              <a:rPr lang="en-US" sz="2800" kern="0" dirty="0">
                <a:solidFill>
                  <a:srgbClr val="232D4B"/>
                </a:solidFill>
              </a:rPr>
              <a:t>Relying </a:t>
            </a:r>
            <a:r>
              <a:rPr lang="en-US" sz="2800" b="1" i="1" kern="0" dirty="0">
                <a:solidFill>
                  <a:srgbClr val="232D4B"/>
                </a:solidFill>
              </a:rPr>
              <a:t>only</a:t>
            </a:r>
            <a:r>
              <a:rPr lang="en-US" sz="2800" kern="0" dirty="0">
                <a:solidFill>
                  <a:srgbClr val="232D4B"/>
                </a:solidFill>
              </a:rPr>
              <a:t> on alcohol / substances to relax for extended periods of time</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Becoming more disengaged / isolated</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Overdoing without balance</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Underdoing what is needed</a:t>
            </a:r>
          </a:p>
          <a:p>
            <a:pPr>
              <a:buFont typeface="Wingdings" panose="05000000000000000000" pitchFamily="2" charset="2"/>
              <a:buChar char="v"/>
            </a:pPr>
            <a:r>
              <a:rPr lang="en-US" sz="2800" kern="0" dirty="0">
                <a:solidFill>
                  <a:srgbClr val="232D4B"/>
                </a:solidFill>
                <a:ea typeface="Corbel" pitchFamily="127" charset="0"/>
                <a:cs typeface="Corbel" pitchFamily="127" charset="0"/>
              </a:rPr>
              <a:t>Not seeking help / expertise</a:t>
            </a:r>
          </a:p>
          <a:p>
            <a:endParaRPr lang="en-US" sz="2800" kern="0" dirty="0"/>
          </a:p>
          <a:p>
            <a:endParaRPr lang="en-US" sz="2800" kern="0" dirty="0"/>
          </a:p>
        </p:txBody>
      </p:sp>
      <p:pic>
        <p:nvPicPr>
          <p:cNvPr id="7" name="Picture 6">
            <a:extLst>
              <a:ext uri="{FF2B5EF4-FFF2-40B4-BE49-F238E27FC236}">
                <a16:creationId xmlns:a16="http://schemas.microsoft.com/office/drawing/2014/main" id="{91B1BDA7-AAF4-4A1F-A5B6-6F2887575F7D}"/>
              </a:ext>
            </a:extLst>
          </p:cNvPr>
          <p:cNvPicPr>
            <a:picLocks noChangeAspect="1"/>
          </p:cNvPicPr>
          <p:nvPr/>
        </p:nvPicPr>
        <p:blipFill rotWithShape="1">
          <a:blip r:embed="rId3"/>
          <a:srcRect t="6526" r="1" b="19643"/>
          <a:stretch/>
        </p:blipFill>
        <p:spPr>
          <a:xfrm>
            <a:off x="8458411" y="2730768"/>
            <a:ext cx="3732003" cy="4127967"/>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2111222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371600" y="76201"/>
            <a:ext cx="9904412" cy="1008063"/>
          </a:xfrm>
        </p:spPr>
        <p:txBody>
          <a:bodyPr>
            <a:noAutofit/>
          </a:bodyPr>
          <a:lstStyle/>
          <a:p>
            <a:pPr algn="ctr" eaLnBrk="1" hangingPunct="1"/>
            <a:r>
              <a:rPr lang="en-US" sz="4000" dirty="0">
                <a:latin typeface="Arial" panose="020B0604020202020204" pitchFamily="34" charset="0"/>
                <a:cs typeface="Arial" panose="020B0604020202020204" pitchFamily="34" charset="0"/>
              </a:rPr>
              <a:t>Promoting Resilience, Self</a:t>
            </a:r>
            <a:endParaRPr lang="en-GB" sz="4000" dirty="0">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14B37BFD-D0CA-45F9-AA97-51D2F277EF7D}"/>
              </a:ext>
            </a:extLst>
          </p:cNvPr>
          <p:cNvSpPr txBox="1">
            <a:spLocks/>
          </p:cNvSpPr>
          <p:nvPr/>
        </p:nvSpPr>
        <p:spPr>
          <a:xfrm>
            <a:off x="1365894" y="1371600"/>
            <a:ext cx="9598499" cy="5777988"/>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400" kern="0" dirty="0">
                <a:solidFill>
                  <a:srgbClr val="232D4B"/>
                </a:solidFill>
              </a:rPr>
              <a:t>Balance Skills (universal):</a:t>
            </a:r>
          </a:p>
          <a:p>
            <a:pPr lvl="1"/>
            <a:r>
              <a:rPr lang="en-US" sz="2000" kern="0" dirty="0">
                <a:solidFill>
                  <a:srgbClr val="232D4B"/>
                </a:solidFill>
              </a:rPr>
              <a:t>Finding shifts that fit lifestyle</a:t>
            </a:r>
          </a:p>
          <a:p>
            <a:pPr lvl="1"/>
            <a:r>
              <a:rPr lang="en-US" sz="2000" kern="0" dirty="0">
                <a:solidFill>
                  <a:srgbClr val="232D4B"/>
                </a:solidFill>
              </a:rPr>
              <a:t>Consciously making time for meals, sleep and social activities </a:t>
            </a:r>
          </a:p>
          <a:p>
            <a:pPr lvl="1"/>
            <a:r>
              <a:rPr lang="en-US" sz="2000" kern="0" dirty="0">
                <a:solidFill>
                  <a:srgbClr val="232D4B"/>
                </a:solidFill>
              </a:rPr>
              <a:t>Being able to set boundaries, able to ‘switch off’ after work </a:t>
            </a:r>
          </a:p>
          <a:p>
            <a:pPr lvl="1"/>
            <a:r>
              <a:rPr lang="en-US" sz="2000" kern="0" dirty="0">
                <a:solidFill>
                  <a:srgbClr val="232D4B"/>
                </a:solidFill>
              </a:rPr>
              <a:t>‘Professional shielding’</a:t>
            </a:r>
          </a:p>
          <a:p>
            <a:pPr lvl="1"/>
            <a:r>
              <a:rPr lang="en-US" sz="2000" kern="0" dirty="0">
                <a:solidFill>
                  <a:srgbClr val="232D4B"/>
                </a:solidFill>
              </a:rPr>
              <a:t>Able to seek out social support</a:t>
            </a:r>
          </a:p>
          <a:p>
            <a:pPr>
              <a:buFont typeface="Wingdings" panose="05000000000000000000" pitchFamily="2" charset="2"/>
              <a:buChar char="v"/>
            </a:pPr>
            <a:r>
              <a:rPr lang="en-US" sz="2400" kern="0" dirty="0">
                <a:solidFill>
                  <a:srgbClr val="232D4B"/>
                </a:solidFill>
              </a:rPr>
              <a:t>Varied Coping Strategies (individually tailored):</a:t>
            </a:r>
          </a:p>
          <a:p>
            <a:pPr lvl="1"/>
            <a:r>
              <a:rPr lang="en-US" sz="2000" kern="0" dirty="0">
                <a:solidFill>
                  <a:srgbClr val="232D4B"/>
                </a:solidFill>
              </a:rPr>
              <a:t>Self-reflection through journaling, prayer, and faith</a:t>
            </a:r>
          </a:p>
          <a:p>
            <a:pPr lvl="1"/>
            <a:r>
              <a:rPr lang="en-US" sz="2000" kern="0" dirty="0">
                <a:solidFill>
                  <a:srgbClr val="232D4B"/>
                </a:solidFill>
              </a:rPr>
              <a:t>Processing emotions</a:t>
            </a:r>
          </a:p>
          <a:p>
            <a:pPr lvl="1"/>
            <a:r>
              <a:rPr lang="en-US" sz="2000" kern="0" dirty="0">
                <a:solidFill>
                  <a:srgbClr val="232D4B"/>
                </a:solidFill>
              </a:rPr>
              <a:t>Being able to accept that you cannot fix everything </a:t>
            </a:r>
          </a:p>
          <a:p>
            <a:pPr lvl="1"/>
            <a:r>
              <a:rPr lang="en-US" sz="2000" kern="0" dirty="0">
                <a:solidFill>
                  <a:srgbClr val="232D4B"/>
                </a:solidFill>
              </a:rPr>
              <a:t>Being aware of the potential adversities</a:t>
            </a:r>
          </a:p>
          <a:p>
            <a:pPr lvl="1"/>
            <a:r>
              <a:rPr lang="en-US" sz="2000" kern="0" dirty="0">
                <a:solidFill>
                  <a:srgbClr val="232D4B"/>
                </a:solidFill>
              </a:rPr>
              <a:t>Focusing on purpose and meaning </a:t>
            </a:r>
          </a:p>
          <a:p>
            <a:pPr lvl="1"/>
            <a:r>
              <a:rPr lang="en-US" sz="2000" kern="0" dirty="0">
                <a:solidFill>
                  <a:srgbClr val="232D4B"/>
                </a:solidFill>
              </a:rPr>
              <a:t>Delegation of work </a:t>
            </a:r>
          </a:p>
          <a:p>
            <a:pPr lvl="1"/>
            <a:r>
              <a:rPr lang="en-US" sz="2000" kern="0" dirty="0">
                <a:solidFill>
                  <a:srgbClr val="232D4B"/>
                </a:solidFill>
              </a:rPr>
              <a:t>Basic time management</a:t>
            </a:r>
          </a:p>
          <a:p>
            <a:pPr marL="0" indent="0">
              <a:buNone/>
            </a:pPr>
            <a:endParaRPr lang="en-US" sz="1999" kern="0" dirty="0"/>
          </a:p>
        </p:txBody>
      </p:sp>
      <p:sp>
        <p:nvSpPr>
          <p:cNvPr id="17" name="Rectangle 16">
            <a:extLst>
              <a:ext uri="{FF2B5EF4-FFF2-40B4-BE49-F238E27FC236}">
                <a16:creationId xmlns:a16="http://schemas.microsoft.com/office/drawing/2014/main" id="{B7989B54-BD5A-4AAE-9BEE-AC22587B6436}"/>
              </a:ext>
            </a:extLst>
          </p:cNvPr>
          <p:cNvSpPr/>
          <p:nvPr/>
        </p:nvSpPr>
        <p:spPr>
          <a:xfrm>
            <a:off x="9286259" y="6488668"/>
            <a:ext cx="2890535" cy="369332"/>
          </a:xfrm>
          <a:prstGeom prst="rect">
            <a:avLst/>
          </a:prstGeom>
        </p:spPr>
        <p:txBody>
          <a:bodyPr wrap="none">
            <a:spAutoFit/>
          </a:bodyPr>
          <a:lstStyle/>
          <a:p>
            <a:r>
              <a:rPr lang="en-US" dirty="0">
                <a:latin typeface="Helvetica" pitchFamily="2" charset="0"/>
              </a:rPr>
              <a:t>Huey &amp; </a:t>
            </a:r>
            <a:r>
              <a:rPr lang="en-US" dirty="0" err="1">
                <a:latin typeface="Helvetica" pitchFamily="2" charset="0"/>
              </a:rPr>
              <a:t>Palaganas</a:t>
            </a:r>
            <a:r>
              <a:rPr lang="en-US" dirty="0">
                <a:latin typeface="Helvetica" pitchFamily="2" charset="0"/>
              </a:rPr>
              <a:t> (2020)</a:t>
            </a:r>
          </a:p>
        </p:txBody>
      </p:sp>
    </p:spTree>
    <p:extLst>
      <p:ext uri="{BB962C8B-B14F-4D97-AF65-F5344CB8AC3E}">
        <p14:creationId xmlns:p14="http://schemas.microsoft.com/office/powerpoint/2010/main" val="2436163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723" y="0"/>
            <a:ext cx="4151843" cy="1007533"/>
          </a:xfrm>
        </p:spPr>
        <p:txBody>
          <a:bodyPr/>
          <a:lstStyle/>
          <a:p>
            <a:r>
              <a:rPr lang="en-US" dirty="0"/>
              <a:t>Introductions</a:t>
            </a:r>
          </a:p>
        </p:txBody>
      </p:sp>
      <p:pic>
        <p:nvPicPr>
          <p:cNvPr id="3" name="Picture 2"/>
          <p:cNvPicPr>
            <a:picLocks noChangeAspect="1"/>
          </p:cNvPicPr>
          <p:nvPr/>
        </p:nvPicPr>
        <p:blipFill>
          <a:blip r:embed="rId3"/>
          <a:stretch>
            <a:fillRect/>
          </a:stretch>
        </p:blipFill>
        <p:spPr>
          <a:xfrm>
            <a:off x="2662451" y="2590800"/>
            <a:ext cx="7152530" cy="3607636"/>
          </a:xfrm>
          <a:prstGeom prst="rect">
            <a:avLst/>
          </a:prstGeom>
        </p:spPr>
      </p:pic>
      <p:sp>
        <p:nvSpPr>
          <p:cNvPr id="4" name="Rectangle 3"/>
          <p:cNvSpPr/>
          <p:nvPr/>
        </p:nvSpPr>
        <p:spPr>
          <a:xfrm>
            <a:off x="5562600" y="1461764"/>
            <a:ext cx="1828800" cy="954107"/>
          </a:xfrm>
          <a:prstGeom prst="rect">
            <a:avLst/>
          </a:prstGeom>
        </p:spPr>
        <p:txBody>
          <a:bodyPr wrap="square">
            <a:spAutoFit/>
          </a:bodyPr>
          <a:lstStyle/>
          <a:p>
            <a:pPr marL="350838" indent="-293688"/>
            <a:r>
              <a:rPr lang="en-US" altLang="en-US" sz="2800" b="1" kern="0" dirty="0">
                <a:solidFill>
                  <a:srgbClr val="232D4B"/>
                </a:solidFill>
              </a:rPr>
              <a:t>Name</a:t>
            </a:r>
          </a:p>
          <a:p>
            <a:pPr marL="350838" indent="-293688"/>
            <a:r>
              <a:rPr lang="en-US" altLang="en-US" sz="2800" b="1" kern="0" dirty="0">
                <a:solidFill>
                  <a:srgbClr val="232D4B"/>
                </a:solidFill>
              </a:rPr>
              <a:t>Work  </a:t>
            </a:r>
          </a:p>
        </p:txBody>
      </p:sp>
    </p:spTree>
    <p:extLst>
      <p:ext uri="{BB962C8B-B14F-4D97-AF65-F5344CB8AC3E}">
        <p14:creationId xmlns:p14="http://schemas.microsoft.com/office/powerpoint/2010/main" val="2671493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524001" y="76201"/>
            <a:ext cx="9828213" cy="1008063"/>
          </a:xfrm>
        </p:spPr>
        <p:txBody>
          <a:bodyPr>
            <a:noAutofit/>
          </a:bodyPr>
          <a:lstStyle/>
          <a:p>
            <a:pPr algn="ctr" eaLnBrk="1" hangingPunct="1"/>
            <a:r>
              <a:rPr lang="en-GB" sz="4000" dirty="0"/>
              <a:t>Promoting Resilience, Peer Support</a:t>
            </a:r>
          </a:p>
        </p:txBody>
      </p:sp>
      <p:sp>
        <p:nvSpPr>
          <p:cNvPr id="11" name="Rectangle 3">
            <a:extLst>
              <a:ext uri="{FF2B5EF4-FFF2-40B4-BE49-F238E27FC236}">
                <a16:creationId xmlns:a16="http://schemas.microsoft.com/office/drawing/2014/main" id="{A1C40C49-58C5-4826-9976-38B424D0FDD4}"/>
              </a:ext>
            </a:extLst>
          </p:cNvPr>
          <p:cNvSpPr txBox="1">
            <a:spLocks/>
          </p:cNvSpPr>
          <p:nvPr/>
        </p:nvSpPr>
        <p:spPr>
          <a:xfrm>
            <a:off x="1371601" y="1828800"/>
            <a:ext cx="6889393" cy="4724400"/>
          </a:xfrm>
          <a:prstGeom prst="rect">
            <a:avLst/>
          </a:prstGeom>
        </p:spPr>
        <p:txBody>
          <a:bodyPr>
            <a:normAutofit fontScale="925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GB" sz="2400" kern="0" dirty="0">
                <a:solidFill>
                  <a:srgbClr val="232D4B"/>
                </a:solidFill>
              </a:rPr>
              <a:t>Most people experiencing significant stress will cope, but some will become ill</a:t>
            </a:r>
          </a:p>
          <a:p>
            <a:pPr eaLnBrk="1" hangingPunct="1">
              <a:buFont typeface="Wingdings" panose="05000000000000000000" pitchFamily="2" charset="2"/>
              <a:buChar char="v"/>
            </a:pPr>
            <a:r>
              <a:rPr lang="en-GB" sz="2400" kern="0" dirty="0">
                <a:solidFill>
                  <a:srgbClr val="232D4B"/>
                </a:solidFill>
              </a:rPr>
              <a:t>Those that do become ill often do not seek formal help</a:t>
            </a:r>
          </a:p>
          <a:p>
            <a:pPr eaLnBrk="1" hangingPunct="1">
              <a:buFont typeface="Wingdings" panose="05000000000000000000" pitchFamily="2" charset="2"/>
              <a:buChar char="v"/>
            </a:pPr>
            <a:r>
              <a:rPr lang="en-GB" sz="2400" kern="0" dirty="0">
                <a:solidFill>
                  <a:srgbClr val="232D4B"/>
                </a:solidFill>
              </a:rPr>
              <a:t>Peers have shared experiences which promotes understanding and connection</a:t>
            </a:r>
          </a:p>
          <a:p>
            <a:pPr eaLnBrk="1" hangingPunct="1">
              <a:buFont typeface="Wingdings" panose="05000000000000000000" pitchFamily="2" charset="2"/>
              <a:buChar char="v"/>
            </a:pPr>
            <a:r>
              <a:rPr lang="en-GB" sz="2400" kern="0" dirty="0">
                <a:solidFill>
                  <a:srgbClr val="232D4B"/>
                </a:solidFill>
              </a:rPr>
              <a:t>Peers can decrease stigma and normalize stress/vulnerability</a:t>
            </a:r>
          </a:p>
          <a:p>
            <a:pPr eaLnBrk="1" hangingPunct="1">
              <a:buFont typeface="Wingdings" panose="05000000000000000000" pitchFamily="2" charset="2"/>
              <a:buChar char="v"/>
            </a:pPr>
            <a:r>
              <a:rPr lang="en-GB" sz="2400" kern="0" dirty="0">
                <a:solidFill>
                  <a:srgbClr val="232D4B"/>
                </a:solidFill>
              </a:rPr>
              <a:t>Peers can give informal support to prevent more significant problems</a:t>
            </a:r>
          </a:p>
          <a:p>
            <a:pPr eaLnBrk="1" hangingPunct="1">
              <a:buFont typeface="Wingdings" panose="05000000000000000000" pitchFamily="2" charset="2"/>
              <a:buChar char="v"/>
            </a:pPr>
            <a:r>
              <a:rPr lang="en-GB" sz="2400" kern="0" dirty="0">
                <a:solidFill>
                  <a:srgbClr val="232D4B"/>
                </a:solidFill>
              </a:rPr>
              <a:t>They can also be a bridge to more formal treatment </a:t>
            </a:r>
          </a:p>
          <a:p>
            <a:pPr eaLnBrk="1" hangingPunct="1">
              <a:buFont typeface="Wingdings" panose="05000000000000000000" pitchFamily="2" charset="2"/>
              <a:buChar char="v"/>
            </a:pPr>
            <a:r>
              <a:rPr lang="en-GB" sz="2400" kern="0" dirty="0">
                <a:solidFill>
                  <a:srgbClr val="232D4B"/>
                </a:solidFill>
              </a:rPr>
              <a:t>There is evidence that early treatment for significant stress is effective</a:t>
            </a:r>
          </a:p>
        </p:txBody>
      </p:sp>
      <p:pic>
        <p:nvPicPr>
          <p:cNvPr id="12" name="Picture 11" descr="A person standing in a room&#10;&#10;Description automatically generated">
            <a:extLst>
              <a:ext uri="{FF2B5EF4-FFF2-40B4-BE49-F238E27FC236}">
                <a16:creationId xmlns:a16="http://schemas.microsoft.com/office/drawing/2014/main" id="{2C5A6B77-5CF6-4F91-9742-3ABE048409AB}"/>
              </a:ext>
            </a:extLst>
          </p:cNvPr>
          <p:cNvPicPr>
            <a:picLocks noChangeAspect="1"/>
          </p:cNvPicPr>
          <p:nvPr/>
        </p:nvPicPr>
        <p:blipFill rotWithShape="1">
          <a:blip r:embed="rId3">
            <a:extLst>
              <a:ext uri="{28A0092B-C50C-407E-A947-70E740481C1C}">
                <a14:useLocalDpi xmlns:a14="http://schemas.microsoft.com/office/drawing/2010/main" val="0"/>
              </a:ext>
            </a:extLst>
          </a:blip>
          <a:srcRect l="29710" r="9492" b="2"/>
          <a:stretch/>
        </p:blipFill>
        <p:spPr>
          <a:xfrm>
            <a:off x="8217912" y="2464018"/>
            <a:ext cx="3972501" cy="4393982"/>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202521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600201" y="76201"/>
            <a:ext cx="9752013" cy="1008063"/>
          </a:xfrm>
        </p:spPr>
        <p:txBody>
          <a:bodyPr>
            <a:noAutofit/>
          </a:bodyPr>
          <a:lstStyle/>
          <a:p>
            <a:pPr algn="ctr" eaLnBrk="1" hangingPunct="1"/>
            <a:r>
              <a:rPr lang="en-US" sz="3600" dirty="0">
                <a:cs typeface="Arial" panose="020B0604020202020204" pitchFamily="34" charset="0"/>
              </a:rPr>
              <a:t>Key Component: Organizational Support</a:t>
            </a:r>
            <a:endParaRPr lang="en-GB" sz="3600" dirty="0"/>
          </a:p>
        </p:txBody>
      </p:sp>
      <p:pic>
        <p:nvPicPr>
          <p:cNvPr id="7" name="Picture 6">
            <a:extLst>
              <a:ext uri="{FF2B5EF4-FFF2-40B4-BE49-F238E27FC236}">
                <a16:creationId xmlns:a16="http://schemas.microsoft.com/office/drawing/2014/main" id="{20630923-C851-4E95-8051-C4144C40CD83}"/>
              </a:ext>
            </a:extLst>
          </p:cNvPr>
          <p:cNvPicPr>
            <a:picLocks noChangeAspect="1"/>
          </p:cNvPicPr>
          <p:nvPr/>
        </p:nvPicPr>
        <p:blipFill rotWithShape="1">
          <a:blip r:embed="rId3">
            <a:extLst>
              <a:ext uri="{28A0092B-C50C-407E-A947-70E740481C1C}">
                <a14:useLocalDpi xmlns:a14="http://schemas.microsoft.com/office/drawing/2010/main" val="0"/>
              </a:ext>
            </a:extLst>
          </a:blip>
          <a:srcRect l="29858" r="19459" b="-2"/>
          <a:stretch/>
        </p:blipFill>
        <p:spPr>
          <a:xfrm>
            <a:off x="24063" y="2865594"/>
            <a:ext cx="2665392" cy="3944281"/>
          </a:xfrm>
          <a:prstGeom prst="rect">
            <a:avLst/>
          </a:prstGeom>
          <a:effectLst/>
        </p:spPr>
      </p:pic>
      <p:sp>
        <p:nvSpPr>
          <p:cNvPr id="10" name="Title 1">
            <a:extLst>
              <a:ext uri="{FF2B5EF4-FFF2-40B4-BE49-F238E27FC236}">
                <a16:creationId xmlns:a16="http://schemas.microsoft.com/office/drawing/2014/main" id="{E24A34BE-047F-4683-944F-0CE28A4D2F15}"/>
              </a:ext>
            </a:extLst>
          </p:cNvPr>
          <p:cNvSpPr txBox="1">
            <a:spLocks/>
          </p:cNvSpPr>
          <p:nvPr/>
        </p:nvSpPr>
        <p:spPr bwMode="auto">
          <a:xfrm>
            <a:off x="903263" y="1605614"/>
            <a:ext cx="11047413" cy="182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kern="0" dirty="0">
                <a:solidFill>
                  <a:srgbClr val="0070C0"/>
                </a:solidFill>
              </a:rPr>
              <a:t>Healthcare Research: Organizational Factors </a:t>
            </a:r>
          </a:p>
          <a:p>
            <a:r>
              <a:rPr lang="en-US" sz="4000" kern="0" dirty="0">
                <a:solidFill>
                  <a:srgbClr val="0070C0"/>
                </a:solidFill>
              </a:rPr>
              <a:t>Related to Resilience</a:t>
            </a:r>
            <a:br>
              <a:rPr lang="en-US" sz="4000" kern="0" dirty="0"/>
            </a:br>
            <a:r>
              <a:rPr lang="en-US" sz="4000" kern="0" dirty="0"/>
              <a:t>Related to Resilience</a:t>
            </a:r>
          </a:p>
        </p:txBody>
      </p:sp>
      <p:sp>
        <p:nvSpPr>
          <p:cNvPr id="11" name="Content Placeholder 2">
            <a:extLst>
              <a:ext uri="{FF2B5EF4-FFF2-40B4-BE49-F238E27FC236}">
                <a16:creationId xmlns:a16="http://schemas.microsoft.com/office/drawing/2014/main" id="{9681852D-62A0-4063-920E-3F4F5A0F72E6}"/>
              </a:ext>
            </a:extLst>
          </p:cNvPr>
          <p:cNvSpPr txBox="1">
            <a:spLocks/>
          </p:cNvSpPr>
          <p:nvPr/>
        </p:nvSpPr>
        <p:spPr>
          <a:xfrm>
            <a:off x="3124201" y="2865594"/>
            <a:ext cx="9359875" cy="4112724"/>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
            </a:pPr>
            <a:r>
              <a:rPr lang="en-US" sz="2000" kern="0" dirty="0">
                <a:solidFill>
                  <a:srgbClr val="232D4B"/>
                </a:solidFill>
              </a:rPr>
              <a:t>A genuine interest in the wellbeing of staff </a:t>
            </a:r>
          </a:p>
          <a:p>
            <a:pPr>
              <a:buFont typeface="Wingdings" panose="05000000000000000000" pitchFamily="2" charset="2"/>
              <a:buChar char="§"/>
            </a:pPr>
            <a:r>
              <a:rPr lang="en-US" sz="2000" kern="0" dirty="0">
                <a:solidFill>
                  <a:srgbClr val="232D4B"/>
                </a:solidFill>
              </a:rPr>
              <a:t>Accessibility to support without being judged as ‘not coping’</a:t>
            </a:r>
          </a:p>
          <a:p>
            <a:pPr>
              <a:buFont typeface="Wingdings" panose="05000000000000000000" pitchFamily="2" charset="2"/>
              <a:buChar char="§"/>
            </a:pPr>
            <a:r>
              <a:rPr lang="en-US" sz="2000" kern="0" dirty="0">
                <a:solidFill>
                  <a:srgbClr val="232D4B"/>
                </a:solidFill>
              </a:rPr>
              <a:t>Enhance peer support and social support</a:t>
            </a:r>
          </a:p>
          <a:p>
            <a:pPr>
              <a:buFont typeface="Wingdings" panose="05000000000000000000" pitchFamily="2" charset="2"/>
              <a:buChar char="§"/>
            </a:pPr>
            <a:r>
              <a:rPr lang="en-US" sz="2000" kern="0" dirty="0">
                <a:solidFill>
                  <a:srgbClr val="232D4B"/>
                </a:solidFill>
              </a:rPr>
              <a:t>Safe discussions of events and sharing</a:t>
            </a:r>
          </a:p>
          <a:p>
            <a:pPr>
              <a:buFont typeface="Wingdings" panose="05000000000000000000" pitchFamily="2" charset="2"/>
              <a:buChar char="§"/>
            </a:pPr>
            <a:r>
              <a:rPr lang="en-US" sz="2000" kern="0" dirty="0">
                <a:solidFill>
                  <a:srgbClr val="232D4B"/>
                </a:solidFill>
              </a:rPr>
              <a:t>Provide opportunities for peers to work collaboratively</a:t>
            </a:r>
          </a:p>
          <a:p>
            <a:pPr>
              <a:buFont typeface="Wingdings" panose="05000000000000000000" pitchFamily="2" charset="2"/>
              <a:buChar char="§"/>
            </a:pPr>
            <a:r>
              <a:rPr lang="en-US" sz="2000" kern="0" dirty="0">
                <a:solidFill>
                  <a:srgbClr val="232D4B"/>
                </a:solidFill>
              </a:rPr>
              <a:t>Recognize the importance of boundaries between work</a:t>
            </a:r>
          </a:p>
          <a:p>
            <a:pPr>
              <a:buFont typeface="Wingdings" panose="05000000000000000000" pitchFamily="2" charset="2"/>
              <a:buChar char="§"/>
            </a:pPr>
            <a:r>
              <a:rPr lang="en-US" sz="2000" kern="0" dirty="0">
                <a:solidFill>
                  <a:srgbClr val="232D4B"/>
                </a:solidFill>
              </a:rPr>
              <a:t>and home life</a:t>
            </a:r>
          </a:p>
          <a:p>
            <a:pPr>
              <a:buFont typeface="Wingdings" panose="05000000000000000000" pitchFamily="2" charset="2"/>
              <a:buChar char="§"/>
            </a:pPr>
            <a:r>
              <a:rPr lang="en-US" sz="2000" kern="0" dirty="0">
                <a:solidFill>
                  <a:srgbClr val="232D4B"/>
                </a:solidFill>
              </a:rPr>
              <a:t>Greater autonomy over time and content of work</a:t>
            </a:r>
          </a:p>
          <a:p>
            <a:pPr>
              <a:buFont typeface="Wingdings" panose="05000000000000000000" pitchFamily="2" charset="2"/>
              <a:buChar char="§"/>
            </a:pPr>
            <a:r>
              <a:rPr lang="en-US" sz="2000" kern="0" dirty="0">
                <a:solidFill>
                  <a:srgbClr val="232D4B"/>
                </a:solidFill>
              </a:rPr>
              <a:t>Regulated working hours and adequate staffing </a:t>
            </a:r>
          </a:p>
          <a:p>
            <a:pPr>
              <a:buFont typeface="Wingdings" panose="05000000000000000000" pitchFamily="2" charset="2"/>
              <a:buChar char="§"/>
            </a:pPr>
            <a:r>
              <a:rPr lang="en-US" sz="2000" kern="0" dirty="0">
                <a:solidFill>
                  <a:srgbClr val="232D4B"/>
                </a:solidFill>
              </a:rPr>
              <a:t>Meaningful recognition </a:t>
            </a:r>
          </a:p>
          <a:p>
            <a:pPr marL="0" indent="0">
              <a:buNone/>
            </a:pPr>
            <a:endParaRPr lang="en-US" sz="1700" kern="0" dirty="0"/>
          </a:p>
        </p:txBody>
      </p:sp>
      <p:sp>
        <p:nvSpPr>
          <p:cNvPr id="12" name="Rectangle 11">
            <a:extLst>
              <a:ext uri="{FF2B5EF4-FFF2-40B4-BE49-F238E27FC236}">
                <a16:creationId xmlns:a16="http://schemas.microsoft.com/office/drawing/2014/main" id="{22BAD898-5E8B-46C4-8A01-274EEC129981}"/>
              </a:ext>
            </a:extLst>
          </p:cNvPr>
          <p:cNvSpPr/>
          <p:nvPr/>
        </p:nvSpPr>
        <p:spPr>
          <a:xfrm>
            <a:off x="9239721" y="6412468"/>
            <a:ext cx="2890535" cy="369332"/>
          </a:xfrm>
          <a:prstGeom prst="rect">
            <a:avLst/>
          </a:prstGeom>
        </p:spPr>
        <p:txBody>
          <a:bodyPr wrap="none">
            <a:spAutoFit/>
          </a:bodyPr>
          <a:lstStyle/>
          <a:p>
            <a:r>
              <a:rPr lang="en-US" dirty="0">
                <a:solidFill>
                  <a:srgbClr val="232D4B"/>
                </a:solidFill>
                <a:latin typeface="Helvetica" pitchFamily="2" charset="0"/>
              </a:rPr>
              <a:t>Huey &amp; </a:t>
            </a:r>
            <a:r>
              <a:rPr lang="en-US" dirty="0" err="1">
                <a:solidFill>
                  <a:srgbClr val="232D4B"/>
                </a:solidFill>
                <a:latin typeface="Helvetica" pitchFamily="2" charset="0"/>
              </a:rPr>
              <a:t>Palaganas</a:t>
            </a:r>
            <a:r>
              <a:rPr lang="en-US" dirty="0">
                <a:solidFill>
                  <a:srgbClr val="232D4B"/>
                </a:solidFill>
                <a:latin typeface="Helvetica" pitchFamily="2" charset="0"/>
              </a:rPr>
              <a:t> (2020</a:t>
            </a:r>
            <a:r>
              <a:rPr lang="en-US" dirty="0">
                <a:latin typeface="Helvetica" pitchFamily="2" charset="0"/>
              </a:rPr>
              <a:t>)</a:t>
            </a:r>
          </a:p>
        </p:txBody>
      </p:sp>
    </p:spTree>
    <p:extLst>
      <p:ext uri="{BB962C8B-B14F-4D97-AF65-F5344CB8AC3E}">
        <p14:creationId xmlns:p14="http://schemas.microsoft.com/office/powerpoint/2010/main" val="1713867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sz="4399" dirty="0"/>
              <a:t>Enhancing Resilience</a:t>
            </a:r>
            <a:endParaRPr lang="en-US" dirty="0"/>
          </a:p>
        </p:txBody>
      </p:sp>
      <p:pic>
        <p:nvPicPr>
          <p:cNvPr id="20" name="Picture 19">
            <a:extLst>
              <a:ext uri="{FF2B5EF4-FFF2-40B4-BE49-F238E27FC236}">
                <a16:creationId xmlns:a16="http://schemas.microsoft.com/office/drawing/2014/main" id="{11DFFB7E-6FD5-40A4-A137-11F1B22C5C97}"/>
              </a:ext>
            </a:extLst>
          </p:cNvPr>
          <p:cNvPicPr>
            <a:picLocks noChangeAspect="1"/>
          </p:cNvPicPr>
          <p:nvPr/>
        </p:nvPicPr>
        <p:blipFill>
          <a:blip r:embed="rId3"/>
          <a:stretch>
            <a:fillRect/>
          </a:stretch>
        </p:blipFill>
        <p:spPr>
          <a:xfrm>
            <a:off x="4823615" y="4964192"/>
            <a:ext cx="2345376" cy="1790304"/>
          </a:xfrm>
          <a:prstGeom prst="rect">
            <a:avLst/>
          </a:prstGeom>
        </p:spPr>
      </p:pic>
      <p:sp>
        <p:nvSpPr>
          <p:cNvPr id="22" name="Straight Connector 3">
            <a:extLst>
              <a:ext uri="{FF2B5EF4-FFF2-40B4-BE49-F238E27FC236}">
                <a16:creationId xmlns:a16="http://schemas.microsoft.com/office/drawing/2014/main" id="{7F8495A9-E109-44BA-892F-EAEF3B4F135E}"/>
              </a:ext>
            </a:extLst>
          </p:cNvPr>
          <p:cNvSpPr/>
          <p:nvPr/>
        </p:nvSpPr>
        <p:spPr>
          <a:xfrm>
            <a:off x="2820255" y="2996515"/>
            <a:ext cx="2911045" cy="613247"/>
          </a:xfrm>
          <a:custGeom>
            <a:avLst/>
            <a:gdLst/>
            <a:ahLst/>
            <a:cxnLst/>
            <a:rect l="0" t="0" r="0" b="0"/>
            <a:pathLst>
              <a:path>
                <a:moveTo>
                  <a:pt x="2911803" y="0"/>
                </a:moveTo>
                <a:lnTo>
                  <a:pt x="2911803" y="360778"/>
                </a:lnTo>
                <a:lnTo>
                  <a:pt x="0" y="360778"/>
                </a:lnTo>
                <a:lnTo>
                  <a:pt x="0" y="613407"/>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9" name="Straight Connector 4">
            <a:extLst>
              <a:ext uri="{FF2B5EF4-FFF2-40B4-BE49-F238E27FC236}">
                <a16:creationId xmlns:a16="http://schemas.microsoft.com/office/drawing/2014/main" id="{3A496110-5CC8-49AE-8492-313517065D2C}"/>
              </a:ext>
            </a:extLst>
          </p:cNvPr>
          <p:cNvSpPr/>
          <p:nvPr/>
        </p:nvSpPr>
        <p:spPr>
          <a:xfrm>
            <a:off x="5731299" y="3048100"/>
            <a:ext cx="2756277" cy="762344"/>
          </a:xfrm>
          <a:custGeom>
            <a:avLst/>
            <a:gdLst/>
            <a:ahLst/>
            <a:cxnLst/>
            <a:rect l="0" t="0" r="0" b="0"/>
            <a:pathLst>
              <a:path>
                <a:moveTo>
                  <a:pt x="0" y="0"/>
                </a:moveTo>
                <a:lnTo>
                  <a:pt x="0" y="320357"/>
                </a:lnTo>
                <a:lnTo>
                  <a:pt x="2727000" y="320357"/>
                </a:lnTo>
                <a:lnTo>
                  <a:pt x="2727000" y="572987"/>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41" name="Group 40">
            <a:extLst>
              <a:ext uri="{FF2B5EF4-FFF2-40B4-BE49-F238E27FC236}">
                <a16:creationId xmlns:a16="http://schemas.microsoft.com/office/drawing/2014/main" id="{9EEB7E87-129F-4C7C-96D5-2EC7EBFF9AE9}"/>
              </a:ext>
            </a:extLst>
          </p:cNvPr>
          <p:cNvGrpSpPr/>
          <p:nvPr/>
        </p:nvGrpSpPr>
        <p:grpSpPr>
          <a:xfrm>
            <a:off x="7348236" y="3581361"/>
            <a:ext cx="2405365" cy="1218883"/>
            <a:chOff x="5638803" y="2072957"/>
            <a:chExt cx="2405992" cy="1219200"/>
          </a:xfrm>
        </p:grpSpPr>
        <p:sp>
          <p:nvSpPr>
            <p:cNvPr id="48" name="Rectangle 47">
              <a:extLst>
                <a:ext uri="{FF2B5EF4-FFF2-40B4-BE49-F238E27FC236}">
                  <a16:creationId xmlns:a16="http://schemas.microsoft.com/office/drawing/2014/main" id="{764CCDAC-8124-4841-9488-D7FD1C700FAE}"/>
                </a:ext>
              </a:extLst>
            </p:cNvPr>
            <p:cNvSpPr/>
            <p:nvPr/>
          </p:nvSpPr>
          <p:spPr>
            <a:xfrm>
              <a:off x="5638803" y="2072957"/>
              <a:ext cx="2405992" cy="1202996"/>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sp>
        <p:sp>
          <p:nvSpPr>
            <p:cNvPr id="49" name="TextBox 48">
              <a:extLst>
                <a:ext uri="{FF2B5EF4-FFF2-40B4-BE49-F238E27FC236}">
                  <a16:creationId xmlns:a16="http://schemas.microsoft.com/office/drawing/2014/main" id="{53781749-4676-4522-87A3-8654D9E84258}"/>
                </a:ext>
              </a:extLst>
            </p:cNvPr>
            <p:cNvSpPr txBox="1"/>
            <p:nvPr/>
          </p:nvSpPr>
          <p:spPr>
            <a:xfrm>
              <a:off x="5638803" y="2089161"/>
              <a:ext cx="2405992" cy="1202996"/>
            </a:xfrm>
            <a:prstGeom prst="rect">
              <a:avLst/>
            </a:prstGeom>
            <a:solidFill>
              <a:srgbClr val="FF7C00"/>
            </a:solidFill>
          </p:spPr>
          <p:style>
            <a:lnRef idx="0">
              <a:scrgbClr r="0" g="0" b="0"/>
            </a:lnRef>
            <a:fillRef idx="0">
              <a:scrgbClr r="0" g="0" b="0"/>
            </a:fillRef>
            <a:effectRef idx="0">
              <a:scrgbClr r="0" g="0" b="0"/>
            </a:effectRef>
            <a:fontRef idx="minor">
              <a:schemeClr val="lt1"/>
            </a:fontRef>
          </p:style>
          <p:txBody>
            <a:bodyPr spcFirstLastPara="0" vert="horz" wrap="square" lIns="15871" tIns="15871" rIns="15871" bIns="15871" numCol="1" spcCol="1270" anchor="ctr" anchorCtr="0">
              <a:noAutofit/>
            </a:bodyPr>
            <a:lstStyle/>
            <a:p>
              <a:pPr algn="ctr" defTabSz="1110917">
                <a:lnSpc>
                  <a:spcPct val="90000"/>
                </a:lnSpc>
                <a:spcAft>
                  <a:spcPct val="35000"/>
                </a:spcAft>
              </a:pPr>
              <a:r>
                <a:rPr lang="en-US" sz="2200" dirty="0"/>
                <a:t>Recognize Stress &amp; Reduce Injury</a:t>
              </a:r>
            </a:p>
          </p:txBody>
        </p:sp>
      </p:grpSp>
      <p:grpSp>
        <p:nvGrpSpPr>
          <p:cNvPr id="42" name="Group 41">
            <a:extLst>
              <a:ext uri="{FF2B5EF4-FFF2-40B4-BE49-F238E27FC236}">
                <a16:creationId xmlns:a16="http://schemas.microsoft.com/office/drawing/2014/main" id="{6F2B1CF3-F4F3-4DF5-9B12-60E0849B394D}"/>
              </a:ext>
            </a:extLst>
          </p:cNvPr>
          <p:cNvGrpSpPr/>
          <p:nvPr/>
        </p:nvGrpSpPr>
        <p:grpSpPr>
          <a:xfrm>
            <a:off x="1617572" y="3661348"/>
            <a:ext cx="2405365" cy="1202683"/>
            <a:chOff x="0" y="2113378"/>
            <a:chExt cx="2405992" cy="1202996"/>
          </a:xfrm>
        </p:grpSpPr>
        <p:sp>
          <p:nvSpPr>
            <p:cNvPr id="46" name="Rectangle 45">
              <a:extLst>
                <a:ext uri="{FF2B5EF4-FFF2-40B4-BE49-F238E27FC236}">
                  <a16:creationId xmlns:a16="http://schemas.microsoft.com/office/drawing/2014/main" id="{172BD80F-FC96-4FC5-B14C-6F463BE29ECA}"/>
                </a:ext>
              </a:extLst>
            </p:cNvPr>
            <p:cNvSpPr/>
            <p:nvPr/>
          </p:nvSpPr>
          <p:spPr>
            <a:xfrm>
              <a:off x="0" y="2113378"/>
              <a:ext cx="2405992" cy="1202996"/>
            </a:xfrm>
            <a:prstGeom prst="rect">
              <a:avLst/>
            </a:prstGeom>
            <a:solidFill>
              <a:srgbClr val="00CC00"/>
            </a:solidFill>
          </p:spPr>
          <p:style>
            <a:lnRef idx="3">
              <a:schemeClr val="lt1"/>
            </a:lnRef>
            <a:fillRef idx="1">
              <a:schemeClr val="accent2"/>
            </a:fillRef>
            <a:effectRef idx="1">
              <a:schemeClr val="accent2"/>
            </a:effectRef>
            <a:fontRef idx="minor">
              <a:schemeClr val="lt1"/>
            </a:fontRef>
          </p:style>
        </p:sp>
        <p:sp>
          <p:nvSpPr>
            <p:cNvPr id="47" name="TextBox 46">
              <a:extLst>
                <a:ext uri="{FF2B5EF4-FFF2-40B4-BE49-F238E27FC236}">
                  <a16:creationId xmlns:a16="http://schemas.microsoft.com/office/drawing/2014/main" id="{52717C70-3AB9-437F-A7CD-FBCF59A6F414}"/>
                </a:ext>
              </a:extLst>
            </p:cNvPr>
            <p:cNvSpPr txBox="1"/>
            <p:nvPr/>
          </p:nvSpPr>
          <p:spPr>
            <a:xfrm>
              <a:off x="0" y="2113378"/>
              <a:ext cx="2405992" cy="1202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1" tIns="15871" rIns="15871" bIns="15871" numCol="1" spcCol="1270" anchor="ctr" anchorCtr="0">
              <a:noAutofit/>
            </a:bodyPr>
            <a:lstStyle/>
            <a:p>
              <a:pPr algn="ctr" defTabSz="1110917">
                <a:lnSpc>
                  <a:spcPct val="90000"/>
                </a:lnSpc>
                <a:spcAft>
                  <a:spcPct val="35000"/>
                </a:spcAft>
              </a:pPr>
              <a:r>
                <a:rPr lang="en-US" sz="2499" dirty="0"/>
                <a:t>Positive Practices</a:t>
              </a:r>
            </a:p>
          </p:txBody>
        </p:sp>
      </p:grpSp>
      <p:grpSp>
        <p:nvGrpSpPr>
          <p:cNvPr id="43" name="Group 42">
            <a:extLst>
              <a:ext uri="{FF2B5EF4-FFF2-40B4-BE49-F238E27FC236}">
                <a16:creationId xmlns:a16="http://schemas.microsoft.com/office/drawing/2014/main" id="{3BD95EDC-7E74-4812-951E-AACE8F76CE68}"/>
              </a:ext>
            </a:extLst>
          </p:cNvPr>
          <p:cNvGrpSpPr/>
          <p:nvPr/>
        </p:nvGrpSpPr>
        <p:grpSpPr>
          <a:xfrm>
            <a:off x="4528836" y="3673741"/>
            <a:ext cx="2405365" cy="1202683"/>
            <a:chOff x="2666993" y="2057403"/>
            <a:chExt cx="2405992" cy="1202996"/>
          </a:xfrm>
        </p:grpSpPr>
        <p:sp>
          <p:nvSpPr>
            <p:cNvPr id="44" name="Rectangle 43">
              <a:extLst>
                <a:ext uri="{FF2B5EF4-FFF2-40B4-BE49-F238E27FC236}">
                  <a16:creationId xmlns:a16="http://schemas.microsoft.com/office/drawing/2014/main" id="{D00590B9-BEC5-4A06-8CF9-113C81477414}"/>
                </a:ext>
              </a:extLst>
            </p:cNvPr>
            <p:cNvSpPr/>
            <p:nvPr/>
          </p:nvSpPr>
          <p:spPr>
            <a:xfrm>
              <a:off x="2666993" y="2057403"/>
              <a:ext cx="2405992" cy="1202996"/>
            </a:xfrm>
            <a:prstGeom prst="rect">
              <a:avLst/>
            </a:prstGeom>
            <a:solidFill>
              <a:srgbClr val="FFFF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47383EE5-B141-4643-979D-54F0AD3D5184}"/>
                </a:ext>
              </a:extLst>
            </p:cNvPr>
            <p:cNvSpPr txBox="1"/>
            <p:nvPr/>
          </p:nvSpPr>
          <p:spPr>
            <a:xfrm>
              <a:off x="2666993" y="2057403"/>
              <a:ext cx="2405992" cy="1202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1" tIns="15871" rIns="15871" bIns="15871" numCol="1" spcCol="1270" anchor="ctr" anchorCtr="0">
              <a:noAutofit/>
            </a:bodyPr>
            <a:lstStyle/>
            <a:p>
              <a:pPr algn="ctr" defTabSz="1110917">
                <a:lnSpc>
                  <a:spcPct val="90000"/>
                </a:lnSpc>
                <a:spcAft>
                  <a:spcPct val="35000"/>
                </a:spcAft>
              </a:pPr>
              <a:r>
                <a:rPr lang="en-US" sz="2499" dirty="0">
                  <a:solidFill>
                    <a:schemeClr val="bg2">
                      <a:lumMod val="75000"/>
                    </a:schemeClr>
                  </a:solidFill>
                </a:rPr>
                <a:t>Optimize</a:t>
              </a:r>
              <a:r>
                <a:rPr lang="en-US" sz="2499" dirty="0">
                  <a:solidFill>
                    <a:schemeClr val="bg1">
                      <a:lumMod val="65000"/>
                    </a:schemeClr>
                  </a:solidFill>
                </a:rPr>
                <a:t> </a:t>
              </a:r>
              <a:r>
                <a:rPr lang="en-US" sz="2499" dirty="0">
                  <a:solidFill>
                    <a:schemeClr val="bg2">
                      <a:lumMod val="75000"/>
                    </a:schemeClr>
                  </a:solidFill>
                </a:rPr>
                <a:t>the work environment</a:t>
              </a:r>
            </a:p>
          </p:txBody>
        </p:sp>
      </p:grpSp>
      <p:sp>
        <p:nvSpPr>
          <p:cNvPr id="2" name="Arrow: Right 1">
            <a:extLst>
              <a:ext uri="{FF2B5EF4-FFF2-40B4-BE49-F238E27FC236}">
                <a16:creationId xmlns:a16="http://schemas.microsoft.com/office/drawing/2014/main" id="{F99B24F2-B019-4E31-97D6-D5DE00FEACCF}"/>
              </a:ext>
            </a:extLst>
          </p:cNvPr>
          <p:cNvSpPr/>
          <p:nvPr/>
        </p:nvSpPr>
        <p:spPr>
          <a:xfrm>
            <a:off x="9660272" y="4069322"/>
            <a:ext cx="1447423" cy="25497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959F38-89B8-46DC-85AE-0F4DDD348375}"/>
              </a:ext>
            </a:extLst>
          </p:cNvPr>
          <p:cNvSpPr txBox="1"/>
          <p:nvPr/>
        </p:nvSpPr>
        <p:spPr>
          <a:xfrm>
            <a:off x="10016784" y="3661710"/>
            <a:ext cx="1066522" cy="1015399"/>
          </a:xfrm>
          <a:prstGeom prst="rect">
            <a:avLst/>
          </a:prstGeom>
          <a:noFill/>
        </p:spPr>
        <p:txBody>
          <a:bodyPr wrap="square" rtlCol="0">
            <a:spAutoFit/>
          </a:bodyPr>
          <a:lstStyle/>
          <a:p>
            <a:r>
              <a:rPr lang="en-US" sz="5998" b="1" dirty="0">
                <a:solidFill>
                  <a:srgbClr val="FF0000"/>
                </a:solidFill>
              </a:rPr>
              <a:t>X</a:t>
            </a:r>
          </a:p>
        </p:txBody>
      </p:sp>
      <p:sp>
        <p:nvSpPr>
          <p:cNvPr id="6" name="TextBox 5">
            <a:extLst>
              <a:ext uri="{FF2B5EF4-FFF2-40B4-BE49-F238E27FC236}">
                <a16:creationId xmlns:a16="http://schemas.microsoft.com/office/drawing/2014/main" id="{42ED2379-5BA9-4F77-9298-229D4E0657CE}"/>
              </a:ext>
            </a:extLst>
          </p:cNvPr>
          <p:cNvSpPr txBox="1"/>
          <p:nvPr/>
        </p:nvSpPr>
        <p:spPr>
          <a:xfrm>
            <a:off x="10579421" y="3427439"/>
            <a:ext cx="1546020" cy="923090"/>
          </a:xfrm>
          <a:prstGeom prst="rect">
            <a:avLst/>
          </a:prstGeom>
          <a:noFill/>
        </p:spPr>
        <p:txBody>
          <a:bodyPr wrap="square" rtlCol="0">
            <a:spAutoFit/>
          </a:bodyPr>
          <a:lstStyle/>
          <a:p>
            <a:pPr algn="ctr"/>
            <a:r>
              <a:rPr lang="en-US" dirty="0"/>
              <a:t>Prevent Getting to the </a:t>
            </a:r>
            <a:r>
              <a:rPr lang="en-US" b="1" dirty="0">
                <a:solidFill>
                  <a:srgbClr val="FF0000"/>
                </a:solidFill>
              </a:rPr>
              <a:t>Red</a:t>
            </a:r>
          </a:p>
        </p:txBody>
      </p:sp>
      <p:cxnSp>
        <p:nvCxnSpPr>
          <p:cNvPr id="7" name="Straight Connector 6"/>
          <p:cNvCxnSpPr>
            <a:endCxn id="45" idx="0"/>
          </p:cNvCxnSpPr>
          <p:nvPr/>
        </p:nvCxnSpPr>
        <p:spPr>
          <a:xfrm>
            <a:off x="5731298" y="3427440"/>
            <a:ext cx="220" cy="24630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62400" y="2537759"/>
            <a:ext cx="3825664"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Individual, Unit, Organization</a:t>
            </a:r>
          </a:p>
        </p:txBody>
      </p:sp>
    </p:spTree>
    <p:extLst>
      <p:ext uri="{BB962C8B-B14F-4D97-AF65-F5344CB8AC3E}">
        <p14:creationId xmlns:p14="http://schemas.microsoft.com/office/powerpoint/2010/main" val="397611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600201" y="76201"/>
            <a:ext cx="9752013" cy="1008063"/>
          </a:xfrm>
        </p:spPr>
        <p:txBody>
          <a:bodyPr>
            <a:noAutofit/>
          </a:bodyPr>
          <a:lstStyle/>
          <a:p>
            <a:pPr algn="ctr" eaLnBrk="1" hangingPunct="1"/>
            <a:r>
              <a:rPr lang="en-US" sz="4000" dirty="0">
                <a:latin typeface="Arial" panose="020B0604020202020204" pitchFamily="34" charset="0"/>
                <a:cs typeface="Arial" panose="020B0604020202020204" pitchFamily="34" charset="0"/>
              </a:rPr>
              <a:t>Why is it Hard to Implement Solutions</a:t>
            </a:r>
            <a:endParaRPr lang="en-GB" sz="4000" dirty="0">
              <a:latin typeface="Arial" panose="020B0604020202020204" pitchFamily="34" charset="0"/>
              <a:cs typeface="Arial" panose="020B0604020202020204" pitchFamily="34" charset="0"/>
            </a:endParaRPr>
          </a:p>
        </p:txBody>
      </p:sp>
      <p:pic>
        <p:nvPicPr>
          <p:cNvPr id="5" name="Picture 4" descr="14064081_1128263463935312_2320075140058882007_n.jpg">
            <a:extLst>
              <a:ext uri="{FF2B5EF4-FFF2-40B4-BE49-F238E27FC236}">
                <a16:creationId xmlns:a16="http://schemas.microsoft.com/office/drawing/2014/main" id="{FE1A6856-EEE7-4763-8B69-F1DFE13E3BBE}"/>
              </a:ext>
            </a:extLst>
          </p:cNvPr>
          <p:cNvPicPr>
            <a:picLocks noChangeAspect="1"/>
          </p:cNvPicPr>
          <p:nvPr/>
        </p:nvPicPr>
        <p:blipFill rotWithShape="1">
          <a:blip r:embed="rId3">
            <a:extLst>
              <a:ext uri="{28A0092B-C50C-407E-A947-70E740481C1C}">
                <a14:useLocalDpi xmlns:a14="http://schemas.microsoft.com/office/drawing/2010/main" val="0"/>
              </a:ext>
            </a:extLst>
          </a:blip>
          <a:srcRect t="6899" r="-2" b="-2"/>
          <a:stretch/>
        </p:blipFill>
        <p:spPr>
          <a:xfrm>
            <a:off x="2534003" y="1794163"/>
            <a:ext cx="7543800" cy="4300642"/>
          </a:xfrm>
          <a:prstGeom prst="rect">
            <a:avLst/>
          </a:prstGeom>
        </p:spPr>
      </p:pic>
      <p:sp>
        <p:nvSpPr>
          <p:cNvPr id="2" name="Explosion: 14 Points 1">
            <a:extLst>
              <a:ext uri="{FF2B5EF4-FFF2-40B4-BE49-F238E27FC236}">
                <a16:creationId xmlns:a16="http://schemas.microsoft.com/office/drawing/2014/main" id="{300188E3-D01D-48B4-98AB-6A58231EF04E}"/>
              </a:ext>
            </a:extLst>
          </p:cNvPr>
          <p:cNvSpPr/>
          <p:nvPr/>
        </p:nvSpPr>
        <p:spPr>
          <a:xfrm rot="3238963">
            <a:off x="10300841" y="1556986"/>
            <a:ext cx="1752600" cy="2057400"/>
          </a:xfrm>
          <a:prstGeom prst="irregularSeal2">
            <a:avLst/>
          </a:prstGeom>
          <a:solidFill>
            <a:srgbClr val="232D4B"/>
          </a:solidFill>
          <a:ln>
            <a:solidFill>
              <a:srgbClr val="232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3686F5-7A30-457C-B5DA-A11254951844}"/>
              </a:ext>
            </a:extLst>
          </p:cNvPr>
          <p:cNvSpPr txBox="1"/>
          <p:nvPr/>
        </p:nvSpPr>
        <p:spPr>
          <a:xfrm>
            <a:off x="10591799" y="2277070"/>
            <a:ext cx="1066800" cy="923330"/>
          </a:xfrm>
          <a:prstGeom prst="rect">
            <a:avLst/>
          </a:prstGeom>
          <a:noFill/>
          <a:ln>
            <a:noFill/>
          </a:ln>
        </p:spPr>
        <p:txBody>
          <a:bodyPr wrap="square" rtlCol="0">
            <a:spAutoFit/>
          </a:bodyPr>
          <a:lstStyle/>
          <a:p>
            <a:pPr algn="ctr" eaLnBrk="0" fontAlgn="base" hangingPunct="0">
              <a:spcBef>
                <a:spcPct val="0"/>
              </a:spcBef>
              <a:spcAft>
                <a:spcPct val="0"/>
              </a:spcAft>
              <a:defRPr/>
            </a:pPr>
            <a:r>
              <a:rPr lang="en-US" b="1" dirty="0">
                <a:solidFill>
                  <a:schemeClr val="bg1"/>
                </a:solidFill>
                <a:latin typeface="Calibri"/>
              </a:rPr>
              <a:t>Stress </a:t>
            </a:r>
          </a:p>
          <a:p>
            <a:pPr algn="ctr" eaLnBrk="0" fontAlgn="base" hangingPunct="0">
              <a:spcBef>
                <a:spcPct val="0"/>
              </a:spcBef>
              <a:spcAft>
                <a:spcPct val="0"/>
              </a:spcAft>
              <a:defRPr/>
            </a:pPr>
            <a:r>
              <a:rPr lang="en-US" b="1" dirty="0">
                <a:solidFill>
                  <a:schemeClr val="bg1"/>
                </a:solidFill>
                <a:latin typeface="Calibri"/>
              </a:rPr>
              <a:t>Burnout</a:t>
            </a:r>
          </a:p>
          <a:p>
            <a:endParaRPr lang="en-US" dirty="0"/>
          </a:p>
        </p:txBody>
      </p:sp>
      <p:sp>
        <p:nvSpPr>
          <p:cNvPr id="10" name="Explosion: 14 Points 9">
            <a:extLst>
              <a:ext uri="{FF2B5EF4-FFF2-40B4-BE49-F238E27FC236}">
                <a16:creationId xmlns:a16="http://schemas.microsoft.com/office/drawing/2014/main" id="{0FAB9F3B-49CB-46C0-AD83-D2E8F301F4D9}"/>
              </a:ext>
            </a:extLst>
          </p:cNvPr>
          <p:cNvSpPr/>
          <p:nvPr/>
        </p:nvSpPr>
        <p:spPr>
          <a:xfrm rot="2859297">
            <a:off x="472632" y="4288069"/>
            <a:ext cx="1752600" cy="2057400"/>
          </a:xfrm>
          <a:prstGeom prst="irregularSeal2">
            <a:avLst/>
          </a:prstGeom>
          <a:solidFill>
            <a:srgbClr val="232D4B"/>
          </a:solidFill>
          <a:ln>
            <a:solidFill>
              <a:srgbClr val="232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EA2292-7970-429F-B75B-84F94AB5D5AF}"/>
              </a:ext>
            </a:extLst>
          </p:cNvPr>
          <p:cNvSpPr txBox="1"/>
          <p:nvPr/>
        </p:nvSpPr>
        <p:spPr>
          <a:xfrm>
            <a:off x="763590" y="4984999"/>
            <a:ext cx="1141410" cy="923330"/>
          </a:xfrm>
          <a:prstGeom prst="rect">
            <a:avLst/>
          </a:prstGeom>
          <a:noFill/>
          <a:ln>
            <a:noFill/>
          </a:ln>
        </p:spPr>
        <p:txBody>
          <a:bodyPr wrap="square" rtlCol="0">
            <a:spAutoFit/>
          </a:bodyPr>
          <a:lstStyle/>
          <a:p>
            <a:pPr algn="ctr" eaLnBrk="0" fontAlgn="base" hangingPunct="0">
              <a:spcBef>
                <a:spcPct val="0"/>
              </a:spcBef>
              <a:spcAft>
                <a:spcPct val="0"/>
              </a:spcAft>
              <a:defRPr/>
            </a:pPr>
            <a:r>
              <a:rPr lang="en-US" b="1" dirty="0">
                <a:solidFill>
                  <a:schemeClr val="bg1"/>
                </a:solidFill>
                <a:latin typeface="Calibri"/>
              </a:rPr>
              <a:t>Time Resources</a:t>
            </a:r>
          </a:p>
          <a:p>
            <a:endParaRPr lang="en-US" dirty="0"/>
          </a:p>
        </p:txBody>
      </p:sp>
    </p:spTree>
    <p:extLst>
      <p:ext uri="{BB962C8B-B14F-4D97-AF65-F5344CB8AC3E}">
        <p14:creationId xmlns:p14="http://schemas.microsoft.com/office/powerpoint/2010/main" val="2827921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Concepts</a:t>
            </a:r>
          </a:p>
        </p:txBody>
      </p:sp>
      <p:pic>
        <p:nvPicPr>
          <p:cNvPr id="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1" y="1698626"/>
            <a:ext cx="2651125"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9"/>
          <p:cNvSpPr txBox="1">
            <a:spLocks noChangeArrowheads="1"/>
          </p:cNvSpPr>
          <p:nvPr/>
        </p:nvSpPr>
        <p:spPr bwMode="auto">
          <a:xfrm>
            <a:off x="1600200" y="2302947"/>
            <a:ext cx="2133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Stress Continuum</a:t>
            </a:r>
          </a:p>
        </p:txBody>
      </p:sp>
      <p:sp>
        <p:nvSpPr>
          <p:cNvPr id="8" name="TextBox 10"/>
          <p:cNvSpPr txBox="1">
            <a:spLocks noChangeArrowheads="1"/>
          </p:cNvSpPr>
          <p:nvPr/>
        </p:nvSpPr>
        <p:spPr bwMode="auto">
          <a:xfrm>
            <a:off x="2819400" y="3829220"/>
            <a:ext cx="1981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Stress Injury</a:t>
            </a:r>
          </a:p>
        </p:txBody>
      </p:sp>
      <p:sp>
        <p:nvSpPr>
          <p:cNvPr id="9" name="TextBox 11"/>
          <p:cNvSpPr txBox="1">
            <a:spLocks noChangeArrowheads="1"/>
          </p:cNvSpPr>
          <p:nvPr/>
        </p:nvSpPr>
        <p:spPr bwMode="auto">
          <a:xfrm>
            <a:off x="5791200" y="5454650"/>
            <a:ext cx="19812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dirty="0"/>
              <a:t>Stress First-Aid</a:t>
            </a:r>
          </a:p>
        </p:txBody>
      </p:sp>
      <p:pic>
        <p:nvPicPr>
          <p:cNvPr id="10" name="Picture 9"/>
          <p:cNvPicPr>
            <a:picLocks noChangeAspect="1"/>
          </p:cNvPicPr>
          <p:nvPr/>
        </p:nvPicPr>
        <p:blipFill>
          <a:blip r:embed="rId4"/>
          <a:stretch>
            <a:fillRect/>
          </a:stretch>
        </p:blipFill>
        <p:spPr>
          <a:xfrm>
            <a:off x="4800600" y="3531974"/>
            <a:ext cx="3886200" cy="963827"/>
          </a:xfrm>
          <a:prstGeom prst="rect">
            <a:avLst/>
          </a:prstGeom>
        </p:spPr>
      </p:pic>
      <p:grpSp>
        <p:nvGrpSpPr>
          <p:cNvPr id="3" name="Google Shape;183;p10">
            <a:extLst>
              <a:ext uri="{FF2B5EF4-FFF2-40B4-BE49-F238E27FC236}">
                <a16:creationId xmlns:a16="http://schemas.microsoft.com/office/drawing/2014/main" id="{188D9EE1-AAFE-2CE3-19AD-2AEED01FBA6B}"/>
              </a:ext>
            </a:extLst>
          </p:cNvPr>
          <p:cNvGrpSpPr/>
          <p:nvPr/>
        </p:nvGrpSpPr>
        <p:grpSpPr>
          <a:xfrm>
            <a:off x="7922794" y="4800599"/>
            <a:ext cx="3270949" cy="1868906"/>
            <a:chOff x="7922794" y="4800599"/>
            <a:chExt cx="3270949" cy="1868906"/>
          </a:xfrm>
        </p:grpSpPr>
        <p:pic>
          <p:nvPicPr>
            <p:cNvPr id="5" name="Google Shape;184;p10">
              <a:extLst>
                <a:ext uri="{FF2B5EF4-FFF2-40B4-BE49-F238E27FC236}">
                  <a16:creationId xmlns:a16="http://schemas.microsoft.com/office/drawing/2014/main" id="{77EFB969-AB2F-A183-580D-3103A168C24A}"/>
                </a:ext>
              </a:extLst>
            </p:cNvPr>
            <p:cNvPicPr preferRelativeResize="0"/>
            <p:nvPr/>
          </p:nvPicPr>
          <p:blipFill rotWithShape="1">
            <a:blip r:embed="rId5">
              <a:alphaModFix/>
            </a:blip>
            <a:srcRect/>
            <a:stretch/>
          </p:blipFill>
          <p:spPr>
            <a:xfrm>
              <a:off x="10021941" y="4800599"/>
              <a:ext cx="1171802" cy="1868906"/>
            </a:xfrm>
            <a:prstGeom prst="rect">
              <a:avLst/>
            </a:prstGeom>
            <a:noFill/>
            <a:ln>
              <a:noFill/>
            </a:ln>
          </p:spPr>
        </p:pic>
        <p:pic>
          <p:nvPicPr>
            <p:cNvPr id="11" name="Google Shape;185;p10" descr="Diagram&#10;&#10;Description automatically generated">
              <a:extLst>
                <a:ext uri="{FF2B5EF4-FFF2-40B4-BE49-F238E27FC236}">
                  <a16:creationId xmlns:a16="http://schemas.microsoft.com/office/drawing/2014/main" id="{9E255D2C-6AE0-2B92-7A7D-E862CDF25CA7}"/>
                </a:ext>
              </a:extLst>
            </p:cNvPr>
            <p:cNvPicPr preferRelativeResize="0"/>
            <p:nvPr/>
          </p:nvPicPr>
          <p:blipFill rotWithShape="1">
            <a:blip r:embed="rId6">
              <a:alphaModFix/>
            </a:blip>
            <a:srcRect/>
            <a:stretch/>
          </p:blipFill>
          <p:spPr>
            <a:xfrm>
              <a:off x="7922794" y="4803767"/>
              <a:ext cx="1890964" cy="1862570"/>
            </a:xfrm>
            <a:prstGeom prst="rect">
              <a:avLst/>
            </a:prstGeom>
            <a:noFill/>
            <a:ln>
              <a:noFill/>
            </a:ln>
          </p:spPr>
        </p:pic>
      </p:grpSp>
    </p:spTree>
    <p:extLst>
      <p:ext uri="{BB962C8B-B14F-4D97-AF65-F5344CB8AC3E}">
        <p14:creationId xmlns:p14="http://schemas.microsoft.com/office/powerpoint/2010/main" val="3215396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4"/>
          <p:cNvSpPr>
            <a:spLocks noChangeArrowheads="1"/>
          </p:cNvSpPr>
          <p:nvPr/>
        </p:nvSpPr>
        <p:spPr bwMode="auto">
          <a:xfrm>
            <a:off x="2133600" y="2901677"/>
            <a:ext cx="1573968" cy="914400"/>
          </a:xfrm>
          <a:prstGeom prst="ellipse">
            <a:avLst/>
          </a:prstGeom>
          <a:solidFill>
            <a:srgbClr val="FF9900"/>
          </a:solidFill>
          <a:ln w="38100">
            <a:noFill/>
            <a:round/>
            <a:headEnd/>
            <a:tailEnd/>
          </a:ln>
          <a:effectLst/>
          <a:scene3d>
            <a:camera prst="orthographicFront"/>
            <a:lightRig rig="threePt" dir="t"/>
          </a:scene3d>
          <a:sp3d>
            <a:bevelT/>
          </a:sp3d>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Aft>
                <a:spcPct val="15000"/>
              </a:spcAft>
              <a:buClr>
                <a:srgbClr val="FF0000"/>
              </a:buClr>
              <a:buSzPct val="100000"/>
              <a:buFont typeface="Verdana" charset="0"/>
              <a:buNone/>
              <a:defRPr/>
            </a:pPr>
            <a:r>
              <a:rPr lang="en-US" sz="1800" dirty="0">
                <a:latin typeface="+mn-lt"/>
                <a:cs typeface="Arial" charset="0"/>
              </a:rPr>
              <a:t>Life Threat</a:t>
            </a:r>
          </a:p>
        </p:txBody>
      </p:sp>
      <p:sp>
        <p:nvSpPr>
          <p:cNvPr id="13" name="Oval 8"/>
          <p:cNvSpPr>
            <a:spLocks noChangeArrowheads="1"/>
          </p:cNvSpPr>
          <p:nvPr/>
        </p:nvSpPr>
        <p:spPr bwMode="auto">
          <a:xfrm>
            <a:off x="4252049" y="2915964"/>
            <a:ext cx="1395413" cy="900113"/>
          </a:xfrm>
          <a:prstGeom prst="ellipse">
            <a:avLst/>
          </a:prstGeom>
          <a:solidFill>
            <a:srgbClr val="FF9900"/>
          </a:solidFill>
          <a:ln w="38100">
            <a:noFill/>
            <a:round/>
            <a:headEnd/>
            <a:tailEnd/>
          </a:ln>
          <a:effectLst/>
          <a:scene3d>
            <a:camera prst="orthographicFront"/>
            <a:lightRig rig="threePt" dir="t"/>
          </a:scene3d>
          <a:sp3d>
            <a:bevelT/>
          </a:sp3d>
        </p:spPr>
        <p:txBody>
          <a:bodyPr wrap="none" anchor="ct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Aft>
                <a:spcPct val="15000"/>
              </a:spcAft>
              <a:buClr>
                <a:srgbClr val="FF0000"/>
              </a:buClr>
              <a:buSzPct val="100000"/>
              <a:buFont typeface="Verdana" charset="0"/>
              <a:buNone/>
              <a:defRPr/>
            </a:pPr>
            <a:r>
              <a:rPr lang="en-US" sz="1800" dirty="0">
                <a:latin typeface="+mn-lt"/>
                <a:cs typeface="Arial" charset="0"/>
              </a:rPr>
              <a:t>Loss</a:t>
            </a:r>
          </a:p>
        </p:txBody>
      </p:sp>
      <p:sp>
        <p:nvSpPr>
          <p:cNvPr id="15" name="Oval 12"/>
          <p:cNvSpPr>
            <a:spLocks noChangeArrowheads="1"/>
          </p:cNvSpPr>
          <p:nvPr/>
        </p:nvSpPr>
        <p:spPr bwMode="auto">
          <a:xfrm>
            <a:off x="8305800" y="2915171"/>
            <a:ext cx="1509712" cy="887412"/>
          </a:xfrm>
          <a:prstGeom prst="ellipse">
            <a:avLst/>
          </a:prstGeom>
          <a:solidFill>
            <a:srgbClr val="FF9900"/>
          </a:solidFill>
          <a:ln w="38100">
            <a:noFill/>
            <a:round/>
            <a:headEnd/>
            <a:tailEnd/>
          </a:ln>
          <a:effectLst/>
          <a:scene3d>
            <a:camera prst="orthographicFront"/>
            <a:lightRig rig="threePt" dir="t"/>
          </a:scene3d>
          <a:sp3d>
            <a:bevelT/>
          </a:sp3d>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Aft>
                <a:spcPct val="15000"/>
              </a:spcAft>
              <a:buClr>
                <a:srgbClr val="FF0000"/>
              </a:buClr>
              <a:buSzPct val="100000"/>
              <a:buFont typeface="Verdana" charset="0"/>
              <a:buNone/>
              <a:defRPr/>
            </a:pPr>
            <a:r>
              <a:rPr lang="en-US" sz="1800" dirty="0">
                <a:latin typeface="+mn-lt"/>
                <a:cs typeface="Arial" charset="0"/>
              </a:rPr>
              <a:t>Wear &amp; Tear</a:t>
            </a:r>
          </a:p>
        </p:txBody>
      </p:sp>
      <p:sp>
        <p:nvSpPr>
          <p:cNvPr id="19" name="Oval 8"/>
          <p:cNvSpPr>
            <a:spLocks noChangeArrowheads="1"/>
          </p:cNvSpPr>
          <p:nvPr/>
        </p:nvSpPr>
        <p:spPr bwMode="auto">
          <a:xfrm>
            <a:off x="6171393" y="2900801"/>
            <a:ext cx="1600200" cy="901700"/>
          </a:xfrm>
          <a:prstGeom prst="ellipse">
            <a:avLst/>
          </a:prstGeom>
          <a:solidFill>
            <a:srgbClr val="FF9900"/>
          </a:solidFill>
          <a:ln w="38100">
            <a:noFill/>
            <a:round/>
            <a:headEnd/>
            <a:tailEnd/>
          </a:ln>
          <a:effectLst/>
          <a:scene3d>
            <a:camera prst="orthographicFront"/>
            <a:lightRig rig="threePt" dir="t"/>
          </a:scene3d>
          <a:sp3d>
            <a:bevelT/>
          </a:sp3d>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Aft>
                <a:spcPct val="15000"/>
              </a:spcAft>
              <a:buClr>
                <a:srgbClr val="FF0000"/>
              </a:buClr>
              <a:buSzPct val="100000"/>
              <a:buFont typeface="Verdana" charset="0"/>
              <a:buNone/>
              <a:defRPr/>
            </a:pPr>
            <a:r>
              <a:rPr lang="en-US" sz="1800" dirty="0">
                <a:latin typeface="+mn-lt"/>
                <a:cs typeface="Arial" charset="0"/>
              </a:rPr>
              <a:t>Inner Conflict</a:t>
            </a:r>
          </a:p>
        </p:txBody>
      </p:sp>
      <p:sp>
        <p:nvSpPr>
          <p:cNvPr id="14350" name="Rectangle 2"/>
          <p:cNvSpPr>
            <a:spLocks noGrp="1" noChangeArrowheads="1"/>
          </p:cNvSpPr>
          <p:nvPr>
            <p:ph type="title"/>
          </p:nvPr>
        </p:nvSpPr>
        <p:spPr>
          <a:xfrm>
            <a:off x="856885" y="248676"/>
            <a:ext cx="10574505" cy="1007533"/>
          </a:xfrm>
        </p:spPr>
        <p:txBody>
          <a:bodyPr/>
          <a:lstStyle/>
          <a:p>
            <a:pPr algn="ctr" eaLnBrk="1" hangingPunct="1"/>
            <a:r>
              <a:rPr lang="en-GB" altLang="en-US" dirty="0"/>
              <a:t>Four Sources of Stress Injury</a:t>
            </a:r>
          </a:p>
        </p:txBody>
      </p:sp>
      <p:sp>
        <p:nvSpPr>
          <p:cNvPr id="4" name="Down Arrow 3"/>
          <p:cNvSpPr/>
          <p:nvPr/>
        </p:nvSpPr>
        <p:spPr>
          <a:xfrm>
            <a:off x="2671764" y="2437034"/>
            <a:ext cx="542925" cy="481012"/>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0" name="Down Arrow 19"/>
          <p:cNvSpPr/>
          <p:nvPr/>
        </p:nvSpPr>
        <p:spPr>
          <a:xfrm>
            <a:off x="4649789" y="2419572"/>
            <a:ext cx="542925" cy="481013"/>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 name="Down Arrow 20"/>
          <p:cNvSpPr/>
          <p:nvPr/>
        </p:nvSpPr>
        <p:spPr>
          <a:xfrm>
            <a:off x="6699251" y="2437034"/>
            <a:ext cx="544513" cy="481012"/>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Down Arrow 21"/>
          <p:cNvSpPr/>
          <p:nvPr/>
        </p:nvSpPr>
        <p:spPr>
          <a:xfrm>
            <a:off x="8785226" y="2419572"/>
            <a:ext cx="542925" cy="481013"/>
          </a:xfrm>
          <a:prstGeom prst="down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Rectangle 10"/>
          <p:cNvSpPr txBox="1">
            <a:spLocks noChangeArrowheads="1"/>
          </p:cNvSpPr>
          <p:nvPr/>
        </p:nvSpPr>
        <p:spPr>
          <a:xfrm>
            <a:off x="2133600" y="3994371"/>
            <a:ext cx="1804988" cy="2144177"/>
          </a:xfrm>
          <a:prstGeom prst="rect">
            <a:avLst/>
          </a:prstGeom>
        </p:spPr>
        <p:txBody>
          <a:bodyPr lIns="0" tIns="0" rIns="0" bIns="0">
            <a:spAutoFit/>
          </a:bodyPr>
          <a:lstStyle>
            <a:lvl1pPr marL="342900" indent="-342900" algn="l" defTabSz="914400" rtl="0" eaLnBrk="1" latinLnBrk="0" hangingPunct="1">
              <a:spcBef>
                <a:spcPts val="2000"/>
              </a:spcBef>
              <a:buClr>
                <a:srgbClr val="FF0000"/>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rgbClr val="FF0000"/>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spcBef>
                <a:spcPts val="800"/>
              </a:spcBef>
              <a:buNone/>
              <a:defRPr/>
            </a:pPr>
            <a:r>
              <a:rPr lang="en-US" sz="1800" b="1" dirty="0">
                <a:solidFill>
                  <a:srgbClr val="000090"/>
                </a:solidFill>
                <a:ea typeface="ＭＳ Ｐゴシック" charset="0"/>
                <a:cs typeface="ＭＳ Ｐゴシック" charset="0"/>
              </a:rPr>
              <a:t>A </a:t>
            </a:r>
            <a:r>
              <a:rPr lang="en-US" sz="1800" b="1" u="sng" dirty="0">
                <a:solidFill>
                  <a:srgbClr val="000090"/>
                </a:solidFill>
                <a:ea typeface="ＭＳ Ｐゴシック" charset="0"/>
                <a:cs typeface="ＭＳ Ｐゴシック" charset="0"/>
              </a:rPr>
              <a:t>traumatic</a:t>
            </a:r>
            <a:r>
              <a:rPr lang="en-US" sz="1800" b="1" dirty="0">
                <a:solidFill>
                  <a:srgbClr val="000090"/>
                </a:solidFill>
                <a:ea typeface="ＭＳ Ｐゴシック" charset="0"/>
                <a:cs typeface="ＭＳ Ｐゴシック" charset="0"/>
              </a:rPr>
              <a:t> injury</a:t>
            </a:r>
          </a:p>
          <a:p>
            <a:pPr marL="0" indent="0">
              <a:spcBef>
                <a:spcPts val="800"/>
              </a:spcBef>
              <a:buNone/>
              <a:defRPr/>
            </a:pPr>
            <a:r>
              <a:rPr lang="en-US" sz="1800" b="1" dirty="0">
                <a:solidFill>
                  <a:srgbClr val="000000"/>
                </a:solidFill>
              </a:rPr>
              <a:t>Due to an experience of death-provoking terror, horror, or helplessness</a:t>
            </a:r>
          </a:p>
          <a:p>
            <a:pPr>
              <a:spcBef>
                <a:spcPts val="800"/>
              </a:spcBef>
              <a:defRPr/>
            </a:pPr>
            <a:endParaRPr lang="en-US" sz="1800" dirty="0">
              <a:solidFill>
                <a:srgbClr val="000090"/>
              </a:solidFill>
              <a:ea typeface="ＭＳ Ｐゴシック" charset="0"/>
              <a:cs typeface="ＭＳ Ｐゴシック" charset="0"/>
            </a:endParaRPr>
          </a:p>
        </p:txBody>
      </p:sp>
      <p:sp>
        <p:nvSpPr>
          <p:cNvPr id="14356" name="Rectangle 10"/>
          <p:cNvSpPr txBox="1">
            <a:spLocks noChangeArrowheads="1"/>
          </p:cNvSpPr>
          <p:nvPr/>
        </p:nvSpPr>
        <p:spPr bwMode="auto">
          <a:xfrm>
            <a:off x="4335464" y="3994371"/>
            <a:ext cx="1590675" cy="1764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b="1">
                <a:solidFill>
                  <a:schemeClr val="tx1"/>
                </a:solidFill>
                <a:latin typeface="Arial" charset="0"/>
                <a:ea typeface="ＭＳ Ｐゴシック" charset="-128"/>
              </a:defRPr>
            </a:lvl1pPr>
            <a:lvl2pPr marL="742950" indent="-285750">
              <a:defRPr sz="2000" b="1">
                <a:solidFill>
                  <a:schemeClr val="tx1"/>
                </a:solidFill>
                <a:latin typeface="Arial" charset="0"/>
                <a:ea typeface="ＭＳ Ｐゴシック" charset="-128"/>
              </a:defRPr>
            </a:lvl2pPr>
            <a:lvl3pPr marL="1143000" indent="-228600">
              <a:defRPr sz="2000" b="1">
                <a:solidFill>
                  <a:schemeClr val="tx1"/>
                </a:solidFill>
                <a:latin typeface="Arial" charset="0"/>
                <a:ea typeface="ＭＳ Ｐゴシック" charset="-128"/>
              </a:defRPr>
            </a:lvl3pPr>
            <a:lvl4pPr marL="1600200" indent="-228600">
              <a:defRPr sz="2000" b="1">
                <a:solidFill>
                  <a:schemeClr val="tx1"/>
                </a:solidFill>
                <a:latin typeface="Arial" charset="0"/>
                <a:ea typeface="ＭＳ Ｐゴシック" charset="-128"/>
              </a:defRPr>
            </a:lvl4pPr>
            <a:lvl5pPr marL="2057400" indent="-228600">
              <a:defRPr sz="2000" b="1">
                <a:solidFill>
                  <a:schemeClr val="tx1"/>
                </a:solidFill>
                <a:latin typeface="Arial" charset="0"/>
                <a:ea typeface="ＭＳ Ｐゴシック"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charset="-128"/>
              </a:defRPr>
            </a:lvl9pPr>
          </a:lstStyle>
          <a:p>
            <a:pPr>
              <a:spcBef>
                <a:spcPts val="800"/>
              </a:spcBef>
              <a:buClr>
                <a:srgbClr val="FF0000"/>
              </a:buClr>
              <a:buSzPct val="90000"/>
            </a:pPr>
            <a:r>
              <a:rPr lang="en-US" altLang="en-US" sz="1800" dirty="0">
                <a:solidFill>
                  <a:srgbClr val="000090"/>
                </a:solidFill>
                <a:latin typeface="Calibri" charset="0"/>
              </a:rPr>
              <a:t>A </a:t>
            </a:r>
            <a:r>
              <a:rPr lang="en-US" altLang="en-US" sz="1800" u="sng" dirty="0">
                <a:solidFill>
                  <a:srgbClr val="000090"/>
                </a:solidFill>
                <a:latin typeface="Calibri" charset="0"/>
              </a:rPr>
              <a:t>grief</a:t>
            </a:r>
            <a:r>
              <a:rPr lang="en-US" altLang="en-US" sz="1800" dirty="0">
                <a:solidFill>
                  <a:srgbClr val="000090"/>
                </a:solidFill>
                <a:latin typeface="Calibri" charset="0"/>
              </a:rPr>
              <a:t> injury</a:t>
            </a:r>
          </a:p>
          <a:p>
            <a:pPr>
              <a:spcBef>
                <a:spcPts val="800"/>
              </a:spcBef>
              <a:buClr>
                <a:srgbClr val="FF0000"/>
              </a:buClr>
              <a:buSzPct val="90000"/>
            </a:pPr>
            <a:r>
              <a:rPr lang="en-US" altLang="en-US" sz="1800" dirty="0">
                <a:solidFill>
                  <a:srgbClr val="000000"/>
                </a:solidFill>
                <a:latin typeface="Calibri" charset="0"/>
              </a:rPr>
              <a:t>Due to the loss of cherished people, things or parts of oneself</a:t>
            </a:r>
          </a:p>
        </p:txBody>
      </p:sp>
      <p:sp>
        <p:nvSpPr>
          <p:cNvPr id="14357" name="Rectangle 10"/>
          <p:cNvSpPr txBox="1">
            <a:spLocks noChangeArrowheads="1"/>
          </p:cNvSpPr>
          <p:nvPr/>
        </p:nvSpPr>
        <p:spPr bwMode="auto">
          <a:xfrm>
            <a:off x="6170613" y="3994371"/>
            <a:ext cx="1928812" cy="147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b="1">
                <a:solidFill>
                  <a:schemeClr val="tx1"/>
                </a:solidFill>
                <a:latin typeface="Arial" charset="0"/>
                <a:ea typeface="ＭＳ Ｐゴシック" charset="-128"/>
              </a:defRPr>
            </a:lvl1pPr>
            <a:lvl2pPr marL="742950" indent="-285750">
              <a:defRPr sz="2000" b="1">
                <a:solidFill>
                  <a:schemeClr val="tx1"/>
                </a:solidFill>
                <a:latin typeface="Arial" charset="0"/>
                <a:ea typeface="ＭＳ Ｐゴシック" charset="-128"/>
              </a:defRPr>
            </a:lvl2pPr>
            <a:lvl3pPr marL="1143000" indent="-228600">
              <a:defRPr sz="2000" b="1">
                <a:solidFill>
                  <a:schemeClr val="tx1"/>
                </a:solidFill>
                <a:latin typeface="Arial" charset="0"/>
                <a:ea typeface="ＭＳ Ｐゴシック" charset="-128"/>
              </a:defRPr>
            </a:lvl3pPr>
            <a:lvl4pPr marL="1600200" indent="-228600">
              <a:defRPr sz="2000" b="1">
                <a:solidFill>
                  <a:schemeClr val="tx1"/>
                </a:solidFill>
                <a:latin typeface="Arial" charset="0"/>
                <a:ea typeface="ＭＳ Ｐゴシック" charset="-128"/>
              </a:defRPr>
            </a:lvl4pPr>
            <a:lvl5pPr marL="2057400" indent="-228600">
              <a:defRPr sz="2000" b="1">
                <a:solidFill>
                  <a:schemeClr val="tx1"/>
                </a:solidFill>
                <a:latin typeface="Arial" charset="0"/>
                <a:ea typeface="ＭＳ Ｐゴシック" charset="-128"/>
              </a:defRPr>
            </a:lvl5pPr>
            <a:lvl6pPr marL="2514600" indent="-228600"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eaLnBrk="0" fontAlgn="base" hangingPunct="0">
              <a:spcBef>
                <a:spcPct val="0"/>
              </a:spcBef>
              <a:spcAft>
                <a:spcPct val="0"/>
              </a:spcAft>
              <a:defRPr sz="2000" b="1">
                <a:solidFill>
                  <a:schemeClr val="tx1"/>
                </a:solidFill>
                <a:latin typeface="Arial" charset="0"/>
                <a:ea typeface="ＭＳ Ｐゴシック" charset="-128"/>
              </a:defRPr>
            </a:lvl9pPr>
          </a:lstStyle>
          <a:p>
            <a:pPr>
              <a:spcBef>
                <a:spcPts val="800"/>
              </a:spcBef>
              <a:buClr>
                <a:srgbClr val="FF0000"/>
              </a:buClr>
              <a:buSzPct val="90000"/>
            </a:pPr>
            <a:r>
              <a:rPr lang="en-US" altLang="en-US" sz="1800" dirty="0">
                <a:solidFill>
                  <a:srgbClr val="000090"/>
                </a:solidFill>
                <a:latin typeface="Calibri" charset="0"/>
              </a:rPr>
              <a:t>A </a:t>
            </a:r>
            <a:r>
              <a:rPr lang="en-US" altLang="en-US" sz="1800" u="sng" dirty="0">
                <a:solidFill>
                  <a:srgbClr val="000090"/>
                </a:solidFill>
                <a:latin typeface="Calibri" charset="0"/>
              </a:rPr>
              <a:t>moral</a:t>
            </a:r>
            <a:r>
              <a:rPr lang="en-US" altLang="en-US" sz="1800" dirty="0">
                <a:solidFill>
                  <a:srgbClr val="000090"/>
                </a:solidFill>
                <a:latin typeface="Calibri" charset="0"/>
              </a:rPr>
              <a:t> injury</a:t>
            </a:r>
          </a:p>
          <a:p>
            <a:pPr>
              <a:spcBef>
                <a:spcPts val="800"/>
              </a:spcBef>
              <a:buClr>
                <a:srgbClr val="FF0000"/>
              </a:buClr>
              <a:buSzPct val="90000"/>
            </a:pPr>
            <a:r>
              <a:rPr lang="en-US" altLang="en-US" sz="1800" dirty="0">
                <a:solidFill>
                  <a:srgbClr val="000000"/>
                </a:solidFill>
                <a:latin typeface="Calibri" charset="0"/>
              </a:rPr>
              <a:t>Due to behaviors or the witnessing of behaviors that violate moral values</a:t>
            </a:r>
          </a:p>
        </p:txBody>
      </p:sp>
      <p:sp>
        <p:nvSpPr>
          <p:cNvPr id="26" name="Rectangle 10"/>
          <p:cNvSpPr txBox="1">
            <a:spLocks noChangeArrowheads="1"/>
          </p:cNvSpPr>
          <p:nvPr/>
        </p:nvSpPr>
        <p:spPr>
          <a:xfrm>
            <a:off x="8235951" y="3975321"/>
            <a:ext cx="1971675" cy="2400300"/>
          </a:xfrm>
          <a:prstGeom prst="rect">
            <a:avLst/>
          </a:prstGeom>
        </p:spPr>
        <p:txBody>
          <a:bodyPr lIns="0" tIns="0" rIns="0" bIns="0">
            <a:spAutoFit/>
          </a:bodyPr>
          <a:lstStyle>
            <a:lvl1pPr marL="342900" indent="-342900" algn="l" defTabSz="914400" rtl="0" eaLnBrk="1" latinLnBrk="0" hangingPunct="1">
              <a:spcBef>
                <a:spcPts val="2000"/>
              </a:spcBef>
              <a:buClr>
                <a:srgbClr val="FF0000"/>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rgbClr val="FF0000"/>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rgbClr val="FF0000"/>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spcBef>
                <a:spcPts val="800"/>
              </a:spcBef>
              <a:buNone/>
              <a:defRPr/>
            </a:pPr>
            <a:r>
              <a:rPr lang="en-US" sz="1800" b="1" dirty="0">
                <a:solidFill>
                  <a:srgbClr val="000090"/>
                </a:solidFill>
                <a:latin typeface="Calibri" charset="0"/>
                <a:ea typeface="Calibri" charset="0"/>
                <a:cs typeface="Calibri" charset="0"/>
              </a:rPr>
              <a:t>A </a:t>
            </a:r>
            <a:r>
              <a:rPr lang="en-US" sz="1800" b="1" u="sng" dirty="0">
                <a:solidFill>
                  <a:srgbClr val="000090"/>
                </a:solidFill>
                <a:latin typeface="Calibri" charset="0"/>
                <a:ea typeface="Calibri" charset="0"/>
                <a:cs typeface="Calibri" charset="0"/>
              </a:rPr>
              <a:t>fatigue</a:t>
            </a:r>
            <a:r>
              <a:rPr lang="en-US" sz="1800" b="1" dirty="0">
                <a:solidFill>
                  <a:srgbClr val="000090"/>
                </a:solidFill>
                <a:latin typeface="Calibri" charset="0"/>
                <a:ea typeface="Calibri" charset="0"/>
                <a:cs typeface="Calibri" charset="0"/>
              </a:rPr>
              <a:t> injury</a:t>
            </a:r>
          </a:p>
          <a:p>
            <a:pPr marL="0" indent="0">
              <a:spcBef>
                <a:spcPts val="800"/>
              </a:spcBef>
              <a:buNone/>
              <a:defRPr/>
            </a:pPr>
            <a:r>
              <a:rPr lang="en-US" sz="1800" b="1" dirty="0">
                <a:solidFill>
                  <a:srgbClr val="000000"/>
                </a:solidFill>
                <a:latin typeface="Calibri" charset="0"/>
                <a:ea typeface="Calibri" charset="0"/>
                <a:cs typeface="Calibri" charset="0"/>
              </a:rPr>
              <a:t>Due to the accumulation of stress from all sources over time without sufficient rest and recovery</a:t>
            </a:r>
          </a:p>
          <a:p>
            <a:pPr marL="231775" indent="-231775">
              <a:spcBef>
                <a:spcPts val="800"/>
              </a:spcBef>
              <a:defRPr/>
            </a:pPr>
            <a:endParaRPr lang="en-US" sz="1800" b="1" dirty="0">
              <a:solidFill>
                <a:srgbClr val="000090"/>
              </a:solidFill>
              <a:latin typeface="Calibri" charset="0"/>
              <a:ea typeface="Calibri" charset="0"/>
              <a:cs typeface="Calibri" charset="0"/>
            </a:endParaRPr>
          </a:p>
        </p:txBody>
      </p:sp>
      <p:sp>
        <p:nvSpPr>
          <p:cNvPr id="17" name="Text Box 14"/>
          <p:cNvSpPr txBox="1">
            <a:spLocks noChangeArrowheads="1"/>
          </p:cNvSpPr>
          <p:nvPr/>
        </p:nvSpPr>
        <p:spPr bwMode="auto">
          <a:xfrm>
            <a:off x="2227107" y="1904548"/>
            <a:ext cx="7823722" cy="610874"/>
          </a:xfrm>
          <a:prstGeom prst="rect">
            <a:avLst/>
          </a:prstGeom>
          <a:solidFill>
            <a:srgbClr val="FF9900"/>
          </a:solidFill>
          <a:ln w="38100">
            <a:noFill/>
            <a:miter lim="800000"/>
            <a:headEnd/>
            <a:tailEnd/>
          </a:ln>
          <a:effectLst/>
          <a:scene3d>
            <a:camera prst="orthographicFront"/>
            <a:lightRig rig="threePt" dir="t"/>
          </a:scene3d>
          <a:sp3d>
            <a:bevelT/>
          </a:sp3d>
        </p:spPr>
        <p:txBody>
          <a:bodyPr tIns="91440" bIns="91440" anchor="ct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buClr>
                <a:schemeClr val="bg1"/>
              </a:buClr>
              <a:buSzPct val="100000"/>
              <a:buFont typeface="Verdana" charset="0"/>
              <a:buNone/>
              <a:defRPr/>
            </a:pPr>
            <a:r>
              <a:rPr lang="en-US" b="1" dirty="0">
                <a:effectLst>
                  <a:glow rad="63500">
                    <a:schemeClr val="accent2">
                      <a:satMod val="175000"/>
                      <a:alpha val="40000"/>
                    </a:schemeClr>
                  </a:glow>
                </a:effectLst>
                <a:latin typeface="+mn-lt"/>
                <a:cs typeface="Arial Unicode MS" charset="0"/>
              </a:rPr>
              <a:t>Intense or Prolonged Stress</a:t>
            </a:r>
          </a:p>
        </p:txBody>
      </p:sp>
    </p:spTree>
    <p:extLst>
      <p:ext uri="{BB962C8B-B14F-4D97-AF65-F5344CB8AC3E}">
        <p14:creationId xmlns:p14="http://schemas.microsoft.com/office/powerpoint/2010/main" val="3934597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extLst>
              <p:ext uri="{D42A27DB-BD31-4B8C-83A1-F6EECF244321}">
                <p14:modId xmlns:p14="http://schemas.microsoft.com/office/powerpoint/2010/main" val="2320581695"/>
              </p:ext>
            </p:extLst>
          </p:nvPr>
        </p:nvGraphicFramePr>
        <p:xfrm>
          <a:off x="1030069" y="1828801"/>
          <a:ext cx="10512862" cy="4350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Four Causes of Stress Injury</a:t>
            </a:r>
            <a:endParaRPr lang="en-US" sz="4000" dirty="0"/>
          </a:p>
        </p:txBody>
      </p:sp>
    </p:spTree>
    <p:extLst>
      <p:ext uri="{BB962C8B-B14F-4D97-AF65-F5344CB8AC3E}">
        <p14:creationId xmlns:p14="http://schemas.microsoft.com/office/powerpoint/2010/main" val="2728013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315F-6172-6B7B-5752-6D710920C624}"/>
              </a:ext>
            </a:extLst>
          </p:cNvPr>
          <p:cNvSpPr>
            <a:spLocks noGrp="1"/>
          </p:cNvSpPr>
          <p:nvPr>
            <p:ph type="title"/>
          </p:nvPr>
        </p:nvSpPr>
        <p:spPr>
          <a:xfrm>
            <a:off x="2827191" y="132347"/>
            <a:ext cx="6834166" cy="1007533"/>
          </a:xfrm>
        </p:spPr>
        <p:txBody>
          <a:bodyPr>
            <a:normAutofit fontScale="90000"/>
          </a:bodyPr>
          <a:lstStyle/>
          <a:p>
            <a:r>
              <a:rPr lang="en-US" b="1" dirty="0"/>
              <a:t>Stress Continuum/Thermometer</a:t>
            </a:r>
          </a:p>
        </p:txBody>
      </p:sp>
      <p:graphicFrame>
        <p:nvGraphicFramePr>
          <p:cNvPr id="4" name="Group 3">
            <a:extLst>
              <a:ext uri="{FF2B5EF4-FFF2-40B4-BE49-F238E27FC236}">
                <a16:creationId xmlns:a16="http://schemas.microsoft.com/office/drawing/2014/main" id="{A2B2ECD9-B387-84A3-67B8-914B457F98B7}"/>
              </a:ext>
            </a:extLst>
          </p:cNvPr>
          <p:cNvGraphicFramePr>
            <a:graphicFrameLocks noGrp="1"/>
          </p:cNvGraphicFramePr>
          <p:nvPr>
            <p:extLst>
              <p:ext uri="{D42A27DB-BD31-4B8C-83A1-F6EECF244321}">
                <p14:modId xmlns:p14="http://schemas.microsoft.com/office/powerpoint/2010/main" val="2076784007"/>
              </p:ext>
            </p:extLst>
          </p:nvPr>
        </p:nvGraphicFramePr>
        <p:xfrm>
          <a:off x="1528011" y="1298032"/>
          <a:ext cx="10663989" cy="5464432"/>
        </p:xfrm>
        <a:graphic>
          <a:graphicData uri="http://schemas.openxmlformats.org/drawingml/2006/table">
            <a:tbl>
              <a:tblPr/>
              <a:tblGrid>
                <a:gridCol w="2667017">
                  <a:extLst>
                    <a:ext uri="{9D8B030D-6E8A-4147-A177-3AD203B41FA5}">
                      <a16:colId xmlns:a16="http://schemas.microsoft.com/office/drawing/2014/main" val="20000"/>
                    </a:ext>
                  </a:extLst>
                </a:gridCol>
                <a:gridCol w="2664977">
                  <a:extLst>
                    <a:ext uri="{9D8B030D-6E8A-4147-A177-3AD203B41FA5}">
                      <a16:colId xmlns:a16="http://schemas.microsoft.com/office/drawing/2014/main" val="20001"/>
                    </a:ext>
                  </a:extLst>
                </a:gridCol>
                <a:gridCol w="2664977">
                  <a:extLst>
                    <a:ext uri="{9D8B030D-6E8A-4147-A177-3AD203B41FA5}">
                      <a16:colId xmlns:a16="http://schemas.microsoft.com/office/drawing/2014/main" val="20002"/>
                    </a:ext>
                  </a:extLst>
                </a:gridCol>
                <a:gridCol w="2667018">
                  <a:extLst>
                    <a:ext uri="{9D8B030D-6E8A-4147-A177-3AD203B41FA5}">
                      <a16:colId xmlns:a16="http://schemas.microsoft.com/office/drawing/2014/main" val="20003"/>
                    </a:ext>
                  </a:extLst>
                </a:gridCol>
              </a:tblGrid>
              <a:tr h="6547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itchFamily="127" charset="0"/>
                          <a:ea typeface="Corbel" pitchFamily="127" charset="0"/>
                          <a:cs typeface="Corbel" pitchFamily="127" charset="0"/>
                        </a:rPr>
                        <a:t>READY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Calibri" pitchFamily="127" charset="0"/>
                          <a:ea typeface="Corbel" pitchFamily="127" charset="0"/>
                          <a:cs typeface="Corbel" pitchFamily="127" charset="0"/>
                        </a:rPr>
                        <a:t>(Green)</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itchFamily="127" charset="0"/>
                          <a:ea typeface="Corbel" pitchFamily="127" charset="0"/>
                          <a:cs typeface="Corbel" pitchFamily="127" charset="0"/>
                        </a:rPr>
                        <a:t>REACTING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Calibri" pitchFamily="127" charset="0"/>
                          <a:ea typeface="Corbel" pitchFamily="127" charset="0"/>
                          <a:cs typeface="Corbel" pitchFamily="127" charset="0"/>
                        </a:rPr>
                        <a:t>(Yellow)</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622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itchFamily="127" charset="0"/>
                          <a:ea typeface="Corbel" pitchFamily="127" charset="0"/>
                          <a:cs typeface="Corbel" pitchFamily="127" charset="0"/>
                        </a:rPr>
                        <a:t>INJURED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Calibri" pitchFamily="127" charset="0"/>
                          <a:ea typeface="Corbel" pitchFamily="127" charset="0"/>
                          <a:cs typeface="Corbel" pitchFamily="127" charset="0"/>
                        </a:rPr>
                        <a:t>(Orange)</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itchFamily="127" charset="0"/>
                          <a:ea typeface="Corbel" pitchFamily="127" charset="0"/>
                          <a:cs typeface="Corbel" pitchFamily="127" charset="0"/>
                        </a:rPr>
                        <a:t>ILL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Calibri" pitchFamily="127" charset="0"/>
                          <a:ea typeface="Corbel" pitchFamily="127" charset="0"/>
                          <a:cs typeface="Corbel" pitchFamily="127" charset="0"/>
                        </a:rPr>
                        <a:t>(Red)</a:t>
                      </a:r>
                    </a:p>
                  </a:txBody>
                  <a:tcPr marL="91416" marR="91416" marT="45708" marB="4570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r h="4808491">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Optimal functioning</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Adaptive growth</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Wellness</a:t>
                      </a:r>
                    </a:p>
                    <a:p>
                      <a:pPr marL="341313" marR="0" lvl="0" indent="-341313" algn="l" defTabSz="457200" rtl="0" eaLnBrk="1" fontAlgn="base" latinLnBrk="0" hangingPunct="1">
                        <a:lnSpc>
                          <a:spcPct val="90000"/>
                        </a:lnSpc>
                        <a:spcBef>
                          <a:spcPct val="3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At one’s best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Well-trained and prepared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In control</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Physically, mentally and spiritually fit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Mission-focused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Motivated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Calm and steady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Having fun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Behaving ethically</a:t>
                      </a:r>
                      <a:endParaRPr kumimoji="0" lang="en-US" sz="1600" b="1" i="0" u="none" strike="noStrike" cap="none" normalizeH="0" baseline="0" dirty="0">
                        <a:ln>
                          <a:noFill/>
                        </a:ln>
                        <a:solidFill>
                          <a:srgbClr val="103154"/>
                        </a:solidFill>
                        <a:effectLst/>
                        <a:latin typeface="Calibri" pitchFamily="127" charset="0"/>
                        <a:ea typeface="Corbel" pitchFamily="127" charset="0"/>
                        <a:cs typeface="Corbel" pitchFamily="127" charset="0"/>
                      </a:endParaRP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89E690">
                        <a:alpha val="49803"/>
                      </a:srgbClr>
                    </a:solidFill>
                  </a:tcPr>
                </a:tc>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Mild and transient distress or impairment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Always goes away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Low risk</a:t>
                      </a: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CAUSES</a:t>
                      </a:r>
                      <a:endPar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Any stressor</a:t>
                      </a:r>
                      <a:endPar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Feeling irritable, anxious or down</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 of motivation</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 of focus</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Difficulty sleeping</a:t>
                      </a:r>
                    </a:p>
                    <a:p>
                      <a:pPr marL="341313" marR="0" lvl="0" indent="-341313" algn="l" defTabSz="457200" rtl="0" eaLnBrk="1" fontAlgn="base" latinLnBrk="0" hangingPunct="1">
                        <a:lnSpc>
                          <a:spcPct val="10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Muscle tension or other physical changes</a:t>
                      </a:r>
                    </a:p>
                    <a:p>
                      <a:pPr marL="341313" marR="0" lvl="0" indent="-341313" algn="l" defTabSz="457200" rtl="0" eaLnBrk="1" fontAlgn="base" latinLnBrk="0" hangingPunct="1">
                        <a:lnSpc>
                          <a:spcPct val="10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Not having fun</a:t>
                      </a: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CC00">
                        <a:alpha val="50195"/>
                      </a:srgbClr>
                    </a:solidFill>
                  </a:tcPr>
                </a:tc>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More severe and persistent distress or impairment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Leaves a scar</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Higher risk</a:t>
                      </a: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CAUSES</a:t>
                      </a:r>
                      <a:endPar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Life threat</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Moral injury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Wear and tear</a:t>
                      </a:r>
                      <a:endPar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Loss of control</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Panic, rage or depression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No longer feeling like normal self</a:t>
                      </a:r>
                    </a:p>
                    <a:p>
                      <a:pPr marL="341313" marR="0" lvl="0" indent="-341313" algn="l" defTabSz="457200" rtl="0" eaLnBrk="1" fontAlgn="base" latinLnBrk="0" hangingPunct="1">
                        <a:lnSpc>
                          <a:spcPct val="9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Excessive guilt, shame or blame</a:t>
                      </a:r>
                    </a:p>
                    <a:p>
                      <a:pPr marL="341313" marR="0" lvl="0" indent="-341313" algn="l" defTabSz="457200" rtl="0" eaLnBrk="1" fontAlgn="base" latinLnBrk="0" hangingPunct="1">
                        <a:lnSpc>
                          <a:spcPct val="9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Misconduct</a:t>
                      </a: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9933">
                        <a:alpha val="49803"/>
                      </a:srgbClr>
                    </a:solidFill>
                  </a:tcPr>
                </a:tc>
                <a:tc>
                  <a:txBody>
                    <a:bodyPr/>
                    <a:lstStyle/>
                    <a:p>
                      <a:pPr marL="341313" marR="0" lvl="0" indent="-341313" algn="l" defTabSz="457200" rtl="0" eaLnBrk="1" fontAlgn="base" latinLnBrk="0" hangingPunct="1">
                        <a:lnSpc>
                          <a:spcPct val="90000"/>
                        </a:lnSpc>
                        <a:spcBef>
                          <a:spcPct val="10000"/>
                        </a:spcBef>
                        <a:spcAft>
                          <a:spcPct val="5000"/>
                        </a:spcAft>
                        <a:buClr>
                          <a:schemeClr val="tx1"/>
                        </a:buClr>
                        <a:buSzTx/>
                        <a:buFont typeface="Verdana" pitchFamily="127"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DEFINITION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Clinical mental disorder</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Unhealed stress injury causing life impairment</a:t>
                      </a: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TYPES</a:t>
                      </a:r>
                      <a:endPar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PTSD</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Depression</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Anxiety</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Substance use disorders</a:t>
                      </a:r>
                      <a:endPar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endParaRPr>
                    </a:p>
                    <a:p>
                      <a:pPr marL="341313" marR="0" lvl="0" indent="-341313" algn="l" defTabSz="457200" rtl="0" eaLnBrk="1" fontAlgn="base" latinLnBrk="0" hangingPunct="1">
                        <a:lnSpc>
                          <a:spcPct val="90000"/>
                        </a:lnSpc>
                        <a:spcBef>
                          <a:spcPct val="30000"/>
                        </a:spcBef>
                        <a:spcAft>
                          <a:spcPct val="5000"/>
                        </a:spcAft>
                        <a:buClr>
                          <a:srgbClr val="404040"/>
                        </a:buClr>
                        <a:buSzTx/>
                        <a:buFont typeface="Wingdings" pitchFamily="127"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1" i="0" u="sng" strike="noStrike" cap="none" normalizeH="0" baseline="0" dirty="0">
                          <a:ln>
                            <a:noFill/>
                          </a:ln>
                          <a:solidFill>
                            <a:srgbClr val="103154"/>
                          </a:solidFill>
                          <a:effectLst/>
                          <a:latin typeface="Calibri" pitchFamily="127" charset="0"/>
                          <a:ea typeface="Corbel" pitchFamily="127" charset="0"/>
                          <a:cs typeface="Corbel" pitchFamily="127" charset="0"/>
                        </a:rPr>
                        <a:t>FEATURES</a:t>
                      </a:r>
                    </a:p>
                    <a:p>
                      <a:pPr marL="341313" marR="0" lvl="0" indent="-341313" algn="l" defTabSz="457200" rtl="0" eaLnBrk="1" fontAlgn="base" latinLnBrk="0" hangingPunct="1">
                        <a:lnSpc>
                          <a:spcPct val="90000"/>
                        </a:lnSpc>
                        <a:spcBef>
                          <a:spcPct val="10000"/>
                        </a:spcBef>
                        <a:spcAft>
                          <a:spcPct val="500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Symptoms persist and worsen over time</a:t>
                      </a:r>
                    </a:p>
                    <a:p>
                      <a:pPr marL="341313" marR="0" lvl="0" indent="-341313" algn="l" defTabSz="457200" rtl="0" eaLnBrk="1" fontAlgn="base" latinLnBrk="0" hangingPunct="1">
                        <a:lnSpc>
                          <a:spcPct val="90000"/>
                        </a:lnSpc>
                        <a:spcBef>
                          <a:spcPct val="0"/>
                        </a:spcBef>
                        <a:spcAft>
                          <a:spcPct val="0"/>
                        </a:spcAft>
                        <a:buClr>
                          <a:srgbClr val="404040"/>
                        </a:buClr>
                        <a:buSzTx/>
                        <a:buFont typeface="Wingdings" pitchFamily="127"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kumimoji="0" lang="en-US" sz="1600" b="0" i="0" u="none" strike="noStrike" cap="none" normalizeH="0" baseline="0" dirty="0">
                          <a:ln>
                            <a:noFill/>
                          </a:ln>
                          <a:solidFill>
                            <a:srgbClr val="103154"/>
                          </a:solidFill>
                          <a:effectLst/>
                          <a:latin typeface="Calibri" pitchFamily="127" charset="0"/>
                          <a:ea typeface="Corbel" pitchFamily="127" charset="0"/>
                          <a:cs typeface="Corbel" pitchFamily="127" charset="0"/>
                        </a:rPr>
                        <a:t>Severe distress or social or occupational impairment</a:t>
                      </a:r>
                    </a:p>
                  </a:txBody>
                  <a:tcPr marL="91416" marR="91416" marT="45708" marB="4570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5050">
                        <a:alpha val="49803"/>
                      </a:srgbClr>
                    </a:solidFill>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a:stretch>
            <a:fillRect/>
          </a:stretch>
        </p:blipFill>
        <p:spPr>
          <a:xfrm>
            <a:off x="0" y="1820448"/>
            <a:ext cx="1476375" cy="4419600"/>
          </a:xfrm>
          <a:prstGeom prst="rect">
            <a:avLst/>
          </a:prstGeom>
        </p:spPr>
      </p:pic>
    </p:spTree>
    <p:extLst>
      <p:ext uri="{BB962C8B-B14F-4D97-AF65-F5344CB8AC3E}">
        <p14:creationId xmlns:p14="http://schemas.microsoft.com/office/powerpoint/2010/main" val="3018359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Poll Group Stress Level</a:t>
            </a:r>
          </a:p>
        </p:txBody>
      </p:sp>
      <p:pic>
        <p:nvPicPr>
          <p:cNvPr id="4" name="Picture 4" descr="Application&#10;&#10;Description automatically generated">
            <a:extLst>
              <a:ext uri="{FF2B5EF4-FFF2-40B4-BE49-F238E27FC236}">
                <a16:creationId xmlns:a16="http://schemas.microsoft.com/office/drawing/2014/main" id="{5AABB9FE-4E0C-D254-377F-AA92DF96549B}"/>
              </a:ext>
            </a:extLst>
          </p:cNvPr>
          <p:cNvPicPr>
            <a:picLocks noChangeAspect="1"/>
          </p:cNvPicPr>
          <p:nvPr/>
        </p:nvPicPr>
        <p:blipFill>
          <a:blip r:embed="rId3"/>
          <a:stretch>
            <a:fillRect/>
          </a:stretch>
        </p:blipFill>
        <p:spPr>
          <a:xfrm>
            <a:off x="5337959" y="175161"/>
            <a:ext cx="4890653" cy="6507677"/>
          </a:xfrm>
          <a:prstGeom prst="rect">
            <a:avLst/>
          </a:prstGeom>
        </p:spPr>
      </p:pic>
    </p:spTree>
    <p:extLst>
      <p:ext uri="{BB962C8B-B14F-4D97-AF65-F5344CB8AC3E}">
        <p14:creationId xmlns:p14="http://schemas.microsoft.com/office/powerpoint/2010/main" val="1293890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3477150" y="85437"/>
            <a:ext cx="5980751" cy="1008063"/>
          </a:xfrm>
        </p:spPr>
        <p:txBody>
          <a:bodyPr>
            <a:noAutofit/>
          </a:bodyPr>
          <a:lstStyle/>
          <a:p>
            <a:r>
              <a:rPr lang="en-US" sz="3600" dirty="0">
                <a:cs typeface="Arial" panose="020B0604020202020204" pitchFamily="34" charset="0"/>
              </a:rPr>
              <a:t>STRESS FIRST AID MODEL</a:t>
            </a:r>
          </a:p>
        </p:txBody>
      </p:sp>
      <p:pic>
        <p:nvPicPr>
          <p:cNvPr id="17" name="Picture 16">
            <a:extLst>
              <a:ext uri="{FF2B5EF4-FFF2-40B4-BE49-F238E27FC236}">
                <a16:creationId xmlns:a16="http://schemas.microsoft.com/office/drawing/2014/main" id="{B15907D7-F889-7533-8549-112A4348E917}"/>
              </a:ext>
            </a:extLst>
          </p:cNvPr>
          <p:cNvPicPr>
            <a:picLocks noChangeAspect="1"/>
          </p:cNvPicPr>
          <p:nvPr/>
        </p:nvPicPr>
        <p:blipFill>
          <a:blip r:embed="rId3"/>
          <a:stretch>
            <a:fillRect/>
          </a:stretch>
        </p:blipFill>
        <p:spPr>
          <a:xfrm>
            <a:off x="1981200" y="1447800"/>
            <a:ext cx="8077126" cy="5137020"/>
          </a:xfrm>
          <a:prstGeom prst="rect">
            <a:avLst/>
          </a:prstGeom>
        </p:spPr>
      </p:pic>
    </p:spTree>
    <p:extLst>
      <p:ext uri="{BB962C8B-B14F-4D97-AF65-F5344CB8AC3E}">
        <p14:creationId xmlns:p14="http://schemas.microsoft.com/office/powerpoint/2010/main" val="3074604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3290" y="0"/>
            <a:ext cx="5239115" cy="1007533"/>
          </a:xfrm>
        </p:spPr>
        <p:txBody>
          <a:bodyPr/>
          <a:lstStyle/>
          <a:p>
            <a:r>
              <a:rPr lang="en-US" dirty="0"/>
              <a:t>Learning Objectives</a:t>
            </a:r>
          </a:p>
        </p:txBody>
      </p:sp>
      <p:sp>
        <p:nvSpPr>
          <p:cNvPr id="3" name="Rectangle 2"/>
          <p:cNvSpPr/>
          <p:nvPr/>
        </p:nvSpPr>
        <p:spPr>
          <a:xfrm>
            <a:off x="914401" y="1981201"/>
            <a:ext cx="10438031" cy="2769989"/>
          </a:xfrm>
          <a:prstGeom prst="rect">
            <a:avLst/>
          </a:prstGeom>
        </p:spPr>
        <p:txBody>
          <a:bodyPr wrap="square">
            <a:spAutoFit/>
          </a:bodyPr>
          <a:lstStyle/>
          <a:p>
            <a:pPr marL="457200" indent="-457200">
              <a:spcAft>
                <a:spcPts val="1200"/>
              </a:spcAft>
              <a:buAutoNum type="arabicPeriod"/>
            </a:pPr>
            <a:r>
              <a:rPr lang="en-US" sz="2400" dirty="0">
                <a:solidFill>
                  <a:srgbClr val="243647"/>
                </a:solidFill>
                <a:cs typeface="Arial" panose="020B0604020202020204" pitchFamily="34" charset="0"/>
              </a:rPr>
              <a:t>Describe approaches for reducing stigma and normalizing the assessment and management of stress </a:t>
            </a:r>
          </a:p>
          <a:p>
            <a:pPr marL="457200" indent="-457200">
              <a:spcAft>
                <a:spcPts val="1200"/>
              </a:spcAft>
              <a:buAutoNum type="arabicPeriod"/>
            </a:pPr>
            <a:r>
              <a:rPr lang="en-US" sz="2400" dirty="0">
                <a:solidFill>
                  <a:srgbClr val="243647"/>
                </a:solidFill>
                <a:cs typeface="Arial" panose="020B0604020202020204" pitchFamily="34" charset="0"/>
              </a:rPr>
              <a:t>Identify how to recognize stress injuries in health care professionals</a:t>
            </a:r>
          </a:p>
          <a:p>
            <a:pPr marL="457200" indent="-457200">
              <a:spcAft>
                <a:spcPts val="1200"/>
              </a:spcAft>
              <a:buAutoNum type="arabicPeriod"/>
            </a:pPr>
            <a:r>
              <a:rPr lang="en-US" sz="2400" dirty="0">
                <a:solidFill>
                  <a:srgbClr val="243647"/>
                </a:solidFill>
                <a:cs typeface="Arial" panose="020B0604020202020204" pitchFamily="34" charset="0"/>
              </a:rPr>
              <a:t>Describe how to administer Stress First Aid (SFA) at the individual, unit, and organizational level</a:t>
            </a:r>
          </a:p>
          <a:p>
            <a:pPr marL="457200" indent="-457200">
              <a:spcAft>
                <a:spcPts val="1200"/>
              </a:spcAft>
              <a:buAutoNum type="arabicPeriod"/>
            </a:pPr>
            <a:r>
              <a:rPr lang="en-US" sz="2400" dirty="0">
                <a:solidFill>
                  <a:srgbClr val="243647"/>
                </a:solidFill>
                <a:cs typeface="Arial" panose="020B0604020202020204" pitchFamily="34" charset="0"/>
              </a:rPr>
              <a:t>Describe strategies to maintain healthy stress and resilience</a:t>
            </a:r>
          </a:p>
        </p:txBody>
      </p:sp>
    </p:spTree>
    <p:extLst>
      <p:ext uri="{BB962C8B-B14F-4D97-AF65-F5344CB8AC3E}">
        <p14:creationId xmlns:p14="http://schemas.microsoft.com/office/powerpoint/2010/main" val="4008831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851EB372-850A-45C4-AF05-EAF1A78275E4}"/>
              </a:ext>
            </a:extLst>
          </p:cNvPr>
          <p:cNvSpPr txBox="1">
            <a:spLocks/>
          </p:cNvSpPr>
          <p:nvPr/>
        </p:nvSpPr>
        <p:spPr bwMode="auto">
          <a:xfrm>
            <a:off x="3574576" y="-93099"/>
            <a:ext cx="6075860" cy="132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90000"/>
              </a:lnSpc>
              <a:defRPr/>
            </a:pPr>
            <a:r>
              <a:rPr lang="en-US" dirty="0"/>
              <a:t>Stress First Aid is NOT:</a:t>
            </a:r>
          </a:p>
        </p:txBody>
      </p:sp>
      <p:sp>
        <p:nvSpPr>
          <p:cNvPr id="11" name="Oval 10">
            <a:extLst>
              <a:ext uri="{FF2B5EF4-FFF2-40B4-BE49-F238E27FC236}">
                <a16:creationId xmlns:a16="http://schemas.microsoft.com/office/drawing/2014/main" id="{DCF31094-191E-4193-951C-26C74E093637}"/>
              </a:ext>
            </a:extLst>
          </p:cNvPr>
          <p:cNvSpPr/>
          <p:nvPr/>
        </p:nvSpPr>
        <p:spPr>
          <a:xfrm>
            <a:off x="1051442" y="2362201"/>
            <a:ext cx="1335675" cy="1335675"/>
          </a:xfrm>
          <a:prstGeom prst="ellipse">
            <a:avLst/>
          </a:prstGeom>
          <a:solidFill>
            <a:srgbClr val="4472C4"/>
          </a:solidFill>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sp>
      <p:sp>
        <p:nvSpPr>
          <p:cNvPr id="12" name="Rectangle 11" descr="Paper">
            <a:extLst>
              <a:ext uri="{FF2B5EF4-FFF2-40B4-BE49-F238E27FC236}">
                <a16:creationId xmlns:a16="http://schemas.microsoft.com/office/drawing/2014/main" id="{49DA9F1F-B23A-45C6-8D5B-55AFEAB53F98}"/>
              </a:ext>
            </a:extLst>
          </p:cNvPr>
          <p:cNvSpPr/>
          <p:nvPr/>
        </p:nvSpPr>
        <p:spPr>
          <a:xfrm>
            <a:off x="1331933" y="2642693"/>
            <a:ext cx="774691" cy="774691"/>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nvGrpSpPr>
          <p:cNvPr id="13" name="Group 12">
            <a:extLst>
              <a:ext uri="{FF2B5EF4-FFF2-40B4-BE49-F238E27FC236}">
                <a16:creationId xmlns:a16="http://schemas.microsoft.com/office/drawing/2014/main" id="{E7E0363D-392A-4B73-818D-C77A3BB4078B}"/>
              </a:ext>
            </a:extLst>
          </p:cNvPr>
          <p:cNvGrpSpPr/>
          <p:nvPr/>
        </p:nvGrpSpPr>
        <p:grpSpPr>
          <a:xfrm>
            <a:off x="2673333" y="2362201"/>
            <a:ext cx="3148377" cy="1335675"/>
            <a:chOff x="1833762" y="469659"/>
            <a:chExt cx="3148377" cy="1335675"/>
          </a:xfrm>
        </p:grpSpPr>
        <p:sp>
          <p:nvSpPr>
            <p:cNvPr id="31" name="Rectangle 30">
              <a:extLst>
                <a:ext uri="{FF2B5EF4-FFF2-40B4-BE49-F238E27FC236}">
                  <a16:creationId xmlns:a16="http://schemas.microsoft.com/office/drawing/2014/main" id="{1BC97EBE-3ED8-410A-A97B-FD232EA2636B}"/>
                </a:ext>
              </a:extLst>
            </p:cNvPr>
            <p:cNvSpPr/>
            <p:nvPr/>
          </p:nvSpPr>
          <p:spPr>
            <a:xfrm>
              <a:off x="1833762" y="46965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TextBox 31">
              <a:extLst>
                <a:ext uri="{FF2B5EF4-FFF2-40B4-BE49-F238E27FC236}">
                  <a16:creationId xmlns:a16="http://schemas.microsoft.com/office/drawing/2014/main" id="{E85DD835-145E-4A75-B2D5-39501F561517}"/>
                </a:ext>
              </a:extLst>
            </p:cNvPr>
            <p:cNvSpPr txBox="1"/>
            <p:nvPr/>
          </p:nvSpPr>
          <p:spPr>
            <a:xfrm>
              <a:off x="1833762" y="46965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An event only intervention</a:t>
              </a:r>
            </a:p>
          </p:txBody>
        </p:sp>
      </p:grpSp>
      <p:sp>
        <p:nvSpPr>
          <p:cNvPr id="14" name="Oval 13">
            <a:extLst>
              <a:ext uri="{FF2B5EF4-FFF2-40B4-BE49-F238E27FC236}">
                <a16:creationId xmlns:a16="http://schemas.microsoft.com/office/drawing/2014/main" id="{5F64BBF7-ECE3-4355-BBC3-20092792AC49}"/>
              </a:ext>
            </a:extLst>
          </p:cNvPr>
          <p:cNvSpPr/>
          <p:nvPr/>
        </p:nvSpPr>
        <p:spPr>
          <a:xfrm>
            <a:off x="6370292" y="2362201"/>
            <a:ext cx="1335675" cy="1335675"/>
          </a:xfrm>
          <a:prstGeom prst="ellipse">
            <a:avLst/>
          </a:prstGeom>
          <a:solidFill>
            <a:srgbClr val="4472C4"/>
          </a:solidFill>
        </p:spPr>
        <p:style>
          <a:lnRef idx="0">
            <a:schemeClr val="lt1">
              <a:alpha val="0"/>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p:style>
      </p:sp>
      <p:sp>
        <p:nvSpPr>
          <p:cNvPr id="15" name="Rectangle 14" descr="Stopwatch">
            <a:extLst>
              <a:ext uri="{FF2B5EF4-FFF2-40B4-BE49-F238E27FC236}">
                <a16:creationId xmlns:a16="http://schemas.microsoft.com/office/drawing/2014/main" id="{EE8B1919-A061-4A07-BA0D-BA2B315B5E58}"/>
              </a:ext>
            </a:extLst>
          </p:cNvPr>
          <p:cNvSpPr/>
          <p:nvPr/>
        </p:nvSpPr>
        <p:spPr>
          <a:xfrm>
            <a:off x="6650784" y="2642693"/>
            <a:ext cx="774691" cy="774691"/>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nvGrpSpPr>
          <p:cNvPr id="16" name="Group 15">
            <a:extLst>
              <a:ext uri="{FF2B5EF4-FFF2-40B4-BE49-F238E27FC236}">
                <a16:creationId xmlns:a16="http://schemas.microsoft.com/office/drawing/2014/main" id="{1B303189-E231-453B-902C-A966B1B6DEEB}"/>
              </a:ext>
            </a:extLst>
          </p:cNvPr>
          <p:cNvGrpSpPr/>
          <p:nvPr/>
        </p:nvGrpSpPr>
        <p:grpSpPr>
          <a:xfrm>
            <a:off x="7992184" y="2362201"/>
            <a:ext cx="3148377" cy="1335675"/>
            <a:chOff x="7152613" y="469659"/>
            <a:chExt cx="3148377" cy="1335675"/>
          </a:xfrm>
        </p:grpSpPr>
        <p:sp>
          <p:nvSpPr>
            <p:cNvPr id="27" name="Rectangle 26">
              <a:extLst>
                <a:ext uri="{FF2B5EF4-FFF2-40B4-BE49-F238E27FC236}">
                  <a16:creationId xmlns:a16="http://schemas.microsoft.com/office/drawing/2014/main" id="{B9DEA094-1324-487B-9D77-F6CDF9EF65AD}"/>
                </a:ext>
              </a:extLst>
            </p:cNvPr>
            <p:cNvSpPr/>
            <p:nvPr/>
          </p:nvSpPr>
          <p:spPr>
            <a:xfrm>
              <a:off x="7152613" y="46965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490C8773-FD9E-4F14-AE5B-01E5517DF65C}"/>
                </a:ext>
              </a:extLst>
            </p:cNvPr>
            <p:cNvSpPr txBox="1"/>
            <p:nvPr/>
          </p:nvSpPr>
          <p:spPr>
            <a:xfrm>
              <a:off x="7152613" y="46965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 one-time only intervention</a:t>
              </a:r>
            </a:p>
          </p:txBody>
        </p:sp>
      </p:grpSp>
      <p:sp>
        <p:nvSpPr>
          <p:cNvPr id="17" name="Oval 16">
            <a:extLst>
              <a:ext uri="{FF2B5EF4-FFF2-40B4-BE49-F238E27FC236}">
                <a16:creationId xmlns:a16="http://schemas.microsoft.com/office/drawing/2014/main" id="{31B996ED-0959-49CF-9870-C9D7569EAB15}"/>
              </a:ext>
            </a:extLst>
          </p:cNvPr>
          <p:cNvSpPr/>
          <p:nvPr/>
        </p:nvSpPr>
        <p:spPr>
          <a:xfrm>
            <a:off x="1051442" y="4437411"/>
            <a:ext cx="1335675" cy="1335675"/>
          </a:xfrm>
          <a:prstGeom prst="ellipse">
            <a:avLst/>
          </a:prstGeom>
          <a:solidFill>
            <a:srgbClr val="4472C4"/>
          </a:solidFill>
        </p:spPr>
        <p:style>
          <a:lnRef idx="0">
            <a:schemeClr val="lt1">
              <a:alpha val="0"/>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p:style>
      </p:sp>
      <p:sp>
        <p:nvSpPr>
          <p:cNvPr id="18" name="Rectangle 17" descr="Medicine">
            <a:extLst>
              <a:ext uri="{FF2B5EF4-FFF2-40B4-BE49-F238E27FC236}">
                <a16:creationId xmlns:a16="http://schemas.microsoft.com/office/drawing/2014/main" id="{3C86A5D2-F950-4697-A7C8-27A3AB1FCD24}"/>
              </a:ext>
            </a:extLst>
          </p:cNvPr>
          <p:cNvSpPr/>
          <p:nvPr/>
        </p:nvSpPr>
        <p:spPr>
          <a:xfrm>
            <a:off x="1371601" y="4787910"/>
            <a:ext cx="774691" cy="774691"/>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nvGrpSpPr>
          <p:cNvPr id="19" name="Group 18">
            <a:extLst>
              <a:ext uri="{FF2B5EF4-FFF2-40B4-BE49-F238E27FC236}">
                <a16:creationId xmlns:a16="http://schemas.microsoft.com/office/drawing/2014/main" id="{4C35A076-4A8E-43E5-832B-5E29672212E2}"/>
              </a:ext>
            </a:extLst>
          </p:cNvPr>
          <p:cNvGrpSpPr/>
          <p:nvPr/>
        </p:nvGrpSpPr>
        <p:grpSpPr>
          <a:xfrm>
            <a:off x="2673333" y="4437411"/>
            <a:ext cx="3148377" cy="1335675"/>
            <a:chOff x="1833762" y="2544869"/>
            <a:chExt cx="3148377" cy="1335675"/>
          </a:xfrm>
        </p:grpSpPr>
        <p:sp>
          <p:nvSpPr>
            <p:cNvPr id="25" name="Rectangle 24">
              <a:extLst>
                <a:ext uri="{FF2B5EF4-FFF2-40B4-BE49-F238E27FC236}">
                  <a16:creationId xmlns:a16="http://schemas.microsoft.com/office/drawing/2014/main" id="{45C3A748-B38F-4B25-A0DF-7095AB2B9E13}"/>
                </a:ext>
              </a:extLst>
            </p:cNvPr>
            <p:cNvSpPr/>
            <p:nvPr/>
          </p:nvSpPr>
          <p:spPr>
            <a:xfrm>
              <a:off x="1833762" y="254486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F377A73A-6B5F-4FE9-AC95-3F7C5D146B72}"/>
                </a:ext>
              </a:extLst>
            </p:cNvPr>
            <p:cNvSpPr txBox="1"/>
            <p:nvPr/>
          </p:nvSpPr>
          <p:spPr>
            <a:xfrm>
              <a:off x="1833762" y="254486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 replacement for medical or behavioral health interventions</a:t>
              </a:r>
            </a:p>
          </p:txBody>
        </p:sp>
      </p:grpSp>
      <p:sp>
        <p:nvSpPr>
          <p:cNvPr id="20" name="Oval 19">
            <a:extLst>
              <a:ext uri="{FF2B5EF4-FFF2-40B4-BE49-F238E27FC236}">
                <a16:creationId xmlns:a16="http://schemas.microsoft.com/office/drawing/2014/main" id="{12BF40AB-1733-4B99-9E17-959CA2081D67}"/>
              </a:ext>
            </a:extLst>
          </p:cNvPr>
          <p:cNvSpPr/>
          <p:nvPr/>
        </p:nvSpPr>
        <p:spPr>
          <a:xfrm>
            <a:off x="6370292" y="4437411"/>
            <a:ext cx="1335675" cy="1335675"/>
          </a:xfrm>
          <a:prstGeom prst="ellipse">
            <a:avLst/>
          </a:prstGeom>
          <a:solidFill>
            <a:srgbClr val="4472C4"/>
          </a:solidFill>
        </p:spPr>
        <p:style>
          <a:lnRef idx="0">
            <a:schemeClr val="lt1">
              <a:alpha val="0"/>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p:style>
      </p:sp>
      <p:sp>
        <p:nvSpPr>
          <p:cNvPr id="21" name="Rectangle 20" descr="Needle">
            <a:extLst>
              <a:ext uri="{FF2B5EF4-FFF2-40B4-BE49-F238E27FC236}">
                <a16:creationId xmlns:a16="http://schemas.microsoft.com/office/drawing/2014/main" id="{DCF6F1D4-5210-44E9-9A48-7EF0B531FE6F}"/>
              </a:ext>
            </a:extLst>
          </p:cNvPr>
          <p:cNvSpPr/>
          <p:nvPr/>
        </p:nvSpPr>
        <p:spPr>
          <a:xfrm>
            <a:off x="6650784" y="4717903"/>
            <a:ext cx="774691" cy="774691"/>
          </a:xfrm>
          <a:prstGeom prst="rect">
            <a:avLst/>
          </a:pr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nvGrpSpPr>
          <p:cNvPr id="22" name="Group 21">
            <a:extLst>
              <a:ext uri="{FF2B5EF4-FFF2-40B4-BE49-F238E27FC236}">
                <a16:creationId xmlns:a16="http://schemas.microsoft.com/office/drawing/2014/main" id="{6DAC307D-5165-4286-A4A7-1A26DDCD678F}"/>
              </a:ext>
            </a:extLst>
          </p:cNvPr>
          <p:cNvGrpSpPr/>
          <p:nvPr/>
        </p:nvGrpSpPr>
        <p:grpSpPr>
          <a:xfrm>
            <a:off x="8076248" y="4335811"/>
            <a:ext cx="3148377" cy="1335675"/>
            <a:chOff x="7152613" y="2544869"/>
            <a:chExt cx="3148377" cy="1335675"/>
          </a:xfrm>
        </p:grpSpPr>
        <p:sp>
          <p:nvSpPr>
            <p:cNvPr id="23" name="Rectangle 22">
              <a:extLst>
                <a:ext uri="{FF2B5EF4-FFF2-40B4-BE49-F238E27FC236}">
                  <a16:creationId xmlns:a16="http://schemas.microsoft.com/office/drawing/2014/main" id="{7792F8E3-F174-47B7-931E-2F42E01D9CB8}"/>
                </a:ext>
              </a:extLst>
            </p:cNvPr>
            <p:cNvSpPr/>
            <p:nvPr/>
          </p:nvSpPr>
          <p:spPr>
            <a:xfrm>
              <a:off x="7152613" y="2544869"/>
              <a:ext cx="3148377" cy="1335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96900155-BFDA-4600-BDFE-8E46768968CF}"/>
                </a:ext>
              </a:extLst>
            </p:cNvPr>
            <p:cNvSpPr txBox="1"/>
            <p:nvPr/>
          </p:nvSpPr>
          <p:spPr>
            <a:xfrm>
              <a:off x="7152613" y="2544869"/>
              <a:ext cx="3148377" cy="13356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r>
                <a:rPr lang="en-US" sz="2400" dirty="0">
                  <a:solidFill>
                    <a:srgbClr val="232D4B"/>
                  </a:solidFill>
                </a:rPr>
                <a:t>A replacement for prevention efforts</a:t>
              </a:r>
            </a:p>
          </p:txBody>
        </p:sp>
      </p:grpSp>
    </p:spTree>
    <p:extLst>
      <p:ext uri="{BB962C8B-B14F-4D97-AF65-F5344CB8AC3E}">
        <p14:creationId xmlns:p14="http://schemas.microsoft.com/office/powerpoint/2010/main" val="1556197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2675107" y="51259"/>
            <a:ext cx="7383293" cy="1008063"/>
          </a:xfrm>
        </p:spPr>
        <p:txBody>
          <a:bodyPr>
            <a:noAutofit/>
          </a:bodyPr>
          <a:lstStyle/>
          <a:p>
            <a:pPr algn="ctr"/>
            <a:r>
              <a:rPr lang="en-US" sz="3600" dirty="0">
                <a:latin typeface="+mn-lt"/>
                <a:cs typeface="Arial" panose="020B0604020202020204" pitchFamily="34" charset="0"/>
              </a:rPr>
              <a:t>Stress First Aid Core Principles</a:t>
            </a:r>
          </a:p>
        </p:txBody>
      </p:sp>
      <p:graphicFrame>
        <p:nvGraphicFramePr>
          <p:cNvPr id="7" name="Rectangle 10">
            <a:extLst>
              <a:ext uri="{FF2B5EF4-FFF2-40B4-BE49-F238E27FC236}">
                <a16:creationId xmlns:a16="http://schemas.microsoft.com/office/drawing/2014/main" id="{E270E9C3-BD5D-488F-8E8D-B83B21B4C112}"/>
              </a:ext>
            </a:extLst>
          </p:cNvPr>
          <p:cNvGraphicFramePr>
            <a:graphicFrameLocks/>
          </p:cNvGraphicFramePr>
          <p:nvPr>
            <p:extLst>
              <p:ext uri="{D42A27DB-BD31-4B8C-83A1-F6EECF244321}">
                <p14:modId xmlns:p14="http://schemas.microsoft.com/office/powerpoint/2010/main" val="3376815673"/>
              </p:ext>
            </p:extLst>
          </p:nvPr>
        </p:nvGraphicFramePr>
        <p:xfrm>
          <a:off x="736979" y="2060812"/>
          <a:ext cx="11455021" cy="4241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4917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3475997" y="0"/>
            <a:ext cx="6018662" cy="1008063"/>
          </a:xfrm>
        </p:spPr>
        <p:txBody>
          <a:bodyPr>
            <a:noAutofit/>
          </a:bodyPr>
          <a:lstStyle/>
          <a:p>
            <a:r>
              <a:rPr lang="en-US" dirty="0">
                <a:latin typeface="+mj-lt"/>
              </a:rPr>
              <a:t>Stress First Aid Essentials </a:t>
            </a:r>
            <a:endParaRPr lang="en-US" dirty="0"/>
          </a:p>
        </p:txBody>
      </p:sp>
      <p:graphicFrame>
        <p:nvGraphicFramePr>
          <p:cNvPr id="5" name="Diagram 4">
            <a:extLst>
              <a:ext uri="{FF2B5EF4-FFF2-40B4-BE49-F238E27FC236}">
                <a16:creationId xmlns:a16="http://schemas.microsoft.com/office/drawing/2014/main" id="{FBF4BBE4-6726-44A4-A577-4A33D6BC5753}"/>
              </a:ext>
            </a:extLst>
          </p:cNvPr>
          <p:cNvGraphicFramePr/>
          <p:nvPr>
            <p:extLst>
              <p:ext uri="{D42A27DB-BD31-4B8C-83A1-F6EECF244321}">
                <p14:modId xmlns:p14="http://schemas.microsoft.com/office/powerpoint/2010/main" val="86382856"/>
              </p:ext>
            </p:extLst>
          </p:nvPr>
        </p:nvGraphicFramePr>
        <p:xfrm>
          <a:off x="1787312" y="1576807"/>
          <a:ext cx="9559805" cy="5281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1464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A46ED-B97E-493F-9F96-C355BB9AB3C7}"/>
              </a:ext>
            </a:extLst>
          </p:cNvPr>
          <p:cNvPicPr>
            <a:picLocks noChangeAspect="1"/>
          </p:cNvPicPr>
          <p:nvPr/>
        </p:nvPicPr>
        <p:blipFill>
          <a:blip r:embed="rId3"/>
          <a:stretch>
            <a:fillRect/>
          </a:stretch>
        </p:blipFill>
        <p:spPr>
          <a:xfrm>
            <a:off x="3307309" y="1856096"/>
            <a:ext cx="5937389" cy="3822400"/>
          </a:xfrm>
          <a:prstGeom prst="rect">
            <a:avLst/>
          </a:prstGeom>
        </p:spPr>
      </p:pic>
    </p:spTree>
    <p:extLst>
      <p:ext uri="{BB962C8B-B14F-4D97-AF65-F5344CB8AC3E}">
        <p14:creationId xmlns:p14="http://schemas.microsoft.com/office/powerpoint/2010/main" val="3943455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24001" y="76201"/>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99" kern="0" dirty="0"/>
              <a:t>Group Discussion: SFA Model</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3" name="Content Placeholder 2">
            <a:extLst>
              <a:ext uri="{FF2B5EF4-FFF2-40B4-BE49-F238E27FC236}">
                <a16:creationId xmlns:a16="http://schemas.microsoft.com/office/drawing/2014/main" id="{5739B104-AD02-4766-A4DD-2DFC88816C5C}"/>
              </a:ext>
            </a:extLst>
          </p:cNvPr>
          <p:cNvSpPr txBox="1">
            <a:spLocks/>
          </p:cNvSpPr>
          <p:nvPr/>
        </p:nvSpPr>
        <p:spPr>
          <a:xfrm>
            <a:off x="5177052" y="1492612"/>
            <a:ext cx="7161213" cy="5409743"/>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457158">
              <a:spcAft>
                <a:spcPts val="600"/>
              </a:spcAft>
              <a:buFont typeface="Wingdings" panose="05000000000000000000" pitchFamily="2" charset="2"/>
              <a:buChar char="v"/>
              <a:defRPr/>
            </a:pPr>
            <a:r>
              <a:rPr lang="en-US" sz="2600" kern="0" dirty="0">
                <a:solidFill>
                  <a:srgbClr val="232D4B"/>
                </a:solidFill>
              </a:rPr>
              <a:t>What overall impressions do you have of the model? </a:t>
            </a:r>
          </a:p>
          <a:p>
            <a:pPr defTabSz="457158">
              <a:spcAft>
                <a:spcPts val="600"/>
              </a:spcAft>
              <a:buFont typeface="Wingdings" panose="05000000000000000000" pitchFamily="2" charset="2"/>
              <a:buChar char="v"/>
              <a:defRPr/>
            </a:pPr>
            <a:r>
              <a:rPr lang="en-US" sz="2600" kern="0" dirty="0">
                <a:solidFill>
                  <a:srgbClr val="232D4B"/>
                </a:solidFill>
              </a:rPr>
              <a:t>To what extent do you think the people in your organization would agree that responsibility of managing stress includes unit peers and the organization?</a:t>
            </a:r>
          </a:p>
          <a:p>
            <a:pPr defTabSz="457158">
              <a:spcAft>
                <a:spcPts val="600"/>
              </a:spcAft>
              <a:buFont typeface="Wingdings" panose="05000000000000000000" pitchFamily="2" charset="2"/>
              <a:buChar char="v"/>
              <a:defRPr/>
            </a:pPr>
            <a:r>
              <a:rPr lang="en-US" sz="2600" kern="0" dirty="0">
                <a:solidFill>
                  <a:srgbClr val="232D4B"/>
                </a:solidFill>
              </a:rPr>
              <a:t>To what extent is stress normalize within your organization?</a:t>
            </a:r>
          </a:p>
        </p:txBody>
      </p:sp>
    </p:spTree>
    <p:extLst>
      <p:ext uri="{BB962C8B-B14F-4D97-AF65-F5344CB8AC3E}">
        <p14:creationId xmlns:p14="http://schemas.microsoft.com/office/powerpoint/2010/main" val="597618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4399" dirty="0"/>
              <a:t>Recognize Stress Zone Transitions:</a:t>
            </a:r>
            <a:br>
              <a:rPr lang="en-US" sz="4399" dirty="0"/>
            </a:br>
            <a:r>
              <a:rPr lang="en-US" sz="4399" dirty="0"/>
              <a:t>Demand: Resource Balance</a:t>
            </a:r>
            <a:endParaRPr lang="en-US" dirty="0"/>
          </a:p>
        </p:txBody>
      </p:sp>
      <p:graphicFrame>
        <p:nvGraphicFramePr>
          <p:cNvPr id="21" name="Table 20">
            <a:extLst>
              <a:ext uri="{FF2B5EF4-FFF2-40B4-BE49-F238E27FC236}">
                <a16:creationId xmlns:a16="http://schemas.microsoft.com/office/drawing/2014/main" id="{241DB826-4F53-445F-B21A-DCEF6DCC0631}"/>
              </a:ext>
            </a:extLst>
          </p:cNvPr>
          <p:cNvGraphicFramePr>
            <a:graphicFrameLocks noGrp="1"/>
          </p:cNvGraphicFramePr>
          <p:nvPr/>
        </p:nvGraphicFramePr>
        <p:xfrm>
          <a:off x="1802266" y="1405909"/>
          <a:ext cx="8624172" cy="5375273"/>
        </p:xfrm>
        <a:graphic>
          <a:graphicData uri="http://schemas.openxmlformats.org/drawingml/2006/table">
            <a:tbl>
              <a:tblPr firstRow="1" bandRow="1">
                <a:tableStyleId>{5C22544A-7EE6-4342-B048-85BDC9FD1C3A}</a:tableStyleId>
              </a:tblPr>
              <a:tblGrid>
                <a:gridCol w="2156043">
                  <a:extLst>
                    <a:ext uri="{9D8B030D-6E8A-4147-A177-3AD203B41FA5}">
                      <a16:colId xmlns:a16="http://schemas.microsoft.com/office/drawing/2014/main" val="20000"/>
                    </a:ext>
                  </a:extLst>
                </a:gridCol>
                <a:gridCol w="2156043">
                  <a:extLst>
                    <a:ext uri="{9D8B030D-6E8A-4147-A177-3AD203B41FA5}">
                      <a16:colId xmlns:a16="http://schemas.microsoft.com/office/drawing/2014/main" val="20001"/>
                    </a:ext>
                  </a:extLst>
                </a:gridCol>
                <a:gridCol w="2156043">
                  <a:extLst>
                    <a:ext uri="{9D8B030D-6E8A-4147-A177-3AD203B41FA5}">
                      <a16:colId xmlns:a16="http://schemas.microsoft.com/office/drawing/2014/main" val="20002"/>
                    </a:ext>
                  </a:extLst>
                </a:gridCol>
                <a:gridCol w="2156043">
                  <a:extLst>
                    <a:ext uri="{9D8B030D-6E8A-4147-A177-3AD203B41FA5}">
                      <a16:colId xmlns:a16="http://schemas.microsoft.com/office/drawing/2014/main" val="20003"/>
                    </a:ext>
                  </a:extLst>
                </a:gridCol>
              </a:tblGrid>
              <a:tr h="518025">
                <a:tc gridSpan="4">
                  <a:txBody>
                    <a:bodyPr/>
                    <a:lstStyle/>
                    <a:p>
                      <a:pPr algn="ctr"/>
                      <a:endParaRPr lang="en-US" sz="2800" dirty="0">
                        <a:solidFill>
                          <a:schemeClr val="accent6">
                            <a:lumMod val="75000"/>
                          </a:schemeClr>
                        </a:solidFill>
                        <a:latin typeface="+mj-lt"/>
                      </a:endParaRPr>
                    </a:p>
                  </a:txBody>
                  <a:tcPr marL="91416" marR="9141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39913">
                <a:tc>
                  <a:txBody>
                    <a:bodyPr/>
                    <a:lstStyle/>
                    <a:p>
                      <a:pPr algn="ctr"/>
                      <a:r>
                        <a:rPr lang="en-US" sz="1800" b="1" dirty="0">
                          <a:solidFill>
                            <a:schemeClr val="bg1"/>
                          </a:solidFill>
                          <a:effectLst>
                            <a:outerShdw blurRad="38100" dist="38100" dir="2700000" algn="tl">
                              <a:srgbClr val="000000">
                                <a:alpha val="43137"/>
                              </a:srgbClr>
                            </a:outerShdw>
                          </a:effectLst>
                        </a:rPr>
                        <a:t>Green</a:t>
                      </a:r>
                    </a:p>
                    <a:p>
                      <a:pPr algn="ctr"/>
                      <a:r>
                        <a:rPr lang="en-US" sz="1800" b="1" dirty="0">
                          <a:solidFill>
                            <a:schemeClr val="bg1"/>
                          </a:solidFill>
                          <a:effectLst>
                            <a:outerShdw blurRad="38100" dist="38100" dir="2700000" algn="tl">
                              <a:srgbClr val="000000">
                                <a:alpha val="43137"/>
                              </a:srgbClr>
                            </a:outerShdw>
                          </a:effectLst>
                        </a:rPr>
                        <a:t>“Ready”</a:t>
                      </a:r>
                    </a:p>
                  </a:txBody>
                  <a:tcPr marL="91416" marR="91416" marT="45708" marB="45708" anchor="ctr">
                    <a:lnL w="12700" cap="flat" cmpd="sng" algn="ctr">
                      <a:no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algn="ctr"/>
                      <a:r>
                        <a:rPr lang="en-US" sz="1800" b="1" dirty="0">
                          <a:solidFill>
                            <a:schemeClr val="bg1"/>
                          </a:solidFill>
                          <a:effectLst>
                            <a:outerShdw blurRad="38100" dist="38100" dir="2700000" algn="tl">
                              <a:srgbClr val="000000">
                                <a:alpha val="43137"/>
                              </a:srgbClr>
                            </a:outerShdw>
                          </a:effectLst>
                        </a:rPr>
                        <a:t>Yellow</a:t>
                      </a:r>
                    </a:p>
                    <a:p>
                      <a:pPr algn="ctr"/>
                      <a:r>
                        <a:rPr lang="en-US" sz="1800" b="1" dirty="0">
                          <a:solidFill>
                            <a:schemeClr val="bg1"/>
                          </a:solidFill>
                          <a:effectLst>
                            <a:outerShdw blurRad="38100" dist="38100" dir="2700000" algn="tl">
                              <a:srgbClr val="000000">
                                <a:alpha val="43137"/>
                              </a:srgbClr>
                            </a:outerShdw>
                          </a:effectLst>
                        </a:rPr>
                        <a:t>“Reacting”</a:t>
                      </a:r>
                    </a:p>
                  </a:txBody>
                  <a:tcPr marL="91416" marR="91416" marT="45708" marB="45708"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800" b="1" dirty="0">
                          <a:solidFill>
                            <a:schemeClr val="bg1"/>
                          </a:solidFill>
                          <a:effectLst>
                            <a:outerShdw blurRad="38100" dist="38100" dir="2700000" algn="tl">
                              <a:srgbClr val="000000">
                                <a:alpha val="43137"/>
                              </a:srgbClr>
                            </a:outerShdw>
                          </a:effectLst>
                        </a:rPr>
                        <a:t>Orange</a:t>
                      </a:r>
                    </a:p>
                    <a:p>
                      <a:pPr algn="ctr"/>
                      <a:r>
                        <a:rPr lang="en-US" sz="1800" b="1" dirty="0">
                          <a:solidFill>
                            <a:schemeClr val="bg1"/>
                          </a:solidFill>
                          <a:effectLst>
                            <a:outerShdw blurRad="38100" dist="38100" dir="2700000" algn="tl">
                              <a:srgbClr val="000000">
                                <a:alpha val="43137"/>
                              </a:srgbClr>
                            </a:outerShdw>
                          </a:effectLst>
                        </a:rPr>
                        <a:t>“Injured”</a:t>
                      </a:r>
                    </a:p>
                  </a:txBody>
                  <a:tcPr marL="91416" marR="91416" marT="45708" marB="45708"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22D"/>
                    </a:solidFill>
                  </a:tcPr>
                </a:tc>
                <a:tc>
                  <a:txBody>
                    <a:bodyPr/>
                    <a:lstStyle/>
                    <a:p>
                      <a:pPr algn="ctr"/>
                      <a:r>
                        <a:rPr lang="en-US" sz="1800" b="1" dirty="0">
                          <a:solidFill>
                            <a:schemeClr val="bg1"/>
                          </a:solidFill>
                          <a:effectLst>
                            <a:outerShdw blurRad="38100" dist="38100" dir="2700000" algn="tl">
                              <a:srgbClr val="000000">
                                <a:alpha val="43137"/>
                              </a:srgbClr>
                            </a:outerShdw>
                          </a:effectLst>
                        </a:rPr>
                        <a:t>Red</a:t>
                      </a:r>
                    </a:p>
                    <a:p>
                      <a:pPr algn="ctr"/>
                      <a:r>
                        <a:rPr lang="en-US" sz="1800" b="1" dirty="0">
                          <a:solidFill>
                            <a:schemeClr val="bg1"/>
                          </a:solidFill>
                          <a:effectLst>
                            <a:outerShdw blurRad="38100" dist="38100" dir="2700000" algn="tl">
                              <a:srgbClr val="000000">
                                <a:alpha val="43137"/>
                              </a:srgbClr>
                            </a:outerShdw>
                          </a:effectLst>
                        </a:rPr>
                        <a:t>“Ill”</a:t>
                      </a:r>
                    </a:p>
                  </a:txBody>
                  <a:tcPr marL="91416" marR="91416" marT="45708" marB="45708" anchor="ctr">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4217081">
                <a:tc>
                  <a:txBody>
                    <a:bodyPr/>
                    <a:lstStyle/>
                    <a:p>
                      <a:endParaRPr lang="en-US" sz="1800" dirty="0"/>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3" name="Rectangle 22">
            <a:extLst>
              <a:ext uri="{FF2B5EF4-FFF2-40B4-BE49-F238E27FC236}">
                <a16:creationId xmlns:a16="http://schemas.microsoft.com/office/drawing/2014/main" id="{6605234F-7499-4E74-8932-7361D1CEC766}"/>
              </a:ext>
            </a:extLst>
          </p:cNvPr>
          <p:cNvSpPr/>
          <p:nvPr/>
        </p:nvSpPr>
        <p:spPr bwMode="auto">
          <a:xfrm>
            <a:off x="1818414" y="2690913"/>
            <a:ext cx="1422988" cy="3906747"/>
          </a:xfrm>
          <a:prstGeom prst="rect">
            <a:avLst/>
          </a:prstGeom>
          <a:solidFill>
            <a:srgbClr val="66FF66"/>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Healthy</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Well</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Fit</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Safe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Connected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Capable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Confident</a:t>
            </a:r>
          </a:p>
        </p:txBody>
      </p:sp>
      <p:sp>
        <p:nvSpPr>
          <p:cNvPr id="24" name="Rectangle 23">
            <a:extLst>
              <a:ext uri="{FF2B5EF4-FFF2-40B4-BE49-F238E27FC236}">
                <a16:creationId xmlns:a16="http://schemas.microsoft.com/office/drawing/2014/main" id="{26B11AB4-BEE4-48D8-9098-F98AA55F73B6}"/>
              </a:ext>
            </a:extLst>
          </p:cNvPr>
          <p:cNvSpPr/>
          <p:nvPr/>
        </p:nvSpPr>
        <p:spPr bwMode="auto">
          <a:xfrm>
            <a:off x="4526402" y="2690911"/>
            <a:ext cx="1129766" cy="2371646"/>
          </a:xfrm>
          <a:prstGeom prst="rect">
            <a:avLst/>
          </a:prstGeom>
          <a:solidFill>
            <a:srgbClr val="FFFF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Drained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Sore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Irritable</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Anxious</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Down</a:t>
            </a:r>
          </a:p>
        </p:txBody>
      </p:sp>
      <p:sp>
        <p:nvSpPr>
          <p:cNvPr id="25" name="Rectangle 24">
            <a:extLst>
              <a:ext uri="{FF2B5EF4-FFF2-40B4-BE49-F238E27FC236}">
                <a16:creationId xmlns:a16="http://schemas.microsoft.com/office/drawing/2014/main" id="{597EA6BD-D96A-48CC-A3E4-4A8A4FAC13B2}"/>
              </a:ext>
            </a:extLst>
          </p:cNvPr>
          <p:cNvSpPr/>
          <p:nvPr/>
        </p:nvSpPr>
        <p:spPr bwMode="auto">
          <a:xfrm>
            <a:off x="6311606" y="4182893"/>
            <a:ext cx="1604094" cy="2414766"/>
          </a:xfrm>
          <a:prstGeom prst="rect">
            <a:avLst/>
          </a:prstGeom>
          <a:solidFill>
            <a:srgbClr val="FF9933"/>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Hurt</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Out of control</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Symptomatic</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Distressed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Dysfunctional</a:t>
            </a:r>
          </a:p>
        </p:txBody>
      </p:sp>
      <p:sp>
        <p:nvSpPr>
          <p:cNvPr id="26" name="AutoShape 11">
            <a:extLst>
              <a:ext uri="{FF2B5EF4-FFF2-40B4-BE49-F238E27FC236}">
                <a16:creationId xmlns:a16="http://schemas.microsoft.com/office/drawing/2014/main" id="{FA8DC308-572F-4D1F-BA6B-65395C116339}"/>
              </a:ext>
            </a:extLst>
          </p:cNvPr>
          <p:cNvSpPr>
            <a:spLocks noChangeArrowheads="1"/>
          </p:cNvSpPr>
          <p:nvPr/>
        </p:nvSpPr>
        <p:spPr bwMode="auto">
          <a:xfrm>
            <a:off x="3319018" y="3018643"/>
            <a:ext cx="1129766" cy="776176"/>
          </a:xfrm>
          <a:prstGeom prst="rightArrow">
            <a:avLst>
              <a:gd name="adj1" fmla="val 64507"/>
              <a:gd name="adj2" fmla="val 35233"/>
            </a:avLst>
          </a:prstGeom>
          <a:gradFill>
            <a:gsLst>
              <a:gs pos="0">
                <a:srgbClr val="00FF00"/>
              </a:gs>
              <a:gs pos="100000">
                <a:srgbClr val="FFFF00"/>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defRPr/>
            </a:pPr>
            <a:r>
              <a:rPr lang="en-US" sz="1600" dirty="0">
                <a:solidFill>
                  <a:srgbClr val="161616"/>
                </a:solidFill>
                <a:latin typeface="Arial Narrow" pitchFamily="34" charset="0"/>
              </a:rPr>
              <a:t>Routine Stressors</a:t>
            </a:r>
          </a:p>
        </p:txBody>
      </p:sp>
      <p:sp>
        <p:nvSpPr>
          <p:cNvPr id="27" name="AutoShape 11">
            <a:extLst>
              <a:ext uri="{FF2B5EF4-FFF2-40B4-BE49-F238E27FC236}">
                <a16:creationId xmlns:a16="http://schemas.microsoft.com/office/drawing/2014/main" id="{2DAED37B-1061-4023-859C-28988EE8927E}"/>
              </a:ext>
            </a:extLst>
          </p:cNvPr>
          <p:cNvSpPr>
            <a:spLocks noChangeArrowheads="1"/>
          </p:cNvSpPr>
          <p:nvPr/>
        </p:nvSpPr>
        <p:spPr bwMode="auto">
          <a:xfrm>
            <a:off x="3310399" y="5183305"/>
            <a:ext cx="2845976" cy="689933"/>
          </a:xfrm>
          <a:prstGeom prst="rightArrow">
            <a:avLst>
              <a:gd name="adj1" fmla="val 52007"/>
              <a:gd name="adj2" fmla="val 55233"/>
            </a:avLst>
          </a:prstGeom>
          <a:gradFill>
            <a:gsLst>
              <a:gs pos="0">
                <a:srgbClr val="00FF00"/>
              </a:gs>
              <a:gs pos="100000">
                <a:srgbClr val="FF9933"/>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spcBef>
                <a:spcPts val="300"/>
              </a:spcBef>
              <a:defRPr/>
            </a:pPr>
            <a:r>
              <a:rPr lang="en-US" dirty="0">
                <a:solidFill>
                  <a:srgbClr val="161616"/>
                </a:solidFill>
                <a:latin typeface="Arial Narrow" pitchFamily="34" charset="0"/>
              </a:rPr>
              <a:t>Toxic Stressors</a:t>
            </a:r>
          </a:p>
        </p:txBody>
      </p:sp>
      <p:sp>
        <p:nvSpPr>
          <p:cNvPr id="28" name="Left Arrow 9">
            <a:extLst>
              <a:ext uri="{FF2B5EF4-FFF2-40B4-BE49-F238E27FC236}">
                <a16:creationId xmlns:a16="http://schemas.microsoft.com/office/drawing/2014/main" id="{484AB10D-5E25-4E6E-9853-0DCE34FAEE50}"/>
              </a:ext>
            </a:extLst>
          </p:cNvPr>
          <p:cNvSpPr/>
          <p:nvPr/>
        </p:nvSpPr>
        <p:spPr bwMode="auto">
          <a:xfrm>
            <a:off x="3319018" y="3958679"/>
            <a:ext cx="1129766" cy="802047"/>
          </a:xfrm>
          <a:prstGeom prst="leftArrow">
            <a:avLst>
              <a:gd name="adj1" fmla="val 56488"/>
              <a:gd name="adj2" fmla="val 35526"/>
            </a:avLst>
          </a:prstGeom>
          <a:gradFill rotWithShape="1">
            <a:gsLst>
              <a:gs pos="0">
                <a:srgbClr val="00FF00"/>
              </a:gs>
              <a:gs pos="100000">
                <a:srgbClr val="FFFF00"/>
              </a:gs>
            </a:gsLst>
            <a:lin ang="0" scaled="1"/>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9977" tIns="46788" rIns="89977" bIns="46788" numCol="1" rtlCol="0" anchor="ctr" anchorCtr="0" compatLnSpc="1">
            <a:prstTxWarp prst="textNoShape">
              <a:avLst/>
            </a:prstTxWarp>
          </a:bodyPr>
          <a:lstStyle/>
          <a:p>
            <a:pPr marL="341211" indent="-341211" algn="ctr">
              <a:lnSpc>
                <a:spcPct val="90000"/>
              </a:lnSpc>
              <a:spcAft>
                <a:spcPct val="15000"/>
              </a:spcAft>
              <a:buClr>
                <a:schemeClr val="bg1"/>
              </a:buClr>
              <a:buSzPct val="100000"/>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600" b="1" dirty="0">
                <a:latin typeface="Arial Narrow" pitchFamily="34" charset="0"/>
                <a:ea typeface="Arial Unicode MS" pitchFamily="34" charset="-128"/>
                <a:cs typeface="Arial Unicode MS" pitchFamily="34" charset="-128"/>
              </a:rPr>
              <a:t>Resilience</a:t>
            </a:r>
          </a:p>
        </p:txBody>
      </p:sp>
      <p:sp>
        <p:nvSpPr>
          <p:cNvPr id="29" name="Left Arrow 10">
            <a:extLst>
              <a:ext uri="{FF2B5EF4-FFF2-40B4-BE49-F238E27FC236}">
                <a16:creationId xmlns:a16="http://schemas.microsoft.com/office/drawing/2014/main" id="{74842370-4AF6-4674-85D7-B7A512CCE0C4}"/>
              </a:ext>
            </a:extLst>
          </p:cNvPr>
          <p:cNvSpPr/>
          <p:nvPr/>
        </p:nvSpPr>
        <p:spPr bwMode="auto">
          <a:xfrm>
            <a:off x="3310399" y="5786995"/>
            <a:ext cx="2845976" cy="758941"/>
          </a:xfrm>
          <a:prstGeom prst="leftArrow">
            <a:avLst>
              <a:gd name="adj1" fmla="val 46232"/>
              <a:gd name="adj2" fmla="val 44617"/>
            </a:avLst>
          </a:prstGeom>
          <a:gradFill rotWithShape="1">
            <a:gsLst>
              <a:gs pos="0">
                <a:srgbClr val="00FF00"/>
              </a:gs>
              <a:gs pos="100000">
                <a:srgbClr val="FF9933"/>
              </a:gs>
            </a:gsLst>
            <a:lin ang="0" scaled="1"/>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9977" tIns="46788" rIns="89977" bIns="46788" numCol="1" rtlCol="0" anchor="ctr" anchorCtr="0" compatLnSpc="1">
            <a:prstTxWarp prst="textNoShape">
              <a:avLst/>
            </a:prstTxWarp>
          </a:bodyPr>
          <a:lstStyle/>
          <a:p>
            <a:pPr marL="341211" indent="-341211" algn="ctr">
              <a:lnSpc>
                <a:spcPct val="90000"/>
              </a:lnSpc>
              <a:spcAft>
                <a:spcPct val="15000"/>
              </a:spcAft>
              <a:buClr>
                <a:schemeClr val="bg1"/>
              </a:buClr>
              <a:buSzPct val="100000"/>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b="1" dirty="0">
                <a:latin typeface="Arial Narrow" pitchFamily="34" charset="0"/>
                <a:ea typeface="Arial Unicode MS" pitchFamily="34" charset="-128"/>
                <a:cs typeface="Arial Unicode MS" pitchFamily="34" charset="-128"/>
              </a:rPr>
              <a:t>Recovery</a:t>
            </a:r>
          </a:p>
        </p:txBody>
      </p:sp>
      <p:sp>
        <p:nvSpPr>
          <p:cNvPr id="30" name="AutoShape 11">
            <a:extLst>
              <a:ext uri="{FF2B5EF4-FFF2-40B4-BE49-F238E27FC236}">
                <a16:creationId xmlns:a16="http://schemas.microsoft.com/office/drawing/2014/main" id="{1C8C5895-7485-47D8-86DD-2FEF1DD8033B}"/>
              </a:ext>
            </a:extLst>
          </p:cNvPr>
          <p:cNvSpPr>
            <a:spLocks noChangeArrowheads="1"/>
          </p:cNvSpPr>
          <p:nvPr/>
        </p:nvSpPr>
        <p:spPr bwMode="auto">
          <a:xfrm>
            <a:off x="5716539" y="4325220"/>
            <a:ext cx="551944" cy="659720"/>
          </a:xfrm>
          <a:prstGeom prst="rightArrow">
            <a:avLst>
              <a:gd name="adj1" fmla="val 46205"/>
              <a:gd name="adj2" fmla="val 35233"/>
            </a:avLst>
          </a:prstGeom>
          <a:gradFill>
            <a:gsLst>
              <a:gs pos="0">
                <a:srgbClr val="FFFF00"/>
              </a:gs>
              <a:gs pos="100000">
                <a:srgbClr val="FF9933"/>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defRPr/>
            </a:pPr>
            <a:endParaRPr lang="en-US" sz="1600" dirty="0">
              <a:solidFill>
                <a:srgbClr val="161616"/>
              </a:solidFill>
              <a:latin typeface="Arial Narrow" pitchFamily="34" charset="0"/>
            </a:endParaRPr>
          </a:p>
        </p:txBody>
      </p:sp>
      <p:sp>
        <p:nvSpPr>
          <p:cNvPr id="31" name="TextBox 30">
            <a:extLst>
              <a:ext uri="{FF2B5EF4-FFF2-40B4-BE49-F238E27FC236}">
                <a16:creationId xmlns:a16="http://schemas.microsoft.com/office/drawing/2014/main" id="{731DBFB6-0DF2-4626-91EA-1CB1135C422D}"/>
              </a:ext>
            </a:extLst>
          </p:cNvPr>
          <p:cNvSpPr txBox="1"/>
          <p:nvPr/>
        </p:nvSpPr>
        <p:spPr>
          <a:xfrm>
            <a:off x="6268483" y="3210196"/>
            <a:ext cx="1675422" cy="738472"/>
          </a:xfrm>
          <a:prstGeom prst="rect">
            <a:avLst/>
          </a:prstGeom>
          <a:noFill/>
        </p:spPr>
        <p:txBody>
          <a:bodyPr wrap="square" rtlCol="0">
            <a:spAutoFit/>
          </a:bodyPr>
          <a:lstStyle/>
          <a:p>
            <a:r>
              <a:rPr lang="en-US" sz="1400" dirty="0"/>
              <a:t>Cumulative stress without sufficient resources</a:t>
            </a:r>
          </a:p>
        </p:txBody>
      </p:sp>
      <p:sp>
        <p:nvSpPr>
          <p:cNvPr id="32" name="Rectangle 31">
            <a:extLst>
              <a:ext uri="{FF2B5EF4-FFF2-40B4-BE49-F238E27FC236}">
                <a16:creationId xmlns:a16="http://schemas.microsoft.com/office/drawing/2014/main" id="{198FAFD6-A5C3-4A8B-BF03-D8645E2A0221}"/>
              </a:ext>
            </a:extLst>
          </p:cNvPr>
          <p:cNvSpPr/>
          <p:nvPr/>
        </p:nvSpPr>
        <p:spPr bwMode="auto">
          <a:xfrm>
            <a:off x="8881607" y="4182893"/>
            <a:ext cx="1586847" cy="2414766"/>
          </a:xfrm>
          <a:prstGeom prst="rect">
            <a:avLst/>
          </a:prstGeom>
          <a:solidFill>
            <a:srgbClr val="FF9999"/>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89977" tIns="46788" rIns="89977" bIns="46788" numCol="1" rtlCol="0" anchor="ctr" anchorCtr="0" compatLnSpc="1">
            <a:prstTxWarp prst="textNoShape">
              <a:avLst/>
            </a:prstTxWarp>
          </a:bodyPr>
          <a:lstStyle/>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Clinically symptomatic</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Impaired</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Worsening</a:t>
            </a:r>
          </a:p>
          <a:p>
            <a:pPr marL="172986" indent="-172986">
              <a:lnSpc>
                <a:spcPct val="90000"/>
              </a:lnSpc>
              <a:spcBef>
                <a:spcPts val="900"/>
              </a:spcBef>
              <a:buClr>
                <a:schemeClr val="tx1"/>
              </a:buClr>
              <a:buSzPct val="100000"/>
              <a:buFont typeface="Arial" pitchFamily="34" charset="0"/>
              <a:buChar cha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999" dirty="0">
                <a:solidFill>
                  <a:schemeClr val="tx1"/>
                </a:solidFill>
                <a:latin typeface="Arial Narrow" pitchFamily="34" charset="0"/>
                <a:ea typeface="Arial Unicode MS" pitchFamily="34" charset="-128"/>
                <a:cs typeface="Arial Unicode MS" pitchFamily="34" charset="-128"/>
              </a:rPr>
              <a:t>Disordered</a:t>
            </a:r>
          </a:p>
        </p:txBody>
      </p:sp>
      <p:sp>
        <p:nvSpPr>
          <p:cNvPr id="33" name="AutoShape 11">
            <a:extLst>
              <a:ext uri="{FF2B5EF4-FFF2-40B4-BE49-F238E27FC236}">
                <a16:creationId xmlns:a16="http://schemas.microsoft.com/office/drawing/2014/main" id="{64772B37-409D-4B72-8C19-5F9F8F2CA512}"/>
              </a:ext>
            </a:extLst>
          </p:cNvPr>
          <p:cNvSpPr>
            <a:spLocks noChangeArrowheads="1"/>
          </p:cNvSpPr>
          <p:nvPr/>
        </p:nvSpPr>
        <p:spPr bwMode="auto">
          <a:xfrm>
            <a:off x="7976070" y="4683103"/>
            <a:ext cx="819296" cy="763238"/>
          </a:xfrm>
          <a:prstGeom prst="rightArrow">
            <a:avLst>
              <a:gd name="adj1" fmla="val 44507"/>
              <a:gd name="adj2" fmla="val 35233"/>
            </a:avLst>
          </a:prstGeom>
          <a:gradFill>
            <a:gsLst>
              <a:gs pos="0">
                <a:srgbClr val="FF9933"/>
              </a:gs>
              <a:gs pos="100000">
                <a:srgbClr val="FF9999"/>
              </a:gs>
            </a:gsLst>
            <a:lin ang="0" scaled="1"/>
          </a:gradFill>
          <a:ln w="9525">
            <a:solidFill>
              <a:srgbClr val="000000"/>
            </a:solidFill>
            <a:miter lim="800000"/>
            <a:headEnd/>
            <a:tailEnd/>
          </a:ln>
          <a:effectLst>
            <a:outerShdw blurRad="50800" dist="38100" dir="2700000">
              <a:srgbClr val="000000">
                <a:alpha val="43000"/>
              </a:srgbClr>
            </a:outerShdw>
          </a:effectLst>
        </p:spPr>
        <p:txBody>
          <a:bodyPr wrap="square" anchor="b" anchorCtr="0"/>
          <a:lstStyle/>
          <a:p>
            <a:pPr algn="ctr">
              <a:lnSpc>
                <a:spcPct val="75000"/>
              </a:lnSpc>
              <a:defRPr/>
            </a:pPr>
            <a:r>
              <a:rPr lang="en-US" dirty="0">
                <a:solidFill>
                  <a:srgbClr val="161616"/>
                </a:solidFill>
                <a:latin typeface="Arial Narrow" pitchFamily="34" charset="0"/>
              </a:rPr>
              <a:t>?</a:t>
            </a:r>
          </a:p>
        </p:txBody>
      </p:sp>
      <p:sp>
        <p:nvSpPr>
          <p:cNvPr id="34" name="Left Arrow 19">
            <a:extLst>
              <a:ext uri="{FF2B5EF4-FFF2-40B4-BE49-F238E27FC236}">
                <a16:creationId xmlns:a16="http://schemas.microsoft.com/office/drawing/2014/main" id="{75A32C96-898C-4417-946C-DF3D8DBCEB95}"/>
              </a:ext>
            </a:extLst>
          </p:cNvPr>
          <p:cNvSpPr/>
          <p:nvPr/>
        </p:nvSpPr>
        <p:spPr bwMode="auto">
          <a:xfrm>
            <a:off x="7932950" y="5364419"/>
            <a:ext cx="905537" cy="810677"/>
          </a:xfrm>
          <a:prstGeom prst="leftArrow">
            <a:avLst>
              <a:gd name="adj1" fmla="val 46232"/>
              <a:gd name="adj2" fmla="val 28708"/>
            </a:avLst>
          </a:prstGeom>
          <a:gradFill rotWithShape="1">
            <a:gsLst>
              <a:gs pos="0">
                <a:srgbClr val="FF9933"/>
              </a:gs>
              <a:gs pos="100000">
                <a:srgbClr val="FF9999"/>
              </a:gs>
            </a:gsLst>
            <a:lin ang="0" scaled="1"/>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9977" tIns="46788" rIns="89977" bIns="46788" numCol="1" rtlCol="0" anchor="ctr" anchorCtr="0" compatLnSpc="1">
            <a:prstTxWarp prst="textNoShape">
              <a:avLst/>
            </a:prstTxWarp>
          </a:bodyPr>
          <a:lstStyle/>
          <a:p>
            <a:pPr marL="341211" indent="-341211" algn="ctr">
              <a:lnSpc>
                <a:spcPct val="90000"/>
              </a:lnSpc>
              <a:spcAft>
                <a:spcPct val="15000"/>
              </a:spcAft>
              <a:buClr>
                <a:schemeClr val="bg1"/>
              </a:buClr>
              <a:buSzPct val="100000"/>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1600" b="1" dirty="0">
                <a:latin typeface="Arial Narrow" pitchFamily="34" charset="0"/>
                <a:ea typeface="Arial Unicode MS" pitchFamily="34" charset="-128"/>
                <a:cs typeface="Arial Unicode MS" pitchFamily="34" charset="-128"/>
              </a:rPr>
              <a:t>Recovery</a:t>
            </a:r>
          </a:p>
        </p:txBody>
      </p:sp>
      <p:cxnSp>
        <p:nvCxnSpPr>
          <p:cNvPr id="35" name="Curved Connector 23">
            <a:extLst>
              <a:ext uri="{FF2B5EF4-FFF2-40B4-BE49-F238E27FC236}">
                <a16:creationId xmlns:a16="http://schemas.microsoft.com/office/drawing/2014/main" id="{EFEFB4BC-F3DA-402D-B522-0F761A24C3F5}"/>
              </a:ext>
            </a:extLst>
          </p:cNvPr>
          <p:cNvCxnSpPr>
            <a:endCxn id="31" idx="1"/>
          </p:cNvCxnSpPr>
          <p:nvPr/>
        </p:nvCxnSpPr>
        <p:spPr bwMode="auto">
          <a:xfrm rot="5400000" flipH="1" flipV="1">
            <a:off x="5516131" y="3891955"/>
            <a:ext cx="1064874" cy="439832"/>
          </a:xfrm>
          <a:prstGeom prst="curvedConnector2">
            <a:avLst/>
          </a:prstGeom>
          <a:gradFill rotWithShape="1">
            <a:gsLst>
              <a:gs pos="0">
                <a:srgbClr val="00FF00"/>
              </a:gs>
              <a:gs pos="100000">
                <a:srgbClr val="008000"/>
              </a:gs>
            </a:gsLst>
            <a:lin ang="0" scaled="1"/>
          </a:gradFill>
          <a:ln w="12700" cap="flat" cmpd="sng" algn="ctr">
            <a:solidFill>
              <a:schemeClr val="tx1"/>
            </a:solidFill>
            <a:prstDash val="solid"/>
            <a:round/>
            <a:headEnd type="none" w="med" len="med"/>
            <a:tailEnd type="none" w="med" len="med"/>
          </a:ln>
          <a:effectLst/>
        </p:spPr>
      </p:cxnSp>
      <p:sp>
        <p:nvSpPr>
          <p:cNvPr id="36" name="TextBox 35">
            <a:extLst>
              <a:ext uri="{FF2B5EF4-FFF2-40B4-BE49-F238E27FC236}">
                <a16:creationId xmlns:a16="http://schemas.microsoft.com/office/drawing/2014/main" id="{3FFE5209-EFEA-4FD8-8CCE-57E453F590E7}"/>
              </a:ext>
            </a:extLst>
          </p:cNvPr>
          <p:cNvSpPr txBox="1"/>
          <p:nvPr/>
        </p:nvSpPr>
        <p:spPr>
          <a:xfrm>
            <a:off x="4016111" y="1533025"/>
            <a:ext cx="2017298" cy="374363"/>
          </a:xfrm>
          <a:prstGeom prst="rect">
            <a:avLst/>
          </a:prstGeom>
          <a:noFill/>
        </p:spPr>
        <p:txBody>
          <a:bodyPr wrap="square" rtlCol="0">
            <a:spAutoFit/>
          </a:bodyPr>
          <a:lstStyle/>
          <a:p>
            <a:pPr algn="ctr">
              <a:lnSpc>
                <a:spcPct val="90000"/>
              </a:lnSpc>
            </a:pPr>
            <a:r>
              <a:rPr lang="en-US" sz="1999" b="1" dirty="0"/>
              <a:t>100%</a:t>
            </a:r>
          </a:p>
        </p:txBody>
      </p:sp>
      <p:sp>
        <p:nvSpPr>
          <p:cNvPr id="37" name="TextBox 36">
            <a:extLst>
              <a:ext uri="{FF2B5EF4-FFF2-40B4-BE49-F238E27FC236}">
                <a16:creationId xmlns:a16="http://schemas.microsoft.com/office/drawing/2014/main" id="{1E614084-CAFD-4DCB-B2DB-9E2D8C775BA1}"/>
              </a:ext>
            </a:extLst>
          </p:cNvPr>
          <p:cNvSpPr txBox="1"/>
          <p:nvPr/>
        </p:nvSpPr>
        <p:spPr>
          <a:xfrm>
            <a:off x="6090846" y="1542981"/>
            <a:ext cx="2017298" cy="374363"/>
          </a:xfrm>
          <a:prstGeom prst="rect">
            <a:avLst/>
          </a:prstGeom>
          <a:noFill/>
        </p:spPr>
        <p:txBody>
          <a:bodyPr wrap="square" rtlCol="0">
            <a:spAutoFit/>
          </a:bodyPr>
          <a:lstStyle/>
          <a:p>
            <a:pPr algn="ctr">
              <a:lnSpc>
                <a:spcPct val="90000"/>
              </a:lnSpc>
            </a:pPr>
            <a:r>
              <a:rPr lang="en-US" sz="1999" b="1" dirty="0"/>
              <a:t>35%</a:t>
            </a:r>
          </a:p>
        </p:txBody>
      </p:sp>
      <p:sp>
        <p:nvSpPr>
          <p:cNvPr id="38" name="TextBox 37">
            <a:extLst>
              <a:ext uri="{FF2B5EF4-FFF2-40B4-BE49-F238E27FC236}">
                <a16:creationId xmlns:a16="http://schemas.microsoft.com/office/drawing/2014/main" id="{588A93F4-E1CB-47D5-BB5B-1315AFC48547}"/>
              </a:ext>
            </a:extLst>
          </p:cNvPr>
          <p:cNvSpPr txBox="1"/>
          <p:nvPr/>
        </p:nvSpPr>
        <p:spPr>
          <a:xfrm>
            <a:off x="8296116" y="1552937"/>
            <a:ext cx="2017298" cy="374363"/>
          </a:xfrm>
          <a:prstGeom prst="rect">
            <a:avLst/>
          </a:prstGeom>
          <a:noFill/>
        </p:spPr>
        <p:txBody>
          <a:bodyPr wrap="square" rtlCol="0">
            <a:spAutoFit/>
          </a:bodyPr>
          <a:lstStyle/>
          <a:p>
            <a:pPr algn="ctr">
              <a:lnSpc>
                <a:spcPct val="90000"/>
              </a:lnSpc>
            </a:pPr>
            <a:r>
              <a:rPr lang="en-US" sz="1999" b="1" dirty="0"/>
              <a:t>5%</a:t>
            </a:r>
          </a:p>
        </p:txBody>
      </p:sp>
    </p:spTree>
    <p:extLst>
      <p:ext uri="{BB962C8B-B14F-4D97-AF65-F5344CB8AC3E}">
        <p14:creationId xmlns:p14="http://schemas.microsoft.com/office/powerpoint/2010/main" val="2393652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Autofit/>
          </a:bodyPr>
          <a:lstStyle/>
          <a:p>
            <a:pPr algn="ctr"/>
            <a:r>
              <a:rPr lang="en-US" sz="3600" dirty="0">
                <a:latin typeface="Arial" charset="0"/>
                <a:ea typeface="ＭＳ Ｐゴシック" charset="0"/>
                <a:cs typeface="ＭＳ Ｐゴシック" charset="0"/>
              </a:rPr>
              <a:t>Stress Continuum Support Strategies</a:t>
            </a:r>
            <a:br>
              <a:rPr lang="en-US" sz="3600"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“Grow the </a:t>
            </a:r>
            <a:r>
              <a:rPr lang="en-US" sz="3600" dirty="0">
                <a:solidFill>
                  <a:srgbClr val="00CC33"/>
                </a:solidFill>
                <a:latin typeface="Arial" charset="0"/>
                <a:ea typeface="ＭＳ Ｐゴシック" charset="0"/>
                <a:cs typeface="ＭＳ Ｐゴシック" charset="0"/>
              </a:rPr>
              <a:t>Green</a:t>
            </a:r>
            <a:r>
              <a:rPr lang="en-US" sz="3600" dirty="0">
                <a:latin typeface="Arial" charset="0"/>
                <a:ea typeface="ＭＳ Ｐゴシック" charset="0"/>
                <a:cs typeface="ＭＳ Ｐゴシック" charset="0"/>
              </a:rPr>
              <a:t>”</a:t>
            </a:r>
            <a:endParaRPr lang="en-US" sz="3600" dirty="0"/>
          </a:p>
        </p:txBody>
      </p:sp>
      <p:sp>
        <p:nvSpPr>
          <p:cNvPr id="23" name="Rounded Rectangle 4">
            <a:extLst>
              <a:ext uri="{FF2B5EF4-FFF2-40B4-BE49-F238E27FC236}">
                <a16:creationId xmlns:a16="http://schemas.microsoft.com/office/drawing/2014/main" id="{19F4945E-EB0B-43CA-A602-C5E21E68455F}"/>
              </a:ext>
            </a:extLst>
          </p:cNvPr>
          <p:cNvSpPr/>
          <p:nvPr/>
        </p:nvSpPr>
        <p:spPr bwMode="auto">
          <a:xfrm>
            <a:off x="1220470" y="1608451"/>
            <a:ext cx="2894846" cy="685621"/>
          </a:xfrm>
          <a:prstGeom prst="roundRect">
            <a:avLst/>
          </a:prstGeom>
          <a:solidFill>
            <a:srgbClr val="00CC33"/>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Ready</a:t>
            </a:r>
          </a:p>
        </p:txBody>
      </p:sp>
      <p:sp>
        <p:nvSpPr>
          <p:cNvPr id="24" name="Rounded Rectangle 5">
            <a:extLst>
              <a:ext uri="{FF2B5EF4-FFF2-40B4-BE49-F238E27FC236}">
                <a16:creationId xmlns:a16="http://schemas.microsoft.com/office/drawing/2014/main" id="{0A0FA64D-D737-46B9-BB4C-7BE634F10AE0}"/>
              </a:ext>
            </a:extLst>
          </p:cNvPr>
          <p:cNvSpPr/>
          <p:nvPr/>
        </p:nvSpPr>
        <p:spPr bwMode="auto">
          <a:xfrm>
            <a:off x="1004598" y="2327051"/>
            <a:ext cx="3325110" cy="4189909"/>
          </a:xfrm>
          <a:prstGeom prst="roundRect">
            <a:avLst/>
          </a:prstGeom>
          <a:solidFill>
            <a:srgbClr val="00CC33">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15853" indent="-115853">
              <a:defRPr/>
            </a:pPr>
            <a:endParaRPr lang="en-US" sz="1200" dirty="0"/>
          </a:p>
          <a:p>
            <a:pPr marL="115853" indent="-115853">
              <a:buFont typeface="Arial" panose="020B0604020202020204" pitchFamily="34" charset="0"/>
              <a:buChar char="•"/>
            </a:pPr>
            <a:endParaRPr lang="en-US" sz="1999" b="1" dirty="0"/>
          </a:p>
        </p:txBody>
      </p:sp>
      <p:sp>
        <p:nvSpPr>
          <p:cNvPr id="25" name="Rounded Rectangle 6">
            <a:extLst>
              <a:ext uri="{FF2B5EF4-FFF2-40B4-BE49-F238E27FC236}">
                <a16:creationId xmlns:a16="http://schemas.microsoft.com/office/drawing/2014/main" id="{B39F923D-8DEA-461D-9222-CA3D5F3F7EEC}"/>
              </a:ext>
            </a:extLst>
          </p:cNvPr>
          <p:cNvSpPr/>
          <p:nvPr/>
        </p:nvSpPr>
        <p:spPr bwMode="auto">
          <a:xfrm>
            <a:off x="4182163" y="1594459"/>
            <a:ext cx="2215447" cy="685621"/>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Reacting</a:t>
            </a:r>
          </a:p>
        </p:txBody>
      </p:sp>
      <p:sp>
        <p:nvSpPr>
          <p:cNvPr id="26" name="Rounded Rectangle 7">
            <a:extLst>
              <a:ext uri="{FF2B5EF4-FFF2-40B4-BE49-F238E27FC236}">
                <a16:creationId xmlns:a16="http://schemas.microsoft.com/office/drawing/2014/main" id="{71DC90D6-929E-483E-8F4A-0369ADDE666B}"/>
              </a:ext>
            </a:extLst>
          </p:cNvPr>
          <p:cNvSpPr/>
          <p:nvPr/>
        </p:nvSpPr>
        <p:spPr bwMode="auto">
          <a:xfrm>
            <a:off x="3910755" y="2348357"/>
            <a:ext cx="2620248" cy="4073565"/>
          </a:xfrm>
          <a:prstGeom prst="roundRect">
            <a:avLst/>
          </a:prstGeom>
          <a:solidFill>
            <a:srgbClr val="FFFF00">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71399" indent="-171399">
              <a:buFont typeface="Arial" panose="020B0604020202020204" pitchFamily="34" charset="0"/>
              <a:buChar char="•"/>
              <a:defRPr/>
            </a:pPr>
            <a:endParaRPr lang="en-US" sz="1200" dirty="0"/>
          </a:p>
          <a:p>
            <a:pPr>
              <a:defRPr/>
            </a:pPr>
            <a:endParaRPr lang="en-US" sz="1200" dirty="0"/>
          </a:p>
        </p:txBody>
      </p:sp>
      <p:sp>
        <p:nvSpPr>
          <p:cNvPr id="27" name="Rounded Rectangle 8">
            <a:extLst>
              <a:ext uri="{FF2B5EF4-FFF2-40B4-BE49-F238E27FC236}">
                <a16:creationId xmlns:a16="http://schemas.microsoft.com/office/drawing/2014/main" id="{A1D38E10-1DD0-4BF6-A3B0-B0463F6A263F}"/>
              </a:ext>
            </a:extLst>
          </p:cNvPr>
          <p:cNvSpPr/>
          <p:nvPr/>
        </p:nvSpPr>
        <p:spPr bwMode="auto">
          <a:xfrm>
            <a:off x="6464455" y="1584268"/>
            <a:ext cx="2048088" cy="685621"/>
          </a:xfrm>
          <a:prstGeom prst="roundRect">
            <a:avLst/>
          </a:prstGeom>
          <a:solidFill>
            <a:srgbClr val="FF7C00"/>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Injured</a:t>
            </a:r>
          </a:p>
        </p:txBody>
      </p:sp>
      <p:sp>
        <p:nvSpPr>
          <p:cNvPr id="29" name="Rounded Rectangle 10">
            <a:extLst>
              <a:ext uri="{FF2B5EF4-FFF2-40B4-BE49-F238E27FC236}">
                <a16:creationId xmlns:a16="http://schemas.microsoft.com/office/drawing/2014/main" id="{A88C0191-F432-4AA7-8F5F-5F844EA03DD6}"/>
              </a:ext>
            </a:extLst>
          </p:cNvPr>
          <p:cNvSpPr/>
          <p:nvPr/>
        </p:nvSpPr>
        <p:spPr bwMode="auto">
          <a:xfrm>
            <a:off x="8702992" y="1584268"/>
            <a:ext cx="1507809" cy="685621"/>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chor="ctr" anchorCtr="1"/>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en-US" sz="2799" b="1" dirty="0">
                <a:latin typeface="+mn-lt"/>
                <a:cs typeface="Times New Roman" charset="0"/>
              </a:rPr>
              <a:t>Ill</a:t>
            </a:r>
          </a:p>
        </p:txBody>
      </p:sp>
      <p:sp>
        <p:nvSpPr>
          <p:cNvPr id="30" name="Rounded Rectangle 11">
            <a:extLst>
              <a:ext uri="{FF2B5EF4-FFF2-40B4-BE49-F238E27FC236}">
                <a16:creationId xmlns:a16="http://schemas.microsoft.com/office/drawing/2014/main" id="{8EACAF5D-2E7C-43F2-A2A7-F14B181DA87A}"/>
              </a:ext>
            </a:extLst>
          </p:cNvPr>
          <p:cNvSpPr/>
          <p:nvPr/>
        </p:nvSpPr>
        <p:spPr bwMode="auto">
          <a:xfrm>
            <a:off x="8512544" y="2276704"/>
            <a:ext cx="1879045" cy="4189909"/>
          </a:xfrm>
          <a:prstGeom prst="roundRect">
            <a:avLst/>
          </a:prstGeom>
          <a:solidFill>
            <a:srgbClr val="FF0000">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lIns="0" tIns="45708" rIns="0" bIns="0">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15853" indent="-115853">
              <a:defRPr/>
            </a:pPr>
            <a:endParaRPr lang="en-US" sz="1200" dirty="0"/>
          </a:p>
        </p:txBody>
      </p:sp>
      <p:sp>
        <p:nvSpPr>
          <p:cNvPr id="31" name="Rounded Rectangle 7">
            <a:extLst>
              <a:ext uri="{FF2B5EF4-FFF2-40B4-BE49-F238E27FC236}">
                <a16:creationId xmlns:a16="http://schemas.microsoft.com/office/drawing/2014/main" id="{97600CD0-7C39-46B6-BA82-F02EAFB7886F}"/>
              </a:ext>
            </a:extLst>
          </p:cNvPr>
          <p:cNvSpPr/>
          <p:nvPr/>
        </p:nvSpPr>
        <p:spPr bwMode="auto">
          <a:xfrm>
            <a:off x="6362511" y="2327050"/>
            <a:ext cx="2219094" cy="4146508"/>
          </a:xfrm>
          <a:prstGeom prst="roundRect">
            <a:avLst/>
          </a:prstGeom>
          <a:solidFill>
            <a:srgbClr val="FF7C00">
              <a:alpha val="45000"/>
            </a:srgbClr>
          </a:solidFill>
          <a:ln w="9525" cap="flat" cmpd="sng" algn="ctr">
            <a:solidFill>
              <a:schemeClr val="tx1"/>
            </a:solidFill>
            <a:prstDash val="solid"/>
            <a:round/>
            <a:headEnd type="none" w="med" len="med"/>
            <a:tailEnd type="none" w="med" len="med"/>
          </a:ln>
          <a:effectLst/>
          <a:scene3d>
            <a:camera prst="orthographicFront"/>
            <a:lightRig rig="threePt" dir="t">
              <a:rot lat="0" lon="0" rev="2700000"/>
            </a:lightRig>
          </a:scene3d>
          <a:sp3d>
            <a:bevelT prst="relaxedInset"/>
          </a:sp3d>
        </p:spPr>
        <p:txBody>
          <a:bodyPr>
            <a:norm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171399" indent="-171399">
              <a:buFont typeface="Arial" panose="020B0604020202020204" pitchFamily="34" charset="0"/>
              <a:buChar char="•"/>
              <a:defRPr/>
            </a:pPr>
            <a:endParaRPr lang="en-US" sz="1200" dirty="0"/>
          </a:p>
          <a:p>
            <a:pPr>
              <a:defRPr/>
            </a:pPr>
            <a:endParaRPr lang="en-US" sz="1200" dirty="0"/>
          </a:p>
          <a:p>
            <a:pPr>
              <a:defRPr/>
            </a:pPr>
            <a:br>
              <a:rPr lang="en-US" sz="1200" dirty="0"/>
            </a:br>
            <a:endParaRPr lang="en-US" sz="1200" dirty="0"/>
          </a:p>
        </p:txBody>
      </p:sp>
      <p:sp>
        <p:nvSpPr>
          <p:cNvPr id="5" name="TextBox 4">
            <a:extLst>
              <a:ext uri="{FF2B5EF4-FFF2-40B4-BE49-F238E27FC236}">
                <a16:creationId xmlns:a16="http://schemas.microsoft.com/office/drawing/2014/main" id="{05128B4F-0F69-44E5-A833-86EF8D0C1BB5}"/>
              </a:ext>
            </a:extLst>
          </p:cNvPr>
          <p:cNvSpPr txBox="1"/>
          <p:nvPr/>
        </p:nvSpPr>
        <p:spPr>
          <a:xfrm>
            <a:off x="6465962" y="2642244"/>
            <a:ext cx="2220839" cy="3293209"/>
          </a:xfrm>
          <a:prstGeom prst="rect">
            <a:avLst/>
          </a:prstGeom>
          <a:noFill/>
        </p:spPr>
        <p:txBody>
          <a:bodyPr wrap="square" rtlCol="0">
            <a:spAutoFit/>
          </a:bodyPr>
          <a:lstStyle/>
          <a:p>
            <a:pPr marL="171399" indent="-171399">
              <a:buFont typeface="Arial" panose="020B0604020202020204" pitchFamily="34" charset="0"/>
              <a:buChar char="•"/>
              <a:defRPr/>
            </a:pPr>
            <a:r>
              <a:rPr lang="en-US" sz="1600" dirty="0"/>
              <a:t>Peer Support</a:t>
            </a:r>
          </a:p>
          <a:p>
            <a:pPr marL="171399" indent="-171399">
              <a:buFont typeface="Arial" panose="020B0604020202020204" pitchFamily="34" charset="0"/>
              <a:buChar char="•"/>
              <a:defRPr/>
            </a:pPr>
            <a:r>
              <a:rPr lang="en-US" sz="1600" dirty="0"/>
              <a:t>Leader Support</a:t>
            </a:r>
          </a:p>
          <a:p>
            <a:pPr marL="171399" indent="-171399">
              <a:buFont typeface="Arial" charset="0"/>
              <a:buChar char="•"/>
              <a:defRPr/>
            </a:pPr>
            <a:r>
              <a:rPr lang="en-US" sz="1600" dirty="0"/>
              <a:t>Mentoring and </a:t>
            </a:r>
          </a:p>
          <a:p>
            <a:pPr marL="171399" indent="-171399">
              <a:buFont typeface="Arial" charset="0"/>
              <a:buChar char="•"/>
              <a:defRPr/>
            </a:pPr>
            <a:r>
              <a:rPr lang="en-US" sz="1600" dirty="0"/>
              <a:t>Self-care Coaching</a:t>
            </a:r>
          </a:p>
          <a:p>
            <a:pPr marL="171399" indent="-171399">
              <a:buFont typeface="Arial" charset="0"/>
              <a:buChar char="•"/>
              <a:defRPr/>
            </a:pPr>
            <a:r>
              <a:rPr lang="en-US" sz="1600" dirty="0"/>
              <a:t>Early Referrals</a:t>
            </a:r>
          </a:p>
          <a:p>
            <a:pPr marL="171399" indent="-171399">
              <a:buFont typeface="Arial" charset="0"/>
              <a:buChar char="•"/>
              <a:defRPr/>
            </a:pPr>
            <a:r>
              <a:rPr lang="en-US" sz="1600" dirty="0"/>
              <a:t>Encourage Time Management</a:t>
            </a:r>
          </a:p>
          <a:p>
            <a:pPr marL="171399" indent="-171399">
              <a:buFont typeface="Arial" charset="0"/>
              <a:buChar char="•"/>
              <a:defRPr/>
            </a:pPr>
            <a:r>
              <a:rPr lang="en-US" sz="1600" dirty="0"/>
              <a:t>Individualize Resources for Specific Injury Behaviors (i.e. EAP, emotional support)</a:t>
            </a:r>
          </a:p>
          <a:p>
            <a:pPr marL="171399" indent="-171399">
              <a:buFont typeface="Arial" charset="0"/>
              <a:buChar char="•"/>
              <a:defRPr/>
            </a:pPr>
            <a:r>
              <a:rPr lang="en-US" sz="1600" dirty="0"/>
              <a:t>Ethics Consults</a:t>
            </a:r>
          </a:p>
        </p:txBody>
      </p:sp>
      <p:sp>
        <p:nvSpPr>
          <p:cNvPr id="7" name="TextBox 6">
            <a:extLst>
              <a:ext uri="{FF2B5EF4-FFF2-40B4-BE49-F238E27FC236}">
                <a16:creationId xmlns:a16="http://schemas.microsoft.com/office/drawing/2014/main" id="{65222B54-C0D3-4049-83CB-49262EEDC439}"/>
              </a:ext>
            </a:extLst>
          </p:cNvPr>
          <p:cNvSpPr txBox="1"/>
          <p:nvPr/>
        </p:nvSpPr>
        <p:spPr>
          <a:xfrm>
            <a:off x="4360917" y="2687021"/>
            <a:ext cx="2071253" cy="3831818"/>
          </a:xfrm>
          <a:prstGeom prst="rect">
            <a:avLst/>
          </a:prstGeom>
          <a:noFill/>
        </p:spPr>
        <p:txBody>
          <a:bodyPr wrap="square" rtlCol="0">
            <a:spAutoFit/>
          </a:bodyPr>
          <a:lstStyle/>
          <a:p>
            <a:pPr marL="115853" indent="-115853">
              <a:buFont typeface="Arial" panose="020B0604020202020204" pitchFamily="34" charset="0"/>
              <a:buChar char="•"/>
              <a:defRPr/>
            </a:pPr>
            <a:r>
              <a:rPr lang="en-US" sz="1500" dirty="0"/>
              <a:t>Huddles</a:t>
            </a:r>
          </a:p>
          <a:p>
            <a:pPr marL="115853" indent="-115853">
              <a:buFont typeface="Arial" panose="020B0604020202020204" pitchFamily="34" charset="0"/>
              <a:buChar char="•"/>
              <a:defRPr/>
            </a:pPr>
            <a:r>
              <a:rPr lang="en-US" sz="1500" dirty="0"/>
              <a:t>Active Problem Solving Strategies</a:t>
            </a:r>
          </a:p>
          <a:p>
            <a:pPr marL="115853" indent="-115853">
              <a:buFont typeface="Arial" panose="020B0604020202020204" pitchFamily="34" charset="0"/>
              <a:buChar char="•"/>
              <a:defRPr/>
            </a:pPr>
            <a:r>
              <a:rPr lang="en-US" sz="1500" dirty="0"/>
              <a:t>Unit Mitigation Strategies </a:t>
            </a:r>
          </a:p>
          <a:p>
            <a:pPr marL="115853" indent="-115853">
              <a:buFont typeface="Arial" panose="020B0604020202020204" pitchFamily="34" charset="0"/>
              <a:buChar char="•"/>
              <a:defRPr/>
            </a:pPr>
            <a:r>
              <a:rPr lang="en-US" sz="1500" dirty="0"/>
              <a:t>Peer Support</a:t>
            </a:r>
          </a:p>
          <a:p>
            <a:pPr marL="115853" indent="-115853">
              <a:buFont typeface="Arial" panose="020B0604020202020204" pitchFamily="34" charset="0"/>
              <a:buChar char="•"/>
              <a:defRPr/>
            </a:pPr>
            <a:r>
              <a:rPr lang="en-US" sz="1500" dirty="0"/>
              <a:t>Stress Communication Skills</a:t>
            </a:r>
          </a:p>
          <a:p>
            <a:pPr marL="115853" indent="-115853">
              <a:buFont typeface="Arial" panose="020B0604020202020204" pitchFamily="34" charset="0"/>
              <a:buChar char="•"/>
              <a:defRPr/>
            </a:pPr>
            <a:r>
              <a:rPr lang="en-US" sz="1500" dirty="0"/>
              <a:t>Stress Reduction Skills</a:t>
            </a:r>
          </a:p>
          <a:p>
            <a:pPr marL="115853" indent="-115853">
              <a:buFont typeface="Arial" panose="020B0604020202020204" pitchFamily="34" charset="0"/>
              <a:buChar char="•"/>
              <a:defRPr/>
            </a:pPr>
            <a:r>
              <a:rPr lang="en-US" sz="1500" dirty="0"/>
              <a:t>Engage Additional Coping Resources</a:t>
            </a:r>
          </a:p>
          <a:p>
            <a:pPr marL="115853" indent="-115853">
              <a:buFont typeface="Arial" panose="020B0604020202020204" pitchFamily="34" charset="0"/>
              <a:buChar char="•"/>
              <a:defRPr/>
            </a:pPr>
            <a:r>
              <a:rPr lang="en-US" sz="1500" dirty="0"/>
              <a:t>EAP Proactive &amp; Interventional Resources</a:t>
            </a:r>
            <a:br>
              <a:rPr lang="en-US" sz="1500" dirty="0"/>
            </a:br>
            <a:endParaRPr lang="en-US" sz="1500" dirty="0"/>
          </a:p>
          <a:p>
            <a:endParaRPr lang="en-US" dirty="0"/>
          </a:p>
        </p:txBody>
      </p:sp>
      <p:sp>
        <p:nvSpPr>
          <p:cNvPr id="8" name="TextBox 7">
            <a:extLst>
              <a:ext uri="{FF2B5EF4-FFF2-40B4-BE49-F238E27FC236}">
                <a16:creationId xmlns:a16="http://schemas.microsoft.com/office/drawing/2014/main" id="{75099359-FDCB-4D82-8B8E-B0C743477153}"/>
              </a:ext>
            </a:extLst>
          </p:cNvPr>
          <p:cNvSpPr txBox="1"/>
          <p:nvPr/>
        </p:nvSpPr>
        <p:spPr>
          <a:xfrm>
            <a:off x="1435860" y="2721350"/>
            <a:ext cx="2532560" cy="2308324"/>
          </a:xfrm>
          <a:prstGeom prst="rect">
            <a:avLst/>
          </a:prstGeom>
          <a:noFill/>
        </p:spPr>
        <p:txBody>
          <a:bodyPr wrap="square" rtlCol="0">
            <a:spAutoFit/>
          </a:bodyPr>
          <a:lstStyle/>
          <a:p>
            <a:pPr marL="115853" indent="-115853">
              <a:buFont typeface="Arial" panose="020B0604020202020204" pitchFamily="34" charset="0"/>
              <a:buChar char="•"/>
            </a:pPr>
            <a:r>
              <a:rPr lang="en-US" sz="1600" dirty="0"/>
              <a:t>Intention</a:t>
            </a:r>
          </a:p>
          <a:p>
            <a:pPr marL="115853" indent="-115853">
              <a:buFont typeface="Arial" panose="020B0604020202020204" pitchFamily="34" charset="0"/>
              <a:buChar char="•"/>
            </a:pPr>
            <a:r>
              <a:rPr lang="en-US" sz="1600" dirty="0"/>
              <a:t>Awareness </a:t>
            </a:r>
          </a:p>
          <a:p>
            <a:pPr marL="115853" indent="-115853">
              <a:buFont typeface="Arial" panose="020B0604020202020204" pitchFamily="34" charset="0"/>
              <a:buChar char="•"/>
            </a:pPr>
            <a:r>
              <a:rPr lang="en-US" sz="1600" dirty="0"/>
              <a:t>Self-mastery</a:t>
            </a:r>
          </a:p>
          <a:p>
            <a:pPr marL="115853" indent="-115853">
              <a:buFont typeface="Arial" panose="020B0604020202020204" pitchFamily="34" charset="0"/>
              <a:buChar char="•"/>
            </a:pPr>
            <a:r>
              <a:rPr lang="en-US" sz="1600" dirty="0"/>
              <a:t>Fostering Positive Mindset</a:t>
            </a:r>
          </a:p>
          <a:p>
            <a:pPr marL="115853" indent="-115853">
              <a:buFont typeface="Arial" panose="020B0604020202020204" pitchFamily="34" charset="0"/>
              <a:buChar char="•"/>
            </a:pPr>
            <a:r>
              <a:rPr lang="en-US" sz="1600" dirty="0"/>
              <a:t>Compassion/ Empathy</a:t>
            </a:r>
          </a:p>
          <a:p>
            <a:pPr marL="115853" indent="-115853">
              <a:buFont typeface="Arial" panose="020B0604020202020204" pitchFamily="34" charset="0"/>
              <a:buChar char="•"/>
            </a:pPr>
            <a:r>
              <a:rPr lang="en-US" sz="1600" dirty="0"/>
              <a:t>Communication</a:t>
            </a:r>
          </a:p>
          <a:p>
            <a:pPr marL="115853" indent="-115853">
              <a:buFont typeface="Arial" panose="020B0604020202020204" pitchFamily="34" charset="0"/>
              <a:buChar char="•"/>
            </a:pPr>
            <a:r>
              <a:rPr lang="en-US" sz="1600" dirty="0"/>
              <a:t>Highlighting purpose and meaning of work</a:t>
            </a:r>
          </a:p>
          <a:p>
            <a:pPr marL="115853" indent="-115853">
              <a:buFont typeface="Arial" panose="020B0604020202020204" pitchFamily="34" charset="0"/>
              <a:buChar char="•"/>
            </a:pPr>
            <a:r>
              <a:rPr lang="en-US" sz="1600" dirty="0"/>
              <a:t>Being Present</a:t>
            </a:r>
          </a:p>
        </p:txBody>
      </p:sp>
      <p:sp>
        <p:nvSpPr>
          <p:cNvPr id="9" name="TextBox 8">
            <a:extLst>
              <a:ext uri="{FF2B5EF4-FFF2-40B4-BE49-F238E27FC236}">
                <a16:creationId xmlns:a16="http://schemas.microsoft.com/office/drawing/2014/main" id="{0F75B6B3-947E-4339-B5FA-A5A4830BC6FB}"/>
              </a:ext>
            </a:extLst>
          </p:cNvPr>
          <p:cNvSpPr txBox="1"/>
          <p:nvPr/>
        </p:nvSpPr>
        <p:spPr>
          <a:xfrm>
            <a:off x="8688741" y="2996523"/>
            <a:ext cx="1627768" cy="2585323"/>
          </a:xfrm>
          <a:prstGeom prst="rect">
            <a:avLst/>
          </a:prstGeom>
          <a:noFill/>
        </p:spPr>
        <p:txBody>
          <a:bodyPr wrap="square" rtlCol="0">
            <a:spAutoFit/>
          </a:bodyPr>
          <a:lstStyle/>
          <a:p>
            <a:pPr marL="171399" indent="-171399">
              <a:buFont typeface="Arial" charset="0"/>
              <a:buChar char="•"/>
              <a:defRPr/>
            </a:pPr>
            <a:r>
              <a:rPr lang="en-US" sz="1600" dirty="0"/>
              <a:t>Voluntary and Mandatory Referrals</a:t>
            </a:r>
          </a:p>
          <a:p>
            <a:pPr marL="171399" indent="-171399">
              <a:buFont typeface="Arial" charset="0"/>
              <a:buChar char="•"/>
              <a:defRPr/>
            </a:pPr>
            <a:endParaRPr lang="en-US" sz="1600" dirty="0"/>
          </a:p>
          <a:p>
            <a:pPr marL="171399" indent="-171399">
              <a:buFont typeface="Arial" charset="0"/>
              <a:buChar char="•"/>
              <a:defRPr/>
            </a:pPr>
            <a:r>
              <a:rPr lang="en-US" sz="1600" dirty="0"/>
              <a:t>EAP Support Programs</a:t>
            </a:r>
          </a:p>
          <a:p>
            <a:pPr marL="171399" indent="-171399">
              <a:buFont typeface="Arial" charset="0"/>
              <a:buChar char="•"/>
              <a:defRPr/>
            </a:pPr>
            <a:endParaRPr lang="en-US" sz="1600" dirty="0"/>
          </a:p>
          <a:p>
            <a:pPr marL="171399" indent="-171399">
              <a:buFont typeface="Arial" charset="0"/>
              <a:buChar char="•"/>
              <a:defRPr/>
            </a:pPr>
            <a:r>
              <a:rPr lang="en-US" sz="1600" dirty="0"/>
              <a:t>Treatment Resources</a:t>
            </a:r>
          </a:p>
          <a:p>
            <a:endParaRPr lang="en-US" dirty="0"/>
          </a:p>
        </p:txBody>
      </p:sp>
    </p:spTree>
    <p:extLst>
      <p:ext uri="{BB962C8B-B14F-4D97-AF65-F5344CB8AC3E}">
        <p14:creationId xmlns:p14="http://schemas.microsoft.com/office/powerpoint/2010/main" val="2972490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6D239BEC-6074-4DDE-BF8F-71C21436687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1" y="1523582"/>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71B17A25-73B6-4438-AAC7-6FB5A32B8DC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1" y="3962400"/>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8A2F278-6CF2-428A-BA4B-1C824A451D05}"/>
              </a:ext>
            </a:extLst>
          </p:cNvPr>
          <p:cNvSpPr txBox="1"/>
          <p:nvPr/>
        </p:nvSpPr>
        <p:spPr>
          <a:xfrm>
            <a:off x="3071270" y="185964"/>
            <a:ext cx="7552163" cy="707886"/>
          </a:xfrm>
          <a:prstGeom prst="rect">
            <a:avLst/>
          </a:prstGeom>
          <a:noFill/>
        </p:spPr>
        <p:txBody>
          <a:bodyPr wrap="square">
            <a:spAutoFit/>
          </a:bodyPr>
          <a:lstStyle/>
          <a:p>
            <a:r>
              <a:rPr lang="en-US" sz="4000" dirty="0">
                <a:solidFill>
                  <a:schemeClr val="bg1"/>
                </a:solidFill>
                <a:latin typeface="+mj-lt"/>
                <a:ea typeface="ＭＳ Ｐゴシック" pitchFamily="127" charset="-128"/>
              </a:rPr>
              <a:t>Stress First Aid Action: Check</a:t>
            </a:r>
            <a:endParaRPr lang="en-US" sz="4000" dirty="0">
              <a:solidFill>
                <a:schemeClr val="bg1"/>
              </a:solidFill>
              <a:latin typeface="+mj-lt"/>
            </a:endParaRPr>
          </a:p>
        </p:txBody>
      </p:sp>
      <p:grpSp>
        <p:nvGrpSpPr>
          <p:cNvPr id="13" name="Group 12">
            <a:extLst>
              <a:ext uri="{FF2B5EF4-FFF2-40B4-BE49-F238E27FC236}">
                <a16:creationId xmlns:a16="http://schemas.microsoft.com/office/drawing/2014/main" id="{75408E77-0CB6-43EF-B89B-4629B17FC091}"/>
              </a:ext>
            </a:extLst>
          </p:cNvPr>
          <p:cNvGrpSpPr/>
          <p:nvPr/>
        </p:nvGrpSpPr>
        <p:grpSpPr>
          <a:xfrm>
            <a:off x="3483280" y="1395764"/>
            <a:ext cx="5047131" cy="5309837"/>
            <a:chOff x="2087295" y="762695"/>
            <a:chExt cx="5365179" cy="5561151"/>
          </a:xfrm>
        </p:grpSpPr>
        <p:pic>
          <p:nvPicPr>
            <p:cNvPr id="14" name="Picture 49">
              <a:extLst>
                <a:ext uri="{FF2B5EF4-FFF2-40B4-BE49-F238E27FC236}">
                  <a16:creationId xmlns:a16="http://schemas.microsoft.com/office/drawing/2014/main" id="{9EC463D5-7971-4E6C-849A-34C956D2FA6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0">
              <a:extLst>
                <a:ext uri="{FF2B5EF4-FFF2-40B4-BE49-F238E27FC236}">
                  <a16:creationId xmlns:a16="http://schemas.microsoft.com/office/drawing/2014/main" id="{697897C7-20C7-4158-BD47-B7278FD5A67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1">
              <a:extLst>
                <a:ext uri="{FF2B5EF4-FFF2-40B4-BE49-F238E27FC236}">
                  <a16:creationId xmlns:a16="http://schemas.microsoft.com/office/drawing/2014/main" id="{69635F56-17E0-4D0E-AC88-7451D7693F2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2">
              <a:extLst>
                <a:ext uri="{FF2B5EF4-FFF2-40B4-BE49-F238E27FC236}">
                  <a16:creationId xmlns:a16="http://schemas.microsoft.com/office/drawing/2014/main" id="{42C55315-8A6F-4E8F-82D3-3EC9A777A621}"/>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CC08639E-A08D-4B8B-A8C0-FC2C1191BBAB}"/>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4">
              <a:extLst>
                <a:ext uri="{FF2B5EF4-FFF2-40B4-BE49-F238E27FC236}">
                  <a16:creationId xmlns:a16="http://schemas.microsoft.com/office/drawing/2014/main" id="{AAE1D395-8EB1-4560-8A3F-1625698419F6}"/>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5">
              <a:extLst>
                <a:ext uri="{FF2B5EF4-FFF2-40B4-BE49-F238E27FC236}">
                  <a16:creationId xmlns:a16="http://schemas.microsoft.com/office/drawing/2014/main" id="{25915211-F060-4E0E-AB59-26A2918EFF96}"/>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5">
              <a:extLst>
                <a:ext uri="{FF2B5EF4-FFF2-40B4-BE49-F238E27FC236}">
                  <a16:creationId xmlns:a16="http://schemas.microsoft.com/office/drawing/2014/main" id="{31F17465-E54F-4097-9AFC-B4D4AE9E850C}"/>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9">
              <a:extLst>
                <a:ext uri="{FF2B5EF4-FFF2-40B4-BE49-F238E27FC236}">
                  <a16:creationId xmlns:a16="http://schemas.microsoft.com/office/drawing/2014/main" id="{128664F5-D62F-4314-A9C7-1FCA8F3F3E37}"/>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30">
              <a:extLst>
                <a:ext uri="{FF2B5EF4-FFF2-40B4-BE49-F238E27FC236}">
                  <a16:creationId xmlns:a16="http://schemas.microsoft.com/office/drawing/2014/main" id="{6EE483B8-A952-4D47-BE94-DCAE5C6EF231}"/>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35">
              <a:extLst>
                <a:ext uri="{FF2B5EF4-FFF2-40B4-BE49-F238E27FC236}">
                  <a16:creationId xmlns:a16="http://schemas.microsoft.com/office/drawing/2014/main" id="{8D0E8B74-1940-4E5B-A6ED-A7DEDCB4B73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61FAAEDA-6538-4342-9E87-BFA0A3897148}"/>
              </a:ext>
            </a:extLst>
          </p:cNvPr>
          <p:cNvSpPr txBox="1"/>
          <p:nvPr/>
        </p:nvSpPr>
        <p:spPr>
          <a:xfrm>
            <a:off x="9021815" y="2418044"/>
            <a:ext cx="3094532" cy="3970318"/>
          </a:xfrm>
          <a:prstGeom prst="rect">
            <a:avLst/>
          </a:prstGeom>
          <a:noFill/>
        </p:spPr>
        <p:txBody>
          <a:bodyPr wrap="square" rtlCol="0">
            <a:spAutoFit/>
          </a:bodyPr>
          <a:lstStyle/>
          <a:p>
            <a:pPr marL="342900" indent="-342900">
              <a:buAutoNum type="arabicPeriod"/>
            </a:pPr>
            <a:r>
              <a:rPr lang="en-US" b="1" i="1" dirty="0">
                <a:highlight>
                  <a:srgbClr val="FF33CC"/>
                </a:highlight>
              </a:rPr>
              <a:t>CHECK</a:t>
            </a:r>
          </a:p>
          <a:p>
            <a:r>
              <a:rPr lang="en-US" i="1" dirty="0">
                <a:highlight>
                  <a:srgbClr val="FF33CC"/>
                </a:highlight>
              </a:rPr>
              <a:t>Assess: Observe and listen</a:t>
            </a:r>
          </a:p>
          <a:p>
            <a:r>
              <a:rPr lang="en-US" b="1" i="1" dirty="0"/>
              <a:t>2. COORDINATE</a:t>
            </a:r>
          </a:p>
          <a:p>
            <a:r>
              <a:rPr lang="en-US" i="1" dirty="0"/>
              <a:t>Get help, refer as needed</a:t>
            </a:r>
          </a:p>
          <a:p>
            <a:r>
              <a:rPr lang="en-US" b="1" i="1" dirty="0"/>
              <a:t>3. COVER</a:t>
            </a:r>
          </a:p>
          <a:p>
            <a:r>
              <a:rPr lang="en-US" i="1" dirty="0"/>
              <a:t>Get safety ASAP</a:t>
            </a:r>
          </a:p>
          <a:p>
            <a:r>
              <a:rPr lang="en-US" b="1" i="1" dirty="0"/>
              <a:t>4.CALM</a:t>
            </a:r>
          </a:p>
          <a:p>
            <a:r>
              <a:rPr lang="en-US" i="1" dirty="0"/>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36" name="Picture 46">
            <a:extLst>
              <a:ext uri="{FF2B5EF4-FFF2-40B4-BE49-F238E27FC236}">
                <a16:creationId xmlns:a16="http://schemas.microsoft.com/office/drawing/2014/main" id="{17427D74-D5BD-4B93-8B3D-2860304E6195}"/>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8039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nvGraphicFramePr>
        <p:xfrm>
          <a:off x="3657601" y="2062549"/>
          <a:ext cx="8335055"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600200"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Check Actions </a:t>
            </a:r>
            <a:endParaRPr lang="en-US" sz="4000" dirty="0"/>
          </a:p>
        </p:txBody>
      </p:sp>
      <p:sp>
        <p:nvSpPr>
          <p:cNvPr id="4" name="Down Arrow 1">
            <a:extLst>
              <a:ext uri="{FF2B5EF4-FFF2-40B4-BE49-F238E27FC236}">
                <a16:creationId xmlns:a16="http://schemas.microsoft.com/office/drawing/2014/main" id="{FF13CEAD-5089-432E-9C61-33C3703EE8F4}"/>
              </a:ext>
            </a:extLst>
          </p:cNvPr>
          <p:cNvSpPr/>
          <p:nvPr/>
        </p:nvSpPr>
        <p:spPr>
          <a:xfrm>
            <a:off x="4275664" y="15385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1">
            <a:extLst>
              <a:ext uri="{FF2B5EF4-FFF2-40B4-BE49-F238E27FC236}">
                <a16:creationId xmlns:a16="http://schemas.microsoft.com/office/drawing/2014/main" id="{D8CF3985-87E9-45BC-ACDC-AC621CF85DBE}"/>
              </a:ext>
            </a:extLst>
          </p:cNvPr>
          <p:cNvSpPr/>
          <p:nvPr/>
        </p:nvSpPr>
        <p:spPr>
          <a:xfrm>
            <a:off x="6477001" y="15385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1">
            <a:extLst>
              <a:ext uri="{FF2B5EF4-FFF2-40B4-BE49-F238E27FC236}">
                <a16:creationId xmlns:a16="http://schemas.microsoft.com/office/drawing/2014/main" id="{1AC8A8EC-1E93-499E-B047-86DFBD1360DC}"/>
              </a:ext>
            </a:extLst>
          </p:cNvPr>
          <p:cNvSpPr/>
          <p:nvPr/>
        </p:nvSpPr>
        <p:spPr>
          <a:xfrm>
            <a:off x="8619064" y="1524000"/>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1">
            <a:extLst>
              <a:ext uri="{FF2B5EF4-FFF2-40B4-BE49-F238E27FC236}">
                <a16:creationId xmlns:a16="http://schemas.microsoft.com/office/drawing/2014/main" id="{3C0F66CE-0FFC-4A0C-87E8-B7D303ACD4CF}"/>
              </a:ext>
            </a:extLst>
          </p:cNvPr>
          <p:cNvSpPr/>
          <p:nvPr/>
        </p:nvSpPr>
        <p:spPr>
          <a:xfrm>
            <a:off x="10676464" y="15385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939415"/>
            <a:ext cx="3657600" cy="3775586"/>
          </a:xfrm>
          <a:prstGeom prst="rect">
            <a:avLst/>
          </a:prstGeom>
        </p:spPr>
      </p:pic>
    </p:spTree>
    <p:extLst>
      <p:ext uri="{BB962C8B-B14F-4D97-AF65-F5344CB8AC3E}">
        <p14:creationId xmlns:p14="http://schemas.microsoft.com/office/powerpoint/2010/main" val="3245363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D1CA343-F508-4B8A-9AE7-A56DF850F1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60" r="11341" b="4565"/>
          <a:stretch/>
        </p:blipFill>
        <p:spPr>
          <a:xfrm>
            <a:off x="1589" y="1371600"/>
            <a:ext cx="6644123" cy="5257800"/>
          </a:xfrm>
          <a:prstGeom prst="rect">
            <a:avLst/>
          </a:prstGeom>
        </p:spPr>
      </p:pic>
      <p:sp>
        <p:nvSpPr>
          <p:cNvPr id="22" name="Title 1">
            <a:extLst>
              <a:ext uri="{FF2B5EF4-FFF2-40B4-BE49-F238E27FC236}">
                <a16:creationId xmlns:a16="http://schemas.microsoft.com/office/drawing/2014/main" id="{E54C5E98-62F0-4A5E-BBB3-03D0B1A838AA}"/>
              </a:ext>
            </a:extLst>
          </p:cNvPr>
          <p:cNvSpPr>
            <a:spLocks noGrp="1"/>
          </p:cNvSpPr>
          <p:nvPr>
            <p:ph type="title"/>
          </p:nvPr>
        </p:nvSpPr>
        <p:spPr>
          <a:xfrm>
            <a:off x="3323650" y="-166048"/>
            <a:ext cx="7215115" cy="1124712"/>
          </a:xfrm>
        </p:spPr>
        <p:txBody>
          <a:bodyPr anchor="b">
            <a:noAutofit/>
          </a:bodyPr>
          <a:lstStyle/>
          <a:p>
            <a:pPr eaLnBrk="1" hangingPunct="1">
              <a:defRPr/>
            </a:pPr>
            <a:r>
              <a:rPr lang="en-US" kern="1200" dirty="0">
                <a:ea typeface="ＭＳ Ｐゴシック" charset="0"/>
              </a:rPr>
              <a:t>Check:  Why is it Needed?</a:t>
            </a:r>
          </a:p>
        </p:txBody>
      </p:sp>
      <p:sp>
        <p:nvSpPr>
          <p:cNvPr id="23" name="Content Placeholder 4">
            <a:extLst>
              <a:ext uri="{FF2B5EF4-FFF2-40B4-BE49-F238E27FC236}">
                <a16:creationId xmlns:a16="http://schemas.microsoft.com/office/drawing/2014/main" id="{F56C1E2B-610F-4ACB-A522-F49E188A7B97}"/>
              </a:ext>
            </a:extLst>
          </p:cNvPr>
          <p:cNvSpPr txBox="1">
            <a:spLocks/>
          </p:cNvSpPr>
          <p:nvPr/>
        </p:nvSpPr>
        <p:spPr>
          <a:xfrm>
            <a:off x="6769260" y="2133600"/>
            <a:ext cx="5257800" cy="3733800"/>
          </a:xfrm>
          <a:prstGeom prst="rect">
            <a:avLst/>
          </a:prstGeom>
        </p:spPr>
        <p:txBody>
          <a:bodyPr anchor="t">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800" kern="0" dirty="0">
                <a:solidFill>
                  <a:srgbClr val="232D4B"/>
                </a:solidFill>
              </a:rPr>
              <a:t>Those injured by stress may be the last to recognize it</a:t>
            </a:r>
          </a:p>
          <a:p>
            <a:pPr>
              <a:buFont typeface="Wingdings" panose="05000000000000000000" pitchFamily="2" charset="2"/>
              <a:buChar char="v"/>
            </a:pPr>
            <a:r>
              <a:rPr lang="en-US" sz="2800" kern="0" dirty="0">
                <a:solidFill>
                  <a:srgbClr val="232D4B"/>
                </a:solidFill>
              </a:rPr>
              <a:t>Stigma can be an obstacle to asking for help</a:t>
            </a:r>
          </a:p>
          <a:p>
            <a:pPr>
              <a:buFont typeface="Wingdings" panose="05000000000000000000" pitchFamily="2" charset="2"/>
              <a:buChar char="v"/>
            </a:pPr>
            <a:r>
              <a:rPr lang="en-US" sz="2800" kern="0" dirty="0">
                <a:solidFill>
                  <a:srgbClr val="232D4B"/>
                </a:solidFill>
              </a:rPr>
              <a:t>Stress zones and needs change over time</a:t>
            </a:r>
          </a:p>
          <a:p>
            <a:pPr>
              <a:buFont typeface="Wingdings" panose="05000000000000000000" pitchFamily="2" charset="2"/>
              <a:buChar char="v"/>
            </a:pPr>
            <a:r>
              <a:rPr lang="en-US" sz="2800" kern="0" dirty="0">
                <a:solidFill>
                  <a:srgbClr val="232D4B"/>
                </a:solidFill>
              </a:rPr>
              <a:t>Risks from stress injuries may last a long time</a:t>
            </a:r>
          </a:p>
          <a:p>
            <a:endParaRPr lang="en-US" sz="1700" kern="0" dirty="0"/>
          </a:p>
        </p:txBody>
      </p:sp>
    </p:spTree>
    <p:extLst>
      <p:ext uri="{BB962C8B-B14F-4D97-AF65-F5344CB8AC3E}">
        <p14:creationId xmlns:p14="http://schemas.microsoft.com/office/powerpoint/2010/main" val="1654576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7571" y="-38437"/>
            <a:ext cx="7836739" cy="1007533"/>
          </a:xfrm>
        </p:spPr>
        <p:txBody>
          <a:bodyPr>
            <a:normAutofit/>
          </a:bodyPr>
          <a:lstStyle/>
          <a:p>
            <a:r>
              <a:rPr lang="en-US" dirty="0"/>
              <a:t>Background of Stress First Aid</a:t>
            </a:r>
          </a:p>
        </p:txBody>
      </p:sp>
      <p:sp>
        <p:nvSpPr>
          <p:cNvPr id="7" name="TextBox 6">
            <a:extLst>
              <a:ext uri="{FF2B5EF4-FFF2-40B4-BE49-F238E27FC236}">
                <a16:creationId xmlns:a16="http://schemas.microsoft.com/office/drawing/2014/main" id="{90B75077-622A-4CE7-ABD6-660294E75878}"/>
              </a:ext>
            </a:extLst>
          </p:cNvPr>
          <p:cNvSpPr txBox="1"/>
          <p:nvPr/>
        </p:nvSpPr>
        <p:spPr>
          <a:xfrm>
            <a:off x="4419600" y="5334000"/>
            <a:ext cx="7010400" cy="923330"/>
          </a:xfrm>
          <a:prstGeom prst="rect">
            <a:avLst/>
          </a:prstGeom>
          <a:noFill/>
        </p:spPr>
        <p:txBody>
          <a:bodyPr wrap="square" lIns="91440" tIns="45720" rIns="91440" bIns="45720" rtlCol="0" anchor="t">
            <a:spAutoFit/>
          </a:bodyPr>
          <a:lstStyle/>
          <a:p>
            <a:r>
              <a:rPr lang="en-US" dirty="0"/>
              <a:t> </a:t>
            </a:r>
            <a:r>
              <a:rPr lang="en-US" b="1" dirty="0">
                <a:solidFill>
                  <a:srgbClr val="232D4B"/>
                </a:solidFill>
              </a:rPr>
              <a:t>NJ SFA Work</a:t>
            </a:r>
          </a:p>
          <a:p>
            <a:pPr marL="285750" indent="-285750">
              <a:buFont typeface="Wingdings" panose="05000000000000000000" pitchFamily="2" charset="2"/>
              <a:buChar char="v"/>
            </a:pPr>
            <a:r>
              <a:rPr lang="en-US" dirty="0">
                <a:solidFill>
                  <a:srgbClr val="232D4B"/>
                </a:solidFill>
              </a:rPr>
              <a:t>150 Trainers &amp; 61 organizations (Acute, Community, Academia &amp; LTC)</a:t>
            </a:r>
            <a:endParaRPr lang="en-US" dirty="0">
              <a:solidFill>
                <a:srgbClr val="232D4B"/>
              </a:solidFill>
              <a:cs typeface="Calibri"/>
            </a:endParaRPr>
          </a:p>
          <a:p>
            <a:pPr marL="285750" indent="-285750">
              <a:buFont typeface="Wingdings" panose="05000000000000000000" pitchFamily="2" charset="2"/>
              <a:buChar char="v"/>
            </a:pPr>
            <a:r>
              <a:rPr lang="en-US" dirty="0">
                <a:solidFill>
                  <a:srgbClr val="232D4B"/>
                </a:solidFill>
              </a:rPr>
              <a:t>Expansion of the SFA Model to Enhance Resilience</a:t>
            </a:r>
          </a:p>
        </p:txBody>
      </p:sp>
      <p:pic>
        <p:nvPicPr>
          <p:cNvPr id="11" name="Picture 3" descr="Men-in-nursing.png">
            <a:extLst>
              <a:ext uri="{FF2B5EF4-FFF2-40B4-BE49-F238E27FC236}">
                <a16:creationId xmlns:a16="http://schemas.microsoft.com/office/drawing/2014/main" id="{172FC737-871E-45EE-AF5F-EFDFB0F01AB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684" y="1740856"/>
            <a:ext cx="3025876" cy="2101303"/>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 descr="nurse-mentor.jpg">
            <a:extLst>
              <a:ext uri="{FF2B5EF4-FFF2-40B4-BE49-F238E27FC236}">
                <a16:creationId xmlns:a16="http://schemas.microsoft.com/office/drawing/2014/main" id="{F0635136-D757-49E8-9E9F-64A853277CD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808" y="4378147"/>
            <a:ext cx="3025875" cy="188181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02430673-9A76-4D51-B4F3-4B8B2776D788}"/>
              </a:ext>
            </a:extLst>
          </p:cNvPr>
          <p:cNvSpPr txBox="1">
            <a:spLocks/>
          </p:cNvSpPr>
          <p:nvPr/>
        </p:nvSpPr>
        <p:spPr>
          <a:xfrm>
            <a:off x="4420071" y="2989570"/>
            <a:ext cx="7071383" cy="2496830"/>
          </a:xfrm>
          <a:prstGeom prst="rect">
            <a:avLst/>
          </a:prstGeom>
        </p:spPr>
        <p:txBody>
          <a:bodyPr vert="horz" lIns="91416" tIns="45708" rIns="91416" bIns="45708"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200"/>
              </a:spcAft>
              <a:buNone/>
            </a:pPr>
            <a:r>
              <a:rPr lang="en-US" sz="1800" b="1" kern="0" dirty="0">
                <a:solidFill>
                  <a:srgbClr val="232D4B"/>
                </a:solidFill>
              </a:rPr>
              <a:t>SFA Model </a:t>
            </a:r>
          </a:p>
          <a:p>
            <a:pPr>
              <a:spcAft>
                <a:spcPts val="200"/>
              </a:spcAft>
              <a:buFont typeface="Wingdings" panose="05000000000000000000" pitchFamily="2" charset="2"/>
              <a:buChar char="v"/>
            </a:pPr>
            <a:r>
              <a:rPr lang="en-US" sz="1800" kern="0" dirty="0">
                <a:solidFill>
                  <a:srgbClr val="232D4B"/>
                </a:solidFill>
              </a:rPr>
              <a:t>The Stress First Aid (SFA) model is a self-care, leadership, and peer support model developed for those in high-risk occupations.  </a:t>
            </a:r>
          </a:p>
          <a:p>
            <a:pPr>
              <a:buFont typeface="Wingdings" panose="05000000000000000000" pitchFamily="2" charset="2"/>
              <a:buChar char="v"/>
            </a:pPr>
            <a:r>
              <a:rPr lang="en-US" sz="1800" kern="0" dirty="0">
                <a:solidFill>
                  <a:srgbClr val="232D4B"/>
                </a:solidFill>
              </a:rPr>
              <a:t>It includes seven actions that will help you to identify and address early signs of stress reactions in yourself and others </a:t>
            </a:r>
            <a:r>
              <a:rPr lang="en-US" sz="1800" i="1" kern="0" dirty="0">
                <a:solidFill>
                  <a:srgbClr val="232D4B"/>
                </a:solidFill>
              </a:rPr>
              <a:t>in an ongoing way </a:t>
            </a:r>
            <a:r>
              <a:rPr lang="en-US" sz="1800" kern="0" dirty="0">
                <a:solidFill>
                  <a:srgbClr val="232D4B"/>
                </a:solidFill>
              </a:rPr>
              <a:t>(not just after “critical incidents”). </a:t>
            </a:r>
          </a:p>
        </p:txBody>
      </p:sp>
      <p:sp>
        <p:nvSpPr>
          <p:cNvPr id="2" name="TextBox 1">
            <a:extLst>
              <a:ext uri="{FF2B5EF4-FFF2-40B4-BE49-F238E27FC236}">
                <a16:creationId xmlns:a16="http://schemas.microsoft.com/office/drawing/2014/main" id="{3A0499C1-75E9-4202-A0F5-3DFE82F3F1E4}"/>
              </a:ext>
            </a:extLst>
          </p:cNvPr>
          <p:cNvSpPr txBox="1"/>
          <p:nvPr/>
        </p:nvSpPr>
        <p:spPr>
          <a:xfrm>
            <a:off x="4419600" y="1392625"/>
            <a:ext cx="7239000" cy="1225977"/>
          </a:xfrm>
          <a:prstGeom prst="rect">
            <a:avLst/>
          </a:prstGeom>
          <a:noFill/>
        </p:spPr>
        <p:txBody>
          <a:bodyPr wrap="square" rtlCol="0">
            <a:spAutoFit/>
          </a:bodyPr>
          <a:lstStyle/>
          <a:p>
            <a:r>
              <a:rPr lang="en-US" b="1" dirty="0">
                <a:solidFill>
                  <a:srgbClr val="232D4B"/>
                </a:solidFill>
              </a:rPr>
              <a:t>Background</a:t>
            </a:r>
          </a:p>
          <a:p>
            <a:pPr marL="285750" indent="-285750">
              <a:spcAft>
                <a:spcPts val="200"/>
              </a:spcAft>
              <a:buFont typeface="Wingdings" panose="05000000000000000000" pitchFamily="2" charset="2"/>
              <a:buChar char="v"/>
            </a:pPr>
            <a:r>
              <a:rPr lang="en-US" dirty="0">
                <a:solidFill>
                  <a:srgbClr val="232D4B"/>
                </a:solidFill>
              </a:rPr>
              <a:t>Stress First Aid was adapted from the Navy/Marine Corps</a:t>
            </a:r>
          </a:p>
          <a:p>
            <a:pPr marL="285750" indent="-285750">
              <a:spcAft>
                <a:spcPts val="200"/>
              </a:spcAft>
              <a:buFont typeface="Wingdings" panose="05000000000000000000" pitchFamily="2" charset="2"/>
              <a:buChar char="v"/>
            </a:pPr>
            <a:r>
              <a:rPr lang="en-US" dirty="0">
                <a:solidFill>
                  <a:srgbClr val="232D4B"/>
                </a:solidFill>
              </a:rPr>
              <a:t>The Stress Continuum Model, the foundation of SFA, was developed as a visual tool for assessing an individual's stress response</a:t>
            </a:r>
          </a:p>
        </p:txBody>
      </p:sp>
    </p:spTree>
    <p:extLst>
      <p:ext uri="{BB962C8B-B14F-4D97-AF65-F5344CB8AC3E}">
        <p14:creationId xmlns:p14="http://schemas.microsoft.com/office/powerpoint/2010/main" val="4279552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948" y="146713"/>
            <a:ext cx="7645670" cy="1007533"/>
          </a:xfrm>
        </p:spPr>
        <p:txBody>
          <a:bodyPr/>
          <a:lstStyle/>
          <a:p>
            <a:r>
              <a:rPr lang="en-US" dirty="0"/>
              <a:t>Check: In the Green &amp; Yellow</a:t>
            </a:r>
          </a:p>
        </p:txBody>
      </p:sp>
      <p:graphicFrame>
        <p:nvGraphicFramePr>
          <p:cNvPr id="4" name="Diagram 3">
            <a:extLst>
              <a:ext uri="{FF2B5EF4-FFF2-40B4-BE49-F238E27FC236}">
                <a16:creationId xmlns:a16="http://schemas.microsoft.com/office/drawing/2014/main" id="{F2A13264-D145-46D2-856E-90C73CABB83A}"/>
              </a:ext>
            </a:extLst>
          </p:cNvPr>
          <p:cNvGraphicFramePr/>
          <p:nvPr/>
        </p:nvGraphicFramePr>
        <p:xfrm>
          <a:off x="381000" y="1371600"/>
          <a:ext cx="11277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8688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9" y="1"/>
            <a:ext cx="12188825" cy="1050921"/>
          </a:xfrm>
          <a:prstGeom prst="rect">
            <a:avLst/>
          </a:prstGeom>
        </p:spPr>
      </p:pic>
      <p:sp>
        <p:nvSpPr>
          <p:cNvPr id="6" name="TextBox 5"/>
          <p:cNvSpPr txBox="1"/>
          <p:nvPr/>
        </p:nvSpPr>
        <p:spPr>
          <a:xfrm>
            <a:off x="1219200" y="68760"/>
            <a:ext cx="9601200" cy="769441"/>
          </a:xfrm>
          <a:prstGeom prst="rect">
            <a:avLst/>
          </a:prstGeom>
          <a:noFill/>
        </p:spPr>
        <p:txBody>
          <a:bodyPr wrap="square" rtlCol="0">
            <a:spAutoFit/>
          </a:bodyPr>
          <a:lstStyle/>
          <a:p>
            <a:pPr algn="ctr"/>
            <a:r>
              <a:rPr lang="en-US" sz="4400" dirty="0">
                <a:solidFill>
                  <a:schemeClr val="bg1"/>
                </a:solidFill>
                <a:ea typeface="+mj-ea"/>
                <a:cs typeface="Arial" panose="020B0604020202020204" pitchFamily="34" charset="0"/>
              </a:rPr>
              <a:t>Check: In the Orange or Red</a:t>
            </a:r>
          </a:p>
        </p:txBody>
      </p:sp>
      <p:graphicFrame>
        <p:nvGraphicFramePr>
          <p:cNvPr id="2" name="Diagram 1">
            <a:extLst>
              <a:ext uri="{FF2B5EF4-FFF2-40B4-BE49-F238E27FC236}">
                <a16:creationId xmlns:a16="http://schemas.microsoft.com/office/drawing/2014/main" id="{D202AE76-DF57-48FD-82C6-D423895A6904}"/>
              </a:ext>
            </a:extLst>
          </p:cNvPr>
          <p:cNvGraphicFramePr/>
          <p:nvPr>
            <p:extLst>
              <p:ext uri="{D42A27DB-BD31-4B8C-83A1-F6EECF244321}">
                <p14:modId xmlns:p14="http://schemas.microsoft.com/office/powerpoint/2010/main" val="493467377"/>
              </p:ext>
            </p:extLst>
          </p:nvPr>
        </p:nvGraphicFramePr>
        <p:xfrm>
          <a:off x="609600" y="1212144"/>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7495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1ECDFD1-5BAD-4C8F-8A2B-35C32261528E}"/>
              </a:ext>
            </a:extLst>
          </p:cNvPr>
          <p:cNvSpPr>
            <a:spLocks noGrp="1" noChangeArrowheads="1"/>
          </p:cNvSpPr>
          <p:nvPr>
            <p:ph type="title"/>
          </p:nvPr>
        </p:nvSpPr>
        <p:spPr>
          <a:xfrm>
            <a:off x="838200" y="-19665"/>
            <a:ext cx="9733054" cy="1325218"/>
          </a:xfrm>
        </p:spPr>
        <p:txBody>
          <a:bodyPr>
            <a:normAutofit/>
          </a:bodyPr>
          <a:lstStyle/>
          <a:p>
            <a:pPr algn="ctr"/>
            <a:r>
              <a:rPr lang="en-US" sz="4000" dirty="0"/>
              <a:t>Check Skill: </a:t>
            </a:r>
            <a:r>
              <a:rPr lang="en-US" sz="4000" dirty="0">
                <a:cs typeface="Arial"/>
              </a:rPr>
              <a:t>OSCAR</a:t>
            </a:r>
          </a:p>
        </p:txBody>
      </p:sp>
      <p:graphicFrame>
        <p:nvGraphicFramePr>
          <p:cNvPr id="10" name="Rectangle 3">
            <a:extLst>
              <a:ext uri="{FF2B5EF4-FFF2-40B4-BE49-F238E27FC236}">
                <a16:creationId xmlns:a16="http://schemas.microsoft.com/office/drawing/2014/main" id="{5E6B7FE6-B49F-4333-B596-D80C54701373}"/>
              </a:ext>
            </a:extLst>
          </p:cNvPr>
          <p:cNvGraphicFramePr>
            <a:graphicFrameLocks/>
          </p:cNvGraphicFramePr>
          <p:nvPr>
            <p:extLst>
              <p:ext uri="{D42A27DB-BD31-4B8C-83A1-F6EECF244321}">
                <p14:modId xmlns:p14="http://schemas.microsoft.com/office/powerpoint/2010/main" val="2500316078"/>
              </p:ext>
            </p:extLst>
          </p:nvPr>
        </p:nvGraphicFramePr>
        <p:xfrm>
          <a:off x="1192868" y="1401087"/>
          <a:ext cx="10512862" cy="491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12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1ECDFD1-5BAD-4C8F-8A2B-35C32261528E}"/>
              </a:ext>
            </a:extLst>
          </p:cNvPr>
          <p:cNvSpPr>
            <a:spLocks noGrp="1" noChangeArrowheads="1"/>
          </p:cNvSpPr>
          <p:nvPr>
            <p:ph type="title"/>
          </p:nvPr>
        </p:nvSpPr>
        <p:spPr>
          <a:xfrm>
            <a:off x="838200" y="-19665"/>
            <a:ext cx="9733054" cy="1325218"/>
          </a:xfrm>
        </p:spPr>
        <p:txBody>
          <a:bodyPr>
            <a:normAutofit/>
          </a:bodyPr>
          <a:lstStyle/>
          <a:p>
            <a:pPr algn="ctr"/>
            <a:r>
              <a:rPr lang="en-US" sz="4000" dirty="0"/>
              <a:t>Check Skill: </a:t>
            </a:r>
            <a:r>
              <a:rPr lang="en-US" sz="4000" dirty="0">
                <a:cs typeface="Arial"/>
              </a:rPr>
              <a:t>OSCAR Examples</a:t>
            </a:r>
          </a:p>
        </p:txBody>
      </p:sp>
      <p:graphicFrame>
        <p:nvGraphicFramePr>
          <p:cNvPr id="10" name="Rectangle 3">
            <a:extLst>
              <a:ext uri="{FF2B5EF4-FFF2-40B4-BE49-F238E27FC236}">
                <a16:creationId xmlns:a16="http://schemas.microsoft.com/office/drawing/2014/main" id="{5E6B7FE6-B49F-4333-B596-D80C54701373}"/>
              </a:ext>
            </a:extLst>
          </p:cNvPr>
          <p:cNvGraphicFramePr>
            <a:graphicFrameLocks/>
          </p:cNvGraphicFramePr>
          <p:nvPr>
            <p:extLst>
              <p:ext uri="{D42A27DB-BD31-4B8C-83A1-F6EECF244321}">
                <p14:modId xmlns:p14="http://schemas.microsoft.com/office/powerpoint/2010/main" val="1179205702"/>
              </p:ext>
            </p:extLst>
          </p:nvPr>
        </p:nvGraphicFramePr>
        <p:xfrm>
          <a:off x="496669" y="1533830"/>
          <a:ext cx="10512862" cy="491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C21E19C-1BC9-4E3D-AA8A-FFF4B611FE32}"/>
              </a:ext>
            </a:extLst>
          </p:cNvPr>
          <p:cNvSpPr txBox="1"/>
          <p:nvPr/>
        </p:nvSpPr>
        <p:spPr>
          <a:xfrm>
            <a:off x="4953000" y="2650392"/>
            <a:ext cx="1600200" cy="2985433"/>
          </a:xfrm>
          <a:prstGeom prst="rect">
            <a:avLst/>
          </a:prstGeom>
          <a:noFill/>
        </p:spPr>
        <p:txBody>
          <a:bodyPr wrap="square">
            <a:spAutoFit/>
          </a:bodyPr>
          <a:lstStyle/>
          <a:p>
            <a:pPr lvl="0"/>
            <a:r>
              <a:rPr lang="en-US" b="1" dirty="0">
                <a:solidFill>
                  <a:schemeClr val="bg1"/>
                </a:solidFill>
                <a:latin typeface="Calibri" panose="020F0502020204030204" pitchFamily="34" charset="0"/>
                <a:cs typeface="Calibri" panose="020F0502020204030204" pitchFamily="34" charset="0"/>
              </a:rPr>
              <a:t>Clarify Role: </a:t>
            </a:r>
          </a:p>
          <a:p>
            <a:r>
              <a:rPr lang="en-US" sz="2000" b="1" dirty="0">
                <a:solidFill>
                  <a:schemeClr val="bg1"/>
                </a:solidFill>
                <a:latin typeface="Calibri" panose="020F0502020204030204" pitchFamily="34" charset="0"/>
                <a:cs typeface="Calibri" panose="020F0502020204030204" pitchFamily="34" charset="0"/>
              </a:rPr>
              <a:t> </a:t>
            </a:r>
            <a:r>
              <a:rPr lang="en-US" sz="2000" dirty="0">
                <a:solidFill>
                  <a:schemeClr val="bg1"/>
                </a:solidFill>
                <a:latin typeface="Calibri" panose="020F0502020204030204" pitchFamily="34" charset="0"/>
                <a:cs typeface="Calibri" panose="020F0502020204030204" pitchFamily="34" charset="0"/>
              </a:rPr>
              <a:t>“I’m only bringing this up because I care about you and want to make sure that you’re okay.”</a:t>
            </a:r>
          </a:p>
          <a:p>
            <a:pPr lvl="0"/>
            <a:endParaRPr lang="en-US" sz="1000" b="1" dirty="0">
              <a:solidFill>
                <a:schemeClr val="bg1"/>
              </a:solidFill>
            </a:endParaRPr>
          </a:p>
        </p:txBody>
      </p:sp>
    </p:spTree>
    <p:extLst>
      <p:ext uri="{BB962C8B-B14F-4D97-AF65-F5344CB8AC3E}">
        <p14:creationId xmlns:p14="http://schemas.microsoft.com/office/powerpoint/2010/main" val="2067101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ell phone&#10;&#10;Description automatically generated">
            <a:extLst>
              <a:ext uri="{FF2B5EF4-FFF2-40B4-BE49-F238E27FC236}">
                <a16:creationId xmlns:a16="http://schemas.microsoft.com/office/drawing/2014/main" id="{4723B51C-05D9-4E7E-B42C-EDDFA6DEDE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470" r="2" b="11230"/>
          <a:stretch/>
        </p:blipFill>
        <p:spPr>
          <a:xfrm>
            <a:off x="211673" y="1524001"/>
            <a:ext cx="3419025" cy="2129539"/>
          </a:xfrm>
          <a:prstGeom prst="rect">
            <a:avLst/>
          </a:prstGeom>
        </p:spPr>
      </p:pic>
      <p:pic>
        <p:nvPicPr>
          <p:cNvPr id="7" name="Picture 6">
            <a:extLst>
              <a:ext uri="{FF2B5EF4-FFF2-40B4-BE49-F238E27FC236}">
                <a16:creationId xmlns:a16="http://schemas.microsoft.com/office/drawing/2014/main" id="{5094ABBD-81C4-40E8-9C7F-A4613EA17C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21760"/>
          <a:stretch/>
        </p:blipFill>
        <p:spPr>
          <a:xfrm>
            <a:off x="211672" y="3982114"/>
            <a:ext cx="3419025" cy="2675118"/>
          </a:xfrm>
          <a:prstGeom prst="rect">
            <a:avLst/>
          </a:prstGeom>
        </p:spPr>
      </p:pic>
      <p:sp>
        <p:nvSpPr>
          <p:cNvPr id="10" name="TextBox 9">
            <a:extLst>
              <a:ext uri="{FF2B5EF4-FFF2-40B4-BE49-F238E27FC236}">
                <a16:creationId xmlns:a16="http://schemas.microsoft.com/office/drawing/2014/main" id="{BDF1649C-2008-4F00-8950-2E5F7DD0E958}"/>
              </a:ext>
            </a:extLst>
          </p:cNvPr>
          <p:cNvSpPr txBox="1"/>
          <p:nvPr/>
        </p:nvSpPr>
        <p:spPr>
          <a:xfrm>
            <a:off x="3544748" y="152401"/>
            <a:ext cx="6818452" cy="769441"/>
          </a:xfrm>
          <a:prstGeom prst="rect">
            <a:avLst/>
          </a:prstGeom>
          <a:noFill/>
        </p:spPr>
        <p:txBody>
          <a:bodyPr wrap="square">
            <a:spAutoFit/>
          </a:bodyPr>
          <a:lstStyle/>
          <a:p>
            <a:r>
              <a:rPr lang="en-US" sz="4400" dirty="0">
                <a:solidFill>
                  <a:schemeClr val="bg1"/>
                </a:solidFill>
                <a:ea typeface="ＭＳ Ｐゴシック" charset="0"/>
                <a:cs typeface="ＭＳ Ｐゴシック" charset="0"/>
              </a:rPr>
              <a:t>Self Check Actions</a:t>
            </a:r>
            <a:endParaRPr lang="en-US" sz="4400" dirty="0">
              <a:solidFill>
                <a:schemeClr val="bg1"/>
              </a:solidFill>
            </a:endParaRPr>
          </a:p>
        </p:txBody>
      </p:sp>
      <p:sp>
        <p:nvSpPr>
          <p:cNvPr id="11" name="Content Placeholder 4">
            <a:extLst>
              <a:ext uri="{FF2B5EF4-FFF2-40B4-BE49-F238E27FC236}">
                <a16:creationId xmlns:a16="http://schemas.microsoft.com/office/drawing/2014/main" id="{3557BF79-F4FB-4258-8B4E-31065446444B}"/>
              </a:ext>
            </a:extLst>
          </p:cNvPr>
          <p:cNvSpPr txBox="1">
            <a:spLocks/>
          </p:cNvSpPr>
          <p:nvPr/>
        </p:nvSpPr>
        <p:spPr>
          <a:xfrm>
            <a:off x="4286137" y="2005312"/>
            <a:ext cx="7337950" cy="4247706"/>
          </a:xfrm>
          <a:prstGeom prst="rect">
            <a:avLst/>
          </a:prstGeom>
        </p:spPr>
        <p:txBody>
          <a:bodyPr>
            <a:normAutofit fontScale="850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Aft>
                <a:spcPts val="600"/>
              </a:spcAft>
              <a:buFont typeface="Wingdings" panose="05000000000000000000" pitchFamily="2" charset="2"/>
              <a:buChar char="v"/>
            </a:pPr>
            <a:r>
              <a:rPr lang="en-US" sz="3100" kern="0" dirty="0">
                <a:solidFill>
                  <a:srgbClr val="232D4B"/>
                </a:solidFill>
              </a:rPr>
              <a:t>Give yourself permission to take care of yourself</a:t>
            </a:r>
          </a:p>
          <a:p>
            <a:pPr>
              <a:spcAft>
                <a:spcPts val="600"/>
              </a:spcAft>
              <a:buFont typeface="Wingdings" panose="05000000000000000000" pitchFamily="2" charset="2"/>
              <a:buChar char="v"/>
            </a:pPr>
            <a:r>
              <a:rPr lang="en-US" sz="3100" kern="0" dirty="0">
                <a:solidFill>
                  <a:srgbClr val="232D4B"/>
                </a:solidFill>
              </a:rPr>
              <a:t>Make a conscious effort to keep tabs on yourself </a:t>
            </a:r>
          </a:p>
          <a:p>
            <a:pPr>
              <a:spcAft>
                <a:spcPts val="600"/>
              </a:spcAft>
              <a:buFont typeface="Wingdings" panose="05000000000000000000" pitchFamily="2" charset="2"/>
              <a:buChar char="v"/>
            </a:pPr>
            <a:r>
              <a:rPr lang="en-US" sz="3100" kern="0" dirty="0">
                <a:solidFill>
                  <a:srgbClr val="232D4B"/>
                </a:solidFill>
              </a:rPr>
              <a:t>Become aware of personal red flags</a:t>
            </a:r>
          </a:p>
          <a:p>
            <a:pPr>
              <a:spcAft>
                <a:spcPts val="600"/>
              </a:spcAft>
              <a:buFont typeface="Wingdings" panose="05000000000000000000" pitchFamily="2" charset="2"/>
              <a:buChar char="v"/>
            </a:pPr>
            <a:r>
              <a:rPr lang="en-US" sz="3100" kern="0" dirty="0">
                <a:solidFill>
                  <a:srgbClr val="232D4B"/>
                </a:solidFill>
              </a:rPr>
              <a:t>Pay attention to red flags sooner rather than later</a:t>
            </a:r>
          </a:p>
          <a:p>
            <a:pPr>
              <a:spcAft>
                <a:spcPts val="600"/>
              </a:spcAft>
              <a:buFont typeface="Wingdings" panose="05000000000000000000" pitchFamily="2" charset="2"/>
              <a:buChar char="v"/>
            </a:pPr>
            <a:r>
              <a:rPr lang="en-US" sz="3100" kern="0" dirty="0">
                <a:solidFill>
                  <a:srgbClr val="232D4B"/>
                </a:solidFill>
              </a:rPr>
              <a:t>When red flags occur, take steps to mitigate them</a:t>
            </a:r>
          </a:p>
          <a:p>
            <a:pPr>
              <a:spcAft>
                <a:spcPts val="600"/>
              </a:spcAft>
              <a:buFont typeface="Wingdings" panose="05000000000000000000" pitchFamily="2" charset="2"/>
              <a:buChar char="v"/>
            </a:pPr>
            <a:r>
              <a:rPr lang="en-US" sz="3100" kern="0" dirty="0">
                <a:solidFill>
                  <a:srgbClr val="232D4B"/>
                </a:solidFill>
              </a:rPr>
              <a:t>Inform key family, friends, or peers about your personal red flags and make a plan as to what to do when they occur</a:t>
            </a:r>
          </a:p>
          <a:p>
            <a:endParaRPr lang="en-US" sz="2200" kern="0" dirty="0"/>
          </a:p>
        </p:txBody>
      </p:sp>
    </p:spTree>
    <p:extLst>
      <p:ext uri="{BB962C8B-B14F-4D97-AF65-F5344CB8AC3E}">
        <p14:creationId xmlns:p14="http://schemas.microsoft.com/office/powerpoint/2010/main" val="1543034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34">
            <a:extLst>
              <a:ext uri="{FF2B5EF4-FFF2-40B4-BE49-F238E27FC236}">
                <a16:creationId xmlns:a16="http://schemas.microsoft.com/office/drawing/2014/main" id="{8F9B4D7A-3394-46B2-ACCF-9C89F94F91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0" r="23333"/>
          <a:stretch/>
        </p:blipFill>
        <p:spPr>
          <a:xfrm>
            <a:off x="152401" y="1941976"/>
            <a:ext cx="3385661" cy="3389877"/>
          </a:xfrm>
          <a:prstGeom prst="rect">
            <a:avLst/>
          </a:prstGeom>
        </p:spPr>
      </p:pic>
      <p:sp>
        <p:nvSpPr>
          <p:cNvPr id="14" name="TextBox 13">
            <a:extLst>
              <a:ext uri="{FF2B5EF4-FFF2-40B4-BE49-F238E27FC236}">
                <a16:creationId xmlns:a16="http://schemas.microsoft.com/office/drawing/2014/main" id="{73796147-4B4C-41DC-8561-B71637CB8153}"/>
              </a:ext>
            </a:extLst>
          </p:cNvPr>
          <p:cNvSpPr txBox="1"/>
          <p:nvPr/>
        </p:nvSpPr>
        <p:spPr>
          <a:xfrm>
            <a:off x="1828800" y="228601"/>
            <a:ext cx="8382000" cy="769441"/>
          </a:xfrm>
          <a:prstGeom prst="rect">
            <a:avLst/>
          </a:prstGeom>
          <a:noFill/>
        </p:spPr>
        <p:txBody>
          <a:bodyPr wrap="square">
            <a:spAutoFit/>
          </a:bodyPr>
          <a:lstStyle/>
          <a:p>
            <a:pPr algn="ctr"/>
            <a:r>
              <a:rPr lang="en-US" sz="4400" dirty="0">
                <a:solidFill>
                  <a:schemeClr val="bg1"/>
                </a:solidFill>
                <a:ea typeface="ＭＳ Ｐゴシック" charset="0"/>
                <a:cs typeface="ＭＳ Ｐゴシック" charset="0"/>
              </a:rPr>
              <a:t>Peer Check Actions</a:t>
            </a:r>
            <a:endParaRPr lang="en-US" sz="4400" dirty="0">
              <a:solidFill>
                <a:schemeClr val="bg1"/>
              </a:solidFill>
            </a:endParaRPr>
          </a:p>
        </p:txBody>
      </p:sp>
      <p:sp>
        <p:nvSpPr>
          <p:cNvPr id="15" name="Content Placeholder 2">
            <a:extLst>
              <a:ext uri="{FF2B5EF4-FFF2-40B4-BE49-F238E27FC236}">
                <a16:creationId xmlns:a16="http://schemas.microsoft.com/office/drawing/2014/main" id="{E46B4911-B838-4B37-8640-C4477085FF46}"/>
              </a:ext>
            </a:extLst>
          </p:cNvPr>
          <p:cNvSpPr txBox="1">
            <a:spLocks/>
          </p:cNvSpPr>
          <p:nvPr/>
        </p:nvSpPr>
        <p:spPr>
          <a:xfrm>
            <a:off x="4079544" y="1571084"/>
            <a:ext cx="7391400" cy="487680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sz="2400" kern="0" dirty="0">
                <a:solidFill>
                  <a:srgbClr val="232D4B"/>
                </a:solidFill>
              </a:rPr>
              <a:t>Build a foundation based on good relationships </a:t>
            </a:r>
          </a:p>
          <a:p>
            <a:pPr>
              <a:buFont typeface="Wingdings" panose="05000000000000000000" pitchFamily="2" charset="2"/>
              <a:buChar char="v"/>
            </a:pPr>
            <a:r>
              <a:rPr lang="en-US" sz="2400" kern="0" dirty="0">
                <a:solidFill>
                  <a:srgbClr val="232D4B"/>
                </a:solidFill>
              </a:rPr>
              <a:t>Unit culture: values the importance of looking out for each other</a:t>
            </a:r>
          </a:p>
          <a:p>
            <a:pPr>
              <a:buFont typeface="Wingdings" panose="05000000000000000000" pitchFamily="2" charset="2"/>
              <a:buChar char="v"/>
            </a:pPr>
            <a:r>
              <a:rPr lang="en-US" sz="2400" kern="0" dirty="0">
                <a:solidFill>
                  <a:srgbClr val="232D4B"/>
                </a:solidFill>
              </a:rPr>
              <a:t>Pay attention to social withdrawal and other changes in behavior, emotional tone, and diminished work performance—know each other’s red flags</a:t>
            </a:r>
          </a:p>
          <a:p>
            <a:pPr>
              <a:buFont typeface="Wingdings" panose="05000000000000000000" pitchFamily="2" charset="2"/>
              <a:buChar char="v"/>
            </a:pPr>
            <a:r>
              <a:rPr lang="en-US" sz="2400" dirty="0">
                <a:ea typeface="MS PGothic" panose="020B0600070205080204" pitchFamily="34" charset="-128"/>
                <a:cs typeface="MS PGothic" charset="0"/>
              </a:rPr>
              <a:t>Monitor/check regularly— “</a:t>
            </a:r>
            <a:r>
              <a:rPr lang="en-US" sz="2400" kern="0" dirty="0">
                <a:solidFill>
                  <a:srgbClr val="232D4B"/>
                </a:solidFill>
              </a:rPr>
              <a:t>Check you, check two”</a:t>
            </a:r>
          </a:p>
          <a:p>
            <a:pPr>
              <a:buFont typeface="Wingdings" panose="05000000000000000000" pitchFamily="2" charset="2"/>
              <a:buChar char="v"/>
            </a:pPr>
            <a:r>
              <a:rPr lang="en-US" sz="2400" kern="0" dirty="0">
                <a:solidFill>
                  <a:srgbClr val="232D4B"/>
                </a:solidFill>
              </a:rPr>
              <a:t>Check in more than once, especially on anniversaries, following difficult events, or when noticing signs of distress</a:t>
            </a:r>
          </a:p>
          <a:p>
            <a:pPr>
              <a:buFont typeface="Wingdings" panose="05000000000000000000" pitchFamily="2" charset="2"/>
              <a:buChar char="v"/>
            </a:pPr>
            <a:r>
              <a:rPr lang="en-US" sz="2400" kern="0" dirty="0">
                <a:solidFill>
                  <a:srgbClr val="232D4B"/>
                </a:solidFill>
              </a:rPr>
              <a:t>Be approachable and authentic</a:t>
            </a:r>
          </a:p>
          <a:p>
            <a:pPr>
              <a:buFont typeface="Wingdings" panose="05000000000000000000" pitchFamily="2" charset="2"/>
              <a:buChar char="v"/>
            </a:pPr>
            <a:r>
              <a:rPr lang="en-US" sz="2400" kern="0" dirty="0">
                <a:solidFill>
                  <a:srgbClr val="232D4B"/>
                </a:solidFill>
              </a:rPr>
              <a:t>Have a plan for how to approach concerns</a:t>
            </a:r>
          </a:p>
        </p:txBody>
      </p:sp>
    </p:spTree>
    <p:extLst>
      <p:ext uri="{BB962C8B-B14F-4D97-AF65-F5344CB8AC3E}">
        <p14:creationId xmlns:p14="http://schemas.microsoft.com/office/powerpoint/2010/main" val="2163779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225B-C449-4298-8B77-1E04C5DB96BC}"/>
              </a:ext>
            </a:extLst>
          </p:cNvPr>
          <p:cNvSpPr>
            <a:spLocks noGrp="1"/>
          </p:cNvSpPr>
          <p:nvPr>
            <p:ph type="title"/>
          </p:nvPr>
        </p:nvSpPr>
        <p:spPr>
          <a:xfrm>
            <a:off x="2098833" y="120421"/>
            <a:ext cx="8587366" cy="1007533"/>
          </a:xfrm>
        </p:spPr>
        <p:txBody>
          <a:bodyPr/>
          <a:lstStyle/>
          <a:p>
            <a:r>
              <a:rPr lang="en-US" dirty="0"/>
              <a:t>Organization/Leader Check Actions</a:t>
            </a:r>
          </a:p>
        </p:txBody>
      </p:sp>
      <p:sp>
        <p:nvSpPr>
          <p:cNvPr id="3" name="TextBox 2">
            <a:extLst>
              <a:ext uri="{FF2B5EF4-FFF2-40B4-BE49-F238E27FC236}">
                <a16:creationId xmlns:a16="http://schemas.microsoft.com/office/drawing/2014/main" id="{82240E7E-0C73-463D-8A3F-D0BD4D62C547}"/>
              </a:ext>
            </a:extLst>
          </p:cNvPr>
          <p:cNvSpPr txBox="1"/>
          <p:nvPr/>
        </p:nvSpPr>
        <p:spPr>
          <a:xfrm>
            <a:off x="533401" y="1371600"/>
            <a:ext cx="10724151" cy="5832366"/>
          </a:xfrm>
          <a:prstGeom prst="rect">
            <a:avLst/>
          </a:prstGeom>
          <a:noFill/>
        </p:spPr>
        <p:txBody>
          <a:bodyPr wrap="square" rtlCol="0">
            <a:spAutoFit/>
          </a:bodyPr>
          <a:lstStyle/>
          <a:p>
            <a:pPr marL="285750" indent="-285750">
              <a:spcAft>
                <a:spcPts val="600"/>
              </a:spcAft>
              <a:buFont typeface="Wingdings" panose="05000000000000000000" pitchFamily="2" charset="2"/>
              <a:buChar char="v"/>
            </a:pPr>
            <a:r>
              <a:rPr lang="en-US" sz="2800" dirty="0">
                <a:cs typeface="MS PGothic" charset="0"/>
              </a:rPr>
              <a:t> Creating a culture that encourages employees to receive support or to reach out to help will make it easier for employees to most effectively check in on one another.</a:t>
            </a:r>
          </a:p>
          <a:p>
            <a:pPr marL="914400" lvl="1" indent="-457200">
              <a:spcAft>
                <a:spcPts val="600"/>
              </a:spcAft>
              <a:buFont typeface="Wingdings" panose="05000000000000000000" pitchFamily="2" charset="2"/>
              <a:buChar char="§"/>
            </a:pPr>
            <a:r>
              <a:rPr lang="en-US" sz="2800" dirty="0">
                <a:cs typeface="MS PGothic" charset="0"/>
              </a:rPr>
              <a:t> Well-being pillar, People First, Caring is Contagious</a:t>
            </a:r>
          </a:p>
          <a:p>
            <a:pPr marL="914400" lvl="1" indent="-457200">
              <a:spcAft>
                <a:spcPts val="600"/>
              </a:spcAft>
              <a:buFont typeface="Wingdings" panose="05000000000000000000" pitchFamily="2" charset="2"/>
              <a:buChar char="§"/>
            </a:pPr>
            <a:r>
              <a:rPr lang="en-US" sz="2800" dirty="0">
                <a:cs typeface="MS PGothic" charset="0"/>
              </a:rPr>
              <a:t> Rounds inclusive of stress</a:t>
            </a:r>
          </a:p>
          <a:p>
            <a:pPr marL="285750" indent="-285750">
              <a:spcAft>
                <a:spcPts val="600"/>
              </a:spcAft>
              <a:buFont typeface="Wingdings" panose="05000000000000000000" pitchFamily="2" charset="2"/>
              <a:buChar char="v"/>
            </a:pPr>
            <a:r>
              <a:rPr lang="en-US" sz="2800" dirty="0">
                <a:cs typeface="MS PGothic" charset="0"/>
              </a:rPr>
              <a:t> Be authentic and approachable</a:t>
            </a:r>
          </a:p>
          <a:p>
            <a:pPr marL="285750" indent="-285750">
              <a:spcAft>
                <a:spcPts val="600"/>
              </a:spcAft>
              <a:buFont typeface="Wingdings" panose="05000000000000000000" pitchFamily="2" charset="2"/>
              <a:buChar char="v"/>
            </a:pPr>
            <a:r>
              <a:rPr lang="en-US" sz="2800" dirty="0"/>
              <a:t> Monitor and Make Public Data</a:t>
            </a:r>
          </a:p>
          <a:p>
            <a:pPr marL="914400" lvl="1" indent="-457200">
              <a:spcAft>
                <a:spcPts val="600"/>
              </a:spcAft>
              <a:buFont typeface="Wingdings" panose="05000000000000000000" pitchFamily="2" charset="2"/>
              <a:buChar char="§"/>
            </a:pPr>
            <a:r>
              <a:rPr lang="en-US" sz="2400" dirty="0"/>
              <a:t>Turnover Rate</a:t>
            </a:r>
          </a:p>
          <a:p>
            <a:pPr marL="914400" lvl="1" indent="-457200">
              <a:spcAft>
                <a:spcPts val="600"/>
              </a:spcAft>
              <a:buFont typeface="Wingdings" panose="05000000000000000000" pitchFamily="2" charset="2"/>
              <a:buChar char="§"/>
            </a:pPr>
            <a:r>
              <a:rPr lang="en-US" sz="2400" dirty="0"/>
              <a:t>Absenteeism/Call Outs</a:t>
            </a:r>
          </a:p>
          <a:p>
            <a:pPr marL="914400" lvl="1" indent="-457200">
              <a:spcAft>
                <a:spcPts val="600"/>
              </a:spcAft>
              <a:buFont typeface="Wingdings" panose="05000000000000000000" pitchFamily="2" charset="2"/>
              <a:buChar char="§"/>
            </a:pPr>
            <a:r>
              <a:rPr lang="en-US" sz="2400" dirty="0"/>
              <a:t>Engagement Surveys</a:t>
            </a:r>
          </a:p>
          <a:p>
            <a:pPr marL="457200" indent="-457200">
              <a:spcAft>
                <a:spcPts val="600"/>
              </a:spcAft>
              <a:buFont typeface="Wingdings" panose="05000000000000000000" pitchFamily="2" charset="2"/>
              <a:buChar char="v"/>
            </a:pPr>
            <a:r>
              <a:rPr lang="en-US" sz="2800" dirty="0"/>
              <a:t>Focused Assessments as needed</a:t>
            </a:r>
          </a:p>
          <a:p>
            <a:endParaRPr lang="en-US" sz="3200" dirty="0"/>
          </a:p>
        </p:txBody>
      </p:sp>
    </p:spTree>
    <p:extLst>
      <p:ext uri="{BB962C8B-B14F-4D97-AF65-F5344CB8AC3E}">
        <p14:creationId xmlns:p14="http://schemas.microsoft.com/office/powerpoint/2010/main" val="1084843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8E4BB165-4D0F-45E2-8D81-F12205C71D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05" y="1726973"/>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ACAE0E3F-319F-4155-BC6D-1C5BE53C04B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3553" y="4229772"/>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EC3846A-E5FC-4BEB-9128-2C1D36D8A0AF}"/>
              </a:ext>
            </a:extLst>
          </p:cNvPr>
          <p:cNvGrpSpPr/>
          <p:nvPr/>
        </p:nvGrpSpPr>
        <p:grpSpPr>
          <a:xfrm>
            <a:off x="3577039" y="1411631"/>
            <a:ext cx="5047131" cy="5309837"/>
            <a:chOff x="2087295" y="762695"/>
            <a:chExt cx="5365179" cy="5561151"/>
          </a:xfrm>
        </p:grpSpPr>
        <p:pic>
          <p:nvPicPr>
            <p:cNvPr id="10" name="Picture 49">
              <a:extLst>
                <a:ext uri="{FF2B5EF4-FFF2-40B4-BE49-F238E27FC236}">
                  <a16:creationId xmlns:a16="http://schemas.microsoft.com/office/drawing/2014/main" id="{44E050FE-F70E-4F6E-B5F4-95CAF3A2F9E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97A6AB1-391F-4413-8B7A-E83A602163B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81096C8-FC69-451A-A604-64D4830F69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C2E2091-46D0-4074-89C4-C2F7A5248E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1A72BE4-27E7-4026-89F0-CC6F9EA71F3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67D22F-57B6-48E7-AB45-4436AA99605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ECA1B4E-6B7A-45F9-BF94-D6279BF8EF5F}"/>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a:extLst>
                <a:ext uri="{FF2B5EF4-FFF2-40B4-BE49-F238E27FC236}">
                  <a16:creationId xmlns:a16="http://schemas.microsoft.com/office/drawing/2014/main" id="{42FFEBD2-07E7-4C39-A1FA-6CCFD24A242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a:extLst>
                <a:ext uri="{FF2B5EF4-FFF2-40B4-BE49-F238E27FC236}">
                  <a16:creationId xmlns:a16="http://schemas.microsoft.com/office/drawing/2014/main" id="{2BC67037-9E2C-4938-950A-5D9A9884C7C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762FE199-ECCD-425A-B5FB-4A9FC7C185C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5">
              <a:extLst>
                <a:ext uri="{FF2B5EF4-FFF2-40B4-BE49-F238E27FC236}">
                  <a16:creationId xmlns:a16="http://schemas.microsoft.com/office/drawing/2014/main" id="{81135F0C-A425-4D86-B3D5-BA85A5F860D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34F87D60-815A-4503-9312-82349A91ECA9}"/>
              </a:ext>
            </a:extLst>
          </p:cNvPr>
          <p:cNvSpPr txBox="1"/>
          <p:nvPr/>
        </p:nvSpPr>
        <p:spPr>
          <a:xfrm>
            <a:off x="8974987" y="2273786"/>
            <a:ext cx="3094532" cy="3970318"/>
          </a:xfrm>
          <a:prstGeom prst="rect">
            <a:avLst/>
          </a:prstGeom>
          <a:noFill/>
        </p:spPr>
        <p:txBody>
          <a:bodyPr wrap="square" rtlCol="0">
            <a:spAutoFit/>
          </a:bodyPr>
          <a:lstStyle/>
          <a:p>
            <a:pPr marL="342900" indent="-342900">
              <a:buAutoNum type="arabicPeriod"/>
            </a:pPr>
            <a:r>
              <a:rPr lang="en-US" b="1" i="1" dirty="0"/>
              <a:t>CHECK</a:t>
            </a:r>
          </a:p>
          <a:p>
            <a:r>
              <a:rPr lang="en-US" i="1" dirty="0"/>
              <a:t>Assess: Observe and listen</a:t>
            </a:r>
          </a:p>
          <a:p>
            <a:r>
              <a:rPr lang="en-US" b="1" i="1" dirty="0"/>
              <a:t>2. </a:t>
            </a:r>
            <a:r>
              <a:rPr lang="en-US" b="1" i="1" dirty="0">
                <a:highlight>
                  <a:srgbClr val="FF00FF"/>
                </a:highlight>
              </a:rPr>
              <a:t>COORDINATE</a:t>
            </a:r>
          </a:p>
          <a:p>
            <a:r>
              <a:rPr lang="en-US" i="1" dirty="0">
                <a:highlight>
                  <a:srgbClr val="FF00FF"/>
                </a:highlight>
              </a:rPr>
              <a:t>Get help, refer as needed</a:t>
            </a:r>
          </a:p>
          <a:p>
            <a:r>
              <a:rPr lang="en-US" b="1" i="1" dirty="0"/>
              <a:t>3. COVER</a:t>
            </a:r>
          </a:p>
          <a:p>
            <a:r>
              <a:rPr lang="en-US" i="1" dirty="0"/>
              <a:t>Get safety ASAP</a:t>
            </a:r>
          </a:p>
          <a:p>
            <a:r>
              <a:rPr lang="en-US" b="1" i="1" dirty="0"/>
              <a:t>4.CALM</a:t>
            </a:r>
          </a:p>
          <a:p>
            <a:r>
              <a:rPr lang="en-US" i="1" dirty="0"/>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22" name="Picture 46">
            <a:extLst>
              <a:ext uri="{FF2B5EF4-FFF2-40B4-BE49-F238E27FC236}">
                <a16:creationId xmlns:a16="http://schemas.microsoft.com/office/drawing/2014/main" id="{0C0B2848-D34D-48F1-B68B-A79CCD5EB8D9}"/>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B2558EF-AF14-4793-9605-C0F95A0572C4}"/>
              </a:ext>
            </a:extLst>
          </p:cNvPr>
          <p:cNvSpPr txBox="1"/>
          <p:nvPr/>
        </p:nvSpPr>
        <p:spPr>
          <a:xfrm>
            <a:off x="1676400" y="228601"/>
            <a:ext cx="9067800" cy="769441"/>
          </a:xfrm>
          <a:prstGeom prst="rect">
            <a:avLst/>
          </a:prstGeom>
          <a:noFill/>
        </p:spPr>
        <p:txBody>
          <a:bodyPr wrap="square" rtlCol="0">
            <a:spAutoFit/>
          </a:bodyPr>
          <a:lstStyle/>
          <a:p>
            <a:r>
              <a:rPr lang="en-US" sz="4400" dirty="0">
                <a:solidFill>
                  <a:schemeClr val="bg1"/>
                </a:solidFill>
              </a:rPr>
              <a:t>Stress First Aid Action: Coordinate</a:t>
            </a:r>
          </a:p>
        </p:txBody>
      </p:sp>
    </p:spTree>
    <p:extLst>
      <p:ext uri="{BB962C8B-B14F-4D97-AF65-F5344CB8AC3E}">
        <p14:creationId xmlns:p14="http://schemas.microsoft.com/office/powerpoint/2010/main" val="1298393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nvGraphicFramePr>
        <p:xfrm>
          <a:off x="3352800" y="2338722"/>
          <a:ext cx="8610600" cy="4214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219200"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        Coordinate Actions </a:t>
            </a:r>
            <a:endParaRPr lang="en-US" sz="4000" dirty="0"/>
          </a:p>
        </p:txBody>
      </p:sp>
      <p:sp>
        <p:nvSpPr>
          <p:cNvPr id="4" name="Down Arrow 1">
            <a:extLst>
              <a:ext uri="{FF2B5EF4-FFF2-40B4-BE49-F238E27FC236}">
                <a16:creationId xmlns:a16="http://schemas.microsoft.com/office/drawing/2014/main" id="{FF13CEAD-5089-432E-9C61-33C3703EE8F4}"/>
              </a:ext>
            </a:extLst>
          </p:cNvPr>
          <p:cNvSpPr/>
          <p:nvPr/>
        </p:nvSpPr>
        <p:spPr>
          <a:xfrm>
            <a:off x="4482146" y="17671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1">
            <a:extLst>
              <a:ext uri="{FF2B5EF4-FFF2-40B4-BE49-F238E27FC236}">
                <a16:creationId xmlns:a16="http://schemas.microsoft.com/office/drawing/2014/main" id="{D8CF3985-87E9-45BC-ACDC-AC621CF85DBE}"/>
              </a:ext>
            </a:extLst>
          </p:cNvPr>
          <p:cNvSpPr/>
          <p:nvPr/>
        </p:nvSpPr>
        <p:spPr>
          <a:xfrm>
            <a:off x="7422673" y="17671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1">
            <a:extLst>
              <a:ext uri="{FF2B5EF4-FFF2-40B4-BE49-F238E27FC236}">
                <a16:creationId xmlns:a16="http://schemas.microsoft.com/office/drawing/2014/main" id="{1AC8A8EC-1E93-499E-B047-86DFBD1360DC}"/>
              </a:ext>
            </a:extLst>
          </p:cNvPr>
          <p:cNvSpPr/>
          <p:nvPr/>
        </p:nvSpPr>
        <p:spPr>
          <a:xfrm>
            <a:off x="10329333" y="1752600"/>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8" y="2202318"/>
            <a:ext cx="3329094" cy="3436483"/>
          </a:xfrm>
          <a:prstGeom prst="rect">
            <a:avLst/>
          </a:prstGeom>
        </p:spPr>
      </p:pic>
    </p:spTree>
    <p:extLst>
      <p:ext uri="{BB962C8B-B14F-4D97-AF65-F5344CB8AC3E}">
        <p14:creationId xmlns:p14="http://schemas.microsoft.com/office/powerpoint/2010/main" val="3583653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B4DD97-DEE9-471D-8728-1139B6719924}"/>
              </a:ext>
            </a:extLst>
          </p:cNvPr>
          <p:cNvSpPr txBox="1"/>
          <p:nvPr/>
        </p:nvSpPr>
        <p:spPr>
          <a:xfrm>
            <a:off x="2971800" y="228601"/>
            <a:ext cx="7315200" cy="769441"/>
          </a:xfrm>
          <a:prstGeom prst="rect">
            <a:avLst/>
          </a:prstGeom>
          <a:noFill/>
        </p:spPr>
        <p:txBody>
          <a:bodyPr wrap="square">
            <a:spAutoFit/>
          </a:bodyPr>
          <a:lstStyle/>
          <a:p>
            <a:r>
              <a:rPr lang="en-US" sz="4400" dirty="0">
                <a:solidFill>
                  <a:schemeClr val="bg1"/>
                </a:solidFill>
                <a:ea typeface="ＭＳ Ｐゴシック" charset="0"/>
                <a:cs typeface="ＭＳ Ｐゴシック" charset="0"/>
              </a:rPr>
              <a:t>Coordinate:  Why Needed?</a:t>
            </a:r>
            <a:endParaRPr lang="en-US" sz="4400" dirty="0">
              <a:solidFill>
                <a:schemeClr val="bg1"/>
              </a:solidFill>
            </a:endParaRPr>
          </a:p>
        </p:txBody>
      </p:sp>
      <p:pic>
        <p:nvPicPr>
          <p:cNvPr id="7" name="Picture 6">
            <a:extLst>
              <a:ext uri="{FF2B5EF4-FFF2-40B4-BE49-F238E27FC236}">
                <a16:creationId xmlns:a16="http://schemas.microsoft.com/office/drawing/2014/main" id="{A46478A6-A44B-46CA-AC64-AD894ACA4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300416"/>
            <a:ext cx="5143500" cy="3429000"/>
          </a:xfrm>
          <a:prstGeom prst="rect">
            <a:avLst/>
          </a:prstGeom>
        </p:spPr>
      </p:pic>
      <p:sp>
        <p:nvSpPr>
          <p:cNvPr id="4" name="TextBox 3">
            <a:extLst>
              <a:ext uri="{FF2B5EF4-FFF2-40B4-BE49-F238E27FC236}">
                <a16:creationId xmlns:a16="http://schemas.microsoft.com/office/drawing/2014/main" id="{67733719-82E9-4BA3-BBD3-65D2A7A33484}"/>
              </a:ext>
            </a:extLst>
          </p:cNvPr>
          <p:cNvSpPr txBox="1"/>
          <p:nvPr/>
        </p:nvSpPr>
        <p:spPr>
          <a:xfrm>
            <a:off x="5638800" y="2286000"/>
            <a:ext cx="5562600" cy="3785652"/>
          </a:xfrm>
          <a:prstGeom prst="rect">
            <a:avLst/>
          </a:prstGeom>
          <a:noFill/>
        </p:spPr>
        <p:txBody>
          <a:bodyPr wrap="square" rtlCol="0">
            <a:spAutoFit/>
          </a:bodyPr>
          <a:lstStyle/>
          <a:p>
            <a:pPr marL="342900" indent="-342900">
              <a:buFont typeface="Wingdings" panose="05000000000000000000" pitchFamily="2" charset="2"/>
              <a:buChar char="v"/>
            </a:pPr>
            <a:r>
              <a:rPr lang="en-US" sz="2400" dirty="0"/>
              <a:t>If you have checked and don’t follow through, establish distrust</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Need resources available following check and resources may not be clearly coordinated</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To plan so check needs are followed through with: </a:t>
            </a:r>
          </a:p>
          <a:p>
            <a:pPr marL="800100" lvl="1" indent="-342900">
              <a:buFont typeface="Wingdings" panose="05000000000000000000" pitchFamily="2" charset="2"/>
              <a:buChar char="§"/>
            </a:pPr>
            <a:r>
              <a:rPr lang="en-US" sz="2400"/>
              <a:t>SMART coordinated </a:t>
            </a:r>
            <a:r>
              <a:rPr lang="en-US" sz="2400" dirty="0"/>
              <a:t>goals</a:t>
            </a:r>
          </a:p>
        </p:txBody>
      </p:sp>
    </p:spTree>
    <p:extLst>
      <p:ext uri="{BB962C8B-B14F-4D97-AF65-F5344CB8AC3E}">
        <p14:creationId xmlns:p14="http://schemas.microsoft.com/office/powerpoint/2010/main" val="3549590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DE9D-7B65-4066-9150-0C9520E17C5D}"/>
              </a:ext>
            </a:extLst>
          </p:cNvPr>
          <p:cNvSpPr>
            <a:spLocks noGrp="1"/>
          </p:cNvSpPr>
          <p:nvPr>
            <p:ph type="title"/>
          </p:nvPr>
        </p:nvSpPr>
        <p:spPr>
          <a:xfrm>
            <a:off x="4773793" y="0"/>
            <a:ext cx="4943414" cy="1007533"/>
          </a:xfrm>
        </p:spPr>
        <p:txBody>
          <a:bodyPr/>
          <a:lstStyle/>
          <a:p>
            <a:r>
              <a:rPr lang="en-US" dirty="0"/>
              <a:t>Why SFA?</a:t>
            </a:r>
          </a:p>
        </p:txBody>
      </p:sp>
      <p:pic>
        <p:nvPicPr>
          <p:cNvPr id="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9570" y="2063043"/>
            <a:ext cx="3028161" cy="1514081"/>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0927" y="2034474"/>
            <a:ext cx="2961504" cy="1542648"/>
          </a:xfrm>
          <a:prstGeom prst="rect">
            <a:avLst/>
          </a:prstGeom>
          <a:ln w="12700">
            <a:solidFill>
              <a:srgbClr val="C00000"/>
            </a:solidFill>
          </a:ln>
        </p:spPr>
      </p:pic>
      <p:sp>
        <p:nvSpPr>
          <p:cNvPr id="7" name="TextBox 6"/>
          <p:cNvSpPr txBox="1"/>
          <p:nvPr/>
        </p:nvSpPr>
        <p:spPr>
          <a:xfrm>
            <a:off x="4128323" y="2063043"/>
            <a:ext cx="3935355" cy="646163"/>
          </a:xfrm>
          <a:prstGeom prst="rect">
            <a:avLst/>
          </a:prstGeom>
          <a:solidFill>
            <a:schemeClr val="accent4"/>
          </a:solidFill>
        </p:spPr>
        <p:txBody>
          <a:bodyPr wrap="square" rtlCol="0">
            <a:spAutoFit/>
          </a:bodyPr>
          <a:lstStyle/>
          <a:p>
            <a:pPr algn="ctr"/>
            <a:r>
              <a:rPr lang="en-US" dirty="0">
                <a:solidFill>
                  <a:schemeClr val="bg1"/>
                </a:solidFill>
              </a:rPr>
              <a:t>The Work of Nursing is Stressful</a:t>
            </a:r>
          </a:p>
          <a:p>
            <a:pPr algn="ctr"/>
            <a:r>
              <a:rPr lang="en-US" dirty="0">
                <a:solidFill>
                  <a:schemeClr val="bg1"/>
                </a:solidFill>
              </a:rPr>
              <a:t>Healthcare Systems are Stressful</a:t>
            </a:r>
          </a:p>
        </p:txBody>
      </p:sp>
      <p:sp>
        <p:nvSpPr>
          <p:cNvPr id="8" name="TextBox 7"/>
          <p:cNvSpPr txBox="1"/>
          <p:nvPr/>
        </p:nvSpPr>
        <p:spPr>
          <a:xfrm>
            <a:off x="850338" y="4114800"/>
            <a:ext cx="10512862" cy="1302536"/>
          </a:xfrm>
          <a:prstGeom prst="rect">
            <a:avLst/>
          </a:prstGeom>
          <a:noFill/>
          <a:ln w="25400">
            <a:solidFill>
              <a:schemeClr val="accent6">
                <a:lumMod val="75000"/>
              </a:schemeClr>
            </a:solidFill>
          </a:ln>
        </p:spPr>
        <p:txBody>
          <a:bodyPr wrap="square" rtlCol="0">
            <a:spAutoFit/>
          </a:bodyPr>
          <a:lstStyle/>
          <a:p>
            <a:pPr>
              <a:spcAft>
                <a:spcPts val="800"/>
              </a:spcAft>
            </a:pPr>
            <a:r>
              <a:rPr lang="en-US" sz="2399" dirty="0">
                <a:solidFill>
                  <a:srgbClr val="232D4B"/>
                </a:solidFill>
              </a:rPr>
              <a:t>Occupational stress creates challenges and risks for individuals and teams</a:t>
            </a:r>
          </a:p>
          <a:p>
            <a:pPr>
              <a:spcAft>
                <a:spcPts val="800"/>
              </a:spcAft>
            </a:pPr>
            <a:r>
              <a:rPr lang="en-US" sz="2399" dirty="0">
                <a:solidFill>
                  <a:srgbClr val="232D4B"/>
                </a:solidFill>
              </a:rPr>
              <a:t>Occupational Stress Injury is a manageable risk—counteract with resilience, effective coping and healthy work environments</a:t>
            </a:r>
          </a:p>
        </p:txBody>
      </p:sp>
    </p:spTree>
    <p:extLst>
      <p:ext uri="{BB962C8B-B14F-4D97-AF65-F5344CB8AC3E}">
        <p14:creationId xmlns:p14="http://schemas.microsoft.com/office/powerpoint/2010/main" val="3983735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504" y="76200"/>
            <a:ext cx="7891330" cy="1007533"/>
          </a:xfrm>
        </p:spPr>
        <p:txBody>
          <a:bodyPr>
            <a:normAutofit/>
          </a:bodyPr>
          <a:lstStyle/>
          <a:p>
            <a:r>
              <a:rPr lang="en-US" sz="4000" dirty="0"/>
              <a:t>Coordinate: In the Green &amp; Yellow</a:t>
            </a:r>
          </a:p>
        </p:txBody>
      </p:sp>
      <p:graphicFrame>
        <p:nvGraphicFramePr>
          <p:cNvPr id="4" name="Diagram 3">
            <a:extLst>
              <a:ext uri="{FF2B5EF4-FFF2-40B4-BE49-F238E27FC236}">
                <a16:creationId xmlns:a16="http://schemas.microsoft.com/office/drawing/2014/main" id="{6B33FA1F-3B04-4388-AD3D-FC196ACCC8FA}"/>
              </a:ext>
            </a:extLst>
          </p:cNvPr>
          <p:cNvGraphicFramePr/>
          <p:nvPr/>
        </p:nvGraphicFramePr>
        <p:xfrm>
          <a:off x="685801" y="1364544"/>
          <a:ext cx="101832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407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1849" y="69847"/>
            <a:ext cx="11116751" cy="981075"/>
          </a:xfrm>
          <a:prstGeom prst="rect">
            <a:avLst/>
          </a:prstGeom>
        </p:spPr>
      </p:pic>
      <p:sp>
        <p:nvSpPr>
          <p:cNvPr id="6" name="TextBox 5"/>
          <p:cNvSpPr txBox="1"/>
          <p:nvPr/>
        </p:nvSpPr>
        <p:spPr>
          <a:xfrm>
            <a:off x="1295400" y="228600"/>
            <a:ext cx="9601200" cy="707886"/>
          </a:xfrm>
          <a:prstGeom prst="rect">
            <a:avLst/>
          </a:prstGeom>
          <a:noFill/>
        </p:spPr>
        <p:txBody>
          <a:bodyPr wrap="square" rtlCol="0">
            <a:spAutoFit/>
          </a:bodyPr>
          <a:lstStyle/>
          <a:p>
            <a:pPr algn="ctr"/>
            <a:r>
              <a:rPr lang="en-US" sz="4000" dirty="0">
                <a:solidFill>
                  <a:schemeClr val="bg1"/>
                </a:solidFill>
              </a:rPr>
              <a:t>Coordinate: In the Orange or Red</a:t>
            </a:r>
          </a:p>
        </p:txBody>
      </p:sp>
      <p:sp>
        <p:nvSpPr>
          <p:cNvPr id="7" name="TextBox 6"/>
          <p:cNvSpPr txBox="1"/>
          <p:nvPr/>
        </p:nvSpPr>
        <p:spPr>
          <a:xfrm>
            <a:off x="1295400" y="4695451"/>
            <a:ext cx="8686800" cy="400110"/>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p:txBody>
      </p:sp>
      <p:graphicFrame>
        <p:nvGraphicFramePr>
          <p:cNvPr id="14" name="Diagram 13">
            <a:extLst>
              <a:ext uri="{FF2B5EF4-FFF2-40B4-BE49-F238E27FC236}">
                <a16:creationId xmlns:a16="http://schemas.microsoft.com/office/drawing/2014/main" id="{966F2539-064C-43A1-8ED9-5290D88BD6DC}"/>
              </a:ext>
            </a:extLst>
          </p:cNvPr>
          <p:cNvGraphicFramePr/>
          <p:nvPr>
            <p:extLst>
              <p:ext uri="{D42A27DB-BD31-4B8C-83A1-F6EECF244321}">
                <p14:modId xmlns:p14="http://schemas.microsoft.com/office/powerpoint/2010/main" val="4156301285"/>
              </p:ext>
            </p:extLst>
          </p:nvPr>
        </p:nvGraphicFramePr>
        <p:xfrm>
          <a:off x="609600" y="1212144"/>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10437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5370" y="76203"/>
            <a:ext cx="10666631" cy="1007533"/>
          </a:xfrm>
        </p:spPr>
        <p:txBody>
          <a:bodyPr anchor="b">
            <a:normAutofit/>
          </a:bodyPr>
          <a:lstStyle/>
          <a:p>
            <a:r>
              <a:rPr lang="en-US" dirty="0"/>
              <a:t>Example: Self-Check and Coordinate</a:t>
            </a:r>
            <a:endParaRPr lang="en-US" i="1" dirty="0"/>
          </a:p>
        </p:txBody>
      </p:sp>
      <p:sp>
        <p:nvSpPr>
          <p:cNvPr id="3" name="Content Placeholder 2"/>
          <p:cNvSpPr>
            <a:spLocks noGrp="1"/>
          </p:cNvSpPr>
          <p:nvPr>
            <p:ph idx="4294967295"/>
          </p:nvPr>
        </p:nvSpPr>
        <p:spPr>
          <a:xfrm>
            <a:off x="3794644" y="1771651"/>
            <a:ext cx="7559157" cy="1491573"/>
          </a:xfrm>
        </p:spPr>
        <p:txBody>
          <a:bodyPr>
            <a:normAutofit/>
          </a:bodyPr>
          <a:lstStyle/>
          <a:p>
            <a:pPr marL="0" indent="0" algn="just">
              <a:spcAft>
                <a:spcPts val="1200"/>
              </a:spcAft>
              <a:buNone/>
            </a:pPr>
            <a:r>
              <a:rPr lang="en-US" sz="2000" dirty="0">
                <a:solidFill>
                  <a:srgbClr val="4472C4"/>
                </a:solidFill>
              </a:rPr>
              <a:t>Check Self: </a:t>
            </a:r>
            <a:r>
              <a:rPr lang="en-US" sz="2000" dirty="0">
                <a:solidFill>
                  <a:srgbClr val="232D4B"/>
                </a:solidFill>
              </a:rPr>
              <a:t>the day before her first of three 12 hour days in a row, Alison noticed she was breathing fast and unable to focus on preparing herself for the upcoming days. She recognized that she was starting to feel anxious about her readiness for the upcoming workload. </a:t>
            </a:r>
          </a:p>
          <a:p>
            <a:pPr marL="0" indent="0">
              <a:buNone/>
            </a:pPr>
            <a:endParaRPr lang="en-US" sz="2400" dirty="0">
              <a:solidFill>
                <a:srgbClr val="232D4B"/>
              </a:solidFill>
              <a:ea typeface="Calibri" panose="020F0502020204030204" pitchFamily="34" charset="0"/>
              <a:cs typeface="Calibri" panose="020F0502020204030204" pitchFamily="34" charset="0"/>
            </a:endParaRPr>
          </a:p>
          <a:p>
            <a:pPr marL="0" indent="0">
              <a:buNone/>
            </a:pPr>
            <a:endParaRPr lang="en-US" sz="2400" dirty="0">
              <a:solidFill>
                <a:srgbClr val="454545"/>
              </a:solidFill>
              <a:ea typeface="Calibri" panose="020F0502020204030204" pitchFamily="34" charset="0"/>
              <a:cs typeface="Calibri" panose="020F0502020204030204" pitchFamily="34" charset="0"/>
            </a:endParaRPr>
          </a:p>
          <a:p>
            <a:pPr marL="0" indent="0">
              <a:buNone/>
            </a:pPr>
            <a:endParaRPr lang="en-US" sz="2400" dirty="0">
              <a:solidFill>
                <a:srgbClr val="454545"/>
              </a:solidFill>
              <a:cs typeface="Calibri" panose="020F0502020204030204" pitchFamily="34" charset="0"/>
            </a:endParaRPr>
          </a:p>
          <a:p>
            <a:pPr marL="0" indent="0">
              <a:buNone/>
            </a:pPr>
            <a:endParaRPr lang="en-US" sz="2400" dirty="0"/>
          </a:p>
        </p:txBody>
      </p:sp>
      <p:pic>
        <p:nvPicPr>
          <p:cNvPr id="8"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801" y="1447801"/>
            <a:ext cx="1491573" cy="1491573"/>
          </a:xfrm>
          <a:prstGeom prst="rect">
            <a:avLst/>
          </a:prstGeom>
        </p:spPr>
      </p:pic>
      <p:sp>
        <p:nvSpPr>
          <p:cNvPr id="4" name="TextBox 3"/>
          <p:cNvSpPr txBox="1"/>
          <p:nvPr/>
        </p:nvSpPr>
        <p:spPr>
          <a:xfrm>
            <a:off x="3794644" y="4191001"/>
            <a:ext cx="8016357" cy="1015663"/>
          </a:xfrm>
          <a:prstGeom prst="rect">
            <a:avLst/>
          </a:prstGeom>
          <a:noFill/>
        </p:spPr>
        <p:txBody>
          <a:bodyPr wrap="square" rtlCol="0">
            <a:spAutoFit/>
          </a:bodyPr>
          <a:lstStyle/>
          <a:p>
            <a:pPr algn="just"/>
            <a:r>
              <a:rPr lang="en-US" sz="2000" kern="1000" spc="-100" dirty="0">
                <a:solidFill>
                  <a:srgbClr val="4472C4"/>
                </a:solidFill>
                <a:cs typeface="Arial" panose="020B0604020202020204" pitchFamily="34" charset="0"/>
              </a:rPr>
              <a:t>Coordinate Self</a:t>
            </a:r>
            <a:r>
              <a:rPr lang="en-US" sz="2000" dirty="0">
                <a:solidFill>
                  <a:schemeClr val="accent1"/>
                </a:solidFill>
              </a:rPr>
              <a:t>:</a:t>
            </a:r>
            <a:r>
              <a:rPr lang="en-US" sz="2000" dirty="0"/>
              <a:t> </a:t>
            </a:r>
            <a:r>
              <a:rPr lang="en-US" sz="2000" dirty="0">
                <a:solidFill>
                  <a:srgbClr val="232D4B"/>
                </a:solidFill>
                <a:cs typeface="Arial" panose="020B0604020202020204" pitchFamily="34" charset="0"/>
              </a:rPr>
              <a:t>Allison considered whether resources were needed—why was she feeling that way? She chose to discuss this with her trusted mentor/colleague.</a:t>
            </a:r>
          </a:p>
        </p:txBody>
      </p:sp>
      <p:pic>
        <p:nvPicPr>
          <p:cNvPr id="8194"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1" y="4191001"/>
            <a:ext cx="1681163" cy="132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877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062" y="-82549"/>
            <a:ext cx="11083539" cy="1007533"/>
          </a:xfrm>
        </p:spPr>
        <p:txBody>
          <a:bodyPr anchor="b">
            <a:noAutofit/>
          </a:bodyPr>
          <a:lstStyle/>
          <a:p>
            <a:r>
              <a:rPr lang="en-US" sz="3800" dirty="0"/>
              <a:t>Example: Peer/Leader-Check and Coordinate</a:t>
            </a:r>
            <a:endParaRPr lang="en-US" sz="3800" i="1" dirty="0"/>
          </a:p>
        </p:txBody>
      </p:sp>
      <p:sp>
        <p:nvSpPr>
          <p:cNvPr id="3" name="Content Placeholder 2"/>
          <p:cNvSpPr>
            <a:spLocks noGrp="1"/>
          </p:cNvSpPr>
          <p:nvPr>
            <p:ph idx="4294967295"/>
          </p:nvPr>
        </p:nvSpPr>
        <p:spPr>
          <a:xfrm>
            <a:off x="3746629" y="1957459"/>
            <a:ext cx="7394575" cy="1504950"/>
          </a:xfrm>
        </p:spPr>
        <p:txBody>
          <a:bodyPr>
            <a:normAutofit/>
          </a:bodyPr>
          <a:lstStyle/>
          <a:p>
            <a:pPr marL="0" indent="0" algn="just">
              <a:buNone/>
            </a:pPr>
            <a:r>
              <a:rPr lang="en-US" sz="2000" dirty="0">
                <a:solidFill>
                  <a:srgbClr val="4472C4"/>
                </a:solidFill>
                <a:ea typeface="Calibri" panose="020F0502020204030204" pitchFamily="34" charset="0"/>
              </a:rPr>
              <a:t>Check: </a:t>
            </a:r>
            <a:r>
              <a:rPr lang="en-US" sz="2000" dirty="0">
                <a:solidFill>
                  <a:srgbClr val="232D4B"/>
                </a:solidFill>
                <a:ea typeface="Calibri" panose="020F0502020204030204" pitchFamily="34" charset="0"/>
              </a:rPr>
              <a:t>A nursing unit suffered the loss of a long time pediatric cancer patient. During rounds on the unit you see the staff is visibly shaken and upset. Some of the team members are crying.</a:t>
            </a:r>
          </a:p>
        </p:txBody>
      </p:sp>
      <p:pic>
        <p:nvPicPr>
          <p:cNvPr id="8"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1" y="1625372"/>
            <a:ext cx="1498829" cy="1498829"/>
          </a:xfrm>
          <a:prstGeom prst="rect">
            <a:avLst/>
          </a:prstGeom>
        </p:spPr>
      </p:pic>
      <p:pic>
        <p:nvPicPr>
          <p:cNvPr id="5"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1" y="4082082"/>
            <a:ext cx="1681163" cy="13281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46628" y="3733800"/>
            <a:ext cx="7924800" cy="1938992"/>
          </a:xfrm>
          <a:prstGeom prst="rect">
            <a:avLst/>
          </a:prstGeom>
        </p:spPr>
        <p:txBody>
          <a:bodyPr wrap="square">
            <a:spAutoFit/>
          </a:bodyPr>
          <a:lstStyle/>
          <a:p>
            <a:pPr algn="just"/>
            <a:r>
              <a:rPr lang="en-US" sz="2000" dirty="0">
                <a:solidFill>
                  <a:srgbClr val="0070C0"/>
                </a:solidFill>
                <a:ea typeface="Calibri" panose="020F0502020204030204" pitchFamily="34" charset="0"/>
                <a:cs typeface="Arial" panose="020B0604020202020204" pitchFamily="34" charset="0"/>
              </a:rPr>
              <a:t>Coordinate Debriefing</a:t>
            </a:r>
            <a:r>
              <a:rPr lang="en-US" sz="2000" dirty="0">
                <a:solidFill>
                  <a:schemeClr val="accent1"/>
                </a:solidFill>
                <a:ea typeface="Calibri" panose="020F0502020204030204" pitchFamily="34" charset="0"/>
                <a:cs typeface="Arial" panose="020B0604020202020204" pitchFamily="34" charset="0"/>
              </a:rPr>
              <a:t>:</a:t>
            </a:r>
            <a:r>
              <a:rPr lang="en-US" sz="2000" dirty="0">
                <a:solidFill>
                  <a:srgbClr val="232D4B"/>
                </a:solidFill>
                <a:ea typeface="Calibri" panose="020F0502020204030204" pitchFamily="34" charset="0"/>
                <a:cs typeface="Arial" panose="020B0604020202020204" pitchFamily="34" charset="0"/>
              </a:rPr>
              <a:t> After seeing team members upset after the recent loss of a long time cancer patient, the peer emotional support team is contacted to schedule a group talk therapy session. The meeting is held that day and many of the staff attend. The team members are given the numbers to the employee assistance program &amp; the 24/7 team member support and navigation line.</a:t>
            </a:r>
            <a:endParaRPr lang="en-US" sz="2000" dirty="0">
              <a:solidFill>
                <a:srgbClr val="232D4B"/>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33650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752601" y="76203"/>
            <a:ext cx="9293979" cy="1007533"/>
          </a:xfrm>
        </p:spPr>
        <p:txBody>
          <a:bodyPr>
            <a:normAutofit/>
          </a:bodyPr>
          <a:lstStyle/>
          <a:p>
            <a:pPr eaLnBrk="1" hangingPunct="1">
              <a:defRPr/>
            </a:pPr>
            <a:r>
              <a:rPr lang="en-US" sz="4000" dirty="0">
                <a:ea typeface="ＭＳ Ｐゴシック" charset="0"/>
              </a:rPr>
              <a:t>Example: Leader Check and Coordinate </a:t>
            </a:r>
          </a:p>
        </p:txBody>
      </p:sp>
      <p:sp>
        <p:nvSpPr>
          <p:cNvPr id="52226" name="Rectangle 3"/>
          <p:cNvSpPr>
            <a:spLocks noGrp="1" noChangeArrowheads="1"/>
          </p:cNvSpPr>
          <p:nvPr>
            <p:ph idx="4294967295"/>
          </p:nvPr>
        </p:nvSpPr>
        <p:spPr>
          <a:xfrm>
            <a:off x="3494723" y="2082914"/>
            <a:ext cx="6421437" cy="1295400"/>
          </a:xfrm>
        </p:spPr>
        <p:txBody>
          <a:bodyPr>
            <a:normAutofit/>
          </a:bodyPr>
          <a:lstStyle/>
          <a:p>
            <a:pPr marL="0" indent="0" algn="just">
              <a:spcAft>
                <a:spcPts val="1200"/>
              </a:spcAft>
              <a:buNone/>
            </a:pPr>
            <a:r>
              <a:rPr lang="en-US" sz="2000" dirty="0">
                <a:solidFill>
                  <a:schemeClr val="accent5"/>
                </a:solidFill>
              </a:rPr>
              <a:t>Check: </a:t>
            </a:r>
            <a:r>
              <a:rPr lang="en-US" sz="2000" dirty="0">
                <a:ea typeface="ＭＳ Ｐゴシック" charset="0"/>
                <a:cs typeface="ＭＳ Ｐゴシック" charset="0"/>
              </a:rPr>
              <a:t>“I try to get to know each of my staff individually, so I know their baselines and what could potentially be a red flag. I make a point to sit and talk with them during breaks and at other times when there is down time.”</a:t>
            </a:r>
          </a:p>
        </p:txBody>
      </p:sp>
      <p:sp>
        <p:nvSpPr>
          <p:cNvPr id="2" name="TextBox 1"/>
          <p:cNvSpPr txBox="1"/>
          <p:nvPr/>
        </p:nvSpPr>
        <p:spPr>
          <a:xfrm>
            <a:off x="3474999" y="3898788"/>
            <a:ext cx="6858000" cy="1708160"/>
          </a:xfrm>
          <a:prstGeom prst="rect">
            <a:avLst/>
          </a:prstGeom>
          <a:noFill/>
        </p:spPr>
        <p:txBody>
          <a:bodyPr wrap="square" rtlCol="0">
            <a:spAutoFit/>
          </a:bodyPr>
          <a:lstStyle/>
          <a:p>
            <a:pPr algn="just">
              <a:spcAft>
                <a:spcPts val="600"/>
              </a:spcAft>
            </a:pPr>
            <a:r>
              <a:rPr lang="en-US" sz="2000" dirty="0">
                <a:solidFill>
                  <a:schemeClr val="accent5"/>
                </a:solidFill>
              </a:rPr>
              <a:t>Coordinate: </a:t>
            </a:r>
            <a:r>
              <a:rPr lang="en-US" sz="2000" dirty="0">
                <a:ea typeface="ＭＳ Ｐゴシック" charset="0"/>
                <a:cs typeface="ＭＳ Ｐゴシック" charset="0"/>
              </a:rPr>
              <a:t>That helped when one of my staff members had a pregnant wife, and we responded to a stillborn birth. </a:t>
            </a:r>
          </a:p>
          <a:p>
            <a:pPr algn="just">
              <a:spcAft>
                <a:spcPts val="600"/>
              </a:spcAft>
            </a:pPr>
            <a:r>
              <a:rPr lang="en-US" sz="2000" dirty="0">
                <a:ea typeface="ＭＳ Ｐゴシック" charset="0"/>
                <a:cs typeface="ＭＳ Ｐゴシック" charset="0"/>
              </a:rPr>
              <a:t>Recognizing that he may identify with the situation, after that call I took a little extra time to sit and talk with him, to make sure that he was okay. </a:t>
            </a:r>
          </a:p>
        </p:txBody>
      </p:sp>
      <p:pic>
        <p:nvPicPr>
          <p:cNvPr id="6"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1" y="1981201"/>
            <a:ext cx="1498829" cy="1498829"/>
          </a:xfrm>
          <a:prstGeom prst="rect">
            <a:avLst/>
          </a:prstGeom>
        </p:spPr>
      </p:pic>
      <p:pic>
        <p:nvPicPr>
          <p:cNvPr id="7"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1" y="4038601"/>
            <a:ext cx="1681163" cy="132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92900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09602" y="80663"/>
            <a:ext cx="11582399" cy="1007533"/>
          </a:xfrm>
        </p:spPr>
        <p:txBody>
          <a:bodyPr>
            <a:normAutofit/>
          </a:bodyPr>
          <a:lstStyle/>
          <a:p>
            <a:pPr eaLnBrk="1" hangingPunct="1">
              <a:defRPr/>
            </a:pPr>
            <a:r>
              <a:rPr lang="en-US" sz="4000" dirty="0">
                <a:ea typeface="ＭＳ Ｐゴシック" charset="0"/>
              </a:rPr>
              <a:t>Example: Leader/Organization Check and Coordinate</a:t>
            </a:r>
          </a:p>
        </p:txBody>
      </p:sp>
      <p:pic>
        <p:nvPicPr>
          <p:cNvPr id="5" name="Graphic 7" descr="Checkmark">
            <a:extLst>
              <a:ext uri="{FF2B5EF4-FFF2-40B4-BE49-F238E27FC236}">
                <a16:creationId xmlns:a16="http://schemas.microsoft.com/office/drawing/2014/main" id="{34830461-FA10-4BBE-B5C9-1F0679F114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401" y="1828801"/>
            <a:ext cx="1498829" cy="1498829"/>
          </a:xfrm>
          <a:prstGeom prst="rect">
            <a:avLst/>
          </a:prstGeom>
        </p:spPr>
      </p:pic>
      <p:sp>
        <p:nvSpPr>
          <p:cNvPr id="2" name="TextBox 1"/>
          <p:cNvSpPr txBox="1"/>
          <p:nvPr/>
        </p:nvSpPr>
        <p:spPr>
          <a:xfrm>
            <a:off x="3276601" y="4191001"/>
            <a:ext cx="8359385" cy="3108543"/>
          </a:xfrm>
          <a:prstGeom prst="rect">
            <a:avLst/>
          </a:prstGeom>
          <a:noFill/>
        </p:spPr>
        <p:txBody>
          <a:bodyPr wrap="square" rtlCol="0">
            <a:spAutoFit/>
          </a:bodyPr>
          <a:lstStyle/>
          <a:p>
            <a:r>
              <a:rPr lang="en-US" sz="2000" dirty="0">
                <a:solidFill>
                  <a:schemeClr val="accent5"/>
                </a:solidFill>
              </a:rPr>
              <a:t>Coordinate: </a:t>
            </a:r>
            <a:r>
              <a:rPr lang="en-US" sz="2000" dirty="0"/>
              <a:t>We had workshops, blogs, and an online platform to gather concerns and collect information on approaches to problems. We made sure that all employees were given different ways to give input and assigned a team to sort and make sense of that input in a way that respected all employee input.</a:t>
            </a:r>
          </a:p>
          <a:p>
            <a:r>
              <a:rPr lang="en-US" sz="2000" dirty="0"/>
              <a:t>We reported the aggregate and unit based findings back to staff and together prioritized challenges. Leadership worked to identify and develop resources responsive to needs.</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TextBox 3"/>
          <p:cNvSpPr txBox="1"/>
          <p:nvPr/>
        </p:nvSpPr>
        <p:spPr>
          <a:xfrm>
            <a:off x="3276600" y="1447801"/>
            <a:ext cx="7315200" cy="2554545"/>
          </a:xfrm>
          <a:prstGeom prst="rect">
            <a:avLst/>
          </a:prstGeom>
          <a:noFill/>
        </p:spPr>
        <p:txBody>
          <a:bodyPr wrap="square" rtlCol="0">
            <a:spAutoFit/>
          </a:bodyPr>
          <a:lstStyle/>
          <a:p>
            <a:r>
              <a:rPr lang="en-US" sz="2000" dirty="0">
                <a:solidFill>
                  <a:schemeClr val="accent5"/>
                </a:solidFill>
              </a:rPr>
              <a:t>Check: </a:t>
            </a:r>
            <a:r>
              <a:rPr lang="en-US" sz="2000" dirty="0">
                <a:cs typeface="Arial" panose="020B0604020202020204" pitchFamily="34" charset="0"/>
              </a:rPr>
              <a:t>We decided that with many changes occurring in our organization, we would try to check with all employees about their concerns and brainstorm possible ways to improve conditions in the organization.</a:t>
            </a:r>
            <a:r>
              <a:rPr lang="en-US" sz="2000" dirty="0">
                <a:ea typeface="Calibri" panose="020F0502020204030204" pitchFamily="34" charset="0"/>
                <a:cs typeface="Arial" panose="020B0604020202020204" pitchFamily="34" charset="0"/>
              </a:rPr>
              <a:t> We asked about what’s needed, and staff’s biggest challenges, but also asked about what’s working. We communicated that although everything might not be able to be fixed or address, our goal was to work together as a team to creatively mitigate challenges </a:t>
            </a:r>
            <a:endParaRPr lang="en-US" sz="2000" dirty="0">
              <a:cs typeface="Arial" panose="020B0604020202020204" pitchFamily="34" charset="0"/>
            </a:endParaRPr>
          </a:p>
        </p:txBody>
      </p:sp>
      <p:pic>
        <p:nvPicPr>
          <p:cNvPr id="9" name="Picture 2" descr="The Basics of Service Coord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233" y="4572001"/>
            <a:ext cx="1681163" cy="132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93274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84118" y="152401"/>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99" kern="0" dirty="0">
                <a:latin typeface="Arial" panose="020B0604020202020204" pitchFamily="34" charset="0"/>
                <a:cs typeface="Arial" panose="020B0604020202020204" pitchFamily="34" charset="0"/>
              </a:rPr>
              <a:t>Group Discussion: Check/ Coordinate</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0" name="Content Placeholder 2">
            <a:extLst>
              <a:ext uri="{FF2B5EF4-FFF2-40B4-BE49-F238E27FC236}">
                <a16:creationId xmlns:a16="http://schemas.microsoft.com/office/drawing/2014/main" id="{5AD0C144-0E95-4A8F-9BC8-108E41064426}"/>
              </a:ext>
            </a:extLst>
          </p:cNvPr>
          <p:cNvSpPr txBox="1">
            <a:spLocks/>
          </p:cNvSpPr>
          <p:nvPr/>
        </p:nvSpPr>
        <p:spPr>
          <a:xfrm>
            <a:off x="5943601" y="1295858"/>
            <a:ext cx="5584993" cy="5409743"/>
          </a:xfrm>
          <a:prstGeom prst="rect">
            <a:avLst/>
          </a:prstGeom>
        </p:spPr>
        <p:txBody>
          <a:bodyPr anchor="ct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32D4B"/>
              </a:buClr>
            </a:pPr>
            <a:endParaRPr lang="en-US" sz="2800" dirty="0">
              <a:solidFill>
                <a:srgbClr val="232D4B"/>
              </a:solidFill>
            </a:endParaRPr>
          </a:p>
          <a:p>
            <a:pPr>
              <a:buClr>
                <a:srgbClr val="232D4B"/>
              </a:buClr>
            </a:pPr>
            <a:r>
              <a:rPr lang="en-US" sz="2800" dirty="0">
                <a:solidFill>
                  <a:srgbClr val="232D4B"/>
                </a:solidFill>
              </a:rPr>
              <a:t>Is </a:t>
            </a:r>
            <a:r>
              <a:rPr lang="en-US" sz="2800" b="1" dirty="0">
                <a:solidFill>
                  <a:srgbClr val="232D4B"/>
                </a:solidFill>
              </a:rPr>
              <a:t>check</a:t>
            </a:r>
            <a:r>
              <a:rPr lang="en-US" sz="2800" dirty="0">
                <a:solidFill>
                  <a:srgbClr val="232D4B"/>
                </a:solidFill>
              </a:rPr>
              <a:t> part of your cultural now?</a:t>
            </a:r>
          </a:p>
          <a:p>
            <a:pPr>
              <a:buClr>
                <a:srgbClr val="232D4B"/>
              </a:buClr>
            </a:pPr>
            <a:r>
              <a:rPr lang="en-US" sz="2800" dirty="0">
                <a:solidFill>
                  <a:srgbClr val="232D4B"/>
                </a:solidFill>
              </a:rPr>
              <a:t>What are ways you have successfully integrated </a:t>
            </a:r>
            <a:r>
              <a:rPr lang="en-US" sz="2800" b="1" dirty="0">
                <a:solidFill>
                  <a:srgbClr val="232D4B"/>
                </a:solidFill>
              </a:rPr>
              <a:t>check</a:t>
            </a:r>
            <a:r>
              <a:rPr lang="en-US" sz="2800" dirty="0">
                <a:solidFill>
                  <a:srgbClr val="232D4B"/>
                </a:solidFill>
              </a:rPr>
              <a:t>?</a:t>
            </a:r>
          </a:p>
          <a:p>
            <a:pPr>
              <a:buClr>
                <a:srgbClr val="232D4B"/>
              </a:buClr>
            </a:pPr>
            <a:r>
              <a:rPr lang="en-US" sz="2800" dirty="0">
                <a:solidFill>
                  <a:srgbClr val="232D4B"/>
                </a:solidFill>
              </a:rPr>
              <a:t>What gets in the ways in checking?</a:t>
            </a:r>
          </a:p>
          <a:p>
            <a:pPr>
              <a:buClr>
                <a:srgbClr val="232D4B"/>
              </a:buClr>
            </a:pPr>
            <a:r>
              <a:rPr lang="en-US" sz="2800" dirty="0">
                <a:solidFill>
                  <a:srgbClr val="232D4B"/>
                </a:solidFill>
              </a:rPr>
              <a:t>What are some </a:t>
            </a:r>
            <a:r>
              <a:rPr lang="en-US" sz="2800" b="1" dirty="0">
                <a:solidFill>
                  <a:srgbClr val="232D4B"/>
                </a:solidFill>
              </a:rPr>
              <a:t>check </a:t>
            </a:r>
            <a:r>
              <a:rPr lang="en-US" sz="2800" dirty="0">
                <a:solidFill>
                  <a:srgbClr val="232D4B"/>
                </a:solidFill>
              </a:rPr>
              <a:t>strategies not mentioned?</a:t>
            </a:r>
          </a:p>
          <a:p>
            <a:endParaRPr lang="en-US" dirty="0"/>
          </a:p>
        </p:txBody>
      </p:sp>
    </p:spTree>
    <p:extLst>
      <p:ext uri="{BB962C8B-B14F-4D97-AF65-F5344CB8AC3E}">
        <p14:creationId xmlns:p14="http://schemas.microsoft.com/office/powerpoint/2010/main" val="30193751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1373188" y="76201"/>
            <a:ext cx="10437813" cy="1008063"/>
          </a:xfrm>
        </p:spPr>
        <p:txBody>
          <a:bodyPr>
            <a:noAutofit/>
          </a:bodyPr>
          <a:lstStyle/>
          <a:p>
            <a:r>
              <a:rPr lang="en-US" sz="4000" dirty="0"/>
              <a:t>Primary Aid Strategies: Cover and Calm</a:t>
            </a:r>
          </a:p>
        </p:txBody>
      </p:sp>
      <p:grpSp>
        <p:nvGrpSpPr>
          <p:cNvPr id="4" name="Group 3">
            <a:extLst>
              <a:ext uri="{FF2B5EF4-FFF2-40B4-BE49-F238E27FC236}">
                <a16:creationId xmlns:a16="http://schemas.microsoft.com/office/drawing/2014/main" id="{53290AE6-EC72-497D-AC3A-D1892BAA1EAE}"/>
              </a:ext>
            </a:extLst>
          </p:cNvPr>
          <p:cNvGrpSpPr/>
          <p:nvPr/>
        </p:nvGrpSpPr>
        <p:grpSpPr>
          <a:xfrm>
            <a:off x="914401" y="1163130"/>
            <a:ext cx="5365179" cy="5561151"/>
            <a:chOff x="2087295" y="762695"/>
            <a:chExt cx="5365179" cy="5561151"/>
          </a:xfrm>
        </p:grpSpPr>
        <p:pic>
          <p:nvPicPr>
            <p:cNvPr id="5" name="Picture 49">
              <a:extLst>
                <a:ext uri="{FF2B5EF4-FFF2-40B4-BE49-F238E27FC236}">
                  <a16:creationId xmlns:a16="http://schemas.microsoft.com/office/drawing/2014/main" id="{7DA45372-2B2C-4BB3-B253-D9267C32501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a:extLst>
                <a:ext uri="{FF2B5EF4-FFF2-40B4-BE49-F238E27FC236}">
                  <a16:creationId xmlns:a16="http://schemas.microsoft.com/office/drawing/2014/main" id="{0B2A31C7-5EDB-463D-B24E-08295246B9A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a:extLst>
                <a:ext uri="{FF2B5EF4-FFF2-40B4-BE49-F238E27FC236}">
                  <a16:creationId xmlns:a16="http://schemas.microsoft.com/office/drawing/2014/main" id="{8E910B29-4140-4DDE-B840-CB257F1D0E9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2">
              <a:extLst>
                <a:ext uri="{FF2B5EF4-FFF2-40B4-BE49-F238E27FC236}">
                  <a16:creationId xmlns:a16="http://schemas.microsoft.com/office/drawing/2014/main" id="{77B2257C-AFB8-440D-A6BC-CC39F7A6059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724D8310-4B5D-4B24-9B92-54A62496CD1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7940D935-80E2-4D03-8323-FC054117D0C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5">
              <a:extLst>
                <a:ext uri="{FF2B5EF4-FFF2-40B4-BE49-F238E27FC236}">
                  <a16:creationId xmlns:a16="http://schemas.microsoft.com/office/drawing/2014/main" id="{073CB241-9BDB-462A-A308-FBE1D2260011}"/>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
              <a:extLst>
                <a:ext uri="{FF2B5EF4-FFF2-40B4-BE49-F238E27FC236}">
                  <a16:creationId xmlns:a16="http://schemas.microsoft.com/office/drawing/2014/main" id="{40723007-F634-447F-8111-22B1A4F1F734}"/>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9">
              <a:extLst>
                <a:ext uri="{FF2B5EF4-FFF2-40B4-BE49-F238E27FC236}">
                  <a16:creationId xmlns:a16="http://schemas.microsoft.com/office/drawing/2014/main" id="{4A2F0350-37DE-44C5-A83B-210DF7E0A8EC}"/>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0">
              <a:extLst>
                <a:ext uri="{FF2B5EF4-FFF2-40B4-BE49-F238E27FC236}">
                  <a16:creationId xmlns:a16="http://schemas.microsoft.com/office/drawing/2014/main" id="{3B6AC4AE-A7D5-4246-B0F3-E5F1F78EEBBC}"/>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5">
              <a:extLst>
                <a:ext uri="{FF2B5EF4-FFF2-40B4-BE49-F238E27FC236}">
                  <a16:creationId xmlns:a16="http://schemas.microsoft.com/office/drawing/2014/main" id="{22EFF3E8-DD2E-4352-955F-49FE58BCB7C7}"/>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Picture 1"/>
          <p:cNvPicPr>
            <a:picLocks noChangeAspect="1"/>
          </p:cNvPicPr>
          <p:nvPr/>
        </p:nvPicPr>
        <p:blipFill>
          <a:blip r:embed="rId14"/>
          <a:stretch>
            <a:fillRect/>
          </a:stretch>
        </p:blipFill>
        <p:spPr>
          <a:xfrm>
            <a:off x="8443664" y="1505304"/>
            <a:ext cx="2762250" cy="4876800"/>
          </a:xfrm>
          <a:prstGeom prst="rect">
            <a:avLst/>
          </a:prstGeom>
        </p:spPr>
      </p:pic>
      <p:sp>
        <p:nvSpPr>
          <p:cNvPr id="3" name="TextBox 2"/>
          <p:cNvSpPr txBox="1"/>
          <p:nvPr/>
        </p:nvSpPr>
        <p:spPr>
          <a:xfrm>
            <a:off x="6279580" y="3657600"/>
            <a:ext cx="1492821" cy="369332"/>
          </a:xfrm>
          <a:prstGeom prst="rect">
            <a:avLst/>
          </a:prstGeom>
          <a:solidFill>
            <a:srgbClr val="1DA5A5"/>
          </a:solidFill>
        </p:spPr>
        <p:txBody>
          <a:bodyPr wrap="square" rtlCol="0">
            <a:spAutoFit/>
          </a:bodyPr>
          <a:lstStyle/>
          <a:p>
            <a:r>
              <a:rPr lang="en-US" dirty="0"/>
              <a:t>Primary Aid</a:t>
            </a:r>
          </a:p>
        </p:txBody>
      </p:sp>
      <p:sp>
        <p:nvSpPr>
          <p:cNvPr id="17" name="Right Arrow 16"/>
          <p:cNvSpPr/>
          <p:nvPr/>
        </p:nvSpPr>
        <p:spPr>
          <a:xfrm>
            <a:off x="7962899" y="3788172"/>
            <a:ext cx="529108" cy="174229"/>
          </a:xfrm>
          <a:prstGeom prst="rightArrow">
            <a:avLst/>
          </a:prstGeom>
          <a:solidFill>
            <a:srgbClr val="1DA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957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8E4BB165-4D0F-45E2-8D81-F12205C71D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828800"/>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ACAE0E3F-319F-4155-BC6D-1C5BE53C04B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1" y="4267200"/>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EC3846A-E5FC-4BEB-9128-2C1D36D8A0AF}"/>
              </a:ext>
            </a:extLst>
          </p:cNvPr>
          <p:cNvGrpSpPr/>
          <p:nvPr/>
        </p:nvGrpSpPr>
        <p:grpSpPr>
          <a:xfrm>
            <a:off x="3962401" y="1447801"/>
            <a:ext cx="5047131" cy="5309837"/>
            <a:chOff x="2087295" y="762695"/>
            <a:chExt cx="5365179" cy="5561151"/>
          </a:xfrm>
        </p:grpSpPr>
        <p:pic>
          <p:nvPicPr>
            <p:cNvPr id="10" name="Picture 49">
              <a:extLst>
                <a:ext uri="{FF2B5EF4-FFF2-40B4-BE49-F238E27FC236}">
                  <a16:creationId xmlns:a16="http://schemas.microsoft.com/office/drawing/2014/main" id="{44E050FE-F70E-4F6E-B5F4-95CAF3A2F9E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97A6AB1-391F-4413-8B7A-E83A602163B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81096C8-FC69-451A-A604-64D4830F69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C2E2091-46D0-4074-89C4-C2F7A5248E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1A72BE4-27E7-4026-89F0-CC6F9EA71F3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67D22F-57B6-48E7-AB45-4436AA99605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ECA1B4E-6B7A-45F9-BF94-D6279BF8EF5F}"/>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a:extLst>
                <a:ext uri="{FF2B5EF4-FFF2-40B4-BE49-F238E27FC236}">
                  <a16:creationId xmlns:a16="http://schemas.microsoft.com/office/drawing/2014/main" id="{42FFEBD2-07E7-4C39-A1FA-6CCFD24A242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a:extLst>
                <a:ext uri="{FF2B5EF4-FFF2-40B4-BE49-F238E27FC236}">
                  <a16:creationId xmlns:a16="http://schemas.microsoft.com/office/drawing/2014/main" id="{2BC67037-9E2C-4938-950A-5D9A9884C7C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762FE199-ECCD-425A-B5FB-4A9FC7C185C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5">
              <a:extLst>
                <a:ext uri="{FF2B5EF4-FFF2-40B4-BE49-F238E27FC236}">
                  <a16:creationId xmlns:a16="http://schemas.microsoft.com/office/drawing/2014/main" id="{81135F0C-A425-4D86-B3D5-BA85A5F860D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34F87D60-815A-4503-9312-82349A91ECA9}"/>
              </a:ext>
            </a:extLst>
          </p:cNvPr>
          <p:cNvSpPr txBox="1"/>
          <p:nvPr/>
        </p:nvSpPr>
        <p:spPr>
          <a:xfrm>
            <a:off x="8974987" y="2273786"/>
            <a:ext cx="3094532" cy="3970318"/>
          </a:xfrm>
          <a:prstGeom prst="rect">
            <a:avLst/>
          </a:prstGeom>
          <a:noFill/>
        </p:spPr>
        <p:txBody>
          <a:bodyPr wrap="square" rtlCol="0">
            <a:spAutoFit/>
          </a:bodyPr>
          <a:lstStyle/>
          <a:p>
            <a:pPr marL="342900" indent="-342900">
              <a:buAutoNum type="arabicPeriod"/>
            </a:pPr>
            <a:r>
              <a:rPr lang="en-US" b="1" i="1" dirty="0"/>
              <a:t>CHECK</a:t>
            </a:r>
          </a:p>
          <a:p>
            <a:r>
              <a:rPr lang="en-US" i="1" dirty="0"/>
              <a:t>Assess: Observe and listen</a:t>
            </a:r>
          </a:p>
          <a:p>
            <a:r>
              <a:rPr lang="en-US" b="1" i="1" dirty="0"/>
              <a:t>2. COORDINATE</a:t>
            </a:r>
          </a:p>
          <a:p>
            <a:r>
              <a:rPr lang="en-US" i="1" dirty="0"/>
              <a:t>Get help, refer as needed</a:t>
            </a:r>
          </a:p>
          <a:p>
            <a:r>
              <a:rPr lang="en-US" b="1" i="1" dirty="0"/>
              <a:t>3. </a:t>
            </a:r>
            <a:r>
              <a:rPr lang="en-US" b="1" i="1" dirty="0">
                <a:highlight>
                  <a:srgbClr val="FF33CC"/>
                </a:highlight>
              </a:rPr>
              <a:t>COVER</a:t>
            </a:r>
          </a:p>
          <a:p>
            <a:r>
              <a:rPr lang="en-US" i="1" dirty="0">
                <a:highlight>
                  <a:srgbClr val="FF33CC"/>
                </a:highlight>
              </a:rPr>
              <a:t>Get safety ASAP</a:t>
            </a:r>
          </a:p>
          <a:p>
            <a:r>
              <a:rPr lang="en-US" b="1" i="1" dirty="0"/>
              <a:t>4.CALM</a:t>
            </a:r>
          </a:p>
          <a:p>
            <a:r>
              <a:rPr lang="en-US" i="1" dirty="0"/>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22" name="Picture 46">
            <a:extLst>
              <a:ext uri="{FF2B5EF4-FFF2-40B4-BE49-F238E27FC236}">
                <a16:creationId xmlns:a16="http://schemas.microsoft.com/office/drawing/2014/main" id="{0C0B2848-D34D-48F1-B68B-A79CCD5EB8D9}"/>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B2558EF-AF14-4793-9605-C0F95A0572C4}"/>
              </a:ext>
            </a:extLst>
          </p:cNvPr>
          <p:cNvSpPr txBox="1"/>
          <p:nvPr/>
        </p:nvSpPr>
        <p:spPr>
          <a:xfrm>
            <a:off x="3048000" y="228600"/>
            <a:ext cx="7010400" cy="707886"/>
          </a:xfrm>
          <a:prstGeom prst="rect">
            <a:avLst/>
          </a:prstGeom>
          <a:noFill/>
        </p:spPr>
        <p:txBody>
          <a:bodyPr wrap="square" rtlCol="0">
            <a:spAutoFit/>
          </a:bodyPr>
          <a:lstStyle/>
          <a:p>
            <a:r>
              <a:rPr lang="en-US" sz="4000" dirty="0">
                <a:solidFill>
                  <a:schemeClr val="bg1"/>
                </a:solidFill>
                <a:cs typeface="Arial" panose="020B0604020202020204" pitchFamily="34" charset="0"/>
              </a:rPr>
              <a:t>Stress First Aid Action: Cover</a:t>
            </a:r>
          </a:p>
        </p:txBody>
      </p:sp>
    </p:spTree>
    <p:extLst>
      <p:ext uri="{BB962C8B-B14F-4D97-AF65-F5344CB8AC3E}">
        <p14:creationId xmlns:p14="http://schemas.microsoft.com/office/powerpoint/2010/main" val="3582819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rPr>
              <a:t>Cover Actions </a:t>
            </a:r>
            <a:endParaRPr lang="en-US" sz="4000" dirty="0"/>
          </a:p>
        </p:txBody>
      </p:sp>
      <p:sp>
        <p:nvSpPr>
          <p:cNvPr id="4" name="Down Arrow 1">
            <a:extLst>
              <a:ext uri="{FF2B5EF4-FFF2-40B4-BE49-F238E27FC236}">
                <a16:creationId xmlns:a16="http://schemas.microsoft.com/office/drawing/2014/main" id="{FF13CEAD-5089-432E-9C61-33C3703EE8F4}"/>
              </a:ext>
            </a:extLst>
          </p:cNvPr>
          <p:cNvSpPr/>
          <p:nvPr/>
        </p:nvSpPr>
        <p:spPr>
          <a:xfrm>
            <a:off x="4732864" y="1594942"/>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1">
            <a:extLst>
              <a:ext uri="{FF2B5EF4-FFF2-40B4-BE49-F238E27FC236}">
                <a16:creationId xmlns:a16="http://schemas.microsoft.com/office/drawing/2014/main" id="{D8CF3985-87E9-45BC-ACDC-AC621CF85DBE}"/>
              </a:ext>
            </a:extLst>
          </p:cNvPr>
          <p:cNvSpPr/>
          <p:nvPr/>
        </p:nvSpPr>
        <p:spPr>
          <a:xfrm>
            <a:off x="7552264" y="16147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1">
            <a:extLst>
              <a:ext uri="{FF2B5EF4-FFF2-40B4-BE49-F238E27FC236}">
                <a16:creationId xmlns:a16="http://schemas.microsoft.com/office/drawing/2014/main" id="{1AC8A8EC-1E93-499E-B047-86DFBD1360DC}"/>
              </a:ext>
            </a:extLst>
          </p:cNvPr>
          <p:cNvSpPr/>
          <p:nvPr/>
        </p:nvSpPr>
        <p:spPr>
          <a:xfrm>
            <a:off x="10287001" y="1614726"/>
            <a:ext cx="524937" cy="671274"/>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36" y="2230122"/>
            <a:ext cx="3480269" cy="3592535"/>
          </a:xfrm>
          <a:prstGeom prst="rect">
            <a:avLst/>
          </a:prstGeom>
        </p:spPr>
      </p:pic>
      <p:graphicFrame>
        <p:nvGraphicFramePr>
          <p:cNvPr id="2" name="Diagram 1">
            <a:extLst>
              <a:ext uri="{FF2B5EF4-FFF2-40B4-BE49-F238E27FC236}">
                <a16:creationId xmlns:a16="http://schemas.microsoft.com/office/drawing/2014/main" id="{A515CC0D-E7BF-4330-8EB2-574A5350F2C0}"/>
              </a:ext>
            </a:extLst>
          </p:cNvPr>
          <p:cNvGraphicFramePr/>
          <p:nvPr/>
        </p:nvGraphicFramePr>
        <p:xfrm>
          <a:off x="3733801" y="1676400"/>
          <a:ext cx="8125883"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33151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ayed">
            <a:extLst>
              <a:ext uri="{FF2B5EF4-FFF2-40B4-BE49-F238E27FC236}">
                <a16:creationId xmlns:a16="http://schemas.microsoft.com/office/drawing/2014/main" id="{01F856AB-2305-5A3B-3E5C-95A5B7D9E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1408203"/>
            <a:ext cx="8316201" cy="5386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a:t>And Needed More Than Ever Before</a:t>
            </a:r>
          </a:p>
        </p:txBody>
      </p:sp>
    </p:spTree>
    <p:extLst>
      <p:ext uri="{BB962C8B-B14F-4D97-AF65-F5344CB8AC3E}">
        <p14:creationId xmlns:p14="http://schemas.microsoft.com/office/powerpoint/2010/main" val="31902940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654"/>
            <a:ext cx="9903579" cy="1007533"/>
          </a:xfrm>
        </p:spPr>
        <p:txBody>
          <a:bodyPr>
            <a:normAutofit/>
          </a:bodyPr>
          <a:lstStyle/>
          <a:p>
            <a:pPr algn="ctr"/>
            <a:r>
              <a:rPr lang="en-US" sz="4000" dirty="0"/>
              <a:t>COVER: Why/When Needed?</a:t>
            </a:r>
          </a:p>
        </p:txBody>
      </p:sp>
      <p:sp>
        <p:nvSpPr>
          <p:cNvPr id="5" name="TextBox 4"/>
          <p:cNvSpPr txBox="1"/>
          <p:nvPr/>
        </p:nvSpPr>
        <p:spPr>
          <a:xfrm>
            <a:off x="1143001" y="2057400"/>
            <a:ext cx="9446379" cy="2759730"/>
          </a:xfrm>
          <a:prstGeom prst="rect">
            <a:avLst/>
          </a:prstGeom>
          <a:noFill/>
        </p:spPr>
        <p:txBody>
          <a:bodyPr wrap="square" rtlCol="0">
            <a:spAutoFit/>
          </a:bodyPr>
          <a:lstStyle/>
          <a:p>
            <a:pPr marL="285750" indent="-285750">
              <a:spcAft>
                <a:spcPts val="800"/>
              </a:spcAft>
              <a:buFont typeface="Wingdings" panose="05000000000000000000" pitchFamily="2" charset="2"/>
              <a:buChar char="v"/>
            </a:pPr>
            <a:r>
              <a:rPr lang="en-US" sz="2000" dirty="0"/>
              <a:t>Violence</a:t>
            </a:r>
          </a:p>
          <a:p>
            <a:pPr marL="285750" indent="-285750">
              <a:spcAft>
                <a:spcPts val="800"/>
              </a:spcAft>
              <a:buFont typeface="Wingdings" panose="05000000000000000000" pitchFamily="2" charset="2"/>
              <a:buChar char="v"/>
            </a:pPr>
            <a:r>
              <a:rPr lang="en-US" sz="2000" dirty="0"/>
              <a:t>Security precaution not working</a:t>
            </a:r>
          </a:p>
          <a:p>
            <a:pPr marL="285750" indent="-285750">
              <a:spcAft>
                <a:spcPts val="800"/>
              </a:spcAft>
              <a:buFont typeface="Wingdings" panose="05000000000000000000" pitchFamily="2" charset="2"/>
              <a:buChar char="v"/>
            </a:pPr>
            <a:r>
              <a:rPr lang="en-US" sz="2000" dirty="0"/>
              <a:t>Someone in a life-threatening situation is not thinking clearly or not making good decisions because of stress</a:t>
            </a:r>
          </a:p>
          <a:p>
            <a:pPr marL="285750" indent="-285750">
              <a:spcAft>
                <a:spcPts val="800"/>
              </a:spcAft>
              <a:buFont typeface="Wingdings" panose="05000000000000000000" pitchFamily="2" charset="2"/>
              <a:buChar char="v"/>
            </a:pPr>
            <a:r>
              <a:rPr lang="en-US" sz="2000" dirty="0"/>
              <a:t>Someone has frozen or panicked in an intense situation</a:t>
            </a:r>
          </a:p>
          <a:p>
            <a:pPr marL="285750" indent="-285750">
              <a:spcAft>
                <a:spcPts val="800"/>
              </a:spcAft>
              <a:buFont typeface="Wingdings" panose="05000000000000000000" pitchFamily="2" charset="2"/>
              <a:buChar char="v"/>
            </a:pPr>
            <a:r>
              <a:rPr lang="en-US" sz="2000" dirty="0"/>
              <a:t>Someone has threatened others</a:t>
            </a:r>
          </a:p>
          <a:p>
            <a:pPr marL="285750" indent="-285750">
              <a:spcAft>
                <a:spcPts val="800"/>
              </a:spcAft>
              <a:buFont typeface="Wingdings" panose="05000000000000000000" pitchFamily="2" charset="2"/>
              <a:buChar char="v"/>
            </a:pPr>
            <a:r>
              <a:rPr lang="en-US" sz="2000" dirty="0"/>
              <a:t>Someone expresses serious thoughts of suicide</a:t>
            </a:r>
          </a:p>
        </p:txBody>
      </p:sp>
    </p:spTree>
    <p:extLst>
      <p:ext uri="{BB962C8B-B14F-4D97-AF65-F5344CB8AC3E}">
        <p14:creationId xmlns:p14="http://schemas.microsoft.com/office/powerpoint/2010/main" val="3912801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COVER: In the Green &amp; Yellow</a:t>
            </a:r>
          </a:p>
        </p:txBody>
      </p:sp>
      <p:graphicFrame>
        <p:nvGraphicFramePr>
          <p:cNvPr id="8" name="Diagram 7">
            <a:extLst>
              <a:ext uri="{FF2B5EF4-FFF2-40B4-BE49-F238E27FC236}">
                <a16:creationId xmlns:a16="http://schemas.microsoft.com/office/drawing/2014/main" id="{C1991EFB-A7FC-467A-891F-9EF3C61E02C7}"/>
              </a:ext>
            </a:extLst>
          </p:cNvPr>
          <p:cNvGraphicFramePr/>
          <p:nvPr/>
        </p:nvGraphicFramePr>
        <p:xfrm>
          <a:off x="1143001" y="1364544"/>
          <a:ext cx="101832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28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9" y="1"/>
            <a:ext cx="12188825" cy="1050921"/>
          </a:xfrm>
          <a:prstGeom prst="rect">
            <a:avLst/>
          </a:prstGeom>
        </p:spPr>
      </p:pic>
      <p:sp>
        <p:nvSpPr>
          <p:cNvPr id="6" name="TextBox 5"/>
          <p:cNvSpPr txBox="1"/>
          <p:nvPr/>
        </p:nvSpPr>
        <p:spPr>
          <a:xfrm>
            <a:off x="2362200" y="76200"/>
            <a:ext cx="9601200" cy="707886"/>
          </a:xfrm>
          <a:prstGeom prst="rect">
            <a:avLst/>
          </a:prstGeom>
          <a:noFill/>
        </p:spPr>
        <p:txBody>
          <a:bodyPr wrap="square" rtlCol="0">
            <a:spAutoFit/>
          </a:bodyPr>
          <a:lstStyle/>
          <a:p>
            <a:r>
              <a:rPr lang="en-US" sz="4000" dirty="0">
                <a:solidFill>
                  <a:schemeClr val="bg1"/>
                </a:solidFill>
              </a:rPr>
              <a:t>COVER: In the Orange or Red</a:t>
            </a:r>
          </a:p>
        </p:txBody>
      </p:sp>
      <p:graphicFrame>
        <p:nvGraphicFramePr>
          <p:cNvPr id="8" name="Diagram 7">
            <a:extLst>
              <a:ext uri="{FF2B5EF4-FFF2-40B4-BE49-F238E27FC236}">
                <a16:creationId xmlns:a16="http://schemas.microsoft.com/office/drawing/2014/main" id="{1BE0C223-27D9-4361-AA54-2B6A6E891127}"/>
              </a:ext>
            </a:extLst>
          </p:cNvPr>
          <p:cNvGraphicFramePr/>
          <p:nvPr>
            <p:extLst>
              <p:ext uri="{D42A27DB-BD31-4B8C-83A1-F6EECF244321}">
                <p14:modId xmlns:p14="http://schemas.microsoft.com/office/powerpoint/2010/main" val="690758099"/>
              </p:ext>
            </p:extLst>
          </p:nvPr>
        </p:nvGraphicFramePr>
        <p:xfrm>
          <a:off x="838200" y="1219200"/>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5141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76203"/>
            <a:ext cx="10895231" cy="1007533"/>
          </a:xfrm>
        </p:spPr>
        <p:txBody>
          <a:bodyPr>
            <a:normAutofit/>
          </a:bodyPr>
          <a:lstStyle/>
          <a:p>
            <a:pPr algn="ctr"/>
            <a:r>
              <a:rPr lang="en-US" sz="4000" dirty="0"/>
              <a:t> Self Cover Actions</a:t>
            </a:r>
          </a:p>
        </p:txBody>
      </p:sp>
      <p:sp>
        <p:nvSpPr>
          <p:cNvPr id="4" name="TextBox 3"/>
          <p:cNvSpPr txBox="1"/>
          <p:nvPr/>
        </p:nvSpPr>
        <p:spPr>
          <a:xfrm>
            <a:off x="609600" y="1676400"/>
            <a:ext cx="10590431" cy="4811574"/>
          </a:xfrm>
          <a:prstGeom prst="rect">
            <a:avLst/>
          </a:prstGeom>
          <a:noFill/>
        </p:spPr>
        <p:txBody>
          <a:bodyPr wrap="square" rtlCol="0">
            <a:spAutoFit/>
          </a:bodyPr>
          <a:lstStyle/>
          <a:p>
            <a:pPr marL="285750" indent="-285750">
              <a:spcAft>
                <a:spcPts val="800"/>
              </a:spcAft>
              <a:buFont typeface="Wingdings" panose="05000000000000000000" pitchFamily="2" charset="2"/>
              <a:buChar char="v"/>
            </a:pPr>
            <a:r>
              <a:rPr lang="en-US" sz="2000" dirty="0"/>
              <a:t>When you feel unsafe, distract yourself by focusing on something near you or your own breath or thought (e.g., counting). </a:t>
            </a:r>
          </a:p>
          <a:p>
            <a:pPr marL="285750" indent="-285750">
              <a:spcAft>
                <a:spcPts val="800"/>
              </a:spcAft>
              <a:buFont typeface="Wingdings" panose="05000000000000000000" pitchFamily="2" charset="2"/>
              <a:buChar char="v"/>
            </a:pPr>
            <a:r>
              <a:rPr lang="en-US" sz="2000" dirty="0"/>
              <a:t>Call on those people, places, or actions that feel safe to you</a:t>
            </a:r>
          </a:p>
          <a:p>
            <a:pPr marL="285750" indent="-285750">
              <a:spcAft>
                <a:spcPts val="800"/>
              </a:spcAft>
              <a:buFont typeface="Wingdings" panose="05000000000000000000" pitchFamily="2" charset="2"/>
              <a:buChar char="v"/>
            </a:pPr>
            <a:r>
              <a:rPr lang="en-US" sz="2000" dirty="0"/>
              <a:t>Get help with personal responsibilities</a:t>
            </a:r>
          </a:p>
          <a:p>
            <a:pPr marL="285750" indent="-285750">
              <a:spcAft>
                <a:spcPts val="800"/>
              </a:spcAft>
              <a:buFont typeface="Wingdings" panose="05000000000000000000" pitchFamily="2" charset="2"/>
              <a:buChar char="v"/>
            </a:pPr>
            <a:r>
              <a:rPr lang="en-US" sz="2000" dirty="0"/>
              <a:t>Actively seek information that can help you feel safer</a:t>
            </a:r>
            <a:endParaRPr lang="en-US" sz="2000" dirty="0">
              <a:cs typeface="MS PGothic" charset="0"/>
            </a:endParaRPr>
          </a:p>
          <a:p>
            <a:pPr marL="285750" indent="-285750">
              <a:spcAft>
                <a:spcPts val="800"/>
              </a:spcAft>
              <a:buFont typeface="Wingdings" panose="05000000000000000000" pitchFamily="2" charset="2"/>
              <a:buChar char="v"/>
            </a:pPr>
            <a:r>
              <a:rPr lang="en-US" sz="2000" dirty="0"/>
              <a:t>Request help from peers or supervisors </a:t>
            </a:r>
          </a:p>
          <a:p>
            <a:pPr marL="285750" indent="-285750">
              <a:spcAft>
                <a:spcPts val="800"/>
              </a:spcAft>
              <a:buFont typeface="Wingdings" panose="05000000000000000000" pitchFamily="2" charset="2"/>
              <a:buChar char="v"/>
            </a:pPr>
            <a:r>
              <a:rPr lang="en-US" sz="2000" dirty="0"/>
              <a:t>Get an accurate understanding of risks in order to better plan </a:t>
            </a:r>
          </a:p>
          <a:p>
            <a:pPr marL="285750" indent="-285750">
              <a:spcAft>
                <a:spcPts val="800"/>
              </a:spcAft>
              <a:buFont typeface="Wingdings" panose="05000000000000000000" pitchFamily="2" charset="2"/>
              <a:buChar char="v"/>
            </a:pPr>
            <a:r>
              <a:rPr lang="en-US" sz="2000" dirty="0"/>
              <a:t>Get help with personal responsibilities</a:t>
            </a:r>
          </a:p>
          <a:p>
            <a:pPr marL="285750" indent="-285750">
              <a:spcAft>
                <a:spcPts val="800"/>
              </a:spcAft>
              <a:buFont typeface="Wingdings" panose="05000000000000000000" pitchFamily="2" charset="2"/>
              <a:buChar char="v"/>
            </a:pPr>
            <a:r>
              <a:rPr lang="en-US" sz="2000" dirty="0"/>
              <a:t>Self-monitor for stress reactions </a:t>
            </a:r>
          </a:p>
          <a:p>
            <a:pPr marL="285750" indent="-285750">
              <a:spcAft>
                <a:spcPts val="800"/>
              </a:spcAft>
              <a:buFont typeface="Wingdings" panose="05000000000000000000" pitchFamily="2" charset="2"/>
              <a:buChar char="v"/>
            </a:pPr>
            <a:r>
              <a:rPr lang="en-US" sz="2000" dirty="0"/>
              <a:t>Give yourself permission to take care of yourself and set boundaries for yourself </a:t>
            </a:r>
          </a:p>
          <a:p>
            <a:pPr>
              <a:spcAft>
                <a:spcPts val="800"/>
              </a:spcAft>
            </a:pPr>
            <a:endParaRPr lang="en-US" sz="2000" dirty="0"/>
          </a:p>
          <a:p>
            <a:pPr marL="285750" indent="-285750">
              <a:buFont typeface="Wingdings" panose="05000000000000000000" pitchFamily="2" charset="2"/>
              <a:buChar char="v"/>
            </a:pPr>
            <a:endParaRPr lang="en-US" sz="2000" dirty="0"/>
          </a:p>
        </p:txBody>
      </p:sp>
    </p:spTree>
    <p:extLst>
      <p:ext uri="{BB962C8B-B14F-4D97-AF65-F5344CB8AC3E}">
        <p14:creationId xmlns:p14="http://schemas.microsoft.com/office/powerpoint/2010/main" val="2478563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76203"/>
            <a:ext cx="10971431" cy="1007533"/>
          </a:xfrm>
        </p:spPr>
        <p:txBody>
          <a:bodyPr/>
          <a:lstStyle/>
          <a:p>
            <a:pPr algn="ctr"/>
            <a:r>
              <a:rPr lang="en-US" dirty="0"/>
              <a:t>Self Cover Actions</a:t>
            </a:r>
          </a:p>
        </p:txBody>
      </p:sp>
      <p:sp>
        <p:nvSpPr>
          <p:cNvPr id="4" name="Rectangle 3"/>
          <p:cNvSpPr/>
          <p:nvPr/>
        </p:nvSpPr>
        <p:spPr>
          <a:xfrm>
            <a:off x="914400" y="1731100"/>
            <a:ext cx="9829800" cy="3785652"/>
          </a:xfrm>
          <a:prstGeom prst="rect">
            <a:avLst/>
          </a:prstGeom>
        </p:spPr>
        <p:txBody>
          <a:bodyPr wrap="square">
            <a:spAutoFit/>
          </a:bodyPr>
          <a:lstStyle/>
          <a:p>
            <a:pPr marL="285750" indent="-285750">
              <a:spcAft>
                <a:spcPts val="800"/>
              </a:spcAft>
              <a:buFont typeface="Wingdings" panose="05000000000000000000" pitchFamily="2" charset="2"/>
              <a:buChar char="v"/>
            </a:pPr>
            <a:r>
              <a:rPr lang="en-US" sz="2000" dirty="0"/>
              <a:t>Avoid </a:t>
            </a:r>
            <a:r>
              <a:rPr lang="en-US" sz="2000" dirty="0" err="1"/>
              <a:t>negaholics</a:t>
            </a:r>
            <a:endParaRPr lang="en-US" sz="2000" dirty="0"/>
          </a:p>
          <a:p>
            <a:pPr marL="285750" indent="-285750">
              <a:spcAft>
                <a:spcPts val="800"/>
              </a:spcAft>
              <a:buFont typeface="Wingdings" panose="05000000000000000000" pitchFamily="2" charset="2"/>
              <a:buChar char="v"/>
            </a:pPr>
            <a:r>
              <a:rPr lang="en-US" sz="2000" dirty="0"/>
              <a:t>Realize that no one is perfect, and everyone is going to have strengths and vulnerabilities – be aware of your own.</a:t>
            </a:r>
          </a:p>
          <a:p>
            <a:pPr marL="285750" indent="-285750">
              <a:spcAft>
                <a:spcPts val="800"/>
              </a:spcAft>
              <a:buFont typeface="Wingdings" panose="05000000000000000000" pitchFamily="2" charset="2"/>
              <a:buChar char="v"/>
            </a:pPr>
            <a:r>
              <a:rPr lang="en-US" sz="2000" dirty="0"/>
              <a:t>Tell your family about work-related situations that might occur</a:t>
            </a:r>
          </a:p>
          <a:p>
            <a:pPr marL="285750" indent="-285750">
              <a:spcAft>
                <a:spcPts val="800"/>
              </a:spcAft>
              <a:buFont typeface="Wingdings" panose="05000000000000000000" pitchFamily="2" charset="2"/>
              <a:buChar char="v"/>
            </a:pPr>
            <a:r>
              <a:rPr lang="en-US" sz="2000" dirty="0"/>
              <a:t>Educate your family/colleagues about potential red flags that you might demonstrate if you are overly stressed, so they know when to support you so they don’t take them personally</a:t>
            </a:r>
          </a:p>
          <a:p>
            <a:pPr marL="285750" indent="-285750">
              <a:spcAft>
                <a:spcPts val="800"/>
              </a:spcAft>
              <a:buFont typeface="Wingdings" panose="05000000000000000000" pitchFamily="2" charset="2"/>
              <a:buChar char="v"/>
            </a:pPr>
            <a:r>
              <a:rPr lang="en-US" sz="2000" dirty="0"/>
              <a:t>Talk with family/colleagues about the best ways you can keep each other safe </a:t>
            </a:r>
          </a:p>
          <a:p>
            <a:pPr marL="285750" indent="-285750">
              <a:spcAft>
                <a:spcPts val="800"/>
              </a:spcAft>
              <a:buFont typeface="Wingdings" panose="05000000000000000000" pitchFamily="2" charset="2"/>
              <a:buChar char="v"/>
            </a:pPr>
            <a:r>
              <a:rPr lang="en-US" sz="2000" dirty="0"/>
              <a:t>Practice more helpful ways of thinking to foster healthy changes in behaviors</a:t>
            </a:r>
          </a:p>
          <a:p>
            <a:pPr>
              <a:spcAft>
                <a:spcPts val="800"/>
              </a:spcAft>
            </a:pPr>
            <a:endParaRPr lang="en-US" sz="2000" dirty="0"/>
          </a:p>
        </p:txBody>
      </p:sp>
    </p:spTree>
    <p:extLst>
      <p:ext uri="{BB962C8B-B14F-4D97-AF65-F5344CB8AC3E}">
        <p14:creationId xmlns:p14="http://schemas.microsoft.com/office/powerpoint/2010/main" val="3407675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304801" y="76203"/>
            <a:ext cx="11047631" cy="1007533"/>
          </a:xfrm>
        </p:spPr>
        <p:txBody>
          <a:bodyPr>
            <a:normAutofit/>
          </a:bodyPr>
          <a:lstStyle/>
          <a:p>
            <a:pPr algn="ctr" eaLnBrk="1" hangingPunct="1"/>
            <a:r>
              <a:rPr lang="en-US" sz="4000" dirty="0">
                <a:ea typeface="ＭＳ Ｐゴシック" charset="0"/>
                <a:cs typeface="ＭＳ Ｐゴシック" charset="0"/>
              </a:rPr>
              <a:t>Potential Ways of Thinking to Enhance Cover </a:t>
            </a:r>
          </a:p>
        </p:txBody>
      </p:sp>
      <p:graphicFrame>
        <p:nvGraphicFramePr>
          <p:cNvPr id="2" name="Content Placeholder 1">
            <a:extLst>
              <a:ext uri="{FF2B5EF4-FFF2-40B4-BE49-F238E27FC236}">
                <a16:creationId xmlns:a16="http://schemas.microsoft.com/office/drawing/2014/main" id="{E5A1F08F-093D-B547-8A10-CD6790E79E39}"/>
              </a:ext>
            </a:extLst>
          </p:cNvPr>
          <p:cNvGraphicFramePr>
            <a:graphicFrameLocks noGrp="1"/>
          </p:cNvGraphicFramePr>
          <p:nvPr>
            <p:ph idx="4294967295"/>
          </p:nvPr>
        </p:nvGraphicFramePr>
        <p:xfrm>
          <a:off x="152400" y="1371600"/>
          <a:ext cx="11887200" cy="5370128"/>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1287822538"/>
                    </a:ext>
                  </a:extLst>
                </a:gridCol>
                <a:gridCol w="5943600">
                  <a:extLst>
                    <a:ext uri="{9D8B030D-6E8A-4147-A177-3AD203B41FA5}">
                      <a16:colId xmlns:a16="http://schemas.microsoft.com/office/drawing/2014/main" val="3496111682"/>
                    </a:ext>
                  </a:extLst>
                </a:gridCol>
              </a:tblGrid>
              <a:tr h="644944">
                <a:tc>
                  <a:txBody>
                    <a:bodyPr/>
                    <a:lstStyle/>
                    <a:p>
                      <a:r>
                        <a:rPr lang="en-US" sz="2000" dirty="0">
                          <a:latin typeface="+mn-lt"/>
                        </a:rPr>
                        <a:t>Original Thought</a:t>
                      </a:r>
                    </a:p>
                  </a:txBody>
                  <a:tcPr>
                    <a:solidFill>
                      <a:schemeClr val="tx2"/>
                    </a:solidFill>
                  </a:tcPr>
                </a:tc>
                <a:tc>
                  <a:txBody>
                    <a:bodyPr/>
                    <a:lstStyle/>
                    <a:p>
                      <a:r>
                        <a:rPr lang="en-US" sz="2000" dirty="0">
                          <a:latin typeface="+mn-lt"/>
                        </a:rPr>
                        <a:t>More Helpful Thought</a:t>
                      </a:r>
                    </a:p>
                  </a:txBody>
                  <a:tcPr>
                    <a:solidFill>
                      <a:schemeClr val="tx2"/>
                    </a:solidFill>
                  </a:tcPr>
                </a:tc>
                <a:extLst>
                  <a:ext uri="{0D108BD9-81ED-4DB2-BD59-A6C34878D82A}">
                    <a16:rowId xmlns:a16="http://schemas.microsoft.com/office/drawing/2014/main" val="3761189355"/>
                  </a:ext>
                </a:extLst>
              </a:tr>
              <a:tr h="715136">
                <a:tc>
                  <a:txBody>
                    <a:bodyPr/>
                    <a:lstStyle/>
                    <a:p>
                      <a:pPr marL="346075" indent="-346075"/>
                      <a:r>
                        <a:rPr lang="ja-JP" altLang="en-US" sz="2000">
                          <a:solidFill>
                            <a:schemeClr val="tx1"/>
                          </a:solidFill>
                          <a:latin typeface="+mn-lt"/>
                          <a:cs typeface="Franklin Gothic Book" charset="0"/>
                        </a:rPr>
                        <a:t>“</a:t>
                      </a:r>
                      <a:r>
                        <a:rPr lang="en-US" altLang="ja-JP" sz="2000" dirty="0">
                          <a:solidFill>
                            <a:schemeClr val="tx1"/>
                          </a:solidFill>
                          <a:latin typeface="+mn-lt"/>
                          <a:cs typeface="Franklin Gothic Book" charset="0"/>
                        </a:rPr>
                        <a:t>It would be selfish to take a break from this work.</a:t>
                      </a:r>
                      <a:r>
                        <a:rPr lang="ja-JP" altLang="en-US" sz="200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p>
                      <a:endParaRPr lang="en-US" sz="2000" dirty="0">
                        <a:latin typeface="+mn-lt"/>
                      </a:endParaRPr>
                    </a:p>
                  </a:txBody>
                  <a:tcPr/>
                </a:tc>
                <a:tc>
                  <a:txBody>
                    <a:bodyPr/>
                    <a:lstStyle/>
                    <a:p>
                      <a:pPr marL="171450" indent="-171450">
                        <a:tabLst/>
                      </a:pPr>
                      <a:r>
                        <a:rPr lang="ja-JP" altLang="en-US" sz="2000" dirty="0">
                          <a:latin typeface="+mn-lt"/>
                          <a:cs typeface="Franklin Gothic Book" charset="0"/>
                        </a:rPr>
                        <a:t>“</a:t>
                      </a:r>
                      <a:r>
                        <a:rPr lang="en-US" altLang="ja-JP" sz="2000" dirty="0">
                          <a:latin typeface="+mn-lt"/>
                          <a:cs typeface="Franklin Gothic Book" charset="0"/>
                        </a:rPr>
                        <a:t>Taking an occasional break from this work will help me be more effective.</a:t>
                      </a:r>
                      <a:r>
                        <a:rPr lang="ja-JP" altLang="en-US" sz="2000" dirty="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4158083425"/>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tx1"/>
                          </a:solidFill>
                          <a:latin typeface="+mn-lt"/>
                          <a:cs typeface="Franklin Gothic Book" charset="0"/>
                        </a:rPr>
                        <a:t>“I’m okay, I’m fine, I’m not even tired.”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n-lt"/>
                          <a:cs typeface="Franklin Gothic Book" charset="0"/>
                        </a:rPr>
                        <a:t>“Even though I feel fine I need to pace myself.”</a:t>
                      </a:r>
                    </a:p>
                  </a:txBody>
                  <a:tcPr/>
                </a:tc>
                <a:extLst>
                  <a:ext uri="{0D108BD9-81ED-4DB2-BD59-A6C34878D82A}">
                    <a16:rowId xmlns:a16="http://schemas.microsoft.com/office/drawing/2014/main" val="1360063472"/>
                  </a:ext>
                </a:extLst>
              </a:tr>
              <a:tr h="715136">
                <a:tc>
                  <a: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ja-JP" altLang="en-US" sz="2000" dirty="0">
                          <a:solidFill>
                            <a:schemeClr val="tx1"/>
                          </a:solidFill>
                          <a:latin typeface="+mn-lt"/>
                          <a:cs typeface="Franklin Gothic Book" charset="0"/>
                        </a:rPr>
                        <a:t>“</a:t>
                      </a:r>
                      <a:r>
                        <a:rPr lang="en-US" altLang="ja-JP" sz="2000" dirty="0">
                          <a:solidFill>
                            <a:schemeClr val="tx1"/>
                          </a:solidFill>
                          <a:latin typeface="+mn-lt"/>
                          <a:cs typeface="Franklin Gothic Book" charset="0"/>
                        </a:rPr>
                        <a:t>The needs of those I’m supporting are more important than my own needs.</a:t>
                      </a:r>
                      <a:r>
                        <a:rPr lang="ja-JP" altLang="en-US" sz="2000" dirty="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mn-lt"/>
                          <a:cs typeface="Franklin Gothic Book" charset="0"/>
                        </a:rPr>
                        <a:t>“</a:t>
                      </a:r>
                      <a:r>
                        <a:rPr lang="en-US" altLang="ja-JP" sz="2000" dirty="0">
                          <a:latin typeface="+mn-lt"/>
                          <a:cs typeface="Franklin Gothic Book" charset="0"/>
                        </a:rPr>
                        <a:t>I can better care for others if I also attend to my own needs.</a:t>
                      </a:r>
                      <a:r>
                        <a:rPr lang="ja-JP" altLang="en-US" sz="2000" dirty="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3421876399"/>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tx1"/>
                          </a:solidFill>
                          <a:latin typeface="+mn-lt"/>
                          <a:cs typeface="Franklin Gothic Book" charset="0"/>
                        </a:rPr>
                        <a:t>“I’m not doing enough.”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n-lt"/>
                          <a:cs typeface="Franklin Gothic Book" charset="0"/>
                        </a:rPr>
                        <a:t>“I’m doing enough.”</a:t>
                      </a:r>
                    </a:p>
                  </a:txBody>
                  <a:tcPr/>
                </a:tc>
                <a:extLst>
                  <a:ext uri="{0D108BD9-81ED-4DB2-BD59-A6C34878D82A}">
                    <a16:rowId xmlns:a16="http://schemas.microsoft.com/office/drawing/2014/main" val="1101726012"/>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a:solidFill>
                            <a:schemeClr val="tx1"/>
                          </a:solidFill>
                          <a:latin typeface="+mn-lt"/>
                          <a:cs typeface="Franklin Gothic Book" charset="0"/>
                        </a:rPr>
                        <a:t>“</a:t>
                      </a:r>
                      <a:r>
                        <a:rPr lang="en-US" altLang="ja-JP" sz="2000" dirty="0">
                          <a:solidFill>
                            <a:schemeClr val="tx1"/>
                          </a:solidFill>
                          <a:latin typeface="+mn-lt"/>
                          <a:cs typeface="Franklin Gothic Book" charset="0"/>
                        </a:rPr>
                        <a:t>I can contribute the most by working all the time.</a:t>
                      </a:r>
                      <a:r>
                        <a:rPr lang="ja-JP" altLang="en-US" sz="200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a:latin typeface="+mn-lt"/>
                          <a:cs typeface="Franklin Gothic Book" charset="0"/>
                        </a:rPr>
                        <a:t>“</a:t>
                      </a:r>
                      <a:r>
                        <a:rPr lang="en-US" altLang="ja-JP" sz="2000" dirty="0">
                          <a:latin typeface="+mn-lt"/>
                          <a:cs typeface="Franklin Gothic Book" charset="0"/>
                        </a:rPr>
                        <a:t>I can contribute the most by pacing myself.</a:t>
                      </a:r>
                      <a:r>
                        <a:rPr lang="ja-JP" altLang="en-US" sz="200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1933069501"/>
                  </a:ext>
                </a:extLst>
              </a:tr>
              <a:tr h="715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chemeClr val="tx1"/>
                          </a:solidFill>
                          <a:latin typeface="+mn-lt"/>
                          <a:cs typeface="Franklin Gothic Book" charset="0"/>
                        </a:rPr>
                        <a:t>“I don’t want anyone to know how affected I am.”</a:t>
                      </a:r>
                    </a:p>
                  </a:txBody>
                  <a:tcPr/>
                </a:tc>
                <a:tc>
                  <a:txBody>
                    <a:bodyPr/>
                    <a:lstStyle/>
                    <a:p>
                      <a:pPr marL="128588" marR="0" lvl="0" indent="-128588"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n-lt"/>
                          <a:cs typeface="Franklin Gothic Book" charset="0"/>
                        </a:rPr>
                        <a:t>“Letting someone know know how affected I am can help me.”</a:t>
                      </a:r>
                    </a:p>
                  </a:txBody>
                  <a:tcPr/>
                </a:tc>
                <a:extLst>
                  <a:ext uri="{0D108BD9-81ED-4DB2-BD59-A6C34878D82A}">
                    <a16:rowId xmlns:a16="http://schemas.microsoft.com/office/drawing/2014/main" val="2291850532"/>
                  </a:ext>
                </a:extLst>
              </a:tr>
              <a:tr h="644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schemeClr val="tx1"/>
                          </a:solidFill>
                          <a:latin typeface="+mn-lt"/>
                          <a:cs typeface="Franklin Gothic Book" charset="0"/>
                        </a:rPr>
                        <a:t>“</a:t>
                      </a:r>
                      <a:r>
                        <a:rPr lang="en-US" altLang="ja-JP" sz="2000" dirty="0">
                          <a:solidFill>
                            <a:schemeClr val="tx1"/>
                          </a:solidFill>
                          <a:latin typeface="+mn-lt"/>
                          <a:cs typeface="Franklin Gothic Book" charset="0"/>
                        </a:rPr>
                        <a:t>Only I can do </a:t>
                      </a:r>
                      <a:r>
                        <a:rPr lang="en-US" altLang="ja-JP" sz="2000" i="1" dirty="0">
                          <a:solidFill>
                            <a:schemeClr val="tx1"/>
                          </a:solidFill>
                          <a:latin typeface="+mn-lt"/>
                          <a:cs typeface="Franklin Gothic Book" charset="0"/>
                        </a:rPr>
                        <a:t>x</a:t>
                      </a:r>
                      <a:r>
                        <a:rPr lang="en-US" altLang="ja-JP" sz="2000" dirty="0">
                          <a:solidFill>
                            <a:schemeClr val="tx1"/>
                          </a:solidFill>
                          <a:latin typeface="+mn-lt"/>
                          <a:cs typeface="Franklin Gothic Book" charset="0"/>
                        </a:rPr>
                        <a:t>, </a:t>
                      </a:r>
                      <a:r>
                        <a:rPr lang="en-US" altLang="ja-JP" sz="2000" i="1" dirty="0">
                          <a:solidFill>
                            <a:schemeClr val="tx1"/>
                          </a:solidFill>
                          <a:latin typeface="+mn-lt"/>
                          <a:cs typeface="Franklin Gothic Book" charset="0"/>
                        </a:rPr>
                        <a:t>y</a:t>
                      </a:r>
                      <a:r>
                        <a:rPr lang="en-US" altLang="ja-JP" sz="2000" dirty="0">
                          <a:solidFill>
                            <a:schemeClr val="tx1"/>
                          </a:solidFill>
                          <a:latin typeface="+mn-lt"/>
                          <a:cs typeface="Franklin Gothic Book" charset="0"/>
                        </a:rPr>
                        <a:t>, and </a:t>
                      </a:r>
                      <a:r>
                        <a:rPr lang="en-US" altLang="ja-JP" sz="2000" i="1" dirty="0">
                          <a:solidFill>
                            <a:schemeClr val="tx1"/>
                          </a:solidFill>
                          <a:latin typeface="+mn-lt"/>
                          <a:cs typeface="Franklin Gothic Book" charset="0"/>
                        </a:rPr>
                        <a:t>z</a:t>
                      </a:r>
                      <a:r>
                        <a:rPr lang="en-US" altLang="ja-JP" sz="2000" dirty="0">
                          <a:solidFill>
                            <a:schemeClr val="tx1"/>
                          </a:solidFill>
                          <a:latin typeface="+mn-lt"/>
                          <a:cs typeface="Franklin Gothic Book" charset="0"/>
                        </a:rPr>
                        <a:t>.</a:t>
                      </a:r>
                      <a:r>
                        <a:rPr lang="ja-JP" altLang="en-US" sz="2000" dirty="0">
                          <a:solidFill>
                            <a:schemeClr val="tx1"/>
                          </a:solidFill>
                          <a:latin typeface="+mn-lt"/>
                          <a:cs typeface="Franklin Gothic Book" charset="0"/>
                        </a:rPr>
                        <a:t>”</a:t>
                      </a:r>
                      <a:endParaRPr lang="en-US" altLang="ja-JP" sz="2000" dirty="0">
                        <a:solidFill>
                          <a:schemeClr val="tx1"/>
                        </a:solidFill>
                        <a:latin typeface="+mn-lt"/>
                        <a:cs typeface="Franklin Gothic Book"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latin typeface="+mn-lt"/>
                          <a:cs typeface="Franklin Gothic Book" charset="0"/>
                        </a:rPr>
                        <a:t>“</a:t>
                      </a:r>
                      <a:r>
                        <a:rPr lang="en-US" altLang="ja-JP" sz="2000" dirty="0">
                          <a:latin typeface="+mn-lt"/>
                          <a:cs typeface="Franklin Gothic Book" charset="0"/>
                        </a:rPr>
                        <a:t>I can trust that others can fill in when it’s necessary.</a:t>
                      </a:r>
                      <a:r>
                        <a:rPr lang="ja-JP" altLang="en-US" sz="2000" dirty="0">
                          <a:latin typeface="+mn-lt"/>
                          <a:cs typeface="Franklin Gothic Book" charset="0"/>
                        </a:rPr>
                        <a:t>”</a:t>
                      </a:r>
                      <a:endParaRPr lang="en-US" altLang="ja-JP" sz="2000" dirty="0">
                        <a:latin typeface="+mn-lt"/>
                        <a:cs typeface="Franklin Gothic Book" charset="0"/>
                      </a:endParaRPr>
                    </a:p>
                  </a:txBody>
                  <a:tcPr/>
                </a:tc>
                <a:extLst>
                  <a:ext uri="{0D108BD9-81ED-4DB2-BD59-A6C34878D82A}">
                    <a16:rowId xmlns:a16="http://schemas.microsoft.com/office/drawing/2014/main" val="2661202226"/>
                  </a:ext>
                </a:extLst>
              </a:tr>
            </a:tbl>
          </a:graphicData>
        </a:graphic>
      </p:graphicFrame>
    </p:spTree>
    <p:extLst>
      <p:ext uri="{BB962C8B-B14F-4D97-AF65-F5344CB8AC3E}">
        <p14:creationId xmlns:p14="http://schemas.microsoft.com/office/powerpoint/2010/main" val="29793697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76201"/>
            <a:ext cx="10513179" cy="1007533"/>
          </a:xfrm>
        </p:spPr>
        <p:txBody>
          <a:bodyPr>
            <a:normAutofit/>
          </a:bodyPr>
          <a:lstStyle/>
          <a:p>
            <a:pPr algn="ctr"/>
            <a:r>
              <a:rPr lang="en-US" sz="4000" dirty="0"/>
              <a:t> Peer/Leader Cover Actions</a:t>
            </a:r>
          </a:p>
        </p:txBody>
      </p:sp>
      <p:sp>
        <p:nvSpPr>
          <p:cNvPr id="4" name="TextBox 3"/>
          <p:cNvSpPr txBox="1"/>
          <p:nvPr/>
        </p:nvSpPr>
        <p:spPr>
          <a:xfrm>
            <a:off x="990600" y="1828801"/>
            <a:ext cx="10058400" cy="3529171"/>
          </a:xfrm>
          <a:prstGeom prst="rect">
            <a:avLst/>
          </a:prstGeom>
          <a:noFill/>
        </p:spPr>
        <p:txBody>
          <a:bodyPr wrap="square" rtlCol="0">
            <a:spAutoFit/>
          </a:bodyPr>
          <a:lstStyle/>
          <a:p>
            <a:pPr marL="342900" indent="-342900">
              <a:spcAft>
                <a:spcPts val="400"/>
              </a:spcAft>
              <a:buFont typeface="Wingdings" panose="05000000000000000000" pitchFamily="2" charset="2"/>
              <a:buChar char="v"/>
            </a:pPr>
            <a:r>
              <a:rPr lang="en-US" sz="2000" dirty="0">
                <a:cs typeface="Arial" charset="0"/>
              </a:rPr>
              <a:t>Stand by ready to assist. Know your colleagues; support one another through challenging or threatening situations</a:t>
            </a:r>
          </a:p>
          <a:p>
            <a:pPr marL="342900" indent="-342900">
              <a:spcAft>
                <a:spcPts val="400"/>
              </a:spcAft>
              <a:buFont typeface="Wingdings" panose="05000000000000000000" pitchFamily="2" charset="2"/>
              <a:buChar char="v"/>
            </a:pPr>
            <a:r>
              <a:rPr lang="en-US" sz="2000" dirty="0">
                <a:cs typeface="Arial" charset="0"/>
              </a:rPr>
              <a:t>Cover one another for personal issues</a:t>
            </a:r>
          </a:p>
          <a:p>
            <a:pPr marL="800100" lvl="1" indent="-342900">
              <a:spcAft>
                <a:spcPts val="400"/>
              </a:spcAft>
              <a:buFont typeface="Wingdings" panose="05000000000000000000" pitchFamily="2" charset="2"/>
              <a:buChar char="v"/>
            </a:pPr>
            <a:r>
              <a:rPr lang="en-US" sz="2000" dirty="0">
                <a:cs typeface="Arial" charset="0"/>
              </a:rPr>
              <a:t>Become more aware of and supportive during times when there are significant issues at home, in order to provide a safety net</a:t>
            </a:r>
          </a:p>
          <a:p>
            <a:pPr marL="800100" lvl="1" indent="-342900">
              <a:spcAft>
                <a:spcPts val="400"/>
              </a:spcAft>
              <a:buFont typeface="Wingdings" panose="05000000000000000000" pitchFamily="2" charset="2"/>
              <a:buChar char="v"/>
            </a:pPr>
            <a:r>
              <a:rPr lang="en-US" sz="2000" dirty="0">
                <a:cs typeface="Arial" charset="0"/>
              </a:rPr>
              <a:t>Check in and reduce high-risk behavior</a:t>
            </a:r>
            <a:endParaRPr lang="en-US" sz="2000" dirty="0"/>
          </a:p>
          <a:p>
            <a:pPr marL="342900" indent="-342900">
              <a:spcAft>
                <a:spcPts val="400"/>
              </a:spcAft>
              <a:buFont typeface="Wingdings" panose="05000000000000000000" pitchFamily="2" charset="2"/>
              <a:buChar char="v"/>
            </a:pPr>
            <a:r>
              <a:rPr lang="en-US" sz="2000" dirty="0"/>
              <a:t>Reduce anything that makes the person feel unsafe </a:t>
            </a:r>
          </a:p>
          <a:p>
            <a:pPr marL="342900" indent="-342900">
              <a:spcAft>
                <a:spcPts val="400"/>
              </a:spcAft>
              <a:buFont typeface="Wingdings" panose="05000000000000000000" pitchFamily="2" charset="2"/>
              <a:buChar char="v"/>
            </a:pPr>
            <a:r>
              <a:rPr lang="en-US" sz="2000" dirty="0"/>
              <a:t>Get an accurate understanding of specific risks in order to better plan and guide others</a:t>
            </a:r>
          </a:p>
          <a:p>
            <a:pPr marL="342900" indent="-342900">
              <a:spcAft>
                <a:spcPts val="400"/>
              </a:spcAft>
              <a:buFont typeface="Wingdings" panose="05000000000000000000" pitchFamily="2" charset="2"/>
              <a:buChar char="v"/>
            </a:pPr>
            <a:r>
              <a:rPr lang="en-US" sz="2000" dirty="0"/>
              <a:t>Reassure that they are safe in the moment</a:t>
            </a:r>
          </a:p>
          <a:p>
            <a:pPr marL="342900" indent="-342900">
              <a:spcAft>
                <a:spcPts val="400"/>
              </a:spcAft>
              <a:buFont typeface="Wingdings" panose="05000000000000000000" pitchFamily="2" charset="2"/>
              <a:buChar char="v"/>
            </a:pPr>
            <a:r>
              <a:rPr lang="en-US" sz="2000" dirty="0"/>
              <a:t>Educate the person about how to be or feel safer </a:t>
            </a:r>
          </a:p>
        </p:txBody>
      </p:sp>
    </p:spTree>
    <p:extLst>
      <p:ext uri="{BB962C8B-B14F-4D97-AF65-F5344CB8AC3E}">
        <p14:creationId xmlns:p14="http://schemas.microsoft.com/office/powerpoint/2010/main" val="28289574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6203"/>
            <a:ext cx="10895231" cy="1007533"/>
          </a:xfrm>
        </p:spPr>
        <p:txBody>
          <a:bodyPr/>
          <a:lstStyle/>
          <a:p>
            <a:pPr algn="ctr"/>
            <a:r>
              <a:rPr lang="en-US" dirty="0"/>
              <a:t> </a:t>
            </a:r>
            <a:r>
              <a:rPr lang="en-US" sz="4000" dirty="0"/>
              <a:t>Peer/Leader Cover Actions</a:t>
            </a:r>
          </a:p>
        </p:txBody>
      </p:sp>
      <p:sp>
        <p:nvSpPr>
          <p:cNvPr id="4" name="Rectangle 3"/>
          <p:cNvSpPr/>
          <p:nvPr/>
        </p:nvSpPr>
        <p:spPr>
          <a:xfrm>
            <a:off x="990601" y="1566953"/>
            <a:ext cx="8151813" cy="3170099"/>
          </a:xfrm>
          <a:prstGeom prst="rect">
            <a:avLst/>
          </a:prstGeom>
        </p:spPr>
        <p:txBody>
          <a:bodyPr wrap="square">
            <a:spAutoFit/>
          </a:bodyPr>
          <a:lstStyle/>
          <a:p>
            <a:pPr marL="342900" indent="-342900">
              <a:spcAft>
                <a:spcPts val="400"/>
              </a:spcAft>
              <a:buFont typeface="Wingdings" panose="05000000000000000000" pitchFamily="2" charset="2"/>
              <a:buChar char="v"/>
            </a:pPr>
            <a:r>
              <a:rPr lang="en-US" sz="2000" dirty="0">
                <a:cs typeface="Arial" charset="0"/>
              </a:rPr>
              <a:t>Make others safe</a:t>
            </a:r>
          </a:p>
          <a:p>
            <a:pPr marL="342900" indent="-342900">
              <a:spcAft>
                <a:spcPts val="400"/>
              </a:spcAft>
              <a:buFont typeface="Wingdings" panose="05000000000000000000" pitchFamily="2" charset="2"/>
              <a:buChar char="v"/>
            </a:pPr>
            <a:r>
              <a:rPr lang="en-US" sz="2000" dirty="0">
                <a:cs typeface="Arial" charset="0"/>
              </a:rPr>
              <a:t>Check in via text, offer time to chat</a:t>
            </a:r>
          </a:p>
          <a:p>
            <a:pPr marL="342900" indent="-342900">
              <a:spcAft>
                <a:spcPts val="400"/>
              </a:spcAft>
              <a:buFont typeface="Wingdings" panose="05000000000000000000" pitchFamily="2" charset="2"/>
              <a:buChar char="v"/>
            </a:pPr>
            <a:r>
              <a:rPr lang="en-US" sz="2000" dirty="0">
                <a:cs typeface="Arial" charset="0"/>
              </a:rPr>
              <a:t>Gather as a group if patient is aggressive or violent</a:t>
            </a:r>
          </a:p>
          <a:p>
            <a:pPr marL="342900" indent="-342900">
              <a:spcAft>
                <a:spcPts val="400"/>
              </a:spcAft>
              <a:buFont typeface="Wingdings" panose="05000000000000000000" pitchFamily="2" charset="2"/>
              <a:buChar char="v"/>
            </a:pPr>
            <a:r>
              <a:rPr lang="en-US" sz="2000" dirty="0"/>
              <a:t>Focus the person on what to do rather than what not to do </a:t>
            </a:r>
          </a:p>
          <a:p>
            <a:pPr marL="342900" indent="-342900">
              <a:spcAft>
                <a:spcPts val="400"/>
              </a:spcAft>
              <a:buFont typeface="Wingdings" panose="05000000000000000000" pitchFamily="2" charset="2"/>
              <a:buChar char="v"/>
            </a:pPr>
            <a:r>
              <a:rPr lang="en-US" sz="2000" dirty="0"/>
              <a:t>Work to make situations safer by focusing on lessons learned, preparing and training personnel, and reducing threatening situations</a:t>
            </a:r>
          </a:p>
          <a:p>
            <a:pPr marL="342900" indent="-342900">
              <a:spcAft>
                <a:spcPts val="400"/>
              </a:spcAft>
              <a:buFont typeface="Wingdings" panose="05000000000000000000" pitchFamily="2" charset="2"/>
              <a:buChar char="v"/>
            </a:pPr>
            <a:r>
              <a:rPr lang="en-US" sz="2000" dirty="0"/>
              <a:t>Slowly implement SFA actions into the organization so it is normal to check in and discuss things well in advance of anything happening</a:t>
            </a:r>
          </a:p>
          <a:p>
            <a:pPr>
              <a:spcAft>
                <a:spcPts val="400"/>
              </a:spcAft>
            </a:pPr>
            <a:endParaRPr lang="en-US" sz="2000" dirty="0"/>
          </a:p>
        </p:txBody>
      </p:sp>
    </p:spTree>
    <p:extLst>
      <p:ext uri="{BB962C8B-B14F-4D97-AF65-F5344CB8AC3E}">
        <p14:creationId xmlns:p14="http://schemas.microsoft.com/office/powerpoint/2010/main" val="1167863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010" y="216138"/>
            <a:ext cx="9146042" cy="1007533"/>
          </a:xfrm>
        </p:spPr>
        <p:txBody>
          <a:bodyPr>
            <a:normAutofit/>
          </a:bodyPr>
          <a:lstStyle/>
          <a:p>
            <a:r>
              <a:rPr lang="en-US" sz="4000" dirty="0"/>
              <a:t>Organizational/Leadership Cover Actions</a:t>
            </a:r>
          </a:p>
        </p:txBody>
      </p:sp>
      <p:sp>
        <p:nvSpPr>
          <p:cNvPr id="4" name="TextBox 3"/>
          <p:cNvSpPr txBox="1"/>
          <p:nvPr/>
        </p:nvSpPr>
        <p:spPr>
          <a:xfrm>
            <a:off x="838200" y="1676400"/>
            <a:ext cx="9829800" cy="4965462"/>
          </a:xfrm>
          <a:prstGeom prst="rect">
            <a:avLst/>
          </a:prstGeom>
          <a:noFill/>
        </p:spPr>
        <p:txBody>
          <a:bodyPr wrap="square" rtlCol="0">
            <a:spAutoFit/>
          </a:bodyPr>
          <a:lstStyle/>
          <a:p>
            <a:pPr marL="285750" indent="-285750">
              <a:spcAft>
                <a:spcPts val="400"/>
              </a:spcAft>
              <a:buFont typeface="Wingdings" panose="05000000000000000000" pitchFamily="2" charset="2"/>
              <a:buChar char="v"/>
            </a:pPr>
            <a:r>
              <a:rPr lang="en-US" dirty="0"/>
              <a:t>Debrief, (huddle) give people chance to review after incidents (lessons learned approach)</a:t>
            </a:r>
          </a:p>
          <a:p>
            <a:pPr marL="742950" lvl="1" indent="-285750">
              <a:spcAft>
                <a:spcPts val="400"/>
              </a:spcAft>
              <a:buFont typeface="Wingdings" panose="05000000000000000000" pitchFamily="2" charset="2"/>
              <a:buChar char="§"/>
            </a:pPr>
            <a:r>
              <a:rPr lang="en-US" dirty="0"/>
              <a:t>What could have been done differently</a:t>
            </a:r>
          </a:p>
          <a:p>
            <a:pPr marL="742950" lvl="1" indent="-285750">
              <a:spcAft>
                <a:spcPts val="400"/>
              </a:spcAft>
              <a:buFont typeface="Wingdings" panose="05000000000000000000" pitchFamily="2" charset="2"/>
              <a:buChar char="§"/>
            </a:pPr>
            <a:r>
              <a:rPr lang="en-US" dirty="0"/>
              <a:t>What do you need?</a:t>
            </a:r>
          </a:p>
          <a:p>
            <a:pPr marL="742950" lvl="1" indent="-285750">
              <a:spcAft>
                <a:spcPts val="400"/>
              </a:spcAft>
              <a:buFont typeface="Wingdings" panose="05000000000000000000" pitchFamily="2" charset="2"/>
              <a:buChar char="§"/>
            </a:pPr>
            <a:r>
              <a:rPr lang="en-US" dirty="0"/>
              <a:t>Ask each person individually</a:t>
            </a:r>
          </a:p>
          <a:p>
            <a:pPr marL="742950" lvl="1" indent="-285750">
              <a:spcAft>
                <a:spcPts val="400"/>
              </a:spcAft>
              <a:buFont typeface="Wingdings" panose="05000000000000000000" pitchFamily="2" charset="2"/>
              <a:buChar char="§"/>
            </a:pPr>
            <a:r>
              <a:rPr lang="en-US" dirty="0"/>
              <a:t>Call and say sorry after incident</a:t>
            </a:r>
          </a:p>
          <a:p>
            <a:pPr marL="742950" lvl="1" indent="-285750">
              <a:spcAft>
                <a:spcPts val="400"/>
              </a:spcAft>
              <a:buFont typeface="Wingdings" panose="05000000000000000000" pitchFamily="2" charset="2"/>
              <a:buChar char="§"/>
            </a:pPr>
            <a:r>
              <a:rPr lang="en-US" dirty="0"/>
              <a:t>Can’t always promise safety and that it won’t happen again</a:t>
            </a:r>
          </a:p>
          <a:p>
            <a:pPr marL="742950" lvl="1" indent="-285750">
              <a:spcAft>
                <a:spcPts val="400"/>
              </a:spcAft>
              <a:buFont typeface="Wingdings" panose="05000000000000000000" pitchFamily="2" charset="2"/>
              <a:buChar char="§"/>
            </a:pPr>
            <a:r>
              <a:rPr lang="en-US" dirty="0"/>
              <a:t>Need to be careful because sometimes nothing could’ve been done better</a:t>
            </a:r>
          </a:p>
          <a:p>
            <a:pPr marL="285750" indent="-285750">
              <a:spcAft>
                <a:spcPts val="400"/>
              </a:spcAft>
              <a:buFont typeface="Wingdings" panose="05000000000000000000" pitchFamily="2" charset="2"/>
              <a:buChar char="v"/>
            </a:pPr>
            <a:r>
              <a:rPr lang="en-US" dirty="0"/>
              <a:t>Work to make situations safer</a:t>
            </a:r>
          </a:p>
          <a:p>
            <a:pPr marL="742950" lvl="1" indent="-285750">
              <a:spcAft>
                <a:spcPts val="400"/>
              </a:spcAft>
              <a:buFont typeface="Wingdings" panose="05000000000000000000" pitchFamily="2" charset="2"/>
              <a:buChar char="§"/>
            </a:pPr>
            <a:r>
              <a:rPr lang="en-US" dirty="0"/>
              <a:t>Learn which situations feel unsafe to employees and work to improve their safety</a:t>
            </a:r>
          </a:p>
          <a:p>
            <a:pPr marL="742950" lvl="1" indent="-285750">
              <a:spcAft>
                <a:spcPts val="400"/>
              </a:spcAft>
              <a:buFont typeface="Wingdings" panose="05000000000000000000" pitchFamily="2" charset="2"/>
              <a:buChar char="§"/>
            </a:pPr>
            <a:r>
              <a:rPr lang="en-US" dirty="0"/>
              <a:t>Have peers work in partnership</a:t>
            </a:r>
          </a:p>
          <a:p>
            <a:pPr marL="742950" lvl="1" indent="-285750">
              <a:spcAft>
                <a:spcPts val="400"/>
              </a:spcAft>
              <a:buFont typeface="Wingdings" panose="05000000000000000000" pitchFamily="2" charset="2"/>
              <a:buChar char="§"/>
            </a:pPr>
            <a:r>
              <a:rPr lang="en-US" dirty="0"/>
              <a:t>Train personnel on situational awareness</a:t>
            </a:r>
          </a:p>
          <a:p>
            <a:pPr marL="742950" lvl="1" indent="-285750">
              <a:spcAft>
                <a:spcPts val="400"/>
              </a:spcAft>
              <a:buFont typeface="Wingdings" panose="05000000000000000000" pitchFamily="2" charset="2"/>
              <a:buChar char="§"/>
            </a:pPr>
            <a:r>
              <a:rPr lang="en-US" dirty="0"/>
              <a:t>Give briefings before workers are involved in potentially unsafe situations</a:t>
            </a:r>
          </a:p>
          <a:p>
            <a:pPr marL="742950" lvl="1" indent="-285750">
              <a:spcAft>
                <a:spcPts val="400"/>
              </a:spcAft>
              <a:buFont typeface="Wingdings" panose="05000000000000000000" pitchFamily="2" charset="2"/>
              <a:buChar char="§"/>
            </a:pPr>
            <a:r>
              <a:rPr lang="en-US" dirty="0"/>
              <a:t>Reduce anxiety by taking a team approach to difficult cases</a:t>
            </a:r>
          </a:p>
          <a:p>
            <a:pPr marL="742950" lvl="1" indent="-285750">
              <a:spcAft>
                <a:spcPts val="400"/>
              </a:spcAft>
              <a:buFont typeface="Wingdings" panose="05000000000000000000" pitchFamily="2" charset="2"/>
              <a:buChar char="§"/>
            </a:pPr>
            <a:endParaRPr lang="en-US" dirty="0"/>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351415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76203"/>
            <a:ext cx="11123831" cy="1007533"/>
          </a:xfrm>
        </p:spPr>
        <p:txBody>
          <a:bodyPr>
            <a:normAutofit/>
          </a:bodyPr>
          <a:lstStyle/>
          <a:p>
            <a:pPr algn="ctr"/>
            <a:r>
              <a:rPr lang="en-US" sz="4000" dirty="0"/>
              <a:t>Organizational/Leadership Cover Actions</a:t>
            </a:r>
          </a:p>
        </p:txBody>
      </p:sp>
      <p:sp>
        <p:nvSpPr>
          <p:cNvPr id="4" name="TextBox 3"/>
          <p:cNvSpPr txBox="1"/>
          <p:nvPr/>
        </p:nvSpPr>
        <p:spPr>
          <a:xfrm>
            <a:off x="455831" y="1447800"/>
            <a:ext cx="10896600" cy="5119350"/>
          </a:xfrm>
          <a:prstGeom prst="rect">
            <a:avLst/>
          </a:prstGeom>
          <a:noFill/>
        </p:spPr>
        <p:txBody>
          <a:bodyPr wrap="square" rtlCol="0">
            <a:spAutoFit/>
          </a:bodyPr>
          <a:lstStyle/>
          <a:p>
            <a:pPr marL="285750" indent="-285750">
              <a:spcAft>
                <a:spcPts val="800"/>
              </a:spcAft>
              <a:buFont typeface="Wingdings" panose="05000000000000000000" pitchFamily="2" charset="2"/>
              <a:buChar char="v"/>
            </a:pPr>
            <a:r>
              <a:rPr lang="en-US" sz="2000" dirty="0"/>
              <a:t>Improve boundaries</a:t>
            </a:r>
          </a:p>
          <a:p>
            <a:pPr marL="742950" lvl="1" indent="-285750">
              <a:spcAft>
                <a:spcPts val="800"/>
              </a:spcAft>
              <a:buFont typeface="Wingdings" panose="05000000000000000000" pitchFamily="2" charset="2"/>
              <a:buChar char="§"/>
            </a:pPr>
            <a:r>
              <a:rPr lang="en-US" sz="2000" dirty="0"/>
              <a:t>Mentor individuals who feel overwhelmed or overworked because of their trouble setting work boundaries</a:t>
            </a:r>
          </a:p>
          <a:p>
            <a:pPr marL="742950" lvl="1" indent="-285750">
              <a:spcAft>
                <a:spcPts val="800"/>
              </a:spcAft>
              <a:buFont typeface="Wingdings" panose="05000000000000000000" pitchFamily="2" charset="2"/>
              <a:buChar char="§"/>
            </a:pPr>
            <a:r>
              <a:rPr lang="en-US" sz="2000" dirty="0"/>
              <a:t>Give time off for those needing a break</a:t>
            </a:r>
          </a:p>
          <a:p>
            <a:pPr marL="742950" lvl="1" indent="-285750">
              <a:spcAft>
                <a:spcPts val="800"/>
              </a:spcAft>
              <a:buFont typeface="Wingdings" panose="05000000000000000000" pitchFamily="2" charset="2"/>
              <a:buChar char="§"/>
            </a:pPr>
            <a:r>
              <a:rPr lang="en-US" sz="2000" dirty="0"/>
              <a:t>Be more abrupt or directive if it is necessary to keep a staff member safe</a:t>
            </a:r>
          </a:p>
          <a:p>
            <a:pPr marL="742950" lvl="1" indent="-285750">
              <a:spcAft>
                <a:spcPts val="800"/>
              </a:spcAft>
              <a:buFont typeface="Wingdings" panose="05000000000000000000" pitchFamily="2" charset="2"/>
              <a:buChar char="§"/>
            </a:pPr>
            <a:r>
              <a:rPr lang="en-US" sz="2000" dirty="0"/>
              <a:t>Be a good role model for setting boundaries for yourself or your peers</a:t>
            </a:r>
          </a:p>
          <a:p>
            <a:pPr marL="742950" lvl="1" indent="-285750">
              <a:spcAft>
                <a:spcPts val="800"/>
              </a:spcAft>
              <a:buFont typeface="Wingdings" panose="05000000000000000000" pitchFamily="2" charset="2"/>
              <a:buChar char="§"/>
            </a:pPr>
            <a:r>
              <a:rPr lang="en-US" sz="2000" dirty="0"/>
              <a:t>Give permission and guidance about how to set boundaries and limits</a:t>
            </a:r>
          </a:p>
          <a:p>
            <a:pPr marL="742950" lvl="1" indent="-285750">
              <a:spcAft>
                <a:spcPts val="800"/>
              </a:spcAft>
              <a:buFont typeface="Wingdings" panose="05000000000000000000" pitchFamily="2" charset="2"/>
              <a:buChar char="§"/>
            </a:pPr>
            <a:r>
              <a:rPr lang="en-US" sz="2000" dirty="0"/>
              <a:t>Allow people to go home if needed</a:t>
            </a:r>
          </a:p>
          <a:p>
            <a:pPr marL="742950" lvl="1" indent="-285750">
              <a:spcAft>
                <a:spcPts val="800"/>
              </a:spcAft>
              <a:buFont typeface="Wingdings" panose="05000000000000000000" pitchFamily="2" charset="2"/>
              <a:buChar char="§"/>
            </a:pPr>
            <a:r>
              <a:rPr lang="en-US" sz="2000" dirty="0"/>
              <a:t>Find out what boundaries work best for staff</a:t>
            </a:r>
          </a:p>
          <a:p>
            <a:pPr marL="742950" lvl="1" indent="-285750">
              <a:spcAft>
                <a:spcPts val="800"/>
              </a:spcAft>
              <a:buFont typeface="Wingdings" panose="05000000000000000000" pitchFamily="2" charset="2"/>
              <a:buChar char="§"/>
            </a:pPr>
            <a:r>
              <a:rPr lang="en-US" sz="2000" dirty="0"/>
              <a:t>Help workers make decisions at times when they may not make the best decisions for themselves</a:t>
            </a:r>
          </a:p>
          <a:p>
            <a:pPr marL="742950" lvl="1" indent="-285750">
              <a:spcAft>
                <a:spcPts val="800"/>
              </a:spcAft>
              <a:buFont typeface="Wingdings" panose="05000000000000000000" pitchFamily="2" charset="2"/>
              <a:buChar char="§"/>
            </a:pPr>
            <a:r>
              <a:rPr lang="en-US" sz="2000" dirty="0"/>
              <a:t>Show vulnerability yourself</a:t>
            </a:r>
          </a:p>
          <a:p>
            <a:pPr marL="742950" lvl="1" indent="-285750">
              <a:spcAft>
                <a:spcPts val="800"/>
              </a:spcAft>
              <a:buFont typeface="Wingdings" panose="05000000000000000000" pitchFamily="2" charset="2"/>
              <a:buChar char="§"/>
            </a:pPr>
            <a:r>
              <a:rPr lang="en-US" sz="2000" dirty="0"/>
              <a:t>Help people problem-solve solutions to situations in which they don’t feel safe</a:t>
            </a:r>
          </a:p>
        </p:txBody>
      </p:sp>
    </p:spTree>
    <p:extLst>
      <p:ext uri="{BB962C8B-B14F-4D97-AF65-F5344CB8AC3E}">
        <p14:creationId xmlns:p14="http://schemas.microsoft.com/office/powerpoint/2010/main" val="4219438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DE9D-7B65-4066-9150-0C9520E17C5D}"/>
              </a:ext>
            </a:extLst>
          </p:cNvPr>
          <p:cNvSpPr>
            <a:spLocks noGrp="1"/>
          </p:cNvSpPr>
          <p:nvPr>
            <p:ph type="title"/>
          </p:nvPr>
        </p:nvSpPr>
        <p:spPr>
          <a:xfrm>
            <a:off x="4405303" y="116488"/>
            <a:ext cx="4752345" cy="1007533"/>
          </a:xfrm>
        </p:spPr>
        <p:txBody>
          <a:bodyPr/>
          <a:lstStyle/>
          <a:p>
            <a:r>
              <a:rPr lang="en-US" dirty="0"/>
              <a:t>What is SFA?</a:t>
            </a:r>
          </a:p>
        </p:txBody>
      </p:sp>
      <p:pic>
        <p:nvPicPr>
          <p:cNvPr id="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9570" y="2063043"/>
            <a:ext cx="3028161" cy="1514081"/>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0927" y="2034474"/>
            <a:ext cx="2961504" cy="1542648"/>
          </a:xfrm>
          <a:prstGeom prst="rect">
            <a:avLst/>
          </a:prstGeom>
          <a:ln w="12700">
            <a:solidFill>
              <a:srgbClr val="C00000"/>
            </a:solidFill>
          </a:ln>
        </p:spPr>
      </p:pic>
      <p:sp>
        <p:nvSpPr>
          <p:cNvPr id="7" name="TextBox 6"/>
          <p:cNvSpPr txBox="1"/>
          <p:nvPr/>
        </p:nvSpPr>
        <p:spPr>
          <a:xfrm>
            <a:off x="4162123" y="2482717"/>
            <a:ext cx="3935355" cy="1200329"/>
          </a:xfrm>
          <a:prstGeom prst="rect">
            <a:avLst/>
          </a:prstGeom>
          <a:solidFill>
            <a:schemeClr val="accent4"/>
          </a:solidFill>
        </p:spPr>
        <p:txBody>
          <a:bodyPr wrap="square" rtlCol="0">
            <a:spAutoFit/>
          </a:bodyPr>
          <a:lstStyle/>
          <a:p>
            <a:pPr algn="ctr"/>
            <a:r>
              <a:rPr lang="en-US" dirty="0">
                <a:solidFill>
                  <a:schemeClr val="bg1"/>
                </a:solidFill>
              </a:rPr>
              <a:t>Peer-Support &amp; Self-Care Model</a:t>
            </a:r>
          </a:p>
          <a:p>
            <a:pPr algn="ctr"/>
            <a:endParaRPr lang="en-US" dirty="0">
              <a:solidFill>
                <a:schemeClr val="bg1"/>
              </a:solidFill>
            </a:endParaRPr>
          </a:p>
          <a:p>
            <a:pPr algn="ctr"/>
            <a:r>
              <a:rPr lang="en-US" dirty="0">
                <a:solidFill>
                  <a:schemeClr val="bg1"/>
                </a:solidFill>
              </a:rPr>
              <a:t>Parallels first-responder approaches to physical first aid</a:t>
            </a:r>
          </a:p>
        </p:txBody>
      </p:sp>
      <p:sp>
        <p:nvSpPr>
          <p:cNvPr id="8" name="TextBox 7"/>
          <p:cNvSpPr txBox="1"/>
          <p:nvPr/>
        </p:nvSpPr>
        <p:spPr>
          <a:xfrm>
            <a:off x="990600" y="4593499"/>
            <a:ext cx="10512862" cy="1671740"/>
          </a:xfrm>
          <a:prstGeom prst="rect">
            <a:avLst/>
          </a:prstGeom>
          <a:noFill/>
          <a:ln w="25400">
            <a:solidFill>
              <a:schemeClr val="accent6">
                <a:lumMod val="75000"/>
              </a:schemeClr>
            </a:solidFill>
          </a:ln>
        </p:spPr>
        <p:txBody>
          <a:bodyPr wrap="square" rtlCol="0">
            <a:spAutoFit/>
          </a:bodyPr>
          <a:lstStyle/>
          <a:p>
            <a:pPr>
              <a:spcAft>
                <a:spcPts val="800"/>
              </a:spcAft>
            </a:pPr>
            <a:r>
              <a:rPr lang="en-US" sz="2399" dirty="0">
                <a:solidFill>
                  <a:srgbClr val="232D4B"/>
                </a:solidFill>
              </a:rPr>
              <a:t>Stress First Aid is an evidence-based set of knowledge and skill tools to manage stress at an individual, unit and organizational level</a:t>
            </a:r>
          </a:p>
          <a:p>
            <a:pPr>
              <a:spcAft>
                <a:spcPts val="800"/>
              </a:spcAft>
            </a:pPr>
            <a:r>
              <a:rPr lang="en-US" sz="2399" dirty="0">
                <a:solidFill>
                  <a:srgbClr val="232D4B"/>
                </a:solidFill>
              </a:rPr>
              <a:t>The principles of SFA can be used in a preventive mode to build individual and unit resilience </a:t>
            </a:r>
          </a:p>
        </p:txBody>
      </p:sp>
    </p:spTree>
    <p:extLst>
      <p:ext uri="{BB962C8B-B14F-4D97-AF65-F5344CB8AC3E}">
        <p14:creationId xmlns:p14="http://schemas.microsoft.com/office/powerpoint/2010/main" val="1467942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447801" y="76203"/>
            <a:ext cx="9293979" cy="1007533"/>
          </a:xfrm>
        </p:spPr>
        <p:txBody>
          <a:bodyPr>
            <a:normAutofit/>
          </a:bodyPr>
          <a:lstStyle/>
          <a:p>
            <a:pPr algn="ctr" eaLnBrk="1" hangingPunct="1">
              <a:defRPr/>
            </a:pPr>
            <a:r>
              <a:rPr lang="en-US" sz="4000" dirty="0">
                <a:ea typeface="ＭＳ Ｐゴシック" charset="0"/>
              </a:rPr>
              <a:t>Cover Example: </a:t>
            </a:r>
          </a:p>
        </p:txBody>
      </p:sp>
      <p:sp>
        <p:nvSpPr>
          <p:cNvPr id="60418" name="Rectangle 3"/>
          <p:cNvSpPr>
            <a:spLocks noGrp="1" noChangeArrowheads="1"/>
          </p:cNvSpPr>
          <p:nvPr>
            <p:ph idx="4294967295"/>
          </p:nvPr>
        </p:nvSpPr>
        <p:spPr>
          <a:xfrm>
            <a:off x="5767607" y="1083736"/>
            <a:ext cx="5584825" cy="5408613"/>
          </a:xfrm>
        </p:spPr>
        <p:txBody>
          <a:bodyPr anchor="ctr">
            <a:normAutofit/>
          </a:bodyPr>
          <a:lstStyle/>
          <a:p>
            <a:pPr marL="0" indent="0">
              <a:buNone/>
            </a:pPr>
            <a:r>
              <a:rPr lang="en-US" dirty="0">
                <a:solidFill>
                  <a:srgbClr val="232D4B"/>
                </a:solidFill>
              </a:rPr>
              <a:t>“I recently had a realization that I have to set boundaries for myself to keep myself safe and healthy. At the end of the day work is important, certainly, but not so important that we can’t take care of ourselves.”</a:t>
            </a:r>
          </a:p>
        </p:txBody>
      </p:sp>
      <p:pic>
        <p:nvPicPr>
          <p:cNvPr id="5" name="Picture 4" descr="A picture containing graphics, shirt, drawing&#10;&#10;Description automatically generated">
            <a:extLst>
              <a:ext uri="{FF2B5EF4-FFF2-40B4-BE49-F238E27FC236}">
                <a16:creationId xmlns:a16="http://schemas.microsoft.com/office/drawing/2014/main" id="{F652C0B3-5D7B-6C4E-9C70-D8B5CEFFB5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468" b="76"/>
          <a:stretch/>
        </p:blipFill>
        <p:spPr>
          <a:xfrm>
            <a:off x="304801" y="2362200"/>
            <a:ext cx="4277149" cy="4089258"/>
          </a:xfrm>
          <a:prstGeom prst="rect">
            <a:avLst/>
          </a:prstGeom>
        </p:spPr>
      </p:pic>
    </p:spTree>
    <p:extLst>
      <p:ext uri="{BB962C8B-B14F-4D97-AF65-F5344CB8AC3E}">
        <p14:creationId xmlns:p14="http://schemas.microsoft.com/office/powerpoint/2010/main" val="140883999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1" y="76203"/>
            <a:ext cx="11123831" cy="1007533"/>
          </a:xfrm>
        </p:spPr>
        <p:txBody>
          <a:bodyPr>
            <a:normAutofit/>
          </a:bodyPr>
          <a:lstStyle/>
          <a:p>
            <a:pPr algn="ctr" eaLnBrk="1" hangingPunct="1">
              <a:defRPr/>
            </a:pPr>
            <a:r>
              <a:rPr lang="en-US" sz="4000" dirty="0">
                <a:ea typeface="ＭＳ Ｐゴシック" charset="0"/>
              </a:rPr>
              <a:t>Cover Example: Self and Peer Support</a:t>
            </a:r>
          </a:p>
        </p:txBody>
      </p:sp>
      <p:sp>
        <p:nvSpPr>
          <p:cNvPr id="60418" name="Rectangle 3"/>
          <p:cNvSpPr>
            <a:spLocks noGrp="1" noChangeArrowheads="1"/>
          </p:cNvSpPr>
          <p:nvPr>
            <p:ph idx="4294967295"/>
          </p:nvPr>
        </p:nvSpPr>
        <p:spPr>
          <a:xfrm>
            <a:off x="4800601" y="1295401"/>
            <a:ext cx="6856413" cy="5408613"/>
          </a:xfrm>
        </p:spPr>
        <p:txBody>
          <a:bodyPr anchor="ctr">
            <a:normAutofit/>
          </a:bodyPr>
          <a:lstStyle/>
          <a:p>
            <a:pPr marL="0" indent="0">
              <a:buNone/>
            </a:pPr>
            <a:endParaRPr lang="en-US" sz="2000" dirty="0">
              <a:solidFill>
                <a:srgbClr val="333333"/>
              </a:solidFill>
              <a:latin typeface="Segoe UI" panose="020B0502040204020203" pitchFamily="34" charset="0"/>
            </a:endParaRPr>
          </a:p>
          <a:p>
            <a:pPr marL="0" indent="0">
              <a:spcAft>
                <a:spcPts val="600"/>
              </a:spcAft>
              <a:buNone/>
            </a:pPr>
            <a:r>
              <a:rPr lang="en-US" dirty="0">
                <a:solidFill>
                  <a:srgbClr val="333333"/>
                </a:solidFill>
                <a:latin typeface="Segoe UI" panose="020B0502040204020203" pitchFamily="34" charset="0"/>
              </a:rPr>
              <a:t>When a nurse is over-whelmed after an exceptionally busy shift many leaders and experienced nurses will remind the nurse that "healthcare is a 24 hour business for a reason, if there are things that can't get done during one shift will be addressed by the oncoming shift" </a:t>
            </a:r>
          </a:p>
        </p:txBody>
      </p:sp>
      <p:pic>
        <p:nvPicPr>
          <p:cNvPr id="3" name="Picture 2" descr="A circuit board&#10;&#10;Description automatically generated">
            <a:extLst>
              <a:ext uri="{FF2B5EF4-FFF2-40B4-BE49-F238E27FC236}">
                <a16:creationId xmlns:a16="http://schemas.microsoft.com/office/drawing/2014/main" id="{A389E84C-D761-2F40-B902-CB6FB94C7D09}"/>
              </a:ext>
            </a:extLst>
          </p:cNvPr>
          <p:cNvPicPr>
            <a:picLocks noChangeAspect="1"/>
          </p:cNvPicPr>
          <p:nvPr/>
        </p:nvPicPr>
        <p:blipFill rotWithShape="1">
          <a:blip r:embed="rId3">
            <a:extLst>
              <a:ext uri="{28A0092B-C50C-407E-A947-70E740481C1C}">
                <a14:useLocalDpi xmlns:a14="http://schemas.microsoft.com/office/drawing/2010/main" val="0"/>
              </a:ext>
            </a:extLst>
          </a:blip>
          <a:srcRect r="2" b="4395"/>
          <a:stretch/>
        </p:blipFill>
        <p:spPr>
          <a:xfrm>
            <a:off x="609601" y="2438401"/>
            <a:ext cx="3362749" cy="3215027"/>
          </a:xfrm>
          <a:prstGeom prst="rect">
            <a:avLst/>
          </a:prstGeom>
        </p:spPr>
      </p:pic>
    </p:spTree>
    <p:extLst>
      <p:ext uri="{BB962C8B-B14F-4D97-AF65-F5344CB8AC3E}">
        <p14:creationId xmlns:p14="http://schemas.microsoft.com/office/powerpoint/2010/main" val="135900251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1" y="76203"/>
            <a:ext cx="11123831" cy="1007533"/>
          </a:xfrm>
        </p:spPr>
        <p:txBody>
          <a:bodyPr>
            <a:normAutofit/>
          </a:bodyPr>
          <a:lstStyle/>
          <a:p>
            <a:pPr algn="ctr" eaLnBrk="1" hangingPunct="1">
              <a:defRPr/>
            </a:pPr>
            <a:r>
              <a:rPr lang="en-US" sz="4000" dirty="0">
                <a:ea typeface="ＭＳ Ｐゴシック" charset="0"/>
              </a:rPr>
              <a:t>Cover Example: Self and Peer Support</a:t>
            </a:r>
          </a:p>
        </p:txBody>
      </p:sp>
      <p:sp>
        <p:nvSpPr>
          <p:cNvPr id="60418" name="Rectangle 3"/>
          <p:cNvSpPr>
            <a:spLocks noGrp="1" noChangeArrowheads="1"/>
          </p:cNvSpPr>
          <p:nvPr>
            <p:ph idx="4294967295"/>
          </p:nvPr>
        </p:nvSpPr>
        <p:spPr>
          <a:xfrm>
            <a:off x="4800601" y="1295401"/>
            <a:ext cx="6856413" cy="5408613"/>
          </a:xfrm>
        </p:spPr>
        <p:txBody>
          <a:bodyPr anchor="ctr">
            <a:normAutofit/>
          </a:bodyPr>
          <a:lstStyle/>
          <a:p>
            <a:pPr marL="0" indent="0">
              <a:buNone/>
            </a:pPr>
            <a:r>
              <a:rPr lang="en-US" sz="2000" dirty="0">
                <a:solidFill>
                  <a:srgbClr val="333333"/>
                </a:solidFill>
                <a:latin typeface="Segoe UI" panose="020B0502040204020203" pitchFamily="34" charset="0"/>
              </a:rPr>
              <a:t>I had an experienced supervisor tell me our work is like sweeping sand. No matter how much you sweep, its going to be there. That helped me realize I can put my work down and go home, because I can come back tomorrow and start sweeping some. I use that to talk with peers about needing to disconnect. </a:t>
            </a:r>
          </a:p>
        </p:txBody>
      </p:sp>
      <p:pic>
        <p:nvPicPr>
          <p:cNvPr id="3" name="Picture 2" descr="A circuit board&#10;&#10;Description automatically generated">
            <a:extLst>
              <a:ext uri="{FF2B5EF4-FFF2-40B4-BE49-F238E27FC236}">
                <a16:creationId xmlns:a16="http://schemas.microsoft.com/office/drawing/2014/main" id="{A389E84C-D761-2F40-B902-CB6FB94C7D09}"/>
              </a:ext>
            </a:extLst>
          </p:cNvPr>
          <p:cNvPicPr>
            <a:picLocks noChangeAspect="1"/>
          </p:cNvPicPr>
          <p:nvPr/>
        </p:nvPicPr>
        <p:blipFill rotWithShape="1">
          <a:blip r:embed="rId3">
            <a:extLst>
              <a:ext uri="{28A0092B-C50C-407E-A947-70E740481C1C}">
                <a14:useLocalDpi xmlns:a14="http://schemas.microsoft.com/office/drawing/2010/main" val="0"/>
              </a:ext>
            </a:extLst>
          </a:blip>
          <a:srcRect r="2" b="4395"/>
          <a:stretch/>
        </p:blipFill>
        <p:spPr>
          <a:xfrm>
            <a:off x="609601" y="2438401"/>
            <a:ext cx="3362749" cy="3215027"/>
          </a:xfrm>
          <a:prstGeom prst="rect">
            <a:avLst/>
          </a:prstGeom>
        </p:spPr>
      </p:pic>
    </p:spTree>
    <p:extLst>
      <p:ext uri="{BB962C8B-B14F-4D97-AF65-F5344CB8AC3E}">
        <p14:creationId xmlns:p14="http://schemas.microsoft.com/office/powerpoint/2010/main" val="7891923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828801" y="76203"/>
            <a:ext cx="9293979" cy="1007533"/>
          </a:xfrm>
        </p:spPr>
        <p:txBody>
          <a:bodyPr>
            <a:normAutofit/>
          </a:bodyPr>
          <a:lstStyle/>
          <a:p>
            <a:pPr algn="ctr" eaLnBrk="1" hangingPunct="1">
              <a:defRPr/>
            </a:pPr>
            <a:r>
              <a:rPr lang="en-US" sz="4000" dirty="0">
                <a:ea typeface="ＭＳ Ｐゴシック" charset="0"/>
              </a:rPr>
              <a:t>Cover Example: Leader</a:t>
            </a:r>
          </a:p>
        </p:txBody>
      </p:sp>
      <p:sp>
        <p:nvSpPr>
          <p:cNvPr id="60418" name="Rectangle 3"/>
          <p:cNvSpPr>
            <a:spLocks noGrp="1" noChangeArrowheads="1"/>
          </p:cNvSpPr>
          <p:nvPr>
            <p:ph idx="4294967295"/>
          </p:nvPr>
        </p:nvSpPr>
        <p:spPr>
          <a:xfrm>
            <a:off x="6073777" y="1441367"/>
            <a:ext cx="5584825" cy="5408613"/>
          </a:xfrm>
        </p:spPr>
        <p:txBody>
          <a:bodyPr anchor="ctr">
            <a:normAutofit/>
          </a:bodyPr>
          <a:lstStyle/>
          <a:p>
            <a:pPr marL="0" indent="0">
              <a:buNone/>
            </a:pPr>
            <a:r>
              <a:rPr lang="en-US" dirty="0">
                <a:solidFill>
                  <a:srgbClr val="232D4B"/>
                </a:solidFill>
              </a:rPr>
              <a:t>At the beginning of the shift, we realized that we were short a nurse and had two patients that might switch to 1:1s because of complexity. We did up the assignment and got to work. The supervisor was present almost every hour—she was willing to stand by and take action if it was needed. This is providing cover and support. Knowing she was there and willing to help even though we didn’t need her intervention was really comforting.</a:t>
            </a:r>
          </a:p>
        </p:txBody>
      </p:sp>
      <p:pic>
        <p:nvPicPr>
          <p:cNvPr id="5" name="Picture 4" descr="A picture containing graphics, shirt, drawing&#10;&#10;Description automatically generated">
            <a:extLst>
              <a:ext uri="{FF2B5EF4-FFF2-40B4-BE49-F238E27FC236}">
                <a16:creationId xmlns:a16="http://schemas.microsoft.com/office/drawing/2014/main" id="{F652C0B3-5D7B-6C4E-9C70-D8B5CEFFB5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468" b="76"/>
          <a:stretch/>
        </p:blipFill>
        <p:spPr>
          <a:xfrm>
            <a:off x="533401" y="2107005"/>
            <a:ext cx="4277149" cy="4089258"/>
          </a:xfrm>
          <a:prstGeom prst="rect">
            <a:avLst/>
          </a:prstGeom>
        </p:spPr>
      </p:pic>
    </p:spTree>
    <p:extLst>
      <p:ext uri="{BB962C8B-B14F-4D97-AF65-F5344CB8AC3E}">
        <p14:creationId xmlns:p14="http://schemas.microsoft.com/office/powerpoint/2010/main" val="87187078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24001" y="76201"/>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999" kern="0" dirty="0"/>
              <a:t>Group Discussion: Cover </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0" name="Content Placeholder 2">
            <a:extLst>
              <a:ext uri="{FF2B5EF4-FFF2-40B4-BE49-F238E27FC236}">
                <a16:creationId xmlns:a16="http://schemas.microsoft.com/office/drawing/2014/main" id="{3ABB683D-F70A-4D2C-811E-1091D648AADD}"/>
              </a:ext>
            </a:extLst>
          </p:cNvPr>
          <p:cNvSpPr txBox="1">
            <a:spLocks/>
          </p:cNvSpPr>
          <p:nvPr/>
        </p:nvSpPr>
        <p:spPr>
          <a:xfrm>
            <a:off x="5408085" y="865668"/>
            <a:ext cx="5584993" cy="5409743"/>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sz="2400" kern="0" dirty="0">
                <a:solidFill>
                  <a:srgbClr val="232D4B"/>
                </a:solidFill>
              </a:rPr>
              <a:t>What are some ways that you have seen that cover might be needed in your work?  </a:t>
            </a:r>
          </a:p>
          <a:p>
            <a:pPr>
              <a:buFont typeface="Arial" panose="020B0604020202020204" pitchFamily="34" charset="0"/>
              <a:buChar char="•"/>
            </a:pPr>
            <a:r>
              <a:rPr lang="en-US" sz="2400" kern="0" dirty="0">
                <a:solidFill>
                  <a:srgbClr val="232D4B"/>
                </a:solidFill>
              </a:rPr>
              <a:t>What are some ways that you find cover for yourself?</a:t>
            </a:r>
          </a:p>
          <a:p>
            <a:pPr>
              <a:buFont typeface="Arial" panose="020B0604020202020204" pitchFamily="34" charset="0"/>
              <a:buChar char="•"/>
            </a:pPr>
            <a:r>
              <a:rPr lang="en-US" sz="2400" kern="0" dirty="0">
                <a:solidFill>
                  <a:srgbClr val="232D4B"/>
                </a:solidFill>
              </a:rPr>
              <a:t>What are some ways that you have offered or been offered cover? </a:t>
            </a:r>
          </a:p>
        </p:txBody>
      </p:sp>
    </p:spTree>
    <p:extLst>
      <p:ext uri="{BB962C8B-B14F-4D97-AF65-F5344CB8AC3E}">
        <p14:creationId xmlns:p14="http://schemas.microsoft.com/office/powerpoint/2010/main" val="16883441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noGrp="1"/>
          </p:cNvSpPr>
          <p:nvPr>
            <p:ph idx="4294967295"/>
          </p:nvPr>
        </p:nvSpPr>
        <p:spPr>
          <a:xfrm>
            <a:off x="304801" y="1447800"/>
            <a:ext cx="6210301" cy="5032375"/>
          </a:xfrm>
          <a:solidFill>
            <a:schemeClr val="accent6">
              <a:lumMod val="20000"/>
              <a:lumOff val="80000"/>
            </a:schemeClr>
          </a:solidFill>
          <a:ln w="19050">
            <a:solidFill>
              <a:schemeClr val="accent1"/>
            </a:solidFill>
          </a:ln>
        </p:spPr>
        <p:txBody>
          <a:bodyPr anchor="ctr">
            <a:noAutofit/>
          </a:bodyPr>
          <a:lstStyle/>
          <a:p>
            <a:pPr>
              <a:buFont typeface="Wingdings" charset="2"/>
              <a:buChar char="§"/>
            </a:pPr>
            <a:r>
              <a:rPr lang="en-US" sz="2000" dirty="0"/>
              <a:t>A respected member of your staff has had a hard couple of years. He had an injury, financial problems, and lost a close friend to a motor vehicle accident. Recently, he separated from his spouse and had to move out of the family home. </a:t>
            </a:r>
          </a:p>
          <a:p>
            <a:pPr>
              <a:buFont typeface="Wingdings" charset="2"/>
              <a:buChar char="§"/>
            </a:pPr>
            <a:r>
              <a:rPr lang="en-US" sz="2000" dirty="0"/>
              <a:t>He has been drinking a lot and often appears to be under the influence of alcohol when not at work. </a:t>
            </a:r>
          </a:p>
          <a:p>
            <a:pPr>
              <a:buFont typeface="Wingdings" charset="2"/>
              <a:buChar char="§"/>
            </a:pPr>
            <a:r>
              <a:rPr lang="en-US" sz="2000" dirty="0"/>
              <a:t>He is distracted and expresses a sense of hopelessness that things will improve. </a:t>
            </a:r>
          </a:p>
          <a:p>
            <a:pPr>
              <a:buFont typeface="Wingdings" charset="2"/>
              <a:buChar char="§"/>
            </a:pPr>
            <a:r>
              <a:rPr lang="en-US" sz="2000" dirty="0"/>
              <a:t>Today, he arrives to work late. </a:t>
            </a:r>
          </a:p>
          <a:p>
            <a:pPr>
              <a:buFont typeface="Wingdings" charset="2"/>
              <a:buChar char="§"/>
            </a:pPr>
            <a:r>
              <a:rPr lang="en-US" sz="2000" dirty="0"/>
              <a:t>When you begin to talk with him about your observations he says, “what difference does it make? Nothing really matters anyway. It doesn’t matter if I’m here or not.”</a:t>
            </a:r>
          </a:p>
        </p:txBody>
      </p:sp>
      <p:sp>
        <p:nvSpPr>
          <p:cNvPr id="2" name="TextBox 1">
            <a:extLst>
              <a:ext uri="{FF2B5EF4-FFF2-40B4-BE49-F238E27FC236}">
                <a16:creationId xmlns:a16="http://schemas.microsoft.com/office/drawing/2014/main" id="{914D2663-7D1D-9D40-8372-F33CB0DA61BB}"/>
              </a:ext>
            </a:extLst>
          </p:cNvPr>
          <p:cNvSpPr txBox="1"/>
          <p:nvPr/>
        </p:nvSpPr>
        <p:spPr>
          <a:xfrm>
            <a:off x="7385986" y="2241528"/>
            <a:ext cx="4194987" cy="3138167"/>
          </a:xfrm>
          <a:prstGeom prst="rect">
            <a:avLst/>
          </a:prstGeom>
          <a:solidFill>
            <a:schemeClr val="accent4">
              <a:lumMod val="20000"/>
              <a:lumOff val="80000"/>
            </a:schemeClr>
          </a:solidFill>
          <a:ln w="38100">
            <a:solidFill>
              <a:schemeClr val="accent1"/>
            </a:solidFill>
          </a:ln>
        </p:spPr>
        <p:txBody>
          <a:bodyPr wrap="square" rtlCol="0">
            <a:spAutoFit/>
          </a:bodyPr>
          <a:lstStyle/>
          <a:p>
            <a:pPr marL="285664" indent="-285664">
              <a:buFont typeface="Arial" panose="020B0604020202020204" pitchFamily="34" charset="0"/>
              <a:buChar char="•"/>
            </a:pPr>
            <a:r>
              <a:rPr lang="en-US" sz="1999" dirty="0"/>
              <a:t>What kind of stress injury may be present?</a:t>
            </a:r>
          </a:p>
          <a:p>
            <a:pPr marL="285664" indent="-285664">
              <a:buFont typeface="Arial" panose="020B0604020202020204" pitchFamily="34" charset="0"/>
              <a:buChar char="•"/>
            </a:pPr>
            <a:r>
              <a:rPr lang="en-US" sz="1999" dirty="0"/>
              <a:t>What SFA action(s) would you use?</a:t>
            </a:r>
          </a:p>
          <a:p>
            <a:pPr marL="285664" indent="-285664">
              <a:buFont typeface="Arial" panose="020B0604020202020204" pitchFamily="34" charset="0"/>
              <a:buChar char="•"/>
            </a:pPr>
            <a:r>
              <a:rPr lang="en-US" sz="1999" dirty="0"/>
              <a:t>What is your plan for approaching the situation?</a:t>
            </a:r>
          </a:p>
          <a:p>
            <a:pPr marL="285664" indent="-285664">
              <a:buFont typeface="Arial" panose="020B0604020202020204" pitchFamily="34" charset="0"/>
              <a:buChar char="•"/>
            </a:pPr>
            <a:r>
              <a:rPr lang="en-US" sz="1999" dirty="0"/>
              <a:t>What other information would you want to know?</a:t>
            </a:r>
          </a:p>
          <a:p>
            <a:pPr marL="285664" indent="-285664">
              <a:buFont typeface="Arial" panose="020B0604020202020204" pitchFamily="34" charset="0"/>
              <a:buChar char="•"/>
            </a:pPr>
            <a:r>
              <a:rPr lang="en-US" sz="1999" dirty="0"/>
              <a:t>Outline the exact words/sentences you would use. </a:t>
            </a:r>
          </a:p>
          <a:p>
            <a:endParaRPr lang="en-US" dirty="0"/>
          </a:p>
        </p:txBody>
      </p:sp>
      <p:sp>
        <p:nvSpPr>
          <p:cNvPr id="4" name="Title 3"/>
          <p:cNvSpPr>
            <a:spLocks noGrp="1"/>
          </p:cNvSpPr>
          <p:nvPr>
            <p:ph type="title"/>
          </p:nvPr>
        </p:nvSpPr>
        <p:spPr/>
        <p:txBody>
          <a:bodyPr/>
          <a:lstStyle/>
          <a:p>
            <a:r>
              <a:rPr lang="en-US" dirty="0"/>
              <a:t>Cover Scenario</a:t>
            </a:r>
          </a:p>
        </p:txBody>
      </p:sp>
    </p:spTree>
    <p:extLst>
      <p:ext uri="{BB962C8B-B14F-4D97-AF65-F5344CB8AC3E}">
        <p14:creationId xmlns:p14="http://schemas.microsoft.com/office/powerpoint/2010/main" val="387167926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A46ED-B97E-493F-9F96-C355BB9AB3C7}"/>
              </a:ext>
            </a:extLst>
          </p:cNvPr>
          <p:cNvPicPr>
            <a:picLocks noChangeAspect="1"/>
          </p:cNvPicPr>
          <p:nvPr/>
        </p:nvPicPr>
        <p:blipFill>
          <a:blip r:embed="rId3"/>
          <a:stretch>
            <a:fillRect/>
          </a:stretch>
        </p:blipFill>
        <p:spPr>
          <a:xfrm>
            <a:off x="3307309" y="1856096"/>
            <a:ext cx="5937389" cy="3822400"/>
          </a:xfrm>
          <a:prstGeom prst="rect">
            <a:avLst/>
          </a:prstGeom>
        </p:spPr>
      </p:pic>
    </p:spTree>
    <p:extLst>
      <p:ext uri="{BB962C8B-B14F-4D97-AF65-F5344CB8AC3E}">
        <p14:creationId xmlns:p14="http://schemas.microsoft.com/office/powerpoint/2010/main" val="2446200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depressedpatient_crop380w.jpg">
            <a:extLst>
              <a:ext uri="{FF2B5EF4-FFF2-40B4-BE49-F238E27FC236}">
                <a16:creationId xmlns:a16="http://schemas.microsoft.com/office/drawing/2014/main" id="{8E4BB165-4D0F-45E2-8D81-F12205C71D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828800"/>
            <a:ext cx="2842669" cy="1868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on_the_record_07.jpg">
            <a:extLst>
              <a:ext uri="{FF2B5EF4-FFF2-40B4-BE49-F238E27FC236}">
                <a16:creationId xmlns:a16="http://schemas.microsoft.com/office/drawing/2014/main" id="{ACAE0E3F-319F-4155-BC6D-1C5BE53C04B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1" y="4267200"/>
            <a:ext cx="2842669" cy="2208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EC3846A-E5FC-4BEB-9128-2C1D36D8A0AF}"/>
              </a:ext>
            </a:extLst>
          </p:cNvPr>
          <p:cNvGrpSpPr/>
          <p:nvPr/>
        </p:nvGrpSpPr>
        <p:grpSpPr>
          <a:xfrm>
            <a:off x="4080882" y="1411630"/>
            <a:ext cx="4563637" cy="4800600"/>
            <a:chOff x="2087295" y="762695"/>
            <a:chExt cx="5365179" cy="5561151"/>
          </a:xfrm>
        </p:grpSpPr>
        <p:pic>
          <p:nvPicPr>
            <p:cNvPr id="10" name="Picture 49">
              <a:extLst>
                <a:ext uri="{FF2B5EF4-FFF2-40B4-BE49-F238E27FC236}">
                  <a16:creationId xmlns:a16="http://schemas.microsoft.com/office/drawing/2014/main" id="{44E050FE-F70E-4F6E-B5F4-95CAF3A2F9E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295" y="762695"/>
              <a:ext cx="4799350" cy="5561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97A6AB1-391F-4413-8B7A-E83A602163B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5729" y="3387737"/>
              <a:ext cx="2160024" cy="148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81096C8-FC69-451A-A604-64D4830F69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58" y="1570522"/>
              <a:ext cx="701492" cy="182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C2E2091-46D0-4074-89C4-C2F7A5248E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0589" y="2591020"/>
              <a:ext cx="595157"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1A72BE4-27E7-4026-89F0-CC6F9EA71F3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7765" y="4038443"/>
              <a:ext cx="877659" cy="18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67D22F-57B6-48E7-AB45-4436AA99605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0678" y="5162099"/>
              <a:ext cx="1214121" cy="23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ECA1B4E-6B7A-45F9-BF94-D6279BF8EF5F}"/>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711" y="5603310"/>
              <a:ext cx="1090329" cy="18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a:extLst>
                <a:ext uri="{FF2B5EF4-FFF2-40B4-BE49-F238E27FC236}">
                  <a16:creationId xmlns:a16="http://schemas.microsoft.com/office/drawing/2014/main" id="{42FFEBD2-07E7-4C39-A1FA-6CCFD24A242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1729" y="1779574"/>
              <a:ext cx="1415681" cy="507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a:extLst>
                <a:ext uri="{FF2B5EF4-FFF2-40B4-BE49-F238E27FC236}">
                  <a16:creationId xmlns:a16="http://schemas.microsoft.com/office/drawing/2014/main" id="{2BC67037-9E2C-4938-950A-5D9A9884C7C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552" y="2063858"/>
              <a:ext cx="1975922" cy="161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762FE199-ECCD-425A-B5FB-4A9FC7C185C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01" y="5044656"/>
              <a:ext cx="652292" cy="44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5">
              <a:extLst>
                <a:ext uri="{FF2B5EF4-FFF2-40B4-BE49-F238E27FC236}">
                  <a16:creationId xmlns:a16="http://schemas.microsoft.com/office/drawing/2014/main" id="{81135F0C-A425-4D86-B3D5-BA85A5F860D6}"/>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1847" y="1287968"/>
              <a:ext cx="1131856" cy="488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34F87D60-815A-4503-9312-82349A91ECA9}"/>
              </a:ext>
            </a:extLst>
          </p:cNvPr>
          <p:cNvSpPr txBox="1"/>
          <p:nvPr/>
        </p:nvSpPr>
        <p:spPr>
          <a:xfrm>
            <a:off x="8974987" y="2273786"/>
            <a:ext cx="3094532" cy="3970318"/>
          </a:xfrm>
          <a:prstGeom prst="rect">
            <a:avLst/>
          </a:prstGeom>
          <a:noFill/>
        </p:spPr>
        <p:txBody>
          <a:bodyPr wrap="square" rtlCol="0">
            <a:spAutoFit/>
          </a:bodyPr>
          <a:lstStyle/>
          <a:p>
            <a:pPr marL="342900" indent="-342900">
              <a:buAutoNum type="arabicPeriod"/>
            </a:pPr>
            <a:r>
              <a:rPr lang="en-US" b="1" i="1" dirty="0"/>
              <a:t>CHECK</a:t>
            </a:r>
          </a:p>
          <a:p>
            <a:r>
              <a:rPr lang="en-US" i="1" dirty="0"/>
              <a:t>Assess: Observe and listen</a:t>
            </a:r>
          </a:p>
          <a:p>
            <a:r>
              <a:rPr lang="en-US" b="1" i="1" dirty="0"/>
              <a:t>2. COORDINATE</a:t>
            </a:r>
          </a:p>
          <a:p>
            <a:r>
              <a:rPr lang="en-US" i="1" dirty="0"/>
              <a:t>Get help, refer as needed</a:t>
            </a:r>
          </a:p>
          <a:p>
            <a:r>
              <a:rPr lang="en-US" b="1" i="1" dirty="0"/>
              <a:t>3. COVER</a:t>
            </a:r>
          </a:p>
          <a:p>
            <a:r>
              <a:rPr lang="en-US" i="1" dirty="0"/>
              <a:t>Get safety ASAP</a:t>
            </a:r>
          </a:p>
          <a:p>
            <a:r>
              <a:rPr lang="en-US" b="1" i="1" dirty="0">
                <a:highlight>
                  <a:srgbClr val="FF33CC"/>
                </a:highlight>
              </a:rPr>
              <a:t>4.CALM</a:t>
            </a:r>
          </a:p>
          <a:p>
            <a:r>
              <a:rPr lang="en-US" i="1" dirty="0">
                <a:highlight>
                  <a:srgbClr val="FF33CC"/>
                </a:highlight>
              </a:rPr>
              <a:t>Relax, slow down, refocus</a:t>
            </a:r>
          </a:p>
          <a:p>
            <a:r>
              <a:rPr lang="en-US" b="1" i="1" dirty="0"/>
              <a:t>5.CONNECT</a:t>
            </a:r>
          </a:p>
          <a:p>
            <a:r>
              <a:rPr lang="en-US" i="1" dirty="0"/>
              <a:t>Get support from others</a:t>
            </a:r>
          </a:p>
          <a:p>
            <a:r>
              <a:rPr lang="en-US" b="1" i="1" dirty="0"/>
              <a:t>6.COMPETENCE</a:t>
            </a:r>
          </a:p>
          <a:p>
            <a:r>
              <a:rPr lang="en-US" i="1" dirty="0"/>
              <a:t>Restore effectiveness</a:t>
            </a:r>
          </a:p>
          <a:p>
            <a:r>
              <a:rPr lang="en-US" b="1" i="1" dirty="0"/>
              <a:t>7. CONFIDENCE</a:t>
            </a:r>
          </a:p>
          <a:p>
            <a:r>
              <a:rPr lang="en-US" i="1" dirty="0"/>
              <a:t>Restore self-esteem and hope</a:t>
            </a:r>
          </a:p>
        </p:txBody>
      </p:sp>
      <p:pic>
        <p:nvPicPr>
          <p:cNvPr id="22" name="Picture 46">
            <a:extLst>
              <a:ext uri="{FF2B5EF4-FFF2-40B4-BE49-F238E27FC236}">
                <a16:creationId xmlns:a16="http://schemas.microsoft.com/office/drawing/2014/main" id="{0C0B2848-D34D-48F1-B68B-A79CCD5EB8D9}"/>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837" y="1411631"/>
            <a:ext cx="2388566" cy="75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B2558EF-AF14-4793-9605-C0F95A0572C4}"/>
              </a:ext>
            </a:extLst>
          </p:cNvPr>
          <p:cNvSpPr txBox="1"/>
          <p:nvPr/>
        </p:nvSpPr>
        <p:spPr>
          <a:xfrm>
            <a:off x="3048000" y="228600"/>
            <a:ext cx="6629400" cy="707886"/>
          </a:xfrm>
          <a:prstGeom prst="rect">
            <a:avLst/>
          </a:prstGeom>
          <a:noFill/>
        </p:spPr>
        <p:txBody>
          <a:bodyPr wrap="square" rtlCol="0">
            <a:spAutoFit/>
          </a:bodyPr>
          <a:lstStyle/>
          <a:p>
            <a:r>
              <a:rPr lang="en-US" sz="4000" dirty="0">
                <a:solidFill>
                  <a:schemeClr val="bg1"/>
                </a:solidFill>
              </a:rPr>
              <a:t>Stress First Aid Action: Calm</a:t>
            </a:r>
          </a:p>
        </p:txBody>
      </p:sp>
    </p:spTree>
    <p:extLst>
      <p:ext uri="{BB962C8B-B14F-4D97-AF65-F5344CB8AC3E}">
        <p14:creationId xmlns:p14="http://schemas.microsoft.com/office/powerpoint/2010/main" val="33503104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8">
            <a:extLst>
              <a:ext uri="{FF2B5EF4-FFF2-40B4-BE49-F238E27FC236}">
                <a16:creationId xmlns:a16="http://schemas.microsoft.com/office/drawing/2014/main" id="{26984C68-D27A-4722-876C-55D2A405950D}"/>
              </a:ext>
            </a:extLst>
          </p:cNvPr>
          <p:cNvGraphicFramePr/>
          <p:nvPr>
            <p:extLst>
              <p:ext uri="{D42A27DB-BD31-4B8C-83A1-F6EECF244321}">
                <p14:modId xmlns:p14="http://schemas.microsoft.com/office/powerpoint/2010/main" val="3390211207"/>
              </p:ext>
            </p:extLst>
          </p:nvPr>
        </p:nvGraphicFramePr>
        <p:xfrm>
          <a:off x="3086100" y="1832377"/>
          <a:ext cx="8915400" cy="5034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4">
            <a:extLst>
              <a:ext uri="{FF2B5EF4-FFF2-40B4-BE49-F238E27FC236}">
                <a16:creationId xmlns:a16="http://schemas.microsoft.com/office/drawing/2014/main" id="{7A4F436F-ED98-4F4F-AE34-9BC8A33C90F8}"/>
              </a:ext>
            </a:extLst>
          </p:cNvPr>
          <p:cNvSpPr>
            <a:spLocks noGrp="1" noChangeArrowheads="1"/>
          </p:cNvSpPr>
          <p:nvPr>
            <p:ph type="title"/>
          </p:nvPr>
        </p:nvSpPr>
        <p:spPr bwMode="auto">
          <a:xfrm>
            <a:off x="1981201" y="76201"/>
            <a:ext cx="8610600" cy="1008063"/>
          </a:xfrm>
        </p:spPr>
        <p:txBody>
          <a:bodyPr vert="horz" lIns="91416" tIns="45708" rIns="91416" bIns="45708" numCol="1" rtlCol="0" anchor="ctr" anchorCtr="1" compatLnSpc="1">
            <a:prstTxWarp prst="textNoShape">
              <a:avLst/>
            </a:prstTxWarp>
            <a:normAutofit/>
          </a:bodyPr>
          <a:lstStyle/>
          <a:p>
            <a:pPr>
              <a:defRPr/>
            </a:pPr>
            <a:r>
              <a:rPr lang="en-GB" sz="4000" dirty="0">
                <a:ea typeface="ＭＳ Ｐゴシック" charset="0"/>
                <a:cs typeface="ＭＳ Ｐゴシック" charset="0"/>
              </a:rPr>
              <a:t>Calm Actions </a:t>
            </a:r>
            <a:endParaRPr lang="en-US" sz="4000" dirty="0"/>
          </a:p>
        </p:txBody>
      </p:sp>
      <p:sp>
        <p:nvSpPr>
          <p:cNvPr id="6" name="Down Arrow 1">
            <a:extLst>
              <a:ext uri="{FF2B5EF4-FFF2-40B4-BE49-F238E27FC236}">
                <a16:creationId xmlns:a16="http://schemas.microsoft.com/office/drawing/2014/main" id="{1AC8A8EC-1E93-499E-B047-86DFBD1360DC}"/>
              </a:ext>
            </a:extLst>
          </p:cNvPr>
          <p:cNvSpPr/>
          <p:nvPr/>
        </p:nvSpPr>
        <p:spPr>
          <a:xfrm>
            <a:off x="10820401" y="1370228"/>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088F31C1-7B82-4DB0-8A55-C91DD5A99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34" y="2349759"/>
            <a:ext cx="3017336" cy="3114669"/>
          </a:xfrm>
          <a:prstGeom prst="rect">
            <a:avLst/>
          </a:prstGeom>
        </p:spPr>
      </p:pic>
      <p:sp>
        <p:nvSpPr>
          <p:cNvPr id="12" name="Down Arrow 1">
            <a:extLst>
              <a:ext uri="{FF2B5EF4-FFF2-40B4-BE49-F238E27FC236}">
                <a16:creationId xmlns:a16="http://schemas.microsoft.com/office/drawing/2014/main" id="{94E75C15-7570-4C18-AA97-469E5AD33E30}"/>
              </a:ext>
            </a:extLst>
          </p:cNvPr>
          <p:cNvSpPr/>
          <p:nvPr/>
        </p:nvSpPr>
        <p:spPr>
          <a:xfrm>
            <a:off x="6215756" y="1343256"/>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
            <a:extLst>
              <a:ext uri="{FF2B5EF4-FFF2-40B4-BE49-F238E27FC236}">
                <a16:creationId xmlns:a16="http://schemas.microsoft.com/office/drawing/2014/main" id="{9CE269C6-1EE4-405D-8348-1BACBC54BB63}"/>
              </a:ext>
            </a:extLst>
          </p:cNvPr>
          <p:cNvSpPr/>
          <p:nvPr/>
        </p:nvSpPr>
        <p:spPr>
          <a:xfrm>
            <a:off x="8534401" y="1370228"/>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
            <a:extLst>
              <a:ext uri="{FF2B5EF4-FFF2-40B4-BE49-F238E27FC236}">
                <a16:creationId xmlns:a16="http://schemas.microsoft.com/office/drawing/2014/main" id="{B822FFFB-0B02-4B36-9844-AC9BABCF9732}"/>
              </a:ext>
            </a:extLst>
          </p:cNvPr>
          <p:cNvSpPr/>
          <p:nvPr/>
        </p:nvSpPr>
        <p:spPr>
          <a:xfrm>
            <a:off x="4058767" y="1376713"/>
            <a:ext cx="323313" cy="462148"/>
          </a:xfrm>
          <a:prstGeom prst="down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2162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1"/>
          <p:cNvSpPr>
            <a:spLocks noGrp="1"/>
          </p:cNvSpPr>
          <p:nvPr>
            <p:ph type="title"/>
          </p:nvPr>
        </p:nvSpPr>
        <p:spPr>
          <a:xfrm>
            <a:off x="1752601" y="76203"/>
            <a:ext cx="9293979" cy="1007533"/>
          </a:xfrm>
        </p:spPr>
        <p:txBody>
          <a:bodyPr>
            <a:normAutofit/>
          </a:bodyPr>
          <a:lstStyle/>
          <a:p>
            <a:pPr algn="ctr">
              <a:defRPr/>
            </a:pPr>
            <a:r>
              <a:rPr lang="en-GB" sz="3999" dirty="0">
                <a:ea typeface="ＭＳ Ｐゴシック" charset="0"/>
                <a:cs typeface="ＭＳ Ｐゴシック" charset="0"/>
              </a:rPr>
              <a:t>Examples of a Need for Calm</a:t>
            </a:r>
            <a:endParaRPr lang="en-US" sz="3999" dirty="0">
              <a:effectLst>
                <a:outerShdw blurRad="38100" dist="38100" dir="2700000" algn="tl">
                  <a:srgbClr val="000000">
                    <a:alpha val="43137"/>
                  </a:srgbClr>
                </a:outerShdw>
              </a:effectLst>
              <a:ea typeface="ＭＳ Ｐゴシック" charset="0"/>
              <a:cs typeface="ＭＳ Ｐゴシック" charset="0"/>
            </a:endParaRPr>
          </a:p>
        </p:txBody>
      </p:sp>
      <p:sp>
        <p:nvSpPr>
          <p:cNvPr id="2" name="TextBox 1"/>
          <p:cNvSpPr txBox="1"/>
          <p:nvPr/>
        </p:nvSpPr>
        <p:spPr>
          <a:xfrm>
            <a:off x="457200" y="2849940"/>
            <a:ext cx="3810000" cy="1569660"/>
          </a:xfrm>
          <a:prstGeom prst="rect">
            <a:avLst/>
          </a:prstGeom>
          <a:solidFill>
            <a:srgbClr val="002060"/>
          </a:solidFill>
        </p:spPr>
        <p:txBody>
          <a:bodyPr wrap="square" rtlCol="0">
            <a:spAutoFit/>
          </a:bodyPr>
          <a:lstStyle/>
          <a:p>
            <a:r>
              <a:rPr lang="en-US" sz="2400" dirty="0">
                <a:solidFill>
                  <a:schemeClr val="bg1"/>
                </a:solidFill>
              </a:rPr>
              <a:t>Never in the history of calming down has anyone ever calmed down by being told to calm down</a:t>
            </a:r>
          </a:p>
        </p:txBody>
      </p:sp>
      <p:sp>
        <p:nvSpPr>
          <p:cNvPr id="3" name="TextBox 2">
            <a:extLst>
              <a:ext uri="{FF2B5EF4-FFF2-40B4-BE49-F238E27FC236}">
                <a16:creationId xmlns:a16="http://schemas.microsoft.com/office/drawing/2014/main" id="{6CA6C835-5488-4512-B8BA-40FFE3CA8760}"/>
              </a:ext>
            </a:extLst>
          </p:cNvPr>
          <p:cNvSpPr txBox="1"/>
          <p:nvPr/>
        </p:nvSpPr>
        <p:spPr>
          <a:xfrm>
            <a:off x="4801970" y="1438900"/>
            <a:ext cx="7009031" cy="5093702"/>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v"/>
            </a:pPr>
            <a:r>
              <a:rPr lang="en-US" dirty="0"/>
              <a:t>Someone returning from responding to a particularly violent domestic violence case is talking too fast and not reacting appropriately to commands or questions.</a:t>
            </a:r>
          </a:p>
          <a:p>
            <a:pPr marL="285750" indent="-285750">
              <a:spcBef>
                <a:spcPts val="600"/>
              </a:spcBef>
              <a:spcAft>
                <a:spcPts val="600"/>
              </a:spcAft>
              <a:buFont typeface="Wingdings" panose="05000000000000000000" pitchFamily="2" charset="2"/>
              <a:buChar char="v"/>
            </a:pPr>
            <a:r>
              <a:rPr lang="en-US" dirty="0"/>
              <a:t>Someone is pacing and wringing their hands while on duty. They just heard that their son, an Army sergeant deployed overseas, has been seriously injured.</a:t>
            </a:r>
          </a:p>
          <a:p>
            <a:pPr marL="285750" indent="-285750">
              <a:spcBef>
                <a:spcPts val="600"/>
              </a:spcBef>
              <a:spcAft>
                <a:spcPts val="600"/>
              </a:spcAft>
              <a:buFont typeface="Wingdings" panose="05000000000000000000" pitchFamily="2" charset="2"/>
              <a:buChar char="v"/>
            </a:pPr>
            <a:r>
              <a:rPr lang="en-US" dirty="0"/>
              <a:t>Alcohol is the only thing a person feels they can  turn to calm themselves.</a:t>
            </a:r>
          </a:p>
          <a:p>
            <a:pPr marL="285750" indent="-285750">
              <a:spcBef>
                <a:spcPts val="600"/>
              </a:spcBef>
              <a:spcAft>
                <a:spcPts val="600"/>
              </a:spcAft>
              <a:buFont typeface="Wingdings" panose="05000000000000000000" pitchFamily="2" charset="2"/>
              <a:buChar char="v"/>
            </a:pPr>
            <a:r>
              <a:rPr lang="en-US" dirty="0"/>
              <a:t>Someone is upset because one of his team took their own life.</a:t>
            </a:r>
          </a:p>
          <a:p>
            <a:pPr marL="285750" indent="-285750">
              <a:spcBef>
                <a:spcPts val="600"/>
              </a:spcBef>
              <a:spcAft>
                <a:spcPts val="600"/>
              </a:spcAft>
              <a:buFont typeface="Wingdings" panose="05000000000000000000" pitchFamily="2" charset="2"/>
              <a:buChar char="v"/>
            </a:pPr>
            <a:r>
              <a:rPr lang="en-US" dirty="0"/>
              <a:t>Someone punches their locker after just returning from responding to a baby who is in a coma after being shaken by a parent.</a:t>
            </a:r>
          </a:p>
          <a:p>
            <a:pPr marL="285750" indent="-285750">
              <a:spcBef>
                <a:spcPts val="600"/>
              </a:spcBef>
              <a:spcAft>
                <a:spcPts val="600"/>
              </a:spcAft>
              <a:buFont typeface="Wingdings" panose="05000000000000000000" pitchFamily="2" charset="2"/>
              <a:buChar char="v"/>
            </a:pPr>
            <a:r>
              <a:rPr lang="en-US" dirty="0"/>
              <a:t>An experienced worker begins to make careless mistakes and notices his adrenaline increase when several others gather to watch him perform an action. </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161242435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E04006-BA8C-47BE-8873-D7110F41A431}"/>
              </a:ext>
            </a:extLst>
          </p:cNvPr>
          <p:cNvSpPr>
            <a:spLocks noGrp="1"/>
          </p:cNvSpPr>
          <p:nvPr>
            <p:ph type="title"/>
          </p:nvPr>
        </p:nvSpPr>
        <p:spPr>
          <a:xfrm>
            <a:off x="2503262" y="48956"/>
            <a:ext cx="8538419" cy="1008063"/>
          </a:xfrm>
        </p:spPr>
        <p:txBody>
          <a:bodyPr>
            <a:noAutofit/>
          </a:bodyPr>
          <a:lstStyle/>
          <a:p>
            <a:r>
              <a:rPr lang="en-US" sz="3600" dirty="0"/>
              <a:t>Evidence Supporting Stress First Aid Model</a:t>
            </a:r>
          </a:p>
        </p:txBody>
      </p:sp>
      <p:grpSp>
        <p:nvGrpSpPr>
          <p:cNvPr id="2" name="Group 1">
            <a:extLst>
              <a:ext uri="{FF2B5EF4-FFF2-40B4-BE49-F238E27FC236}">
                <a16:creationId xmlns:a16="http://schemas.microsoft.com/office/drawing/2014/main" id="{941FD174-661D-4D10-8E48-E6FCBD65D22A}"/>
              </a:ext>
            </a:extLst>
          </p:cNvPr>
          <p:cNvGrpSpPr/>
          <p:nvPr/>
        </p:nvGrpSpPr>
        <p:grpSpPr>
          <a:xfrm>
            <a:off x="3445858" y="1600200"/>
            <a:ext cx="5335731" cy="5001126"/>
            <a:chOff x="3979661" y="788938"/>
            <a:chExt cx="6646067" cy="6384643"/>
          </a:xfrm>
        </p:grpSpPr>
        <p:grpSp>
          <p:nvGrpSpPr>
            <p:cNvPr id="5" name="Group 4">
              <a:extLst>
                <a:ext uri="{FF2B5EF4-FFF2-40B4-BE49-F238E27FC236}">
                  <a16:creationId xmlns:a16="http://schemas.microsoft.com/office/drawing/2014/main" id="{E0906831-543D-4F73-A9FE-1F78E1BCC361}"/>
                </a:ext>
              </a:extLst>
            </p:cNvPr>
            <p:cNvGrpSpPr/>
            <p:nvPr/>
          </p:nvGrpSpPr>
          <p:grpSpPr>
            <a:xfrm>
              <a:off x="6323012" y="788938"/>
              <a:ext cx="1927324" cy="1927324"/>
              <a:chOff x="2830317" y="934"/>
              <a:chExt cx="1927324" cy="1927324"/>
            </a:xfrm>
            <a:solidFill>
              <a:schemeClr val="accent1">
                <a:lumMod val="90000"/>
              </a:schemeClr>
            </a:solidFill>
            <a:scene3d>
              <a:camera prst="orthographicFront">
                <a:rot lat="0" lon="0" rev="0"/>
              </a:camera>
              <a:lightRig rig="balanced" dir="t">
                <a:rot lat="0" lon="0" rev="8700000"/>
              </a:lightRig>
            </a:scene3d>
          </p:grpSpPr>
          <p:sp>
            <p:nvSpPr>
              <p:cNvPr id="34" name="Oval 33">
                <a:extLst>
                  <a:ext uri="{FF2B5EF4-FFF2-40B4-BE49-F238E27FC236}">
                    <a16:creationId xmlns:a16="http://schemas.microsoft.com/office/drawing/2014/main" id="{8C18D1A9-CD80-44E8-ADB2-9B8F48F2FD01}"/>
                  </a:ext>
                </a:extLst>
              </p:cNvPr>
              <p:cNvSpPr/>
              <p:nvPr/>
            </p:nvSpPr>
            <p:spPr>
              <a:xfrm>
                <a:off x="2830317" y="934"/>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5" name="Oval 4">
                <a:extLst>
                  <a:ext uri="{FF2B5EF4-FFF2-40B4-BE49-F238E27FC236}">
                    <a16:creationId xmlns:a16="http://schemas.microsoft.com/office/drawing/2014/main" id="{5559DAE6-05B9-44B6-A4A8-D7538B90E0C2}"/>
                  </a:ext>
                </a:extLst>
              </p:cNvPr>
              <p:cNvSpPr txBox="1"/>
              <p:nvPr/>
            </p:nvSpPr>
            <p:spPr>
              <a:xfrm>
                <a:off x="3112567" y="283184"/>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Sense of Safety</a:t>
                </a:r>
              </a:p>
            </p:txBody>
          </p:sp>
        </p:grpSp>
        <p:grpSp>
          <p:nvGrpSpPr>
            <p:cNvPr id="6" name="Group 5">
              <a:extLst>
                <a:ext uri="{FF2B5EF4-FFF2-40B4-BE49-F238E27FC236}">
                  <a16:creationId xmlns:a16="http://schemas.microsoft.com/office/drawing/2014/main" id="{4CF9EE9D-8724-41DF-9491-9A167A37F172}"/>
                </a:ext>
              </a:extLst>
            </p:cNvPr>
            <p:cNvGrpSpPr/>
            <p:nvPr/>
          </p:nvGrpSpPr>
          <p:grpSpPr>
            <a:xfrm>
              <a:off x="8187119" y="2264215"/>
              <a:ext cx="502759" cy="650471"/>
              <a:chOff x="4694424" y="1476211"/>
              <a:chExt cx="502759" cy="650471"/>
            </a:xfrm>
            <a:solidFill>
              <a:schemeClr val="accent1">
                <a:lumMod val="50000"/>
              </a:schemeClr>
            </a:solidFill>
            <a:scene3d>
              <a:camera prst="orthographicFront">
                <a:rot lat="0" lon="0" rev="0"/>
              </a:camera>
              <a:lightRig rig="balanced" dir="t">
                <a:rot lat="0" lon="0" rev="8700000"/>
              </a:lightRig>
            </a:scene3d>
          </p:grpSpPr>
          <p:sp>
            <p:nvSpPr>
              <p:cNvPr id="32" name="Arrow: Right 31">
                <a:extLst>
                  <a:ext uri="{FF2B5EF4-FFF2-40B4-BE49-F238E27FC236}">
                    <a16:creationId xmlns:a16="http://schemas.microsoft.com/office/drawing/2014/main" id="{0A25D637-56FF-4555-AE78-E92571AB9B8B}"/>
                  </a:ext>
                </a:extLst>
              </p:cNvPr>
              <p:cNvSpPr/>
              <p:nvPr/>
            </p:nvSpPr>
            <p:spPr>
              <a:xfrm rot="2160000">
                <a:off x="4694424" y="1476211"/>
                <a:ext cx="502759"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3" name="Arrow: Right 6">
                <a:extLst>
                  <a:ext uri="{FF2B5EF4-FFF2-40B4-BE49-F238E27FC236}">
                    <a16:creationId xmlns:a16="http://schemas.microsoft.com/office/drawing/2014/main" id="{9041E511-65F3-42D5-AB4E-C0B5FB7CDED2}"/>
                  </a:ext>
                </a:extLst>
              </p:cNvPr>
              <p:cNvSpPr txBox="1"/>
              <p:nvPr/>
            </p:nvSpPr>
            <p:spPr>
              <a:xfrm rot="2160000">
                <a:off x="4708827" y="1561978"/>
                <a:ext cx="351931"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a:p>
            </p:txBody>
          </p:sp>
        </p:grpSp>
        <p:grpSp>
          <p:nvGrpSpPr>
            <p:cNvPr id="7" name="Group 6">
              <a:extLst>
                <a:ext uri="{FF2B5EF4-FFF2-40B4-BE49-F238E27FC236}">
                  <a16:creationId xmlns:a16="http://schemas.microsoft.com/office/drawing/2014/main" id="{4D49EC91-3619-403F-93BD-BCFC41851D77}"/>
                </a:ext>
              </a:extLst>
            </p:cNvPr>
            <p:cNvGrpSpPr/>
            <p:nvPr/>
          </p:nvGrpSpPr>
          <p:grpSpPr>
            <a:xfrm>
              <a:off x="8634321" y="2491482"/>
              <a:ext cx="1991407" cy="1927324"/>
              <a:chOff x="5141626" y="1703478"/>
              <a:chExt cx="1991407" cy="1927324"/>
            </a:xfrm>
            <a:solidFill>
              <a:schemeClr val="accent1">
                <a:lumMod val="75000"/>
              </a:schemeClr>
            </a:solidFill>
            <a:scene3d>
              <a:camera prst="orthographicFront">
                <a:rot lat="0" lon="0" rev="0"/>
              </a:camera>
              <a:lightRig rig="balanced" dir="t">
                <a:rot lat="0" lon="0" rev="8700000"/>
              </a:lightRig>
            </a:scene3d>
          </p:grpSpPr>
          <p:sp>
            <p:nvSpPr>
              <p:cNvPr id="30" name="Oval 29">
                <a:extLst>
                  <a:ext uri="{FF2B5EF4-FFF2-40B4-BE49-F238E27FC236}">
                    <a16:creationId xmlns:a16="http://schemas.microsoft.com/office/drawing/2014/main" id="{95DCC6A9-A30C-4402-95A5-571CC11EE190}"/>
                  </a:ext>
                </a:extLst>
              </p:cNvPr>
              <p:cNvSpPr/>
              <p:nvPr/>
            </p:nvSpPr>
            <p:spPr>
              <a:xfrm>
                <a:off x="5141626" y="1703478"/>
                <a:ext cx="1991407"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1" name="Oval 8">
                <a:extLst>
                  <a:ext uri="{FF2B5EF4-FFF2-40B4-BE49-F238E27FC236}">
                    <a16:creationId xmlns:a16="http://schemas.microsoft.com/office/drawing/2014/main" id="{5731EF7E-7677-4FD1-AD42-E693FD6D053A}"/>
                  </a:ext>
                </a:extLst>
              </p:cNvPr>
              <p:cNvSpPr txBox="1"/>
              <p:nvPr/>
            </p:nvSpPr>
            <p:spPr>
              <a:xfrm>
                <a:off x="5433261" y="1985728"/>
                <a:ext cx="1408137"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Calming</a:t>
                </a:r>
              </a:p>
            </p:txBody>
          </p:sp>
        </p:grpSp>
        <p:grpSp>
          <p:nvGrpSpPr>
            <p:cNvPr id="10" name="Group 9">
              <a:extLst>
                <a:ext uri="{FF2B5EF4-FFF2-40B4-BE49-F238E27FC236}">
                  <a16:creationId xmlns:a16="http://schemas.microsoft.com/office/drawing/2014/main" id="{54A1C779-0BFF-4B9F-8BF7-F371B20E01EC}"/>
                </a:ext>
              </a:extLst>
            </p:cNvPr>
            <p:cNvGrpSpPr/>
            <p:nvPr/>
          </p:nvGrpSpPr>
          <p:grpSpPr>
            <a:xfrm>
              <a:off x="7869376" y="5105400"/>
              <a:ext cx="1927324" cy="1927324"/>
              <a:chOff x="4278587" y="4458253"/>
              <a:chExt cx="1927324" cy="1927324"/>
            </a:xfrm>
            <a:solidFill>
              <a:schemeClr val="accent1">
                <a:lumMod val="50000"/>
              </a:schemeClr>
            </a:solidFill>
            <a:scene3d>
              <a:camera prst="orthographicFront">
                <a:rot lat="0" lon="0" rev="0"/>
              </a:camera>
              <a:lightRig rig="balanced" dir="t">
                <a:rot lat="0" lon="0" rev="8700000"/>
              </a:lightRig>
            </a:scene3d>
          </p:grpSpPr>
          <p:sp>
            <p:nvSpPr>
              <p:cNvPr id="26" name="Oval 25">
                <a:extLst>
                  <a:ext uri="{FF2B5EF4-FFF2-40B4-BE49-F238E27FC236}">
                    <a16:creationId xmlns:a16="http://schemas.microsoft.com/office/drawing/2014/main" id="{58797502-0027-490A-8AFF-44B62DCBCABE}"/>
                  </a:ext>
                </a:extLst>
              </p:cNvPr>
              <p:cNvSpPr/>
              <p:nvPr/>
            </p:nvSpPr>
            <p:spPr>
              <a:xfrm>
                <a:off x="4278587" y="4458253"/>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7" name="Oval 12">
                <a:extLst>
                  <a:ext uri="{FF2B5EF4-FFF2-40B4-BE49-F238E27FC236}">
                    <a16:creationId xmlns:a16="http://schemas.microsoft.com/office/drawing/2014/main" id="{D7EB79A1-9F46-490E-BE66-D3D7AAD9BB7D}"/>
                  </a:ext>
                </a:extLst>
              </p:cNvPr>
              <p:cNvSpPr txBox="1"/>
              <p:nvPr/>
            </p:nvSpPr>
            <p:spPr>
              <a:xfrm>
                <a:off x="4560837" y="4740503"/>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en-US" dirty="0"/>
                  <a:t>Connect</a:t>
                </a:r>
              </a:p>
            </p:txBody>
          </p:sp>
        </p:grpSp>
        <p:grpSp>
          <p:nvGrpSpPr>
            <p:cNvPr id="11" name="Group 10">
              <a:extLst>
                <a:ext uri="{FF2B5EF4-FFF2-40B4-BE49-F238E27FC236}">
                  <a16:creationId xmlns:a16="http://schemas.microsoft.com/office/drawing/2014/main" id="{EDD6B8C7-4977-427D-BFD1-6EAB139BEE40}"/>
                </a:ext>
              </a:extLst>
            </p:cNvPr>
            <p:cNvGrpSpPr/>
            <p:nvPr/>
          </p:nvGrpSpPr>
          <p:grpSpPr>
            <a:xfrm>
              <a:off x="7044369" y="5884683"/>
              <a:ext cx="513684" cy="650471"/>
              <a:chOff x="3551674" y="5096679"/>
              <a:chExt cx="513684" cy="650471"/>
            </a:xfrm>
            <a:solidFill>
              <a:schemeClr val="accent1">
                <a:lumMod val="50000"/>
              </a:schemeClr>
            </a:solidFill>
            <a:scene3d>
              <a:camera prst="orthographicFront">
                <a:rot lat="0" lon="0" rev="0"/>
              </a:camera>
              <a:lightRig rig="balanced" dir="t">
                <a:rot lat="0" lon="0" rev="8700000"/>
              </a:lightRig>
            </a:scene3d>
          </p:grpSpPr>
          <p:sp>
            <p:nvSpPr>
              <p:cNvPr id="24" name="Arrow: Right 23">
                <a:extLst>
                  <a:ext uri="{FF2B5EF4-FFF2-40B4-BE49-F238E27FC236}">
                    <a16:creationId xmlns:a16="http://schemas.microsoft.com/office/drawing/2014/main" id="{8F3A6060-51CF-4561-986D-CE5DECDB405C}"/>
                  </a:ext>
                </a:extLst>
              </p:cNvPr>
              <p:cNvSpPr/>
              <p:nvPr/>
            </p:nvSpPr>
            <p:spPr>
              <a:xfrm rot="10800000">
                <a:off x="3551674" y="5096679"/>
                <a:ext cx="513684"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5" name="Arrow: Right 14">
                <a:extLst>
                  <a:ext uri="{FF2B5EF4-FFF2-40B4-BE49-F238E27FC236}">
                    <a16:creationId xmlns:a16="http://schemas.microsoft.com/office/drawing/2014/main" id="{2A33783C-22C9-49A7-B2CB-2E0CC5C23CA0}"/>
                  </a:ext>
                </a:extLst>
              </p:cNvPr>
              <p:cNvSpPr txBox="1"/>
              <p:nvPr/>
            </p:nvSpPr>
            <p:spPr>
              <a:xfrm rot="21600000">
                <a:off x="3705779" y="5226773"/>
                <a:ext cx="359579"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a:p>
            </p:txBody>
          </p:sp>
        </p:grpSp>
        <p:grpSp>
          <p:nvGrpSpPr>
            <p:cNvPr id="12" name="Group 11">
              <a:extLst>
                <a:ext uri="{FF2B5EF4-FFF2-40B4-BE49-F238E27FC236}">
                  <a16:creationId xmlns:a16="http://schemas.microsoft.com/office/drawing/2014/main" id="{8EA1FB6C-F5E0-47D4-BB7B-A16A11701B12}"/>
                </a:ext>
              </a:extLst>
            </p:cNvPr>
            <p:cNvGrpSpPr/>
            <p:nvPr/>
          </p:nvGrpSpPr>
          <p:grpSpPr>
            <a:xfrm>
              <a:off x="4874741" y="5246257"/>
              <a:ext cx="1927324" cy="1927324"/>
              <a:chOff x="1382046" y="4458253"/>
              <a:chExt cx="1927324" cy="1927324"/>
            </a:xfrm>
            <a:solidFill>
              <a:schemeClr val="accent1">
                <a:lumMod val="25000"/>
              </a:schemeClr>
            </a:solidFill>
            <a:scene3d>
              <a:camera prst="orthographicFront">
                <a:rot lat="0" lon="0" rev="0"/>
              </a:camera>
              <a:lightRig rig="balanced" dir="t">
                <a:rot lat="0" lon="0" rev="8700000"/>
              </a:lightRig>
            </a:scene3d>
          </p:grpSpPr>
          <p:sp>
            <p:nvSpPr>
              <p:cNvPr id="22" name="Oval 21">
                <a:extLst>
                  <a:ext uri="{FF2B5EF4-FFF2-40B4-BE49-F238E27FC236}">
                    <a16:creationId xmlns:a16="http://schemas.microsoft.com/office/drawing/2014/main" id="{5116FAF4-C3EA-4B50-8D7F-E446B4309731}"/>
                  </a:ext>
                </a:extLst>
              </p:cNvPr>
              <p:cNvSpPr/>
              <p:nvPr/>
            </p:nvSpPr>
            <p:spPr>
              <a:xfrm>
                <a:off x="1382046" y="4458253"/>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3" name="Oval 16">
                <a:extLst>
                  <a:ext uri="{FF2B5EF4-FFF2-40B4-BE49-F238E27FC236}">
                    <a16:creationId xmlns:a16="http://schemas.microsoft.com/office/drawing/2014/main" id="{4FD964AC-4A6F-45AC-ACED-D9F4ED67E24F}"/>
                  </a:ext>
                </a:extLst>
              </p:cNvPr>
              <p:cNvSpPr txBox="1"/>
              <p:nvPr/>
            </p:nvSpPr>
            <p:spPr>
              <a:xfrm>
                <a:off x="1664296" y="4740503"/>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Self Efficacy</a:t>
                </a:r>
              </a:p>
            </p:txBody>
          </p:sp>
        </p:grpSp>
        <p:grpSp>
          <p:nvGrpSpPr>
            <p:cNvPr id="13" name="Group 12">
              <a:extLst>
                <a:ext uri="{FF2B5EF4-FFF2-40B4-BE49-F238E27FC236}">
                  <a16:creationId xmlns:a16="http://schemas.microsoft.com/office/drawing/2014/main" id="{7B2E6844-9DD8-4D33-9D42-DBE9380D421F}"/>
                </a:ext>
              </a:extLst>
            </p:cNvPr>
            <p:cNvGrpSpPr/>
            <p:nvPr/>
          </p:nvGrpSpPr>
          <p:grpSpPr>
            <a:xfrm>
              <a:off x="5070119" y="4589516"/>
              <a:ext cx="650471" cy="513684"/>
              <a:chOff x="1577424" y="3801512"/>
              <a:chExt cx="650471" cy="513684"/>
            </a:xfrm>
            <a:solidFill>
              <a:schemeClr val="accent1">
                <a:lumMod val="50000"/>
              </a:schemeClr>
            </a:solidFill>
            <a:scene3d>
              <a:camera prst="orthographicFront">
                <a:rot lat="0" lon="0" rev="0"/>
              </a:camera>
              <a:lightRig rig="balanced" dir="t">
                <a:rot lat="0" lon="0" rev="8700000"/>
              </a:lightRig>
            </a:scene3d>
          </p:grpSpPr>
          <p:sp>
            <p:nvSpPr>
              <p:cNvPr id="20" name="Arrow: Right 19">
                <a:extLst>
                  <a:ext uri="{FF2B5EF4-FFF2-40B4-BE49-F238E27FC236}">
                    <a16:creationId xmlns:a16="http://schemas.microsoft.com/office/drawing/2014/main" id="{DEE25E99-6AEA-464C-8C71-3E9B8C0EFC99}"/>
                  </a:ext>
                </a:extLst>
              </p:cNvPr>
              <p:cNvSpPr/>
              <p:nvPr/>
            </p:nvSpPr>
            <p:spPr>
              <a:xfrm rot="15120000">
                <a:off x="1645818" y="3733118"/>
                <a:ext cx="513684"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Arrow: Right 18">
                <a:extLst>
                  <a:ext uri="{FF2B5EF4-FFF2-40B4-BE49-F238E27FC236}">
                    <a16:creationId xmlns:a16="http://schemas.microsoft.com/office/drawing/2014/main" id="{7F3D6F49-81FF-4E4A-800B-10246A0A14C6}"/>
                  </a:ext>
                </a:extLst>
              </p:cNvPr>
              <p:cNvSpPr txBox="1"/>
              <p:nvPr/>
            </p:nvSpPr>
            <p:spPr>
              <a:xfrm rot="25920000">
                <a:off x="1746681" y="3936493"/>
                <a:ext cx="359579"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a:p>
            </p:txBody>
          </p:sp>
        </p:grpSp>
        <p:grpSp>
          <p:nvGrpSpPr>
            <p:cNvPr id="14" name="Group 13">
              <a:extLst>
                <a:ext uri="{FF2B5EF4-FFF2-40B4-BE49-F238E27FC236}">
                  <a16:creationId xmlns:a16="http://schemas.microsoft.com/office/drawing/2014/main" id="{F9ED75A1-D593-4434-9E49-05BC147F2E6E}"/>
                </a:ext>
              </a:extLst>
            </p:cNvPr>
            <p:cNvGrpSpPr/>
            <p:nvPr/>
          </p:nvGrpSpPr>
          <p:grpSpPr>
            <a:xfrm>
              <a:off x="3979661" y="2491482"/>
              <a:ext cx="1927324" cy="1927324"/>
              <a:chOff x="486966" y="1703478"/>
              <a:chExt cx="1927324" cy="1927324"/>
            </a:xfrm>
            <a:solidFill>
              <a:schemeClr val="accent1">
                <a:lumMod val="10000"/>
              </a:schemeClr>
            </a:solidFill>
            <a:scene3d>
              <a:camera prst="orthographicFront">
                <a:rot lat="0" lon="0" rev="0"/>
              </a:camera>
              <a:lightRig rig="balanced" dir="t">
                <a:rot lat="0" lon="0" rev="8700000"/>
              </a:lightRig>
            </a:scene3d>
          </p:grpSpPr>
          <p:sp>
            <p:nvSpPr>
              <p:cNvPr id="18" name="Oval 17">
                <a:extLst>
                  <a:ext uri="{FF2B5EF4-FFF2-40B4-BE49-F238E27FC236}">
                    <a16:creationId xmlns:a16="http://schemas.microsoft.com/office/drawing/2014/main" id="{3DC4FA8B-8090-47CD-864B-A6612C86EEFB}"/>
                  </a:ext>
                </a:extLst>
              </p:cNvPr>
              <p:cNvSpPr/>
              <p:nvPr/>
            </p:nvSpPr>
            <p:spPr>
              <a:xfrm>
                <a:off x="486966" y="1703478"/>
                <a:ext cx="1927324" cy="192732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9" name="Oval 20">
                <a:extLst>
                  <a:ext uri="{FF2B5EF4-FFF2-40B4-BE49-F238E27FC236}">
                    <a16:creationId xmlns:a16="http://schemas.microsoft.com/office/drawing/2014/main" id="{1BFA06E2-FEB8-4C27-98C2-D131A9F25A61}"/>
                  </a:ext>
                </a:extLst>
              </p:cNvPr>
              <p:cNvSpPr txBox="1"/>
              <p:nvPr/>
            </p:nvSpPr>
            <p:spPr>
              <a:xfrm>
                <a:off x="769216" y="1985728"/>
                <a:ext cx="1362824" cy="1362824"/>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pPr>
                <a:r>
                  <a:rPr lang="en-US" sz="2000" dirty="0"/>
                  <a:t>Hope</a:t>
                </a:r>
              </a:p>
            </p:txBody>
          </p:sp>
        </p:grpSp>
        <p:grpSp>
          <p:nvGrpSpPr>
            <p:cNvPr id="15" name="Group 14">
              <a:extLst>
                <a:ext uri="{FF2B5EF4-FFF2-40B4-BE49-F238E27FC236}">
                  <a16:creationId xmlns:a16="http://schemas.microsoft.com/office/drawing/2014/main" id="{7D5D1D3E-CBDA-4B43-BA7E-E511A08463BC}"/>
                </a:ext>
              </a:extLst>
            </p:cNvPr>
            <p:cNvGrpSpPr/>
            <p:nvPr/>
          </p:nvGrpSpPr>
          <p:grpSpPr>
            <a:xfrm>
              <a:off x="5846394" y="2287182"/>
              <a:ext cx="513684" cy="650471"/>
              <a:chOff x="2353699" y="1499178"/>
              <a:chExt cx="513684" cy="650471"/>
            </a:xfrm>
            <a:solidFill>
              <a:schemeClr val="accent1">
                <a:lumMod val="50000"/>
              </a:schemeClr>
            </a:solidFill>
            <a:scene3d>
              <a:camera prst="orthographicFront">
                <a:rot lat="0" lon="0" rev="0"/>
              </a:camera>
              <a:lightRig rig="balanced" dir="t">
                <a:rot lat="0" lon="0" rev="8700000"/>
              </a:lightRig>
            </a:scene3d>
          </p:grpSpPr>
          <p:sp>
            <p:nvSpPr>
              <p:cNvPr id="16" name="Arrow: Right 15">
                <a:extLst>
                  <a:ext uri="{FF2B5EF4-FFF2-40B4-BE49-F238E27FC236}">
                    <a16:creationId xmlns:a16="http://schemas.microsoft.com/office/drawing/2014/main" id="{750E22B2-0937-4EC5-A796-1D8E835E3B86}"/>
                  </a:ext>
                </a:extLst>
              </p:cNvPr>
              <p:cNvSpPr/>
              <p:nvPr/>
            </p:nvSpPr>
            <p:spPr>
              <a:xfrm rot="19440000">
                <a:off x="2353699" y="1499178"/>
                <a:ext cx="513684"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7" name="Arrow: Right 22">
                <a:extLst>
                  <a:ext uri="{FF2B5EF4-FFF2-40B4-BE49-F238E27FC236}">
                    <a16:creationId xmlns:a16="http://schemas.microsoft.com/office/drawing/2014/main" id="{0D97FF59-7744-4BC7-B2A9-0B3CE28AA995}"/>
                  </a:ext>
                </a:extLst>
              </p:cNvPr>
              <p:cNvSpPr txBox="1"/>
              <p:nvPr/>
            </p:nvSpPr>
            <p:spPr>
              <a:xfrm rot="19440000">
                <a:off x="2368415" y="1674562"/>
                <a:ext cx="359579"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a:p>
            </p:txBody>
          </p:sp>
        </p:grpSp>
        <p:grpSp>
          <p:nvGrpSpPr>
            <p:cNvPr id="36" name="Group 35">
              <a:extLst>
                <a:ext uri="{FF2B5EF4-FFF2-40B4-BE49-F238E27FC236}">
                  <a16:creationId xmlns:a16="http://schemas.microsoft.com/office/drawing/2014/main" id="{C2CBA119-B63D-4CA4-9A5E-73369724C66C}"/>
                </a:ext>
              </a:extLst>
            </p:cNvPr>
            <p:cNvGrpSpPr/>
            <p:nvPr/>
          </p:nvGrpSpPr>
          <p:grpSpPr>
            <a:xfrm rot="4652925">
              <a:off x="9139388" y="4498427"/>
              <a:ext cx="502759" cy="650471"/>
              <a:chOff x="4694424" y="1476211"/>
              <a:chExt cx="502759" cy="650471"/>
            </a:xfrm>
            <a:solidFill>
              <a:schemeClr val="accent1">
                <a:lumMod val="50000"/>
              </a:schemeClr>
            </a:solidFill>
            <a:scene3d>
              <a:camera prst="orthographicFront">
                <a:rot lat="0" lon="0" rev="0"/>
              </a:camera>
              <a:lightRig rig="balanced" dir="t">
                <a:rot lat="0" lon="0" rev="8700000"/>
              </a:lightRig>
            </a:scene3d>
          </p:grpSpPr>
          <p:sp>
            <p:nvSpPr>
              <p:cNvPr id="37" name="Arrow: Right 36">
                <a:extLst>
                  <a:ext uri="{FF2B5EF4-FFF2-40B4-BE49-F238E27FC236}">
                    <a16:creationId xmlns:a16="http://schemas.microsoft.com/office/drawing/2014/main" id="{EABFA54C-4A05-4FF1-B3DE-D1851BC4E58C}"/>
                  </a:ext>
                </a:extLst>
              </p:cNvPr>
              <p:cNvSpPr/>
              <p:nvPr/>
            </p:nvSpPr>
            <p:spPr>
              <a:xfrm rot="2160000">
                <a:off x="4694424" y="1476211"/>
                <a:ext cx="502759" cy="650471"/>
              </a:xfrm>
              <a:prstGeom prst="rightArrow">
                <a:avLst>
                  <a:gd name="adj1" fmla="val 60000"/>
                  <a:gd name="adj2" fmla="val 50000"/>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8" name="Arrow: Right 6">
                <a:extLst>
                  <a:ext uri="{FF2B5EF4-FFF2-40B4-BE49-F238E27FC236}">
                    <a16:creationId xmlns:a16="http://schemas.microsoft.com/office/drawing/2014/main" id="{FD470BDB-186A-47B6-89FC-B24AD19CC520}"/>
                  </a:ext>
                </a:extLst>
              </p:cNvPr>
              <p:cNvSpPr txBox="1"/>
              <p:nvPr/>
            </p:nvSpPr>
            <p:spPr>
              <a:xfrm rot="2160000">
                <a:off x="4708827" y="1561978"/>
                <a:ext cx="351931" cy="39028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endParaRPr lang="en-US" sz="2700"/>
              </a:p>
            </p:txBody>
          </p:sp>
        </p:grpSp>
      </p:grpSp>
    </p:spTree>
    <p:extLst>
      <p:ext uri="{BB962C8B-B14F-4D97-AF65-F5344CB8AC3E}">
        <p14:creationId xmlns:p14="http://schemas.microsoft.com/office/powerpoint/2010/main" val="771861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6325" y="0"/>
            <a:ext cx="8218876" cy="1007533"/>
          </a:xfrm>
        </p:spPr>
        <p:txBody>
          <a:bodyPr>
            <a:normAutofit/>
          </a:bodyPr>
          <a:lstStyle/>
          <a:p>
            <a:r>
              <a:rPr lang="en-US" sz="4000" dirty="0"/>
              <a:t>CALM: In the Green &amp; Yellow</a:t>
            </a:r>
          </a:p>
        </p:txBody>
      </p:sp>
      <p:sp>
        <p:nvSpPr>
          <p:cNvPr id="5" name="TextBox 4"/>
          <p:cNvSpPr txBox="1"/>
          <p:nvPr/>
        </p:nvSpPr>
        <p:spPr>
          <a:xfrm>
            <a:off x="1295400" y="4572001"/>
            <a:ext cx="9372600" cy="1015663"/>
          </a:xfrm>
          <a:prstGeom prst="rect">
            <a:avLst/>
          </a:prstGeom>
          <a:noFill/>
        </p:spPr>
        <p:txBody>
          <a:bodyPr wrap="square" rtlCol="0">
            <a:spAutoFit/>
          </a:bodyPr>
          <a:lstStyle/>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graphicFrame>
        <p:nvGraphicFramePr>
          <p:cNvPr id="8" name="Diagram 7">
            <a:extLst>
              <a:ext uri="{FF2B5EF4-FFF2-40B4-BE49-F238E27FC236}">
                <a16:creationId xmlns:a16="http://schemas.microsoft.com/office/drawing/2014/main" id="{0A6319B2-D395-4862-8408-F8D36E191398}"/>
              </a:ext>
            </a:extLst>
          </p:cNvPr>
          <p:cNvGraphicFramePr/>
          <p:nvPr/>
        </p:nvGraphicFramePr>
        <p:xfrm>
          <a:off x="941918" y="1364544"/>
          <a:ext cx="101832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27097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1849" y="69847"/>
            <a:ext cx="11116751" cy="981075"/>
          </a:xfrm>
          <a:prstGeom prst="rect">
            <a:avLst/>
          </a:prstGeom>
        </p:spPr>
      </p:pic>
      <p:sp>
        <p:nvSpPr>
          <p:cNvPr id="6" name="TextBox 5"/>
          <p:cNvSpPr txBox="1"/>
          <p:nvPr/>
        </p:nvSpPr>
        <p:spPr>
          <a:xfrm>
            <a:off x="1257300" y="103707"/>
            <a:ext cx="9601200" cy="707886"/>
          </a:xfrm>
          <a:prstGeom prst="rect">
            <a:avLst/>
          </a:prstGeom>
          <a:noFill/>
        </p:spPr>
        <p:txBody>
          <a:bodyPr wrap="square" rtlCol="0">
            <a:spAutoFit/>
          </a:bodyPr>
          <a:lstStyle/>
          <a:p>
            <a:pPr algn="ctr"/>
            <a:r>
              <a:rPr lang="en-US" sz="4000" dirty="0">
                <a:solidFill>
                  <a:schemeClr val="bg1"/>
                </a:solidFill>
              </a:rPr>
              <a:t>CALM: In the Orange or Red</a:t>
            </a:r>
          </a:p>
        </p:txBody>
      </p:sp>
      <p:graphicFrame>
        <p:nvGraphicFramePr>
          <p:cNvPr id="14" name="Diagram 13">
            <a:extLst>
              <a:ext uri="{FF2B5EF4-FFF2-40B4-BE49-F238E27FC236}">
                <a16:creationId xmlns:a16="http://schemas.microsoft.com/office/drawing/2014/main" id="{F5FE21F2-9E33-4B5C-9FC0-17476F8683B9}"/>
              </a:ext>
            </a:extLst>
          </p:cNvPr>
          <p:cNvGraphicFramePr/>
          <p:nvPr/>
        </p:nvGraphicFramePr>
        <p:xfrm>
          <a:off x="685800" y="1219200"/>
          <a:ext cx="107442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82475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itle 1"/>
          <p:cNvSpPr>
            <a:spLocks noGrp="1"/>
          </p:cNvSpPr>
          <p:nvPr>
            <p:ph type="title"/>
          </p:nvPr>
        </p:nvSpPr>
        <p:spPr>
          <a:xfrm>
            <a:off x="839571" y="-76200"/>
            <a:ext cx="10512861" cy="1007533"/>
          </a:xfrm>
        </p:spPr>
        <p:txBody>
          <a:bodyPr anchor="b">
            <a:normAutofit/>
          </a:bodyPr>
          <a:lstStyle/>
          <a:p>
            <a:pPr algn="ctr"/>
            <a:r>
              <a:rPr lang="en-US" dirty="0">
                <a:latin typeface="Arial" panose="020B0604020202020204" pitchFamily="34" charset="0"/>
                <a:cs typeface="Arial" panose="020B0604020202020204" pitchFamily="34" charset="0"/>
              </a:rPr>
              <a:t>Calm Self Actions</a:t>
            </a:r>
          </a:p>
        </p:txBody>
      </p:sp>
      <p:sp>
        <p:nvSpPr>
          <p:cNvPr id="3" name="Content Placeholder 2">
            <a:extLst>
              <a:ext uri="{FF2B5EF4-FFF2-40B4-BE49-F238E27FC236}">
                <a16:creationId xmlns:a16="http://schemas.microsoft.com/office/drawing/2014/main" id="{109A3FEF-159A-7844-8671-203F595D4630}"/>
              </a:ext>
            </a:extLst>
          </p:cNvPr>
          <p:cNvSpPr>
            <a:spLocks noGrp="1"/>
          </p:cNvSpPr>
          <p:nvPr>
            <p:ph idx="4294967295"/>
          </p:nvPr>
        </p:nvSpPr>
        <p:spPr>
          <a:xfrm>
            <a:off x="4767481" y="1295400"/>
            <a:ext cx="6584950" cy="5257800"/>
          </a:xfrm>
        </p:spPr>
        <p:txBody>
          <a:bodyPr>
            <a:noAutofit/>
          </a:bodyPr>
          <a:lstStyle/>
          <a:p>
            <a:pPr marL="0" indent="0">
              <a:buNone/>
            </a:pPr>
            <a:r>
              <a:rPr lang="en-US" sz="1800" b="1" dirty="0"/>
              <a:t>Focus on</a:t>
            </a:r>
          </a:p>
          <a:p>
            <a:r>
              <a:rPr lang="en-US" sz="1800" dirty="0"/>
              <a:t>Whatever helps you to keep focused on the present moment</a:t>
            </a:r>
          </a:p>
          <a:p>
            <a:r>
              <a:rPr lang="en-US" sz="1800" dirty="0"/>
              <a:t>Taking actions to reduce stress reactions</a:t>
            </a:r>
          </a:p>
          <a:p>
            <a:r>
              <a:rPr lang="en-US" sz="1800" dirty="0"/>
              <a:t>Acceptance</a:t>
            </a:r>
          </a:p>
          <a:p>
            <a:r>
              <a:rPr lang="en-US" sz="1800" dirty="0"/>
              <a:t>Gratitude</a:t>
            </a:r>
          </a:p>
          <a:p>
            <a:r>
              <a:rPr lang="en-US" sz="1800" dirty="0"/>
              <a:t>What you can control</a:t>
            </a:r>
          </a:p>
          <a:p>
            <a:r>
              <a:rPr lang="en-US" sz="1800" dirty="0"/>
              <a:t>Changing beliefs that don’t serve you</a:t>
            </a:r>
          </a:p>
          <a:p>
            <a:r>
              <a:rPr lang="en-US" sz="1800" dirty="0"/>
              <a:t>When or how pain temporarily eases</a:t>
            </a:r>
          </a:p>
          <a:p>
            <a:pPr marL="0" indent="0">
              <a:buNone/>
            </a:pPr>
            <a:r>
              <a:rPr lang="en-US" sz="1800" b="1" dirty="0"/>
              <a:t>Prioritize simple strategies to calm down</a:t>
            </a:r>
          </a:p>
          <a:p>
            <a:pPr lvl="0"/>
            <a:r>
              <a:rPr lang="en-US" sz="1800" dirty="0"/>
              <a:t>Physical activity</a:t>
            </a:r>
          </a:p>
          <a:p>
            <a:pPr lvl="0"/>
            <a:r>
              <a:rPr lang="en-US" sz="1800" dirty="0"/>
              <a:t>Breathing more slowly, evenly</a:t>
            </a:r>
          </a:p>
          <a:p>
            <a:pPr lvl="0"/>
            <a:r>
              <a:rPr lang="en-US" sz="1800" dirty="0"/>
              <a:t>Meditation, mindfulness </a:t>
            </a:r>
          </a:p>
          <a:p>
            <a:pPr lvl="0"/>
            <a:r>
              <a:rPr lang="en-US" sz="1800" dirty="0"/>
              <a:t>Spend time with family and close friends (social support)</a:t>
            </a:r>
          </a:p>
          <a:p>
            <a:pPr lvl="0"/>
            <a:r>
              <a:rPr lang="en-US" sz="1800" dirty="0"/>
              <a:t>Listen to music, read, take a walk</a:t>
            </a:r>
          </a:p>
          <a:p>
            <a:pPr lvl="0"/>
            <a:r>
              <a:rPr lang="en-US" sz="1800" dirty="0"/>
              <a:t>Humor</a:t>
            </a:r>
          </a:p>
        </p:txBody>
      </p:sp>
      <p:pic>
        <p:nvPicPr>
          <p:cNvPr id="6" name="Picture 5">
            <a:extLst>
              <a:ext uri="{FF2B5EF4-FFF2-40B4-BE49-F238E27FC236}">
                <a16:creationId xmlns:a16="http://schemas.microsoft.com/office/drawing/2014/main" id="{E92B3BAB-1F6B-B442-9945-1DCBFEC70D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31" r="16293"/>
          <a:stretch/>
        </p:blipFill>
        <p:spPr>
          <a:xfrm>
            <a:off x="1609" y="1295400"/>
            <a:ext cx="4634363" cy="5562600"/>
          </a:xfrm>
          <a:prstGeom prst="rect">
            <a:avLst/>
          </a:prstGeom>
          <a:effectLst/>
        </p:spPr>
      </p:pic>
    </p:spTree>
    <p:extLst>
      <p:ext uri="{BB962C8B-B14F-4D97-AF65-F5344CB8AC3E}">
        <p14:creationId xmlns:p14="http://schemas.microsoft.com/office/powerpoint/2010/main" val="1758550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2CEE0-1183-437F-ABB1-F5F25A4259C6}"/>
              </a:ext>
            </a:extLst>
          </p:cNvPr>
          <p:cNvSpPr>
            <a:spLocks noGrp="1"/>
          </p:cNvSpPr>
          <p:nvPr>
            <p:ph type="title"/>
          </p:nvPr>
        </p:nvSpPr>
        <p:spPr>
          <a:xfrm>
            <a:off x="3657601" y="177270"/>
            <a:ext cx="4876799" cy="1007533"/>
          </a:xfrm>
        </p:spPr>
        <p:txBody>
          <a:bodyPr>
            <a:normAutofit/>
          </a:bodyPr>
          <a:lstStyle/>
          <a:p>
            <a:r>
              <a:rPr lang="en-US" dirty="0">
                <a:latin typeface="Arial" panose="020B0604020202020204" pitchFamily="34" charset="0"/>
                <a:cs typeface="Arial" panose="020B0604020202020204" pitchFamily="34" charset="0"/>
              </a:rPr>
              <a:t>STOP Technique</a:t>
            </a:r>
          </a:p>
        </p:txBody>
      </p:sp>
      <p:sp>
        <p:nvSpPr>
          <p:cNvPr id="5" name="Content Placeholder 6">
            <a:extLst>
              <a:ext uri="{FF2B5EF4-FFF2-40B4-BE49-F238E27FC236}">
                <a16:creationId xmlns:a16="http://schemas.microsoft.com/office/drawing/2014/main" id="{59DCB627-ADCC-4916-808B-B49A10F349E5}"/>
              </a:ext>
            </a:extLst>
          </p:cNvPr>
          <p:cNvSpPr txBox="1">
            <a:spLocks/>
          </p:cNvSpPr>
          <p:nvPr/>
        </p:nvSpPr>
        <p:spPr>
          <a:xfrm>
            <a:off x="839571" y="1825626"/>
            <a:ext cx="5180251" cy="435133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99" b="1"/>
              <a:t>S</a:t>
            </a:r>
            <a:r>
              <a:rPr lang="en-US" sz="3199"/>
              <a:t>top: </a:t>
            </a:r>
            <a:r>
              <a:rPr lang="en-US" i="1"/>
              <a:t>pause for a moment</a:t>
            </a:r>
            <a:endParaRPr lang="en-US" sz="3199"/>
          </a:p>
          <a:p>
            <a:pPr marL="0" indent="0">
              <a:buNone/>
            </a:pPr>
            <a:endParaRPr lang="en-US" sz="3199"/>
          </a:p>
          <a:p>
            <a:pPr marL="0" indent="0">
              <a:buNone/>
            </a:pPr>
            <a:r>
              <a:rPr lang="en-US" sz="4399" b="1"/>
              <a:t>T</a:t>
            </a:r>
            <a:r>
              <a:rPr lang="en-US" sz="3199"/>
              <a:t>ake a Breath:</a:t>
            </a:r>
            <a:r>
              <a:rPr lang="en-US" i="1"/>
              <a:t> to calm </a:t>
            </a:r>
            <a:endParaRPr lang="en-US" sz="3199"/>
          </a:p>
          <a:p>
            <a:pPr marL="0" indent="0">
              <a:buNone/>
            </a:pPr>
            <a:endParaRPr lang="en-US" sz="3199"/>
          </a:p>
          <a:p>
            <a:pPr marL="0" indent="0">
              <a:buNone/>
            </a:pPr>
            <a:r>
              <a:rPr lang="en-US" sz="4399" b="1"/>
              <a:t>O</a:t>
            </a:r>
            <a:r>
              <a:rPr lang="en-US" sz="3199"/>
              <a:t>bserve: </a:t>
            </a:r>
            <a:r>
              <a:rPr lang="en-US" i="1"/>
              <a:t>what am I feeling </a:t>
            </a:r>
          </a:p>
          <a:p>
            <a:pPr marL="0" indent="0">
              <a:buNone/>
            </a:pPr>
            <a:r>
              <a:rPr lang="en-US" i="1"/>
              <a:t>What are my goals? </a:t>
            </a:r>
          </a:p>
          <a:p>
            <a:pPr marL="0" indent="0">
              <a:buNone/>
            </a:pPr>
            <a:r>
              <a:rPr lang="en-US" i="1"/>
              <a:t>What are my choices?</a:t>
            </a:r>
            <a:endParaRPr lang="en-US" sz="3199"/>
          </a:p>
          <a:p>
            <a:pPr marL="0" indent="0">
              <a:buNone/>
            </a:pPr>
            <a:endParaRPr lang="en-US" sz="3199"/>
          </a:p>
          <a:p>
            <a:pPr marL="0" indent="0">
              <a:buNone/>
            </a:pPr>
            <a:r>
              <a:rPr lang="en-US" sz="4399" b="1"/>
              <a:t>P</a:t>
            </a:r>
            <a:r>
              <a:rPr lang="en-US" sz="3199"/>
              <a:t>roceed with awareness</a:t>
            </a:r>
            <a:endParaRPr lang="en-US" sz="3199" dirty="0"/>
          </a:p>
        </p:txBody>
      </p:sp>
      <p:pic>
        <p:nvPicPr>
          <p:cNvPr id="6" name="Picture 5" descr="stopsign.png">
            <a:extLst>
              <a:ext uri="{FF2B5EF4-FFF2-40B4-BE49-F238E27FC236}">
                <a16:creationId xmlns:a16="http://schemas.microsoft.com/office/drawing/2014/main" id="{A174DC3E-655E-4C68-AD8C-16E344FF3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063" y="1981578"/>
            <a:ext cx="3258818" cy="3887974"/>
          </a:xfrm>
          <a:prstGeom prst="rect">
            <a:avLst/>
          </a:prstGeom>
        </p:spPr>
      </p:pic>
      <p:sp>
        <p:nvSpPr>
          <p:cNvPr id="7" name="TextBox 6">
            <a:extLst>
              <a:ext uri="{FF2B5EF4-FFF2-40B4-BE49-F238E27FC236}">
                <a16:creationId xmlns:a16="http://schemas.microsoft.com/office/drawing/2014/main" id="{7771C7E2-4644-4BEA-AFDF-135B4341E9A5}"/>
              </a:ext>
            </a:extLst>
          </p:cNvPr>
          <p:cNvSpPr txBox="1"/>
          <p:nvPr/>
        </p:nvSpPr>
        <p:spPr>
          <a:xfrm>
            <a:off x="2697231" y="6380922"/>
            <a:ext cx="6637779" cy="399981"/>
          </a:xfrm>
          <a:prstGeom prst="rect">
            <a:avLst/>
          </a:prstGeom>
          <a:noFill/>
        </p:spPr>
        <p:txBody>
          <a:bodyPr wrap="none" rtlCol="0">
            <a:spAutoFit/>
          </a:bodyPr>
          <a:lstStyle/>
          <a:p>
            <a:r>
              <a:rPr lang="en-US" sz="1999" dirty="0"/>
              <a:t>“Between stimulus and response there is a space” </a:t>
            </a:r>
            <a:r>
              <a:rPr lang="en-US" dirty="0"/>
              <a:t>Viktor </a:t>
            </a:r>
            <a:r>
              <a:rPr lang="en-US" dirty="0" err="1"/>
              <a:t>Frankl</a:t>
            </a:r>
            <a:endParaRPr lang="en-US" dirty="0"/>
          </a:p>
        </p:txBody>
      </p:sp>
    </p:spTree>
    <p:extLst>
      <p:ext uri="{BB962C8B-B14F-4D97-AF65-F5344CB8AC3E}">
        <p14:creationId xmlns:p14="http://schemas.microsoft.com/office/powerpoint/2010/main" val="30965406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4E786C1-2F69-44C5-917B-35FE9A5980B3}"/>
              </a:ext>
            </a:extLst>
          </p:cNvPr>
          <p:cNvSpPr txBox="1">
            <a:spLocks/>
          </p:cNvSpPr>
          <p:nvPr/>
        </p:nvSpPr>
        <p:spPr>
          <a:xfrm>
            <a:off x="228600" y="1828801"/>
            <a:ext cx="6584774" cy="3785419"/>
          </a:xfrm>
          <a:prstGeom prst="rect">
            <a:avLst/>
          </a:prstGeom>
        </p:spPr>
        <p:txBody>
          <a:bodyP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232D4B"/>
              </a:solidFill>
            </a:endParaRPr>
          </a:p>
        </p:txBody>
      </p:sp>
      <p:sp>
        <p:nvSpPr>
          <p:cNvPr id="7" name="Title 1">
            <a:extLst>
              <a:ext uri="{FF2B5EF4-FFF2-40B4-BE49-F238E27FC236}">
                <a16:creationId xmlns:a16="http://schemas.microsoft.com/office/drawing/2014/main" id="{2019093B-32E6-4F97-9E4F-AB13A1821EC7}"/>
              </a:ext>
            </a:extLst>
          </p:cNvPr>
          <p:cNvSpPr>
            <a:spLocks noGrp="1"/>
          </p:cNvSpPr>
          <p:nvPr>
            <p:ph type="title"/>
          </p:nvPr>
        </p:nvSpPr>
        <p:spPr>
          <a:xfrm>
            <a:off x="533400" y="-350253"/>
            <a:ext cx="10411882" cy="1286160"/>
          </a:xfrm>
        </p:spPr>
        <p:txBody>
          <a:bodyPr anchor="b">
            <a:normAutofit/>
          </a:bodyPr>
          <a:lstStyle/>
          <a:p>
            <a:pPr algn="ctr"/>
            <a:r>
              <a:rPr lang="en-US" dirty="0">
                <a:latin typeface="Arial" panose="020B0604020202020204" pitchFamily="34" charset="0"/>
                <a:cs typeface="Arial" panose="020B0604020202020204" pitchFamily="34" charset="0"/>
              </a:rPr>
              <a:t>Calm Peer/Leader Actions</a:t>
            </a:r>
          </a:p>
        </p:txBody>
      </p:sp>
      <p:graphicFrame>
        <p:nvGraphicFramePr>
          <p:cNvPr id="2" name="Diagram 1">
            <a:extLst>
              <a:ext uri="{FF2B5EF4-FFF2-40B4-BE49-F238E27FC236}">
                <a16:creationId xmlns:a16="http://schemas.microsoft.com/office/drawing/2014/main" id="{43853171-9CC0-4335-B8F4-E9CAD6A1E13F}"/>
              </a:ext>
            </a:extLst>
          </p:cNvPr>
          <p:cNvGraphicFramePr/>
          <p:nvPr/>
        </p:nvGraphicFramePr>
        <p:xfrm>
          <a:off x="2902832" y="1236407"/>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6ACFBB5-A164-413B-992D-C285D61041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110" r="23208"/>
          <a:stretch/>
        </p:blipFill>
        <p:spPr>
          <a:xfrm>
            <a:off x="229471" y="1676400"/>
            <a:ext cx="2503407" cy="4419600"/>
          </a:xfrm>
          <a:prstGeom prst="rect">
            <a:avLst/>
          </a:prstGeom>
          <a:effectLst/>
        </p:spPr>
      </p:pic>
    </p:spTree>
    <p:extLst>
      <p:ext uri="{BB962C8B-B14F-4D97-AF65-F5344CB8AC3E}">
        <p14:creationId xmlns:p14="http://schemas.microsoft.com/office/powerpoint/2010/main" val="325750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85C6-ED92-4041-AA55-D5973D41BBEE}"/>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Calm Organization Strategies</a:t>
            </a:r>
          </a:p>
        </p:txBody>
      </p:sp>
      <p:sp>
        <p:nvSpPr>
          <p:cNvPr id="3" name="TextBox 2">
            <a:extLst>
              <a:ext uri="{FF2B5EF4-FFF2-40B4-BE49-F238E27FC236}">
                <a16:creationId xmlns:a16="http://schemas.microsoft.com/office/drawing/2014/main" id="{775DD477-D288-4391-AD41-D917E4C27986}"/>
              </a:ext>
            </a:extLst>
          </p:cNvPr>
          <p:cNvSpPr txBox="1"/>
          <p:nvPr/>
        </p:nvSpPr>
        <p:spPr>
          <a:xfrm>
            <a:off x="4800600" y="2485769"/>
            <a:ext cx="6858000" cy="2923877"/>
          </a:xfrm>
          <a:prstGeom prst="rect">
            <a:avLst/>
          </a:prstGeom>
          <a:noFill/>
        </p:spPr>
        <p:txBody>
          <a:bodyPr wrap="square" rtlCol="0">
            <a:spAutoFit/>
          </a:bodyPr>
          <a:lstStyle/>
          <a:p>
            <a:pPr marL="285750" indent="-285750">
              <a:spcAft>
                <a:spcPts val="600"/>
              </a:spcAft>
              <a:buFont typeface="Wingdings" panose="05000000000000000000" pitchFamily="2" charset="2"/>
              <a:buChar char="v"/>
            </a:pPr>
            <a:r>
              <a:rPr lang="en-US" sz="2200" dirty="0"/>
              <a:t>Lavender rooms</a:t>
            </a:r>
          </a:p>
          <a:p>
            <a:pPr marL="285750" indent="-285750">
              <a:spcAft>
                <a:spcPts val="600"/>
              </a:spcAft>
              <a:buFont typeface="Wingdings" panose="05000000000000000000" pitchFamily="2" charset="2"/>
              <a:buChar char="v"/>
            </a:pPr>
            <a:r>
              <a:rPr lang="en-US" sz="2200" dirty="0"/>
              <a:t>Resilience Carts</a:t>
            </a:r>
          </a:p>
          <a:p>
            <a:pPr marL="285750" indent="-285750">
              <a:spcAft>
                <a:spcPts val="600"/>
              </a:spcAft>
              <a:buFont typeface="Wingdings" panose="05000000000000000000" pitchFamily="2" charset="2"/>
              <a:buChar char="v"/>
            </a:pPr>
            <a:r>
              <a:rPr lang="en-US" sz="2200" dirty="0"/>
              <a:t>Flex Staffing</a:t>
            </a:r>
          </a:p>
          <a:p>
            <a:pPr marL="285750" indent="-285750">
              <a:spcAft>
                <a:spcPts val="600"/>
              </a:spcAft>
              <a:buFont typeface="Wingdings" panose="05000000000000000000" pitchFamily="2" charset="2"/>
              <a:buChar char="v"/>
            </a:pPr>
            <a:r>
              <a:rPr lang="en-US" sz="2200" dirty="0"/>
              <a:t>Additional support staff</a:t>
            </a:r>
          </a:p>
          <a:p>
            <a:pPr marL="285750" indent="-285750">
              <a:spcAft>
                <a:spcPts val="600"/>
              </a:spcAft>
              <a:buFont typeface="Wingdings" panose="05000000000000000000" pitchFamily="2" charset="2"/>
              <a:buChar char="v"/>
            </a:pPr>
            <a:r>
              <a:rPr lang="en-US" sz="2200" dirty="0"/>
              <a:t>After Actions Response</a:t>
            </a:r>
          </a:p>
          <a:p>
            <a:pPr marL="285750" indent="-285750">
              <a:spcAft>
                <a:spcPts val="600"/>
              </a:spcAft>
              <a:buFont typeface="Wingdings" panose="05000000000000000000" pitchFamily="2" charset="2"/>
              <a:buChar char="v"/>
            </a:pPr>
            <a:r>
              <a:rPr lang="en-US" sz="2200" dirty="0"/>
              <a:t>Stress Management programs</a:t>
            </a:r>
          </a:p>
          <a:p>
            <a:pPr>
              <a:spcAft>
                <a:spcPts val="600"/>
              </a:spcAft>
            </a:pPr>
            <a:endParaRPr lang="en-US" sz="2200" dirty="0"/>
          </a:p>
        </p:txBody>
      </p:sp>
      <p:pic>
        <p:nvPicPr>
          <p:cNvPr id="9218" name="Picture 2" descr="Lavender lou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1"/>
            <a:ext cx="3441948" cy="238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6679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4E786C1-2F69-44C5-917B-35FE9A5980B3}"/>
              </a:ext>
            </a:extLst>
          </p:cNvPr>
          <p:cNvSpPr txBox="1">
            <a:spLocks/>
          </p:cNvSpPr>
          <p:nvPr/>
        </p:nvSpPr>
        <p:spPr>
          <a:xfrm>
            <a:off x="228600" y="1828801"/>
            <a:ext cx="6584774" cy="3785419"/>
          </a:xfrm>
          <a:prstGeom prst="rect">
            <a:avLst/>
          </a:prstGeom>
        </p:spPr>
        <p:txBody>
          <a:bodyP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232D4B"/>
              </a:solidFill>
            </a:endParaRPr>
          </a:p>
        </p:txBody>
      </p:sp>
      <p:sp>
        <p:nvSpPr>
          <p:cNvPr id="4" name="Title 3">
            <a:extLst>
              <a:ext uri="{FF2B5EF4-FFF2-40B4-BE49-F238E27FC236}">
                <a16:creationId xmlns:a16="http://schemas.microsoft.com/office/drawing/2014/main" id="{3E83DA26-FC3B-460F-8820-CE9A76056E60}"/>
              </a:ext>
            </a:extLst>
          </p:cNvPr>
          <p:cNvSpPr>
            <a:spLocks noGrp="1"/>
          </p:cNvSpPr>
          <p:nvPr>
            <p:ph type="title"/>
          </p:nvPr>
        </p:nvSpPr>
        <p:spPr>
          <a:xfrm>
            <a:off x="609600" y="21305"/>
            <a:ext cx="10972800" cy="1007533"/>
          </a:xfrm>
        </p:spPr>
        <p:txBody>
          <a:bodyPr>
            <a:noAutofit/>
          </a:bodyPr>
          <a:lstStyle/>
          <a:p>
            <a:pPr algn="ctr"/>
            <a:r>
              <a:rPr lang="en-US" sz="4000" dirty="0">
                <a:ea typeface="ＭＳ Ｐゴシック" charset="0"/>
              </a:rPr>
              <a:t>Calm Actions for Aggressive Behavior</a:t>
            </a:r>
            <a:endParaRPr lang="en-US" sz="4000" dirty="0"/>
          </a:p>
        </p:txBody>
      </p:sp>
      <p:grpSp>
        <p:nvGrpSpPr>
          <p:cNvPr id="7" name="Group 6">
            <a:extLst>
              <a:ext uri="{FF2B5EF4-FFF2-40B4-BE49-F238E27FC236}">
                <a16:creationId xmlns:a16="http://schemas.microsoft.com/office/drawing/2014/main" id="{230A9FFE-7A6B-47D4-A5F1-7873D4369812}"/>
              </a:ext>
            </a:extLst>
          </p:cNvPr>
          <p:cNvGrpSpPr/>
          <p:nvPr/>
        </p:nvGrpSpPr>
        <p:grpSpPr>
          <a:xfrm>
            <a:off x="569517" y="2178912"/>
            <a:ext cx="2125570" cy="3612289"/>
            <a:chOff x="4861" y="368391"/>
            <a:chExt cx="2125570" cy="3612289"/>
          </a:xfrm>
          <a:solidFill>
            <a:srgbClr val="A1B9CF"/>
          </a:solidFill>
        </p:grpSpPr>
        <p:sp>
          <p:nvSpPr>
            <p:cNvPr id="28" name="Rectangle: Rounded Corners 27">
              <a:extLst>
                <a:ext uri="{FF2B5EF4-FFF2-40B4-BE49-F238E27FC236}">
                  <a16:creationId xmlns:a16="http://schemas.microsoft.com/office/drawing/2014/main" id="{C6F1D130-A81E-46CE-84A0-B4EDF3B77E3F}"/>
                </a:ext>
              </a:extLst>
            </p:cNvPr>
            <p:cNvSpPr/>
            <p:nvPr/>
          </p:nvSpPr>
          <p:spPr>
            <a:xfrm>
              <a:off x="4861" y="368391"/>
              <a:ext cx="2125570" cy="3612289"/>
            </a:xfrm>
            <a:prstGeom prst="roundRect">
              <a:avLst>
                <a:gd name="adj" fmla="val 10000"/>
              </a:avLst>
            </a:prstGeom>
            <a:grpFill/>
            <a:ln>
              <a:solidFill>
                <a:schemeClr val="accent5">
                  <a:lumMod val="50000"/>
                </a:schemeClr>
              </a:solidFill>
            </a:ln>
          </p:spPr>
          <p:style>
            <a:lnRef idx="3">
              <a:scrgbClr r="0" g="0" b="0"/>
            </a:lnRef>
            <a:fillRef idx="1">
              <a:scrgbClr r="0" g="0" b="0"/>
            </a:fillRef>
            <a:effectRef idx="1">
              <a:schemeClr val="accent5">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48BB8EE6-6F4B-4A7B-AFC3-905D7671B4B0}"/>
                </a:ext>
              </a:extLst>
            </p:cNvPr>
            <p:cNvSpPr txBox="1"/>
            <p:nvPr/>
          </p:nvSpPr>
          <p:spPr>
            <a:xfrm>
              <a:off x="67117"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pPr>
              <a:r>
                <a:rPr lang="en-US" sz="2400" b="1" dirty="0"/>
                <a:t>Distract</a:t>
              </a:r>
              <a:r>
                <a:rPr lang="en-US" sz="2400" dirty="0"/>
                <a:t>:</a:t>
              </a:r>
            </a:p>
            <a:p>
              <a:pPr marL="228600" lvl="1" indent="-228600" defTabSz="889000">
                <a:lnSpc>
                  <a:spcPct val="90000"/>
                </a:lnSpc>
                <a:spcBef>
                  <a:spcPct val="0"/>
                </a:spcBef>
                <a:spcAft>
                  <a:spcPct val="15000"/>
                </a:spcAft>
                <a:buChar char="•"/>
              </a:pPr>
              <a:r>
                <a:rPr lang="en-US" sz="2000" dirty="0"/>
                <a:t>Suggest taking a break</a:t>
              </a:r>
            </a:p>
            <a:p>
              <a:pPr marL="228600" lvl="1" indent="-228600" defTabSz="889000">
                <a:lnSpc>
                  <a:spcPct val="90000"/>
                </a:lnSpc>
                <a:spcBef>
                  <a:spcPct val="0"/>
                </a:spcBef>
                <a:spcAft>
                  <a:spcPct val="15000"/>
                </a:spcAft>
                <a:buChar char="•"/>
              </a:pPr>
              <a:r>
                <a:rPr lang="en-US" sz="2000" dirty="0"/>
                <a:t>Let them know you will be there when they return</a:t>
              </a:r>
            </a:p>
            <a:p>
              <a:pPr marL="228600" lvl="1" indent="-228600" defTabSz="889000">
                <a:lnSpc>
                  <a:spcPct val="90000"/>
                </a:lnSpc>
                <a:spcBef>
                  <a:spcPct val="0"/>
                </a:spcBef>
                <a:spcAft>
                  <a:spcPct val="15000"/>
                </a:spcAft>
                <a:buChar char="•"/>
              </a:pPr>
              <a:r>
                <a:rPr lang="en-US" sz="2000" dirty="0"/>
                <a:t>Ask them for help with something</a:t>
              </a:r>
            </a:p>
          </p:txBody>
        </p:sp>
      </p:grpSp>
      <p:grpSp>
        <p:nvGrpSpPr>
          <p:cNvPr id="8" name="Group 7">
            <a:extLst>
              <a:ext uri="{FF2B5EF4-FFF2-40B4-BE49-F238E27FC236}">
                <a16:creationId xmlns:a16="http://schemas.microsoft.com/office/drawing/2014/main" id="{EAFD1436-425F-4D42-8E1B-9521CF5A6856}"/>
              </a:ext>
            </a:extLst>
          </p:cNvPr>
          <p:cNvGrpSpPr/>
          <p:nvPr/>
        </p:nvGrpSpPr>
        <p:grpSpPr>
          <a:xfrm>
            <a:off x="2907646" y="3721486"/>
            <a:ext cx="450621" cy="527141"/>
            <a:chOff x="2342989" y="1910965"/>
            <a:chExt cx="450621" cy="527141"/>
          </a:xfrm>
          <a:solidFill>
            <a:srgbClr val="A1B9CF"/>
          </a:solidFill>
        </p:grpSpPr>
        <p:sp>
          <p:nvSpPr>
            <p:cNvPr id="26" name="Arrow: Right 25">
              <a:extLst>
                <a:ext uri="{FF2B5EF4-FFF2-40B4-BE49-F238E27FC236}">
                  <a16:creationId xmlns:a16="http://schemas.microsoft.com/office/drawing/2014/main" id="{9BEAA1BF-7454-471F-B676-4E9F733A3C7D}"/>
                </a:ext>
              </a:extLst>
            </p:cNvPr>
            <p:cNvSpPr/>
            <p:nvPr/>
          </p:nvSpPr>
          <p:spPr>
            <a:xfrm>
              <a:off x="2342989" y="1910965"/>
              <a:ext cx="450621" cy="527141"/>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27" name="Arrow: Right 6">
              <a:extLst>
                <a:ext uri="{FF2B5EF4-FFF2-40B4-BE49-F238E27FC236}">
                  <a16:creationId xmlns:a16="http://schemas.microsoft.com/office/drawing/2014/main" id="{5A2F83DF-847E-4260-B659-8195A47FC4EC}"/>
                </a:ext>
              </a:extLst>
            </p:cNvPr>
            <p:cNvSpPr txBox="1"/>
            <p:nvPr/>
          </p:nvSpPr>
          <p:spPr>
            <a:xfrm>
              <a:off x="2342989" y="2016393"/>
              <a:ext cx="315435" cy="3162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p>
          </p:txBody>
        </p:sp>
      </p:grpSp>
      <p:grpSp>
        <p:nvGrpSpPr>
          <p:cNvPr id="11" name="Group 10">
            <a:extLst>
              <a:ext uri="{FF2B5EF4-FFF2-40B4-BE49-F238E27FC236}">
                <a16:creationId xmlns:a16="http://schemas.microsoft.com/office/drawing/2014/main" id="{897C2C9E-E1EB-40B0-8B77-C1F6A5067736}"/>
              </a:ext>
            </a:extLst>
          </p:cNvPr>
          <p:cNvGrpSpPr/>
          <p:nvPr/>
        </p:nvGrpSpPr>
        <p:grpSpPr>
          <a:xfrm>
            <a:off x="3545316" y="2178912"/>
            <a:ext cx="2125570" cy="3612289"/>
            <a:chOff x="2980660" y="368391"/>
            <a:chExt cx="2125570" cy="3612289"/>
          </a:xfrm>
          <a:solidFill>
            <a:srgbClr val="A1B9CF"/>
          </a:solidFill>
        </p:grpSpPr>
        <p:sp>
          <p:nvSpPr>
            <p:cNvPr id="24" name="Rectangle: Rounded Corners 23">
              <a:extLst>
                <a:ext uri="{FF2B5EF4-FFF2-40B4-BE49-F238E27FC236}">
                  <a16:creationId xmlns:a16="http://schemas.microsoft.com/office/drawing/2014/main" id="{57A067A1-8205-4007-BFF9-AB7A2457819B}"/>
                </a:ext>
              </a:extLst>
            </p:cNvPr>
            <p:cNvSpPr/>
            <p:nvPr/>
          </p:nvSpPr>
          <p:spPr>
            <a:xfrm>
              <a:off x="2980660" y="368391"/>
              <a:ext cx="2125570" cy="3612289"/>
            </a:xfrm>
            <a:prstGeom prst="roundRect">
              <a:avLst>
                <a:gd name="adj" fmla="val 10000"/>
              </a:avLst>
            </a:prstGeom>
            <a:grpFill/>
            <a:ln>
              <a:solidFill>
                <a:schemeClr val="accent5">
                  <a:lumMod val="50000"/>
                </a:schemeClr>
              </a:solidFill>
            </a:ln>
          </p:spPr>
          <p:style>
            <a:lnRef idx="3">
              <a:scrgbClr r="0" g="0" b="0"/>
            </a:lnRef>
            <a:fillRef idx="1">
              <a:scrgbClr r="0" g="0" b="0"/>
            </a:fillRef>
            <a:effectRef idx="1">
              <a:schemeClr val="accent5">
                <a:hueOff val="-2451115"/>
                <a:satOff val="-3409"/>
                <a:lumOff val="-1307"/>
                <a:alphaOff val="0"/>
              </a:schemeClr>
            </a:effectRef>
            <a:fontRef idx="minor">
              <a:schemeClr val="lt1"/>
            </a:fontRef>
          </p:style>
        </p:sp>
        <p:sp>
          <p:nvSpPr>
            <p:cNvPr id="25" name="Rectangle: Rounded Corners 8">
              <a:extLst>
                <a:ext uri="{FF2B5EF4-FFF2-40B4-BE49-F238E27FC236}">
                  <a16:creationId xmlns:a16="http://schemas.microsoft.com/office/drawing/2014/main" id="{96ED29D8-9A76-49E9-8FB1-4BAB22CC84AA}"/>
                </a:ext>
              </a:extLst>
            </p:cNvPr>
            <p:cNvSpPr txBox="1"/>
            <p:nvPr/>
          </p:nvSpPr>
          <p:spPr>
            <a:xfrm>
              <a:off x="3042916"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pPr>
              <a:r>
                <a:rPr lang="en-US" sz="2400" b="1" dirty="0"/>
                <a:t>Defuse</a:t>
              </a:r>
              <a:r>
                <a:rPr lang="en-US" sz="2400" dirty="0"/>
                <a:t>:</a:t>
              </a:r>
            </a:p>
            <a:p>
              <a:pPr marL="228600" lvl="1" indent="-228600" defTabSz="889000">
                <a:lnSpc>
                  <a:spcPct val="90000"/>
                </a:lnSpc>
                <a:spcBef>
                  <a:spcPct val="0"/>
                </a:spcBef>
                <a:spcAft>
                  <a:spcPct val="15000"/>
                </a:spcAft>
                <a:buChar char="•"/>
              </a:pPr>
              <a:r>
                <a:rPr lang="en-US" sz="2000" dirty="0"/>
                <a:t>Suggest looking at the situation in a different way or from another’s viewpoint</a:t>
              </a:r>
            </a:p>
            <a:p>
              <a:pPr marL="228600" lvl="1" indent="-228600" defTabSz="889000">
                <a:lnSpc>
                  <a:spcPct val="90000"/>
                </a:lnSpc>
                <a:spcBef>
                  <a:spcPct val="0"/>
                </a:spcBef>
                <a:spcAft>
                  <a:spcPct val="15000"/>
                </a:spcAft>
                <a:buChar char="•"/>
              </a:pPr>
              <a:r>
                <a:rPr lang="en-US" sz="2000" dirty="0"/>
                <a:t>Suggest talking to a friend or loved one</a:t>
              </a:r>
            </a:p>
          </p:txBody>
        </p:sp>
      </p:grpSp>
      <p:grpSp>
        <p:nvGrpSpPr>
          <p:cNvPr id="12" name="Group 11">
            <a:extLst>
              <a:ext uri="{FF2B5EF4-FFF2-40B4-BE49-F238E27FC236}">
                <a16:creationId xmlns:a16="http://schemas.microsoft.com/office/drawing/2014/main" id="{C9DC2D4C-E704-4050-9D27-0519C2BC930D}"/>
              </a:ext>
            </a:extLst>
          </p:cNvPr>
          <p:cNvGrpSpPr/>
          <p:nvPr/>
        </p:nvGrpSpPr>
        <p:grpSpPr>
          <a:xfrm>
            <a:off x="5883445" y="3721486"/>
            <a:ext cx="450621" cy="527141"/>
            <a:chOff x="5318788" y="1910965"/>
            <a:chExt cx="450621" cy="527141"/>
          </a:xfrm>
          <a:solidFill>
            <a:srgbClr val="A1B9CF"/>
          </a:solidFill>
        </p:grpSpPr>
        <p:sp>
          <p:nvSpPr>
            <p:cNvPr id="22" name="Arrow: Right 21">
              <a:extLst>
                <a:ext uri="{FF2B5EF4-FFF2-40B4-BE49-F238E27FC236}">
                  <a16:creationId xmlns:a16="http://schemas.microsoft.com/office/drawing/2014/main" id="{3EADC6BE-6ABF-4AE0-A1C2-57EE336F82D3}"/>
                </a:ext>
              </a:extLst>
            </p:cNvPr>
            <p:cNvSpPr/>
            <p:nvPr/>
          </p:nvSpPr>
          <p:spPr>
            <a:xfrm>
              <a:off x="5318788" y="1910965"/>
              <a:ext cx="450621" cy="527141"/>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3676672"/>
                <a:satOff val="-5114"/>
                <a:lumOff val="-1961"/>
                <a:alphaOff val="0"/>
              </a:schemeClr>
            </a:fillRef>
            <a:effectRef idx="1">
              <a:schemeClr val="accent5">
                <a:hueOff val="-3676672"/>
                <a:satOff val="-5114"/>
                <a:lumOff val="-1961"/>
                <a:alphaOff val="0"/>
              </a:schemeClr>
            </a:effectRef>
            <a:fontRef idx="minor">
              <a:schemeClr val="lt1"/>
            </a:fontRef>
          </p:style>
        </p:sp>
        <p:sp>
          <p:nvSpPr>
            <p:cNvPr id="23" name="Arrow: Right 10">
              <a:extLst>
                <a:ext uri="{FF2B5EF4-FFF2-40B4-BE49-F238E27FC236}">
                  <a16:creationId xmlns:a16="http://schemas.microsoft.com/office/drawing/2014/main" id="{4B4F2DD4-5CBC-4369-870E-E5D3ABBCF578}"/>
                </a:ext>
              </a:extLst>
            </p:cNvPr>
            <p:cNvSpPr txBox="1"/>
            <p:nvPr/>
          </p:nvSpPr>
          <p:spPr>
            <a:xfrm>
              <a:off x="5318788" y="2016393"/>
              <a:ext cx="315435" cy="3162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p>
          </p:txBody>
        </p:sp>
      </p:grpSp>
      <p:grpSp>
        <p:nvGrpSpPr>
          <p:cNvPr id="13" name="Group 12">
            <a:extLst>
              <a:ext uri="{FF2B5EF4-FFF2-40B4-BE49-F238E27FC236}">
                <a16:creationId xmlns:a16="http://schemas.microsoft.com/office/drawing/2014/main" id="{888850E2-9158-4291-994A-CED0DB2E4881}"/>
              </a:ext>
            </a:extLst>
          </p:cNvPr>
          <p:cNvGrpSpPr/>
          <p:nvPr/>
        </p:nvGrpSpPr>
        <p:grpSpPr>
          <a:xfrm>
            <a:off x="6521115" y="2178912"/>
            <a:ext cx="2125570" cy="3612289"/>
            <a:chOff x="5956459" y="368391"/>
            <a:chExt cx="2125570" cy="3612289"/>
          </a:xfrm>
          <a:solidFill>
            <a:srgbClr val="A1B9CF"/>
          </a:solidFill>
        </p:grpSpPr>
        <p:sp>
          <p:nvSpPr>
            <p:cNvPr id="20" name="Rectangle: Rounded Corners 19">
              <a:extLst>
                <a:ext uri="{FF2B5EF4-FFF2-40B4-BE49-F238E27FC236}">
                  <a16:creationId xmlns:a16="http://schemas.microsoft.com/office/drawing/2014/main" id="{B2C272D3-E17A-41B1-B557-9074D2624D08}"/>
                </a:ext>
              </a:extLst>
            </p:cNvPr>
            <p:cNvSpPr/>
            <p:nvPr/>
          </p:nvSpPr>
          <p:spPr>
            <a:xfrm>
              <a:off x="5956459" y="368391"/>
              <a:ext cx="2125570" cy="3612289"/>
            </a:xfrm>
            <a:prstGeom prst="roundRect">
              <a:avLst>
                <a:gd name="adj" fmla="val 10000"/>
              </a:avLst>
            </a:prstGeom>
            <a:grpFill/>
            <a:ln>
              <a:solidFill>
                <a:schemeClr val="accent5">
                  <a:lumMod val="50000"/>
                </a:schemeClr>
              </a:solidFill>
            </a:ln>
          </p:spPr>
          <p:style>
            <a:lnRef idx="3">
              <a:scrgbClr r="0" g="0" b="0"/>
            </a:lnRef>
            <a:fillRef idx="1">
              <a:scrgbClr r="0" g="0" b="0"/>
            </a:fillRef>
            <a:effectRef idx="1">
              <a:schemeClr val="accent5">
                <a:hueOff val="-4902230"/>
                <a:satOff val="-6819"/>
                <a:lumOff val="-2615"/>
                <a:alphaOff val="0"/>
              </a:schemeClr>
            </a:effectRef>
            <a:fontRef idx="minor">
              <a:schemeClr val="lt1"/>
            </a:fontRef>
          </p:style>
        </p:sp>
        <p:sp>
          <p:nvSpPr>
            <p:cNvPr id="21" name="Rectangle: Rounded Corners 12">
              <a:extLst>
                <a:ext uri="{FF2B5EF4-FFF2-40B4-BE49-F238E27FC236}">
                  <a16:creationId xmlns:a16="http://schemas.microsoft.com/office/drawing/2014/main" id="{C3A5B0F0-02E0-4678-9B08-692C625BBBDD}"/>
                </a:ext>
              </a:extLst>
            </p:cNvPr>
            <p:cNvSpPr txBox="1"/>
            <p:nvPr/>
          </p:nvSpPr>
          <p:spPr>
            <a:xfrm>
              <a:off x="6018715"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00">
                <a:lnSpc>
                  <a:spcPct val="90000"/>
                </a:lnSpc>
                <a:spcBef>
                  <a:spcPct val="0"/>
                </a:spcBef>
                <a:spcAft>
                  <a:spcPct val="35000"/>
                </a:spcAft>
              </a:pPr>
              <a:r>
                <a:rPr lang="en-US" sz="2400" b="1" dirty="0"/>
                <a:t>Distance</a:t>
              </a:r>
              <a:r>
                <a:rPr lang="en-US" sz="2400" dirty="0"/>
                <a:t>:</a:t>
              </a:r>
            </a:p>
            <a:p>
              <a:pPr marL="228600" lvl="1" indent="-228600" defTabSz="889000">
                <a:lnSpc>
                  <a:spcPct val="90000"/>
                </a:lnSpc>
                <a:spcBef>
                  <a:spcPct val="0"/>
                </a:spcBef>
                <a:spcAft>
                  <a:spcPct val="15000"/>
                </a:spcAft>
                <a:buChar char="•"/>
              </a:pPr>
              <a:r>
                <a:rPr lang="en-US" sz="2000" dirty="0"/>
                <a:t>Separate those who are angry at each other, or keep them otherwise engaged</a:t>
              </a:r>
            </a:p>
          </p:txBody>
        </p:sp>
      </p:grpSp>
      <p:grpSp>
        <p:nvGrpSpPr>
          <p:cNvPr id="14" name="Group 13">
            <a:extLst>
              <a:ext uri="{FF2B5EF4-FFF2-40B4-BE49-F238E27FC236}">
                <a16:creationId xmlns:a16="http://schemas.microsoft.com/office/drawing/2014/main" id="{C9276CF2-7177-4CF7-8AA4-432BC378447D}"/>
              </a:ext>
            </a:extLst>
          </p:cNvPr>
          <p:cNvGrpSpPr/>
          <p:nvPr/>
        </p:nvGrpSpPr>
        <p:grpSpPr>
          <a:xfrm>
            <a:off x="8859244" y="3721486"/>
            <a:ext cx="450621" cy="527141"/>
            <a:chOff x="8294587" y="1910965"/>
            <a:chExt cx="450621" cy="527141"/>
          </a:xfrm>
          <a:solidFill>
            <a:srgbClr val="A1B9CF"/>
          </a:solidFill>
        </p:grpSpPr>
        <p:sp>
          <p:nvSpPr>
            <p:cNvPr id="18" name="Arrow: Right 17">
              <a:extLst>
                <a:ext uri="{FF2B5EF4-FFF2-40B4-BE49-F238E27FC236}">
                  <a16:creationId xmlns:a16="http://schemas.microsoft.com/office/drawing/2014/main" id="{B0331891-8C38-44C3-8EBD-70874311FF8D}"/>
                </a:ext>
              </a:extLst>
            </p:cNvPr>
            <p:cNvSpPr/>
            <p:nvPr/>
          </p:nvSpPr>
          <p:spPr>
            <a:xfrm>
              <a:off x="8294587" y="1910965"/>
              <a:ext cx="450621" cy="527141"/>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7353344"/>
                <a:satOff val="-10228"/>
                <a:lumOff val="-3922"/>
                <a:alphaOff val="0"/>
              </a:schemeClr>
            </a:fillRef>
            <a:effectRef idx="1">
              <a:schemeClr val="accent5">
                <a:hueOff val="-7353344"/>
                <a:satOff val="-10228"/>
                <a:lumOff val="-3922"/>
                <a:alphaOff val="0"/>
              </a:schemeClr>
            </a:effectRef>
            <a:fontRef idx="minor">
              <a:schemeClr val="lt1"/>
            </a:fontRef>
          </p:style>
        </p:sp>
        <p:sp>
          <p:nvSpPr>
            <p:cNvPr id="19" name="Arrow: Right 14">
              <a:extLst>
                <a:ext uri="{FF2B5EF4-FFF2-40B4-BE49-F238E27FC236}">
                  <a16:creationId xmlns:a16="http://schemas.microsoft.com/office/drawing/2014/main" id="{A28ABB36-F48C-4B3D-A6B1-5160048A23C9}"/>
                </a:ext>
              </a:extLst>
            </p:cNvPr>
            <p:cNvSpPr txBox="1"/>
            <p:nvPr/>
          </p:nvSpPr>
          <p:spPr>
            <a:xfrm>
              <a:off x="8294587" y="2016393"/>
              <a:ext cx="315435" cy="3162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p>
          </p:txBody>
        </p:sp>
      </p:grpSp>
      <p:grpSp>
        <p:nvGrpSpPr>
          <p:cNvPr id="15" name="Group 14">
            <a:extLst>
              <a:ext uri="{FF2B5EF4-FFF2-40B4-BE49-F238E27FC236}">
                <a16:creationId xmlns:a16="http://schemas.microsoft.com/office/drawing/2014/main" id="{A1B60A77-6CF4-4F24-BFF5-E4961E51DB1B}"/>
              </a:ext>
            </a:extLst>
          </p:cNvPr>
          <p:cNvGrpSpPr/>
          <p:nvPr/>
        </p:nvGrpSpPr>
        <p:grpSpPr>
          <a:xfrm>
            <a:off x="9496914" y="2178912"/>
            <a:ext cx="2125570" cy="3612289"/>
            <a:chOff x="8932258" y="368391"/>
            <a:chExt cx="2125570" cy="3612289"/>
          </a:xfrm>
          <a:solidFill>
            <a:srgbClr val="A1B9CF"/>
          </a:solidFill>
        </p:grpSpPr>
        <p:sp>
          <p:nvSpPr>
            <p:cNvPr id="16" name="Rectangle: Rounded Corners 15">
              <a:extLst>
                <a:ext uri="{FF2B5EF4-FFF2-40B4-BE49-F238E27FC236}">
                  <a16:creationId xmlns:a16="http://schemas.microsoft.com/office/drawing/2014/main" id="{7CD1B383-64FC-466E-B4F4-A472E7011251}"/>
                </a:ext>
              </a:extLst>
            </p:cNvPr>
            <p:cNvSpPr/>
            <p:nvPr/>
          </p:nvSpPr>
          <p:spPr>
            <a:xfrm>
              <a:off x="8932258" y="368391"/>
              <a:ext cx="2125570" cy="3612289"/>
            </a:xfrm>
            <a:prstGeom prst="roundRect">
              <a:avLst>
                <a:gd name="adj" fmla="val 10000"/>
              </a:avLst>
            </a:prstGeom>
            <a:grpFill/>
            <a:ln>
              <a:solidFill>
                <a:schemeClr val="bg2">
                  <a:lumMod val="25000"/>
                </a:schemeClr>
              </a:solidFill>
            </a:ln>
          </p:spPr>
          <p:style>
            <a:lnRef idx="3">
              <a:scrgbClr r="0" g="0" b="0"/>
            </a:lnRef>
            <a:fillRef idx="1">
              <a:scrgbClr r="0" g="0" b="0"/>
            </a:fillRef>
            <a:effectRef idx="1">
              <a:schemeClr val="accent5">
                <a:hueOff val="-7353344"/>
                <a:satOff val="-10228"/>
                <a:lumOff val="-3922"/>
                <a:alphaOff val="0"/>
              </a:schemeClr>
            </a:effectRef>
            <a:fontRef idx="minor">
              <a:schemeClr val="lt1"/>
            </a:fontRef>
          </p:style>
        </p:sp>
        <p:sp>
          <p:nvSpPr>
            <p:cNvPr id="17" name="Rectangle: Rounded Corners 16">
              <a:extLst>
                <a:ext uri="{FF2B5EF4-FFF2-40B4-BE49-F238E27FC236}">
                  <a16:creationId xmlns:a16="http://schemas.microsoft.com/office/drawing/2014/main" id="{07D042B4-9594-4654-9714-F68461006C49}"/>
                </a:ext>
              </a:extLst>
            </p:cNvPr>
            <p:cNvSpPr txBox="1"/>
            <p:nvPr/>
          </p:nvSpPr>
          <p:spPr>
            <a:xfrm>
              <a:off x="8994514" y="430647"/>
              <a:ext cx="2001058" cy="348777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defTabSz="1066800">
                <a:lnSpc>
                  <a:spcPct val="90000"/>
                </a:lnSpc>
                <a:spcBef>
                  <a:spcPct val="0"/>
                </a:spcBef>
                <a:spcAft>
                  <a:spcPct val="35000"/>
                </a:spcAft>
              </a:pPr>
              <a:r>
                <a:rPr lang="en-US" sz="2400" b="1" dirty="0"/>
                <a:t>Deter</a:t>
              </a:r>
              <a:r>
                <a:rPr lang="en-US" sz="2400" dirty="0"/>
                <a:t>:</a:t>
              </a:r>
            </a:p>
            <a:p>
              <a:pPr marL="228600" lvl="1" indent="-228600" defTabSz="889000">
                <a:lnSpc>
                  <a:spcPct val="90000"/>
                </a:lnSpc>
                <a:spcBef>
                  <a:spcPct val="0"/>
                </a:spcBef>
                <a:spcAft>
                  <a:spcPct val="15000"/>
                </a:spcAft>
                <a:buChar char="•"/>
              </a:pPr>
              <a:r>
                <a:rPr lang="en-US" sz="2000" dirty="0"/>
                <a:t>Ask for assistance if you feel uncomfortable or threatened </a:t>
              </a:r>
            </a:p>
          </p:txBody>
        </p:sp>
      </p:grpSp>
    </p:spTree>
    <p:extLst>
      <p:ext uri="{BB962C8B-B14F-4D97-AF65-F5344CB8AC3E}">
        <p14:creationId xmlns:p14="http://schemas.microsoft.com/office/powerpoint/2010/main" val="387219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itle 1"/>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Calm Actions for Bereaved Peers</a:t>
            </a:r>
          </a:p>
        </p:txBody>
      </p:sp>
      <p:sp>
        <p:nvSpPr>
          <p:cNvPr id="3" name="Content Placeholder 2">
            <a:extLst>
              <a:ext uri="{FF2B5EF4-FFF2-40B4-BE49-F238E27FC236}">
                <a16:creationId xmlns:a16="http://schemas.microsoft.com/office/drawing/2014/main" id="{109A3FEF-159A-7844-8671-203F595D4630}"/>
              </a:ext>
            </a:extLst>
          </p:cNvPr>
          <p:cNvSpPr>
            <a:spLocks noGrp="1"/>
          </p:cNvSpPr>
          <p:nvPr>
            <p:ph idx="4294967295"/>
          </p:nvPr>
        </p:nvSpPr>
        <p:spPr>
          <a:xfrm>
            <a:off x="990601" y="3625517"/>
            <a:ext cx="11047631" cy="3779043"/>
          </a:xfrm>
        </p:spPr>
        <p:txBody>
          <a:bodyPr anchor="ctr">
            <a:normAutofit/>
          </a:bodyPr>
          <a:lstStyle/>
          <a:p>
            <a:pPr>
              <a:buFont typeface="Wingdings" panose="05000000000000000000" pitchFamily="2" charset="2"/>
              <a:buChar char="v"/>
            </a:pPr>
            <a:r>
              <a:rPr lang="en-US" sz="2000" dirty="0"/>
              <a:t>If you don’t know what to say, just stay present and listen; Let the person know you’re there for them</a:t>
            </a:r>
          </a:p>
          <a:p>
            <a:pPr lvl="0">
              <a:buFont typeface="Wingdings" panose="05000000000000000000" pitchFamily="2" charset="2"/>
              <a:buChar char="v"/>
            </a:pPr>
            <a:r>
              <a:rPr lang="en-US" sz="2000" dirty="0"/>
              <a:t>Don’t try to make a grieving person feel better, just be there to support them</a:t>
            </a:r>
          </a:p>
          <a:p>
            <a:pPr lvl="0">
              <a:buFont typeface="Wingdings" panose="05000000000000000000" pitchFamily="2" charset="2"/>
              <a:buChar char="v"/>
            </a:pPr>
            <a:r>
              <a:rPr lang="en-US" sz="2000" dirty="0"/>
              <a:t>If they want to talk about the loss, listen and provide support             </a:t>
            </a:r>
          </a:p>
          <a:p>
            <a:pPr lvl="0">
              <a:buFont typeface="Wingdings" panose="05000000000000000000" pitchFamily="2" charset="2"/>
              <a:buChar char="v"/>
            </a:pPr>
            <a:r>
              <a:rPr lang="en-US" sz="2000" dirty="0"/>
              <a:t>Offer a menu of options for support</a:t>
            </a:r>
          </a:p>
          <a:p>
            <a:pPr lvl="0">
              <a:buFont typeface="Wingdings" panose="05000000000000000000" pitchFamily="2" charset="2"/>
              <a:buChar char="v"/>
            </a:pPr>
            <a:r>
              <a:rPr lang="en-US" sz="2000" dirty="0"/>
              <a:t>Be genuine and reliable</a:t>
            </a:r>
          </a:p>
          <a:p>
            <a:pPr lvl="0">
              <a:buFont typeface="Wingdings" panose="05000000000000000000" pitchFamily="2" charset="2"/>
              <a:buChar char="v"/>
            </a:pPr>
            <a:r>
              <a:rPr lang="en-US" sz="2000" dirty="0"/>
              <a:t>Be sensitive to unique factors that affect them</a:t>
            </a:r>
          </a:p>
          <a:p>
            <a:pPr lvl="0">
              <a:buFont typeface="Wingdings" panose="05000000000000000000" pitchFamily="2" charset="2"/>
              <a:buChar char="v"/>
            </a:pPr>
            <a:r>
              <a:rPr lang="en-US" sz="2000" dirty="0"/>
              <a:t>Check in over the next few months</a:t>
            </a:r>
          </a:p>
          <a:p>
            <a:pPr marL="0" indent="0">
              <a:buNone/>
            </a:pPr>
            <a:endParaRPr lang="en-US" sz="2000" dirty="0"/>
          </a:p>
        </p:txBody>
      </p:sp>
      <p:sp>
        <p:nvSpPr>
          <p:cNvPr id="4" name="AutoShape 2" descr="Bereavement | debra of America"/>
          <p:cNvSpPr>
            <a:spLocks noChangeAspect="1" noChangeArrowheads="1"/>
          </p:cNvSpPr>
          <p:nvPr/>
        </p:nvSpPr>
        <p:spPr bwMode="auto">
          <a:xfrm>
            <a:off x="1571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4" name="Picture 6" descr="HACM Bereavement 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21454"/>
            <a:ext cx="7047706" cy="215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105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4E786C1-2F69-44C5-917B-35FE9A5980B3}"/>
              </a:ext>
            </a:extLst>
          </p:cNvPr>
          <p:cNvSpPr txBox="1">
            <a:spLocks/>
          </p:cNvSpPr>
          <p:nvPr/>
        </p:nvSpPr>
        <p:spPr>
          <a:xfrm>
            <a:off x="228600" y="1828801"/>
            <a:ext cx="6584774" cy="3785419"/>
          </a:xfrm>
          <a:prstGeom prst="rect">
            <a:avLst/>
          </a:prstGeom>
        </p:spPr>
        <p:txBody>
          <a:bodyPr>
            <a:normAutofit/>
          </a:bodyPr>
          <a:lst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rgbClr val="232D4B"/>
              </a:solidFill>
            </a:endParaRPr>
          </a:p>
        </p:txBody>
      </p:sp>
      <p:graphicFrame>
        <p:nvGraphicFramePr>
          <p:cNvPr id="2" name="Diagram 1">
            <a:extLst>
              <a:ext uri="{FF2B5EF4-FFF2-40B4-BE49-F238E27FC236}">
                <a16:creationId xmlns:a16="http://schemas.microsoft.com/office/drawing/2014/main" id="{43853171-9CC0-4335-B8F4-E9CAD6A1E13F}"/>
              </a:ext>
            </a:extLst>
          </p:cNvPr>
          <p:cNvGraphicFramePr/>
          <p:nvPr/>
        </p:nvGraphicFramePr>
        <p:xfrm>
          <a:off x="1836032" y="990600"/>
          <a:ext cx="8984369"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E83DA26-FC3B-460F-8820-CE9A76056E60}"/>
              </a:ext>
            </a:extLst>
          </p:cNvPr>
          <p:cNvSpPr>
            <a:spLocks noGrp="1"/>
          </p:cNvSpPr>
          <p:nvPr>
            <p:ph type="title"/>
          </p:nvPr>
        </p:nvSpPr>
        <p:spPr>
          <a:xfrm>
            <a:off x="2064632" y="21305"/>
            <a:ext cx="8450969" cy="1007533"/>
          </a:xfrm>
        </p:spPr>
        <p:txBody>
          <a:bodyPr>
            <a:noAutofit/>
          </a:bodyPr>
          <a:lstStyle/>
          <a:p>
            <a:r>
              <a:rPr lang="en-US" sz="4000" dirty="0"/>
              <a:t>Making Friends With Uncertainty</a:t>
            </a:r>
          </a:p>
        </p:txBody>
      </p:sp>
      <p:sp>
        <p:nvSpPr>
          <p:cNvPr id="9" name="TextBox 8">
            <a:extLst>
              <a:ext uri="{FF2B5EF4-FFF2-40B4-BE49-F238E27FC236}">
                <a16:creationId xmlns:a16="http://schemas.microsoft.com/office/drawing/2014/main" id="{2A080173-2F8A-4D82-AC1C-BEFEC3AF7C13}"/>
              </a:ext>
            </a:extLst>
          </p:cNvPr>
          <p:cNvSpPr txBox="1"/>
          <p:nvPr/>
        </p:nvSpPr>
        <p:spPr>
          <a:xfrm>
            <a:off x="1524000" y="5860027"/>
            <a:ext cx="8077200" cy="769441"/>
          </a:xfrm>
          <a:prstGeom prst="rect">
            <a:avLst/>
          </a:prstGeom>
          <a:noFill/>
        </p:spPr>
        <p:txBody>
          <a:bodyPr wrap="square">
            <a:spAutoFit/>
          </a:bodyPr>
          <a:lstStyle/>
          <a:p>
            <a:pPr marL="799963" lvl="1" indent="-228600">
              <a:buFont typeface="Arial" panose="020B0604020202020204" pitchFamily="34" charset="0"/>
              <a:buChar char="•"/>
            </a:pPr>
            <a:r>
              <a:rPr lang="en-US" sz="2200" dirty="0">
                <a:solidFill>
                  <a:srgbClr val="232D4B"/>
                </a:solidFill>
                <a:latin typeface="Calibri"/>
              </a:rPr>
              <a:t>Find routines that are feasible in the new context. </a:t>
            </a:r>
          </a:p>
          <a:p>
            <a:pPr marL="799963" lvl="1" indent="-228600">
              <a:buFont typeface="Arial" panose="020B0604020202020204" pitchFamily="34" charset="0"/>
              <a:buChar char="•"/>
            </a:pPr>
            <a:r>
              <a:rPr lang="en-US" sz="2200" dirty="0">
                <a:solidFill>
                  <a:srgbClr val="232D4B"/>
                </a:solidFill>
                <a:latin typeface="Calibri"/>
              </a:rPr>
              <a:t>Give help when you can and accept help when needed. </a:t>
            </a:r>
          </a:p>
        </p:txBody>
      </p:sp>
      <p:sp>
        <p:nvSpPr>
          <p:cNvPr id="10" name="Rectangle 9">
            <a:extLst>
              <a:ext uri="{FF2B5EF4-FFF2-40B4-BE49-F238E27FC236}">
                <a16:creationId xmlns:a16="http://schemas.microsoft.com/office/drawing/2014/main" id="{0D39288F-07DD-45FB-B238-97CE73093960}"/>
              </a:ext>
            </a:extLst>
          </p:cNvPr>
          <p:cNvSpPr/>
          <p:nvPr/>
        </p:nvSpPr>
        <p:spPr>
          <a:xfrm>
            <a:off x="9621592" y="6535117"/>
            <a:ext cx="2750431" cy="276999"/>
          </a:xfrm>
          <a:prstGeom prst="rect">
            <a:avLst/>
          </a:prstGeom>
        </p:spPr>
        <p:txBody>
          <a:bodyPr wrap="square">
            <a:spAutoFit/>
          </a:bodyPr>
          <a:lstStyle/>
          <a:p>
            <a:pPr eaLnBrk="0" fontAlgn="base" hangingPunct="0">
              <a:spcBef>
                <a:spcPct val="0"/>
              </a:spcBef>
              <a:spcAft>
                <a:spcPct val="0"/>
              </a:spcAft>
              <a:defRPr/>
            </a:pPr>
            <a:r>
              <a:rPr lang="en-US" sz="1200" dirty="0" err="1">
                <a:solidFill>
                  <a:srgbClr val="232D4B"/>
                </a:solidFill>
                <a:latin typeface="Arial" pitchFamily="34" charset="0"/>
                <a:ea typeface="MS PGothic" pitchFamily="34" charset="-128"/>
              </a:rPr>
              <a:t>Mofrad</a:t>
            </a:r>
            <a:r>
              <a:rPr lang="en-US" sz="1200" dirty="0">
                <a:solidFill>
                  <a:srgbClr val="232D4B"/>
                </a:solidFill>
                <a:latin typeface="Arial" pitchFamily="34" charset="0"/>
                <a:ea typeface="MS PGothic" pitchFamily="34" charset="-128"/>
              </a:rPr>
              <a:t>, Tiplady, Payne, &amp; </a:t>
            </a:r>
            <a:r>
              <a:rPr lang="en-US" sz="1200" dirty="0" err="1">
                <a:solidFill>
                  <a:srgbClr val="232D4B"/>
                </a:solidFill>
                <a:latin typeface="Arial" pitchFamily="34" charset="0"/>
                <a:ea typeface="MS PGothic" pitchFamily="34" charset="-128"/>
              </a:rPr>
              <a:t>Freeston</a:t>
            </a:r>
            <a:r>
              <a:rPr lang="en-US" sz="1200" dirty="0">
                <a:solidFill>
                  <a:srgbClr val="232D4B"/>
                </a:solidFill>
                <a:latin typeface="Arial" pitchFamily="34" charset="0"/>
                <a:ea typeface="MS PGothic" pitchFamily="34" charset="-128"/>
              </a:rPr>
              <a:t> </a:t>
            </a:r>
            <a:endParaRPr lang="en-US" dirty="0">
              <a:solidFill>
                <a:prstClr val="white"/>
              </a:solidFill>
              <a:latin typeface="Arial" pitchFamily="34" charset="0"/>
              <a:ea typeface="MS PGothic" pitchFamily="34" charset="-128"/>
            </a:endParaRPr>
          </a:p>
        </p:txBody>
      </p:sp>
    </p:spTree>
    <p:extLst>
      <p:ext uri="{BB962C8B-B14F-4D97-AF65-F5344CB8AC3E}">
        <p14:creationId xmlns:p14="http://schemas.microsoft.com/office/powerpoint/2010/main" val="300423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dirty="0"/>
              <a:t>Examples of Techniques </a:t>
            </a:r>
          </a:p>
        </p:txBody>
      </p:sp>
      <p:sp>
        <p:nvSpPr>
          <p:cNvPr id="7" name="TextBox 6">
            <a:extLst>
              <a:ext uri="{FF2B5EF4-FFF2-40B4-BE49-F238E27FC236}">
                <a16:creationId xmlns:a16="http://schemas.microsoft.com/office/drawing/2014/main" id="{A16DCFC5-DDA2-4753-9567-09EAF1BBBE05}"/>
              </a:ext>
            </a:extLst>
          </p:cNvPr>
          <p:cNvSpPr txBox="1"/>
          <p:nvPr/>
        </p:nvSpPr>
        <p:spPr>
          <a:xfrm>
            <a:off x="3277334" y="1436702"/>
            <a:ext cx="6095966" cy="646163"/>
          </a:xfrm>
          <a:prstGeom prst="rect">
            <a:avLst/>
          </a:prstGeom>
          <a:noFill/>
        </p:spPr>
        <p:txBody>
          <a:bodyPr wrap="square">
            <a:spAutoFit/>
          </a:bodyPr>
          <a:lstStyle/>
          <a:p>
            <a:pPr algn="ctr" defTabSz="457063">
              <a:spcBef>
                <a:spcPct val="30000"/>
              </a:spcBef>
              <a:spcAft>
                <a:spcPct val="5000"/>
              </a:spcAft>
              <a:buClr>
                <a:srgbClr val="404040"/>
              </a:buCl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3599" dirty="0">
                <a:solidFill>
                  <a:srgbClr val="002060"/>
                </a:solidFill>
              </a:rPr>
              <a:t>Box Breathing</a:t>
            </a:r>
            <a:endParaRPr lang="en-US" sz="3599" b="1" u="sng" dirty="0">
              <a:solidFill>
                <a:srgbClr val="002060"/>
              </a:solidFill>
              <a:latin typeface="Calibri" pitchFamily="127" charset="0"/>
              <a:ea typeface="Corbel" pitchFamily="127" charset="0"/>
              <a:cs typeface="Corbel" pitchFamily="127" charset="0"/>
            </a:endParaRPr>
          </a:p>
        </p:txBody>
      </p:sp>
      <p:pic>
        <p:nvPicPr>
          <p:cNvPr id="2050" name="Picture 2">
            <a:extLst>
              <a:ext uri="{FF2B5EF4-FFF2-40B4-BE49-F238E27FC236}">
                <a16:creationId xmlns:a16="http://schemas.microsoft.com/office/drawing/2014/main" id="{D19781D3-CA95-4D50-8D30-5042D95C8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24" y="2118622"/>
            <a:ext cx="8094142" cy="455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767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187" y="0"/>
            <a:ext cx="2213874" cy="1007533"/>
          </a:xfrm>
        </p:spPr>
        <p:txBody>
          <a:bodyPr/>
          <a:lstStyle/>
          <a:p>
            <a:r>
              <a:rPr lang="en-US" dirty="0"/>
              <a:t>Stress</a:t>
            </a:r>
          </a:p>
        </p:txBody>
      </p:sp>
      <p:pic>
        <p:nvPicPr>
          <p:cNvPr id="2050" name="Picture 2" descr="https://static01.nyt.com/images/2019/10/15/science/15WELLSTRESS/15WELLSTRESS-articleLarge.jpg?quality=75&amp;auto=webp&amp;disable=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746" y="1648326"/>
            <a:ext cx="5265819" cy="45434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13558" y="6276916"/>
            <a:ext cx="3276600" cy="369332"/>
          </a:xfrm>
          <a:prstGeom prst="rect">
            <a:avLst/>
          </a:prstGeom>
          <a:noFill/>
        </p:spPr>
        <p:txBody>
          <a:bodyPr wrap="square" rtlCol="0">
            <a:spAutoFit/>
          </a:bodyPr>
          <a:lstStyle/>
          <a:p>
            <a:r>
              <a:rPr lang="en-US" i="1" dirty="0"/>
              <a:t>Keith </a:t>
            </a:r>
            <a:r>
              <a:rPr lang="en-US" i="1" dirty="0" err="1"/>
              <a:t>Negley</a:t>
            </a:r>
            <a:r>
              <a:rPr lang="en-US" i="1" dirty="0"/>
              <a:t>, NYT, 2019</a:t>
            </a:r>
          </a:p>
        </p:txBody>
      </p:sp>
      <p:sp>
        <p:nvSpPr>
          <p:cNvPr id="6" name="TextBox 5"/>
          <p:cNvSpPr txBox="1"/>
          <p:nvPr/>
        </p:nvSpPr>
        <p:spPr>
          <a:xfrm>
            <a:off x="445168" y="1752601"/>
            <a:ext cx="6316578" cy="4893647"/>
          </a:xfrm>
          <a:prstGeom prst="rect">
            <a:avLst/>
          </a:prstGeom>
          <a:noFill/>
        </p:spPr>
        <p:txBody>
          <a:bodyPr wrap="square" rtlCol="0">
            <a:spAutoFit/>
          </a:bodyPr>
          <a:lstStyle/>
          <a:p>
            <a:pPr marL="285750" indent="-285750">
              <a:buFont typeface="Wingdings" panose="05000000000000000000" pitchFamily="2" charset="2"/>
              <a:buChar char="v"/>
            </a:pPr>
            <a:r>
              <a:rPr lang="en-US" sz="2400" dirty="0"/>
              <a:t>Is different for different individuals</a:t>
            </a:r>
          </a:p>
          <a:p>
            <a:pPr marL="285750" indent="-285750">
              <a:buFont typeface="Wingdings" panose="05000000000000000000" pitchFamily="2" charset="2"/>
              <a:buChar char="v"/>
            </a:pPr>
            <a:r>
              <a:rPr lang="en-US" sz="2400" dirty="0"/>
              <a:t>Many are oblivious to the effects of stress</a:t>
            </a:r>
          </a:p>
          <a:p>
            <a:pPr marL="285750" indent="-285750">
              <a:buFont typeface="Wingdings" panose="05000000000000000000" pitchFamily="2" charset="2"/>
              <a:buChar char="v"/>
            </a:pPr>
            <a:r>
              <a:rPr lang="en-US" sz="2400" dirty="0"/>
              <a:t>Those injured by stress may be the last to recognize it</a:t>
            </a:r>
          </a:p>
          <a:p>
            <a:pPr marL="285750" indent="-285750">
              <a:buFont typeface="Wingdings" panose="05000000000000000000" pitchFamily="2" charset="2"/>
              <a:buChar char="v"/>
            </a:pPr>
            <a:r>
              <a:rPr lang="en-US" sz="2400" dirty="0"/>
              <a:t>Those that recognize it may not seek formal help—stigma and “otherness” is a big barrier</a:t>
            </a:r>
          </a:p>
          <a:p>
            <a:pPr marL="285750" indent="-285750">
              <a:buFont typeface="Wingdings" panose="05000000000000000000" pitchFamily="2" charset="2"/>
              <a:buChar char="v"/>
            </a:pPr>
            <a:r>
              <a:rPr lang="en-US" sz="2400" dirty="0"/>
              <a:t>Evidence suggests that early treatment of reactions is effective</a:t>
            </a:r>
          </a:p>
          <a:p>
            <a:pPr marL="285750" indent="-285750">
              <a:buFont typeface="Wingdings" panose="05000000000000000000" pitchFamily="2" charset="2"/>
              <a:buChar char="v"/>
            </a:pPr>
            <a:r>
              <a:rPr lang="en-US" sz="2400" dirty="0"/>
              <a:t>Peers are more likely to seek help from, and listen to peers…those with shared experiences</a:t>
            </a:r>
          </a:p>
          <a:p>
            <a:pPr marL="285750" indent="-285750">
              <a:buFont typeface="Wingdings" panose="05000000000000000000" pitchFamily="2" charset="2"/>
              <a:buChar char="v"/>
            </a:pPr>
            <a:r>
              <a:rPr lang="en-US" sz="2400" dirty="0"/>
              <a:t>Growing body of research shows that persistently high levels of stress can cause physical and mental illness</a:t>
            </a:r>
          </a:p>
        </p:txBody>
      </p:sp>
    </p:spTree>
    <p:extLst>
      <p:ext uri="{BB962C8B-B14F-4D97-AF65-F5344CB8AC3E}">
        <p14:creationId xmlns:p14="http://schemas.microsoft.com/office/powerpoint/2010/main" val="3330413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dirty="0"/>
              <a:t>Examples of Techniques </a:t>
            </a:r>
          </a:p>
        </p:txBody>
      </p:sp>
      <p:sp>
        <p:nvSpPr>
          <p:cNvPr id="7" name="TextBox 6">
            <a:extLst>
              <a:ext uri="{FF2B5EF4-FFF2-40B4-BE49-F238E27FC236}">
                <a16:creationId xmlns:a16="http://schemas.microsoft.com/office/drawing/2014/main" id="{A16DCFC5-DDA2-4753-9567-09EAF1BBBE05}"/>
              </a:ext>
            </a:extLst>
          </p:cNvPr>
          <p:cNvSpPr txBox="1"/>
          <p:nvPr/>
        </p:nvSpPr>
        <p:spPr>
          <a:xfrm>
            <a:off x="3048017" y="1413546"/>
            <a:ext cx="6095966" cy="646163"/>
          </a:xfrm>
          <a:prstGeom prst="rect">
            <a:avLst/>
          </a:prstGeom>
          <a:noFill/>
        </p:spPr>
        <p:txBody>
          <a:bodyPr wrap="square">
            <a:spAutoFit/>
          </a:bodyPr>
          <a:lstStyle/>
          <a:p>
            <a:pPr algn="ctr" defTabSz="457063">
              <a:spcBef>
                <a:spcPct val="30000"/>
              </a:spcBef>
              <a:spcAft>
                <a:spcPct val="5000"/>
              </a:spcAft>
              <a:buClr>
                <a:srgbClr val="404040"/>
              </a:buClr>
              <a:tabLst>
                <a:tab pos="910952" algn="l"/>
                <a:tab pos="1825077" algn="l"/>
                <a:tab pos="2739203" algn="l"/>
                <a:tab pos="3653329" algn="l"/>
                <a:tab pos="4567454" algn="l"/>
                <a:tab pos="5481580" algn="l"/>
                <a:tab pos="6395706" algn="l"/>
                <a:tab pos="7309831" algn="l"/>
                <a:tab pos="8223957" algn="l"/>
                <a:tab pos="9138083" algn="l"/>
                <a:tab pos="10052208" algn="l"/>
              </a:tabLst>
            </a:pPr>
            <a:r>
              <a:rPr lang="en-US" sz="3599" b="1" dirty="0">
                <a:solidFill>
                  <a:srgbClr val="002060"/>
                </a:solidFill>
                <a:latin typeface="Calibri" pitchFamily="127" charset="0"/>
                <a:ea typeface="Corbel" pitchFamily="127" charset="0"/>
                <a:cs typeface="Corbel" pitchFamily="127" charset="0"/>
              </a:rPr>
              <a:t>4-7-8 Breathing</a:t>
            </a:r>
          </a:p>
        </p:txBody>
      </p:sp>
      <p:sp>
        <p:nvSpPr>
          <p:cNvPr id="8" name="Content Placeholder 2">
            <a:extLst>
              <a:ext uri="{FF2B5EF4-FFF2-40B4-BE49-F238E27FC236}">
                <a16:creationId xmlns:a16="http://schemas.microsoft.com/office/drawing/2014/main" id="{B16F50EB-879B-43C3-96F2-0453F09DD324}"/>
              </a:ext>
            </a:extLst>
          </p:cNvPr>
          <p:cNvSpPr txBox="1">
            <a:spLocks/>
          </p:cNvSpPr>
          <p:nvPr/>
        </p:nvSpPr>
        <p:spPr>
          <a:xfrm>
            <a:off x="342845" y="2175346"/>
            <a:ext cx="5180251" cy="38090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99" b="1" u="sng" dirty="0">
                <a:solidFill>
                  <a:srgbClr val="002060"/>
                </a:solidFill>
              </a:rPr>
              <a:t>WHY?</a:t>
            </a:r>
          </a:p>
          <a:p>
            <a:r>
              <a:rPr lang="en-US" sz="2199" dirty="0">
                <a:solidFill>
                  <a:srgbClr val="002060"/>
                </a:solidFill>
              </a:rPr>
              <a:t>Changing our breathing helps to reset (down regulate) the fight, flight, or freeze response</a:t>
            </a:r>
          </a:p>
          <a:p>
            <a:r>
              <a:rPr lang="en-US" sz="2199" dirty="0">
                <a:solidFill>
                  <a:srgbClr val="002060"/>
                </a:solidFill>
              </a:rPr>
              <a:t>Improves ability to make critical decisions during periods of high stress</a:t>
            </a:r>
          </a:p>
          <a:p>
            <a:r>
              <a:rPr lang="en-US" sz="2199" dirty="0">
                <a:solidFill>
                  <a:srgbClr val="002060"/>
                </a:solidFill>
              </a:rPr>
              <a:t>Can create "muscle memory" to reduce the physical demands of the stress response</a:t>
            </a:r>
          </a:p>
          <a:p>
            <a:endParaRPr lang="en-US" sz="2799" dirty="0"/>
          </a:p>
        </p:txBody>
      </p:sp>
      <p:sp>
        <p:nvSpPr>
          <p:cNvPr id="9" name="Content Placeholder 3">
            <a:extLst>
              <a:ext uri="{FF2B5EF4-FFF2-40B4-BE49-F238E27FC236}">
                <a16:creationId xmlns:a16="http://schemas.microsoft.com/office/drawing/2014/main" id="{EBC0CF2B-1205-403E-9633-AE44B4B3C841}"/>
              </a:ext>
            </a:extLst>
          </p:cNvPr>
          <p:cNvSpPr txBox="1">
            <a:spLocks/>
          </p:cNvSpPr>
          <p:nvPr/>
        </p:nvSpPr>
        <p:spPr>
          <a:xfrm>
            <a:off x="7010163" y="2019682"/>
            <a:ext cx="5180251" cy="49097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99" b="1" u="sng" dirty="0">
                <a:solidFill>
                  <a:srgbClr val="002060"/>
                </a:solidFill>
              </a:rPr>
              <a:t>STEPS</a:t>
            </a:r>
          </a:p>
          <a:p>
            <a:r>
              <a:rPr lang="en-US" sz="2199" dirty="0">
                <a:solidFill>
                  <a:srgbClr val="002060"/>
                </a:solidFill>
              </a:rPr>
              <a:t>Close your mouth and </a:t>
            </a:r>
            <a:r>
              <a:rPr lang="en-US" sz="2199" b="1" dirty="0">
                <a:solidFill>
                  <a:srgbClr val="002060"/>
                </a:solidFill>
              </a:rPr>
              <a:t>inhale</a:t>
            </a:r>
            <a:r>
              <a:rPr lang="en-US" sz="2199" dirty="0">
                <a:solidFill>
                  <a:srgbClr val="002060"/>
                </a:solidFill>
              </a:rPr>
              <a:t> quietly through your nose to a mental </a:t>
            </a:r>
            <a:r>
              <a:rPr lang="en-US" sz="2199" b="1" dirty="0">
                <a:solidFill>
                  <a:srgbClr val="002060"/>
                </a:solidFill>
              </a:rPr>
              <a:t>count of four.</a:t>
            </a:r>
          </a:p>
          <a:p>
            <a:r>
              <a:rPr lang="en-US" sz="2199" b="1" dirty="0">
                <a:solidFill>
                  <a:srgbClr val="002060"/>
                </a:solidFill>
              </a:rPr>
              <a:t>Hold your breath </a:t>
            </a:r>
            <a:r>
              <a:rPr lang="en-US" sz="2199" dirty="0">
                <a:solidFill>
                  <a:srgbClr val="002060"/>
                </a:solidFill>
              </a:rPr>
              <a:t>for a count of </a:t>
            </a:r>
            <a:r>
              <a:rPr lang="en-US" sz="2199" b="1" dirty="0">
                <a:solidFill>
                  <a:srgbClr val="002060"/>
                </a:solidFill>
              </a:rPr>
              <a:t>seven</a:t>
            </a:r>
            <a:r>
              <a:rPr lang="en-US" sz="2199" dirty="0">
                <a:solidFill>
                  <a:srgbClr val="002060"/>
                </a:solidFill>
              </a:rPr>
              <a:t>.</a:t>
            </a:r>
          </a:p>
          <a:p>
            <a:r>
              <a:rPr lang="en-US" sz="2199" b="1" dirty="0">
                <a:solidFill>
                  <a:srgbClr val="002060"/>
                </a:solidFill>
              </a:rPr>
              <a:t>Exhale</a:t>
            </a:r>
            <a:r>
              <a:rPr lang="en-US" sz="2199" dirty="0">
                <a:solidFill>
                  <a:srgbClr val="002060"/>
                </a:solidFill>
              </a:rPr>
              <a:t> completely through your mouth, making a whoosh sound to a </a:t>
            </a:r>
            <a:r>
              <a:rPr lang="en-US" sz="2199" b="1" dirty="0">
                <a:solidFill>
                  <a:srgbClr val="002060"/>
                </a:solidFill>
              </a:rPr>
              <a:t>count of eight.</a:t>
            </a:r>
          </a:p>
          <a:p>
            <a:r>
              <a:rPr lang="en-US" sz="2199" dirty="0">
                <a:solidFill>
                  <a:srgbClr val="002060"/>
                </a:solidFill>
              </a:rPr>
              <a:t>Now </a:t>
            </a:r>
            <a:r>
              <a:rPr lang="en-US" sz="2199" b="1" dirty="0">
                <a:solidFill>
                  <a:srgbClr val="002060"/>
                </a:solidFill>
              </a:rPr>
              <a:t>inhale again and repeat </a:t>
            </a:r>
            <a:r>
              <a:rPr lang="en-US" sz="2199" dirty="0">
                <a:solidFill>
                  <a:srgbClr val="002060"/>
                </a:solidFill>
              </a:rPr>
              <a:t>the cycle three more times for a total of four breaths.</a:t>
            </a:r>
          </a:p>
        </p:txBody>
      </p:sp>
      <p:pic>
        <p:nvPicPr>
          <p:cNvPr id="5" name="Picture 4">
            <a:extLst>
              <a:ext uri="{FF2B5EF4-FFF2-40B4-BE49-F238E27FC236}">
                <a16:creationId xmlns:a16="http://schemas.microsoft.com/office/drawing/2014/main" id="{0BDB4241-F3C6-4159-98E8-E5B2F8E0D04E}"/>
              </a:ext>
            </a:extLst>
          </p:cNvPr>
          <p:cNvPicPr>
            <a:picLocks noChangeAspect="1"/>
          </p:cNvPicPr>
          <p:nvPr/>
        </p:nvPicPr>
        <p:blipFill>
          <a:blip r:embed="rId3"/>
          <a:stretch>
            <a:fillRect/>
          </a:stretch>
        </p:blipFill>
        <p:spPr>
          <a:xfrm>
            <a:off x="3734292" y="5082158"/>
            <a:ext cx="3275871" cy="1804392"/>
          </a:xfrm>
          <a:prstGeom prst="rect">
            <a:avLst/>
          </a:prstGeom>
        </p:spPr>
      </p:pic>
    </p:spTree>
    <p:extLst>
      <p:ext uri="{BB962C8B-B14F-4D97-AF65-F5344CB8AC3E}">
        <p14:creationId xmlns:p14="http://schemas.microsoft.com/office/powerpoint/2010/main" val="35310807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806" y="103506"/>
            <a:ext cx="9293979" cy="1007271"/>
          </a:xfrm>
        </p:spPr>
        <p:txBody>
          <a:bodyPr>
            <a:normAutofit/>
          </a:bodyPr>
          <a:lstStyle/>
          <a:p>
            <a:pPr algn="ctr"/>
            <a:r>
              <a:rPr lang="en-US" dirty="0"/>
              <a:t>Examples of Techniques </a:t>
            </a:r>
          </a:p>
        </p:txBody>
      </p:sp>
      <p:graphicFrame>
        <p:nvGraphicFramePr>
          <p:cNvPr id="2" name="Diagram 1">
            <a:extLst>
              <a:ext uri="{FF2B5EF4-FFF2-40B4-BE49-F238E27FC236}">
                <a16:creationId xmlns:a16="http://schemas.microsoft.com/office/drawing/2014/main" id="{285F347F-8FB9-4358-A0B3-890E62D72D20}"/>
              </a:ext>
            </a:extLst>
          </p:cNvPr>
          <p:cNvGraphicFramePr/>
          <p:nvPr/>
        </p:nvGraphicFramePr>
        <p:xfrm>
          <a:off x="2363172" y="1448316"/>
          <a:ext cx="7694196" cy="510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EAA0C52-9D85-43C4-8DF8-08B4FE0CC379}"/>
              </a:ext>
            </a:extLst>
          </p:cNvPr>
          <p:cNvPicPr>
            <a:picLocks noChangeAspect="1"/>
          </p:cNvPicPr>
          <p:nvPr/>
        </p:nvPicPr>
        <p:blipFill>
          <a:blip r:embed="rId8"/>
          <a:stretch>
            <a:fillRect/>
          </a:stretch>
        </p:blipFill>
        <p:spPr>
          <a:xfrm>
            <a:off x="443961" y="3200461"/>
            <a:ext cx="2303688" cy="1599783"/>
          </a:xfrm>
          <a:prstGeom prst="rect">
            <a:avLst/>
          </a:prstGeom>
        </p:spPr>
      </p:pic>
    </p:spTree>
    <p:extLst>
      <p:ext uri="{BB962C8B-B14F-4D97-AF65-F5344CB8AC3E}">
        <p14:creationId xmlns:p14="http://schemas.microsoft.com/office/powerpoint/2010/main" val="30544878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le 1"/>
          <p:cNvSpPr>
            <a:spLocks noGrp="1"/>
          </p:cNvSpPr>
          <p:nvPr>
            <p:ph type="title"/>
          </p:nvPr>
        </p:nvSpPr>
        <p:spPr>
          <a:xfrm>
            <a:off x="1600201" y="183649"/>
            <a:ext cx="9293979" cy="1007533"/>
          </a:xfrm>
        </p:spPr>
        <p:txBody>
          <a:bodyPr>
            <a:normAutofit/>
          </a:bodyPr>
          <a:lstStyle/>
          <a:p>
            <a:pPr algn="ctr">
              <a:defRPr/>
            </a:pPr>
            <a:r>
              <a:rPr lang="en-US" sz="4000" dirty="0">
                <a:effectLst>
                  <a:outerShdw blurRad="38100" dist="38100" dir="2700000" algn="tl">
                    <a:srgbClr val="000000">
                      <a:alpha val="43137"/>
                    </a:srgbClr>
                  </a:outerShdw>
                </a:effectLst>
                <a:ea typeface="ＭＳ Ｐゴシック" charset="0"/>
              </a:rPr>
              <a:t>Calm Examples: Self</a:t>
            </a:r>
          </a:p>
        </p:txBody>
      </p:sp>
      <p:sp>
        <p:nvSpPr>
          <p:cNvPr id="76802" name="Content Placeholder 2"/>
          <p:cNvSpPr>
            <a:spLocks noGrp="1"/>
          </p:cNvSpPr>
          <p:nvPr>
            <p:ph idx="4294967295"/>
          </p:nvPr>
        </p:nvSpPr>
        <p:spPr>
          <a:xfrm>
            <a:off x="5105401" y="1219201"/>
            <a:ext cx="5584825" cy="5408613"/>
          </a:xfrm>
        </p:spPr>
        <p:txBody>
          <a:bodyPr anchor="ctr">
            <a:normAutofit/>
          </a:bodyPr>
          <a:lstStyle/>
          <a:p>
            <a:pPr marL="0" indent="0">
              <a:buNone/>
            </a:pPr>
            <a:r>
              <a:rPr lang="en-US" sz="2400" dirty="0">
                <a:solidFill>
                  <a:srgbClr val="232D4B"/>
                </a:solidFill>
              </a:rPr>
              <a:t>“What helps calm me is breaking down responsibilities into manageable pieces, making lists and being organized.”’</a:t>
            </a:r>
          </a:p>
          <a:p>
            <a:pPr marL="0" indent="0">
              <a:buNone/>
            </a:pPr>
            <a:endParaRPr lang="en-US" sz="2400" dirty="0">
              <a:solidFill>
                <a:srgbClr val="232D4B"/>
              </a:solidFill>
            </a:endParaRPr>
          </a:p>
          <a:p>
            <a:pPr marL="0" indent="0">
              <a:buNone/>
            </a:pPr>
            <a:r>
              <a:rPr lang="en-US" dirty="0">
                <a:solidFill>
                  <a:srgbClr val="232D4B"/>
                </a:solidFill>
              </a:rPr>
              <a:t>“To reduce stress in myself at work, I try to refocus and take a deep breath. I remind myself that I am only one person and I am doing the best job that I can possibly do. I also try to step off the unit when there is adequate coverage just take get fresh air and regroup.” </a:t>
            </a:r>
            <a:endParaRPr lang="en-US" sz="2400" dirty="0">
              <a:solidFill>
                <a:srgbClr val="232D4B"/>
              </a:solidFill>
            </a:endParaRPr>
          </a:p>
        </p:txBody>
      </p:sp>
      <p:pic>
        <p:nvPicPr>
          <p:cNvPr id="6" name="Picture 5" descr="A picture containing sitting, front, white, small&#10;&#10;Description automatically generated">
            <a:extLst>
              <a:ext uri="{FF2B5EF4-FFF2-40B4-BE49-F238E27FC236}">
                <a16:creationId xmlns:a16="http://schemas.microsoft.com/office/drawing/2014/main" id="{194D64BC-3D05-9A42-84FA-9CCC320583C8}"/>
              </a:ext>
            </a:extLst>
          </p:cNvPr>
          <p:cNvPicPr>
            <a:picLocks noChangeAspect="1"/>
          </p:cNvPicPr>
          <p:nvPr/>
        </p:nvPicPr>
        <p:blipFill rotWithShape="1">
          <a:blip r:embed="rId3">
            <a:extLst>
              <a:ext uri="{28A0092B-C50C-407E-A947-70E740481C1C}">
                <a14:useLocalDpi xmlns:a14="http://schemas.microsoft.com/office/drawing/2010/main" val="0"/>
              </a:ext>
            </a:extLst>
          </a:blip>
          <a:srcRect t="1365" r="-2" b="-2"/>
          <a:stretch/>
        </p:blipFill>
        <p:spPr>
          <a:xfrm>
            <a:off x="381001" y="1878877"/>
            <a:ext cx="4277149" cy="4089258"/>
          </a:xfrm>
          <a:prstGeom prst="rect">
            <a:avLst/>
          </a:prstGeom>
        </p:spPr>
      </p:pic>
    </p:spTree>
    <p:extLst>
      <p:ext uri="{BB962C8B-B14F-4D97-AF65-F5344CB8AC3E}">
        <p14:creationId xmlns:p14="http://schemas.microsoft.com/office/powerpoint/2010/main" val="68772726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le 1"/>
          <p:cNvSpPr>
            <a:spLocks noGrp="1"/>
          </p:cNvSpPr>
          <p:nvPr>
            <p:ph type="title"/>
          </p:nvPr>
        </p:nvSpPr>
        <p:spPr>
          <a:xfrm>
            <a:off x="609601" y="76203"/>
            <a:ext cx="10742831" cy="1007533"/>
          </a:xfrm>
        </p:spPr>
        <p:txBody>
          <a:bodyPr>
            <a:normAutofit/>
          </a:bodyPr>
          <a:lstStyle/>
          <a:p>
            <a:pPr algn="ctr">
              <a:defRPr/>
            </a:pPr>
            <a:r>
              <a:rPr lang="en-US" sz="4000" dirty="0">
                <a:effectLst>
                  <a:outerShdw blurRad="38100" dist="38100" dir="2700000" algn="tl">
                    <a:srgbClr val="000000">
                      <a:alpha val="43137"/>
                    </a:srgbClr>
                  </a:outerShdw>
                </a:effectLst>
                <a:ea typeface="ＭＳ Ｐゴシック" charset="0"/>
              </a:rPr>
              <a:t>Calm Example: Peer /Leader Support</a:t>
            </a:r>
          </a:p>
        </p:txBody>
      </p:sp>
      <p:sp>
        <p:nvSpPr>
          <p:cNvPr id="76802" name="Content Placeholder 2"/>
          <p:cNvSpPr>
            <a:spLocks noGrp="1"/>
          </p:cNvSpPr>
          <p:nvPr>
            <p:ph idx="4294967295"/>
          </p:nvPr>
        </p:nvSpPr>
        <p:spPr>
          <a:xfrm>
            <a:off x="5105401" y="1219201"/>
            <a:ext cx="5584825" cy="5408613"/>
          </a:xfrm>
        </p:spPr>
        <p:txBody>
          <a:bodyPr anchor="ctr">
            <a:normAutofit/>
          </a:bodyPr>
          <a:lstStyle/>
          <a:p>
            <a:pPr marL="0" indent="0">
              <a:buNone/>
            </a:pPr>
            <a:r>
              <a:rPr lang="en-US" dirty="0">
                <a:solidFill>
                  <a:srgbClr val="232D4B"/>
                </a:solidFill>
              </a:rPr>
              <a:t>“If something is going wrong on a unit, someone will say “orange huddle.” That means, “everyone take a breath, we’re coming together. It’s not blaming or shaming, there’s an issue, we feel it, someone saw it, something is happening, it’s tense. Let’s all take a breath, this is the shift from hell, we’ll make it through.”</a:t>
            </a:r>
          </a:p>
        </p:txBody>
      </p:sp>
      <p:pic>
        <p:nvPicPr>
          <p:cNvPr id="2" name="Picture 1"/>
          <p:cNvPicPr>
            <a:picLocks noChangeAspect="1"/>
          </p:cNvPicPr>
          <p:nvPr/>
        </p:nvPicPr>
        <p:blipFill>
          <a:blip r:embed="rId3"/>
          <a:stretch>
            <a:fillRect/>
          </a:stretch>
        </p:blipFill>
        <p:spPr>
          <a:xfrm>
            <a:off x="914400" y="2743200"/>
            <a:ext cx="3810000" cy="3279195"/>
          </a:xfrm>
          <a:prstGeom prst="rect">
            <a:avLst/>
          </a:prstGeom>
        </p:spPr>
      </p:pic>
    </p:spTree>
    <p:extLst>
      <p:ext uri="{BB962C8B-B14F-4D97-AF65-F5344CB8AC3E}">
        <p14:creationId xmlns:p14="http://schemas.microsoft.com/office/powerpoint/2010/main" val="147009411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CDAE6DA6-9428-4F32-BD84-5AC83BB9F9DE}"/>
              </a:ext>
            </a:extLst>
          </p:cNvPr>
          <p:cNvSpPr txBox="1">
            <a:spLocks noChangeArrowheads="1"/>
          </p:cNvSpPr>
          <p:nvPr/>
        </p:nvSpPr>
        <p:spPr bwMode="auto">
          <a:xfrm>
            <a:off x="1524001" y="201134"/>
            <a:ext cx="9432695" cy="7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latin typeface="Arial" panose="020B0604020202020204" pitchFamily="34" charset="0"/>
                <a:cs typeface="Arial" panose="020B0604020202020204" pitchFamily="34" charset="0"/>
              </a:rPr>
              <a:t>Group Discussion: Calm</a:t>
            </a:r>
          </a:p>
        </p:txBody>
      </p:sp>
      <p:pic>
        <p:nvPicPr>
          <p:cNvPr id="8" name="Picture 7" descr="A picture containing indoor, table, sitting, cup&#10;&#10;Description automatically generated">
            <a:extLst>
              <a:ext uri="{FF2B5EF4-FFF2-40B4-BE49-F238E27FC236}">
                <a16:creationId xmlns:a16="http://schemas.microsoft.com/office/drawing/2014/main" id="{3D0F1834-6F12-44EA-853C-F3F5DD7B0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0200"/>
            <a:ext cx="5255684" cy="4572000"/>
          </a:xfrm>
          <a:prstGeom prst="rect">
            <a:avLst/>
          </a:prstGeom>
        </p:spPr>
      </p:pic>
      <p:sp>
        <p:nvSpPr>
          <p:cNvPr id="10" name="Content Placeholder 2">
            <a:extLst>
              <a:ext uri="{FF2B5EF4-FFF2-40B4-BE49-F238E27FC236}">
                <a16:creationId xmlns:a16="http://schemas.microsoft.com/office/drawing/2014/main" id="{3ABB683D-F70A-4D2C-811E-1091D648AADD}"/>
              </a:ext>
            </a:extLst>
          </p:cNvPr>
          <p:cNvSpPr txBox="1">
            <a:spLocks/>
          </p:cNvSpPr>
          <p:nvPr/>
        </p:nvSpPr>
        <p:spPr>
          <a:xfrm>
            <a:off x="5638801" y="865668"/>
            <a:ext cx="5584993" cy="5409743"/>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Wingdings" charset="2"/>
              <a:buChar char="§"/>
            </a:pPr>
            <a:r>
              <a:rPr lang="en-US" sz="2400" dirty="0"/>
              <a:t>What are some examples of how calm might be needed in your work?  </a:t>
            </a:r>
          </a:p>
          <a:p>
            <a:pPr>
              <a:buFont typeface="Wingdings" charset="2"/>
              <a:buChar char="§"/>
            </a:pPr>
            <a:r>
              <a:rPr lang="en-US" sz="2400" dirty="0"/>
              <a:t>What are some ways that you find calm for yourself?</a:t>
            </a:r>
          </a:p>
          <a:p>
            <a:pPr>
              <a:buFont typeface="Wingdings" charset="2"/>
              <a:buChar char="§"/>
            </a:pPr>
            <a:r>
              <a:rPr lang="en-US" sz="2400" dirty="0"/>
              <a:t>What are some ways that you have offered or been offered calming actions? </a:t>
            </a:r>
          </a:p>
        </p:txBody>
      </p:sp>
    </p:spTree>
    <p:extLst>
      <p:ext uri="{BB962C8B-B14F-4D97-AF65-F5344CB8AC3E}">
        <p14:creationId xmlns:p14="http://schemas.microsoft.com/office/powerpoint/2010/main" val="40684540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noGrp="1"/>
          </p:cNvSpPr>
          <p:nvPr>
            <p:ph idx="4294967295"/>
          </p:nvPr>
        </p:nvSpPr>
        <p:spPr>
          <a:xfrm>
            <a:off x="451678" y="1600201"/>
            <a:ext cx="6505575" cy="4875213"/>
          </a:xfrm>
          <a:solidFill>
            <a:schemeClr val="accent6">
              <a:lumMod val="20000"/>
              <a:lumOff val="80000"/>
            </a:schemeClr>
          </a:solidFill>
          <a:ln w="19050">
            <a:solidFill>
              <a:schemeClr val="accent1"/>
            </a:solidFill>
          </a:ln>
        </p:spPr>
        <p:txBody>
          <a:bodyPr anchor="ctr">
            <a:noAutofit/>
          </a:bodyPr>
          <a:lstStyle/>
          <a:p>
            <a:pPr marL="0" indent="0">
              <a:buNone/>
            </a:pPr>
            <a:r>
              <a:rPr lang="en-US" sz="3199" dirty="0"/>
              <a:t>A nurse who you know has been having marital issues has trouble with entering data into an electronic record and throws a stack of papers on the floor and runs to the bathroom.</a:t>
            </a:r>
          </a:p>
        </p:txBody>
      </p:sp>
      <p:sp>
        <p:nvSpPr>
          <p:cNvPr id="2" name="TextBox 1">
            <a:extLst>
              <a:ext uri="{FF2B5EF4-FFF2-40B4-BE49-F238E27FC236}">
                <a16:creationId xmlns:a16="http://schemas.microsoft.com/office/drawing/2014/main" id="{914D2663-7D1D-9D40-8372-F33CB0DA61BB}"/>
              </a:ext>
            </a:extLst>
          </p:cNvPr>
          <p:cNvSpPr txBox="1"/>
          <p:nvPr/>
        </p:nvSpPr>
        <p:spPr>
          <a:xfrm>
            <a:off x="7693927" y="2631896"/>
            <a:ext cx="4194987" cy="3138503"/>
          </a:xfrm>
          <a:prstGeom prst="rect">
            <a:avLst/>
          </a:prstGeom>
          <a:solidFill>
            <a:schemeClr val="accent4">
              <a:lumMod val="20000"/>
              <a:lumOff val="80000"/>
            </a:schemeClr>
          </a:solidFill>
          <a:ln w="38100">
            <a:solidFill>
              <a:schemeClr val="accent1"/>
            </a:solidFill>
          </a:ln>
        </p:spPr>
        <p:txBody>
          <a:bodyPr wrap="square" rtlCol="0">
            <a:spAutoFit/>
          </a:bodyPr>
          <a:lstStyle/>
          <a:p>
            <a:pPr marL="285664" indent="-285664" defTabSz="914126">
              <a:buFont typeface="Arial" panose="020B0604020202020204" pitchFamily="34" charset="0"/>
              <a:buChar char="•"/>
              <a:defRPr/>
            </a:pPr>
            <a:r>
              <a:rPr lang="en-US" sz="1999" dirty="0">
                <a:solidFill>
                  <a:prstClr val="black"/>
                </a:solidFill>
                <a:latin typeface="Calibri" panose="020F0502020204030204"/>
              </a:rPr>
              <a:t>What kind of stress injury may be present?</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What SFA action(s) would you use?</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What is your plan for approaching the situation?</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What other information would you want to know?</a:t>
            </a:r>
          </a:p>
          <a:p>
            <a:pPr marL="285664" indent="-285664" defTabSz="914126">
              <a:buFont typeface="Arial" panose="020B0604020202020204" pitchFamily="34" charset="0"/>
              <a:buChar char="•"/>
              <a:defRPr/>
            </a:pPr>
            <a:r>
              <a:rPr lang="en-US" sz="1999" dirty="0">
                <a:solidFill>
                  <a:prstClr val="black"/>
                </a:solidFill>
                <a:latin typeface="Calibri" panose="020F0502020204030204"/>
              </a:rPr>
              <a:t>Outline the exact words/sentences you would use. </a:t>
            </a:r>
          </a:p>
          <a:p>
            <a:pPr defTabSz="914126">
              <a:defRPr/>
            </a:pPr>
            <a:endParaRPr lang="en-US" sz="1799" dirty="0">
              <a:solidFill>
                <a:prstClr val="black"/>
              </a:solidFill>
              <a:latin typeface="Calibri" panose="020F0502020204030204"/>
            </a:endParaRPr>
          </a:p>
        </p:txBody>
      </p:sp>
      <p:sp>
        <p:nvSpPr>
          <p:cNvPr id="4" name="Title 3"/>
          <p:cNvSpPr>
            <a:spLocks noGrp="1"/>
          </p:cNvSpPr>
          <p:nvPr>
            <p:ph type="title"/>
          </p:nvPr>
        </p:nvSpPr>
        <p:spPr>
          <a:xfrm>
            <a:off x="533401" y="76203"/>
            <a:ext cx="10819031" cy="1007533"/>
          </a:xfrm>
        </p:spPr>
        <p:txBody>
          <a:bodyPr>
            <a:normAutofit/>
          </a:bodyPr>
          <a:lstStyle/>
          <a:p>
            <a:pPr algn="ctr"/>
            <a:r>
              <a:rPr lang="en-US" dirty="0"/>
              <a:t>CALM SCENARIO</a:t>
            </a:r>
          </a:p>
        </p:txBody>
      </p:sp>
    </p:spTree>
    <p:extLst>
      <p:ext uri="{BB962C8B-B14F-4D97-AF65-F5344CB8AC3E}">
        <p14:creationId xmlns:p14="http://schemas.microsoft.com/office/powerpoint/2010/main" val="251894967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CC23-74CF-6DBF-AF8F-CB62839EC62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DAY 1 Summary</a:t>
            </a:r>
          </a:p>
        </p:txBody>
      </p:sp>
      <p:pic>
        <p:nvPicPr>
          <p:cNvPr id="2050" name="Picture 2" descr="Summary Stock Photos and Images. 22,368 Summary pictures and royalty free  photography available to search from thousands of stock photographers.">
            <a:extLst>
              <a:ext uri="{FF2B5EF4-FFF2-40B4-BE49-F238E27FC236}">
                <a16:creationId xmlns:a16="http://schemas.microsoft.com/office/drawing/2014/main" id="{3C8BFD1C-EDAC-3D96-7857-83A97A2FCB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3" t="6871" r="4848" b="5512"/>
          <a:stretch/>
        </p:blipFill>
        <p:spPr bwMode="auto">
          <a:xfrm>
            <a:off x="1676400" y="1265902"/>
            <a:ext cx="8382000" cy="5515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1CDAF6-BCE6-AFC6-5176-6420F8920CDA}"/>
              </a:ext>
            </a:extLst>
          </p:cNvPr>
          <p:cNvSpPr txBox="1"/>
          <p:nvPr/>
        </p:nvSpPr>
        <p:spPr>
          <a:xfrm>
            <a:off x="4572000" y="3810001"/>
            <a:ext cx="4724400" cy="2031325"/>
          </a:xfrm>
          <a:prstGeom prst="rect">
            <a:avLst/>
          </a:prstGeom>
          <a:noFill/>
        </p:spPr>
        <p:txBody>
          <a:bodyPr wrap="square" rtlCol="0">
            <a:spAutoFit/>
          </a:bodyPr>
          <a:lstStyle/>
          <a:p>
            <a:r>
              <a:rPr lang="en-US" b="1" dirty="0">
                <a:solidFill>
                  <a:schemeClr val="accent6">
                    <a:lumMod val="75000"/>
                  </a:schemeClr>
                </a:solidFill>
              </a:rPr>
              <a:t>Understanding Stress</a:t>
            </a:r>
          </a:p>
          <a:p>
            <a:endParaRPr lang="en-US" dirty="0"/>
          </a:p>
          <a:p>
            <a:endParaRPr lang="en-US" dirty="0"/>
          </a:p>
          <a:p>
            <a:r>
              <a:rPr lang="en-US" b="1" dirty="0">
                <a:solidFill>
                  <a:schemeClr val="accent6">
                    <a:lumMod val="75000"/>
                  </a:schemeClr>
                </a:solidFill>
              </a:rPr>
              <a:t>SFA Model / 1-4 C’s</a:t>
            </a:r>
          </a:p>
          <a:p>
            <a:endParaRPr lang="en-US" dirty="0"/>
          </a:p>
          <a:p>
            <a:endParaRPr lang="en-US" dirty="0"/>
          </a:p>
          <a:p>
            <a:r>
              <a:rPr lang="en-US" b="1" dirty="0">
                <a:solidFill>
                  <a:schemeClr val="accent6">
                    <a:lumMod val="75000"/>
                  </a:schemeClr>
                </a:solidFill>
              </a:rPr>
              <a:t>Self, Peer &amp; Organization Strategies</a:t>
            </a:r>
          </a:p>
        </p:txBody>
      </p:sp>
    </p:spTree>
    <p:extLst>
      <p:ext uri="{BB962C8B-B14F-4D97-AF65-F5344CB8AC3E}">
        <p14:creationId xmlns:p14="http://schemas.microsoft.com/office/powerpoint/2010/main" val="26961850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5E18-C080-E50D-58C9-0BD016C0BF78}"/>
              </a:ext>
            </a:extLst>
          </p:cNvPr>
          <p:cNvSpPr>
            <a:spLocks noGrp="1"/>
          </p:cNvSpPr>
          <p:nvPr>
            <p:ph type="title"/>
          </p:nvPr>
        </p:nvSpPr>
        <p:spPr/>
        <p:txBody>
          <a:bodyPr/>
          <a:lstStyle/>
          <a:p>
            <a:pPr algn="ctr"/>
            <a:r>
              <a:rPr lang="en-US" dirty="0"/>
              <a:t>Next Steps</a:t>
            </a:r>
          </a:p>
        </p:txBody>
      </p:sp>
      <p:sp>
        <p:nvSpPr>
          <p:cNvPr id="4" name="TextBox 3">
            <a:extLst>
              <a:ext uri="{FF2B5EF4-FFF2-40B4-BE49-F238E27FC236}">
                <a16:creationId xmlns:a16="http://schemas.microsoft.com/office/drawing/2014/main" id="{B7AF5E19-21A4-0EA0-02EF-AC4F78826BC9}"/>
              </a:ext>
            </a:extLst>
          </p:cNvPr>
          <p:cNvSpPr txBox="1"/>
          <p:nvPr/>
        </p:nvSpPr>
        <p:spPr>
          <a:xfrm>
            <a:off x="1557267" y="1477023"/>
            <a:ext cx="9583699" cy="4622804"/>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v"/>
            </a:pPr>
            <a:r>
              <a:rPr lang="en-US" sz="2000" dirty="0"/>
              <a:t>Implementation Guide Overview &amp; Expectations</a:t>
            </a:r>
          </a:p>
          <a:p>
            <a:endParaRPr lang="en-US" sz="2000" dirty="0"/>
          </a:p>
          <a:p>
            <a:pPr marL="285750" indent="-285750">
              <a:buFont typeface="Wingdings" panose="05000000000000000000" pitchFamily="2" charset="2"/>
              <a:buChar char="v"/>
            </a:pPr>
            <a:r>
              <a:rPr lang="en-US" sz="2000" dirty="0"/>
              <a:t>Awareness Brief Assignment </a:t>
            </a:r>
          </a:p>
          <a:p>
            <a:pPr marL="742950" lvl="1" indent="-285750">
              <a:lnSpc>
                <a:spcPct val="200000"/>
              </a:lnSpc>
              <a:buFont typeface="Wingdings" panose="05000000000000000000" pitchFamily="2" charset="2"/>
              <a:buChar char="§"/>
            </a:pPr>
            <a:r>
              <a:rPr lang="en-US" sz="2000" dirty="0"/>
              <a:t>Schedule a time to Present Awareness Brief</a:t>
            </a:r>
          </a:p>
          <a:p>
            <a:pPr marL="742950" lvl="1" indent="-285750">
              <a:lnSpc>
                <a:spcPct val="200000"/>
              </a:lnSpc>
              <a:buFont typeface="Wingdings" panose="05000000000000000000" pitchFamily="2" charset="2"/>
              <a:buChar char="§"/>
            </a:pPr>
            <a:r>
              <a:rPr lang="en-US" sz="2000" dirty="0"/>
              <a:t>Select Small Group (3-8 participants-unit, peers, council or committee)</a:t>
            </a:r>
            <a:endParaRPr lang="en-US" sz="2000" dirty="0">
              <a:cs typeface="Calibri"/>
            </a:endParaRPr>
          </a:p>
          <a:p>
            <a:pPr marL="742950" lvl="1" indent="-285750">
              <a:lnSpc>
                <a:spcPct val="200000"/>
              </a:lnSpc>
              <a:buFont typeface="Wingdings" panose="05000000000000000000" pitchFamily="2" charset="2"/>
              <a:buChar char="§"/>
            </a:pPr>
            <a:r>
              <a:rPr lang="en-US" sz="2000" dirty="0"/>
              <a:t>Handout to share with participants </a:t>
            </a:r>
            <a:endParaRPr lang="en-US" sz="2000" dirty="0">
              <a:cs typeface="Calibri" panose="020F0502020204030204"/>
            </a:endParaRPr>
          </a:p>
          <a:p>
            <a:pPr marL="742950" lvl="1" indent="-285750">
              <a:lnSpc>
                <a:spcPct val="200000"/>
              </a:lnSpc>
              <a:buFont typeface="Wingdings" panose="05000000000000000000" pitchFamily="2" charset="2"/>
              <a:buChar char="§"/>
            </a:pPr>
            <a:r>
              <a:rPr lang="en-US" sz="2000" dirty="0"/>
              <a:t>After Awareness Session Complete Feedback Form via link by November 14, 2022</a:t>
            </a:r>
            <a:endParaRPr lang="en-US" sz="2000" dirty="0">
              <a:cs typeface="Calibri"/>
            </a:endParaRPr>
          </a:p>
          <a:p>
            <a:pPr algn="ctr">
              <a:lnSpc>
                <a:spcPct val="200000"/>
              </a:lnSpc>
            </a:pPr>
            <a:r>
              <a:rPr lang="en-US" sz="2000" b="1" u="sng" dirty="0"/>
              <a:t>Day III Session</a:t>
            </a:r>
          </a:p>
          <a:p>
            <a:pPr algn="ctr">
              <a:lnSpc>
                <a:spcPct val="200000"/>
              </a:lnSpc>
            </a:pPr>
            <a:r>
              <a:rPr lang="en-US" sz="2000" dirty="0"/>
              <a:t>Discuss/share: Awareness Brief Presentation Experience &amp; Implementation/ Next Steps</a:t>
            </a:r>
            <a:endParaRPr lang="en-US" dirty="0"/>
          </a:p>
        </p:txBody>
      </p:sp>
    </p:spTree>
    <p:extLst>
      <p:ext uri="{BB962C8B-B14F-4D97-AF65-F5344CB8AC3E}">
        <p14:creationId xmlns:p14="http://schemas.microsoft.com/office/powerpoint/2010/main" val="9611053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CC23-74CF-6DBF-AF8F-CB62839EC62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Final Questions / Comments</a:t>
            </a:r>
          </a:p>
        </p:txBody>
      </p:sp>
      <p:pic>
        <p:nvPicPr>
          <p:cNvPr id="4098" name="Picture 2" descr="1,000+ Free Questions &amp; Question Mark Images">
            <a:extLst>
              <a:ext uri="{FF2B5EF4-FFF2-40B4-BE49-F238E27FC236}">
                <a16:creationId xmlns:a16="http://schemas.microsoft.com/office/drawing/2014/main" id="{E5E5BFDC-A454-2FD5-F1F4-D936CA9C2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031" y="1447800"/>
            <a:ext cx="7881938" cy="525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246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TotalTime>
  <Words>6873</Words>
  <Application>Microsoft Office PowerPoint</Application>
  <PresentationFormat>Widescreen</PresentationFormat>
  <Paragraphs>1055</Paragraphs>
  <Slides>98</Slides>
  <Notes>91</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98</vt:i4>
      </vt:variant>
    </vt:vector>
  </HeadingPairs>
  <TitlesOfParts>
    <vt:vector size="110" baseType="lpstr">
      <vt:lpstr>ＭＳ Ｐゴシック</vt:lpstr>
      <vt:lpstr>Arial</vt:lpstr>
      <vt:lpstr>Arial Narrow</vt:lpstr>
      <vt:lpstr>Calibri</vt:lpstr>
      <vt:lpstr>Calibri Light</vt:lpstr>
      <vt:lpstr>Franklin Gothic Book</vt:lpstr>
      <vt:lpstr>Helvetica</vt:lpstr>
      <vt:lpstr>Segoe UI</vt:lpstr>
      <vt:lpstr>Verdana</vt:lpstr>
      <vt:lpstr>Wingdings</vt:lpstr>
      <vt:lpstr>Wingdings 2</vt:lpstr>
      <vt:lpstr>Office Theme</vt:lpstr>
      <vt:lpstr>Stress First Aid Train the Trainer</vt:lpstr>
      <vt:lpstr>Introductions</vt:lpstr>
      <vt:lpstr>Learning Objectives</vt:lpstr>
      <vt:lpstr>Background of Stress First Aid</vt:lpstr>
      <vt:lpstr>Why SFA?</vt:lpstr>
      <vt:lpstr>And Needed More Than Ever Before</vt:lpstr>
      <vt:lpstr>What is SFA?</vt:lpstr>
      <vt:lpstr>Evidence Supporting Stress First Aid Model</vt:lpstr>
      <vt:lpstr>Stress</vt:lpstr>
      <vt:lpstr>PowerPoint Presentation</vt:lpstr>
      <vt:lpstr>Impact of Stress from a Neurophysiologic Perspective</vt:lpstr>
      <vt:lpstr>Mental Health Problems  Among Frontline Healthcare Workers</vt:lpstr>
      <vt:lpstr>Promoting Resilience &amp; Decreasing Stress</vt:lpstr>
      <vt:lpstr>Stress and Stress Injury</vt:lpstr>
      <vt:lpstr>Stress First Aid</vt:lpstr>
      <vt:lpstr>Double Edged Sword of Values and Ideals</vt:lpstr>
      <vt:lpstr>Self Obstacles: Attitudinal</vt:lpstr>
      <vt:lpstr>Self Obstacles: Behavioral</vt:lpstr>
      <vt:lpstr>Promoting Resilience, Self</vt:lpstr>
      <vt:lpstr>Promoting Resilience, Peer Support</vt:lpstr>
      <vt:lpstr>Key Component: Organizational Support</vt:lpstr>
      <vt:lpstr>Enhancing Resilience</vt:lpstr>
      <vt:lpstr>Why is it Hard to Implement Solutions</vt:lpstr>
      <vt:lpstr>Major Concepts</vt:lpstr>
      <vt:lpstr>Four Sources of Stress Injury</vt:lpstr>
      <vt:lpstr>Four Causes of Stress Injury</vt:lpstr>
      <vt:lpstr>Stress Continuum/Thermometer</vt:lpstr>
      <vt:lpstr>Poll Group Stress Level</vt:lpstr>
      <vt:lpstr>STRESS FIRST AID MODEL</vt:lpstr>
      <vt:lpstr>PowerPoint Presentation</vt:lpstr>
      <vt:lpstr>Stress First Aid Core Principles</vt:lpstr>
      <vt:lpstr>Stress First Aid Essentials </vt:lpstr>
      <vt:lpstr>PowerPoint Presentation</vt:lpstr>
      <vt:lpstr>PowerPoint Presentation</vt:lpstr>
      <vt:lpstr>Recognize Stress Zone Transitions: Demand: Resource Balance</vt:lpstr>
      <vt:lpstr>Stress Continuum Support Strategies “Grow the Green”</vt:lpstr>
      <vt:lpstr>PowerPoint Presentation</vt:lpstr>
      <vt:lpstr>Check Actions </vt:lpstr>
      <vt:lpstr>Check:  Why is it Needed?</vt:lpstr>
      <vt:lpstr>Check: In the Green &amp; Yellow</vt:lpstr>
      <vt:lpstr>PowerPoint Presentation</vt:lpstr>
      <vt:lpstr>Check Skill: OSCAR</vt:lpstr>
      <vt:lpstr>Check Skill: OSCAR Examples</vt:lpstr>
      <vt:lpstr>PowerPoint Presentation</vt:lpstr>
      <vt:lpstr>PowerPoint Presentation</vt:lpstr>
      <vt:lpstr>Organization/Leader Check Actions</vt:lpstr>
      <vt:lpstr>PowerPoint Presentation</vt:lpstr>
      <vt:lpstr>        Coordinate Actions </vt:lpstr>
      <vt:lpstr>PowerPoint Presentation</vt:lpstr>
      <vt:lpstr>Coordinate: In the Green &amp; Yellow</vt:lpstr>
      <vt:lpstr>PowerPoint Presentation</vt:lpstr>
      <vt:lpstr>Example: Self-Check and Coordinate</vt:lpstr>
      <vt:lpstr>Example: Peer/Leader-Check and Coordinate</vt:lpstr>
      <vt:lpstr>Example: Leader Check and Coordinate </vt:lpstr>
      <vt:lpstr>Example: Leader/Organization Check and Coordinate</vt:lpstr>
      <vt:lpstr>PowerPoint Presentation</vt:lpstr>
      <vt:lpstr>Primary Aid Strategies: Cover and Calm</vt:lpstr>
      <vt:lpstr>PowerPoint Presentation</vt:lpstr>
      <vt:lpstr>Cover Actions </vt:lpstr>
      <vt:lpstr>COVER: Why/When Needed?</vt:lpstr>
      <vt:lpstr>COVER: In the Green &amp; Yellow</vt:lpstr>
      <vt:lpstr>PowerPoint Presentation</vt:lpstr>
      <vt:lpstr> Self Cover Actions</vt:lpstr>
      <vt:lpstr>Self Cover Actions</vt:lpstr>
      <vt:lpstr>Potential Ways of Thinking to Enhance Cover </vt:lpstr>
      <vt:lpstr> Peer/Leader Cover Actions</vt:lpstr>
      <vt:lpstr> Peer/Leader Cover Actions</vt:lpstr>
      <vt:lpstr>Organizational/Leadership Cover Actions</vt:lpstr>
      <vt:lpstr>Organizational/Leadership Cover Actions</vt:lpstr>
      <vt:lpstr>Cover Example: </vt:lpstr>
      <vt:lpstr>Cover Example: Self and Peer Support</vt:lpstr>
      <vt:lpstr>Cover Example: Self and Peer Support</vt:lpstr>
      <vt:lpstr>Cover Example: Leader</vt:lpstr>
      <vt:lpstr>PowerPoint Presentation</vt:lpstr>
      <vt:lpstr>Cover Scenario</vt:lpstr>
      <vt:lpstr>PowerPoint Presentation</vt:lpstr>
      <vt:lpstr>PowerPoint Presentation</vt:lpstr>
      <vt:lpstr>Calm Actions </vt:lpstr>
      <vt:lpstr>Examples of a Need for Calm</vt:lpstr>
      <vt:lpstr>CALM: In the Green &amp; Yellow</vt:lpstr>
      <vt:lpstr>PowerPoint Presentation</vt:lpstr>
      <vt:lpstr>Calm Self Actions</vt:lpstr>
      <vt:lpstr>STOP Technique</vt:lpstr>
      <vt:lpstr>Calm Peer/Leader Actions</vt:lpstr>
      <vt:lpstr>Calm Organization Strategies</vt:lpstr>
      <vt:lpstr>Calm Actions for Aggressive Behavior</vt:lpstr>
      <vt:lpstr>Calm Actions for Bereaved Peers</vt:lpstr>
      <vt:lpstr>Making Friends With Uncertainty</vt:lpstr>
      <vt:lpstr>Examples of Techniques </vt:lpstr>
      <vt:lpstr>Examples of Techniques </vt:lpstr>
      <vt:lpstr>Examples of Techniques </vt:lpstr>
      <vt:lpstr>Calm Examples: Self</vt:lpstr>
      <vt:lpstr>Calm Example: Peer /Leader Support</vt:lpstr>
      <vt:lpstr>PowerPoint Presentation</vt:lpstr>
      <vt:lpstr>CALM SCENARIO</vt:lpstr>
      <vt:lpstr>DAY 1 Summary</vt:lpstr>
      <vt:lpstr>Next Steps</vt:lpstr>
      <vt:lpstr>Final Questions /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First Aid Train the Trainer May 3, 2022</dc:title>
  <dc:creator>Jennifer Polakowski</dc:creator>
  <cp:lastModifiedBy>Valory Mulhall</cp:lastModifiedBy>
  <cp:revision>99</cp:revision>
  <dcterms:created xsi:type="dcterms:W3CDTF">2022-04-29T15:19:16Z</dcterms:created>
  <dcterms:modified xsi:type="dcterms:W3CDTF">2022-11-29T19:47:48Z</dcterms:modified>
</cp:coreProperties>
</file>