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5" r:id="rId13"/>
    <p:sldId id="281" r:id="rId14"/>
    <p:sldId id="266" r:id="rId15"/>
    <p:sldId id="282" r:id="rId16"/>
    <p:sldId id="267" r:id="rId17"/>
    <p:sldId id="269" r:id="rId18"/>
    <p:sldId id="270" r:id="rId19"/>
    <p:sldId id="271" r:id="rId20"/>
    <p:sldId id="278" r:id="rId21"/>
    <p:sldId id="280" r:id="rId22"/>
  </p:sldIdLst>
  <p:sldSz cx="12192000" cy="6858000"/>
  <p:notesSz cx="6858000" cy="9144000"/>
  <p:embeddedFontLst>
    <p:embeddedFont>
      <p:font typeface="Arial Narrow" panose="020B060602020203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j3aZcv6O4NeSi7Pbh8NdYzB30N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Venditto" initials="" lastIdx="20" clrIdx="0"/>
  <p:cmAuthor id="1" name="Jennifer Polakowski" initials="JP" lastIdx="1" clrIdx="1">
    <p:extLst>
      <p:ext uri="{19B8F6BF-5375-455C-9EA6-DF929625EA0E}">
        <p15:presenceInfo xmlns:p15="http://schemas.microsoft.com/office/powerpoint/2012/main" userId="S::jap518@sn.rutgers.edu::a0514e00-2a50-4fc7-88f4-8959626a32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25EBCE-C18D-4085-BFF7-6D09210A0C5B}">
  <a:tblStyle styleId="{1925EBCE-C18D-4085-BFF7-6D09210A0C5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FFE5C04-3F24-4C65-9201-9A4D312A430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7" d="100"/>
          <a:sy n="17" d="100"/>
        </p:scale>
        <p:origin x="3024" y="2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03" d="100"/>
          <a:sy n="103" d="100"/>
        </p:scale>
        <p:origin x="374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dirty="0"/>
              <a:t>Start with a welcome and if needed, introductions: </a:t>
            </a:r>
          </a:p>
          <a:p>
            <a:pPr marL="171450" lvl="0" indent="-171450" algn="l" rtl="0">
              <a:spcBef>
                <a:spcPts val="0"/>
              </a:spcBef>
              <a:spcAft>
                <a:spcPts val="0"/>
              </a:spcAft>
              <a:buFont typeface="Arial" panose="020B0604020202020204" pitchFamily="34" charset="0"/>
              <a:buChar char="•"/>
            </a:pPr>
            <a:endParaRPr lang="en-US" dirty="0"/>
          </a:p>
          <a:p>
            <a:pPr marL="171450" lvl="0" indent="-171450" algn="l" rtl="0">
              <a:spcBef>
                <a:spcPts val="0"/>
              </a:spcBef>
              <a:spcAft>
                <a:spcPts val="0"/>
              </a:spcAft>
              <a:buFont typeface="Arial" panose="020B0604020202020204" pitchFamily="34" charset="0"/>
              <a:buChar char="•"/>
            </a:pPr>
            <a:r>
              <a:rPr lang="en-US" baseline="0" dirty="0"/>
              <a:t>Good morning (afternoon) . My name and I know most of you, but please introduce yourselves to each other.</a:t>
            </a:r>
          </a:p>
          <a:p>
            <a:pPr marL="171450" lvl="0" indent="-171450" algn="l" rtl="0">
              <a:spcBef>
                <a:spcPts val="0"/>
              </a:spcBef>
              <a:spcAft>
                <a:spcPts val="0"/>
              </a:spcAft>
              <a:buFont typeface="Arial" panose="020B0604020202020204" pitchFamily="34" charset="0"/>
              <a:buChar char="•"/>
            </a:pPr>
            <a:endParaRPr lang="en-US" baseline="0" dirty="0"/>
          </a:p>
          <a:p>
            <a:pPr marL="171450" lvl="0" indent="-171450" algn="l" rtl="0">
              <a:spcBef>
                <a:spcPts val="0"/>
              </a:spcBef>
              <a:spcAft>
                <a:spcPts val="0"/>
              </a:spcAft>
              <a:buFont typeface="Arial" panose="020B0604020202020204" pitchFamily="34" charset="0"/>
              <a:buChar char="•"/>
            </a:pPr>
            <a:r>
              <a:rPr lang="en-US" baseline="0" dirty="0"/>
              <a:t>Do you need to have group members introduce themselves or do they know everyone already</a:t>
            </a:r>
          </a:p>
          <a:p>
            <a:pPr marL="171450" lvl="0" indent="-171450" algn="l" rtl="0">
              <a:spcBef>
                <a:spcPts val="0"/>
              </a:spcBef>
              <a:spcAft>
                <a:spcPts val="0"/>
              </a:spcAft>
              <a:buFont typeface="Arial" panose="020B0604020202020204" pitchFamily="34" charset="0"/>
              <a:buChar char="•"/>
            </a:pPr>
            <a:endParaRPr lang="en-US" baseline="0" dirty="0"/>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buNone/>
            </a:pPr>
            <a:r>
              <a:rPr lang="en-US" dirty="0"/>
              <a:t>Today I’d like to tell you about a program called Stress First Aid or SFA, which can be a valuable resource to you —personally and professionally—wherever you work: acute care, in the community or in schools.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solidFill>
                  <a:srgbClr val="232D4B"/>
                </a:solidFill>
              </a:rPr>
              <a:t>SFA has been implemented in 85 organizations (Acute, Community, Academia &amp; LTC) and over 170 people have been trained, so far!</a:t>
            </a:r>
            <a:endParaRPr dirty="0"/>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a:spLocks noGrp="1" noRot="1" noChangeAspect="1"/>
          </p:cNvSpPr>
          <p:nvPr>
            <p:ph type="sldImg" idx="2"/>
          </p:nvPr>
        </p:nvSpPr>
        <p:spPr>
          <a:xfrm>
            <a:off x="533400" y="381000"/>
            <a:ext cx="3556000" cy="20018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13:notes"/>
          <p:cNvSpPr txBox="1">
            <a:spLocks noGrp="1"/>
          </p:cNvSpPr>
          <p:nvPr>
            <p:ph type="body" idx="1"/>
          </p:nvPr>
        </p:nvSpPr>
        <p:spPr>
          <a:xfrm>
            <a:off x="384175" y="2438400"/>
            <a:ext cx="6316663" cy="636905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80000"/>
              </a:lnSpc>
              <a:spcBef>
                <a:spcPts val="0"/>
              </a:spcBef>
              <a:spcAft>
                <a:spcPts val="0"/>
              </a:spcAft>
              <a:buNone/>
            </a:pPr>
            <a:r>
              <a:rPr lang="en-US" sz="1200" dirty="0">
                <a:latin typeface="Arial"/>
                <a:ea typeface="Arial"/>
                <a:cs typeface="Arial"/>
                <a:sym typeface="Arial"/>
              </a:rPr>
              <a:t>While there are many different types of stressors that can contribute to negative outcomes,</a:t>
            </a:r>
            <a:r>
              <a:rPr lang="en-US" sz="1200" baseline="0" dirty="0">
                <a:latin typeface="Arial"/>
                <a:ea typeface="Arial"/>
                <a:cs typeface="Arial"/>
                <a:sym typeface="Arial"/>
              </a:rPr>
              <a:t> </a:t>
            </a:r>
            <a:r>
              <a:rPr lang="en-US" sz="1200" dirty="0">
                <a:latin typeface="Arial"/>
                <a:ea typeface="Arial"/>
                <a:cs typeface="Arial"/>
                <a:sym typeface="Arial"/>
              </a:rPr>
              <a:t>there are four categories of exposures that have the potential to cause stress injury. These are also called Potential Traumatic Events (PTE).</a:t>
            </a:r>
            <a:endParaRPr sz="1200" dirty="0"/>
          </a:p>
          <a:p>
            <a:pPr marL="0" lvl="0" indent="0" algn="l" rtl="0">
              <a:lnSpc>
                <a:spcPct val="80000"/>
              </a:lnSpc>
              <a:spcBef>
                <a:spcPts val="0"/>
              </a:spcBef>
              <a:spcAft>
                <a:spcPts val="0"/>
              </a:spcAft>
              <a:buNone/>
            </a:pPr>
            <a:endParaRPr sz="1200" dirty="0">
              <a:latin typeface="Arial"/>
              <a:ea typeface="Arial"/>
              <a:cs typeface="Arial"/>
              <a:sym typeface="Arial"/>
            </a:endParaRPr>
          </a:p>
          <a:p>
            <a:pPr marL="0" lvl="0" indent="0" algn="l" rtl="0">
              <a:lnSpc>
                <a:spcPct val="80000"/>
              </a:lnSpc>
              <a:spcBef>
                <a:spcPts val="0"/>
              </a:spcBef>
              <a:spcAft>
                <a:spcPts val="0"/>
              </a:spcAft>
              <a:buNone/>
            </a:pPr>
            <a:r>
              <a:rPr lang="en-US" sz="1200" b="1" dirty="0">
                <a:latin typeface="Arial"/>
                <a:ea typeface="Arial"/>
                <a:cs typeface="Arial"/>
                <a:sym typeface="Arial"/>
              </a:rPr>
              <a:t>Life Threat: </a:t>
            </a:r>
            <a:r>
              <a:rPr lang="en-US" sz="1200" dirty="0">
                <a:latin typeface="Arial"/>
                <a:ea typeface="Arial"/>
                <a:cs typeface="Arial"/>
                <a:sym typeface="Arial"/>
              </a:rPr>
              <a:t>or a traumatic</a:t>
            </a:r>
            <a:r>
              <a:rPr lang="en-US" sz="1200" baseline="0" dirty="0">
                <a:latin typeface="Arial"/>
                <a:ea typeface="Arial"/>
                <a:cs typeface="Arial"/>
                <a:sym typeface="Arial"/>
              </a:rPr>
              <a:t> event that precipitates fear, </a:t>
            </a:r>
            <a:r>
              <a:rPr lang="en-US" sz="1200" dirty="0">
                <a:latin typeface="Arial"/>
                <a:ea typeface="Arial"/>
                <a:cs typeface="Arial"/>
                <a:sym typeface="Arial"/>
              </a:rPr>
              <a:t>terror, horror or helplessness. This type of injury can include experiencing a near-miss or close call.  </a:t>
            </a:r>
            <a:endParaRPr sz="1200" b="1" dirty="0">
              <a:latin typeface="Arial"/>
              <a:ea typeface="Arial"/>
              <a:cs typeface="Arial"/>
              <a:sym typeface="Arial"/>
            </a:endParaRPr>
          </a:p>
          <a:p>
            <a:pPr marL="457200" lvl="1" indent="0" algn="l" rtl="0">
              <a:lnSpc>
                <a:spcPct val="80000"/>
              </a:lnSpc>
              <a:spcBef>
                <a:spcPts val="0"/>
              </a:spcBef>
              <a:spcAft>
                <a:spcPts val="0"/>
              </a:spcAft>
              <a:buNone/>
            </a:pPr>
            <a:r>
              <a:rPr lang="en-US" sz="1200" b="0" i="1" dirty="0"/>
              <a:t>Examples of Potentially Traumatic Events </a:t>
            </a:r>
            <a:r>
              <a:rPr lang="en-US" sz="1200" b="0" dirty="0"/>
              <a:t>include: (</a:t>
            </a:r>
            <a:r>
              <a:rPr lang="en-US" sz="1200" b="0" i="1" dirty="0"/>
              <a:t>Note: you don’t have to read</a:t>
            </a:r>
            <a:r>
              <a:rPr lang="en-US" sz="1200" b="0" i="1" baseline="0" dirty="0"/>
              <a:t> them all but give some examples, that may have occurred in your workplace)</a:t>
            </a:r>
            <a:endParaRPr lang="en-US" sz="1200" b="0" dirty="0"/>
          </a:p>
          <a:p>
            <a:pPr marL="630519" lvl="1" indent="-173319" algn="l" rtl="0">
              <a:lnSpc>
                <a:spcPct val="80000"/>
              </a:lnSpc>
              <a:spcBef>
                <a:spcPts val="0"/>
              </a:spcBef>
              <a:spcAft>
                <a:spcPts val="0"/>
              </a:spcAft>
              <a:buClr>
                <a:schemeClr val="dk1"/>
              </a:buClr>
              <a:buSzPts val="839"/>
              <a:buFont typeface="Arial"/>
              <a:buChar char="•"/>
            </a:pPr>
            <a:r>
              <a:rPr lang="en-US" sz="1200" dirty="0"/>
              <a:t>Exposure to very difficult cases</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Exposure to extreme violence, murder, or suicide</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Exposure to life-threatening infectious agents</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Sexual assault or offenses</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Working with families who have seriously ill or injured children</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Dealing with hostility/resistance/violence from patients</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Exposure to similar potentially traumatic events in one’s personal life</a:t>
            </a:r>
          </a:p>
          <a:p>
            <a:pPr marL="173319" lvl="0" indent="-173319" algn="l" rtl="0">
              <a:lnSpc>
                <a:spcPct val="80000"/>
              </a:lnSpc>
              <a:spcBef>
                <a:spcPts val="0"/>
              </a:spcBef>
              <a:spcAft>
                <a:spcPts val="0"/>
              </a:spcAft>
              <a:buClr>
                <a:schemeClr val="dk1"/>
              </a:buClr>
              <a:buSzPts val="839"/>
              <a:buFont typeface="Arial"/>
              <a:buChar char="•"/>
            </a:pPr>
            <a:endParaRPr lang="en-US" sz="1200" b="1" dirty="0"/>
          </a:p>
          <a:p>
            <a:pPr marL="0" marR="0" lvl="0" indent="0" algn="l" defTabSz="914400" rtl="0" eaLnBrk="1" fontAlgn="auto" latinLnBrk="0" hangingPunct="1">
              <a:lnSpc>
                <a:spcPct val="80000"/>
              </a:lnSpc>
              <a:spcBef>
                <a:spcPts val="0"/>
              </a:spcBef>
              <a:spcAft>
                <a:spcPts val="0"/>
              </a:spcAft>
              <a:buClr>
                <a:schemeClr val="dk1"/>
              </a:buClr>
              <a:buSzPts val="839"/>
              <a:buFont typeface="Arial"/>
              <a:buNone/>
              <a:tabLst/>
              <a:defRPr/>
            </a:pPr>
            <a:r>
              <a:rPr lang="en-US" sz="1200" b="1" baseline="0" dirty="0"/>
              <a:t>Loss:</a:t>
            </a:r>
            <a:r>
              <a:rPr lang="en-US" sz="1200" b="0" baseline="0" dirty="0">
                <a:latin typeface="Arial"/>
                <a:cs typeface="Arial"/>
                <a:sym typeface="Arial"/>
              </a:rPr>
              <a:t> is also known as grief injury. The loss can change emotional, social, cognitive, and physical aspects of life and the loss of your worldview</a:t>
            </a:r>
          </a:p>
          <a:p>
            <a:pPr marL="0" marR="0" lvl="0" indent="0" algn="l" defTabSz="914400" rtl="0" eaLnBrk="1" fontAlgn="auto" latinLnBrk="0" hangingPunct="1">
              <a:lnSpc>
                <a:spcPct val="80000"/>
              </a:lnSpc>
              <a:spcBef>
                <a:spcPts val="0"/>
              </a:spcBef>
              <a:spcAft>
                <a:spcPts val="0"/>
              </a:spcAft>
              <a:buClr>
                <a:schemeClr val="dk1"/>
              </a:buClr>
              <a:buSzPts val="839"/>
              <a:buFont typeface="Arial"/>
              <a:buNone/>
              <a:tabLst/>
              <a:defRPr/>
            </a:pPr>
            <a:r>
              <a:rPr lang="en-US" sz="1200" b="0" baseline="0" dirty="0">
                <a:latin typeface="Arial"/>
                <a:cs typeface="Arial"/>
                <a:sym typeface="Arial"/>
              </a:rPr>
              <a:t>Examples of loss include: </a:t>
            </a:r>
            <a:r>
              <a:rPr lang="en-US" sz="1200" b="0" dirty="0"/>
              <a:t>(</a:t>
            </a:r>
            <a:r>
              <a:rPr lang="en-US" sz="1200" b="0" i="1" dirty="0"/>
              <a:t>Note: you don’t have to read</a:t>
            </a:r>
            <a:r>
              <a:rPr lang="en-US" sz="1200" b="0" i="1" baseline="0" dirty="0"/>
              <a:t> them all but give some examples, that may have occurred in your workplace)</a:t>
            </a:r>
            <a:endParaRPr lang="en-US" sz="1200" b="0" dirty="0"/>
          </a:p>
          <a:p>
            <a:pPr marL="457200" lvl="1" indent="0" algn="l" rtl="0">
              <a:lnSpc>
                <a:spcPct val="80000"/>
              </a:lnSpc>
              <a:spcBef>
                <a:spcPts val="0"/>
              </a:spcBef>
              <a:spcAft>
                <a:spcPts val="0"/>
              </a:spcAft>
              <a:buNone/>
            </a:pPr>
            <a:r>
              <a:rPr lang="en-US" sz="1200" b="0" i="1" dirty="0"/>
              <a:t>Examples of Loss:  </a:t>
            </a:r>
          </a:p>
          <a:p>
            <a:pPr marL="630519" lvl="1" indent="-173319" algn="l" rtl="0">
              <a:lnSpc>
                <a:spcPct val="80000"/>
              </a:lnSpc>
              <a:spcBef>
                <a:spcPts val="0"/>
              </a:spcBef>
              <a:spcAft>
                <a:spcPts val="0"/>
              </a:spcAft>
              <a:buClr>
                <a:schemeClr val="dk1"/>
              </a:buClr>
              <a:buSzPts val="839"/>
              <a:buFont typeface="Arial"/>
              <a:buChar char="•"/>
            </a:pPr>
            <a:r>
              <a:rPr lang="en-US" sz="1200" dirty="0"/>
              <a:t>Death or significant illness in patients, coworkers, family, or friends</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Working with families who have lost their child</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Loss of ideals</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Loss of time </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Loss of personal wellbeing</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Loss of innocence</a:t>
            </a:r>
            <a:endParaRPr lang="en-US" sz="1200" b="1" dirty="0"/>
          </a:p>
          <a:p>
            <a:pPr marL="0" lvl="0" indent="0" algn="l" rtl="0">
              <a:lnSpc>
                <a:spcPct val="80000"/>
              </a:lnSpc>
              <a:spcBef>
                <a:spcPts val="0"/>
              </a:spcBef>
              <a:spcAft>
                <a:spcPts val="0"/>
              </a:spcAft>
              <a:buClr>
                <a:schemeClr val="dk1"/>
              </a:buClr>
              <a:buSzPts val="839"/>
              <a:buFont typeface="Arial"/>
              <a:buNone/>
            </a:pPr>
            <a:endParaRPr lang="en-US" sz="1200" b="0" dirty="0"/>
          </a:p>
          <a:p>
            <a:pPr marL="0" lvl="0" indent="0" algn="l" rtl="0">
              <a:lnSpc>
                <a:spcPct val="80000"/>
              </a:lnSpc>
              <a:spcBef>
                <a:spcPts val="0"/>
              </a:spcBef>
              <a:spcAft>
                <a:spcPts val="0"/>
              </a:spcAft>
              <a:buNone/>
            </a:pPr>
            <a:r>
              <a:rPr lang="en-US" sz="1200" b="1" dirty="0">
                <a:latin typeface="Arial"/>
                <a:ea typeface="Arial"/>
                <a:cs typeface="Arial"/>
                <a:sym typeface="Arial"/>
              </a:rPr>
              <a:t>Inner Conflict</a:t>
            </a:r>
            <a:r>
              <a:rPr lang="en-US" sz="1200" dirty="0">
                <a:latin typeface="Arial"/>
                <a:ea typeface="Arial"/>
                <a:cs typeface="Arial"/>
                <a:sym typeface="Arial"/>
              </a:rPr>
              <a:t>—also known as “moral injury” and stems</a:t>
            </a:r>
            <a:r>
              <a:rPr lang="en-US" sz="1200" baseline="0" dirty="0">
                <a:latin typeface="Arial"/>
                <a:ea typeface="Arial"/>
                <a:cs typeface="Arial"/>
                <a:sym typeface="Arial"/>
              </a:rPr>
              <a:t> from </a:t>
            </a:r>
            <a:r>
              <a:rPr lang="en-US" sz="1200" dirty="0">
                <a:latin typeface="Arial"/>
                <a:ea typeface="Arial"/>
                <a:cs typeface="Arial"/>
                <a:sym typeface="Arial"/>
              </a:rPr>
              <a:t>conflict between one's moral/ethical beliefs/values and the witnessing</a:t>
            </a:r>
            <a:r>
              <a:rPr lang="en-US" sz="1200" baseline="0" dirty="0">
                <a:latin typeface="Arial"/>
                <a:ea typeface="Arial"/>
                <a:cs typeface="Arial"/>
                <a:sym typeface="Arial"/>
              </a:rPr>
              <a:t> or participation in events that are not consistent with what we believe is “right”. </a:t>
            </a:r>
          </a:p>
          <a:p>
            <a:pPr marL="0" lvl="0" indent="0" algn="l" rtl="0">
              <a:lnSpc>
                <a:spcPct val="80000"/>
              </a:lnSpc>
              <a:spcBef>
                <a:spcPts val="0"/>
              </a:spcBef>
              <a:spcAft>
                <a:spcPts val="0"/>
              </a:spcAft>
              <a:buNone/>
            </a:pPr>
            <a:r>
              <a:rPr lang="en-US" sz="1200" dirty="0">
                <a:latin typeface="Arial"/>
                <a:ea typeface="Arial"/>
                <a:cs typeface="Arial"/>
                <a:sym typeface="Arial"/>
              </a:rPr>
              <a:t>These stress injuries can include: acting outside of internal, our own self-imposed morals/values, an inability to prevent harm to others, or somehow contributing to or not preventing harm to a patient or fellow colleague.  Indications that</a:t>
            </a:r>
            <a:r>
              <a:rPr lang="en-US" sz="1200" baseline="0" dirty="0">
                <a:latin typeface="Arial"/>
                <a:ea typeface="Arial"/>
                <a:cs typeface="Arial"/>
                <a:sym typeface="Arial"/>
              </a:rPr>
              <a:t> someone is experiencing an</a:t>
            </a:r>
            <a:r>
              <a:rPr lang="en-US" sz="1200" dirty="0">
                <a:latin typeface="Arial"/>
                <a:ea typeface="Arial"/>
                <a:cs typeface="Arial"/>
                <a:sym typeface="Arial"/>
              </a:rPr>
              <a:t> inner conflict are the individual using</a:t>
            </a:r>
            <a:r>
              <a:rPr lang="en-US" sz="1200" baseline="0" dirty="0">
                <a:latin typeface="Arial"/>
                <a:ea typeface="Arial"/>
                <a:cs typeface="Arial"/>
                <a:sym typeface="Arial"/>
              </a:rPr>
              <a:t> </a:t>
            </a:r>
            <a:r>
              <a:rPr lang="en-US" sz="1200" dirty="0">
                <a:latin typeface="Arial"/>
                <a:ea typeface="Arial"/>
                <a:cs typeface="Arial"/>
                <a:sym typeface="Arial"/>
              </a:rPr>
              <a:t>words such as: “could’ve, should’ve, ought of, only if”</a:t>
            </a:r>
          </a:p>
          <a:p>
            <a:pPr marL="457200" marR="0" lvl="1"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1" dirty="0"/>
              <a:t>Examples </a:t>
            </a:r>
            <a:r>
              <a:rPr lang="en-US" sz="1200" b="0" dirty="0"/>
              <a:t>of Inner Conflict include: (</a:t>
            </a:r>
            <a:r>
              <a:rPr lang="en-US" sz="1200" b="0" i="1" dirty="0"/>
              <a:t>Note: you don’t have to read</a:t>
            </a:r>
            <a:r>
              <a:rPr lang="en-US" sz="1200" b="0" i="1" baseline="0" dirty="0"/>
              <a:t> them all but give some examples, that may have occurred in your workplace)</a:t>
            </a:r>
            <a:endParaRPr lang="en-US" sz="1200" b="0" dirty="0"/>
          </a:p>
          <a:p>
            <a:pPr marL="630519" lvl="1" indent="-173319" algn="l" rtl="0">
              <a:lnSpc>
                <a:spcPct val="80000"/>
              </a:lnSpc>
              <a:spcBef>
                <a:spcPts val="0"/>
              </a:spcBef>
              <a:spcAft>
                <a:spcPts val="0"/>
              </a:spcAft>
              <a:buClr>
                <a:schemeClr val="dk1"/>
              </a:buClr>
              <a:buSzPts val="839"/>
              <a:buFont typeface="Arial"/>
              <a:buChar char="•"/>
            </a:pPr>
            <a:r>
              <a:rPr lang="en-US" sz="1200" dirty="0"/>
              <a:t>Conflicts with personal values and the job</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Finding time to satisfy work and personal responsibilities</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Second guessing what could have been done differently to prevent a negative outcome</a:t>
            </a:r>
            <a:endParaRPr lang="en-US" sz="1200" b="1" dirty="0"/>
          </a:p>
          <a:p>
            <a:pPr marL="630519" lvl="1" indent="-173319" algn="l" rtl="0">
              <a:lnSpc>
                <a:spcPct val="80000"/>
              </a:lnSpc>
              <a:spcBef>
                <a:spcPts val="0"/>
              </a:spcBef>
              <a:spcAft>
                <a:spcPts val="0"/>
              </a:spcAft>
              <a:buClr>
                <a:schemeClr val="dk1"/>
              </a:buClr>
              <a:buSzPts val="839"/>
              <a:buFont typeface="Arial"/>
              <a:buChar char="•"/>
            </a:pPr>
            <a:r>
              <a:rPr lang="en-US" sz="1200" dirty="0"/>
              <a:t>Concerns about the impact of one’s job on family or friends</a:t>
            </a:r>
            <a:endParaRPr lang="en-US" sz="1200" b="1" dirty="0"/>
          </a:p>
          <a:p>
            <a:pPr marL="0" lvl="0" indent="0" algn="l" rtl="0">
              <a:lnSpc>
                <a:spcPct val="80000"/>
              </a:lnSpc>
              <a:spcBef>
                <a:spcPts val="0"/>
              </a:spcBef>
              <a:spcAft>
                <a:spcPts val="0"/>
              </a:spcAft>
              <a:buNone/>
            </a:pPr>
            <a:endParaRPr sz="1200" dirty="0"/>
          </a:p>
          <a:p>
            <a:pPr marL="0" lvl="0" indent="0" algn="l" rtl="0">
              <a:lnSpc>
                <a:spcPct val="80000"/>
              </a:lnSpc>
              <a:spcBef>
                <a:spcPts val="0"/>
              </a:spcBef>
              <a:spcAft>
                <a:spcPts val="0"/>
              </a:spcAft>
              <a:buNone/>
            </a:pPr>
            <a:r>
              <a:rPr lang="en-US" sz="1200" b="1" dirty="0">
                <a:latin typeface="Arial"/>
                <a:ea typeface="Arial"/>
                <a:cs typeface="Arial"/>
                <a:sym typeface="Arial"/>
              </a:rPr>
              <a:t>Wear and Tear</a:t>
            </a:r>
            <a:r>
              <a:rPr lang="en-US" sz="1200" dirty="0">
                <a:latin typeface="Arial"/>
                <a:ea typeface="Arial"/>
                <a:cs typeface="Arial"/>
                <a:sym typeface="Arial"/>
              </a:rPr>
              <a:t>—is perhaps the</a:t>
            </a:r>
            <a:r>
              <a:rPr lang="en-US" sz="1200" baseline="0" dirty="0">
                <a:latin typeface="Arial"/>
                <a:ea typeface="Arial"/>
                <a:cs typeface="Arial"/>
                <a:sym typeface="Arial"/>
              </a:rPr>
              <a:t> most common stress injury and is known as </a:t>
            </a:r>
            <a:r>
              <a:rPr lang="en-US" sz="1200" dirty="0">
                <a:latin typeface="Arial"/>
                <a:ea typeface="Arial"/>
                <a:cs typeface="Arial"/>
                <a:sym typeface="Arial"/>
              </a:rPr>
              <a:t>fatigue injury. It </a:t>
            </a:r>
            <a:r>
              <a:rPr lang="en-US" sz="1200" baseline="0" dirty="0">
                <a:latin typeface="Arial"/>
                <a:ea typeface="Arial"/>
                <a:cs typeface="Arial"/>
                <a:sym typeface="Arial"/>
              </a:rPr>
              <a:t>occurs because </a:t>
            </a:r>
            <a:r>
              <a:rPr lang="en-US" sz="1200" dirty="0">
                <a:latin typeface="Arial"/>
                <a:ea typeface="Arial"/>
                <a:cs typeface="Arial"/>
                <a:sym typeface="Arial"/>
              </a:rPr>
              <a:t>multiple stressors accumulate over a long period of time, without sufficient time for rest and recovery.</a:t>
            </a:r>
            <a:endParaRPr sz="1200" b="1" dirty="0"/>
          </a:p>
          <a:p>
            <a:pPr marL="457200" marR="0" lvl="1"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i="1" dirty="0"/>
              <a:t>Examples </a:t>
            </a:r>
            <a:r>
              <a:rPr lang="en-US" sz="1200" b="0" dirty="0"/>
              <a:t>of Wear and Tear include: (</a:t>
            </a:r>
            <a:r>
              <a:rPr lang="en-US" sz="1200" b="0" i="1" dirty="0"/>
              <a:t>Note: you don’t have to read</a:t>
            </a:r>
            <a:r>
              <a:rPr lang="en-US" sz="1200" b="0" i="1" baseline="0" dirty="0"/>
              <a:t> them all but give some examples, that may have occurred in your workplace)</a:t>
            </a:r>
            <a:endParaRPr sz="1200" b="0" dirty="0"/>
          </a:p>
          <a:p>
            <a:pPr marL="630519" lvl="1" indent="-173319" algn="l" rtl="0">
              <a:lnSpc>
                <a:spcPct val="80000"/>
              </a:lnSpc>
              <a:spcBef>
                <a:spcPts val="0"/>
              </a:spcBef>
              <a:spcAft>
                <a:spcPts val="0"/>
              </a:spcAft>
              <a:buClr>
                <a:schemeClr val="dk1"/>
              </a:buClr>
              <a:buSzPts val="839"/>
              <a:buFont typeface="Arial"/>
              <a:buChar char="•"/>
            </a:pPr>
            <a:r>
              <a:rPr lang="en-US" sz="1200" dirty="0"/>
              <a:t>Long hours and rotating shifts</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Working when ill or injured</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Dealing with different personalities </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Addressing substance abuse </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Working through personal illness</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Lack of supervisor support</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Personnel turnover</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More record keeping and accountability in records</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More attention to things done wrong than things done right</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Balancing home life with job duties</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Trying to manage a growing caseload</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Extra duty assignments</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Pressures from supervisors</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Multiple updates in patient care, insurance policies, and programs </a:t>
            </a:r>
            <a:endParaRPr sz="1200" b="1" dirty="0"/>
          </a:p>
          <a:p>
            <a:pPr marL="630519" lvl="1" indent="-173319" algn="l" rtl="0">
              <a:lnSpc>
                <a:spcPct val="80000"/>
              </a:lnSpc>
              <a:spcBef>
                <a:spcPts val="0"/>
              </a:spcBef>
              <a:spcAft>
                <a:spcPts val="0"/>
              </a:spcAft>
              <a:buClr>
                <a:schemeClr val="dk1"/>
              </a:buClr>
              <a:buSzPts val="839"/>
              <a:buFont typeface="Arial"/>
              <a:buChar char="•"/>
            </a:pPr>
            <a:r>
              <a:rPr lang="en-US" sz="1200" dirty="0"/>
              <a:t>Multiple stressors in one’s personal life over extended periods</a:t>
            </a:r>
            <a:endParaRPr sz="1200" b="1" dirty="0"/>
          </a:p>
          <a:p>
            <a:pPr marL="0" lvl="0" indent="0" algn="l" rtl="0">
              <a:lnSpc>
                <a:spcPct val="80000"/>
              </a:lnSpc>
              <a:spcBef>
                <a:spcPts val="0"/>
              </a:spcBef>
              <a:spcAft>
                <a:spcPts val="0"/>
              </a:spcAft>
              <a:buNone/>
            </a:pPr>
            <a:endParaRPr sz="1200" dirty="0"/>
          </a:p>
          <a:p>
            <a:pPr marL="0" lvl="0" indent="0" algn="l" rtl="0">
              <a:lnSpc>
                <a:spcPct val="80000"/>
              </a:lnSpc>
              <a:spcBef>
                <a:spcPts val="0"/>
              </a:spcBef>
              <a:spcAft>
                <a:spcPts val="0"/>
              </a:spcAft>
              <a:buNone/>
            </a:pPr>
            <a:endParaRPr sz="1200" dirty="0"/>
          </a:p>
          <a:p>
            <a:pPr marL="0" lvl="0" indent="0" algn="l" rtl="0">
              <a:lnSpc>
                <a:spcPct val="80000"/>
              </a:lnSpc>
              <a:spcBef>
                <a:spcPts val="0"/>
              </a:spcBef>
              <a:spcAft>
                <a:spcPts val="0"/>
              </a:spcAft>
              <a:buNone/>
            </a:pPr>
            <a:endParaRPr sz="839" dirty="0">
              <a:latin typeface="Arial"/>
              <a:ea typeface="Arial"/>
              <a:cs typeface="Arial"/>
              <a:sym typeface="Arial"/>
            </a:endParaRPr>
          </a:p>
        </p:txBody>
      </p:sp>
      <p:sp>
        <p:nvSpPr>
          <p:cNvPr id="222" name="Google Shape;222;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0" dirty="0">
                <a:solidFill>
                  <a:schemeClr val="dk1"/>
                </a:solidFill>
                <a:latin typeface="Arial"/>
                <a:ea typeface="Arial"/>
                <a:cs typeface="Arial"/>
                <a:sym typeface="Arial"/>
              </a:rPr>
              <a:t>Awareness Brief</a:t>
            </a:r>
            <a:endParaRPr dirty="0"/>
          </a:p>
        </p:txBody>
      </p:sp>
    </p:spTree>
    <p:extLst>
      <p:ext uri="{BB962C8B-B14F-4D97-AF65-F5344CB8AC3E}">
        <p14:creationId xmlns:p14="http://schemas.microsoft.com/office/powerpoint/2010/main" val="166150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b="1" baseline="0" dirty="0"/>
              <a:t>The Stress Continuum is at the core of SFA</a:t>
            </a:r>
            <a:r>
              <a:rPr lang="en-US" sz="1400" b="0" baseline="0" dirty="0"/>
              <a:t>. Stress </a:t>
            </a:r>
            <a:r>
              <a:rPr lang="en-US" sz="1400" baseline="0" dirty="0"/>
              <a:t>occurs on a continuum from </a:t>
            </a:r>
            <a:r>
              <a:rPr lang="en-US" sz="1400" dirty="0"/>
              <a:t>transient and mild to chronic and debilitating. The visual model is easy to use and understand</a:t>
            </a:r>
            <a:r>
              <a:rPr lang="en-US" sz="1400" baseline="0" dirty="0"/>
              <a:t>.  It depicts zones of stress and stress response. </a:t>
            </a:r>
            <a:r>
              <a:rPr lang="en-US" sz="1400" dirty="0"/>
              <a:t>A person experiencing</a:t>
            </a:r>
            <a:r>
              <a:rPr lang="en-US" sz="1400" baseline="0" dirty="0"/>
              <a:t> stress </a:t>
            </a:r>
            <a:r>
              <a:rPr lang="en-US" sz="1400" dirty="0"/>
              <a:t>might move from the Green</a:t>
            </a:r>
            <a:r>
              <a:rPr lang="en-US" sz="1400" baseline="0" dirty="0"/>
              <a:t> zone (of optimal functioning) to the</a:t>
            </a:r>
            <a:r>
              <a:rPr lang="en-US" sz="1400" dirty="0"/>
              <a:t> Yellow Zone (of reacting to stress) to the Orange</a:t>
            </a:r>
            <a:r>
              <a:rPr lang="en-US" sz="1400" baseline="0" dirty="0"/>
              <a:t> zone (of experiencing a stress injury) and to the red zone (of a unhealed stress injury) resulting in a clinical mental disorder. </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dirty="0"/>
              <a:t>It is important to note that 100% of those facing significant stress will react, it is a natural human response. However, the way people respond will depend on many factors, 1) how prepared they are for the stressor,</a:t>
            </a:r>
            <a:r>
              <a:rPr lang="en-US" sz="1400" baseline="0" dirty="0"/>
              <a:t> 2) </a:t>
            </a:r>
            <a:r>
              <a:rPr lang="en-US" sz="1400" dirty="0"/>
              <a:t>how they interpret it,</a:t>
            </a:r>
            <a:r>
              <a:rPr lang="en-US" sz="1400" baseline="0" dirty="0"/>
              <a:t> 3) previous experience, and 4) the resources within the unit or organization to manage the stress. </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b="1" baseline="0" dirty="0"/>
              <a:t>The purpose of SFA is to provide a framework for enhancing and making accessible these resources at an individual, unit and organizational level</a:t>
            </a:r>
            <a:r>
              <a:rPr lang="en-US" sz="1400" baseline="0" dirty="0"/>
              <a:t>. </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baseline="0" dirty="0"/>
              <a:t>So lets look at how the zones and their related behaviors differ.</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b="1" dirty="0"/>
              <a:t>Moving from Green to Yellow: </a:t>
            </a:r>
            <a:r>
              <a:rPr lang="en-US" sz="1400" dirty="0"/>
              <a:t>A person can move from being in optimal functioning---feeling good, mentally and physically fit, mission focused, calm, and motivated---into the Yellow Zone. In the Yellow Zone a person can feel irritable, anxious or down, lack motivation, lose focus, have trouble sleeping, or have muscle tension or other physical changes, but these are transient reactions.</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b="1" dirty="0"/>
              <a:t>Movement into the Orange Zone </a:t>
            </a:r>
            <a:r>
              <a:rPr lang="en-US" sz="1400" dirty="0"/>
              <a:t>is usually caused by an accumulation of different types of stressors or a severe stressor. </a:t>
            </a:r>
          </a:p>
          <a:p>
            <a:pPr marL="0" lvl="0" indent="0" algn="l" rtl="0">
              <a:spcBef>
                <a:spcPts val="0"/>
              </a:spcBef>
              <a:spcAft>
                <a:spcPts val="0"/>
              </a:spcAft>
              <a:buNone/>
            </a:pPr>
            <a:r>
              <a:rPr lang="en-US" sz="1400" dirty="0"/>
              <a:t>There is more significant and persistent distress or impairment, the person doesn't feel like themselves, or they are unable to manage or cope with stress. They might feel panic or depressed mood, rage, guilt, or blame. While in the orange zone one starts to feel like the stress "leaves a scar,” and the person is at high risk for having trouble functioning and strong or persistent distress.</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b="1" dirty="0"/>
              <a:t>Entering The Red Zone </a:t>
            </a:r>
            <a:r>
              <a:rPr lang="en-US" sz="1400" dirty="0"/>
              <a:t>is usually reserved for diagnoses like depression, anxiety, substance use disorder, or PTSD. A person in the Red Zone experiences worsening symptoms, which are very persistent,</a:t>
            </a:r>
            <a:r>
              <a:rPr lang="en-US" sz="1400" baseline="0" dirty="0"/>
              <a:t> and </a:t>
            </a:r>
            <a:r>
              <a:rPr lang="en-US" sz="1400" dirty="0"/>
              <a:t>the person experiences severe distress, or has significant difficulty functioning at work or in their home life.</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dirty="0"/>
              <a:t>Stress First Aid was designed to help people move themselves or their coworkers from the Red and Orange Zones back to the Yellow or Green Zones. Once implemented, SFA normalizes discussion and assessment of stress and eliminates the expectation that nurses should</a:t>
            </a:r>
            <a:r>
              <a:rPr lang="en-US" sz="1400" baseline="0" dirty="0"/>
              <a:t> </a:t>
            </a:r>
            <a:r>
              <a:rPr lang="en-US" sz="1400" dirty="0"/>
              <a:t>“tough it out” and deal. Thus,</a:t>
            </a:r>
            <a:r>
              <a:rPr lang="en-US" sz="1400" baseline="0" dirty="0"/>
              <a:t> SFA removes </a:t>
            </a:r>
            <a:r>
              <a:rPr lang="en-US" sz="1400" u="none" baseline="0" dirty="0"/>
              <a:t>the </a:t>
            </a:r>
            <a:r>
              <a:rPr lang="en-US" sz="1400" u="none" dirty="0"/>
              <a:t>stigma associated with recognizing stress</a:t>
            </a:r>
            <a:r>
              <a:rPr lang="en-US" sz="1400" u="none" baseline="0" dirty="0"/>
              <a:t> injury and instead of encouraging concealing stress reactions, seeks to provide help and encourage the person to seek help. </a:t>
            </a:r>
            <a:r>
              <a:rPr lang="en-US" sz="1400" dirty="0"/>
              <a:t> With a peer support</a:t>
            </a:r>
            <a:r>
              <a:rPr lang="en-US" sz="1400" baseline="0" dirty="0"/>
              <a:t> model where all are familiar with SFA techniques, the stress injury is apparent to coworkers earlier and thus early intervention can be taken to respond to the individual early on rather than letting the injury fester and move into the red zone. </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baseline="0" dirty="0"/>
              <a:t>Awareness of the stress continuum and the behaviors associated with each zone, allows us to use the concept of taking a stress “temperature”– of the individual and of the team. Certainly some people have difficulty verbalizing their stressors but describing stress in terms of color--a green, yellow, orange or red is relatively nonthreatening and allows action to be taken even when we may not be fully aware of the underlying causes of the stress. Our goal is to move towards at least a daily check of our stress so we can all take actions to manage it. </a:t>
            </a:r>
          </a:p>
          <a:p>
            <a:pPr marL="0" lvl="0" indent="0" algn="l" rtl="0">
              <a:spcBef>
                <a:spcPts val="0"/>
              </a:spcBef>
              <a:spcAft>
                <a:spcPts val="0"/>
              </a:spcAft>
              <a:buNone/>
            </a:pPr>
            <a:endParaRPr lang="en-US" sz="1400" dirty="0"/>
          </a:p>
          <a:p>
            <a:r>
              <a:rPr lang="en-US" sz="1400" dirty="0"/>
              <a:t> </a:t>
            </a:r>
          </a:p>
          <a:p>
            <a:endParaRPr lang="en-US" sz="1400" dirty="0"/>
          </a:p>
          <a:p>
            <a:pPr marL="0" lvl="0" indent="0" algn="l" rtl="0">
              <a:spcBef>
                <a:spcPts val="0"/>
              </a:spcBef>
              <a:spcAft>
                <a:spcPts val="0"/>
              </a:spcAft>
              <a:buNone/>
            </a:pPr>
            <a:endParaRPr dirty="0"/>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marL="0"/>
            <a:endParaRPr lang="en-US" dirty="0"/>
          </a:p>
          <a:p>
            <a:pPr marL="0"/>
            <a:endParaRPr lang="en-US" dirty="0"/>
          </a:p>
          <a:p>
            <a:pPr marL="0"/>
            <a:r>
              <a:rPr lang="en-US" dirty="0"/>
              <a:t>Stop</a:t>
            </a:r>
            <a:r>
              <a:rPr lang="en-US" baseline="0" dirty="0"/>
              <a:t> and ask the individuals participating in the session, </a:t>
            </a:r>
          </a:p>
          <a:p>
            <a:pPr marL="0"/>
            <a:br>
              <a:rPr lang="en-US" baseline="0" dirty="0"/>
            </a:br>
            <a:r>
              <a:rPr lang="en-US" baseline="0" dirty="0"/>
              <a:t>“Let’s stop for a moment, How would you rate YOUR STRESS today, right now?”</a:t>
            </a:r>
          </a:p>
          <a:p>
            <a:pPr marL="0"/>
            <a:endParaRPr lang="en-US" baseline="0" dirty="0"/>
          </a:p>
          <a:p>
            <a:pPr marL="0"/>
            <a:r>
              <a:rPr lang="en-US" baseline="0" dirty="0"/>
              <a:t>Place the color into the chat.</a:t>
            </a:r>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Date Placeholder 6"/>
          <p:cNvSpPr>
            <a:spLocks noGrp="1"/>
          </p:cNvSpPr>
          <p:nvPr>
            <p:ph type="dt" idx="13"/>
          </p:nvPr>
        </p:nvSpPr>
        <p:spPr/>
        <p:txBody>
          <a:bodyPr/>
          <a:lstStyle/>
          <a:p>
            <a:endParaRPr lang="en-US" dirty="0"/>
          </a:p>
        </p:txBody>
      </p:sp>
    </p:spTree>
    <p:extLst>
      <p:ext uri="{BB962C8B-B14F-4D97-AF65-F5344CB8AC3E}">
        <p14:creationId xmlns:p14="http://schemas.microsoft.com/office/powerpoint/2010/main" val="309920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423863" y="476250"/>
            <a:ext cx="3592512" cy="2020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graphic of the stress</a:t>
            </a:r>
            <a:r>
              <a:rPr lang="en-US" baseline="0" dirty="0"/>
              <a:t> continuum illustrates how we move back and forth between the different zones which illustrates how </a:t>
            </a:r>
            <a:r>
              <a:rPr lang="en-US" dirty="0"/>
              <a:t>some people rebound and others may become injured or ill.  When people have the resources and skills to grow from stress experiences we call it resilience. And for most people, that is what happens.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While</a:t>
            </a:r>
            <a:r>
              <a:rPr lang="en-US" baseline="0" dirty="0"/>
              <a:t> in the </a:t>
            </a:r>
            <a:r>
              <a:rPr lang="en-US" b="1" dirty="0"/>
              <a:t>Green zone </a:t>
            </a:r>
            <a:r>
              <a:rPr lang="en-US" dirty="0"/>
              <a:t>you have </a:t>
            </a:r>
            <a:r>
              <a:rPr lang="en-US" baseline="0" dirty="0"/>
              <a:t>the resources needed to engage life’s challenges. </a:t>
            </a:r>
          </a:p>
          <a:p>
            <a:pPr marL="0" lvl="0" indent="0" algn="l" rtl="0">
              <a:spcBef>
                <a:spcPts val="0"/>
              </a:spcBef>
              <a:spcAft>
                <a:spcPts val="0"/>
              </a:spcAft>
              <a:buNone/>
            </a:pPr>
            <a:r>
              <a:rPr lang="en-US" baseline="0" dirty="0"/>
              <a:t>The </a:t>
            </a:r>
            <a:r>
              <a:rPr lang="en-US" b="1" baseline="0" dirty="0"/>
              <a:t>Yellow zone </a:t>
            </a:r>
            <a:r>
              <a:rPr lang="en-US" baseline="0" dirty="0"/>
              <a:t>represents reacting to stress.  100% of us react to stress.  Stress reactions are temporary and we return to green when the </a:t>
            </a:r>
            <a:r>
              <a:rPr lang="en-US" sz="1400" baseline="0" dirty="0"/>
              <a:t>stress</a:t>
            </a:r>
            <a:r>
              <a:rPr lang="en-US" baseline="0" dirty="0"/>
              <a:t> stops or we apply more coping resources.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1" dirty="0"/>
              <a:t>The Orange zone</a:t>
            </a:r>
            <a:r>
              <a:rPr lang="en-US" dirty="0"/>
              <a:t> –When stressors are sufficiently toxic; such as life threat, loss, inner conflict; or when</a:t>
            </a:r>
            <a:r>
              <a:rPr lang="en-US" baseline="0" dirty="0"/>
              <a:t> stress </a:t>
            </a:r>
            <a:r>
              <a:rPr lang="en-US" dirty="0"/>
              <a:t>exhausts our skills and resources, a stress injury can occur. These stress injury</a:t>
            </a:r>
            <a:r>
              <a:rPr lang="en-US" baseline="0" dirty="0"/>
              <a:t> behaviors require more time and resources for recovery than yellow zone stress reactions.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dirty="0"/>
              <a:t>**It is important to understand that even very resilient people have limits to coping skills and resources. Most of us have experienced stress but fewer</a:t>
            </a:r>
            <a:r>
              <a:rPr lang="en-US" baseline="0" dirty="0"/>
              <a:t> people experience stress injury. </a:t>
            </a:r>
            <a:r>
              <a:rPr lang="en-US" dirty="0"/>
              <a:t>When stress injuries mix with genetics, brain chemistry, alcohol or drugs, people can develop stress related illnesses. </a:t>
            </a:r>
            <a:r>
              <a:rPr lang="en-US" baseline="0" dirty="0"/>
              <a:t>Pre-covid it was estimated that about 1/3 of staff might be experiencing a stress injury at one point in time. We know that these numbers are higher post COVID.**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dirty="0"/>
              <a:t>When in the </a:t>
            </a:r>
            <a:r>
              <a:rPr lang="en-US" b="1" dirty="0"/>
              <a:t>Red zone</a:t>
            </a:r>
            <a:r>
              <a:rPr lang="en-US" b="1" baseline="0" dirty="0"/>
              <a:t> </a:t>
            </a:r>
            <a:r>
              <a:rPr lang="en-US" baseline="0" dirty="0"/>
              <a:t>people need more resources—professional help.</a:t>
            </a:r>
            <a:r>
              <a:rPr lang="en-US" dirty="0"/>
              <a:t> The key for treating these illnesses is based on returning balance to the control centers in the brain and increasing coping skills and resources.  The good news that</a:t>
            </a:r>
            <a:r>
              <a:rPr lang="en-US" baseline="0" dirty="0"/>
              <a:t> we see from the red zone data is that we should be celebrating the 95% of us manage despite life events and can be supportive resources for the 5% that need a path of honor and dignity for recovery.</a:t>
            </a:r>
            <a:endParaRPr lang="en-US" dirty="0">
              <a:ea typeface="ＭＳ Ｐゴシック" charset="0"/>
              <a:cs typeface="ＭＳ Ｐゴシック" charset="0"/>
            </a:endParaRPr>
          </a:p>
          <a:p>
            <a:endParaRPr lang="en-US" dirty="0"/>
          </a:p>
          <a:p>
            <a:pPr marL="0" lvl="0" indent="0" algn="l" rtl="0">
              <a:spcBef>
                <a:spcPts val="0"/>
              </a:spcBef>
              <a:spcAft>
                <a:spcPts val="0"/>
              </a:spcAft>
              <a:buNone/>
            </a:pPr>
            <a:endParaRPr dirty="0"/>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
        <p:nvSpPr>
          <p:cNvPr id="198" name="Google Shape;198;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199" name="Google Shape;199;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a:r>
              <a:rPr lang="en-US" dirty="0"/>
              <a:t>This image is a reminder that most of the time we are bouncing</a:t>
            </a:r>
            <a:r>
              <a:rPr lang="en-US" baseline="0" dirty="0"/>
              <a:t> back and forth between Ready and Reacting to stress.  </a:t>
            </a:r>
          </a:p>
          <a:p>
            <a:pPr marL="0"/>
            <a:endParaRPr lang="en-US" baseline="0" dirty="0"/>
          </a:p>
          <a:p>
            <a:pPr marL="0"/>
            <a:r>
              <a:rPr lang="en-US" baseline="0" dirty="0"/>
              <a:t>And like the warning lights in our cars there are indicators that something needs additional attention.  As we move from yellow to orange, we might experience a type of “amber alert”</a:t>
            </a:r>
          </a:p>
          <a:p>
            <a:pPr marL="0"/>
            <a:endParaRPr lang="en-US" dirty="0"/>
          </a:p>
          <a:p>
            <a:pPr marL="0"/>
            <a:r>
              <a:rPr lang="en-US" baseline="0" dirty="0"/>
              <a:t>When the orange stress injury light comes one we need to check in with our peers to see if there is an issue we can help with.  When the red stress illness light comes on we need to take action to protect our peer, patients, ensure their safety.</a:t>
            </a:r>
            <a:endParaRPr lang="en-US" dirty="0"/>
          </a:p>
          <a:p>
            <a:pPr marL="0" lvl="0" indent="0" algn="l" rtl="0">
              <a:spcBef>
                <a:spcPts val="0"/>
              </a:spcBef>
              <a:spcAft>
                <a:spcPts val="0"/>
              </a:spcAft>
              <a:buNone/>
            </a:pPr>
            <a:endParaRPr dirty="0"/>
          </a:p>
        </p:txBody>
      </p:sp>
      <p:sp>
        <p:nvSpPr>
          <p:cNvPr id="240" name="Google Shape;2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4175" y="446088"/>
            <a:ext cx="3556000" cy="2001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There are three essential SFA skills.</a:t>
            </a:r>
          </a:p>
          <a:p>
            <a:pPr marL="0" lvl="0" indent="0" algn="l" rtl="0">
              <a:spcBef>
                <a:spcPts val="0"/>
              </a:spcBef>
              <a:spcAft>
                <a:spcPts val="0"/>
              </a:spcAft>
              <a:buNone/>
            </a:pPr>
            <a:endParaRPr dirty="0"/>
          </a:p>
          <a:p>
            <a:pPr marL="0" lvl="0" indent="0" algn="l" rtl="0">
              <a:spcBef>
                <a:spcPts val="0"/>
              </a:spcBef>
              <a:spcAft>
                <a:spcPts val="0"/>
              </a:spcAft>
              <a:buNone/>
            </a:pPr>
            <a:r>
              <a:rPr lang="en-US" dirty="0"/>
              <a:t>1. </a:t>
            </a:r>
            <a:r>
              <a:rPr lang="en-US" b="1" dirty="0"/>
              <a:t>Recognizing</a:t>
            </a:r>
            <a:endParaRPr sz="1600" b="1" dirty="0">
              <a:solidFill>
                <a:schemeClr val="dk1"/>
              </a:solidFill>
              <a:latin typeface="Georgia"/>
              <a:ea typeface="Georgia"/>
              <a:cs typeface="Georgia"/>
              <a:sym typeface="Georgia"/>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Georgia"/>
                <a:ea typeface="Georgia"/>
                <a:cs typeface="Georgia"/>
                <a:sym typeface="Georgia"/>
              </a:rPr>
              <a:t>Paying more attention to signs of stress reactions in oneself and one’s coworkers </a:t>
            </a:r>
            <a:endParaRPr sz="1600" dirty="0">
              <a:solidFill>
                <a:schemeClr val="dk1"/>
              </a:solidFill>
              <a:latin typeface="Georgia"/>
              <a:ea typeface="Georgia"/>
              <a:cs typeface="Georgia"/>
              <a:sym typeface="Georgia"/>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Georgia"/>
                <a:ea typeface="Georgia"/>
                <a:cs typeface="Georgia"/>
                <a:sym typeface="Georgia"/>
              </a:rPr>
              <a:t>Recognizing when stress reactions are getting more pronounced so that action can be taken prior to injury</a:t>
            </a:r>
          </a:p>
          <a:p>
            <a:pPr marL="628650" lvl="1" indent="-171450" algn="l" rtl="0">
              <a:spcBef>
                <a:spcPts val="0"/>
              </a:spcBef>
              <a:spcAft>
                <a:spcPts val="0"/>
              </a:spcAft>
              <a:buClr>
                <a:schemeClr val="dk1"/>
              </a:buClr>
              <a:buSzPts val="1200"/>
              <a:buFont typeface="Arial"/>
              <a:buChar char="•"/>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600"/>
              <a:buFont typeface="Georgia"/>
              <a:buNone/>
            </a:pPr>
            <a:r>
              <a:rPr lang="en-US" sz="1600" dirty="0">
                <a:solidFill>
                  <a:schemeClr val="dk1"/>
                </a:solidFill>
                <a:latin typeface="Georgia"/>
                <a:ea typeface="Georgia"/>
                <a:cs typeface="Georgia"/>
                <a:sym typeface="Georgia"/>
              </a:rPr>
              <a:t>2. </a:t>
            </a:r>
            <a:r>
              <a:rPr lang="en-US" sz="1600" b="1" dirty="0">
                <a:solidFill>
                  <a:schemeClr val="dk1"/>
                </a:solidFill>
                <a:latin typeface="Georgia"/>
                <a:ea typeface="Georgia"/>
                <a:cs typeface="Georgia"/>
                <a:sym typeface="Georgia"/>
              </a:rPr>
              <a:t>Acting</a:t>
            </a:r>
            <a:endParaRPr sz="1600" b="1" dirty="0">
              <a:solidFill>
                <a:schemeClr val="dk1"/>
              </a:solidFill>
              <a:latin typeface="Georgia"/>
              <a:ea typeface="Georgia"/>
              <a:cs typeface="Georgia"/>
              <a:sym typeface="Georgia"/>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Georgia"/>
                <a:ea typeface="Georgia"/>
                <a:cs typeface="Georgia"/>
                <a:sym typeface="Georgia"/>
              </a:rPr>
              <a:t>Acting early on in response to your own or a coworker’s stress. If you see something, do something, either for yourself or for the coworker. In acting in response to peer’s distress you may need to say something to the person themselves or to somebody they trust.</a:t>
            </a:r>
          </a:p>
          <a:p>
            <a:pPr marL="628650" lvl="1" indent="-171450" algn="l" rtl="0">
              <a:spcBef>
                <a:spcPts val="0"/>
              </a:spcBef>
              <a:spcAft>
                <a:spcPts val="0"/>
              </a:spcAft>
              <a:buClr>
                <a:schemeClr val="dk1"/>
              </a:buClr>
              <a:buSzPts val="1200"/>
              <a:buFont typeface="Arial"/>
              <a:buChar char="•"/>
            </a:pPr>
            <a:endParaRPr sz="16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200"/>
              <a:buFont typeface="Arial"/>
              <a:buNone/>
            </a:pPr>
            <a:r>
              <a:rPr lang="en-US" sz="1200" dirty="0">
                <a:solidFill>
                  <a:schemeClr val="dk1"/>
                </a:solidFill>
                <a:latin typeface="Georgia"/>
                <a:ea typeface="Georgia"/>
                <a:cs typeface="Georgia"/>
                <a:sym typeface="Georgia"/>
              </a:rPr>
              <a:t>3. </a:t>
            </a:r>
            <a:r>
              <a:rPr lang="en-US" sz="1200" b="1" dirty="0">
                <a:solidFill>
                  <a:schemeClr val="dk1"/>
                </a:solidFill>
                <a:latin typeface="Georgia"/>
                <a:ea typeface="Georgia"/>
                <a:cs typeface="Georgia"/>
                <a:sym typeface="Georgia"/>
              </a:rPr>
              <a:t>Knowing</a:t>
            </a:r>
            <a:endParaRPr b="1" dirty="0"/>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Georgia"/>
                <a:ea typeface="Georgia"/>
                <a:cs typeface="Georgia"/>
                <a:sym typeface="Georgia"/>
              </a:rPr>
              <a:t>Knowing at least two resources that you would either access yourself or offer to a coworker in distress. It is helpful to know a range of both organizational and community resources.</a:t>
            </a:r>
            <a:endParaRPr sz="1600" dirty="0">
              <a:solidFill>
                <a:schemeClr val="dk1"/>
              </a:solidFill>
              <a:latin typeface="Georgia"/>
              <a:ea typeface="Georgia"/>
              <a:cs typeface="Georgia"/>
              <a:sym typeface="Georgia"/>
            </a:endParaRPr>
          </a:p>
          <a:p>
            <a:pPr marL="0" lvl="0" indent="0" algn="l" rtl="0">
              <a:spcBef>
                <a:spcPts val="0"/>
              </a:spcBef>
              <a:spcAft>
                <a:spcPts val="0"/>
              </a:spcAft>
              <a:buNone/>
            </a:pPr>
            <a:r>
              <a:rPr lang="en-US" sz="1200" dirty="0">
                <a:solidFill>
                  <a:schemeClr val="dk1"/>
                </a:solidFill>
                <a:latin typeface="Georgia"/>
                <a:ea typeface="Georgia"/>
                <a:cs typeface="Georgia"/>
                <a:sym typeface="Georgia"/>
              </a:rPr>
              <a:t> </a:t>
            </a:r>
            <a:endParaRPr dirty="0"/>
          </a:p>
          <a:p>
            <a:pPr marL="0" lvl="0" indent="0" algn="l" rtl="0">
              <a:spcBef>
                <a:spcPts val="0"/>
              </a:spcBef>
              <a:spcAft>
                <a:spcPts val="0"/>
              </a:spcAft>
              <a:buNone/>
            </a:pPr>
            <a:endParaRPr dirty="0"/>
          </a:p>
        </p:txBody>
      </p:sp>
      <p:sp>
        <p:nvSpPr>
          <p:cNvPr id="247" name="Google Shape;247;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Awareness Brief</a:t>
            </a:r>
            <a:endParaRPr dirty="0"/>
          </a:p>
        </p:txBody>
      </p:sp>
      <p:sp>
        <p:nvSpPr>
          <p:cNvPr id="248" name="Google Shape;2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  </a:t>
            </a:r>
            <a:endParaRPr dirty="0"/>
          </a:p>
          <a:p>
            <a:pPr marL="0" marR="0" lvl="0" indent="0" algn="l" rtl="0">
              <a:lnSpc>
                <a:spcPct val="100000"/>
              </a:lnSpc>
              <a:spcBef>
                <a:spcPts val="0"/>
              </a:spcBef>
              <a:spcAft>
                <a:spcPts val="0"/>
              </a:spcAft>
              <a:buClr>
                <a:schemeClr val="dk1"/>
              </a:buClr>
              <a:buSzPts val="1200"/>
              <a:buFont typeface="Calibri"/>
              <a:buNone/>
            </a:pPr>
            <a:r>
              <a:rPr lang="en-US" b="1" dirty="0"/>
              <a:t>The Final Component</a:t>
            </a:r>
            <a:r>
              <a:rPr lang="en-US" b="1" baseline="0" dirty="0"/>
              <a:t> of SFA is the group of actions called the </a:t>
            </a:r>
            <a:r>
              <a:rPr lang="en-US" b="1" i="1" baseline="0" dirty="0"/>
              <a:t>7 Cs</a:t>
            </a:r>
            <a:r>
              <a:rPr lang="en-US" b="1" i="0" baseline="0" dirty="0"/>
              <a:t> (</a:t>
            </a:r>
            <a:r>
              <a:rPr lang="en-US" b="1" baseline="0" dirty="0"/>
              <a:t>the Core Actions for SFA)</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SFA 7Cs continuum is a framework</a:t>
            </a:r>
            <a:r>
              <a:rPr lang="en-US" baseline="0" dirty="0"/>
              <a:t> for ongoing assessment and management or response to stressors. The 7 Cs are combined into 3 overall approaches.,</a:t>
            </a:r>
          </a:p>
          <a:p>
            <a:pPr marL="0" marR="0" lvl="0" indent="0" algn="l" rtl="0">
              <a:lnSpc>
                <a:spcPct val="100000"/>
              </a:lnSpc>
              <a:spcBef>
                <a:spcPts val="0"/>
              </a:spcBef>
              <a:spcAft>
                <a:spcPts val="0"/>
              </a:spcAft>
              <a:buClr>
                <a:schemeClr val="dk1"/>
              </a:buClr>
              <a:buSzPts val="1200"/>
              <a:buFont typeface="Calibri"/>
              <a:buNone/>
            </a:pPr>
            <a:br>
              <a:rPr lang="en-US" baseline="0" dirty="0"/>
            </a:br>
            <a:r>
              <a:rPr lang="en-US" b="1" baseline="0" dirty="0"/>
              <a:t>1. </a:t>
            </a:r>
            <a:r>
              <a:rPr lang="en-US" b="1" u="none" baseline="0" dirty="0"/>
              <a:t>Continuous Aid </a:t>
            </a:r>
            <a:r>
              <a:rPr lang="en-US" b="0" u="none" baseline="0" dirty="0"/>
              <a:t>is contained in the </a:t>
            </a:r>
            <a:r>
              <a:rPr lang="en-US" baseline="0" dirty="0"/>
              <a:t>first box (green), </a:t>
            </a:r>
            <a:r>
              <a:rPr lang="en-US" u="none" baseline="0" dirty="0"/>
              <a:t>the first 2 core actions are: check and coordinate. </a:t>
            </a:r>
            <a:r>
              <a:rPr lang="en-US" dirty="0"/>
              <a:t>When SFA is part of your practice, part of the culture, Checking and Coordinating is an ongoing action.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b="1" dirty="0"/>
              <a:t>Checking</a:t>
            </a:r>
            <a:r>
              <a:rPr lang="en-US" dirty="0"/>
              <a:t> involves observing, paying attention to changes in behavior and communication patterns, and checking in on peers on a regular basis.</a:t>
            </a:r>
            <a:r>
              <a:rPr lang="en-US" baseline="0" dirty="0"/>
              <a:t> If you know</a:t>
            </a:r>
            <a:r>
              <a:rPr lang="en-US" dirty="0"/>
              <a:t> their baseline functioning and behavior, you are prepared to notice any changes and respond. </a:t>
            </a:r>
            <a:endParaRPr lang="en-US" b="1"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b="1" dirty="0"/>
              <a:t>Coordinate</a:t>
            </a:r>
            <a:r>
              <a:rPr lang="en-US" b="0" dirty="0"/>
              <a:t> involves always being aware of additional resources that you may need to refer to if your SFA actions aren’t sufficient to make a difference in alleviating stress reactions. </a:t>
            </a:r>
            <a:r>
              <a:rPr lang="en-US" dirty="0"/>
              <a:t>This action sometimes includes consulting and/or collaborating with others for more help for oneself or coworkers.  It can also involve informing those who may need to know about the situation. </a:t>
            </a:r>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b="0" dirty="0"/>
              <a:t>It’s what nurses do best!</a:t>
            </a:r>
            <a:endParaRPr b="0" dirty="0"/>
          </a:p>
          <a:p>
            <a:pPr marL="0" lvl="0" indent="0" algn="l" rtl="0">
              <a:spcBef>
                <a:spcPts val="0"/>
              </a:spcBef>
              <a:spcAft>
                <a:spcPts val="0"/>
              </a:spcAft>
              <a:buNone/>
            </a:pPr>
            <a:r>
              <a:rPr lang="en-US" sz="1200" dirty="0"/>
              <a:t> </a:t>
            </a:r>
            <a:endParaRPr sz="1200" dirty="0"/>
          </a:p>
          <a:p>
            <a:pPr marL="0" marR="0" lvl="0" indent="0" algn="l" rtl="0">
              <a:lnSpc>
                <a:spcPct val="100000"/>
              </a:lnSpc>
              <a:spcBef>
                <a:spcPts val="0"/>
              </a:spcBef>
              <a:spcAft>
                <a:spcPts val="0"/>
              </a:spcAft>
              <a:buClr>
                <a:schemeClr val="dk1"/>
              </a:buClr>
              <a:buSzPts val="1200"/>
              <a:buFont typeface="Noto Sans Symbols"/>
              <a:buNone/>
            </a:pPr>
            <a:r>
              <a:rPr lang="en-US" sz="1200" dirty="0"/>
              <a:t>The </a:t>
            </a:r>
            <a:r>
              <a:rPr lang="en-US" sz="1200" b="1" dirty="0"/>
              <a:t>next 5 actions are separated into primary aid and secondary aid. </a:t>
            </a:r>
          </a:p>
          <a:p>
            <a:pPr marL="0" marR="0" lvl="0" indent="0" algn="l" rtl="0">
              <a:lnSpc>
                <a:spcPct val="100000"/>
              </a:lnSpc>
              <a:spcBef>
                <a:spcPts val="0"/>
              </a:spcBef>
              <a:spcAft>
                <a:spcPts val="0"/>
              </a:spcAft>
              <a:buClr>
                <a:schemeClr val="dk1"/>
              </a:buClr>
              <a:buSzPts val="1200"/>
              <a:buFont typeface="Noto Sans Symbols"/>
              <a:buNone/>
            </a:pPr>
            <a:endParaRPr sz="1200" dirty="0"/>
          </a:p>
          <a:p>
            <a:pPr marL="0" lvl="0" indent="0" algn="l" rtl="0">
              <a:spcBef>
                <a:spcPts val="0"/>
              </a:spcBef>
              <a:spcAft>
                <a:spcPts val="0"/>
              </a:spcAft>
              <a:buClr>
                <a:schemeClr val="dk1"/>
              </a:buClr>
              <a:buSzPts val="1200"/>
              <a:buFont typeface="Noto Sans Symbols"/>
              <a:buNone/>
            </a:pPr>
            <a:r>
              <a:rPr lang="en-US" sz="1200" b="1" dirty="0"/>
              <a:t>2. Primary Aid (teal box) </a:t>
            </a:r>
            <a:r>
              <a:rPr lang="en-US" sz="1200" b="0" dirty="0"/>
              <a:t>encompasses two actions where the goal is to </a:t>
            </a:r>
            <a:r>
              <a:rPr lang="en-US" sz="1200" b="0" i="1" dirty="0"/>
              <a:t>ensure physical and psychological safety</a:t>
            </a:r>
            <a:r>
              <a:rPr lang="en-US" sz="1200" b="0" dirty="0"/>
              <a:t>. </a:t>
            </a:r>
            <a:endParaRPr b="0" dirty="0"/>
          </a:p>
          <a:p>
            <a:pPr marL="173319" lvl="0" indent="-173319" algn="l" rtl="0">
              <a:spcBef>
                <a:spcPts val="0"/>
              </a:spcBef>
              <a:spcAft>
                <a:spcPts val="0"/>
              </a:spcAft>
              <a:buClr>
                <a:schemeClr val="dk1"/>
              </a:buClr>
              <a:buSzPts val="1200"/>
              <a:buFont typeface="Arial"/>
              <a:buChar char="•"/>
            </a:pPr>
            <a:r>
              <a:rPr lang="en-US" sz="1200" b="1" dirty="0"/>
              <a:t>COVER</a:t>
            </a:r>
            <a:r>
              <a:rPr lang="en-US" sz="1200" dirty="0"/>
              <a:t> ensures safety. If there is a physical safety risk </a:t>
            </a:r>
            <a:r>
              <a:rPr lang="en-US" dirty="0"/>
              <a:t>or the person’s own perception of risk is endangering their well-being, you act to make sure the person is safe or feels safer. This may </a:t>
            </a:r>
            <a:r>
              <a:rPr lang="en-US" b="0" dirty="0"/>
              <a:t>involve standing by a coworker and remaining </a:t>
            </a:r>
            <a:r>
              <a:rPr lang="en-US" dirty="0"/>
              <a:t>available and ready to assist as needed, watching and listening for ways to intervene if needed, or holding the person’s attention if they are overwhelmed or panicky. In the</a:t>
            </a:r>
            <a:r>
              <a:rPr lang="en-US" baseline="0" dirty="0"/>
              <a:t> presence of panic or being overwhelmed, actions are taken to make the person feel safe or encourage a perception of safety. </a:t>
            </a:r>
          </a:p>
          <a:p>
            <a:pPr marL="173319" lvl="0" indent="-173319" algn="l" rtl="0">
              <a:spcBef>
                <a:spcPts val="0"/>
              </a:spcBef>
              <a:spcAft>
                <a:spcPts val="0"/>
              </a:spcAft>
              <a:buClr>
                <a:schemeClr val="dk1"/>
              </a:buClr>
              <a:buSzPts val="1200"/>
              <a:buFont typeface="Arial"/>
              <a:buChar char="•"/>
            </a:pPr>
            <a:r>
              <a:rPr lang="en-US" sz="1200" b="1" dirty="0"/>
              <a:t>CALM </a:t>
            </a:r>
            <a:r>
              <a:rPr lang="en-US" sz="1200" b="0" dirty="0"/>
              <a:t>actions </a:t>
            </a:r>
            <a:r>
              <a:rPr lang="en-US" sz="1200" dirty="0"/>
              <a:t>reduce distress. Calming reduces the risk for further stress injury. </a:t>
            </a:r>
            <a:r>
              <a:rPr lang="en-US" dirty="0"/>
              <a:t>The first and most basic function of Calm is to </a:t>
            </a:r>
            <a:r>
              <a:rPr lang="en-US" b="1" dirty="0"/>
              <a:t>stop, quiet, and cease physical exertion</a:t>
            </a:r>
            <a:r>
              <a:rPr lang="en-US" dirty="0"/>
              <a:t> if possible</a:t>
            </a:r>
            <a:r>
              <a:rPr lang="en-US" baseline="0" dirty="0"/>
              <a:t> by sitting down, lying down or relaxing using another method. </a:t>
            </a:r>
            <a:r>
              <a:rPr lang="en-US" dirty="0"/>
              <a:t>Calm involves helping yourself or others become more composed by drawing attention away from frightening and chaotic inner thoughts and feelings and refocusing in a calming way</a:t>
            </a:r>
            <a:r>
              <a:rPr lang="en-US" baseline="0" dirty="0"/>
              <a:t> and soothing to reduce </a:t>
            </a:r>
            <a:r>
              <a:rPr lang="en-US" dirty="0"/>
              <a:t>the intensity of destructive emotions like fear and anger, by either seeking out or providing a calm, empathic, caring ear. </a:t>
            </a:r>
          </a:p>
          <a:p>
            <a:pPr marL="0" lvl="0" indent="0" algn="l" rtl="0">
              <a:spcBef>
                <a:spcPts val="0"/>
              </a:spcBef>
              <a:spcAft>
                <a:spcPts val="0"/>
              </a:spcAft>
              <a:buNone/>
            </a:pP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r>
              <a:rPr lang="en-US" sz="1200" b="1" dirty="0"/>
              <a:t>3. Secondary Aid (purple box) </a:t>
            </a:r>
            <a:r>
              <a:rPr lang="en-US" sz="1200" b="0" dirty="0"/>
              <a:t>assists people to use the tools and resources that work best for them to move toward a sense of well-being.</a:t>
            </a:r>
            <a:endParaRPr lang="en-US" b="0" dirty="0"/>
          </a:p>
          <a:p>
            <a:pPr marL="0" lvl="0" indent="0" algn="l" rtl="0">
              <a:spcBef>
                <a:spcPts val="0"/>
              </a:spcBef>
              <a:spcAft>
                <a:spcPts val="0"/>
              </a:spcAft>
              <a:buClr>
                <a:schemeClr val="dk1"/>
              </a:buClr>
              <a:buSzPts val="1200"/>
              <a:buFont typeface="Noto Sans Symbols"/>
              <a:buNone/>
            </a:pPr>
            <a:r>
              <a:rPr lang="en-US" sz="1200" dirty="0"/>
              <a:t>The 3 actions of secondary aid are:</a:t>
            </a:r>
            <a:endParaRPr dirty="0"/>
          </a:p>
          <a:p>
            <a:pPr marL="171450" lvl="0" indent="-171450" algn="l" rtl="0">
              <a:spcBef>
                <a:spcPts val="0"/>
              </a:spcBef>
              <a:spcAft>
                <a:spcPts val="0"/>
              </a:spcAft>
              <a:buFont typeface="Arial" panose="020B0604020202020204" pitchFamily="34" charset="0"/>
              <a:buChar char="•"/>
            </a:pPr>
            <a:r>
              <a:rPr lang="en-US" b="1" dirty="0"/>
              <a:t>Connect</a:t>
            </a:r>
            <a:r>
              <a:rPr lang="en-US" dirty="0"/>
              <a:t> --facilitating connectedness is often the most important intervention needed to reduce stress. This involves </a:t>
            </a:r>
            <a:r>
              <a:rPr lang="en-US" i="1" dirty="0"/>
              <a:t>being</a:t>
            </a:r>
            <a:r>
              <a:rPr lang="en-US" i="1" baseline="0" dirty="0"/>
              <a:t> with</a:t>
            </a:r>
            <a:r>
              <a:rPr lang="en-US" i="0" baseline="0" dirty="0"/>
              <a:t> the stressed person…</a:t>
            </a:r>
            <a:r>
              <a:rPr lang="en-US" dirty="0"/>
              <a:t>being present, making eye contact, listening and/or mentoring and empathizing. It may also mean accepting the person and their reactions or encouraging them in a way that is acceptable to them. Leaders may be in a position to foster connection between others with projects or group gatherings or by encouraging the person to seek practical help or to engage in contact with others.  And connecting the person also means decreasing</a:t>
            </a:r>
            <a:r>
              <a:rPr lang="en-US" baseline="0" dirty="0"/>
              <a:t> their </a:t>
            </a:r>
            <a:r>
              <a:rPr lang="en-US" b="1" dirty="0"/>
              <a:t>sense of isolation</a:t>
            </a:r>
            <a:r>
              <a:rPr lang="en-US" dirty="0"/>
              <a:t>, which can often occur when Orange Zone reactions make them want to isolate. The message is that “you are not alone” and you are present. </a:t>
            </a:r>
          </a:p>
          <a:p>
            <a:pPr marL="171450" lvl="0" indent="-171450" algn="l" rtl="0">
              <a:spcBef>
                <a:spcPts val="0"/>
              </a:spcBef>
              <a:spcAft>
                <a:spcPts val="0"/>
              </a:spcAft>
              <a:buFont typeface="Arial" panose="020B0604020202020204" pitchFamily="34" charset="0"/>
              <a:buChar char="•"/>
            </a:pPr>
            <a:r>
              <a:rPr lang="en-US" b="1" dirty="0"/>
              <a:t>Competence</a:t>
            </a:r>
            <a:r>
              <a:rPr lang="en-US" b="1" baseline="0" dirty="0"/>
              <a:t> </a:t>
            </a:r>
            <a:r>
              <a:rPr lang="en-US" b="0" baseline="0" dirty="0"/>
              <a:t>is the individual’s sense of self efficacy. Competence strategies focus on </a:t>
            </a:r>
            <a:r>
              <a:rPr lang="en-US" b="0" dirty="0"/>
              <a:t>helping </a:t>
            </a:r>
            <a:r>
              <a:rPr lang="en-US" dirty="0"/>
              <a:t>a person build or regain their competence for coping and functioning. In some situations, it may involve helping a person gain new skills or refresh previous training. It encompasses enhancing</a:t>
            </a:r>
            <a:r>
              <a:rPr lang="en-US" baseline="0" dirty="0"/>
              <a:t> competency in occupational skills, well being, and social skills.</a:t>
            </a:r>
          </a:p>
          <a:p>
            <a:pPr marL="171450" lvl="0" indent="-171450" algn="l" rtl="0">
              <a:spcBef>
                <a:spcPts val="0"/>
              </a:spcBef>
              <a:spcAft>
                <a:spcPts val="0"/>
              </a:spcAft>
              <a:buFont typeface="Arial" panose="020B0604020202020204" pitchFamily="34" charset="0"/>
              <a:buChar char="•"/>
            </a:pPr>
            <a:r>
              <a:rPr lang="en-US" b="1" dirty="0"/>
              <a:t>Confidence </a:t>
            </a:r>
            <a:r>
              <a:rPr lang="en-US" b="0" dirty="0"/>
              <a:t>involves a</a:t>
            </a:r>
            <a:r>
              <a:rPr lang="en-US" dirty="0"/>
              <a:t>ctions to build confidence that may have been lost in one’s self, peers, or leaders or in a belief or hope for a positive future. </a:t>
            </a:r>
            <a:endParaRPr dirty="0"/>
          </a:p>
          <a:p>
            <a:pPr marL="0" lvl="0" indent="0" algn="l" rtl="0">
              <a:spcBef>
                <a:spcPts val="0"/>
              </a:spcBef>
              <a:spcAft>
                <a:spcPts val="0"/>
              </a:spcAft>
              <a:buClr>
                <a:schemeClr val="dk1"/>
              </a:buClr>
              <a:buSzPts val="1200"/>
              <a:buFont typeface="Noto Sans Symbols"/>
              <a:buNone/>
            </a:pPr>
            <a:endParaRPr sz="1200" dirty="0"/>
          </a:p>
          <a:p>
            <a:pPr marL="0" lvl="0" indent="0" algn="l" rtl="0">
              <a:spcBef>
                <a:spcPts val="0"/>
              </a:spcBef>
              <a:spcAft>
                <a:spcPts val="0"/>
              </a:spcAft>
              <a:buNone/>
            </a:pPr>
            <a:r>
              <a:rPr lang="en-US" dirty="0"/>
              <a:t>I hope you join with me (and ______) to learn more about SFA.  Please let me know if you have question and ideas, I would love to talk with you more </a:t>
            </a:r>
            <a:r>
              <a:rPr lang="en-US" baseline="0" dirty="0"/>
              <a:t>about the </a:t>
            </a:r>
            <a:r>
              <a:rPr lang="en-US" dirty="0"/>
              <a:t>strategies for each of these 7 action areas.</a:t>
            </a:r>
            <a:endParaRPr dirty="0"/>
          </a:p>
        </p:txBody>
      </p:sp>
      <p:sp>
        <p:nvSpPr>
          <p:cNvPr id="264" name="Google Shape;2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a:spLocks noGrp="1" noRot="1" noChangeAspect="1"/>
          </p:cNvSpPr>
          <p:nvPr>
            <p:ph type="sldImg" idx="2"/>
          </p:nvPr>
        </p:nvSpPr>
        <p:spPr>
          <a:xfrm>
            <a:off x="423863" y="476250"/>
            <a:ext cx="3592512" cy="2020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Just to summarize. . .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The goal of SFA is to enhance resilience at the individual, work unit</a:t>
            </a:r>
            <a:r>
              <a:rPr lang="en-US" b="1" baseline="0" dirty="0"/>
              <a:t> and/or  organizational levels</a:t>
            </a:r>
            <a:r>
              <a:rPr lang="en-US" baseline="0" dirty="0"/>
              <a: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If we incorporate this framework into our organization we will focus on building positive individual practices to respond to stress, building strategies and processes that optimize the work environment and allow individuals practicing in our environments to care for themselves, as well as others and to recognize signs of stress injury early so that we can prevent stress injury in red zone.</a:t>
            </a:r>
            <a:endParaRPr dirty="0"/>
          </a:p>
        </p:txBody>
      </p:sp>
      <p:sp>
        <p:nvSpPr>
          <p:cNvPr id="427" name="Google Shape;4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
        <p:nvSpPr>
          <p:cNvPr id="428" name="Google Shape;428;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429" name="Google Shape;429;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let me know your thoughts and questions.  I’m happy to talk now and stay a few minutes later of you can reach me by email ____________ and phone_______!</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Looking forward </a:t>
            </a:r>
            <a:r>
              <a:rPr lang="en-US"/>
              <a:t>to hearing </a:t>
            </a:r>
            <a:r>
              <a:rPr lang="en-US" dirty="0"/>
              <a:t>from you!</a:t>
            </a:r>
            <a:endParaRPr dirty="0"/>
          </a:p>
        </p:txBody>
      </p:sp>
      <p:sp>
        <p:nvSpPr>
          <p:cNvPr id="459" name="Google Shape;45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Over the next 20 or so minutes I’ll present an overview of the basics of SFA and if you’d like to learn more (and I hope you do!) I can provide other workshops to give more in depth information about the program, and help you operationalize it on your units.  </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objectives of today’s session are to: </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Noto Sans Symbols"/>
              <a:buChar char="❑"/>
            </a:pPr>
            <a:r>
              <a:rPr lang="en-US" sz="1200" dirty="0"/>
              <a:t>Identify sources of stress and stress injury for healthcare workers</a:t>
            </a:r>
          </a:p>
          <a:p>
            <a:pPr marL="171450" lvl="0" indent="-171450" algn="l" rtl="0">
              <a:spcBef>
                <a:spcPts val="0"/>
              </a:spcBef>
              <a:spcAft>
                <a:spcPts val="0"/>
              </a:spcAft>
              <a:buClr>
                <a:schemeClr val="dk1"/>
              </a:buClr>
              <a:buSzPts val="1200"/>
              <a:buFont typeface="Noto Sans Symbols"/>
              <a:buChar char="❑"/>
            </a:pPr>
            <a:endParaRPr dirty="0"/>
          </a:p>
          <a:p>
            <a:pPr marL="171450" lvl="0" indent="-171450" algn="l" rtl="0">
              <a:spcBef>
                <a:spcPts val="0"/>
              </a:spcBef>
              <a:spcAft>
                <a:spcPts val="0"/>
              </a:spcAft>
              <a:buClr>
                <a:schemeClr val="dk1"/>
              </a:buClr>
              <a:buSzPts val="1200"/>
              <a:buFont typeface="Noto Sans Symbols"/>
              <a:buChar char="❑"/>
            </a:pPr>
            <a:r>
              <a:rPr lang="en-US" sz="1200" dirty="0"/>
              <a:t>Describe the purpose of Stress First Aid</a:t>
            </a:r>
          </a:p>
          <a:p>
            <a:pPr marL="171450" lvl="0" indent="-171450" algn="l" rtl="0">
              <a:spcBef>
                <a:spcPts val="0"/>
              </a:spcBef>
              <a:spcAft>
                <a:spcPts val="0"/>
              </a:spcAft>
              <a:buClr>
                <a:schemeClr val="dk1"/>
              </a:buClr>
              <a:buSzPts val="1200"/>
              <a:buFont typeface="Noto Sans Symbols"/>
              <a:buChar char="❑"/>
            </a:pPr>
            <a:endParaRPr dirty="0"/>
          </a:p>
          <a:p>
            <a:pPr marL="171450" lvl="0" indent="-171450" algn="l" rtl="0">
              <a:spcBef>
                <a:spcPts val="0"/>
              </a:spcBef>
              <a:spcAft>
                <a:spcPts val="0"/>
              </a:spcAft>
              <a:buClr>
                <a:schemeClr val="dk1"/>
              </a:buClr>
              <a:buSzPts val="1200"/>
              <a:buFont typeface="Noto Sans Symbols"/>
              <a:buChar char="❑"/>
            </a:pPr>
            <a:r>
              <a:rPr lang="en-US" sz="1200" dirty="0"/>
              <a:t>Describe and use  the Stress Continuum</a:t>
            </a:r>
          </a:p>
          <a:p>
            <a:pPr marL="171450" lvl="0" indent="-171450" algn="l" rtl="0">
              <a:spcBef>
                <a:spcPts val="0"/>
              </a:spcBef>
              <a:spcAft>
                <a:spcPts val="0"/>
              </a:spcAft>
              <a:buClr>
                <a:schemeClr val="dk1"/>
              </a:buClr>
              <a:buSzPts val="1200"/>
              <a:buFont typeface="Noto Sans Symbols"/>
              <a:buChar char="❑"/>
            </a:pPr>
            <a:endParaRPr dirty="0"/>
          </a:p>
          <a:p>
            <a:pPr marL="171450" lvl="0" indent="-171450" algn="l" rtl="0">
              <a:spcBef>
                <a:spcPts val="0"/>
              </a:spcBef>
              <a:spcAft>
                <a:spcPts val="0"/>
              </a:spcAft>
              <a:buClr>
                <a:schemeClr val="dk1"/>
              </a:buClr>
              <a:buSzPts val="1200"/>
              <a:buFont typeface="Noto Sans Symbols"/>
              <a:buChar char="❑"/>
            </a:pPr>
            <a:r>
              <a:rPr lang="en-US" sz="1200" dirty="0"/>
              <a:t>Describe and use the core actions of SFA</a:t>
            </a:r>
            <a:endParaRPr dirty="0"/>
          </a:p>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work of nursing has always been stressful and the systems we work in add to that stress.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OCCUPATIONAL STRESS creates challenges and risks for individuals and teams…workplace stress can accumulate and if not appropriately managed can lead to an</a:t>
            </a:r>
            <a:r>
              <a:rPr lang="en-US" baseline="0" dirty="0"/>
              <a:t> occupational “stress injury”</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Occupational stress injuries are not inevitable. In fact, we can counteract them by:</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1)  building resilience — for individuals and their workplace units.</a:t>
            </a:r>
          </a:p>
          <a:p>
            <a:pPr marL="0" lvl="0" indent="0" algn="l" rtl="0">
              <a:spcBef>
                <a:spcPts val="0"/>
              </a:spcBef>
              <a:spcAft>
                <a:spcPts val="0"/>
              </a:spcAft>
              <a:buNone/>
            </a:pPr>
            <a:r>
              <a:rPr lang="en-US" baseline="0" dirty="0"/>
              <a:t>2) Strengthening effective coping mechanisms and </a:t>
            </a:r>
          </a:p>
          <a:p>
            <a:pPr marL="0" lvl="0" indent="0" algn="l" rtl="0">
              <a:spcBef>
                <a:spcPts val="0"/>
              </a:spcBef>
              <a:spcAft>
                <a:spcPts val="0"/>
              </a:spcAft>
              <a:buNone/>
            </a:pPr>
            <a:r>
              <a:rPr lang="en-US" baseline="0" dirty="0"/>
              <a:t>3) building healthy work environments.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SFA or stress first aid is an approach to achieving these goals.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We need SFA now</a:t>
            </a:r>
            <a:r>
              <a:rPr lang="en-US" baseline="0" dirty="0"/>
              <a:t> more than ever before. </a:t>
            </a:r>
          </a:p>
          <a:p>
            <a:pPr marL="0" marR="0" lvl="0" indent="0" algn="l" rtl="0">
              <a:lnSpc>
                <a:spcPct val="100000"/>
              </a:lnSpc>
              <a:spcBef>
                <a:spcPts val="0"/>
              </a:spcBef>
              <a:spcAft>
                <a:spcPts val="0"/>
              </a:spcAft>
              <a:buClr>
                <a:schemeClr val="dk1"/>
              </a:buClr>
              <a:buSzPts val="1200"/>
              <a:buFont typeface="Calibri"/>
              <a:buNone/>
            </a:pPr>
            <a:endParaRPr lang="en-US" baseline="0" dirty="0"/>
          </a:p>
          <a:p>
            <a:pPr marL="0" marR="0" lvl="0" indent="0" algn="l" rtl="0">
              <a:lnSpc>
                <a:spcPct val="100000"/>
              </a:lnSpc>
              <a:spcBef>
                <a:spcPts val="0"/>
              </a:spcBef>
              <a:spcAft>
                <a:spcPts val="0"/>
              </a:spcAft>
              <a:buClr>
                <a:schemeClr val="dk1"/>
              </a:buClr>
              <a:buSzPts val="1200"/>
              <a:buFont typeface="Calibri"/>
              <a:buNone/>
            </a:pPr>
            <a:r>
              <a:rPr lang="en-US" baseline="0" dirty="0"/>
              <a:t>COVID challenged us as individuals and systems like nothing we have witnessed in our lifetime. </a:t>
            </a:r>
          </a:p>
          <a:p>
            <a:pPr marL="0" marR="0" lvl="0" indent="0" algn="l" rtl="0">
              <a:lnSpc>
                <a:spcPct val="100000"/>
              </a:lnSpc>
              <a:spcBef>
                <a:spcPts val="0"/>
              </a:spcBef>
              <a:spcAft>
                <a:spcPts val="0"/>
              </a:spcAft>
              <a:buClr>
                <a:schemeClr val="dk1"/>
              </a:buClr>
              <a:buSzPts val="1200"/>
              <a:buFont typeface="Calibri"/>
              <a:buNone/>
            </a:pPr>
            <a:endParaRPr lang="en-US" baseline="0" dirty="0"/>
          </a:p>
          <a:p>
            <a:pPr marL="0" marR="0" lvl="0" indent="0" algn="l" rtl="0">
              <a:lnSpc>
                <a:spcPct val="100000"/>
              </a:lnSpc>
              <a:spcBef>
                <a:spcPts val="0"/>
              </a:spcBef>
              <a:spcAft>
                <a:spcPts val="0"/>
              </a:spcAft>
              <a:buClr>
                <a:schemeClr val="dk1"/>
              </a:buClr>
              <a:buSzPts val="1200"/>
              <a:buFont typeface="Calibri"/>
              <a:buNone/>
            </a:pPr>
            <a:r>
              <a:rPr lang="en-US" baseline="0" dirty="0"/>
              <a:t>Although the </a:t>
            </a:r>
            <a:r>
              <a:rPr lang="en-US" dirty="0"/>
              <a:t>COVID surge has passed, we’re now confronting:</a:t>
            </a:r>
          </a:p>
          <a:p>
            <a:pPr marL="228600" marR="0" lvl="0" indent="-228600" algn="l" rtl="0">
              <a:lnSpc>
                <a:spcPct val="100000"/>
              </a:lnSpc>
              <a:spcBef>
                <a:spcPts val="0"/>
              </a:spcBef>
              <a:spcAft>
                <a:spcPts val="0"/>
              </a:spcAft>
              <a:buClr>
                <a:schemeClr val="dk1"/>
              </a:buClr>
              <a:buSzPts val="1200"/>
              <a:buFont typeface="Calibri"/>
              <a:buAutoNum type="arabicParenR"/>
            </a:pPr>
            <a:r>
              <a:rPr lang="en-US" dirty="0"/>
              <a:t>growing nursing shortages, </a:t>
            </a:r>
          </a:p>
          <a:p>
            <a:pPr marL="228600" marR="0" lvl="0" indent="-228600" algn="l" rtl="0">
              <a:lnSpc>
                <a:spcPct val="100000"/>
              </a:lnSpc>
              <a:spcBef>
                <a:spcPts val="0"/>
              </a:spcBef>
              <a:spcAft>
                <a:spcPts val="0"/>
              </a:spcAft>
              <a:buClr>
                <a:schemeClr val="dk1"/>
              </a:buClr>
              <a:buSzPts val="1200"/>
              <a:buFont typeface="Calibri"/>
              <a:buAutoNum type="arabicParenR"/>
            </a:pPr>
            <a:r>
              <a:rPr lang="en-US" dirty="0"/>
              <a:t>continued high levels</a:t>
            </a:r>
            <a:r>
              <a:rPr lang="en-US" baseline="0" dirty="0"/>
              <a:t> of stress and</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arenR"/>
            </a:pPr>
            <a:r>
              <a:rPr lang="en-US" dirty="0"/>
              <a:t>increases in workplace violence.               </a:t>
            </a:r>
          </a:p>
          <a:p>
            <a:pPr marL="228600" marR="0" lvl="0" indent="-228600" algn="l" rtl="0">
              <a:lnSpc>
                <a:spcPct val="100000"/>
              </a:lnSpc>
              <a:spcBef>
                <a:spcPts val="0"/>
              </a:spcBef>
              <a:spcAft>
                <a:spcPts val="0"/>
              </a:spcAft>
              <a:buClr>
                <a:schemeClr val="dk1"/>
              </a:buClr>
              <a:buSzPts val="1200"/>
              <a:buFont typeface="Calibri"/>
              <a:buAutoNum type="arabicParenR"/>
            </a:pPr>
            <a:endParaRPr lang="en-US" dirty="0"/>
          </a:p>
          <a:p>
            <a:pPr marL="228600" marR="0" lvl="0" indent="-228600" algn="l" rtl="0">
              <a:lnSpc>
                <a:spcPct val="100000"/>
              </a:lnSpc>
              <a:spcBef>
                <a:spcPts val="0"/>
              </a:spcBef>
              <a:spcAft>
                <a:spcPts val="0"/>
              </a:spcAft>
              <a:buClr>
                <a:schemeClr val="dk1"/>
              </a:buClr>
              <a:buSzPts val="1200"/>
              <a:buFont typeface="Calibri"/>
              <a:buAutoNum type="arabicParenR"/>
            </a:pPr>
            <a:r>
              <a:rPr lang="en-US" dirty="0"/>
              <a:t>The reality is that many are hanging on by a thread, at their limit, increasing their vulnerability to stress injury.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So many nurses continue</a:t>
            </a:r>
            <a:r>
              <a:rPr lang="en-US" baseline="0" dirty="0"/>
              <a:t> to experience high stress, frustration, and exhaustion. </a:t>
            </a:r>
          </a:p>
          <a:p>
            <a:pPr marL="0" marR="0" lvl="0" indent="0" algn="l" rtl="0">
              <a:lnSpc>
                <a:spcPct val="100000"/>
              </a:lnSpc>
              <a:spcBef>
                <a:spcPts val="0"/>
              </a:spcBef>
              <a:spcAft>
                <a:spcPts val="0"/>
              </a:spcAft>
              <a:buClr>
                <a:schemeClr val="dk1"/>
              </a:buClr>
              <a:buSzPts val="1200"/>
              <a:buFont typeface="Calibri"/>
              <a:buNone/>
            </a:pPr>
            <a:endParaRPr lang="en-US" baseline="0" dirty="0"/>
          </a:p>
          <a:p>
            <a:pPr marL="0" marR="0" lvl="0" indent="0" algn="l" rtl="0">
              <a:lnSpc>
                <a:spcPct val="100000"/>
              </a:lnSpc>
              <a:spcBef>
                <a:spcPts val="0"/>
              </a:spcBef>
              <a:spcAft>
                <a:spcPts val="0"/>
              </a:spcAft>
              <a:buClr>
                <a:schemeClr val="dk1"/>
              </a:buClr>
              <a:buSzPts val="1200"/>
              <a:buFont typeface="Calibri"/>
              <a:buNone/>
            </a:pPr>
            <a:r>
              <a:rPr lang="en-US" baseline="0" dirty="0"/>
              <a:t>Many feel overwhelmed and undervalued. We need approaches to proactively </a:t>
            </a:r>
            <a:r>
              <a:rPr lang="en-US" dirty="0"/>
              <a:t>manage this stress,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 </a:t>
            </a: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40230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b="1" dirty="0"/>
              <a:t>Stress First Aid (SFA)</a:t>
            </a:r>
            <a:r>
              <a:rPr lang="en-US" sz="1400" dirty="0"/>
              <a:t> </a:t>
            </a:r>
            <a:r>
              <a:rPr lang="en-US" sz="1400" b="1" dirty="0"/>
              <a:t>is an approach that counteracts</a:t>
            </a:r>
          </a:p>
          <a:p>
            <a:pPr marL="0" marR="0" lvl="0" indent="0" algn="l" rtl="0">
              <a:lnSpc>
                <a:spcPct val="100000"/>
              </a:lnSpc>
              <a:spcBef>
                <a:spcPts val="0"/>
              </a:spcBef>
              <a:spcAft>
                <a:spcPts val="0"/>
              </a:spcAft>
              <a:buClr>
                <a:schemeClr val="dk1"/>
              </a:buClr>
              <a:buSzPts val="1200"/>
              <a:buFont typeface="Calibri"/>
              <a:buNone/>
            </a:pPr>
            <a:r>
              <a:rPr lang="en-US" sz="1400" b="1" dirty="0"/>
              <a:t> the demands of stress.</a:t>
            </a:r>
          </a:p>
          <a:p>
            <a:pPr marL="0" marR="0" lvl="0" indent="0" algn="l" rtl="0">
              <a:lnSpc>
                <a:spcPct val="100000"/>
              </a:lnSpc>
              <a:spcBef>
                <a:spcPts val="0"/>
              </a:spcBef>
              <a:spcAft>
                <a:spcPts val="0"/>
              </a:spcAft>
              <a:buClr>
                <a:schemeClr val="dk1"/>
              </a:buClr>
              <a:buSzPts val="1200"/>
              <a:buFont typeface="Calibri"/>
              <a:buNone/>
            </a:pPr>
            <a:endParaRPr lang="en-US" sz="1400" b="1" dirty="0"/>
          </a:p>
          <a:p>
            <a:pPr marL="0" marR="0" lvl="0" indent="0" algn="l" rtl="0">
              <a:lnSpc>
                <a:spcPct val="100000"/>
              </a:lnSpc>
              <a:spcBef>
                <a:spcPts val="0"/>
              </a:spcBef>
              <a:spcAft>
                <a:spcPts val="0"/>
              </a:spcAft>
              <a:buClr>
                <a:schemeClr val="dk1"/>
              </a:buClr>
              <a:buSzPts val="1200"/>
              <a:buFont typeface="Calibri"/>
              <a:buNone/>
            </a:pPr>
            <a:r>
              <a:rPr lang="en-US" sz="1400" b="0" dirty="0"/>
              <a:t>It </a:t>
            </a:r>
            <a:r>
              <a:rPr lang="en-US" sz="1400" dirty="0"/>
              <a:t>is an</a:t>
            </a:r>
            <a:r>
              <a:rPr lang="en-US" sz="1400" b="1" dirty="0"/>
              <a:t> evidence-based </a:t>
            </a:r>
            <a:r>
              <a:rPr lang="en-US" sz="1400" u="none" dirty="0"/>
              <a:t>model of </a:t>
            </a:r>
            <a:r>
              <a:rPr lang="en-US" sz="1400" u="none" dirty="0">
                <a:solidFill>
                  <a:schemeClr val="hlink"/>
                </a:solidFill>
              </a:rPr>
              <a:t>peer support</a:t>
            </a:r>
            <a:r>
              <a:rPr lang="en-US" sz="1400" u="none" dirty="0"/>
              <a:t> and </a:t>
            </a:r>
            <a:r>
              <a:rPr lang="en-US" sz="1400" dirty="0"/>
              <a:t>self-care. </a:t>
            </a:r>
          </a:p>
          <a:p>
            <a:pPr marL="0" marR="0" lvl="0" indent="0" algn="l" rtl="0">
              <a:lnSpc>
                <a:spcPct val="100000"/>
              </a:lnSpc>
              <a:spcBef>
                <a:spcPts val="0"/>
              </a:spcBef>
              <a:spcAft>
                <a:spcPts val="0"/>
              </a:spcAft>
              <a:buClr>
                <a:schemeClr val="dk1"/>
              </a:buClr>
              <a:buSzPts val="1200"/>
              <a:buFont typeface="Calibri"/>
              <a:buNone/>
            </a:pPr>
            <a:r>
              <a:rPr lang="en-US" sz="1400" dirty="0"/>
              <a:t>It can be adopted at an </a:t>
            </a:r>
            <a:r>
              <a:rPr lang="en-US" sz="1440" baseline="0" dirty="0"/>
              <a:t>individual</a:t>
            </a:r>
            <a:r>
              <a:rPr lang="en-US" sz="1400" dirty="0"/>
              <a:t>, unit, or organizational levels</a:t>
            </a:r>
            <a:r>
              <a:rPr lang="en-US" sz="1400" baseline="0" dirty="0"/>
              <a:t> </a:t>
            </a:r>
          </a:p>
          <a:p>
            <a:pPr marL="0" marR="0" lvl="0" indent="0" algn="l" rtl="0">
              <a:lnSpc>
                <a:spcPct val="100000"/>
              </a:lnSpc>
              <a:spcBef>
                <a:spcPts val="0"/>
              </a:spcBef>
              <a:spcAft>
                <a:spcPts val="0"/>
              </a:spcAft>
              <a:buClr>
                <a:schemeClr val="dk1"/>
              </a:buClr>
              <a:buSzPts val="1200"/>
              <a:buFont typeface="Calibri"/>
              <a:buNone/>
            </a:pPr>
            <a:r>
              <a:rPr lang="en-US" sz="1400" baseline="0" dirty="0"/>
              <a:t>The goal is to build resilience. </a:t>
            </a:r>
          </a:p>
          <a:p>
            <a:pPr marL="0" marR="0" lvl="0" indent="0" algn="l" rtl="0">
              <a:lnSpc>
                <a:spcPct val="100000"/>
              </a:lnSpc>
              <a:spcBef>
                <a:spcPts val="0"/>
              </a:spcBef>
              <a:spcAft>
                <a:spcPts val="0"/>
              </a:spcAft>
              <a:buClr>
                <a:schemeClr val="dk1"/>
              </a:buClr>
              <a:buSzPts val="1200"/>
              <a:buFont typeface="Calibri"/>
              <a:buNone/>
            </a:pPr>
            <a:r>
              <a:rPr lang="en-US" sz="1400" baseline="0" dirty="0"/>
              <a:t>The SFA program:</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400" dirty="0">
                <a:solidFill>
                  <a:srgbClr val="002060"/>
                </a:solidFill>
              </a:rPr>
              <a:t>-is an ongoing process </a:t>
            </a:r>
            <a:endParaRPr lang="en-US" sz="1400" baseline="0" dirty="0"/>
          </a:p>
          <a:p>
            <a:pPr marL="0" marR="0" lvl="0" indent="0" algn="l" rtl="0">
              <a:lnSpc>
                <a:spcPct val="100000"/>
              </a:lnSpc>
              <a:spcBef>
                <a:spcPts val="0"/>
              </a:spcBef>
              <a:spcAft>
                <a:spcPts val="0"/>
              </a:spcAft>
              <a:buClr>
                <a:schemeClr val="dk1"/>
              </a:buClr>
              <a:buSzPts val="1200"/>
              <a:buFont typeface="Calibri"/>
              <a:buNone/>
            </a:pPr>
            <a:r>
              <a:rPr lang="en-US" sz="1400" baseline="0" dirty="0"/>
              <a:t>-identifies and addresses early signs of stress reactions </a:t>
            </a:r>
            <a:r>
              <a:rPr lang="en-US" sz="1400" dirty="0">
                <a:solidFill>
                  <a:srgbClr val="002060"/>
                </a:solidFill>
              </a:rPr>
              <a:t>in you and your colleagues  </a:t>
            </a:r>
          </a:p>
          <a:p>
            <a:pPr marL="0" marR="0" lvl="0" indent="0" algn="l" rtl="0">
              <a:lnSpc>
                <a:spcPct val="100000"/>
              </a:lnSpc>
              <a:spcBef>
                <a:spcPts val="0"/>
              </a:spcBef>
              <a:spcAft>
                <a:spcPts val="0"/>
              </a:spcAft>
              <a:buClr>
                <a:schemeClr val="dk1"/>
              </a:buClr>
              <a:buSzPts val="1200"/>
              <a:buFont typeface="Calibri"/>
              <a:buNone/>
            </a:pPr>
            <a:r>
              <a:rPr lang="en-US" sz="1400" dirty="0">
                <a:solidFill>
                  <a:srgbClr val="002060"/>
                </a:solidFill>
              </a:rPr>
              <a:t>-Is a </a:t>
            </a:r>
            <a:r>
              <a:rPr lang="en-US" sz="1400" dirty="0">
                <a:solidFill>
                  <a:schemeClr val="dk1"/>
                </a:solidFill>
                <a:latin typeface="Calibri"/>
                <a:ea typeface="Calibri"/>
                <a:cs typeface="Calibri"/>
                <a:sym typeface="Calibri"/>
              </a:rPr>
              <a:t>set of supportive actions designed to help you</a:t>
            </a:r>
            <a:r>
              <a:rPr lang="en-US" sz="1400" baseline="0" dirty="0">
                <a:solidFill>
                  <a:schemeClr val="dk1"/>
                </a:solidFill>
                <a:latin typeface="Calibri"/>
                <a:ea typeface="Calibri"/>
                <a:cs typeface="Calibri"/>
                <a:sym typeface="Calibri"/>
              </a:rPr>
              <a:t> </a:t>
            </a:r>
            <a:r>
              <a:rPr lang="en-US" sz="1400" dirty="0">
                <a:solidFill>
                  <a:schemeClr val="dk1"/>
                </a:solidFill>
                <a:latin typeface="Calibri"/>
                <a:ea typeface="Calibri"/>
                <a:cs typeface="Calibri"/>
                <a:sym typeface="Calibri"/>
              </a:rPr>
              <a:t>and your colleagues </a:t>
            </a:r>
            <a:r>
              <a:rPr lang="en-US" sz="1400" u="sng" dirty="0">
                <a:solidFill>
                  <a:schemeClr val="dk1"/>
                </a:solidFill>
                <a:latin typeface="Calibri"/>
                <a:ea typeface="Calibri"/>
                <a:cs typeface="Calibri"/>
                <a:sym typeface="Calibri"/>
              </a:rPr>
              <a:t>mitigate the negative impacts of stress</a:t>
            </a:r>
            <a:r>
              <a:rPr lang="en-US" sz="140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200"/>
              <a:buFont typeface="Calibri"/>
              <a:buNone/>
            </a:pPr>
            <a:endParaRPr lang="en-US" sz="1400" dirty="0">
              <a:solidFill>
                <a:schemeClr val="dk1"/>
              </a:solidFill>
              <a:latin typeface="Calibri"/>
              <a:ea typeface="Calibri"/>
              <a:cs typeface="Calibri"/>
              <a:sym typeface="Calibri"/>
            </a:endParaRPr>
          </a:p>
          <a:p>
            <a:pPr marL="0" lvl="0" indent="0" algn="l" rtl="0">
              <a:spcBef>
                <a:spcPts val="0"/>
              </a:spcBef>
              <a:spcAft>
                <a:spcPts val="0"/>
              </a:spcAft>
              <a:buNone/>
            </a:pPr>
            <a:r>
              <a:rPr lang="en-US" sz="1400" dirty="0">
                <a:solidFill>
                  <a:schemeClr val="dk1"/>
                </a:solidFill>
                <a:latin typeface="Calibri"/>
                <a:ea typeface="Calibri"/>
                <a:cs typeface="Calibri"/>
                <a:sym typeface="Calibri"/>
              </a:rPr>
              <a:t>Organizations can take a proactive role in building and sustaining resilience in their workforce by committing to building an infrastructure where SFA becomes an integral pillar of each unit’s culture.</a:t>
            </a:r>
          </a:p>
          <a:p>
            <a:pPr marL="0" lvl="0" indent="0" algn="l" rtl="0">
              <a:spcBef>
                <a:spcPts val="0"/>
              </a:spcBef>
              <a:spcAft>
                <a:spcPts val="0"/>
              </a:spcAft>
              <a:buNone/>
            </a:pPr>
            <a:r>
              <a:rPr lang="en-US" sz="1400" dirty="0">
                <a:solidFill>
                  <a:schemeClr val="dk1"/>
                </a:solidFill>
                <a:latin typeface="Calibri"/>
                <a:ea typeface="Calibri"/>
                <a:cs typeface="Calibri"/>
                <a:sym typeface="Calibri"/>
              </a:rPr>
              <a:t>Stress and it’s consequences will be 1) destigmatized through open discussion by nurses and nurse leaders and then 2) followed by responses to enhance resilience.  </a:t>
            </a:r>
          </a:p>
          <a:p>
            <a:pPr marL="0" lvl="0" indent="0" algn="l" rtl="0">
              <a:spcBef>
                <a:spcPts val="0"/>
              </a:spcBef>
              <a:spcAft>
                <a:spcPts val="0"/>
              </a:spcAft>
              <a:buNone/>
            </a:pPr>
            <a:r>
              <a:rPr lang="en-US" sz="1400" dirty="0">
                <a:solidFill>
                  <a:schemeClr val="dk1"/>
                </a:solidFill>
                <a:latin typeface="Calibri"/>
                <a:ea typeface="Calibri"/>
                <a:cs typeface="Calibri"/>
                <a:sym typeface="Calibri"/>
              </a:rPr>
              <a:t> </a:t>
            </a:r>
            <a:endParaRPr lang="en-US" sz="1400" dirty="0"/>
          </a:p>
          <a:p>
            <a:pPr marL="0" lvl="0" indent="0" algn="l" rtl="0">
              <a:spcBef>
                <a:spcPts val="0"/>
              </a:spcBef>
              <a:spcAft>
                <a:spcPts val="0"/>
              </a:spcAft>
              <a:buNone/>
            </a:pPr>
            <a:r>
              <a:rPr lang="en-US" sz="1400" dirty="0">
                <a:solidFill>
                  <a:schemeClr val="dk1"/>
                </a:solidFill>
                <a:latin typeface="Calibri"/>
                <a:ea typeface="Calibri"/>
                <a:cs typeface="Calibri"/>
                <a:sym typeface="Calibri"/>
              </a:rPr>
              <a:t> </a:t>
            </a:r>
            <a:endParaRPr lang="en-US" sz="1400" dirty="0"/>
          </a:p>
          <a:p>
            <a:pPr marL="0" lvl="0" indent="0" algn="l" rtl="0">
              <a:spcBef>
                <a:spcPts val="0"/>
              </a:spcBef>
              <a:spcAft>
                <a:spcPts val="0"/>
              </a:spcAft>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The SFA program is built on </a:t>
            </a:r>
            <a:r>
              <a:rPr lang="en-US" sz="1200" b="1" dirty="0"/>
              <a:t>scientific evidence </a:t>
            </a:r>
            <a:r>
              <a:rPr lang="en-US" sz="1200" dirty="0"/>
              <a:t>that:</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aseline="0" dirty="0"/>
              <a:t>Acknowledges that stress is part of our everyday work environment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en-US" sz="1200" dirty="0"/>
          </a:p>
          <a:p>
            <a:pPr marL="171450" lvl="0" indent="-171450" algn="l" rtl="0">
              <a:spcBef>
                <a:spcPts val="0"/>
              </a:spcBef>
              <a:spcAft>
                <a:spcPts val="0"/>
              </a:spcAft>
              <a:buFontTx/>
              <a:buChar char="-"/>
            </a:pPr>
            <a:r>
              <a:rPr lang="en-US" sz="1200" dirty="0"/>
              <a:t>Shows how stress occurs on a continuum (from</a:t>
            </a:r>
            <a:r>
              <a:rPr lang="en-US" sz="1200" baseline="0" dirty="0"/>
              <a:t> green to red) </a:t>
            </a:r>
          </a:p>
          <a:p>
            <a:pPr marL="6286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aseline="0" dirty="0"/>
              <a:t>It can positively impact our performance as it may act to energize and focus our attention. </a:t>
            </a:r>
          </a:p>
          <a:p>
            <a:pPr marL="628650" lvl="1" indent="-171450" algn="l" rtl="0">
              <a:spcBef>
                <a:spcPts val="0"/>
              </a:spcBef>
              <a:spcAft>
                <a:spcPts val="0"/>
              </a:spcAft>
              <a:buFontTx/>
              <a:buChar char="-"/>
            </a:pPr>
            <a:r>
              <a:rPr lang="en-US" sz="1200" baseline="0" dirty="0"/>
              <a:t>But ongoing or prolonged stress or intense stress can overwhelm our ability to cope leading to STRESS INJURY</a:t>
            </a:r>
          </a:p>
          <a:p>
            <a:pPr marL="0" lvl="0" indent="0" algn="l" rtl="0">
              <a:spcBef>
                <a:spcPts val="0"/>
              </a:spcBef>
              <a:spcAft>
                <a:spcPts val="0"/>
              </a:spcAft>
              <a:buNone/>
            </a:pPr>
            <a:br>
              <a:rPr lang="en-US" sz="1200" baseline="0" dirty="0"/>
            </a:br>
            <a:r>
              <a:rPr lang="en-US" sz="1200" baseline="0" dirty="0"/>
              <a:t>The hallmark of a stress injury is LOSS of Ability to Function–which is brought about by severe and persistent distress that causes damage to the brain, mind or spirit and overwhelms the individual. </a:t>
            </a: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dirty="0">
              <a:solidFill>
                <a:schemeClr val="dk1"/>
              </a:solidFill>
              <a:effectLst/>
              <a:latin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chemeClr val="dk1"/>
                </a:solidFill>
                <a:effectLst/>
                <a:latin typeface="Calibri"/>
              </a:rPr>
              <a:t>To</a:t>
            </a:r>
            <a:r>
              <a:rPr lang="en-US" b="0" i="0" dirty="0">
                <a:solidFill>
                  <a:srgbClr val="282828"/>
                </a:solidFill>
                <a:effectLst/>
                <a:latin typeface="Georgia" panose="02040502050405020303" pitchFamily="18" charset="0"/>
              </a:rPr>
              <a:t> build on  “the brain is a group of muscles” metaphor, we can actually view stress as a form of brain exercise. Facing challenges makes us tougher, just as climbing a mountain makes us stronger. However, just as it’s not healthy to over exercise, since we’d injure ourselves, it’s not healthy to be stressed-out all the time. We need time for rest and recovery.</a:t>
            </a:r>
            <a:r>
              <a:rPr lang="en-US" b="0" i="0" baseline="30000" dirty="0">
                <a:solidFill>
                  <a:srgbClr val="282828"/>
                </a:solidFill>
                <a:effectLst/>
                <a:latin typeface="Georgia" panose="02040502050405020303" pitchFamily="18" charset="0"/>
              </a:rPr>
              <a:t> </a:t>
            </a:r>
            <a:r>
              <a:rPr lang="en-US" b="0" i="0" dirty="0">
                <a:solidFill>
                  <a:srgbClr val="282828"/>
                </a:solidFill>
                <a:effectLst/>
                <a:latin typeface="Georgia" panose="02040502050405020303" pitchFamily="18" charset="0"/>
              </a:rPr>
              <a:t>We need real breaks. (Ben-Shahar, Tal. </a:t>
            </a:r>
            <a:r>
              <a:rPr lang="en-US" b="0" i="1" dirty="0">
                <a:solidFill>
                  <a:srgbClr val="282828"/>
                </a:solidFill>
                <a:effectLst/>
                <a:latin typeface="Georgia" panose="02040502050405020303" pitchFamily="18" charset="0"/>
              </a:rPr>
              <a:t>Psychology 1504: Positive Psychology. </a:t>
            </a:r>
            <a:r>
              <a:rPr lang="en-US" b="0" i="0" dirty="0">
                <a:solidFill>
                  <a:srgbClr val="282828"/>
                </a:solidFill>
                <a:effectLst/>
                <a:latin typeface="Georgia" panose="02040502050405020303" pitchFamily="18" charset="0"/>
              </a:rPr>
              <a:t>Harvard Open Course, 2009.)</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lvl="0" indent="0" algn="l" rtl="0">
              <a:spcBef>
                <a:spcPts val="0"/>
              </a:spcBef>
              <a:spcAft>
                <a:spcPts val="0"/>
              </a:spcAft>
              <a:buNone/>
            </a:pPr>
            <a:r>
              <a:rPr lang="en-US" sz="1200" dirty="0">
                <a:latin typeface="Times New Roman"/>
                <a:cs typeface="Times New Roman"/>
                <a:sym typeface="Times New Roman"/>
              </a:rPr>
              <a:t>It</a:t>
            </a:r>
            <a:r>
              <a:rPr lang="en-US" sz="1200" baseline="0" dirty="0">
                <a:latin typeface="Times New Roman"/>
                <a:cs typeface="Times New Roman"/>
                <a:sym typeface="Times New Roman"/>
              </a:rPr>
              <a:t> is important to remember that stress injuries are often invisible. You may notice changes in behaviors and communication patterns. if you are not looking for them you may miss them. </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dirty="0"/>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414338" y="441325"/>
            <a:ext cx="3556000" cy="2001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SFA is grounded in some basic principles about stress injuries and</a:t>
            </a:r>
            <a:r>
              <a:rPr lang="en-US" baseline="0" dirty="0"/>
              <a:t> peer support.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1)  We know that most people exposed to high stress or chronic stress events, will cope—but some will become ill.</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2) ironically those injured by stress may be the last to recognize it—YET, if units have a philosophy to be aware of stress injury, we will be better able to recognize it in ourselves and our peers.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3) The reality is that for those who do recognize a stress injury in themselves, they may choose not to seek help: </a:t>
            </a:r>
          </a:p>
          <a:p>
            <a:pPr marL="0" lvl="0" indent="0" algn="l" rtl="0">
              <a:spcBef>
                <a:spcPts val="0"/>
              </a:spcBef>
              <a:spcAft>
                <a:spcPts val="0"/>
              </a:spcAft>
              <a:buNone/>
            </a:pPr>
            <a:r>
              <a:rPr lang="en-US" baseline="0" dirty="0"/>
              <a:t>Why?  There is stigma surrounding the belief that you (HCP) are unable to cope, </a:t>
            </a:r>
          </a:p>
          <a:p>
            <a:pPr marL="0" lvl="0" indent="0" algn="l" rtl="0">
              <a:spcBef>
                <a:spcPts val="0"/>
              </a:spcBef>
              <a:spcAft>
                <a:spcPts val="0"/>
              </a:spcAft>
              <a:buNone/>
            </a:pPr>
            <a:r>
              <a:rPr lang="en-US" baseline="0" dirty="0"/>
              <a:t>           People may be embarrassed or ashamed, afraid to speak up and decide they can carry this burden alone….</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SFA provides an approach where asking for help is encouraged, accepted and normalized</a:t>
            </a:r>
          </a:p>
          <a:p>
            <a:pPr marL="0" lvl="0" indent="0" algn="l" rtl="0">
              <a:spcBef>
                <a:spcPts val="0"/>
              </a:spcBef>
              <a:spcAft>
                <a:spcPts val="0"/>
              </a:spcAft>
              <a:buNone/>
            </a:pPr>
            <a:br>
              <a:rPr lang="en-US" baseline="0" dirty="0"/>
            </a:br>
            <a:r>
              <a:rPr lang="en-US" b="1" baseline="0" dirty="0"/>
              <a:t>IMPORTANT: </a:t>
            </a:r>
            <a:r>
              <a:rPr lang="en-US" baseline="0" dirty="0"/>
              <a:t>The evidence shows that early treatment and management of stress reactions can prevent stress injury and more serious clinically diagnosed mental illnesses.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SFA promotes peer support at times of stress. In fact, research shows that individuals are more likely to listen and seek help from peers, when they acknowledge that their peers have a shared or similar experience with them—this shared experience makes it easier to work together, to actively listen, and to ask for help.</a:t>
            </a:r>
          </a:p>
          <a:p>
            <a:pPr marL="0" lvl="0" indent="0" algn="l" rtl="0">
              <a:spcBef>
                <a:spcPts val="0"/>
              </a:spcBef>
              <a:spcAft>
                <a:spcPts val="0"/>
              </a:spcAft>
              <a:buNone/>
            </a:pPr>
            <a:br>
              <a:rPr lang="en-US" baseline="0" dirty="0"/>
            </a:br>
            <a:r>
              <a:rPr lang="en-US" baseline="0" dirty="0"/>
              <a:t>Finally, the SFA model is founded on the Idea that peers can be the bridge to:</a:t>
            </a:r>
          </a:p>
          <a:p>
            <a:pPr marL="228600" lvl="0" indent="-228600" algn="l" rtl="0">
              <a:spcBef>
                <a:spcPts val="0"/>
              </a:spcBef>
              <a:spcAft>
                <a:spcPts val="0"/>
              </a:spcAft>
              <a:buAutoNum type="arabicParenR"/>
            </a:pPr>
            <a:r>
              <a:rPr lang="en-US" baseline="0" dirty="0"/>
              <a:t>connect with the person or </a:t>
            </a:r>
          </a:p>
          <a:p>
            <a:pPr marL="228600" lvl="0" indent="-228600" algn="l" rtl="0">
              <a:spcBef>
                <a:spcPts val="0"/>
              </a:spcBef>
              <a:spcAft>
                <a:spcPts val="0"/>
              </a:spcAft>
              <a:buAutoNum type="arabicParenR"/>
            </a:pPr>
            <a:r>
              <a:rPr lang="en-US" baseline="0" dirty="0"/>
              <a:t>encourage the person to seek other forms of support including formal treatment.</a:t>
            </a:r>
            <a:endParaRPr dirty="0"/>
          </a:p>
        </p:txBody>
      </p:sp>
      <p:sp>
        <p:nvSpPr>
          <p:cNvPr id="149" name="Google Shape;149;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Awareness Brief</a:t>
            </a:r>
            <a:endParaRPr dirty="0"/>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423863" y="476250"/>
            <a:ext cx="3592512" cy="2020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As we look at what makes us vulnerable to stress and consequently stress injury, it is important to reflect on the guiding ideals of our profession. These can be </a:t>
            </a:r>
            <a:r>
              <a:rPr lang="en-US" b="1" baseline="0" dirty="0"/>
              <a:t>great strengths to the care we provide, but they can also expose  nurses to stress injury and make them vulnerable.</a:t>
            </a:r>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Taking a look at these common guiding ideals we see: </a:t>
            </a:r>
          </a:p>
          <a:p>
            <a:pPr marL="0" lvl="0" indent="0" algn="l" rtl="0">
              <a:spcBef>
                <a:spcPts val="0"/>
              </a:spcBef>
              <a:spcAft>
                <a:spcPts val="0"/>
              </a:spcAft>
              <a:buNone/>
            </a:pPr>
            <a:endParaRPr lang="en-US" dirty="0"/>
          </a:p>
          <a:p>
            <a:pPr marL="173319" indent="-173319">
              <a:buFont typeface="Arial" panose="020B0604020202020204" pitchFamily="34" charset="0"/>
              <a:buChar char="•"/>
            </a:pPr>
            <a:r>
              <a:rPr lang="en-US" b="1" dirty="0"/>
              <a:t>Selflessness</a:t>
            </a:r>
            <a:r>
              <a:rPr lang="en-US" b="1" baseline="0" dirty="0"/>
              <a:t> Strength: </a:t>
            </a:r>
            <a:r>
              <a:rPr lang="en-US" baseline="0" dirty="0"/>
              <a:t>places the welfare of others above one’s own welfare</a:t>
            </a:r>
          </a:p>
          <a:p>
            <a:pPr marL="173319" indent="-173319">
              <a:buFont typeface="Arial" panose="020B0604020202020204" pitchFamily="34" charset="0"/>
              <a:buChar char="•"/>
            </a:pPr>
            <a:r>
              <a:rPr lang="en-US" b="1" baseline="0" dirty="0"/>
              <a:t>Selflessness Vulnerability: </a:t>
            </a:r>
            <a:r>
              <a:rPr lang="en-US" b="0" baseline="0" dirty="0"/>
              <a:t>may</a:t>
            </a:r>
            <a:r>
              <a:rPr lang="en-US" b="1" baseline="0" dirty="0"/>
              <a:t> </a:t>
            </a:r>
            <a:r>
              <a:rPr lang="en-US" dirty="0"/>
              <a:t>not be taking care of oneself when it is necessary (making medical appointments </a:t>
            </a:r>
            <a:r>
              <a:rPr lang="en-US" dirty="0" err="1"/>
              <a:t>etc</a:t>
            </a:r>
            <a:r>
              <a:rPr lang="en-US" dirty="0"/>
              <a:t>)</a:t>
            </a:r>
          </a:p>
          <a:p>
            <a:pPr marL="0" indent="0">
              <a:buFont typeface="Arial" panose="020B0604020202020204" pitchFamily="34" charset="0"/>
              <a:buNone/>
            </a:pPr>
            <a:endParaRPr lang="en-US" dirty="0"/>
          </a:p>
          <a:p>
            <a:pPr marL="173319" marR="0" lvl="0" indent="-17331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Loyalty strength: </a:t>
            </a:r>
            <a:r>
              <a:rPr lang="en-US" dirty="0"/>
              <a:t>Making a c</a:t>
            </a:r>
            <a:r>
              <a:rPr lang="en-US" sz="1200" dirty="0">
                <a:solidFill>
                  <a:srgbClr val="232D4B"/>
                </a:solidFill>
              </a:rPr>
              <a:t>ommitment to helping others (patients) heal and supporting their families </a:t>
            </a:r>
          </a:p>
          <a:p>
            <a:pPr marL="173319" marR="0" lvl="0" indent="-17331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232D4B"/>
                </a:solidFill>
              </a:rPr>
              <a:t>Loyalty </a:t>
            </a:r>
            <a:r>
              <a:rPr lang="en-US" b="1" dirty="0"/>
              <a:t>vulnerability: </a:t>
            </a:r>
            <a:r>
              <a:rPr lang="en-US" dirty="0"/>
              <a:t>greater guilt when someone feels that they couldn’t do enough for others who need help.</a:t>
            </a:r>
          </a:p>
          <a:p>
            <a:pPr marL="173319" marR="0" lvl="0" indent="-17331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Stoicism Strength: </a:t>
            </a:r>
            <a:r>
              <a:rPr lang="en-US" dirty="0"/>
              <a:t>Copes with challenges </a:t>
            </a:r>
            <a:r>
              <a:rPr lang="en-US" sz="1200" dirty="0">
                <a:solidFill>
                  <a:srgbClr val="232D4B"/>
                </a:solidFill>
              </a:rPr>
              <a:t>without complaint,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Stoicism Vulnerability: </a:t>
            </a:r>
            <a:r>
              <a:rPr lang="en-US" dirty="0"/>
              <a:t>not attending to one’s own needs or seeing red flags, putting us at odds with personal problem identification and help seeking.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3319" indent="-173319">
              <a:buFont typeface="Arial" panose="020B0604020202020204" pitchFamily="34" charset="0"/>
              <a:buChar char="•"/>
            </a:pPr>
            <a:r>
              <a:rPr lang="en-US" b="1" dirty="0"/>
              <a:t>Moral code strength: </a:t>
            </a:r>
            <a:r>
              <a:rPr lang="en-US" dirty="0"/>
              <a:t>can guide us in patient care situations assisting us to choose</a:t>
            </a:r>
            <a:r>
              <a:rPr lang="en-US" baseline="0" dirty="0"/>
              <a:t> “right” over “wrong” </a:t>
            </a:r>
          </a:p>
          <a:p>
            <a:pPr marL="173319" indent="-173319">
              <a:buFont typeface="Arial" panose="020B0604020202020204" pitchFamily="34" charset="0"/>
              <a:buChar char="•"/>
            </a:pPr>
            <a:r>
              <a:rPr lang="en-US" b="1" dirty="0"/>
              <a:t>Moral code vulnerability: </a:t>
            </a:r>
            <a:r>
              <a:rPr lang="en-US" dirty="0"/>
              <a:t>frustration when others don’t have the same values or when placed in situations where we must practice outside</a:t>
            </a:r>
            <a:r>
              <a:rPr lang="en-US" baseline="0" dirty="0"/>
              <a:t> of what we perceive to be “right”</a:t>
            </a:r>
            <a:r>
              <a:rPr lang="en-US" dirty="0"/>
              <a:t>. A person’s social support network is limited to those whose values align with theirs</a:t>
            </a:r>
          </a:p>
          <a:p>
            <a:pPr marL="173319" indent="-173319">
              <a:buFont typeface="Arial" panose="020B0604020202020204" pitchFamily="34" charset="0"/>
              <a:buChar char="•"/>
            </a:pPr>
            <a:endParaRPr lang="en-US" dirty="0"/>
          </a:p>
          <a:p>
            <a:pPr marL="173319" indent="-173319">
              <a:buFont typeface="Arial" panose="020B0604020202020204" pitchFamily="34" charset="0"/>
              <a:buChar char="•"/>
            </a:pPr>
            <a:r>
              <a:rPr lang="en-US" b="1" dirty="0"/>
              <a:t>Excellence Strength </a:t>
            </a:r>
            <a:r>
              <a:rPr lang="en-US" dirty="0"/>
              <a:t>influences one to become the best and most effective professional possible</a:t>
            </a:r>
          </a:p>
          <a:p>
            <a:pPr marL="173319" indent="-173319">
              <a:buFont typeface="Arial" panose="020B0604020202020204" pitchFamily="34" charset="0"/>
              <a:buChar char="•"/>
            </a:pPr>
            <a:r>
              <a:rPr lang="en-US" b="1" dirty="0"/>
              <a:t>Excellence Vulnerability: </a:t>
            </a:r>
            <a:r>
              <a:rPr lang="en-US" dirty="0"/>
              <a:t>predisposes a person to feeling ashamed when they don’t live up to their own high ideals and can reduce the likelihood of reaching out for mentoring.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important to understand how elements of guiding ideals can be both sources of strength for personne</a:t>
            </a:r>
            <a:r>
              <a:rPr lang="en-US" baseline="0" dirty="0"/>
              <a:t>l as well as </a:t>
            </a:r>
            <a:r>
              <a:rPr lang="en-US" dirty="0"/>
              <a:t>acknowledging that these elements can create additional challenges or vulnerabilities in seeking help.</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200"/>
              <a:buFont typeface="Arial"/>
              <a:buNone/>
            </a:pPr>
            <a:endParaRPr dirty="0"/>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
        <p:nvSpPr>
          <p:cNvPr id="159" name="Google Shape;15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160" name="Google Shape;16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442913" y="446088"/>
            <a:ext cx="3556000" cy="2001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There are 3 major conceptual areas that support  the SFA model:</a:t>
            </a:r>
            <a:endParaRPr b="1"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 The four </a:t>
            </a:r>
            <a:r>
              <a:rPr lang="en-US" b="1" dirty="0"/>
              <a:t>sources of stress </a:t>
            </a:r>
            <a:r>
              <a:rPr lang="en-US" dirty="0"/>
              <a:t>that are most</a:t>
            </a:r>
            <a:r>
              <a:rPr lang="en-US" baseline="0" dirty="0"/>
              <a:t> likely to cause a </a:t>
            </a:r>
            <a:r>
              <a:rPr lang="en-US" dirty="0"/>
              <a:t>stress injury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The </a:t>
            </a:r>
            <a:r>
              <a:rPr lang="en-US" b="1" dirty="0"/>
              <a:t>stress</a:t>
            </a:r>
            <a:r>
              <a:rPr lang="en-US" b="1" baseline="0" dirty="0"/>
              <a:t> continuum</a:t>
            </a:r>
          </a:p>
          <a:p>
            <a:pPr marL="0" lvl="0" indent="0" algn="l" rtl="0">
              <a:spcBef>
                <a:spcPts val="0"/>
              </a:spcBef>
              <a:spcAft>
                <a:spcPts val="0"/>
              </a:spcAft>
              <a:buNone/>
            </a:pPr>
            <a:endParaRPr dirty="0"/>
          </a:p>
          <a:p>
            <a:pPr marL="0" lvl="0" indent="0" algn="l" rtl="0">
              <a:spcBef>
                <a:spcPts val="0"/>
              </a:spcBef>
              <a:spcAft>
                <a:spcPts val="0"/>
              </a:spcAft>
              <a:buNone/>
            </a:pPr>
            <a:r>
              <a:rPr lang="en-US" dirty="0"/>
              <a:t>3.</a:t>
            </a:r>
            <a:r>
              <a:rPr lang="en-US" baseline="0" dirty="0"/>
              <a:t> The </a:t>
            </a:r>
            <a:r>
              <a:rPr lang="en-US" b="1" dirty="0"/>
              <a:t>actions</a:t>
            </a:r>
            <a:r>
              <a:rPr lang="en-US" dirty="0"/>
              <a:t> that peers and leaders can use </a:t>
            </a:r>
            <a:r>
              <a:rPr lang="en-US" b="1" dirty="0"/>
              <a:t>to address stress injuries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take a look at each of these areas. </a:t>
            </a:r>
          </a:p>
        </p:txBody>
      </p:sp>
      <p:sp>
        <p:nvSpPr>
          <p:cNvPr id="174" name="Google Shape;174;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Awareness Brief</a:t>
            </a:r>
            <a:endParaRPr dirty="0"/>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
        <p:cNvGrpSpPr/>
        <p:nvPr/>
      </p:nvGrpSpPr>
      <p:grpSpPr>
        <a:xfrm>
          <a:off x="0" y="0"/>
          <a:ext cx="0" cy="0"/>
          <a:chOff x="0" y="0"/>
          <a:chExt cx="0" cy="0"/>
        </a:xfrm>
      </p:grpSpPr>
      <p:sp>
        <p:nvSpPr>
          <p:cNvPr id="16" name="Google Shape;16;p28"/>
          <p:cNvSpPr/>
          <p:nvPr/>
        </p:nvSpPr>
        <p:spPr>
          <a:xfrm>
            <a:off x="1" y="1115602"/>
            <a:ext cx="12192000" cy="171450"/>
          </a:xfrm>
          <a:prstGeom prst="rect">
            <a:avLst/>
          </a:prstGeom>
          <a:gradFill>
            <a:gsLst>
              <a:gs pos="0">
                <a:srgbClr val="00CC00"/>
              </a:gs>
              <a:gs pos="45000">
                <a:srgbClr val="FFFF00"/>
              </a:gs>
              <a:gs pos="83000">
                <a:srgbClr val="FFC000"/>
              </a:gs>
              <a:gs pos="100000">
                <a:srgbClr val="FF0000"/>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99" b="1" i="0" u="none" strike="noStrike" cap="none" dirty="0">
              <a:solidFill>
                <a:schemeClr val="dk1"/>
              </a:solidFill>
              <a:latin typeface="Arial"/>
              <a:ea typeface="Arial"/>
              <a:cs typeface="Arial"/>
              <a:sym typeface="Arial"/>
            </a:endParaRPr>
          </a:p>
        </p:txBody>
      </p:sp>
      <p:sp>
        <p:nvSpPr>
          <p:cNvPr id="17" name="Google Shape;17;p28"/>
          <p:cNvSpPr/>
          <p:nvPr/>
        </p:nvSpPr>
        <p:spPr>
          <a:xfrm>
            <a:off x="1" y="0"/>
            <a:ext cx="12192000" cy="1111898"/>
          </a:xfrm>
          <a:prstGeom prst="rect">
            <a:avLst/>
          </a:prstGeom>
          <a:solidFill>
            <a:srgbClr val="232D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73" b="0" i="0" u="none" strike="noStrike" cap="none" dirty="0">
              <a:solidFill>
                <a:schemeClr val="lt1"/>
              </a:solidFill>
              <a:latin typeface="Calibri"/>
              <a:ea typeface="Calibri"/>
              <a:cs typeface="Calibri"/>
              <a:sym typeface="Calibri"/>
            </a:endParaRPr>
          </a:p>
        </p:txBody>
      </p:sp>
      <p:sp>
        <p:nvSpPr>
          <p:cNvPr id="18" name="Google Shape;18;p28"/>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a:spLocks noGrp="1"/>
          </p:cNvSpPr>
          <p:nvPr>
            <p:ph type="pic" idx="2"/>
          </p:nvPr>
        </p:nvSpPr>
        <p:spPr>
          <a:xfrm>
            <a:off x="5183188" y="987425"/>
            <a:ext cx="6172200" cy="4873625"/>
          </a:xfrm>
          <a:prstGeom prst="rect">
            <a:avLst/>
          </a:prstGeom>
          <a:noFill/>
          <a:ln>
            <a:noFill/>
          </a:ln>
        </p:spPr>
      </p:sp>
      <p:sp>
        <p:nvSpPr>
          <p:cNvPr id="75" name="Google Shape;75;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F91A7235-59CC-5B44-B52E-B2DC79DCC5A3}"/>
              </a:ext>
            </a:extLst>
          </p:cNvPr>
          <p:cNvSpPr>
            <a:spLocks noChangeArrowheads="1"/>
          </p:cNvSpPr>
          <p:nvPr userDrawn="1"/>
        </p:nvSpPr>
        <p:spPr bwMode="auto">
          <a:xfrm>
            <a:off x="1" y="1115602"/>
            <a:ext cx="12192000" cy="17145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999" dirty="0"/>
          </a:p>
        </p:txBody>
      </p:sp>
      <p:sp>
        <p:nvSpPr>
          <p:cNvPr id="8" name="Rectangle 7">
            <a:extLst>
              <a:ext uri="{FF2B5EF4-FFF2-40B4-BE49-F238E27FC236}">
                <a16:creationId xmlns:a16="http://schemas.microsoft.com/office/drawing/2014/main" id="{6483627E-F1C4-2240-AD4D-AC671832986D}"/>
              </a:ext>
            </a:extLst>
          </p:cNvPr>
          <p:cNvSpPr/>
          <p:nvPr userDrawn="1"/>
        </p:nvSpPr>
        <p:spPr>
          <a:xfrm>
            <a:off x="1" y="0"/>
            <a:ext cx="12192000" cy="1111898"/>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3" dirty="0"/>
          </a:p>
        </p:txBody>
      </p:sp>
      <p:sp>
        <p:nvSpPr>
          <p:cNvPr id="2" name="Title 1"/>
          <p:cNvSpPr>
            <a:spLocks noGrp="1"/>
          </p:cNvSpPr>
          <p:nvPr>
            <p:ph type="title"/>
          </p:nvPr>
        </p:nvSpPr>
        <p:spPr>
          <a:xfrm>
            <a:off x="856885" y="52183"/>
            <a:ext cx="10574505" cy="1007533"/>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3FE4A5F3-5D91-4EBF-8922-DF50C12C6262}" type="datetime1">
              <a:rPr lang="en-US" altLang="en-US" smtClean="0"/>
              <a:t>2/8/2024</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824EF0E-25B2-5842-AE02-D3EA60690DA2}" type="slidenum">
              <a:rPr lang="en-US" altLang="en-US" smtClean="0"/>
              <a:pPr>
                <a:defRPr/>
              </a:pPr>
              <a:t>‹#›</a:t>
            </a:fld>
            <a:endParaRPr lang="en-US" altLang="en-US" dirty="0"/>
          </a:p>
        </p:txBody>
      </p:sp>
    </p:spTree>
    <p:extLst>
      <p:ext uri="{BB962C8B-B14F-4D97-AF65-F5344CB8AC3E}">
        <p14:creationId xmlns:p14="http://schemas.microsoft.com/office/powerpoint/2010/main" val="131393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rutgers.edu/?mn=MGPRPV4fOJRmpPB20wuFX8dMDZ6kUPsHEQM.71WSt4k9AfL1Rn7X"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dirty="0"/>
              <a:t>Stress First Aid</a:t>
            </a:r>
            <a:br>
              <a:rPr lang="en-US" dirty="0"/>
            </a:br>
            <a:r>
              <a:rPr lang="en-US" dirty="0"/>
              <a:t> Awareness Brief</a:t>
            </a:r>
            <a:endParaRPr dirty="0"/>
          </a:p>
        </p:txBody>
      </p:sp>
      <p:pic>
        <p:nvPicPr>
          <p:cNvPr id="97" name="Google Shape;97;p1" descr="Nurses Face &amp;#39;Death Anxiety&amp;#39; from Work in Emergency Rooms"/>
          <p:cNvPicPr preferRelativeResize="0"/>
          <p:nvPr/>
        </p:nvPicPr>
        <p:blipFill rotWithShape="1">
          <a:blip r:embed="rId3">
            <a:alphaModFix/>
          </a:blip>
          <a:srcRect/>
          <a:stretch/>
        </p:blipFill>
        <p:spPr>
          <a:xfrm>
            <a:off x="205615" y="1315830"/>
            <a:ext cx="4429514" cy="3393619"/>
          </a:xfrm>
          <a:prstGeom prst="rect">
            <a:avLst/>
          </a:prstGeom>
          <a:noFill/>
          <a:ln>
            <a:noFill/>
          </a:ln>
        </p:spPr>
      </p:pic>
      <p:pic>
        <p:nvPicPr>
          <p:cNvPr id="98" name="Google Shape;98;p1" descr="To put it in one word, it&amp;#39;s been horrible&amp;#39;: St. John nurses describe  working through COVID surge | Health | tdn.com"/>
          <p:cNvPicPr preferRelativeResize="0"/>
          <p:nvPr/>
        </p:nvPicPr>
        <p:blipFill rotWithShape="1">
          <a:blip r:embed="rId4">
            <a:alphaModFix/>
          </a:blip>
          <a:srcRect/>
          <a:stretch/>
        </p:blipFill>
        <p:spPr>
          <a:xfrm>
            <a:off x="8333509" y="1315830"/>
            <a:ext cx="3858491" cy="5542170"/>
          </a:xfrm>
          <a:prstGeom prst="rect">
            <a:avLst/>
          </a:prstGeom>
          <a:noFill/>
          <a:ln>
            <a:noFill/>
          </a:ln>
        </p:spPr>
      </p:pic>
      <p:pic>
        <p:nvPicPr>
          <p:cNvPr id="99" name="Google Shape;99;p1" descr="10-26-20 As Stress during the Pandemic Grows, Nearly Half of Nation&amp;#39;s  Emergency Physicians Uncomfortable Seeking Mental Health Care"/>
          <p:cNvPicPr preferRelativeResize="0"/>
          <p:nvPr/>
        </p:nvPicPr>
        <p:blipFill rotWithShape="1">
          <a:blip r:embed="rId5">
            <a:alphaModFix/>
          </a:blip>
          <a:srcRect/>
          <a:stretch/>
        </p:blipFill>
        <p:spPr>
          <a:xfrm>
            <a:off x="4635129" y="1315830"/>
            <a:ext cx="3694734" cy="3402383"/>
          </a:xfrm>
          <a:prstGeom prst="rect">
            <a:avLst/>
          </a:prstGeom>
          <a:noFill/>
          <a:ln>
            <a:noFill/>
          </a:ln>
        </p:spPr>
      </p:pic>
      <p:sp>
        <p:nvSpPr>
          <p:cNvPr id="100" name="Google Shape;100;p1"/>
          <p:cNvSpPr txBox="1"/>
          <p:nvPr/>
        </p:nvSpPr>
        <p:spPr>
          <a:xfrm>
            <a:off x="779318" y="5060372"/>
            <a:ext cx="653588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cs typeface="Calibri"/>
                <a:sym typeface="Calibri"/>
              </a:rPr>
              <a:t>INSERT DATE:</a:t>
            </a:r>
          </a:p>
          <a:p>
            <a:pPr marL="0" marR="0" lvl="0" indent="0" algn="l" rtl="0">
              <a:spcBef>
                <a:spcPts val="0"/>
              </a:spcBef>
              <a:spcAft>
                <a:spcPts val="0"/>
              </a:spcAft>
              <a:buNone/>
            </a:pPr>
            <a:r>
              <a:rPr lang="en-US" sz="2400" dirty="0">
                <a:solidFill>
                  <a:schemeClr val="dk1"/>
                </a:solidFill>
                <a:latin typeface="Calibri"/>
                <a:cs typeface="Calibri"/>
                <a:sym typeface="Calibri"/>
              </a:rPr>
              <a:t>INSERT TIME:</a:t>
            </a:r>
            <a:endParaRPr dirty="0"/>
          </a:p>
          <a:p>
            <a:pPr marL="0" marR="0" lvl="0" indent="0" algn="l" rtl="0">
              <a:spcBef>
                <a:spcPts val="0"/>
              </a:spcBef>
              <a:spcAft>
                <a:spcPts val="0"/>
              </a:spcAft>
              <a:buNone/>
            </a:pPr>
            <a:r>
              <a:rPr lang="en-US" sz="2400">
                <a:solidFill>
                  <a:schemeClr val="dk1"/>
                </a:solidFill>
                <a:latin typeface="Calibri"/>
                <a:ea typeface="Calibri"/>
                <a:cs typeface="Calibri"/>
                <a:sym typeface="Calibri"/>
              </a:rPr>
              <a:t>INSERT ZOOM LINK:</a:t>
            </a:r>
            <a:r>
              <a:rPr lang="en-US" sz="2400">
                <a:solidFill>
                  <a:schemeClr val="dk1"/>
                </a:solidFill>
                <a:latin typeface="Calibri"/>
                <a:ea typeface="Calibri"/>
                <a:cs typeface="Calibri"/>
                <a:sym typeface="Calibri"/>
                <a:hlinkClick r:id="rId6"/>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p:nvPr/>
        </p:nvSpPr>
        <p:spPr>
          <a:xfrm>
            <a:off x="2133600" y="2901677"/>
            <a:ext cx="1573968" cy="914400"/>
          </a:xfrm>
          <a:prstGeom prst="ellipse">
            <a:avLst/>
          </a:prstGeom>
          <a:solidFill>
            <a:srgbClr val="FF9900"/>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0000"/>
              </a:buClr>
              <a:buSzPts val="1800"/>
              <a:buFont typeface="Verdana"/>
              <a:buNone/>
            </a:pPr>
            <a:r>
              <a:rPr lang="en-US" sz="1800" dirty="0">
                <a:solidFill>
                  <a:schemeClr val="dk1"/>
                </a:solidFill>
                <a:latin typeface="Calibri"/>
                <a:ea typeface="Calibri"/>
                <a:cs typeface="Calibri"/>
                <a:sym typeface="Calibri"/>
              </a:rPr>
              <a:t>Life Threat</a:t>
            </a:r>
            <a:endParaRPr dirty="0"/>
          </a:p>
        </p:txBody>
      </p:sp>
      <p:sp>
        <p:nvSpPr>
          <p:cNvPr id="225" name="Google Shape;225;p13"/>
          <p:cNvSpPr/>
          <p:nvPr/>
        </p:nvSpPr>
        <p:spPr>
          <a:xfrm>
            <a:off x="4252049" y="2915964"/>
            <a:ext cx="1395413" cy="900113"/>
          </a:xfrm>
          <a:prstGeom prst="ellipse">
            <a:avLst/>
          </a:prstGeom>
          <a:solidFill>
            <a:srgbClr val="FF9900"/>
          </a:solidFill>
          <a:ln>
            <a:noFill/>
          </a:ln>
        </p:spPr>
        <p:txBody>
          <a:bodyPr spcFirstLastPara="1" wrap="square" lIns="91425" tIns="45700" rIns="91425" bIns="45700" anchor="ctr" anchorCtr="0">
            <a:noAutofit/>
          </a:bodyPr>
          <a:lstStyle/>
          <a:p>
            <a:pPr marL="342900" marR="0" lvl="0" indent="-342900" algn="ctr" rtl="0">
              <a:lnSpc>
                <a:spcPct val="90000"/>
              </a:lnSpc>
              <a:spcBef>
                <a:spcPts val="0"/>
              </a:spcBef>
              <a:spcAft>
                <a:spcPts val="0"/>
              </a:spcAft>
              <a:buClr>
                <a:srgbClr val="FF0000"/>
              </a:buClr>
              <a:buSzPts val="1800"/>
              <a:buFont typeface="Verdana"/>
              <a:buNone/>
            </a:pPr>
            <a:r>
              <a:rPr lang="en-US" sz="1800" dirty="0">
                <a:solidFill>
                  <a:schemeClr val="dk1"/>
                </a:solidFill>
                <a:latin typeface="Calibri"/>
                <a:ea typeface="Calibri"/>
                <a:cs typeface="Calibri"/>
                <a:sym typeface="Calibri"/>
              </a:rPr>
              <a:t>Loss</a:t>
            </a:r>
            <a:endParaRPr dirty="0"/>
          </a:p>
        </p:txBody>
      </p:sp>
      <p:sp>
        <p:nvSpPr>
          <p:cNvPr id="226" name="Google Shape;226;p13"/>
          <p:cNvSpPr/>
          <p:nvPr/>
        </p:nvSpPr>
        <p:spPr>
          <a:xfrm>
            <a:off x="8305800" y="2915171"/>
            <a:ext cx="1509712" cy="887412"/>
          </a:xfrm>
          <a:prstGeom prst="ellipse">
            <a:avLst/>
          </a:prstGeom>
          <a:solidFill>
            <a:srgbClr val="FF9900"/>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0000"/>
              </a:buClr>
              <a:buSzPts val="1800"/>
              <a:buFont typeface="Verdana"/>
              <a:buNone/>
            </a:pPr>
            <a:r>
              <a:rPr lang="en-US" sz="1800" dirty="0">
                <a:solidFill>
                  <a:schemeClr val="dk1"/>
                </a:solidFill>
                <a:latin typeface="Calibri"/>
                <a:ea typeface="Calibri"/>
                <a:cs typeface="Calibri"/>
                <a:sym typeface="Calibri"/>
              </a:rPr>
              <a:t>Wear &amp; Tear</a:t>
            </a:r>
            <a:endParaRPr dirty="0"/>
          </a:p>
        </p:txBody>
      </p:sp>
      <p:sp>
        <p:nvSpPr>
          <p:cNvPr id="227" name="Google Shape;227;p13"/>
          <p:cNvSpPr/>
          <p:nvPr/>
        </p:nvSpPr>
        <p:spPr>
          <a:xfrm>
            <a:off x="6171393" y="2900801"/>
            <a:ext cx="1600200" cy="901700"/>
          </a:xfrm>
          <a:prstGeom prst="ellipse">
            <a:avLst/>
          </a:prstGeom>
          <a:solidFill>
            <a:srgbClr val="FF9900"/>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0000"/>
              </a:buClr>
              <a:buSzPts val="1800"/>
              <a:buFont typeface="Verdana"/>
              <a:buNone/>
            </a:pPr>
            <a:r>
              <a:rPr lang="en-US" sz="1800" dirty="0">
                <a:solidFill>
                  <a:schemeClr val="dk1"/>
                </a:solidFill>
                <a:latin typeface="Calibri"/>
                <a:ea typeface="Calibri"/>
                <a:cs typeface="Calibri"/>
                <a:sym typeface="Calibri"/>
              </a:rPr>
              <a:t>Inner Conflict</a:t>
            </a:r>
            <a:endParaRPr dirty="0"/>
          </a:p>
        </p:txBody>
      </p:sp>
      <p:sp>
        <p:nvSpPr>
          <p:cNvPr id="228" name="Google Shape;228;p13"/>
          <p:cNvSpPr txBox="1">
            <a:spLocks noGrp="1"/>
          </p:cNvSpPr>
          <p:nvPr>
            <p:ph type="title"/>
          </p:nvPr>
        </p:nvSpPr>
        <p:spPr>
          <a:xfrm>
            <a:off x="851715" y="12560"/>
            <a:ext cx="10574505"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Four Sources of Stress Injury</a:t>
            </a:r>
            <a:endParaRPr dirty="0"/>
          </a:p>
        </p:txBody>
      </p:sp>
      <p:sp>
        <p:nvSpPr>
          <p:cNvPr id="229" name="Google Shape;229;p13"/>
          <p:cNvSpPr/>
          <p:nvPr/>
        </p:nvSpPr>
        <p:spPr>
          <a:xfrm>
            <a:off x="2671764" y="2437034"/>
            <a:ext cx="542925" cy="481012"/>
          </a:xfrm>
          <a:prstGeom prst="downArrow">
            <a:avLst>
              <a:gd name="adj1" fmla="val 50000"/>
              <a:gd name="adj2" fmla="val 50000"/>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0" name="Google Shape;230;p13"/>
          <p:cNvSpPr/>
          <p:nvPr/>
        </p:nvSpPr>
        <p:spPr>
          <a:xfrm>
            <a:off x="4649789" y="2419572"/>
            <a:ext cx="542925" cy="481013"/>
          </a:xfrm>
          <a:prstGeom prst="downArrow">
            <a:avLst>
              <a:gd name="adj1" fmla="val 50000"/>
              <a:gd name="adj2" fmla="val 50000"/>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1" name="Google Shape;231;p13"/>
          <p:cNvSpPr/>
          <p:nvPr/>
        </p:nvSpPr>
        <p:spPr>
          <a:xfrm>
            <a:off x="6699251" y="2437034"/>
            <a:ext cx="544513" cy="481012"/>
          </a:xfrm>
          <a:prstGeom prst="downArrow">
            <a:avLst>
              <a:gd name="adj1" fmla="val 50000"/>
              <a:gd name="adj2" fmla="val 50000"/>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2" name="Google Shape;232;p13"/>
          <p:cNvSpPr/>
          <p:nvPr/>
        </p:nvSpPr>
        <p:spPr>
          <a:xfrm>
            <a:off x="8785226" y="2419572"/>
            <a:ext cx="542925" cy="481013"/>
          </a:xfrm>
          <a:prstGeom prst="downArrow">
            <a:avLst>
              <a:gd name="adj1" fmla="val 50000"/>
              <a:gd name="adj2" fmla="val 50000"/>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3" name="Google Shape;233;p13"/>
          <p:cNvSpPr txBox="1"/>
          <p:nvPr/>
        </p:nvSpPr>
        <p:spPr>
          <a:xfrm>
            <a:off x="2133600" y="3994371"/>
            <a:ext cx="1804988" cy="21441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0000"/>
              </a:buClr>
              <a:buSzPts val="1620"/>
              <a:buFont typeface="Noto Sans Symbols"/>
              <a:buNone/>
            </a:pPr>
            <a:r>
              <a:rPr lang="en-US" sz="1800" b="1" dirty="0">
                <a:solidFill>
                  <a:srgbClr val="000090"/>
                </a:solidFill>
                <a:latin typeface="Calibri"/>
                <a:ea typeface="Calibri"/>
                <a:cs typeface="Calibri"/>
                <a:sym typeface="Calibri"/>
              </a:rPr>
              <a:t>A </a:t>
            </a:r>
            <a:r>
              <a:rPr lang="en-US" sz="1800" b="1" u="sng" dirty="0">
                <a:solidFill>
                  <a:srgbClr val="000090"/>
                </a:solidFill>
                <a:latin typeface="Calibri"/>
                <a:ea typeface="Calibri"/>
                <a:cs typeface="Calibri"/>
                <a:sym typeface="Calibri"/>
              </a:rPr>
              <a:t>traumatic</a:t>
            </a:r>
            <a:r>
              <a:rPr lang="en-US" sz="1800" b="1" dirty="0">
                <a:solidFill>
                  <a:srgbClr val="000090"/>
                </a:solidFill>
                <a:latin typeface="Calibri"/>
                <a:ea typeface="Calibri"/>
                <a:cs typeface="Calibri"/>
                <a:sym typeface="Calibri"/>
              </a:rPr>
              <a:t> injury</a:t>
            </a:r>
            <a:endParaRPr dirty="0"/>
          </a:p>
          <a:p>
            <a:pPr marL="0" marR="0" lvl="0" indent="0" algn="l" rtl="0">
              <a:spcBef>
                <a:spcPts val="800"/>
              </a:spcBef>
              <a:spcAft>
                <a:spcPts val="0"/>
              </a:spcAft>
              <a:buClr>
                <a:srgbClr val="FF0000"/>
              </a:buClr>
              <a:buSzPts val="1620"/>
              <a:buFont typeface="Noto Sans Symbols"/>
              <a:buNone/>
            </a:pPr>
            <a:r>
              <a:rPr lang="en-US" sz="1800" b="1" dirty="0">
                <a:solidFill>
                  <a:srgbClr val="000000"/>
                </a:solidFill>
                <a:latin typeface="Calibri"/>
                <a:ea typeface="Calibri"/>
                <a:cs typeface="Calibri"/>
                <a:sym typeface="Calibri"/>
              </a:rPr>
              <a:t>Due to an experience of death-provoking terror, horror, or helplessness</a:t>
            </a:r>
            <a:endParaRPr dirty="0"/>
          </a:p>
          <a:p>
            <a:pPr marL="342900" marR="0" lvl="0" indent="-240030" algn="l" rtl="0">
              <a:spcBef>
                <a:spcPts val="800"/>
              </a:spcBef>
              <a:spcAft>
                <a:spcPts val="0"/>
              </a:spcAft>
              <a:buClr>
                <a:srgbClr val="FF0000"/>
              </a:buClr>
              <a:buSzPts val="1620"/>
              <a:buFont typeface="Noto Sans Symbols"/>
              <a:buNone/>
            </a:pPr>
            <a:endParaRPr sz="1800" dirty="0">
              <a:solidFill>
                <a:srgbClr val="000090"/>
              </a:solidFill>
              <a:latin typeface="Calibri"/>
              <a:ea typeface="Calibri"/>
              <a:cs typeface="Calibri"/>
              <a:sym typeface="Calibri"/>
            </a:endParaRPr>
          </a:p>
        </p:txBody>
      </p:sp>
      <p:sp>
        <p:nvSpPr>
          <p:cNvPr id="234" name="Google Shape;234;p13"/>
          <p:cNvSpPr txBox="1"/>
          <p:nvPr/>
        </p:nvSpPr>
        <p:spPr>
          <a:xfrm>
            <a:off x="4335464" y="3994371"/>
            <a:ext cx="1590675" cy="176458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90"/>
                </a:solidFill>
                <a:latin typeface="Calibri"/>
                <a:ea typeface="Calibri"/>
                <a:cs typeface="Calibri"/>
                <a:sym typeface="Calibri"/>
              </a:rPr>
              <a:t>A </a:t>
            </a:r>
            <a:r>
              <a:rPr lang="en-US" sz="1800" b="1" u="sng" dirty="0">
                <a:solidFill>
                  <a:srgbClr val="000090"/>
                </a:solidFill>
                <a:latin typeface="Calibri"/>
                <a:ea typeface="Calibri"/>
                <a:cs typeface="Calibri"/>
                <a:sym typeface="Calibri"/>
              </a:rPr>
              <a:t>grief</a:t>
            </a:r>
            <a:r>
              <a:rPr lang="en-US" sz="1800" b="1" dirty="0">
                <a:solidFill>
                  <a:srgbClr val="000090"/>
                </a:solidFill>
                <a:latin typeface="Calibri"/>
                <a:ea typeface="Calibri"/>
                <a:cs typeface="Calibri"/>
                <a:sym typeface="Calibri"/>
              </a:rPr>
              <a:t> injury</a:t>
            </a:r>
            <a:endParaRPr dirty="0"/>
          </a:p>
          <a:p>
            <a:pPr marL="0" marR="0" lvl="0" indent="0" algn="l" rtl="0">
              <a:spcBef>
                <a:spcPts val="800"/>
              </a:spcBef>
              <a:spcAft>
                <a:spcPts val="0"/>
              </a:spcAft>
              <a:buNone/>
            </a:pPr>
            <a:r>
              <a:rPr lang="en-US" sz="1800" b="1" dirty="0">
                <a:solidFill>
                  <a:srgbClr val="000000"/>
                </a:solidFill>
                <a:latin typeface="Calibri"/>
                <a:ea typeface="Calibri"/>
                <a:cs typeface="Calibri"/>
                <a:sym typeface="Calibri"/>
              </a:rPr>
              <a:t>Due to the loss of cherished people, things or parts of oneself</a:t>
            </a:r>
            <a:endParaRPr dirty="0"/>
          </a:p>
        </p:txBody>
      </p:sp>
      <p:sp>
        <p:nvSpPr>
          <p:cNvPr id="235" name="Google Shape;235;p13"/>
          <p:cNvSpPr txBox="1"/>
          <p:nvPr/>
        </p:nvSpPr>
        <p:spPr>
          <a:xfrm>
            <a:off x="6170613" y="3994371"/>
            <a:ext cx="1928812" cy="14747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90"/>
                </a:solidFill>
                <a:latin typeface="Calibri"/>
                <a:ea typeface="Calibri"/>
                <a:cs typeface="Calibri"/>
                <a:sym typeface="Calibri"/>
              </a:rPr>
              <a:t>A </a:t>
            </a:r>
            <a:r>
              <a:rPr lang="en-US" sz="1800" b="1" u="sng" dirty="0">
                <a:solidFill>
                  <a:srgbClr val="000090"/>
                </a:solidFill>
                <a:latin typeface="Calibri"/>
                <a:ea typeface="Calibri"/>
                <a:cs typeface="Calibri"/>
                <a:sym typeface="Calibri"/>
              </a:rPr>
              <a:t>moral</a:t>
            </a:r>
            <a:r>
              <a:rPr lang="en-US" sz="1800" b="1" dirty="0">
                <a:solidFill>
                  <a:srgbClr val="000090"/>
                </a:solidFill>
                <a:latin typeface="Calibri"/>
                <a:ea typeface="Calibri"/>
                <a:cs typeface="Calibri"/>
                <a:sym typeface="Calibri"/>
              </a:rPr>
              <a:t> injury</a:t>
            </a:r>
            <a:endParaRPr dirty="0"/>
          </a:p>
          <a:p>
            <a:pPr marL="0" marR="0" lvl="0" indent="0" algn="l" rtl="0">
              <a:spcBef>
                <a:spcPts val="800"/>
              </a:spcBef>
              <a:spcAft>
                <a:spcPts val="0"/>
              </a:spcAft>
              <a:buNone/>
            </a:pPr>
            <a:r>
              <a:rPr lang="en-US" sz="1800" b="1" dirty="0">
                <a:solidFill>
                  <a:srgbClr val="000000"/>
                </a:solidFill>
                <a:latin typeface="Calibri"/>
                <a:ea typeface="Calibri"/>
                <a:cs typeface="Calibri"/>
                <a:sym typeface="Calibri"/>
              </a:rPr>
              <a:t>Due to behaviors or the witnessing of behaviors that violate moral values</a:t>
            </a:r>
            <a:endParaRPr dirty="0"/>
          </a:p>
        </p:txBody>
      </p:sp>
      <p:sp>
        <p:nvSpPr>
          <p:cNvPr id="236" name="Google Shape;236;p13"/>
          <p:cNvSpPr txBox="1"/>
          <p:nvPr/>
        </p:nvSpPr>
        <p:spPr>
          <a:xfrm>
            <a:off x="8235951" y="3975321"/>
            <a:ext cx="1971675" cy="2400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0000"/>
              </a:buClr>
              <a:buSzPts val="1620"/>
              <a:buFont typeface="Noto Sans Symbols"/>
              <a:buNone/>
            </a:pPr>
            <a:r>
              <a:rPr lang="en-US" sz="1800" b="1" dirty="0">
                <a:solidFill>
                  <a:srgbClr val="000090"/>
                </a:solidFill>
                <a:latin typeface="Calibri"/>
                <a:ea typeface="Calibri"/>
                <a:cs typeface="Calibri"/>
                <a:sym typeface="Calibri"/>
              </a:rPr>
              <a:t>A </a:t>
            </a:r>
            <a:r>
              <a:rPr lang="en-US" sz="1800" b="1" u="sng" dirty="0">
                <a:solidFill>
                  <a:srgbClr val="000090"/>
                </a:solidFill>
                <a:latin typeface="Calibri"/>
                <a:ea typeface="Calibri"/>
                <a:cs typeface="Calibri"/>
                <a:sym typeface="Calibri"/>
              </a:rPr>
              <a:t>fatigue</a:t>
            </a:r>
            <a:r>
              <a:rPr lang="en-US" sz="1800" b="1" dirty="0">
                <a:solidFill>
                  <a:srgbClr val="000090"/>
                </a:solidFill>
                <a:latin typeface="Calibri"/>
                <a:ea typeface="Calibri"/>
                <a:cs typeface="Calibri"/>
                <a:sym typeface="Calibri"/>
              </a:rPr>
              <a:t> injury</a:t>
            </a:r>
            <a:endParaRPr dirty="0"/>
          </a:p>
          <a:p>
            <a:pPr marL="0" marR="0" lvl="0" indent="0" algn="l" rtl="0">
              <a:spcBef>
                <a:spcPts val="800"/>
              </a:spcBef>
              <a:spcAft>
                <a:spcPts val="0"/>
              </a:spcAft>
              <a:buClr>
                <a:srgbClr val="FF0000"/>
              </a:buClr>
              <a:buSzPts val="1620"/>
              <a:buFont typeface="Noto Sans Symbols"/>
              <a:buNone/>
            </a:pPr>
            <a:r>
              <a:rPr lang="en-US" sz="1800" b="1" dirty="0">
                <a:solidFill>
                  <a:srgbClr val="000000"/>
                </a:solidFill>
                <a:latin typeface="Calibri"/>
                <a:ea typeface="Calibri"/>
                <a:cs typeface="Calibri"/>
                <a:sym typeface="Calibri"/>
              </a:rPr>
              <a:t>Due to the accumulation of stress from all sources over time without sufficient rest and recovery</a:t>
            </a:r>
            <a:endParaRPr dirty="0"/>
          </a:p>
          <a:p>
            <a:pPr marL="231775" marR="0" lvl="0" indent="-128904" algn="l" rtl="0">
              <a:spcBef>
                <a:spcPts val="800"/>
              </a:spcBef>
              <a:spcAft>
                <a:spcPts val="0"/>
              </a:spcAft>
              <a:buClr>
                <a:srgbClr val="FF0000"/>
              </a:buClr>
              <a:buSzPts val="1620"/>
              <a:buFont typeface="Noto Sans Symbols"/>
              <a:buNone/>
            </a:pPr>
            <a:endParaRPr sz="1800" b="1" dirty="0">
              <a:solidFill>
                <a:srgbClr val="000090"/>
              </a:solidFill>
              <a:latin typeface="Calibri"/>
              <a:ea typeface="Calibri"/>
              <a:cs typeface="Calibri"/>
              <a:sym typeface="Calibri"/>
            </a:endParaRPr>
          </a:p>
        </p:txBody>
      </p:sp>
      <p:sp>
        <p:nvSpPr>
          <p:cNvPr id="237" name="Google Shape;237;p13"/>
          <p:cNvSpPr txBox="1"/>
          <p:nvPr/>
        </p:nvSpPr>
        <p:spPr>
          <a:xfrm>
            <a:off x="2227107" y="1904548"/>
            <a:ext cx="7823722" cy="610874"/>
          </a:xfrm>
          <a:prstGeom prst="rect">
            <a:avLst/>
          </a:prstGeom>
          <a:solidFill>
            <a:srgbClr val="FF9900"/>
          </a:solidFill>
          <a:ln>
            <a:noFill/>
          </a:ln>
        </p:spPr>
        <p:txBody>
          <a:bodyPr spcFirstLastPara="1" wrap="square" lIns="91425" tIns="91425" rIns="91425" bIns="91425" anchor="ctr" anchorCtr="0">
            <a:noAutofit/>
          </a:bodyPr>
          <a:lstStyle/>
          <a:p>
            <a:pPr marL="342900" marR="0" lvl="0" indent="-342900" algn="ctr" rtl="0">
              <a:lnSpc>
                <a:spcPct val="80000"/>
              </a:lnSpc>
              <a:spcBef>
                <a:spcPts val="0"/>
              </a:spcBef>
              <a:spcAft>
                <a:spcPts val="0"/>
              </a:spcAft>
              <a:buClr>
                <a:schemeClr val="lt1"/>
              </a:buClr>
              <a:buSzPts val="2400"/>
              <a:buFont typeface="Verdana"/>
              <a:buNone/>
            </a:pPr>
            <a:r>
              <a:rPr lang="en-US" sz="2400" dirty="0">
                <a:solidFill>
                  <a:schemeClr val="dk1"/>
                </a:solidFill>
                <a:latin typeface="Calibri"/>
                <a:ea typeface="Calibri"/>
                <a:cs typeface="Calibri"/>
                <a:sym typeface="Calibri"/>
              </a:rPr>
              <a:t>Intense or Prolonged Stress</a:t>
            </a:r>
            <a:endParaRPr dirty="0"/>
          </a:p>
        </p:txBody>
      </p:sp>
    </p:spTree>
    <p:extLst>
      <p:ext uri="{BB962C8B-B14F-4D97-AF65-F5344CB8AC3E}">
        <p14:creationId xmlns:p14="http://schemas.microsoft.com/office/powerpoint/2010/main" val="77894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Stress Continuum/ Thermometer </a:t>
            </a:r>
            <a:endParaRPr dirty="0"/>
          </a:p>
        </p:txBody>
      </p:sp>
      <p:sp>
        <p:nvSpPr>
          <p:cNvPr id="191" name="Google Shape;191;p11"/>
          <p:cNvSpPr txBox="1"/>
          <p:nvPr/>
        </p:nvSpPr>
        <p:spPr>
          <a:xfrm>
            <a:off x="667753" y="106696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400"/>
              <a:buFont typeface="Calibri"/>
              <a:buNone/>
            </a:pPr>
            <a:r>
              <a:rPr lang="en-US" sz="4400" dirty="0">
                <a:solidFill>
                  <a:schemeClr val="lt1"/>
                </a:solidFill>
                <a:latin typeface="Calibri"/>
                <a:ea typeface="Calibri"/>
                <a:cs typeface="Calibri"/>
                <a:sym typeface="Calibri"/>
              </a:rPr>
              <a:t>Stress Continuum/ Thermometer </a:t>
            </a:r>
            <a:endParaRPr dirty="0"/>
          </a:p>
        </p:txBody>
      </p:sp>
      <p:pic>
        <p:nvPicPr>
          <p:cNvPr id="193" name="Google Shape;193;p11"/>
          <p:cNvPicPr preferRelativeResize="0"/>
          <p:nvPr/>
        </p:nvPicPr>
        <p:blipFill rotWithShape="1">
          <a:blip r:embed="rId3">
            <a:alphaModFix/>
          </a:blip>
          <a:srcRect/>
          <a:stretch/>
        </p:blipFill>
        <p:spPr>
          <a:xfrm>
            <a:off x="479006" y="1729748"/>
            <a:ext cx="9191159" cy="4607122"/>
          </a:xfrm>
          <a:prstGeom prst="rect">
            <a:avLst/>
          </a:prstGeom>
          <a:noFill/>
          <a:ln>
            <a:noFill/>
          </a:ln>
        </p:spPr>
      </p:pic>
      <p:pic>
        <p:nvPicPr>
          <p:cNvPr id="5" name="Picture 4">
            <a:extLst>
              <a:ext uri="{FF2B5EF4-FFF2-40B4-BE49-F238E27FC236}">
                <a16:creationId xmlns:a16="http://schemas.microsoft.com/office/drawing/2014/main" id="{A36F45D5-AF8B-6D22-3972-0A48527D522B}"/>
              </a:ext>
            </a:extLst>
          </p:cNvPr>
          <p:cNvPicPr>
            <a:picLocks noChangeAspect="1"/>
          </p:cNvPicPr>
          <p:nvPr/>
        </p:nvPicPr>
        <p:blipFill>
          <a:blip r:embed="rId4">
            <a:alphaModFix/>
          </a:blip>
          <a:stretch>
            <a:fillRect/>
          </a:stretch>
        </p:blipFill>
        <p:spPr>
          <a:xfrm>
            <a:off x="9858912" y="1598559"/>
            <a:ext cx="1945867" cy="47383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DE04006-BA8C-47BE-8873-D7110F41A431}"/>
              </a:ext>
            </a:extLst>
          </p:cNvPr>
          <p:cNvSpPr>
            <a:spLocks noGrp="1"/>
          </p:cNvSpPr>
          <p:nvPr>
            <p:ph type="title"/>
          </p:nvPr>
        </p:nvSpPr>
        <p:spPr>
          <a:xfrm>
            <a:off x="2774731" y="103496"/>
            <a:ext cx="6492100" cy="1008063"/>
          </a:xfrm>
        </p:spPr>
        <p:txBody>
          <a:bodyPr>
            <a:noAutofit/>
          </a:bodyPr>
          <a:lstStyle/>
          <a:p>
            <a:r>
              <a:rPr lang="en-US" dirty="0"/>
              <a:t>What is Your Stress Level?</a:t>
            </a:r>
          </a:p>
        </p:txBody>
      </p:sp>
      <p:pic>
        <p:nvPicPr>
          <p:cNvPr id="3" name="Picture 2" descr="A colorful pencil with writing on it&#10;&#10;Description automatically generated">
            <a:extLst>
              <a:ext uri="{FF2B5EF4-FFF2-40B4-BE49-F238E27FC236}">
                <a16:creationId xmlns:a16="http://schemas.microsoft.com/office/drawing/2014/main" id="{7839AADB-9D9C-EC36-7526-8AAFDBEF0BD6}"/>
              </a:ext>
            </a:extLst>
          </p:cNvPr>
          <p:cNvPicPr>
            <a:picLocks noChangeAspect="1"/>
          </p:cNvPicPr>
          <p:nvPr/>
        </p:nvPicPr>
        <p:blipFill>
          <a:blip r:embed="rId3"/>
          <a:stretch>
            <a:fillRect/>
          </a:stretch>
        </p:blipFill>
        <p:spPr>
          <a:xfrm>
            <a:off x="5184750" y="1597907"/>
            <a:ext cx="2368216" cy="4736432"/>
          </a:xfrm>
          <a:prstGeom prst="rect">
            <a:avLst/>
          </a:prstGeom>
        </p:spPr>
      </p:pic>
    </p:spTree>
    <p:extLst>
      <p:ext uri="{BB962C8B-B14F-4D97-AF65-F5344CB8AC3E}">
        <p14:creationId xmlns:p14="http://schemas.microsoft.com/office/powerpoint/2010/main" val="123459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sz="4399" dirty="0"/>
              <a:t>Recognize Stress Zone Transitions:</a:t>
            </a:r>
            <a:br>
              <a:rPr lang="en-US" sz="4399" dirty="0"/>
            </a:br>
            <a:r>
              <a:rPr lang="en-US" sz="4399" dirty="0"/>
              <a:t>Demand: Resource Balance</a:t>
            </a:r>
            <a:endParaRPr dirty="0"/>
          </a:p>
        </p:txBody>
      </p:sp>
      <p:graphicFrame>
        <p:nvGraphicFramePr>
          <p:cNvPr id="202" name="Google Shape;202;p12"/>
          <p:cNvGraphicFramePr/>
          <p:nvPr>
            <p:extLst>
              <p:ext uri="{D42A27DB-BD31-4B8C-83A1-F6EECF244321}">
                <p14:modId xmlns:p14="http://schemas.microsoft.com/office/powerpoint/2010/main" val="1194569641"/>
              </p:ext>
            </p:extLst>
          </p:nvPr>
        </p:nvGraphicFramePr>
        <p:xfrm>
          <a:off x="1628691" y="1411659"/>
          <a:ext cx="9139156" cy="5375235"/>
        </p:xfrm>
        <a:graphic>
          <a:graphicData uri="http://schemas.openxmlformats.org/drawingml/2006/table">
            <a:tbl>
              <a:tblPr firstRow="1" bandRow="1">
                <a:noFill/>
                <a:tableStyleId>{CFFE5C04-3F24-4C65-9201-9A4D312A4302}</a:tableStyleId>
              </a:tblPr>
              <a:tblGrid>
                <a:gridCol w="2284789">
                  <a:extLst>
                    <a:ext uri="{9D8B030D-6E8A-4147-A177-3AD203B41FA5}">
                      <a16:colId xmlns:a16="http://schemas.microsoft.com/office/drawing/2014/main" val="20000"/>
                    </a:ext>
                  </a:extLst>
                </a:gridCol>
                <a:gridCol w="2284789">
                  <a:extLst>
                    <a:ext uri="{9D8B030D-6E8A-4147-A177-3AD203B41FA5}">
                      <a16:colId xmlns:a16="http://schemas.microsoft.com/office/drawing/2014/main" val="20001"/>
                    </a:ext>
                  </a:extLst>
                </a:gridCol>
                <a:gridCol w="2284789">
                  <a:extLst>
                    <a:ext uri="{9D8B030D-6E8A-4147-A177-3AD203B41FA5}">
                      <a16:colId xmlns:a16="http://schemas.microsoft.com/office/drawing/2014/main" val="20002"/>
                    </a:ext>
                  </a:extLst>
                </a:gridCol>
                <a:gridCol w="2284789">
                  <a:extLst>
                    <a:ext uri="{9D8B030D-6E8A-4147-A177-3AD203B41FA5}">
                      <a16:colId xmlns:a16="http://schemas.microsoft.com/office/drawing/2014/main" val="20003"/>
                    </a:ext>
                  </a:extLst>
                </a:gridCol>
              </a:tblGrid>
              <a:tr h="518025">
                <a:tc gridSpan="4">
                  <a:txBody>
                    <a:bodyPr/>
                    <a:lstStyle/>
                    <a:p>
                      <a:pPr marL="0" marR="0" lvl="0" indent="0" algn="ctr" rtl="0">
                        <a:spcBef>
                          <a:spcPts val="0"/>
                        </a:spcBef>
                        <a:spcAft>
                          <a:spcPts val="0"/>
                        </a:spcAft>
                        <a:buNone/>
                      </a:pPr>
                      <a:endParaRPr sz="2800" u="none" strike="noStrike" cap="none" dirty="0">
                        <a:solidFill>
                          <a:srgbClr val="548135"/>
                        </a:solidFill>
                        <a:latin typeface="Calibri"/>
                        <a:ea typeface="Calibri"/>
                        <a:cs typeface="Calibri"/>
                        <a:sym typeface="Calibri"/>
                      </a:endParaRPr>
                    </a:p>
                  </a:txBody>
                  <a:tcPr marL="91425" marR="91425" marT="45700" marB="457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9925">
                <a:tc>
                  <a:txBody>
                    <a:bodyPr/>
                    <a:lstStyle/>
                    <a:p>
                      <a:pPr marL="0" marR="0" lvl="0" indent="0" algn="ctr" rtl="0">
                        <a:spcBef>
                          <a:spcPts val="0"/>
                        </a:spcBef>
                        <a:spcAft>
                          <a:spcPts val="0"/>
                        </a:spcAft>
                        <a:buNone/>
                      </a:pPr>
                      <a:r>
                        <a:rPr lang="en-US" sz="1800" b="1" u="none" strike="noStrike" cap="none" dirty="0">
                          <a:solidFill>
                            <a:schemeClr val="lt1"/>
                          </a:solidFill>
                        </a:rPr>
                        <a:t>Green</a:t>
                      </a:r>
                      <a:endParaRPr dirty="0"/>
                    </a:p>
                    <a:p>
                      <a:pPr marL="0" marR="0" lvl="0" indent="0" algn="ctr" rtl="0">
                        <a:spcBef>
                          <a:spcPts val="0"/>
                        </a:spcBef>
                        <a:spcAft>
                          <a:spcPts val="0"/>
                        </a:spcAft>
                        <a:buNone/>
                      </a:pPr>
                      <a:r>
                        <a:rPr lang="en-US" sz="1800" b="1" u="none" strike="noStrike" cap="none" dirty="0">
                          <a:solidFill>
                            <a:schemeClr val="lt1"/>
                          </a:solidFill>
                        </a:rPr>
                        <a:t>“Ready”</a:t>
                      </a:r>
                      <a:endParaRPr dirty="0"/>
                    </a:p>
                  </a:txBody>
                  <a:tcPr marL="91425" marR="91425" marT="45700" marB="45700" anchor="ctr">
                    <a:lnL w="9525" cap="flat" cmpd="sng">
                      <a:solidFill>
                        <a:srgbClr val="000000">
                          <a:alpha val="0"/>
                        </a:srgbClr>
                      </a:solidFill>
                      <a:prstDash val="solid"/>
                      <a:round/>
                      <a:headEnd type="none" w="sm" len="sm"/>
                      <a:tailEnd type="none" w="sm" len="sm"/>
                    </a:lnL>
                    <a:lnR w="12700" cap="flat" cmpd="sng">
                      <a:solidFill>
                        <a:schemeClr val="dk1"/>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00"/>
                    </a:solidFill>
                  </a:tcPr>
                </a:tc>
                <a:tc>
                  <a:txBody>
                    <a:bodyPr/>
                    <a:lstStyle/>
                    <a:p>
                      <a:pPr marL="0" marR="0" lvl="0" indent="0" algn="ctr" rtl="0">
                        <a:spcBef>
                          <a:spcPts val="0"/>
                        </a:spcBef>
                        <a:spcAft>
                          <a:spcPts val="0"/>
                        </a:spcAft>
                        <a:buNone/>
                      </a:pPr>
                      <a:r>
                        <a:rPr lang="en-US" sz="1800" b="1" u="none" strike="noStrike" cap="none" dirty="0">
                          <a:solidFill>
                            <a:schemeClr val="lt1"/>
                          </a:solidFill>
                        </a:rPr>
                        <a:t>Yellow</a:t>
                      </a:r>
                      <a:endParaRPr dirty="0"/>
                    </a:p>
                    <a:p>
                      <a:pPr marL="0" marR="0" lvl="0" indent="0" algn="ctr" rtl="0">
                        <a:spcBef>
                          <a:spcPts val="0"/>
                        </a:spcBef>
                        <a:spcAft>
                          <a:spcPts val="0"/>
                        </a:spcAft>
                        <a:buNone/>
                      </a:pPr>
                      <a:r>
                        <a:rPr lang="en-US" sz="1800" b="1" u="none" strike="noStrike" cap="none" dirty="0">
                          <a:solidFill>
                            <a:schemeClr val="lt1"/>
                          </a:solidFill>
                        </a:rPr>
                        <a:t>“Reacting”</a:t>
                      </a:r>
                      <a:endParaRPr dirty="0"/>
                    </a:p>
                  </a:txBody>
                  <a:tcPr marL="91425" marR="91425" marT="45700" marB="45700" anchor="ctr">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00"/>
                    </a:solidFill>
                  </a:tcPr>
                </a:tc>
                <a:tc>
                  <a:txBody>
                    <a:bodyPr/>
                    <a:lstStyle/>
                    <a:p>
                      <a:pPr marL="0" marR="0" lvl="0" indent="0" algn="ctr" rtl="0">
                        <a:spcBef>
                          <a:spcPts val="0"/>
                        </a:spcBef>
                        <a:spcAft>
                          <a:spcPts val="0"/>
                        </a:spcAft>
                        <a:buNone/>
                      </a:pPr>
                      <a:r>
                        <a:rPr lang="en-US" sz="1800" b="1" u="none" strike="noStrike" cap="none" dirty="0">
                          <a:solidFill>
                            <a:schemeClr val="lt1"/>
                          </a:solidFill>
                        </a:rPr>
                        <a:t>Orange</a:t>
                      </a:r>
                      <a:endParaRPr dirty="0"/>
                    </a:p>
                    <a:p>
                      <a:pPr marL="0" marR="0" lvl="0" indent="0" algn="ctr" rtl="0">
                        <a:spcBef>
                          <a:spcPts val="0"/>
                        </a:spcBef>
                        <a:spcAft>
                          <a:spcPts val="0"/>
                        </a:spcAft>
                        <a:buNone/>
                      </a:pPr>
                      <a:r>
                        <a:rPr lang="en-US" sz="1800" b="1" u="none" strike="noStrike" cap="none" dirty="0">
                          <a:solidFill>
                            <a:schemeClr val="lt1"/>
                          </a:solidFill>
                        </a:rPr>
                        <a:t>“Injured”</a:t>
                      </a:r>
                      <a:endParaRPr dirty="0"/>
                    </a:p>
                  </a:txBody>
                  <a:tcPr marL="91425" marR="91425" marT="45700" marB="45700" anchor="ctr">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F822D"/>
                    </a:solidFill>
                  </a:tcPr>
                </a:tc>
                <a:tc>
                  <a:txBody>
                    <a:bodyPr/>
                    <a:lstStyle/>
                    <a:p>
                      <a:pPr marL="0" marR="0" lvl="0" indent="0" algn="ctr" rtl="0">
                        <a:spcBef>
                          <a:spcPts val="0"/>
                        </a:spcBef>
                        <a:spcAft>
                          <a:spcPts val="0"/>
                        </a:spcAft>
                        <a:buNone/>
                      </a:pPr>
                      <a:r>
                        <a:rPr lang="en-US" sz="1800" b="1" u="none" strike="noStrike" cap="none" dirty="0">
                          <a:solidFill>
                            <a:schemeClr val="lt1"/>
                          </a:solidFill>
                        </a:rPr>
                        <a:t>Red</a:t>
                      </a:r>
                      <a:endParaRPr dirty="0"/>
                    </a:p>
                    <a:p>
                      <a:pPr marL="0" marR="0" lvl="0" indent="0" algn="ctr" rtl="0">
                        <a:spcBef>
                          <a:spcPts val="0"/>
                        </a:spcBef>
                        <a:spcAft>
                          <a:spcPts val="0"/>
                        </a:spcAft>
                        <a:buNone/>
                      </a:pPr>
                      <a:r>
                        <a:rPr lang="en-US" sz="1800" b="1" u="none" strike="noStrike" cap="none" dirty="0">
                          <a:solidFill>
                            <a:schemeClr val="lt1"/>
                          </a:solidFill>
                        </a:rPr>
                        <a:t>“Ill”</a:t>
                      </a:r>
                      <a:endParaRPr dirty="0"/>
                    </a:p>
                  </a:txBody>
                  <a:tcPr marL="91425" marR="91425" marT="45700" marB="45700" anchor="ctr">
                    <a:lnL w="12700" cap="flat" cmpd="sng">
                      <a:solidFill>
                        <a:schemeClr val="dk1"/>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4217075">
                <a:tc>
                  <a:txBody>
                    <a:bodyPr/>
                    <a:lstStyle/>
                    <a:p>
                      <a:pPr marL="0" marR="0" lvl="0" indent="0" algn="l" rtl="0">
                        <a:spcBef>
                          <a:spcPts val="0"/>
                        </a:spcBef>
                        <a:spcAft>
                          <a:spcPts val="0"/>
                        </a:spcAft>
                        <a:buNone/>
                      </a:pPr>
                      <a:endParaRPr sz="1800" dirty="0"/>
                    </a:p>
                  </a:txBody>
                  <a:tcPr marL="91425" marR="91425" marT="45700" marB="45700">
                    <a:lnL w="9525" cap="flat" cmpd="sng">
                      <a:solidFill>
                        <a:srgbClr val="000000">
                          <a:alpha val="0"/>
                        </a:srgbClr>
                      </a:solidFill>
                      <a:prstDash val="solid"/>
                      <a:round/>
                      <a:headEnd type="none" w="sm" len="sm"/>
                      <a:tailEnd type="none" w="sm" len="sm"/>
                    </a:lnL>
                    <a:lnR w="12700"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p>
                  </a:txBody>
                  <a:tcPr marL="91425" marR="91425" marT="45700" marB="45700">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p>
                  </a:txBody>
                  <a:tcPr marL="91425" marR="91425" marT="45700" marB="45700">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p>
                  </a:txBody>
                  <a:tcPr marL="91425" marR="91425" marT="45700" marB="45700">
                    <a:lnL w="12700" cap="flat" cmpd="sng">
                      <a:solidFill>
                        <a:schemeClr val="dk1"/>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3" name="Google Shape;203;p12"/>
          <p:cNvSpPr/>
          <p:nvPr/>
        </p:nvSpPr>
        <p:spPr>
          <a:xfrm>
            <a:off x="1628692" y="2690913"/>
            <a:ext cx="1563278" cy="3906747"/>
          </a:xfrm>
          <a:prstGeom prst="rect">
            <a:avLst/>
          </a:prstGeom>
          <a:solidFill>
            <a:srgbClr val="66FF66"/>
          </a:solidFill>
          <a:ln>
            <a:noFill/>
          </a:ln>
          <a:effectLst>
            <a:outerShdw blurRad="57150" dist="19050" dir="5400000" algn="ctr" rotWithShape="0">
              <a:srgbClr val="000000">
                <a:alpha val="62745"/>
              </a:srgbClr>
            </a:outerShdw>
          </a:effectLst>
        </p:spPr>
        <p:txBody>
          <a:bodyPr spcFirstLastPara="1" wrap="square" lIns="89975" tIns="46775" rIns="89975" bIns="46775" anchor="ctr" anchorCtr="0">
            <a:noAutofit/>
          </a:bodyPr>
          <a:lstStyle/>
          <a:p>
            <a:pPr marL="172986" marR="0" lvl="0" indent="-172986" algn="l" rtl="0">
              <a:lnSpc>
                <a:spcPct val="90000"/>
              </a:lnSpc>
              <a:spcBef>
                <a:spcPts val="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Healthy</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Well</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Fit</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Safe</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Connected</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Capable</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Confident</a:t>
            </a:r>
            <a:endParaRPr dirty="0"/>
          </a:p>
        </p:txBody>
      </p:sp>
      <p:sp>
        <p:nvSpPr>
          <p:cNvPr id="204" name="Google Shape;204;p12"/>
          <p:cNvSpPr/>
          <p:nvPr/>
        </p:nvSpPr>
        <p:spPr>
          <a:xfrm>
            <a:off x="4526402" y="2690911"/>
            <a:ext cx="1129766" cy="2371646"/>
          </a:xfrm>
          <a:prstGeom prst="rect">
            <a:avLst/>
          </a:prstGeom>
          <a:solidFill>
            <a:srgbClr val="FFFF00"/>
          </a:solidFill>
          <a:ln>
            <a:noFill/>
          </a:ln>
          <a:effectLst>
            <a:outerShdw blurRad="57150" dist="19050" dir="5400000" algn="ctr" rotWithShape="0">
              <a:srgbClr val="000000">
                <a:alpha val="62745"/>
              </a:srgbClr>
            </a:outerShdw>
          </a:effectLst>
        </p:spPr>
        <p:txBody>
          <a:bodyPr spcFirstLastPara="1" wrap="square" lIns="89975" tIns="46775" rIns="89975" bIns="46775" anchor="ctr" anchorCtr="0">
            <a:noAutofit/>
          </a:bodyPr>
          <a:lstStyle/>
          <a:p>
            <a:pPr marL="172986" marR="0" lvl="0" indent="-172986" algn="l" rtl="0">
              <a:lnSpc>
                <a:spcPct val="90000"/>
              </a:lnSpc>
              <a:spcBef>
                <a:spcPts val="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Drained</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Sore</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Irritable</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Anxious</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Down</a:t>
            </a:r>
            <a:endParaRPr dirty="0"/>
          </a:p>
        </p:txBody>
      </p:sp>
      <p:sp>
        <p:nvSpPr>
          <p:cNvPr id="205" name="Google Shape;205;p12"/>
          <p:cNvSpPr/>
          <p:nvPr/>
        </p:nvSpPr>
        <p:spPr>
          <a:xfrm>
            <a:off x="6295840" y="4182893"/>
            <a:ext cx="1604094" cy="2414766"/>
          </a:xfrm>
          <a:prstGeom prst="rect">
            <a:avLst/>
          </a:prstGeom>
          <a:solidFill>
            <a:srgbClr val="FF9933"/>
          </a:solidFill>
          <a:ln>
            <a:noFill/>
          </a:ln>
          <a:effectLst>
            <a:outerShdw blurRad="57150" dist="19050" dir="5400000" algn="ctr" rotWithShape="0">
              <a:srgbClr val="000000">
                <a:alpha val="62745"/>
              </a:srgbClr>
            </a:outerShdw>
          </a:effectLst>
        </p:spPr>
        <p:txBody>
          <a:bodyPr spcFirstLastPara="1" wrap="square" lIns="89975" tIns="46775" rIns="89975" bIns="46775" anchor="ctr" anchorCtr="0">
            <a:noAutofit/>
          </a:bodyPr>
          <a:lstStyle/>
          <a:p>
            <a:pPr marL="172986" marR="0" lvl="0" indent="-172986" algn="l" rtl="0">
              <a:lnSpc>
                <a:spcPct val="90000"/>
              </a:lnSpc>
              <a:spcBef>
                <a:spcPts val="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Hurt</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Out of control</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Symptomatic</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Distressed</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Dysfunctional</a:t>
            </a:r>
            <a:endParaRPr dirty="0"/>
          </a:p>
        </p:txBody>
      </p:sp>
      <p:sp>
        <p:nvSpPr>
          <p:cNvPr id="206" name="Google Shape;206;p12"/>
          <p:cNvSpPr/>
          <p:nvPr/>
        </p:nvSpPr>
        <p:spPr>
          <a:xfrm>
            <a:off x="3319018" y="3018643"/>
            <a:ext cx="1129766" cy="776176"/>
          </a:xfrm>
          <a:prstGeom prst="rightArrow">
            <a:avLst>
              <a:gd name="adj1" fmla="val 64507"/>
              <a:gd name="adj2" fmla="val 35233"/>
            </a:avLst>
          </a:prstGeom>
          <a:gradFill>
            <a:gsLst>
              <a:gs pos="0">
                <a:srgbClr val="00FF00"/>
              </a:gs>
              <a:gs pos="100000">
                <a:srgbClr val="FFFF00"/>
              </a:gs>
            </a:gsLst>
            <a:lin ang="0" scaled="0"/>
          </a:gradFill>
          <a:ln w="9525" cap="flat" cmpd="sng">
            <a:solidFill>
              <a:srgbClr val="000000"/>
            </a:solidFill>
            <a:prstDash val="solid"/>
            <a:miter lim="800000"/>
            <a:headEnd type="none" w="sm" len="sm"/>
            <a:tailEnd type="none" w="sm" len="sm"/>
          </a:ln>
          <a:effectLst>
            <a:outerShdw blurRad="50800" dist="38100" dir="2700000">
              <a:srgbClr val="000000">
                <a:alpha val="42745"/>
              </a:srgbClr>
            </a:outerShdw>
          </a:effectLst>
        </p:spPr>
        <p:txBody>
          <a:bodyPr spcFirstLastPara="1" wrap="square" lIns="91425" tIns="45700" rIns="91425" bIns="45700" anchor="b" anchorCtr="0">
            <a:noAutofit/>
          </a:bodyPr>
          <a:lstStyle/>
          <a:p>
            <a:pPr marL="0" marR="0" lvl="0" indent="0" algn="ctr" rtl="0">
              <a:lnSpc>
                <a:spcPct val="75000"/>
              </a:lnSpc>
              <a:spcBef>
                <a:spcPts val="0"/>
              </a:spcBef>
              <a:spcAft>
                <a:spcPts val="0"/>
              </a:spcAft>
              <a:buNone/>
            </a:pPr>
            <a:r>
              <a:rPr lang="en-US" sz="1600" dirty="0">
                <a:solidFill>
                  <a:srgbClr val="161616"/>
                </a:solidFill>
                <a:latin typeface="Arial Narrow"/>
                <a:ea typeface="Arial Narrow"/>
                <a:cs typeface="Arial Narrow"/>
                <a:sym typeface="Arial Narrow"/>
              </a:rPr>
              <a:t>Routine Stressors</a:t>
            </a:r>
            <a:endParaRPr dirty="0"/>
          </a:p>
        </p:txBody>
      </p:sp>
      <p:sp>
        <p:nvSpPr>
          <p:cNvPr id="207" name="Google Shape;207;p12"/>
          <p:cNvSpPr/>
          <p:nvPr/>
        </p:nvSpPr>
        <p:spPr>
          <a:xfrm>
            <a:off x="3310399" y="5183305"/>
            <a:ext cx="2845976" cy="689933"/>
          </a:xfrm>
          <a:prstGeom prst="rightArrow">
            <a:avLst>
              <a:gd name="adj1" fmla="val 52007"/>
              <a:gd name="adj2" fmla="val 55233"/>
            </a:avLst>
          </a:prstGeom>
          <a:gradFill>
            <a:gsLst>
              <a:gs pos="0">
                <a:srgbClr val="00FF00"/>
              </a:gs>
              <a:gs pos="100000">
                <a:srgbClr val="FF9933"/>
              </a:gs>
            </a:gsLst>
            <a:lin ang="0" scaled="0"/>
          </a:gradFill>
          <a:ln w="9525" cap="flat" cmpd="sng">
            <a:solidFill>
              <a:srgbClr val="000000"/>
            </a:solidFill>
            <a:prstDash val="solid"/>
            <a:miter lim="800000"/>
            <a:headEnd type="none" w="sm" len="sm"/>
            <a:tailEnd type="none" w="sm" len="sm"/>
          </a:ln>
          <a:effectLst>
            <a:outerShdw blurRad="50800" dist="38100" dir="2700000">
              <a:srgbClr val="000000">
                <a:alpha val="42745"/>
              </a:srgbClr>
            </a:outerShdw>
          </a:effectLst>
        </p:spPr>
        <p:txBody>
          <a:bodyPr spcFirstLastPara="1" wrap="square" lIns="91425" tIns="45700" rIns="91425" bIns="45700" anchor="b" anchorCtr="0">
            <a:noAutofit/>
          </a:bodyPr>
          <a:lstStyle/>
          <a:p>
            <a:pPr marL="0" marR="0" lvl="0" indent="0" algn="ctr" rtl="0">
              <a:lnSpc>
                <a:spcPct val="75000"/>
              </a:lnSpc>
              <a:spcBef>
                <a:spcPts val="0"/>
              </a:spcBef>
              <a:spcAft>
                <a:spcPts val="0"/>
              </a:spcAft>
              <a:buNone/>
            </a:pPr>
            <a:r>
              <a:rPr lang="en-US" sz="1800" dirty="0">
                <a:solidFill>
                  <a:srgbClr val="161616"/>
                </a:solidFill>
                <a:latin typeface="Arial Narrow"/>
                <a:ea typeface="Arial Narrow"/>
                <a:cs typeface="Arial Narrow"/>
                <a:sym typeface="Arial Narrow"/>
              </a:rPr>
              <a:t>Toxic Stressors</a:t>
            </a:r>
            <a:endParaRPr dirty="0"/>
          </a:p>
        </p:txBody>
      </p:sp>
      <p:sp>
        <p:nvSpPr>
          <p:cNvPr id="208" name="Google Shape;208;p12"/>
          <p:cNvSpPr/>
          <p:nvPr/>
        </p:nvSpPr>
        <p:spPr>
          <a:xfrm>
            <a:off x="3278211" y="3958679"/>
            <a:ext cx="1170573" cy="802047"/>
          </a:xfrm>
          <a:prstGeom prst="leftArrow">
            <a:avLst>
              <a:gd name="adj1" fmla="val 56488"/>
              <a:gd name="adj2" fmla="val 35526"/>
            </a:avLst>
          </a:prstGeom>
          <a:gradFill>
            <a:gsLst>
              <a:gs pos="0">
                <a:srgbClr val="00FF00"/>
              </a:gs>
              <a:gs pos="100000">
                <a:srgbClr val="FFFF00"/>
              </a:gs>
            </a:gsLst>
            <a:lin ang="0" scaled="0"/>
          </a:gra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9975" tIns="46775" rIns="89975" bIns="46775" anchor="ctr" anchorCtr="0">
            <a:noAutofit/>
          </a:bodyPr>
          <a:lstStyle/>
          <a:p>
            <a:pPr marL="341211" marR="0" lvl="0" indent="-341211" algn="ctr" rtl="0">
              <a:lnSpc>
                <a:spcPct val="90000"/>
              </a:lnSpc>
              <a:spcBef>
                <a:spcPts val="0"/>
              </a:spcBef>
              <a:spcAft>
                <a:spcPts val="0"/>
              </a:spcAft>
              <a:buNone/>
            </a:pPr>
            <a:r>
              <a:rPr lang="en-US" sz="1600" b="1" dirty="0">
                <a:solidFill>
                  <a:schemeClr val="dk1"/>
                </a:solidFill>
                <a:latin typeface="Arial Narrow"/>
                <a:ea typeface="Arial Narrow"/>
                <a:cs typeface="Arial Narrow"/>
                <a:sym typeface="Arial Narrow"/>
              </a:rPr>
              <a:t>Resilience</a:t>
            </a:r>
            <a:endParaRPr dirty="0"/>
          </a:p>
        </p:txBody>
      </p:sp>
      <p:sp>
        <p:nvSpPr>
          <p:cNvPr id="209" name="Google Shape;209;p12"/>
          <p:cNvSpPr/>
          <p:nvPr/>
        </p:nvSpPr>
        <p:spPr>
          <a:xfrm>
            <a:off x="3310399" y="5786995"/>
            <a:ext cx="2845976" cy="758941"/>
          </a:xfrm>
          <a:prstGeom prst="leftArrow">
            <a:avLst>
              <a:gd name="adj1" fmla="val 46232"/>
              <a:gd name="adj2" fmla="val 44617"/>
            </a:avLst>
          </a:prstGeom>
          <a:gradFill>
            <a:gsLst>
              <a:gs pos="0">
                <a:srgbClr val="00FF00"/>
              </a:gs>
              <a:gs pos="100000">
                <a:srgbClr val="FF9933"/>
              </a:gs>
            </a:gsLst>
            <a:lin ang="0" scaled="0"/>
          </a:gra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9975" tIns="46775" rIns="89975" bIns="46775" anchor="ctr" anchorCtr="0">
            <a:noAutofit/>
          </a:bodyPr>
          <a:lstStyle/>
          <a:p>
            <a:pPr marL="341211" marR="0" lvl="0" indent="-341211" algn="ctr" rtl="0">
              <a:lnSpc>
                <a:spcPct val="90000"/>
              </a:lnSpc>
              <a:spcBef>
                <a:spcPts val="0"/>
              </a:spcBef>
              <a:spcAft>
                <a:spcPts val="0"/>
              </a:spcAft>
              <a:buNone/>
            </a:pPr>
            <a:r>
              <a:rPr lang="en-US" sz="1800" b="1" dirty="0">
                <a:solidFill>
                  <a:schemeClr val="dk1"/>
                </a:solidFill>
                <a:latin typeface="Arial Narrow"/>
                <a:ea typeface="Arial Narrow"/>
                <a:cs typeface="Arial Narrow"/>
                <a:sym typeface="Arial Narrow"/>
              </a:rPr>
              <a:t>Recovery</a:t>
            </a:r>
            <a:endParaRPr dirty="0"/>
          </a:p>
        </p:txBody>
      </p:sp>
      <p:sp>
        <p:nvSpPr>
          <p:cNvPr id="210" name="Google Shape;210;p12"/>
          <p:cNvSpPr/>
          <p:nvPr/>
        </p:nvSpPr>
        <p:spPr>
          <a:xfrm>
            <a:off x="5716539" y="4325220"/>
            <a:ext cx="551944" cy="659720"/>
          </a:xfrm>
          <a:prstGeom prst="rightArrow">
            <a:avLst>
              <a:gd name="adj1" fmla="val 46205"/>
              <a:gd name="adj2" fmla="val 35233"/>
            </a:avLst>
          </a:prstGeom>
          <a:gradFill>
            <a:gsLst>
              <a:gs pos="0">
                <a:srgbClr val="FFFF00"/>
              </a:gs>
              <a:gs pos="100000">
                <a:srgbClr val="FF9933"/>
              </a:gs>
            </a:gsLst>
            <a:lin ang="0" scaled="0"/>
          </a:gradFill>
          <a:ln w="9525" cap="flat" cmpd="sng">
            <a:solidFill>
              <a:srgbClr val="000000"/>
            </a:solidFill>
            <a:prstDash val="solid"/>
            <a:miter lim="800000"/>
            <a:headEnd type="none" w="sm" len="sm"/>
            <a:tailEnd type="none" w="sm" len="sm"/>
          </a:ln>
          <a:effectLst>
            <a:outerShdw blurRad="50800" dist="38100" dir="2700000">
              <a:srgbClr val="000000">
                <a:alpha val="42745"/>
              </a:srgbClr>
            </a:outerShdw>
          </a:effectLst>
        </p:spPr>
        <p:txBody>
          <a:bodyPr spcFirstLastPara="1" wrap="square" lIns="91425" tIns="45700" rIns="91425" bIns="45700" anchor="b" anchorCtr="0">
            <a:noAutofit/>
          </a:bodyPr>
          <a:lstStyle/>
          <a:p>
            <a:pPr marL="0" marR="0" lvl="0" indent="0" algn="ctr" rtl="0">
              <a:lnSpc>
                <a:spcPct val="75000"/>
              </a:lnSpc>
              <a:spcBef>
                <a:spcPts val="0"/>
              </a:spcBef>
              <a:spcAft>
                <a:spcPts val="0"/>
              </a:spcAft>
              <a:buNone/>
            </a:pPr>
            <a:endParaRPr sz="1600" dirty="0">
              <a:solidFill>
                <a:srgbClr val="161616"/>
              </a:solidFill>
              <a:latin typeface="Arial Narrow"/>
              <a:ea typeface="Arial Narrow"/>
              <a:cs typeface="Arial Narrow"/>
              <a:sym typeface="Arial Narrow"/>
            </a:endParaRPr>
          </a:p>
        </p:txBody>
      </p:sp>
      <p:sp>
        <p:nvSpPr>
          <p:cNvPr id="211" name="Google Shape;211;p12"/>
          <p:cNvSpPr txBox="1"/>
          <p:nvPr/>
        </p:nvSpPr>
        <p:spPr>
          <a:xfrm>
            <a:off x="6268483" y="3210196"/>
            <a:ext cx="1675422" cy="7384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Cumulative stress without sufficient resources</a:t>
            </a:r>
            <a:endParaRPr dirty="0"/>
          </a:p>
        </p:txBody>
      </p:sp>
      <p:sp>
        <p:nvSpPr>
          <p:cNvPr id="212" name="Google Shape;212;p12"/>
          <p:cNvSpPr/>
          <p:nvPr/>
        </p:nvSpPr>
        <p:spPr>
          <a:xfrm>
            <a:off x="9144000" y="4182893"/>
            <a:ext cx="1623847" cy="2414766"/>
          </a:xfrm>
          <a:prstGeom prst="rect">
            <a:avLst/>
          </a:prstGeom>
          <a:solidFill>
            <a:srgbClr val="FF9999"/>
          </a:solidFill>
          <a:ln>
            <a:noFill/>
          </a:ln>
          <a:effectLst>
            <a:outerShdw blurRad="57150" dist="19050" dir="5400000" algn="ctr" rotWithShape="0">
              <a:srgbClr val="000000">
                <a:alpha val="62745"/>
              </a:srgbClr>
            </a:outerShdw>
          </a:effectLst>
        </p:spPr>
        <p:txBody>
          <a:bodyPr spcFirstLastPara="1" wrap="square" lIns="89975" tIns="46775" rIns="89975" bIns="46775" anchor="ctr" anchorCtr="0">
            <a:noAutofit/>
          </a:bodyPr>
          <a:lstStyle/>
          <a:p>
            <a:pPr marL="172986" marR="0" lvl="0" indent="-172986" algn="l" rtl="0">
              <a:lnSpc>
                <a:spcPct val="90000"/>
              </a:lnSpc>
              <a:spcBef>
                <a:spcPts val="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Clinically symptomatic</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Impaired</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Worsening</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Disordered</a:t>
            </a:r>
            <a:endParaRPr dirty="0"/>
          </a:p>
        </p:txBody>
      </p:sp>
      <p:sp>
        <p:nvSpPr>
          <p:cNvPr id="213" name="Google Shape;213;p12"/>
          <p:cNvSpPr/>
          <p:nvPr/>
        </p:nvSpPr>
        <p:spPr>
          <a:xfrm>
            <a:off x="7976070" y="4683103"/>
            <a:ext cx="819296" cy="763238"/>
          </a:xfrm>
          <a:prstGeom prst="rightArrow">
            <a:avLst>
              <a:gd name="adj1" fmla="val 44507"/>
              <a:gd name="adj2" fmla="val 35233"/>
            </a:avLst>
          </a:prstGeom>
          <a:gradFill>
            <a:gsLst>
              <a:gs pos="0">
                <a:srgbClr val="FF9933"/>
              </a:gs>
              <a:gs pos="100000">
                <a:srgbClr val="FF9999"/>
              </a:gs>
            </a:gsLst>
            <a:lin ang="0" scaled="0"/>
          </a:gradFill>
          <a:ln w="9525" cap="flat" cmpd="sng">
            <a:solidFill>
              <a:srgbClr val="000000"/>
            </a:solidFill>
            <a:prstDash val="solid"/>
            <a:miter lim="800000"/>
            <a:headEnd type="none" w="sm" len="sm"/>
            <a:tailEnd type="none" w="sm" len="sm"/>
          </a:ln>
          <a:effectLst>
            <a:outerShdw blurRad="50800" dist="38100" dir="2700000">
              <a:srgbClr val="000000">
                <a:alpha val="42745"/>
              </a:srgbClr>
            </a:outerShdw>
          </a:effectLst>
        </p:spPr>
        <p:txBody>
          <a:bodyPr spcFirstLastPara="1" wrap="square" lIns="91425" tIns="45700" rIns="91425" bIns="45700" anchor="b" anchorCtr="0">
            <a:noAutofit/>
          </a:bodyPr>
          <a:lstStyle/>
          <a:p>
            <a:pPr marL="0" marR="0" lvl="0" indent="0" algn="ctr" rtl="0">
              <a:lnSpc>
                <a:spcPct val="75000"/>
              </a:lnSpc>
              <a:spcBef>
                <a:spcPts val="0"/>
              </a:spcBef>
              <a:spcAft>
                <a:spcPts val="0"/>
              </a:spcAft>
              <a:buNone/>
            </a:pPr>
            <a:r>
              <a:rPr lang="en-US" sz="1800" dirty="0">
                <a:solidFill>
                  <a:srgbClr val="161616"/>
                </a:solidFill>
                <a:latin typeface="Arial Narrow"/>
                <a:ea typeface="Arial Narrow"/>
                <a:cs typeface="Arial Narrow"/>
                <a:sym typeface="Arial Narrow"/>
              </a:rPr>
              <a:t>?</a:t>
            </a:r>
            <a:endParaRPr dirty="0"/>
          </a:p>
        </p:txBody>
      </p:sp>
      <p:sp>
        <p:nvSpPr>
          <p:cNvPr id="214" name="Google Shape;214;p12"/>
          <p:cNvSpPr/>
          <p:nvPr/>
        </p:nvSpPr>
        <p:spPr>
          <a:xfrm>
            <a:off x="7899934" y="5364419"/>
            <a:ext cx="1244066" cy="810677"/>
          </a:xfrm>
          <a:prstGeom prst="leftArrow">
            <a:avLst>
              <a:gd name="adj1" fmla="val 46232"/>
              <a:gd name="adj2" fmla="val 28708"/>
            </a:avLst>
          </a:prstGeom>
          <a:gradFill>
            <a:gsLst>
              <a:gs pos="0">
                <a:srgbClr val="FF9933"/>
              </a:gs>
              <a:gs pos="100000">
                <a:srgbClr val="FF9999"/>
              </a:gs>
            </a:gsLst>
            <a:lin ang="0" scaled="0"/>
          </a:gra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9975" tIns="46775" rIns="89975" bIns="46775" anchor="ctr" anchorCtr="0">
            <a:noAutofit/>
          </a:bodyPr>
          <a:lstStyle/>
          <a:p>
            <a:pPr marL="341211" marR="0" lvl="0" indent="-341211" algn="ctr" rtl="0">
              <a:lnSpc>
                <a:spcPct val="90000"/>
              </a:lnSpc>
              <a:spcBef>
                <a:spcPts val="0"/>
              </a:spcBef>
              <a:spcAft>
                <a:spcPts val="0"/>
              </a:spcAft>
              <a:buNone/>
            </a:pPr>
            <a:r>
              <a:rPr lang="en-US" sz="1600" b="1" dirty="0">
                <a:solidFill>
                  <a:schemeClr val="dk1"/>
                </a:solidFill>
                <a:latin typeface="Arial Narrow"/>
                <a:ea typeface="Arial Narrow"/>
                <a:cs typeface="Arial Narrow"/>
                <a:sym typeface="Arial Narrow"/>
              </a:rPr>
              <a:t>Recovery</a:t>
            </a:r>
            <a:endParaRPr dirty="0"/>
          </a:p>
        </p:txBody>
      </p:sp>
      <p:cxnSp>
        <p:nvCxnSpPr>
          <p:cNvPr id="215" name="Google Shape;215;p12"/>
          <p:cNvCxnSpPr>
            <a:endCxn id="211" idx="1"/>
          </p:cNvCxnSpPr>
          <p:nvPr/>
        </p:nvCxnSpPr>
        <p:spPr>
          <a:xfrm rot="-5400000">
            <a:off x="5516083" y="3892032"/>
            <a:ext cx="1065000" cy="439800"/>
          </a:xfrm>
          <a:prstGeom prst="curvedConnector2">
            <a:avLst/>
          </a:prstGeom>
          <a:gradFill>
            <a:gsLst>
              <a:gs pos="0">
                <a:srgbClr val="00FF00"/>
              </a:gs>
              <a:gs pos="100000">
                <a:srgbClr val="008000"/>
              </a:gs>
            </a:gsLst>
            <a:lin ang="0" scaled="0"/>
          </a:gradFill>
          <a:ln w="12700" cap="flat" cmpd="sng">
            <a:solidFill>
              <a:schemeClr val="dk1"/>
            </a:solidFill>
            <a:prstDash val="solid"/>
            <a:round/>
            <a:headEnd type="none" w="sm" len="sm"/>
            <a:tailEnd type="none" w="sm" len="sm"/>
          </a:ln>
        </p:spPr>
      </p:cxnSp>
      <p:sp>
        <p:nvSpPr>
          <p:cNvPr id="216" name="Google Shape;216;p12"/>
          <p:cNvSpPr txBox="1"/>
          <p:nvPr/>
        </p:nvSpPr>
        <p:spPr>
          <a:xfrm>
            <a:off x="4016111" y="1533025"/>
            <a:ext cx="2017298" cy="37436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999" b="1" dirty="0">
                <a:solidFill>
                  <a:schemeClr val="dk1"/>
                </a:solidFill>
                <a:latin typeface="Calibri"/>
                <a:ea typeface="Calibri"/>
                <a:cs typeface="Calibri"/>
                <a:sym typeface="Calibri"/>
              </a:rPr>
              <a:t>100%</a:t>
            </a:r>
            <a:endParaRPr dirty="0"/>
          </a:p>
        </p:txBody>
      </p:sp>
      <p:sp>
        <p:nvSpPr>
          <p:cNvPr id="217" name="Google Shape;217;p12"/>
          <p:cNvSpPr txBox="1"/>
          <p:nvPr/>
        </p:nvSpPr>
        <p:spPr>
          <a:xfrm>
            <a:off x="6090846" y="1542981"/>
            <a:ext cx="2017298" cy="37436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999" b="1" dirty="0">
                <a:solidFill>
                  <a:schemeClr val="dk1"/>
                </a:solidFill>
                <a:latin typeface="Calibri"/>
                <a:ea typeface="Calibri"/>
                <a:cs typeface="Calibri"/>
                <a:sym typeface="Calibri"/>
              </a:rPr>
              <a:t>35%</a:t>
            </a:r>
            <a:endParaRPr dirty="0"/>
          </a:p>
        </p:txBody>
      </p:sp>
      <p:sp>
        <p:nvSpPr>
          <p:cNvPr id="218" name="Google Shape;218;p12"/>
          <p:cNvSpPr txBox="1"/>
          <p:nvPr/>
        </p:nvSpPr>
        <p:spPr>
          <a:xfrm>
            <a:off x="8451156" y="1542981"/>
            <a:ext cx="2017298" cy="37436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999" b="1" dirty="0">
                <a:solidFill>
                  <a:schemeClr val="dk1"/>
                </a:solidFill>
                <a:latin typeface="Calibri"/>
                <a:ea typeface="Calibri"/>
                <a:cs typeface="Calibri"/>
                <a:sym typeface="Calibri"/>
              </a:rPr>
              <a:t>5%</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dirty="0"/>
              <a:t>Use the Stress Continuum to Assess and Communicate Stress Zones</a:t>
            </a:r>
            <a:endParaRPr dirty="0"/>
          </a:p>
        </p:txBody>
      </p:sp>
      <p:pic>
        <p:nvPicPr>
          <p:cNvPr id="243" name="Google Shape;243;p14" descr="Stress-O-Meter.jpeg"/>
          <p:cNvPicPr preferRelativeResize="0"/>
          <p:nvPr/>
        </p:nvPicPr>
        <p:blipFill rotWithShape="1">
          <a:blip r:embed="rId3">
            <a:alphaModFix/>
          </a:blip>
          <a:srcRect/>
          <a:stretch/>
        </p:blipFill>
        <p:spPr>
          <a:xfrm>
            <a:off x="481025" y="1908374"/>
            <a:ext cx="11217241" cy="4641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5"/>
          <p:cNvPicPr preferRelativeResize="0"/>
          <p:nvPr/>
        </p:nvPicPr>
        <p:blipFill rotWithShape="1">
          <a:blip r:embed="rId3">
            <a:alphaModFix/>
          </a:blip>
          <a:srcRect/>
          <a:stretch/>
        </p:blipFill>
        <p:spPr>
          <a:xfrm>
            <a:off x="1050054" y="3457670"/>
            <a:ext cx="2037203" cy="1372898"/>
          </a:xfrm>
          <a:prstGeom prst="rect">
            <a:avLst/>
          </a:prstGeom>
          <a:noFill/>
          <a:ln>
            <a:noFill/>
          </a:ln>
        </p:spPr>
      </p:pic>
      <p:pic>
        <p:nvPicPr>
          <p:cNvPr id="251" name="Google Shape;251;p15"/>
          <p:cNvPicPr preferRelativeResize="0"/>
          <p:nvPr/>
        </p:nvPicPr>
        <p:blipFill rotWithShape="1">
          <a:blip r:embed="rId4">
            <a:alphaModFix/>
          </a:blip>
          <a:srcRect/>
          <a:stretch/>
        </p:blipFill>
        <p:spPr>
          <a:xfrm>
            <a:off x="4977310" y="3615737"/>
            <a:ext cx="1895471" cy="1192746"/>
          </a:xfrm>
          <a:prstGeom prst="rect">
            <a:avLst/>
          </a:prstGeom>
          <a:noFill/>
          <a:ln>
            <a:noFill/>
          </a:ln>
        </p:spPr>
      </p:pic>
      <p:pic>
        <p:nvPicPr>
          <p:cNvPr id="252" name="Google Shape;252;p15" descr="Know your rights and UAB resources - The Reporter | UAB"/>
          <p:cNvPicPr preferRelativeResize="0"/>
          <p:nvPr/>
        </p:nvPicPr>
        <p:blipFill rotWithShape="1">
          <a:blip r:embed="rId5">
            <a:alphaModFix/>
          </a:blip>
          <a:srcRect/>
          <a:stretch/>
        </p:blipFill>
        <p:spPr>
          <a:xfrm>
            <a:off x="9095775" y="3844402"/>
            <a:ext cx="1538998" cy="1154249"/>
          </a:xfrm>
          <a:prstGeom prst="rect">
            <a:avLst/>
          </a:prstGeom>
          <a:noFill/>
          <a:ln>
            <a:noFill/>
          </a:ln>
        </p:spPr>
      </p:pic>
      <p:sp>
        <p:nvSpPr>
          <p:cNvPr id="253" name="Google Shape;253;p15"/>
          <p:cNvSpPr txBox="1"/>
          <p:nvPr/>
        </p:nvSpPr>
        <p:spPr>
          <a:xfrm>
            <a:off x="838200" y="2396358"/>
            <a:ext cx="2645979" cy="461665"/>
          </a:xfrm>
          <a:prstGeom prst="rect">
            <a:avLst/>
          </a:prstGeom>
          <a:solidFill>
            <a:srgbClr val="222A3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1. Recognize</a:t>
            </a:r>
            <a:endParaRPr dirty="0"/>
          </a:p>
        </p:txBody>
      </p:sp>
      <p:sp>
        <p:nvSpPr>
          <p:cNvPr id="254" name="Google Shape;254;p15"/>
          <p:cNvSpPr txBox="1"/>
          <p:nvPr/>
        </p:nvSpPr>
        <p:spPr>
          <a:xfrm>
            <a:off x="4642944" y="2422380"/>
            <a:ext cx="2645979" cy="461665"/>
          </a:xfrm>
          <a:prstGeom prst="rect">
            <a:avLst/>
          </a:prstGeom>
          <a:solidFill>
            <a:srgbClr val="222A3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2. Act</a:t>
            </a:r>
            <a:endParaRPr dirty="0"/>
          </a:p>
        </p:txBody>
      </p:sp>
      <p:sp>
        <p:nvSpPr>
          <p:cNvPr id="255" name="Google Shape;255;p15"/>
          <p:cNvSpPr txBox="1"/>
          <p:nvPr/>
        </p:nvSpPr>
        <p:spPr>
          <a:xfrm>
            <a:off x="8479221" y="2406614"/>
            <a:ext cx="2645979" cy="461665"/>
          </a:xfrm>
          <a:prstGeom prst="rect">
            <a:avLst/>
          </a:prstGeom>
          <a:solidFill>
            <a:srgbClr val="222A3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3. Know</a:t>
            </a:r>
            <a:endParaRPr dirty="0"/>
          </a:p>
        </p:txBody>
      </p:sp>
      <p:sp>
        <p:nvSpPr>
          <p:cNvPr id="256" name="Google Shape;256;p15"/>
          <p:cNvSpPr txBox="1"/>
          <p:nvPr/>
        </p:nvSpPr>
        <p:spPr>
          <a:xfrm>
            <a:off x="838200" y="5186854"/>
            <a:ext cx="288246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Recognize the symptoms of stress and stress injuries in yourself and others</a:t>
            </a:r>
            <a:endParaRPr dirty="0"/>
          </a:p>
        </p:txBody>
      </p:sp>
      <p:sp>
        <p:nvSpPr>
          <p:cNvPr id="257" name="Google Shape;257;p15"/>
          <p:cNvSpPr txBox="1"/>
          <p:nvPr/>
        </p:nvSpPr>
        <p:spPr>
          <a:xfrm>
            <a:off x="4595646" y="5186849"/>
            <a:ext cx="319251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Notice signs of stress in yourself or others: </a:t>
            </a:r>
            <a:r>
              <a:rPr lang="en-US" sz="1800" i="1" dirty="0">
                <a:solidFill>
                  <a:schemeClr val="dk1"/>
                </a:solidFill>
                <a:latin typeface="Calibri"/>
                <a:ea typeface="Calibri"/>
                <a:cs typeface="Calibri"/>
                <a:sym typeface="Calibri"/>
              </a:rPr>
              <a:t>say something</a:t>
            </a:r>
            <a:r>
              <a:rPr lang="en-US" sz="1800" dirty="0">
                <a:solidFill>
                  <a:schemeClr val="dk1"/>
                </a:solidFill>
                <a:latin typeface="Calibri"/>
                <a:ea typeface="Calibri"/>
                <a:cs typeface="Calibri"/>
                <a:sym typeface="Calibri"/>
              </a:rPr>
              <a:t> to your co-worker and reach out for help for yourself</a:t>
            </a:r>
            <a:endParaRPr dirty="0"/>
          </a:p>
        </p:txBody>
      </p:sp>
      <p:sp>
        <p:nvSpPr>
          <p:cNvPr id="258" name="Google Shape;258;p15"/>
          <p:cNvSpPr txBox="1"/>
          <p:nvPr/>
        </p:nvSpPr>
        <p:spPr>
          <a:xfrm>
            <a:off x="8860223" y="5328443"/>
            <a:ext cx="23438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Know and share the resources available</a:t>
            </a:r>
            <a:endParaRPr dirty="0"/>
          </a:p>
        </p:txBody>
      </p:sp>
      <p:sp>
        <p:nvSpPr>
          <p:cNvPr id="259" name="Google Shape;259;p15"/>
          <p:cNvSpPr/>
          <p:nvPr/>
        </p:nvSpPr>
        <p:spPr>
          <a:xfrm>
            <a:off x="5121598" y="3244334"/>
            <a:ext cx="19488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Essential SFA Skills</a:t>
            </a:r>
            <a:endParaRPr sz="1800" dirty="0">
              <a:solidFill>
                <a:schemeClr val="dk1"/>
              </a:solidFill>
              <a:latin typeface="Calibri"/>
              <a:ea typeface="Calibri"/>
              <a:cs typeface="Calibri"/>
              <a:sym typeface="Calibri"/>
            </a:endParaRPr>
          </a:p>
        </p:txBody>
      </p:sp>
      <p:sp>
        <p:nvSpPr>
          <p:cNvPr id="260" name="Google Shape;260;p15"/>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Essential SFA Skills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6"/>
          <p:cNvPicPr preferRelativeResize="0"/>
          <p:nvPr/>
        </p:nvPicPr>
        <p:blipFill rotWithShape="1">
          <a:blip r:embed="rId3">
            <a:alphaModFix/>
          </a:blip>
          <a:srcRect/>
          <a:stretch/>
        </p:blipFill>
        <p:spPr>
          <a:xfrm>
            <a:off x="1782439" y="1690688"/>
            <a:ext cx="5095875" cy="4810125"/>
          </a:xfrm>
          <a:prstGeom prst="rect">
            <a:avLst/>
          </a:prstGeom>
          <a:noFill/>
          <a:ln>
            <a:noFill/>
          </a:ln>
        </p:spPr>
      </p:pic>
      <p:pic>
        <p:nvPicPr>
          <p:cNvPr id="267" name="Google Shape;267;p16"/>
          <p:cNvPicPr preferRelativeResize="0"/>
          <p:nvPr/>
        </p:nvPicPr>
        <p:blipFill rotWithShape="1">
          <a:blip r:embed="rId4">
            <a:alphaModFix/>
          </a:blip>
          <a:srcRect/>
          <a:stretch/>
        </p:blipFill>
        <p:spPr>
          <a:xfrm>
            <a:off x="7299284" y="1690688"/>
            <a:ext cx="2867025" cy="4829175"/>
          </a:xfrm>
          <a:prstGeom prst="rect">
            <a:avLst/>
          </a:prstGeom>
          <a:noFill/>
          <a:ln>
            <a:noFill/>
          </a:ln>
        </p:spPr>
      </p:pic>
      <p:sp>
        <p:nvSpPr>
          <p:cNvPr id="268" name="Google Shape;268;p16"/>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7 Cs Stress First Aid Core Actions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4"/>
          <p:cNvSpPr txBox="1">
            <a:spLocks noGrp="1"/>
          </p:cNvSpPr>
          <p:nvPr>
            <p:ph type="title"/>
          </p:nvPr>
        </p:nvSpPr>
        <p:spPr>
          <a:xfrm>
            <a:off x="1595806" y="103506"/>
            <a:ext cx="9293979" cy="10072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399"/>
              <a:buFont typeface="Calibri"/>
              <a:buNone/>
            </a:pPr>
            <a:r>
              <a:rPr lang="en-US" sz="4399" dirty="0"/>
              <a:t>Enhancing Resilience</a:t>
            </a:r>
            <a:endParaRPr dirty="0"/>
          </a:p>
        </p:txBody>
      </p:sp>
      <p:pic>
        <p:nvPicPr>
          <p:cNvPr id="432" name="Google Shape;432;p24"/>
          <p:cNvPicPr preferRelativeResize="0"/>
          <p:nvPr/>
        </p:nvPicPr>
        <p:blipFill rotWithShape="1">
          <a:blip r:embed="rId3">
            <a:alphaModFix/>
          </a:blip>
          <a:srcRect/>
          <a:stretch/>
        </p:blipFill>
        <p:spPr>
          <a:xfrm>
            <a:off x="4823615" y="4964192"/>
            <a:ext cx="2345376" cy="1790304"/>
          </a:xfrm>
          <a:prstGeom prst="rect">
            <a:avLst/>
          </a:prstGeom>
          <a:noFill/>
          <a:ln>
            <a:noFill/>
          </a:ln>
        </p:spPr>
      </p:pic>
      <p:sp>
        <p:nvSpPr>
          <p:cNvPr id="433" name="Google Shape;433;p24"/>
          <p:cNvSpPr/>
          <p:nvPr/>
        </p:nvSpPr>
        <p:spPr>
          <a:xfrm>
            <a:off x="2820255" y="2996515"/>
            <a:ext cx="2911045" cy="613247"/>
          </a:xfrm>
          <a:custGeom>
            <a:avLst/>
            <a:gdLst/>
            <a:ahLst/>
            <a:cxnLst/>
            <a:rect l="l" t="t" r="r" b="b"/>
            <a:pathLst>
              <a:path w="120000" h="120000" extrusionOk="0">
                <a:moveTo>
                  <a:pt x="120031" y="0"/>
                </a:moveTo>
                <a:lnTo>
                  <a:pt x="120031" y="70597"/>
                </a:lnTo>
                <a:lnTo>
                  <a:pt x="0" y="70597"/>
                </a:lnTo>
                <a:lnTo>
                  <a:pt x="0" y="120031"/>
                </a:lnTo>
              </a:path>
            </a:pathLst>
          </a:custGeom>
          <a:noFill/>
          <a:ln w="9525" cap="flat" cmpd="sng">
            <a:solidFill>
              <a:srgbClr val="345A99"/>
            </a:solidFill>
            <a:prstDash val="solid"/>
            <a:miter lim="800000"/>
            <a:headEnd type="none" w="sm" len="sm"/>
            <a:tailEnd type="none" w="sm" len="sm"/>
          </a:ln>
        </p:spPr>
        <p:txBody>
          <a:bodyPr/>
          <a:lstStyle/>
          <a:p>
            <a:endParaRPr lang="en-US"/>
          </a:p>
        </p:txBody>
      </p:sp>
      <p:sp>
        <p:nvSpPr>
          <p:cNvPr id="434" name="Google Shape;434;p24"/>
          <p:cNvSpPr/>
          <p:nvPr/>
        </p:nvSpPr>
        <p:spPr>
          <a:xfrm>
            <a:off x="5731299" y="3048100"/>
            <a:ext cx="2756277" cy="762344"/>
          </a:xfrm>
          <a:custGeom>
            <a:avLst/>
            <a:gdLst/>
            <a:ahLst/>
            <a:cxnLst/>
            <a:rect l="l" t="t" r="r" b="b"/>
            <a:pathLst>
              <a:path w="120000" h="120000" extrusionOk="0">
                <a:moveTo>
                  <a:pt x="0" y="0"/>
                </a:moveTo>
                <a:lnTo>
                  <a:pt x="0" y="50427"/>
                </a:lnTo>
                <a:lnTo>
                  <a:pt x="118725" y="50427"/>
                </a:lnTo>
                <a:lnTo>
                  <a:pt x="118725" y="90193"/>
                </a:lnTo>
              </a:path>
            </a:pathLst>
          </a:custGeom>
          <a:noFill/>
          <a:ln w="9525" cap="flat" cmpd="sng">
            <a:solidFill>
              <a:srgbClr val="345A99"/>
            </a:solidFill>
            <a:prstDash val="solid"/>
            <a:miter lim="800000"/>
            <a:headEnd type="none" w="sm" len="sm"/>
            <a:tailEnd type="none" w="sm" len="sm"/>
          </a:ln>
        </p:spPr>
        <p:txBody>
          <a:bodyPr/>
          <a:lstStyle/>
          <a:p>
            <a:endParaRPr lang="en-US"/>
          </a:p>
        </p:txBody>
      </p:sp>
      <p:grpSp>
        <p:nvGrpSpPr>
          <p:cNvPr id="435" name="Google Shape;435;p24"/>
          <p:cNvGrpSpPr/>
          <p:nvPr/>
        </p:nvGrpSpPr>
        <p:grpSpPr>
          <a:xfrm>
            <a:off x="7348236" y="3581361"/>
            <a:ext cx="2405365" cy="1218883"/>
            <a:chOff x="5638803" y="2072957"/>
            <a:chExt cx="2405992" cy="1219200"/>
          </a:xfrm>
        </p:grpSpPr>
        <p:sp>
          <p:nvSpPr>
            <p:cNvPr id="436" name="Google Shape;436;p24"/>
            <p:cNvSpPr/>
            <p:nvPr/>
          </p:nvSpPr>
          <p:spPr>
            <a:xfrm>
              <a:off x="5638803" y="2072957"/>
              <a:ext cx="2405992" cy="1202996"/>
            </a:xfrm>
            <a:prstGeom prst="rect">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24"/>
            <p:cNvSpPr txBox="1"/>
            <p:nvPr/>
          </p:nvSpPr>
          <p:spPr>
            <a:xfrm>
              <a:off x="5638803" y="2089161"/>
              <a:ext cx="2405992" cy="1202996"/>
            </a:xfrm>
            <a:prstGeom prst="rect">
              <a:avLst/>
            </a:prstGeom>
            <a:solidFill>
              <a:srgbClr val="FF7C00"/>
            </a:solidFill>
            <a:ln>
              <a:noFill/>
            </a:ln>
          </p:spPr>
          <p:txBody>
            <a:bodyPr spcFirstLastPara="1" wrap="square" lIns="15850" tIns="15850" rIns="15850" bIns="15850" anchor="ctr" anchorCtr="0">
              <a:noAutofit/>
            </a:bodyPr>
            <a:lstStyle/>
            <a:p>
              <a:pPr marL="0" marR="0" lvl="0" indent="0" algn="ctr" rtl="0">
                <a:lnSpc>
                  <a:spcPct val="90000"/>
                </a:lnSpc>
                <a:spcBef>
                  <a:spcPts val="0"/>
                </a:spcBef>
                <a:spcAft>
                  <a:spcPts val="0"/>
                </a:spcAft>
                <a:buNone/>
              </a:pPr>
              <a:r>
                <a:rPr lang="en-US" sz="2200" dirty="0">
                  <a:solidFill>
                    <a:schemeClr val="lt1"/>
                  </a:solidFill>
                  <a:latin typeface="Calibri"/>
                  <a:ea typeface="Calibri"/>
                  <a:cs typeface="Calibri"/>
                  <a:sym typeface="Calibri"/>
                </a:rPr>
                <a:t>Recognize Stress &amp; Reduce Injury</a:t>
              </a:r>
              <a:endParaRPr dirty="0"/>
            </a:p>
          </p:txBody>
        </p:sp>
      </p:grpSp>
      <p:grpSp>
        <p:nvGrpSpPr>
          <p:cNvPr id="438" name="Google Shape;438;p24"/>
          <p:cNvGrpSpPr/>
          <p:nvPr/>
        </p:nvGrpSpPr>
        <p:grpSpPr>
          <a:xfrm>
            <a:off x="1617572" y="3661348"/>
            <a:ext cx="2405365" cy="1202683"/>
            <a:chOff x="0" y="2113378"/>
            <a:chExt cx="2405992" cy="1202996"/>
          </a:xfrm>
        </p:grpSpPr>
        <p:sp>
          <p:nvSpPr>
            <p:cNvPr id="439" name="Google Shape;439;p24"/>
            <p:cNvSpPr/>
            <p:nvPr/>
          </p:nvSpPr>
          <p:spPr>
            <a:xfrm>
              <a:off x="0" y="2113378"/>
              <a:ext cx="2405992" cy="1202996"/>
            </a:xfrm>
            <a:prstGeom prst="rect">
              <a:avLst/>
            </a:prstGeom>
            <a:solidFill>
              <a:srgbClr val="00CC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24"/>
            <p:cNvSpPr txBox="1"/>
            <p:nvPr/>
          </p:nvSpPr>
          <p:spPr>
            <a:xfrm>
              <a:off x="0" y="2113378"/>
              <a:ext cx="2405992" cy="1202996"/>
            </a:xfrm>
            <a:prstGeom prst="rect">
              <a:avLst/>
            </a:prstGeom>
            <a:noFill/>
            <a:ln>
              <a:noFill/>
            </a:ln>
          </p:spPr>
          <p:txBody>
            <a:bodyPr spcFirstLastPara="1" wrap="square" lIns="15850" tIns="15850" rIns="15850" bIns="15850" anchor="ctr" anchorCtr="0">
              <a:noAutofit/>
            </a:bodyPr>
            <a:lstStyle/>
            <a:p>
              <a:pPr marL="0" marR="0" lvl="0" indent="0" algn="ctr" rtl="0">
                <a:lnSpc>
                  <a:spcPct val="90000"/>
                </a:lnSpc>
                <a:spcBef>
                  <a:spcPts val="0"/>
                </a:spcBef>
                <a:spcAft>
                  <a:spcPts val="0"/>
                </a:spcAft>
                <a:buNone/>
              </a:pPr>
              <a:r>
                <a:rPr lang="en-US" sz="2499" dirty="0">
                  <a:solidFill>
                    <a:schemeClr val="lt1"/>
                  </a:solidFill>
                  <a:latin typeface="Calibri"/>
                  <a:ea typeface="Calibri"/>
                  <a:cs typeface="Calibri"/>
                  <a:sym typeface="Calibri"/>
                </a:rPr>
                <a:t>Positive Practices</a:t>
              </a:r>
              <a:endParaRPr dirty="0"/>
            </a:p>
          </p:txBody>
        </p:sp>
      </p:grpSp>
      <p:grpSp>
        <p:nvGrpSpPr>
          <p:cNvPr id="441" name="Google Shape;441;p24"/>
          <p:cNvGrpSpPr/>
          <p:nvPr/>
        </p:nvGrpSpPr>
        <p:grpSpPr>
          <a:xfrm>
            <a:off x="4528836" y="3673741"/>
            <a:ext cx="2405365" cy="1202683"/>
            <a:chOff x="2666993" y="2057403"/>
            <a:chExt cx="2405992" cy="1202996"/>
          </a:xfrm>
        </p:grpSpPr>
        <p:sp>
          <p:nvSpPr>
            <p:cNvPr id="442" name="Google Shape;442;p24"/>
            <p:cNvSpPr/>
            <p:nvPr/>
          </p:nvSpPr>
          <p:spPr>
            <a:xfrm>
              <a:off x="2666993" y="2057403"/>
              <a:ext cx="2405992" cy="1202996"/>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24"/>
            <p:cNvSpPr txBox="1"/>
            <p:nvPr/>
          </p:nvSpPr>
          <p:spPr>
            <a:xfrm>
              <a:off x="2666993" y="2057403"/>
              <a:ext cx="2405992" cy="1202996"/>
            </a:xfrm>
            <a:prstGeom prst="rect">
              <a:avLst/>
            </a:prstGeom>
            <a:noFill/>
            <a:ln>
              <a:noFill/>
            </a:ln>
          </p:spPr>
          <p:txBody>
            <a:bodyPr spcFirstLastPara="1" wrap="square" lIns="15850" tIns="15850" rIns="15850" bIns="15850" anchor="ctr" anchorCtr="0">
              <a:noAutofit/>
            </a:bodyPr>
            <a:lstStyle/>
            <a:p>
              <a:pPr marL="0" marR="0" lvl="0" indent="0" algn="ctr" rtl="0">
                <a:lnSpc>
                  <a:spcPct val="90000"/>
                </a:lnSpc>
                <a:spcBef>
                  <a:spcPts val="0"/>
                </a:spcBef>
                <a:spcAft>
                  <a:spcPts val="0"/>
                </a:spcAft>
                <a:buNone/>
              </a:pPr>
              <a:r>
                <a:rPr lang="en-US" sz="2499" dirty="0">
                  <a:solidFill>
                    <a:srgbClr val="AEABAB"/>
                  </a:solidFill>
                  <a:latin typeface="Calibri"/>
                  <a:ea typeface="Calibri"/>
                  <a:cs typeface="Calibri"/>
                  <a:sym typeface="Calibri"/>
                </a:rPr>
                <a:t>Optimize</a:t>
              </a:r>
              <a:r>
                <a:rPr lang="en-US" sz="2499" dirty="0">
                  <a:solidFill>
                    <a:srgbClr val="A5A5A5"/>
                  </a:solidFill>
                  <a:latin typeface="Calibri"/>
                  <a:ea typeface="Calibri"/>
                  <a:cs typeface="Calibri"/>
                  <a:sym typeface="Calibri"/>
                </a:rPr>
                <a:t> </a:t>
              </a:r>
              <a:r>
                <a:rPr lang="en-US" sz="2499" dirty="0">
                  <a:solidFill>
                    <a:srgbClr val="AEABAB"/>
                  </a:solidFill>
                  <a:latin typeface="Calibri"/>
                  <a:ea typeface="Calibri"/>
                  <a:cs typeface="Calibri"/>
                  <a:sym typeface="Calibri"/>
                </a:rPr>
                <a:t>the work environment</a:t>
              </a:r>
              <a:endParaRPr dirty="0"/>
            </a:p>
          </p:txBody>
        </p:sp>
      </p:grpSp>
      <p:sp>
        <p:nvSpPr>
          <p:cNvPr id="444" name="Google Shape;444;p24"/>
          <p:cNvSpPr/>
          <p:nvPr/>
        </p:nvSpPr>
        <p:spPr>
          <a:xfrm>
            <a:off x="9660272" y="4069322"/>
            <a:ext cx="1447423" cy="254971"/>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5" name="Google Shape;445;p24"/>
          <p:cNvSpPr txBox="1"/>
          <p:nvPr/>
        </p:nvSpPr>
        <p:spPr>
          <a:xfrm>
            <a:off x="10016784" y="3661710"/>
            <a:ext cx="1066522" cy="1015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998" b="1" dirty="0">
                <a:solidFill>
                  <a:srgbClr val="FF0000"/>
                </a:solidFill>
                <a:latin typeface="Calibri"/>
                <a:ea typeface="Calibri"/>
                <a:cs typeface="Calibri"/>
                <a:sym typeface="Calibri"/>
              </a:rPr>
              <a:t>X</a:t>
            </a:r>
            <a:endParaRPr dirty="0"/>
          </a:p>
        </p:txBody>
      </p:sp>
      <p:sp>
        <p:nvSpPr>
          <p:cNvPr id="446" name="Google Shape;446;p24"/>
          <p:cNvSpPr txBox="1"/>
          <p:nvPr/>
        </p:nvSpPr>
        <p:spPr>
          <a:xfrm>
            <a:off x="10579421" y="3427439"/>
            <a:ext cx="1546020" cy="9230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Prevent Getting to the </a:t>
            </a:r>
            <a:r>
              <a:rPr lang="en-US" sz="1800" b="1" dirty="0">
                <a:solidFill>
                  <a:srgbClr val="FF0000"/>
                </a:solidFill>
                <a:latin typeface="Calibri"/>
                <a:ea typeface="Calibri"/>
                <a:cs typeface="Calibri"/>
                <a:sym typeface="Calibri"/>
              </a:rPr>
              <a:t>Red</a:t>
            </a:r>
            <a:endParaRPr dirty="0"/>
          </a:p>
        </p:txBody>
      </p:sp>
      <p:cxnSp>
        <p:nvCxnSpPr>
          <p:cNvPr id="447" name="Google Shape;447;p24"/>
          <p:cNvCxnSpPr>
            <a:endCxn id="443" idx="0"/>
          </p:cNvCxnSpPr>
          <p:nvPr/>
        </p:nvCxnSpPr>
        <p:spPr>
          <a:xfrm>
            <a:off x="5731219" y="3427441"/>
            <a:ext cx="300" cy="246300"/>
          </a:xfrm>
          <a:prstGeom prst="straightConnector1">
            <a:avLst/>
          </a:prstGeom>
          <a:noFill/>
          <a:ln w="25400" cap="flat" cmpd="sng">
            <a:solidFill>
              <a:schemeClr val="accent1"/>
            </a:solidFill>
            <a:prstDash val="solid"/>
            <a:miter lim="800000"/>
            <a:headEnd type="none" w="sm" len="sm"/>
            <a:tailEnd type="none" w="sm" len="sm"/>
          </a:ln>
        </p:spPr>
      </p:cxnSp>
      <p:sp>
        <p:nvSpPr>
          <p:cNvPr id="448" name="Google Shape;448;p24"/>
          <p:cNvSpPr/>
          <p:nvPr/>
        </p:nvSpPr>
        <p:spPr>
          <a:xfrm>
            <a:off x="3962400" y="2537759"/>
            <a:ext cx="3825664" cy="609600"/>
          </a:xfrm>
          <a:prstGeom prst="rect">
            <a:avLst/>
          </a:prstGeom>
          <a:solidFill>
            <a:srgbClr val="222A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Individual, Unit, Organization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6"/>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latin typeface="Arial"/>
                <a:ea typeface="Arial"/>
                <a:cs typeface="Arial"/>
                <a:sym typeface="Arial"/>
              </a:rPr>
              <a:t>Final Questions / Comments</a:t>
            </a:r>
            <a:endParaRPr dirty="0"/>
          </a:p>
        </p:txBody>
      </p:sp>
      <p:pic>
        <p:nvPicPr>
          <p:cNvPr id="462" name="Google Shape;462;p26" descr="1,000+ Free Questions &amp; Question Mark Images"/>
          <p:cNvPicPr preferRelativeResize="0"/>
          <p:nvPr/>
        </p:nvPicPr>
        <p:blipFill rotWithShape="1">
          <a:blip r:embed="rId3">
            <a:alphaModFix/>
          </a:blip>
          <a:srcRect/>
          <a:stretch/>
        </p:blipFill>
        <p:spPr>
          <a:xfrm>
            <a:off x="2155031" y="1447800"/>
            <a:ext cx="7881938" cy="5254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Objectives</a:t>
            </a:r>
            <a:endParaRPr dirty="0"/>
          </a:p>
        </p:txBody>
      </p:sp>
      <p:sp>
        <p:nvSpPr>
          <p:cNvPr id="107" name="Google Shape;107;p2"/>
          <p:cNvSpPr txBox="1">
            <a:spLocks noGrp="1"/>
          </p:cNvSpPr>
          <p:nvPr>
            <p:ph type="body" idx="4294967295"/>
          </p:nvPr>
        </p:nvSpPr>
        <p:spPr>
          <a:xfrm>
            <a:off x="856885" y="1880932"/>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endParaRPr sz="3600"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     Identify sources of stress and stress injury for   	</a:t>
            </a:r>
            <a:endParaRPr sz="3600" dirty="0"/>
          </a:p>
          <a:p>
            <a:pPr marL="685800" lvl="0" indent="0" algn="l" rtl="0">
              <a:lnSpc>
                <a:spcPct val="90000"/>
              </a:lnSpc>
              <a:spcBef>
                <a:spcPts val="1000"/>
              </a:spcBef>
              <a:spcAft>
                <a:spcPts val="0"/>
              </a:spcAft>
              <a:buNone/>
            </a:pPr>
            <a:r>
              <a:rPr lang="en-US" sz="3600" dirty="0"/>
              <a:t>  healthcare workers</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     Describe the purpose of Stress First Aid</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     Describe the Stress Continuum</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     Describe the core actions of SFA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Why SFA?</a:t>
            </a:r>
            <a:endParaRPr dirty="0"/>
          </a:p>
        </p:txBody>
      </p:sp>
      <p:pic>
        <p:nvPicPr>
          <p:cNvPr id="114" name="Google Shape;114;p3"/>
          <p:cNvPicPr preferRelativeResize="0"/>
          <p:nvPr/>
        </p:nvPicPr>
        <p:blipFill rotWithShape="1">
          <a:blip r:embed="rId3">
            <a:alphaModFix/>
          </a:blip>
          <a:srcRect/>
          <a:stretch/>
        </p:blipFill>
        <p:spPr>
          <a:xfrm>
            <a:off x="839570" y="2063043"/>
            <a:ext cx="3028161" cy="1514081"/>
          </a:xfrm>
          <a:prstGeom prst="rect">
            <a:avLst/>
          </a:prstGeom>
          <a:noFill/>
          <a:ln w="12700" cap="flat" cmpd="sng">
            <a:solidFill>
              <a:srgbClr val="C00000"/>
            </a:solidFill>
            <a:prstDash val="solid"/>
            <a:round/>
            <a:headEnd type="none" w="sm" len="sm"/>
            <a:tailEnd type="none" w="sm" len="sm"/>
          </a:ln>
        </p:spPr>
      </p:pic>
      <p:pic>
        <p:nvPicPr>
          <p:cNvPr id="115" name="Google Shape;115;p3"/>
          <p:cNvPicPr preferRelativeResize="0"/>
          <p:nvPr/>
        </p:nvPicPr>
        <p:blipFill rotWithShape="1">
          <a:blip r:embed="rId4">
            <a:alphaModFix/>
          </a:blip>
          <a:srcRect/>
          <a:stretch/>
        </p:blipFill>
        <p:spPr>
          <a:xfrm>
            <a:off x="8390927" y="2034474"/>
            <a:ext cx="2961504" cy="1542648"/>
          </a:xfrm>
          <a:prstGeom prst="rect">
            <a:avLst/>
          </a:prstGeom>
          <a:noFill/>
          <a:ln w="12700" cap="flat" cmpd="sng">
            <a:solidFill>
              <a:srgbClr val="C00000"/>
            </a:solidFill>
            <a:prstDash val="solid"/>
            <a:round/>
            <a:headEnd type="none" w="sm" len="sm"/>
            <a:tailEnd type="none" w="sm" len="sm"/>
          </a:ln>
        </p:spPr>
      </p:pic>
      <p:sp>
        <p:nvSpPr>
          <p:cNvPr id="116" name="Google Shape;116;p3"/>
          <p:cNvSpPr txBox="1"/>
          <p:nvPr/>
        </p:nvSpPr>
        <p:spPr>
          <a:xfrm>
            <a:off x="4128325" y="2063047"/>
            <a:ext cx="3935400" cy="646500"/>
          </a:xfrm>
          <a:prstGeom prst="rect">
            <a:avLst/>
          </a:prstGeom>
          <a:solidFill>
            <a:srgbClr val="FFD85D"/>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002060"/>
                </a:solidFill>
                <a:latin typeface="Calibri"/>
                <a:ea typeface="Calibri"/>
                <a:cs typeface="Calibri"/>
                <a:sym typeface="Calibri"/>
              </a:rPr>
              <a:t>The Work of Nursing is Stressful</a:t>
            </a:r>
            <a:endParaRPr dirty="0"/>
          </a:p>
          <a:p>
            <a:pPr marL="0" marR="0" lvl="0" indent="0" algn="ctr" rtl="0">
              <a:spcBef>
                <a:spcPts val="0"/>
              </a:spcBef>
              <a:spcAft>
                <a:spcPts val="0"/>
              </a:spcAft>
              <a:buNone/>
            </a:pPr>
            <a:r>
              <a:rPr lang="en-US" sz="1800" b="1" dirty="0">
                <a:solidFill>
                  <a:srgbClr val="002060"/>
                </a:solidFill>
                <a:latin typeface="Calibri"/>
                <a:ea typeface="Calibri"/>
                <a:cs typeface="Calibri"/>
                <a:sym typeface="Calibri"/>
              </a:rPr>
              <a:t>Healthcare Systems are Stressful</a:t>
            </a:r>
            <a:endParaRPr dirty="0"/>
          </a:p>
        </p:txBody>
      </p:sp>
      <p:sp>
        <p:nvSpPr>
          <p:cNvPr id="117" name="Google Shape;117;p3"/>
          <p:cNvSpPr txBox="1"/>
          <p:nvPr/>
        </p:nvSpPr>
        <p:spPr>
          <a:xfrm>
            <a:off x="850338" y="4114800"/>
            <a:ext cx="10512862" cy="1302536"/>
          </a:xfrm>
          <a:prstGeom prst="rect">
            <a:avLst/>
          </a:prstGeom>
          <a:noFill/>
          <a:ln w="25400"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99" dirty="0">
                <a:solidFill>
                  <a:srgbClr val="232D4B"/>
                </a:solidFill>
                <a:latin typeface="Calibri"/>
                <a:ea typeface="Calibri"/>
                <a:cs typeface="Calibri"/>
                <a:sym typeface="Calibri"/>
              </a:rPr>
              <a:t>Occupational stress creates challenges and risks for individuals and teams</a:t>
            </a:r>
            <a:endParaRPr dirty="0"/>
          </a:p>
          <a:p>
            <a:pPr marL="0" marR="0" lvl="0" indent="0" algn="l" rtl="0">
              <a:spcBef>
                <a:spcPts val="800"/>
              </a:spcBef>
              <a:spcAft>
                <a:spcPts val="0"/>
              </a:spcAft>
              <a:buNone/>
            </a:pPr>
            <a:r>
              <a:rPr lang="en-US" sz="2399" dirty="0">
                <a:solidFill>
                  <a:srgbClr val="232D4B"/>
                </a:solidFill>
                <a:latin typeface="Calibri"/>
                <a:ea typeface="Calibri"/>
                <a:cs typeface="Calibri"/>
                <a:sym typeface="Calibri"/>
              </a:rPr>
              <a:t>Occupational Stress Injury is a manageable risk—counteract with resilience, effective coping and healthy work </a:t>
            </a:r>
            <a:r>
              <a:rPr lang="en-US" sz="2399" dirty="0">
                <a:solidFill>
                  <a:srgbClr val="232D4B"/>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environments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descr="Frayed"/>
          <p:cNvPicPr preferRelativeResize="0"/>
          <p:nvPr/>
        </p:nvPicPr>
        <p:blipFill rotWithShape="1">
          <a:blip r:embed="rId3">
            <a:alphaModFix/>
          </a:blip>
          <a:srcRect/>
          <a:stretch/>
        </p:blipFill>
        <p:spPr>
          <a:xfrm>
            <a:off x="2209801" y="1408203"/>
            <a:ext cx="8316201" cy="5386040"/>
          </a:xfrm>
          <a:prstGeom prst="rect">
            <a:avLst/>
          </a:prstGeom>
          <a:noFill/>
          <a:ln>
            <a:noFill/>
          </a:ln>
        </p:spPr>
      </p:pic>
      <p:sp>
        <p:nvSpPr>
          <p:cNvPr id="124" name="Google Shape;124;p4"/>
          <p:cNvSpPr txBox="1"/>
          <p:nvPr/>
        </p:nvSpPr>
        <p:spPr>
          <a:xfrm>
            <a:off x="2538686" y="215757"/>
            <a:ext cx="79873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lt1"/>
                </a:solidFill>
                <a:latin typeface="Calibri"/>
                <a:ea typeface="Calibri"/>
                <a:cs typeface="Calibri"/>
                <a:sym typeface="Calibri"/>
              </a:rPr>
              <a:t>And Needed More Than Ever Before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What is SFA?</a:t>
            </a:r>
            <a:endParaRPr dirty="0"/>
          </a:p>
        </p:txBody>
      </p:sp>
      <p:pic>
        <p:nvPicPr>
          <p:cNvPr id="131" name="Google Shape;131;p5"/>
          <p:cNvPicPr preferRelativeResize="0"/>
          <p:nvPr/>
        </p:nvPicPr>
        <p:blipFill rotWithShape="1">
          <a:blip r:embed="rId3">
            <a:alphaModFix/>
          </a:blip>
          <a:srcRect/>
          <a:stretch/>
        </p:blipFill>
        <p:spPr>
          <a:xfrm>
            <a:off x="839570" y="2063043"/>
            <a:ext cx="3028161" cy="1514081"/>
          </a:xfrm>
          <a:prstGeom prst="rect">
            <a:avLst/>
          </a:prstGeom>
          <a:noFill/>
          <a:ln w="12700" cap="flat" cmpd="sng">
            <a:solidFill>
              <a:srgbClr val="C00000"/>
            </a:solidFill>
            <a:prstDash val="solid"/>
            <a:round/>
            <a:headEnd type="none" w="sm" len="sm"/>
            <a:tailEnd type="none" w="sm" len="sm"/>
          </a:ln>
        </p:spPr>
      </p:pic>
      <p:pic>
        <p:nvPicPr>
          <p:cNvPr id="132" name="Google Shape;132;p5"/>
          <p:cNvPicPr preferRelativeResize="0"/>
          <p:nvPr/>
        </p:nvPicPr>
        <p:blipFill rotWithShape="1">
          <a:blip r:embed="rId4">
            <a:alphaModFix/>
          </a:blip>
          <a:srcRect/>
          <a:stretch/>
        </p:blipFill>
        <p:spPr>
          <a:xfrm>
            <a:off x="8390927" y="2034474"/>
            <a:ext cx="2961504" cy="1542648"/>
          </a:xfrm>
          <a:prstGeom prst="rect">
            <a:avLst/>
          </a:prstGeom>
          <a:noFill/>
          <a:ln w="12700" cap="flat" cmpd="sng">
            <a:solidFill>
              <a:srgbClr val="C00000"/>
            </a:solidFill>
            <a:prstDash val="solid"/>
            <a:round/>
            <a:headEnd type="none" w="sm" len="sm"/>
            <a:tailEnd type="none" w="sm" len="sm"/>
          </a:ln>
        </p:spPr>
      </p:pic>
      <p:sp>
        <p:nvSpPr>
          <p:cNvPr id="133" name="Google Shape;133;p5"/>
          <p:cNvSpPr txBox="1"/>
          <p:nvPr/>
        </p:nvSpPr>
        <p:spPr>
          <a:xfrm>
            <a:off x="4161651" y="2226443"/>
            <a:ext cx="4006304" cy="430887"/>
          </a:xfrm>
          <a:prstGeom prst="rect">
            <a:avLst/>
          </a:prstGeom>
          <a:solidFill>
            <a:srgbClr val="FFD85D"/>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rgbClr val="002060"/>
                </a:solidFill>
                <a:latin typeface="Calibri"/>
                <a:ea typeface="Calibri"/>
                <a:cs typeface="Calibri"/>
                <a:sym typeface="Calibri"/>
              </a:rPr>
              <a:t>Peer-Support &amp; Self-Care Model </a:t>
            </a:r>
            <a:endParaRPr dirty="0"/>
          </a:p>
        </p:txBody>
      </p:sp>
      <p:sp>
        <p:nvSpPr>
          <p:cNvPr id="134" name="Google Shape;134;p5"/>
          <p:cNvSpPr txBox="1"/>
          <p:nvPr/>
        </p:nvSpPr>
        <p:spPr>
          <a:xfrm>
            <a:off x="887706" y="4239537"/>
            <a:ext cx="10512862" cy="1774588"/>
          </a:xfrm>
          <a:prstGeom prst="rect">
            <a:avLst/>
          </a:prstGeom>
          <a:noFill/>
          <a:ln w="25400"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99" dirty="0">
                <a:solidFill>
                  <a:srgbClr val="232D4B"/>
                </a:solidFill>
                <a:latin typeface="Calibri"/>
                <a:ea typeface="Calibri"/>
                <a:cs typeface="Calibri"/>
                <a:sym typeface="Calibri"/>
              </a:rPr>
              <a:t>Stress First Aid is an evidence-based set of knowledge and skill tools to manage stress at an individual, unit and organizational level</a:t>
            </a:r>
            <a:endParaRPr dirty="0"/>
          </a:p>
          <a:p>
            <a:pPr marL="0" marR="0" lvl="0" indent="0" algn="l" rtl="0">
              <a:spcBef>
                <a:spcPts val="800"/>
              </a:spcBef>
              <a:spcAft>
                <a:spcPts val="0"/>
              </a:spcAft>
              <a:buNone/>
            </a:pPr>
            <a:r>
              <a:rPr lang="en-US" sz="2400" dirty="0">
                <a:solidFill>
                  <a:srgbClr val="002060"/>
                </a:solidFill>
                <a:latin typeface="Calibri"/>
                <a:ea typeface="Calibri"/>
                <a:cs typeface="Calibri"/>
                <a:sym typeface="Calibri"/>
              </a:rPr>
              <a:t>Proactive actions to promote individual and unit well-being and resilience</a:t>
            </a:r>
            <a:endParaRPr dirty="0"/>
          </a:p>
          <a:p>
            <a:pPr marL="0" marR="0" lvl="0" indent="0" algn="l" rtl="0">
              <a:spcBef>
                <a:spcPts val="800"/>
              </a:spcBef>
              <a:spcAft>
                <a:spcPts val="0"/>
              </a:spcAft>
              <a:buNone/>
            </a:pPr>
            <a:r>
              <a:rPr lang="en-US" sz="2400" dirty="0">
                <a:solidFill>
                  <a:srgbClr val="002060"/>
                </a:solidFill>
                <a:latin typeface="Calibri"/>
                <a:ea typeface="Calibri"/>
                <a:cs typeface="Calibri"/>
                <a:sym typeface="Calibri"/>
              </a:rPr>
              <a:t>Early recognition and management of stress injury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614363" y="52183"/>
            <a:ext cx="10817027"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Stress and Stress Injury</a:t>
            </a:r>
            <a:endParaRPr dirty="0"/>
          </a:p>
        </p:txBody>
      </p:sp>
      <p:sp>
        <p:nvSpPr>
          <p:cNvPr id="141" name="Google Shape;141;p6"/>
          <p:cNvSpPr txBox="1"/>
          <p:nvPr/>
        </p:nvSpPr>
        <p:spPr>
          <a:xfrm>
            <a:off x="6743700" y="1421850"/>
            <a:ext cx="4876800" cy="5293716"/>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rgbClr val="232D4B"/>
              </a:buClr>
              <a:buSzPts val="2000"/>
              <a:buFont typeface="Noto Sans Symbols"/>
              <a:buChar char="❖"/>
            </a:pPr>
            <a:r>
              <a:rPr lang="en-US" sz="2000" dirty="0">
                <a:solidFill>
                  <a:srgbClr val="232D4B"/>
                </a:solidFill>
                <a:latin typeface="Calibri"/>
                <a:ea typeface="Calibri"/>
                <a:cs typeface="Calibri"/>
                <a:sym typeface="Calibri"/>
              </a:rPr>
              <a:t>Excessive stress can overwhelm compensatory systems and precipitate debilitating psychopathology </a:t>
            </a:r>
            <a:endParaRPr dirty="0"/>
          </a:p>
          <a:p>
            <a:pPr marL="0" marR="0" lvl="0" indent="0" algn="l" rtl="0">
              <a:spcBef>
                <a:spcPts val="0"/>
              </a:spcBef>
              <a:spcAft>
                <a:spcPts val="0"/>
              </a:spcAft>
              <a:buNone/>
            </a:pPr>
            <a:endParaRPr sz="2000" dirty="0">
              <a:solidFill>
                <a:srgbClr val="232D4B"/>
              </a:solidFill>
              <a:latin typeface="Calibri"/>
              <a:ea typeface="Calibri"/>
              <a:cs typeface="Calibri"/>
              <a:sym typeface="Calibri"/>
            </a:endParaRPr>
          </a:p>
          <a:p>
            <a:pPr marL="342900" marR="0" lvl="0" indent="-342900" algn="l" rtl="0">
              <a:spcBef>
                <a:spcPts val="0"/>
              </a:spcBef>
              <a:spcAft>
                <a:spcPts val="0"/>
              </a:spcAft>
              <a:buClr>
                <a:srgbClr val="232D4B"/>
              </a:buClr>
              <a:buSzPts val="2000"/>
              <a:buFont typeface="Noto Sans Symbols"/>
              <a:buChar char="❖"/>
            </a:pPr>
            <a:r>
              <a:rPr lang="en-US" sz="2000" dirty="0">
                <a:solidFill>
                  <a:srgbClr val="232D4B"/>
                </a:solidFill>
                <a:latin typeface="Calibri"/>
                <a:ea typeface="Calibri"/>
                <a:cs typeface="Calibri"/>
                <a:sym typeface="Calibri"/>
              </a:rPr>
              <a:t>A </a:t>
            </a:r>
            <a:r>
              <a:rPr lang="en-US" sz="2000" dirty="0">
                <a:solidFill>
                  <a:srgbClr val="FF0000"/>
                </a:solidFill>
                <a:latin typeface="Calibri"/>
                <a:ea typeface="Calibri"/>
                <a:cs typeface="Calibri"/>
                <a:sym typeface="Calibri"/>
              </a:rPr>
              <a:t>STRESS INJURY </a:t>
            </a:r>
            <a:r>
              <a:rPr lang="en-US" sz="2000" dirty="0">
                <a:solidFill>
                  <a:srgbClr val="232D4B"/>
                </a:solidFill>
                <a:latin typeface="Calibri"/>
                <a:ea typeface="Calibri"/>
                <a:cs typeface="Calibri"/>
                <a:sym typeface="Calibri"/>
              </a:rPr>
              <a:t>is any severe and persistent distress or loss of ability to function caused by damage to the brain, mind, or spirit after exposure to overwhelming stressors</a:t>
            </a:r>
            <a:endParaRPr dirty="0"/>
          </a:p>
          <a:p>
            <a:pPr marL="0" marR="0" lvl="0" indent="0" algn="l" rtl="0">
              <a:spcBef>
                <a:spcPts val="0"/>
              </a:spcBef>
              <a:spcAft>
                <a:spcPts val="0"/>
              </a:spcAft>
              <a:buNone/>
            </a:pPr>
            <a:endParaRPr sz="2000" dirty="0">
              <a:solidFill>
                <a:srgbClr val="232D4B"/>
              </a:solidFill>
              <a:latin typeface="Calibri"/>
              <a:ea typeface="Calibri"/>
              <a:cs typeface="Calibri"/>
              <a:sym typeface="Calibri"/>
            </a:endParaRPr>
          </a:p>
          <a:p>
            <a:pPr marL="342900" marR="0" lvl="0" indent="-342900" algn="l" rtl="0">
              <a:spcBef>
                <a:spcPts val="0"/>
              </a:spcBef>
              <a:spcAft>
                <a:spcPts val="0"/>
              </a:spcAft>
              <a:buClr>
                <a:srgbClr val="232D4B"/>
              </a:buClr>
              <a:buSzPts val="2000"/>
              <a:buFont typeface="Noto Sans Symbols"/>
              <a:buChar char="❖"/>
            </a:pPr>
            <a:r>
              <a:rPr lang="en-US" sz="2000" dirty="0">
                <a:solidFill>
                  <a:srgbClr val="232D4B"/>
                </a:solidFill>
                <a:latin typeface="Calibri"/>
                <a:ea typeface="Calibri"/>
                <a:cs typeface="Calibri"/>
                <a:sym typeface="Calibri"/>
              </a:rPr>
              <a:t>The stressed brain is like an exercised muscle. Manageable stresses can toughen us, but an overload can cause permanent injury.</a:t>
            </a:r>
            <a:endParaRPr sz="1800" dirty="0">
              <a:solidFill>
                <a:srgbClr val="232D4B"/>
              </a:solidFill>
              <a:latin typeface="Calibri"/>
              <a:ea typeface="Calibri"/>
              <a:cs typeface="Calibri"/>
              <a:sym typeface="Calibri"/>
            </a:endParaRPr>
          </a:p>
          <a:p>
            <a:pPr marL="0" marR="0" lvl="0" indent="0" algn="l" rtl="0">
              <a:spcBef>
                <a:spcPts val="0"/>
              </a:spcBef>
              <a:spcAft>
                <a:spcPts val="0"/>
              </a:spcAft>
              <a:buNone/>
            </a:pPr>
            <a:endParaRPr sz="1800" dirty="0">
              <a:solidFill>
                <a:srgbClr val="232D4B"/>
              </a:solidFill>
              <a:latin typeface="Calibri"/>
              <a:ea typeface="Calibri"/>
              <a:cs typeface="Calibri"/>
              <a:sym typeface="Calibri"/>
            </a:endParaRPr>
          </a:p>
          <a:p>
            <a:pPr marL="285750" marR="0" lvl="0" indent="-285750" algn="l" rtl="0">
              <a:spcBef>
                <a:spcPts val="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STRESS INJURIES </a:t>
            </a:r>
            <a:r>
              <a:rPr lang="en-US" sz="2000" dirty="0">
                <a:solidFill>
                  <a:srgbClr val="232D4B"/>
                </a:solidFill>
                <a:latin typeface="Calibri"/>
                <a:ea typeface="Calibri"/>
                <a:cs typeface="Calibri"/>
                <a:sym typeface="Calibri"/>
              </a:rPr>
              <a:t>are invisible. You may only notice them in behaviors and words. </a:t>
            </a:r>
            <a:endParaRPr dirty="0"/>
          </a:p>
        </p:txBody>
      </p:sp>
      <p:sp>
        <p:nvSpPr>
          <p:cNvPr id="142" name="Google Shape;142;p6" descr="Job Stress, or Psychological Injury? – HR Daily Community"/>
          <p:cNvSpPr/>
          <p:nvPr/>
        </p:nvSpPr>
        <p:spPr>
          <a:xfrm>
            <a:off x="157163"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3" name="Google Shape;143;p6" descr="Job Stress, or Psychological Injury? – HR Daily Community"/>
          <p:cNvSpPr/>
          <p:nvPr/>
        </p:nvSpPr>
        <p:spPr>
          <a:xfrm>
            <a:off x="309563" y="7938"/>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44" name="Google Shape;144;p6"/>
          <p:cNvPicPr preferRelativeResize="0"/>
          <p:nvPr/>
        </p:nvPicPr>
        <p:blipFill rotWithShape="1">
          <a:blip r:embed="rId3">
            <a:alphaModFix/>
          </a:blip>
          <a:srcRect/>
          <a:stretch/>
        </p:blipFill>
        <p:spPr>
          <a:xfrm>
            <a:off x="952933" y="2175868"/>
            <a:ext cx="3844204" cy="2248937"/>
          </a:xfrm>
          <a:prstGeom prst="rect">
            <a:avLst/>
          </a:prstGeom>
          <a:noFill/>
          <a:ln>
            <a:noFill/>
          </a:ln>
        </p:spPr>
      </p:pic>
      <p:sp>
        <p:nvSpPr>
          <p:cNvPr id="145" name="Google Shape;145;p6"/>
          <p:cNvSpPr/>
          <p:nvPr/>
        </p:nvSpPr>
        <p:spPr>
          <a:xfrm>
            <a:off x="571500" y="4597743"/>
            <a:ext cx="5148263" cy="1682471"/>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Stress exists on a continuum.</a:t>
            </a:r>
            <a:endParaRPr dirty="0"/>
          </a:p>
          <a:p>
            <a:pPr marL="285750" marR="0" lvl="0" indent="-285750" algn="l" rtl="0">
              <a:spcBef>
                <a:spcPts val="40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Stress can be positive</a:t>
            </a:r>
            <a:endParaRPr dirty="0"/>
          </a:p>
          <a:p>
            <a:pPr marL="285750" marR="0" lvl="0" indent="-285750" algn="l" rtl="0">
              <a:spcBef>
                <a:spcPts val="40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Stress is part of our everyday work environment</a:t>
            </a:r>
            <a:endParaRPr dirty="0"/>
          </a:p>
          <a:p>
            <a:pPr marL="285750" marR="0" lvl="0" indent="-285750" algn="l" rtl="0">
              <a:spcBef>
                <a:spcPts val="40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Sometimes we function better under stress</a:t>
            </a:r>
            <a:endParaRPr dirty="0"/>
          </a:p>
          <a:p>
            <a:pPr marL="285750" marR="0" lvl="0" indent="-285750" algn="l" rtl="0">
              <a:spcBef>
                <a:spcPts val="40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But we must prevent stress injury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latin typeface="Calibri"/>
                <a:ea typeface="Calibri"/>
                <a:cs typeface="Calibri"/>
                <a:sym typeface="Calibri"/>
              </a:rPr>
              <a:t>Stress Injuries and Peer Support</a:t>
            </a:r>
            <a:endParaRPr dirty="0"/>
          </a:p>
        </p:txBody>
      </p:sp>
      <p:sp>
        <p:nvSpPr>
          <p:cNvPr id="153" name="Google Shape;153;p7"/>
          <p:cNvSpPr txBox="1">
            <a:spLocks noGrp="1"/>
          </p:cNvSpPr>
          <p:nvPr>
            <p:ph type="body" idx="4294967295"/>
          </p:nvPr>
        </p:nvSpPr>
        <p:spPr>
          <a:xfrm>
            <a:off x="633846" y="1680152"/>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Calibri"/>
                <a:ea typeface="Calibri"/>
                <a:cs typeface="Calibri"/>
                <a:sym typeface="Calibri"/>
              </a:rPr>
              <a:t>Most people exposed to high stress and chronic stress events will cope, but some will become ill</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Calibri"/>
                <a:ea typeface="Calibri"/>
                <a:cs typeface="Calibri"/>
                <a:sym typeface="Calibri"/>
              </a:rPr>
              <a:t>Those injured by stress may be the last to recognize it</a:t>
            </a:r>
            <a:endParaRPr dirty="0"/>
          </a:p>
          <a:p>
            <a:pPr marL="228600" lvl="0" indent="-228600" algn="l" rtl="0">
              <a:lnSpc>
                <a:spcPct val="90000"/>
              </a:lnSpc>
              <a:spcBef>
                <a:spcPts val="1000"/>
              </a:spcBef>
              <a:spcAft>
                <a:spcPts val="0"/>
              </a:spcAft>
              <a:buClr>
                <a:schemeClr val="dk1"/>
              </a:buClr>
              <a:buSzPts val="2400"/>
              <a:buChar char="•"/>
            </a:pPr>
            <a:r>
              <a:rPr lang="en-US" sz="2400" dirty="0"/>
              <a:t>Those who recognize stress may not seek formal help—stigma and “otherness” is a big barrier </a:t>
            </a:r>
            <a:endParaRPr dirty="0"/>
          </a:p>
          <a:p>
            <a:pPr marL="228600" lvl="0" indent="-228600" algn="l" rtl="0">
              <a:lnSpc>
                <a:spcPct val="90000"/>
              </a:lnSpc>
              <a:spcBef>
                <a:spcPts val="1000"/>
              </a:spcBef>
              <a:spcAft>
                <a:spcPts val="0"/>
              </a:spcAft>
              <a:buClr>
                <a:schemeClr val="dk1"/>
              </a:buClr>
              <a:buSzPts val="2400"/>
              <a:buChar char="•"/>
            </a:pPr>
            <a:r>
              <a:rPr lang="en-US" sz="2400" dirty="0"/>
              <a:t>Evidence suggests that early treatment/management of reactions is effective</a:t>
            </a:r>
            <a:endParaRPr dirty="0"/>
          </a:p>
          <a:p>
            <a:pPr marL="228600" lvl="0" indent="-228600" algn="l" rtl="0">
              <a:lnSpc>
                <a:spcPct val="90000"/>
              </a:lnSpc>
              <a:spcBef>
                <a:spcPts val="1000"/>
              </a:spcBef>
              <a:spcAft>
                <a:spcPts val="0"/>
              </a:spcAft>
              <a:buClr>
                <a:schemeClr val="dk1"/>
              </a:buClr>
              <a:buSzPts val="2400"/>
              <a:buChar char="•"/>
            </a:pPr>
            <a:r>
              <a:rPr lang="en-US" sz="2400" dirty="0"/>
              <a:t>Peers are more likely to seek help from, and listen to someone with a shared experience</a:t>
            </a:r>
            <a:endParaRPr dirty="0"/>
          </a:p>
          <a:p>
            <a:pPr marL="228600" lvl="0" indent="-228600" algn="l" rtl="0">
              <a:lnSpc>
                <a:spcPct val="90000"/>
              </a:lnSpc>
              <a:spcBef>
                <a:spcPts val="1000"/>
              </a:spcBef>
              <a:spcAft>
                <a:spcPts val="0"/>
              </a:spcAft>
              <a:buClr>
                <a:schemeClr val="dk1"/>
              </a:buClr>
              <a:buSzPts val="2400"/>
              <a:buChar char="•"/>
            </a:pPr>
            <a:r>
              <a:rPr lang="en-US" sz="2400" dirty="0"/>
              <a:t>Peers can also be a bridge to more formal treatment </a:t>
            </a:r>
            <a:endParaRPr dirty="0"/>
          </a:p>
        </p:txBody>
      </p:sp>
      <p:sp>
        <p:nvSpPr>
          <p:cNvPr id="154" name="Google Shape;154;p7"/>
          <p:cNvSpPr txBox="1"/>
          <p:nvPr/>
        </p:nvSpPr>
        <p:spPr>
          <a:xfrm>
            <a:off x="8305800" y="6135469"/>
            <a:ext cx="3886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Jones et al., 2012;  Brailey et al., 2007;  Pietrzak et al. Dickstein et al., 2010; McTeague et al., 2009</a:t>
            </a:r>
            <a:endParaRPr sz="12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1524002" y="76201"/>
            <a:ext cx="9220199" cy="1008063"/>
          </a:xfrm>
          <a:prstGeom prst="rect">
            <a:avLst/>
          </a:prstGeom>
          <a:noFill/>
          <a:ln>
            <a:noFill/>
          </a:ln>
        </p:spPr>
        <p:txBody>
          <a:bodyPr spcFirstLastPara="1" wrap="square" lIns="91400" tIns="45700" rIns="91400" bIns="45700" anchor="ctr" anchorCtr="1">
            <a:normAutofit/>
          </a:bodyPr>
          <a:lstStyle/>
          <a:p>
            <a:pPr marL="0" lvl="0" indent="0" algn="ctr" rtl="0">
              <a:lnSpc>
                <a:spcPct val="90000"/>
              </a:lnSpc>
              <a:spcBef>
                <a:spcPts val="0"/>
              </a:spcBef>
              <a:spcAft>
                <a:spcPts val="0"/>
              </a:spcAft>
              <a:buClr>
                <a:schemeClr val="lt1"/>
              </a:buClr>
              <a:buSzPts val="4000"/>
              <a:buFont typeface="Calibri"/>
              <a:buNone/>
            </a:pPr>
            <a:r>
              <a:rPr lang="en-US" sz="4000" dirty="0"/>
              <a:t>Double Edged Sword of Values and Ideals</a:t>
            </a:r>
            <a:endParaRPr dirty="0"/>
          </a:p>
        </p:txBody>
      </p:sp>
      <p:graphicFrame>
        <p:nvGraphicFramePr>
          <p:cNvPr id="163" name="Google Shape;163;p8"/>
          <p:cNvGraphicFramePr/>
          <p:nvPr>
            <p:extLst>
              <p:ext uri="{D42A27DB-BD31-4B8C-83A1-F6EECF244321}">
                <p14:modId xmlns:p14="http://schemas.microsoft.com/office/powerpoint/2010/main" val="626704475"/>
              </p:ext>
            </p:extLst>
          </p:nvPr>
        </p:nvGraphicFramePr>
        <p:xfrm>
          <a:off x="1524001" y="1479892"/>
          <a:ext cx="9393150" cy="5149460"/>
        </p:xfrm>
        <a:graphic>
          <a:graphicData uri="http://schemas.openxmlformats.org/drawingml/2006/table">
            <a:tbl>
              <a:tblPr firstRow="1" bandRow="1">
                <a:tableStyleId>{69C7853C-536D-4A76-A0AE-DD22124D55A5}</a:tableStyleId>
              </a:tblPr>
              <a:tblGrid>
                <a:gridCol w="3823675">
                  <a:extLst>
                    <a:ext uri="{9D8B030D-6E8A-4147-A177-3AD203B41FA5}">
                      <a16:colId xmlns:a16="http://schemas.microsoft.com/office/drawing/2014/main" val="20000"/>
                    </a:ext>
                  </a:extLst>
                </a:gridCol>
                <a:gridCol w="1634375">
                  <a:extLst>
                    <a:ext uri="{9D8B030D-6E8A-4147-A177-3AD203B41FA5}">
                      <a16:colId xmlns:a16="http://schemas.microsoft.com/office/drawing/2014/main" val="20001"/>
                    </a:ext>
                  </a:extLst>
                </a:gridCol>
                <a:gridCol w="3935100">
                  <a:extLst>
                    <a:ext uri="{9D8B030D-6E8A-4147-A177-3AD203B41FA5}">
                      <a16:colId xmlns:a16="http://schemas.microsoft.com/office/drawing/2014/main" val="20002"/>
                    </a:ext>
                  </a:extLst>
                </a:gridCol>
              </a:tblGrid>
              <a:tr h="494000">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dirty="0">
                          <a:solidFill>
                            <a:schemeClr val="lt1"/>
                          </a:solidFill>
                        </a:rPr>
                        <a:t>Strength</a:t>
                      </a:r>
                      <a:endParaRPr dirty="0">
                        <a:solidFill>
                          <a:schemeClr val="lt1"/>
                        </a:solidFill>
                      </a:endParaRPr>
                    </a:p>
                  </a:txBody>
                  <a:tcPr marL="81250" marR="81250" marT="45700" marB="45700" anchor="ctr">
                    <a:solidFill>
                      <a:srgbClr val="232D4B"/>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u="none" strike="noStrike" cap="none" dirty="0">
                          <a:solidFill>
                            <a:schemeClr val="lt1"/>
                          </a:solidFill>
                        </a:rPr>
                        <a:t>Guiding Ideal</a:t>
                      </a:r>
                      <a:endParaRPr sz="1900" u="none" strike="noStrike" cap="none" dirty="0">
                        <a:solidFill>
                          <a:schemeClr val="lt1"/>
                        </a:solidFill>
                      </a:endParaRPr>
                    </a:p>
                  </a:txBody>
                  <a:tcPr marL="81250" marR="81250" marT="45700" marB="45700" anchor="ctr">
                    <a:solidFill>
                      <a:srgbClr val="232D4B"/>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u="none" strike="noStrike" cap="none" dirty="0">
                          <a:solidFill>
                            <a:schemeClr val="lt1"/>
                          </a:solidFill>
                        </a:rPr>
                        <a:t>Vulnerability</a:t>
                      </a:r>
                      <a:endParaRPr dirty="0">
                        <a:solidFill>
                          <a:schemeClr val="lt1"/>
                        </a:solidFill>
                      </a:endParaRPr>
                    </a:p>
                  </a:txBody>
                  <a:tcPr marL="81250" marR="81250" marT="45700" marB="45700" anchor="ctr">
                    <a:solidFill>
                      <a:srgbClr val="232D4B"/>
                    </a:solidFill>
                  </a:tcPr>
                </a:tc>
                <a:extLst>
                  <a:ext uri="{0D108BD9-81ED-4DB2-BD59-A6C34878D82A}">
                    <a16:rowId xmlns:a16="http://schemas.microsoft.com/office/drawing/2014/main" val="10000"/>
                  </a:ext>
                </a:extLst>
              </a:tr>
              <a:tr h="89297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Placing the welfare of others above one’s own welfare</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Selflessness</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Not seeking help for health problems because personal health is not a priority</a:t>
                      </a:r>
                      <a:endParaRPr dirty="0"/>
                    </a:p>
                  </a:txBody>
                  <a:tcPr marL="81250" marR="81250" marT="45700" marB="45700" anchor="ctr"/>
                </a:tc>
                <a:extLst>
                  <a:ext uri="{0D108BD9-81ED-4DB2-BD59-A6C34878D82A}">
                    <a16:rowId xmlns:a16="http://schemas.microsoft.com/office/drawing/2014/main" val="10001"/>
                  </a:ext>
                </a:extLst>
              </a:tr>
              <a:tr h="91742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Commitment to helping patients heal and supporting their families</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Loyalty</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Guilt and complicated bereavement after perceived failure or loss</a:t>
                      </a:r>
                      <a:endParaRPr dirty="0"/>
                    </a:p>
                  </a:txBody>
                  <a:tcPr marL="81250" marR="81250" marT="45700" marB="45700" anchor="ctr"/>
                </a:tc>
                <a:extLst>
                  <a:ext uri="{0D108BD9-81ED-4DB2-BD59-A6C34878D82A}">
                    <a16:rowId xmlns:a16="http://schemas.microsoft.com/office/drawing/2014/main" val="10002"/>
                  </a:ext>
                </a:extLst>
              </a:tr>
              <a:tr h="89297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Toughness and ability to endure hardships without complaint</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Stoicism</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Not aware of / acknowledging significant symptoms /suffering</a:t>
                      </a:r>
                      <a:endParaRPr dirty="0"/>
                    </a:p>
                  </a:txBody>
                  <a:tcPr marL="81250" marR="81250" marT="45700" marB="45700" anchor="ctr"/>
                </a:tc>
                <a:extLst>
                  <a:ext uri="{0D108BD9-81ED-4DB2-BD59-A6C34878D82A}">
                    <a16:rowId xmlns:a16="http://schemas.microsoft.com/office/drawing/2014/main" val="10003"/>
                  </a:ext>
                </a:extLst>
              </a:tr>
              <a:tr h="89297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Following an internal moral compass to choose “right” over “wrong”</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Moral Code</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Feeling frustrated and betrayed when others fail to follow a moral code</a:t>
                      </a:r>
                      <a:endParaRPr dirty="0"/>
                    </a:p>
                  </a:txBody>
                  <a:tcPr marL="81250" marR="81250" marT="45700" marB="45700" anchor="ctr"/>
                </a:tc>
                <a:extLst>
                  <a:ext uri="{0D108BD9-81ED-4DB2-BD59-A6C34878D82A}">
                    <a16:rowId xmlns:a16="http://schemas.microsoft.com/office/drawing/2014/main" val="10004"/>
                  </a:ext>
                </a:extLst>
              </a:tr>
              <a:tr h="70572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Becoming the best and most effective professional possible</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Excellence</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Feeling ashamed / denial or minimization of imperfections</a:t>
                      </a:r>
                      <a:endParaRPr dirty="0"/>
                    </a:p>
                  </a:txBody>
                  <a:tcPr marL="81250" marR="81250" marT="45700" marB="4570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Major Concepts</a:t>
            </a:r>
            <a:endParaRPr dirty="0"/>
          </a:p>
        </p:txBody>
      </p:sp>
      <p:sp>
        <p:nvSpPr>
          <p:cNvPr id="178" name="Google Shape;178;p10"/>
          <p:cNvSpPr txBox="1"/>
          <p:nvPr/>
        </p:nvSpPr>
        <p:spPr>
          <a:xfrm>
            <a:off x="2719556" y="3690319"/>
            <a:ext cx="2133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Stress Continuum</a:t>
            </a:r>
            <a:endParaRPr dirty="0"/>
          </a:p>
        </p:txBody>
      </p:sp>
      <p:sp>
        <p:nvSpPr>
          <p:cNvPr id="179" name="Google Shape;179;p10"/>
          <p:cNvSpPr txBox="1"/>
          <p:nvPr/>
        </p:nvSpPr>
        <p:spPr>
          <a:xfrm>
            <a:off x="202319" y="1826994"/>
            <a:ext cx="1981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Stress Injury</a:t>
            </a:r>
            <a:endParaRPr dirty="0"/>
          </a:p>
        </p:txBody>
      </p:sp>
      <p:sp>
        <p:nvSpPr>
          <p:cNvPr id="180" name="Google Shape;180;p10"/>
          <p:cNvSpPr txBox="1"/>
          <p:nvPr/>
        </p:nvSpPr>
        <p:spPr>
          <a:xfrm>
            <a:off x="5791200" y="5454650"/>
            <a:ext cx="1981200"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Stress First-Aid</a:t>
            </a:r>
            <a:endParaRPr dirty="0"/>
          </a:p>
        </p:txBody>
      </p:sp>
      <p:pic>
        <p:nvPicPr>
          <p:cNvPr id="181" name="Google Shape;181;p10"/>
          <p:cNvPicPr preferRelativeResize="0"/>
          <p:nvPr/>
        </p:nvPicPr>
        <p:blipFill rotWithShape="1">
          <a:blip r:embed="rId3">
            <a:alphaModFix/>
          </a:blip>
          <a:srcRect/>
          <a:stretch/>
        </p:blipFill>
        <p:spPr>
          <a:xfrm>
            <a:off x="2183519" y="1529748"/>
            <a:ext cx="3886200" cy="963827"/>
          </a:xfrm>
          <a:prstGeom prst="rect">
            <a:avLst/>
          </a:prstGeom>
          <a:noFill/>
          <a:ln>
            <a:noFill/>
          </a:ln>
        </p:spPr>
      </p:pic>
      <p:pic>
        <p:nvPicPr>
          <p:cNvPr id="182" name="Google Shape;182;p10"/>
          <p:cNvPicPr preferRelativeResize="0"/>
          <p:nvPr/>
        </p:nvPicPr>
        <p:blipFill rotWithShape="1">
          <a:blip r:embed="rId4">
            <a:alphaModFix/>
          </a:blip>
          <a:srcRect/>
          <a:stretch/>
        </p:blipFill>
        <p:spPr>
          <a:xfrm>
            <a:off x="4841125" y="2984901"/>
            <a:ext cx="3805989" cy="1717835"/>
          </a:xfrm>
          <a:prstGeom prst="rect">
            <a:avLst/>
          </a:prstGeom>
          <a:noFill/>
          <a:ln>
            <a:noFill/>
          </a:ln>
        </p:spPr>
      </p:pic>
      <p:grpSp>
        <p:nvGrpSpPr>
          <p:cNvPr id="183" name="Google Shape;183;p10"/>
          <p:cNvGrpSpPr/>
          <p:nvPr/>
        </p:nvGrpSpPr>
        <p:grpSpPr>
          <a:xfrm>
            <a:off x="7922794" y="4800599"/>
            <a:ext cx="3270949" cy="1868906"/>
            <a:chOff x="7922794" y="4800599"/>
            <a:chExt cx="3270949" cy="1868906"/>
          </a:xfrm>
        </p:grpSpPr>
        <p:pic>
          <p:nvPicPr>
            <p:cNvPr id="184" name="Google Shape;184;p10"/>
            <p:cNvPicPr preferRelativeResize="0"/>
            <p:nvPr/>
          </p:nvPicPr>
          <p:blipFill rotWithShape="1">
            <a:blip r:embed="rId5">
              <a:alphaModFix/>
            </a:blip>
            <a:srcRect/>
            <a:stretch/>
          </p:blipFill>
          <p:spPr>
            <a:xfrm>
              <a:off x="10021941" y="4800599"/>
              <a:ext cx="1171802" cy="1868906"/>
            </a:xfrm>
            <a:prstGeom prst="rect">
              <a:avLst/>
            </a:prstGeom>
            <a:noFill/>
            <a:ln>
              <a:noFill/>
            </a:ln>
          </p:spPr>
        </p:pic>
        <p:pic>
          <p:nvPicPr>
            <p:cNvPr id="185" name="Google Shape;185;p10" descr="Diagram&#10;&#10;Description automatically generated"/>
            <p:cNvPicPr preferRelativeResize="0"/>
            <p:nvPr/>
          </p:nvPicPr>
          <p:blipFill rotWithShape="1">
            <a:blip r:embed="rId6">
              <a:alphaModFix/>
            </a:blip>
            <a:srcRect/>
            <a:stretch/>
          </p:blipFill>
          <p:spPr>
            <a:xfrm>
              <a:off x="7922794" y="4803767"/>
              <a:ext cx="1890964" cy="1862570"/>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325F5E48C0E447AE1B0B8A8D463D25" ma:contentTypeVersion="12" ma:contentTypeDescription="Create a new document." ma:contentTypeScope="" ma:versionID="3b914f26ee3d2af0c9dee054dcd7e52b">
  <xsd:schema xmlns:xsd="http://www.w3.org/2001/XMLSchema" xmlns:xs="http://www.w3.org/2001/XMLSchema" xmlns:p="http://schemas.microsoft.com/office/2006/metadata/properties" xmlns:ns3="b9faedf0-3c3b-4af6-966e-4131970423c3" xmlns:ns4="8e5597a1-4833-4dab-9dc5-23ac57190133" targetNamespace="http://schemas.microsoft.com/office/2006/metadata/properties" ma:root="true" ma:fieldsID="9571a38de0d707e189d3bcc4e46a66d9" ns3:_="" ns4:_="">
    <xsd:import namespace="b9faedf0-3c3b-4af6-966e-4131970423c3"/>
    <xsd:import namespace="8e5597a1-4833-4dab-9dc5-23ac571901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aedf0-3c3b-4af6-966e-4131970423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597a1-4833-4dab-9dc5-23ac571901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A6AB37-5429-4E50-A253-67D0A07C1805}">
  <ds:schemaRefs>
    <ds:schemaRef ds:uri="http://schemas.microsoft.com/sharepoint/v3/contenttype/forms"/>
  </ds:schemaRefs>
</ds:datastoreItem>
</file>

<file path=customXml/itemProps2.xml><?xml version="1.0" encoding="utf-8"?>
<ds:datastoreItem xmlns:ds="http://schemas.openxmlformats.org/officeDocument/2006/customXml" ds:itemID="{A78F43DC-A1EC-4969-8D31-7AD6188C3B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aedf0-3c3b-4af6-966e-4131970423c3"/>
    <ds:schemaRef ds:uri="8e5597a1-4833-4dab-9dc5-23ac57190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98B6F-EF74-4F14-B75E-564A278FA53C}">
  <ds:schemaRefs>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purl.org/dc/elements/1.1/"/>
    <ds:schemaRef ds:uri="http://purl.org/dc/terms/"/>
    <ds:schemaRef ds:uri="http://schemas.openxmlformats.org/package/2006/metadata/core-properties"/>
    <ds:schemaRef ds:uri="8e5597a1-4833-4dab-9dc5-23ac57190133"/>
    <ds:schemaRef ds:uri="b9faedf0-3c3b-4af6-966e-4131970423c3"/>
  </ds:schemaRefs>
</ds:datastoreItem>
</file>

<file path=docProps/app.xml><?xml version="1.0" encoding="utf-8"?>
<Properties xmlns="http://schemas.openxmlformats.org/officeDocument/2006/extended-properties" xmlns:vt="http://schemas.openxmlformats.org/officeDocument/2006/docPropsVTypes">
  <TotalTime>7582</TotalTime>
  <Words>4989</Words>
  <Application>Microsoft Office PowerPoint</Application>
  <PresentationFormat>Widescreen</PresentationFormat>
  <Paragraphs>428</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Verdana</vt:lpstr>
      <vt:lpstr>Georgia</vt:lpstr>
      <vt:lpstr>Noto Sans Symbols</vt:lpstr>
      <vt:lpstr>Times New Roman</vt:lpstr>
      <vt:lpstr>Arial Narrow</vt:lpstr>
      <vt:lpstr>Office Theme</vt:lpstr>
      <vt:lpstr>Stress First Aid  Awareness Brief</vt:lpstr>
      <vt:lpstr>Objectives</vt:lpstr>
      <vt:lpstr>Why SFA?</vt:lpstr>
      <vt:lpstr>PowerPoint Presentation</vt:lpstr>
      <vt:lpstr>What is SFA?</vt:lpstr>
      <vt:lpstr>Stress and Stress Injury</vt:lpstr>
      <vt:lpstr>Stress Injuries and Peer Support</vt:lpstr>
      <vt:lpstr>Double Edged Sword of Values and Ideals</vt:lpstr>
      <vt:lpstr>Major Concepts</vt:lpstr>
      <vt:lpstr>Four Sources of Stress Injury</vt:lpstr>
      <vt:lpstr>Stress Continuum/ Thermometer </vt:lpstr>
      <vt:lpstr>What is Your Stress Level?</vt:lpstr>
      <vt:lpstr>Recognize Stress Zone Transitions: Demand: Resource Balance</vt:lpstr>
      <vt:lpstr>Use the Stress Continuum to Assess and Communicate Stress Zones</vt:lpstr>
      <vt:lpstr>Essential SFA Skills</vt:lpstr>
      <vt:lpstr>7 Cs Stress First Aid Core Actions</vt:lpstr>
      <vt:lpstr>Enhancing Resilience</vt:lpstr>
      <vt:lpstr>Final Questions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First Aid  Awareness Brief</dc:title>
  <dc:creator>Jennifer Polakowski</dc:creator>
  <cp:lastModifiedBy>Valory Mulhall</cp:lastModifiedBy>
  <cp:revision>32</cp:revision>
  <cp:lastPrinted>2023-01-06T04:48:48Z</cp:lastPrinted>
  <dcterms:created xsi:type="dcterms:W3CDTF">2022-04-29T15:19:16Z</dcterms:created>
  <dcterms:modified xsi:type="dcterms:W3CDTF">2024-02-08T16:34:51Z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0x010100BA325F5E48C0E447AE1B0B8A8D463D25</vt:lpwstr>
  </property>
</Properties>
</file>