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0"/>
  </p:notesMasterIdLst>
  <p:sldIdLst>
    <p:sldId id="2750" r:id="rId2"/>
    <p:sldId id="2751" r:id="rId3"/>
    <p:sldId id="2752" r:id="rId4"/>
    <p:sldId id="2565" r:id="rId5"/>
    <p:sldId id="2762" r:id="rId6"/>
    <p:sldId id="2763" r:id="rId7"/>
    <p:sldId id="2765" r:id="rId8"/>
    <p:sldId id="2766" r:id="rId9"/>
    <p:sldId id="2767" r:id="rId10"/>
    <p:sldId id="2768" r:id="rId11"/>
    <p:sldId id="2769" r:id="rId12"/>
    <p:sldId id="2770" r:id="rId13"/>
    <p:sldId id="2784" r:id="rId14"/>
    <p:sldId id="2773" r:id="rId15"/>
    <p:sldId id="2775" r:id="rId16"/>
    <p:sldId id="2778" r:id="rId17"/>
    <p:sldId id="2738" r:id="rId18"/>
    <p:sldId id="2626" r:id="rId19"/>
    <p:sldId id="2627" r:id="rId20"/>
    <p:sldId id="2629" r:id="rId21"/>
    <p:sldId id="2628" r:id="rId22"/>
    <p:sldId id="2711" r:id="rId23"/>
    <p:sldId id="2712" r:id="rId24"/>
    <p:sldId id="2489" r:id="rId25"/>
    <p:sldId id="2503" r:id="rId26"/>
    <p:sldId id="2504" r:id="rId27"/>
    <p:sldId id="2505" r:id="rId28"/>
    <p:sldId id="2506" r:id="rId29"/>
    <p:sldId id="2455" r:id="rId30"/>
    <p:sldId id="2782" r:id="rId31"/>
    <p:sldId id="2592" r:id="rId32"/>
    <p:sldId id="2632" r:id="rId33"/>
    <p:sldId id="2717" r:id="rId34"/>
    <p:sldId id="2756" r:id="rId35"/>
    <p:sldId id="2713" r:id="rId36"/>
    <p:sldId id="2714" r:id="rId37"/>
    <p:sldId id="2508" r:id="rId38"/>
    <p:sldId id="2719" r:id="rId39"/>
    <p:sldId id="2721" r:id="rId40"/>
    <p:sldId id="2722" r:id="rId41"/>
    <p:sldId id="2726" r:id="rId42"/>
    <p:sldId id="2723" r:id="rId43"/>
    <p:sldId id="2671" r:id="rId44"/>
    <p:sldId id="2510" r:id="rId45"/>
    <p:sldId id="2730" r:id="rId46"/>
    <p:sldId id="2731" r:id="rId47"/>
    <p:sldId id="2259" r:id="rId48"/>
    <p:sldId id="2153" r:id="rId49"/>
    <p:sldId id="2155" r:id="rId50"/>
    <p:sldId id="2735" r:id="rId51"/>
    <p:sldId id="2637" r:id="rId52"/>
    <p:sldId id="2639" r:id="rId53"/>
    <p:sldId id="2511" r:id="rId54"/>
    <p:sldId id="2733" r:id="rId55"/>
    <p:sldId id="2734" r:id="rId56"/>
    <p:sldId id="2741" r:id="rId57"/>
    <p:sldId id="2742" r:id="rId58"/>
    <p:sldId id="2743" r:id="rId59"/>
    <p:sldId id="2744" r:id="rId60"/>
    <p:sldId id="2516" r:id="rId61"/>
    <p:sldId id="2518" r:id="rId62"/>
    <p:sldId id="2517" r:id="rId63"/>
    <p:sldId id="2745" r:id="rId64"/>
    <p:sldId id="2757" r:id="rId65"/>
    <p:sldId id="2783" r:id="rId66"/>
    <p:sldId id="2646" r:id="rId67"/>
    <p:sldId id="2785" r:id="rId68"/>
    <p:sldId id="2758" r:id="rId69"/>
    <p:sldId id="2786" r:id="rId70"/>
    <p:sldId id="2760" r:id="rId71"/>
    <p:sldId id="2779" r:id="rId72"/>
    <p:sldId id="2780" r:id="rId73"/>
    <p:sldId id="2781" r:id="rId74"/>
    <p:sldId id="2727" r:id="rId75"/>
    <p:sldId id="2728" r:id="rId76"/>
    <p:sldId id="2729" r:id="rId77"/>
    <p:sldId id="2746" r:id="rId78"/>
    <p:sldId id="2747"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mond, Susan" initials="SS" lastIdx="4" clrIdx="0">
    <p:extLst>
      <p:ext uri="{19B8F6BF-5375-455C-9EA6-DF929625EA0E}">
        <p15:presenceInfo xmlns:p15="http://schemas.microsoft.com/office/powerpoint/2012/main" userId="S-1-5-21-789336058-1965331169-725345543-26975" providerId="AD"/>
      </p:ext>
    </p:extLst>
  </p:cmAuthor>
  <p:cmAuthor id="2" name="Jennifer Polakowski" initials="JP" lastIdx="4" clrIdx="1">
    <p:extLst>
      <p:ext uri="{19B8F6BF-5375-455C-9EA6-DF929625EA0E}">
        <p15:presenceInfo xmlns:p15="http://schemas.microsoft.com/office/powerpoint/2012/main" userId="S::jap518@sn.rutgers.edu::a0514e00-2a50-4fc7-88f4-8959626a32df" providerId="AD"/>
      </p:ext>
    </p:extLst>
  </p:cmAuthor>
  <p:cmAuthor id="3" name="Susan Salmond" initials="SS" lastIdx="20" clrIdx="2">
    <p:extLst>
      <p:ext uri="{19B8F6BF-5375-455C-9EA6-DF929625EA0E}">
        <p15:presenceInfo xmlns:p15="http://schemas.microsoft.com/office/powerpoint/2012/main" userId="Susan Salmo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79B947-2A1B-437D-AF4C-99B8193800B1}" v="2" dt="2024-02-06T19:22:48.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86610" autoAdjust="0"/>
  </p:normalViewPr>
  <p:slideViewPr>
    <p:cSldViewPr snapToGrid="0">
      <p:cViewPr>
        <p:scale>
          <a:sx n="55" d="100"/>
          <a:sy n="55" d="100"/>
        </p:scale>
        <p:origin x="1404"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094E8-6C71-4362-B97E-C135827B48C0}"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4CB75BB6-C007-4DA5-AFE1-C9BDEE70610A}">
      <dgm:prSet phldrT="[Text]"/>
      <dgm:spPr>
        <a:solidFill>
          <a:srgbClr val="232D4B"/>
        </a:solidFill>
      </dgm:spPr>
      <dgm:t>
        <a:bodyPr/>
        <a:lstStyle/>
        <a:p>
          <a:r>
            <a:rPr lang="en-US" dirty="0"/>
            <a:t>Be With</a:t>
          </a:r>
        </a:p>
      </dgm:t>
    </dgm:pt>
    <dgm:pt modelId="{711E1AF3-DE64-48E5-9B13-27D44C26E865}" type="parTrans" cxnId="{FAB31467-5BF6-423E-99C2-016B5D70F402}">
      <dgm:prSet/>
      <dgm:spPr/>
      <dgm:t>
        <a:bodyPr/>
        <a:lstStyle/>
        <a:p>
          <a:endParaRPr lang="en-US"/>
        </a:p>
      </dgm:t>
    </dgm:pt>
    <dgm:pt modelId="{99AF32DC-0515-4608-8235-4FE1D4ACBEF5}" type="sibTrans" cxnId="{FAB31467-5BF6-423E-99C2-016B5D70F402}">
      <dgm:prSet/>
      <dgm:spPr/>
      <dgm:t>
        <a:bodyPr/>
        <a:lstStyle/>
        <a:p>
          <a:endParaRPr lang="en-US"/>
        </a:p>
      </dgm:t>
    </dgm:pt>
    <dgm:pt modelId="{56F474FB-AA76-4705-A950-6A7EA21B2512}">
      <dgm:prSet phldrT="[Text]"/>
      <dgm:spPr>
        <a:solidFill>
          <a:srgbClr val="232D4B">
            <a:alpha val="90000"/>
          </a:srgbClr>
        </a:solidFill>
      </dgm:spPr>
      <dgm:t>
        <a:bodyPr/>
        <a:lstStyle/>
        <a:p>
          <a:pPr>
            <a:buClr>
              <a:schemeClr val="bg1"/>
            </a:buClr>
            <a:buSzPct val="90000"/>
            <a:buFont typeface="Wingdings" panose="05000000000000000000" pitchFamily="2" charset="2"/>
            <a:buChar char="§"/>
          </a:pPr>
          <a:r>
            <a:rPr lang="en-US" dirty="0">
              <a:solidFill>
                <a:prstClr val="white"/>
              </a:solidFill>
              <a:latin typeface="Calibri"/>
              <a:ea typeface="+mn-ea"/>
              <a:cs typeface="+mn-cs"/>
            </a:rPr>
            <a:t>Maintain presence</a:t>
          </a:r>
          <a:endParaRPr lang="en-US" dirty="0"/>
        </a:p>
      </dgm:t>
    </dgm:pt>
    <dgm:pt modelId="{6944E13E-1463-4945-A97A-8B560B40B77E}" type="parTrans" cxnId="{E20ACB9A-FCC0-435D-8E28-694A326CA56C}">
      <dgm:prSet/>
      <dgm:spPr/>
      <dgm:t>
        <a:bodyPr/>
        <a:lstStyle/>
        <a:p>
          <a:endParaRPr lang="en-US"/>
        </a:p>
      </dgm:t>
    </dgm:pt>
    <dgm:pt modelId="{45B4A663-A2DC-4869-979E-39F0BFFE0088}" type="sibTrans" cxnId="{E20ACB9A-FCC0-435D-8E28-694A326CA56C}">
      <dgm:prSet/>
      <dgm:spPr/>
      <dgm:t>
        <a:bodyPr/>
        <a:lstStyle/>
        <a:p>
          <a:endParaRPr lang="en-US"/>
        </a:p>
      </dgm:t>
    </dgm:pt>
    <dgm:pt modelId="{B1BA0666-A4D7-43F8-86FE-434636D72F6C}">
      <dgm:prSet phldrT="[Text]"/>
      <dgm:spPr>
        <a:solidFill>
          <a:srgbClr val="232D4B"/>
        </a:solidFill>
      </dgm:spPr>
      <dgm:t>
        <a:bodyPr/>
        <a:lstStyle/>
        <a:p>
          <a:r>
            <a:rPr lang="en-US" dirty="0"/>
            <a:t>Promote Connection</a:t>
          </a:r>
        </a:p>
      </dgm:t>
    </dgm:pt>
    <dgm:pt modelId="{F813C5A1-C49B-474E-8552-1ADD0932144F}" type="parTrans" cxnId="{6207EEC9-C565-4D44-ACED-7AC6DD7702AB}">
      <dgm:prSet/>
      <dgm:spPr/>
      <dgm:t>
        <a:bodyPr/>
        <a:lstStyle/>
        <a:p>
          <a:endParaRPr lang="en-US"/>
        </a:p>
      </dgm:t>
    </dgm:pt>
    <dgm:pt modelId="{DAC9C689-7596-4CCD-A419-E4949D693944}" type="sibTrans" cxnId="{6207EEC9-C565-4D44-ACED-7AC6DD7702AB}">
      <dgm:prSet/>
      <dgm:spPr/>
      <dgm:t>
        <a:bodyPr/>
        <a:lstStyle/>
        <a:p>
          <a:endParaRPr lang="en-US"/>
        </a:p>
      </dgm:t>
    </dgm:pt>
    <dgm:pt modelId="{F6538D12-89BC-4A0F-B9EF-4B0129CA722D}">
      <dgm:prSet phldrT="[Text]"/>
      <dgm:spPr>
        <a:solidFill>
          <a:srgbClr val="232D4B">
            <a:alpha val="90000"/>
          </a:srgbClr>
        </a:solidFill>
      </dgm:spPr>
      <dgm:t>
        <a:bodyPr/>
        <a:lstStyle/>
        <a:p>
          <a:pPr>
            <a:buClr>
              <a:schemeClr val="bg1"/>
            </a:buClr>
            <a:buSzPct val="90000"/>
            <a:buFont typeface="Wingdings" panose="05000000000000000000" pitchFamily="2" charset="2"/>
            <a:buChar char="§"/>
          </a:pPr>
          <a:r>
            <a:rPr lang="en-US" dirty="0">
              <a:solidFill>
                <a:prstClr val="white"/>
              </a:solidFill>
              <a:latin typeface="Calibri"/>
              <a:ea typeface="+mn-ea"/>
              <a:cs typeface="+mn-cs"/>
            </a:rPr>
            <a:t>Find trusted others</a:t>
          </a:r>
          <a:endParaRPr lang="en-US" dirty="0"/>
        </a:p>
      </dgm:t>
    </dgm:pt>
    <dgm:pt modelId="{36A1DFBA-69CE-4B42-BBC3-14C3BC911D76}" type="parTrans" cxnId="{35E2F979-A417-4280-A1C7-EFD452A64DF4}">
      <dgm:prSet/>
      <dgm:spPr/>
      <dgm:t>
        <a:bodyPr/>
        <a:lstStyle/>
        <a:p>
          <a:endParaRPr lang="en-US"/>
        </a:p>
      </dgm:t>
    </dgm:pt>
    <dgm:pt modelId="{1DC03E6F-BC01-4C40-A8FD-9E572921A728}" type="sibTrans" cxnId="{35E2F979-A417-4280-A1C7-EFD452A64DF4}">
      <dgm:prSet/>
      <dgm:spPr/>
      <dgm:t>
        <a:bodyPr/>
        <a:lstStyle/>
        <a:p>
          <a:endParaRPr lang="en-US"/>
        </a:p>
      </dgm:t>
    </dgm:pt>
    <dgm:pt modelId="{39279086-165D-4815-A0FC-E4DFE1BC8158}">
      <dgm:prSet phldrT="[Text]"/>
      <dgm:spPr>
        <a:solidFill>
          <a:srgbClr val="232D4B"/>
        </a:solidFill>
      </dgm:spPr>
      <dgm:t>
        <a:bodyPr/>
        <a:lstStyle/>
        <a:p>
          <a:r>
            <a:rPr lang="en-US" dirty="0"/>
            <a:t>Reduce Isolation</a:t>
          </a:r>
        </a:p>
      </dgm:t>
    </dgm:pt>
    <dgm:pt modelId="{BE910D65-7F5E-4774-9656-06B339F58EA4}" type="parTrans" cxnId="{30E5DCA1-5EA8-4020-9A4B-984B778F531B}">
      <dgm:prSet/>
      <dgm:spPr/>
      <dgm:t>
        <a:bodyPr/>
        <a:lstStyle/>
        <a:p>
          <a:endParaRPr lang="en-US"/>
        </a:p>
      </dgm:t>
    </dgm:pt>
    <dgm:pt modelId="{45737851-9903-42EC-A698-45CF4ADB6094}" type="sibTrans" cxnId="{30E5DCA1-5EA8-4020-9A4B-984B778F531B}">
      <dgm:prSet/>
      <dgm:spPr/>
      <dgm:t>
        <a:bodyPr/>
        <a:lstStyle/>
        <a:p>
          <a:endParaRPr lang="en-US"/>
        </a:p>
      </dgm:t>
    </dgm:pt>
    <dgm:pt modelId="{23AD2197-A2A1-4E7D-80D8-1082B3868428}">
      <dgm:prSet phldrT="[Text]"/>
      <dgm:spPr>
        <a:solidFill>
          <a:srgbClr val="232D4B">
            <a:alpha val="90000"/>
          </a:srgbClr>
        </a:solidFill>
      </dgm:spPr>
      <dgm:t>
        <a:bodyPr/>
        <a:lstStyle/>
        <a:p>
          <a:pPr>
            <a:buClr>
              <a:schemeClr val="bg1"/>
            </a:buClr>
            <a:buSzPct val="90000"/>
            <a:buFont typeface="Wingdings" panose="05000000000000000000" pitchFamily="2" charset="2"/>
            <a:buChar char="§"/>
          </a:pPr>
          <a:r>
            <a:rPr lang="en-US" dirty="0">
              <a:solidFill>
                <a:prstClr val="white"/>
              </a:solidFill>
              <a:latin typeface="Calibri"/>
              <a:ea typeface="+mn-ea"/>
            </a:rPr>
            <a:t>Improve understanding</a:t>
          </a:r>
          <a:endParaRPr lang="en-US" dirty="0"/>
        </a:p>
      </dgm:t>
    </dgm:pt>
    <dgm:pt modelId="{969139E5-E94C-47F9-BBA5-15F9F3E175BB}" type="parTrans" cxnId="{F607F0FB-87E2-40EF-A834-3C7307DEA8A6}">
      <dgm:prSet/>
      <dgm:spPr/>
      <dgm:t>
        <a:bodyPr/>
        <a:lstStyle/>
        <a:p>
          <a:endParaRPr lang="en-US"/>
        </a:p>
      </dgm:t>
    </dgm:pt>
    <dgm:pt modelId="{7650C689-D211-4535-ADDE-5903146621E9}" type="sibTrans" cxnId="{F607F0FB-87E2-40EF-A834-3C7307DEA8A6}">
      <dgm:prSet/>
      <dgm:spPr/>
      <dgm:t>
        <a:bodyPr/>
        <a:lstStyle/>
        <a:p>
          <a:endParaRPr lang="en-US"/>
        </a:p>
      </dgm:t>
    </dgm:pt>
    <dgm:pt modelId="{B627B7DF-D3E4-4D2E-AE97-DA5A66A7928D}">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cs typeface="+mn-cs"/>
            </a:rPr>
            <a:t>Keep eye contact</a:t>
          </a:r>
        </a:p>
      </dgm:t>
    </dgm:pt>
    <dgm:pt modelId="{416C7A7C-81BA-4443-B501-535243BA211A}" type="parTrans" cxnId="{173F4766-12D3-4AFE-B6EB-E0A76E6485BD}">
      <dgm:prSet/>
      <dgm:spPr/>
      <dgm:t>
        <a:bodyPr/>
        <a:lstStyle/>
        <a:p>
          <a:endParaRPr lang="en-US"/>
        </a:p>
      </dgm:t>
    </dgm:pt>
    <dgm:pt modelId="{BA70A198-684A-47DB-AC34-019001073F5D}" type="sibTrans" cxnId="{173F4766-12D3-4AFE-B6EB-E0A76E6485BD}">
      <dgm:prSet/>
      <dgm:spPr/>
      <dgm:t>
        <a:bodyPr/>
        <a:lstStyle/>
        <a:p>
          <a:endParaRPr lang="en-US"/>
        </a:p>
      </dgm:t>
    </dgm:pt>
    <dgm:pt modelId="{D6177A30-64E3-4845-8A22-90168E2FEF75}">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cs typeface="+mn-cs"/>
            </a:rPr>
            <a:t>Listen</a:t>
          </a:r>
        </a:p>
      </dgm:t>
    </dgm:pt>
    <dgm:pt modelId="{EC3B7097-1D49-49E9-BA1A-ECBB13EC2517}" type="parTrans" cxnId="{28DC93AA-3357-4C26-BF28-C166F2461DB3}">
      <dgm:prSet/>
      <dgm:spPr/>
      <dgm:t>
        <a:bodyPr/>
        <a:lstStyle/>
        <a:p>
          <a:endParaRPr lang="en-US"/>
        </a:p>
      </dgm:t>
    </dgm:pt>
    <dgm:pt modelId="{ABF986E0-23C5-4DFA-B68E-E27398CEB209}" type="sibTrans" cxnId="{28DC93AA-3357-4C26-BF28-C166F2461DB3}">
      <dgm:prSet/>
      <dgm:spPr/>
      <dgm:t>
        <a:bodyPr/>
        <a:lstStyle/>
        <a:p>
          <a:endParaRPr lang="en-US"/>
        </a:p>
      </dgm:t>
    </dgm:pt>
    <dgm:pt modelId="{48806F75-74CE-4526-89C4-A8D23443C213}">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cs typeface="+mn-cs"/>
            </a:rPr>
            <a:t>Empathize</a:t>
          </a:r>
        </a:p>
      </dgm:t>
    </dgm:pt>
    <dgm:pt modelId="{50EA9414-92D0-456A-8EF9-D75A1F75AEBF}" type="parTrans" cxnId="{73E5CC19-1E76-41C5-909A-03E1AF19D82C}">
      <dgm:prSet/>
      <dgm:spPr/>
      <dgm:t>
        <a:bodyPr/>
        <a:lstStyle/>
        <a:p>
          <a:endParaRPr lang="en-US"/>
        </a:p>
      </dgm:t>
    </dgm:pt>
    <dgm:pt modelId="{ADE93976-031E-49BA-9EAA-786EB778C5EE}" type="sibTrans" cxnId="{73E5CC19-1E76-41C5-909A-03E1AF19D82C}">
      <dgm:prSet/>
      <dgm:spPr/>
      <dgm:t>
        <a:bodyPr/>
        <a:lstStyle/>
        <a:p>
          <a:endParaRPr lang="en-US"/>
        </a:p>
      </dgm:t>
    </dgm:pt>
    <dgm:pt modelId="{3F7BC2E9-EF04-4840-B6A2-221378A8C8D9}">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cs typeface="+mn-cs"/>
            </a:rPr>
            <a:t>Accept</a:t>
          </a:r>
        </a:p>
      </dgm:t>
    </dgm:pt>
    <dgm:pt modelId="{A0C062F0-34A0-44AA-81C7-17720F042B16}" type="parTrans" cxnId="{A8D469FE-052F-437C-ACE0-3B621562B159}">
      <dgm:prSet/>
      <dgm:spPr/>
      <dgm:t>
        <a:bodyPr/>
        <a:lstStyle/>
        <a:p>
          <a:endParaRPr lang="en-US"/>
        </a:p>
      </dgm:t>
    </dgm:pt>
    <dgm:pt modelId="{2C0F7BCC-A044-4C75-A812-CEF831AF018D}" type="sibTrans" cxnId="{A8D469FE-052F-437C-ACE0-3B621562B159}">
      <dgm:prSet/>
      <dgm:spPr/>
      <dgm:t>
        <a:bodyPr/>
        <a:lstStyle/>
        <a:p>
          <a:endParaRPr lang="en-US"/>
        </a:p>
      </dgm:t>
    </dgm:pt>
    <dgm:pt modelId="{251FE025-E5D6-4750-AE7E-6D1DE8724E19}">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cs typeface="+mn-cs"/>
            </a:rPr>
            <a:t>Foster contact with others</a:t>
          </a:r>
        </a:p>
      </dgm:t>
    </dgm:pt>
    <dgm:pt modelId="{CB3EC19C-3D2F-4AEF-B0B1-3AC5FE2B1A82}" type="parTrans" cxnId="{E7FDC295-3348-42E0-B87C-3D68372AD310}">
      <dgm:prSet/>
      <dgm:spPr/>
      <dgm:t>
        <a:bodyPr/>
        <a:lstStyle/>
        <a:p>
          <a:endParaRPr lang="en-US"/>
        </a:p>
      </dgm:t>
    </dgm:pt>
    <dgm:pt modelId="{015AF4C8-2325-488A-AAD8-89EAD7798E82}" type="sibTrans" cxnId="{E7FDC295-3348-42E0-B87C-3D68372AD310}">
      <dgm:prSet/>
      <dgm:spPr/>
      <dgm:t>
        <a:bodyPr/>
        <a:lstStyle/>
        <a:p>
          <a:endParaRPr lang="en-US"/>
        </a:p>
      </dgm:t>
    </dgm:pt>
    <dgm:pt modelId="{2D065657-5F51-45B5-9D84-9A016682333B}">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cs typeface="+mn-cs"/>
            </a:rPr>
            <a:t>Encourage contact with others</a:t>
          </a:r>
        </a:p>
      </dgm:t>
    </dgm:pt>
    <dgm:pt modelId="{0720B7E9-3990-4677-B8E8-6169C7B43B34}" type="parTrans" cxnId="{5DD87CB0-B7B7-4F38-BA94-694A3577960F}">
      <dgm:prSet/>
      <dgm:spPr/>
      <dgm:t>
        <a:bodyPr/>
        <a:lstStyle/>
        <a:p>
          <a:endParaRPr lang="en-US"/>
        </a:p>
      </dgm:t>
    </dgm:pt>
    <dgm:pt modelId="{73F752CC-532D-45C1-A36B-FB51FF5AFDBA}" type="sibTrans" cxnId="{5DD87CB0-B7B7-4F38-BA94-694A3577960F}">
      <dgm:prSet/>
      <dgm:spPr/>
      <dgm:t>
        <a:bodyPr/>
        <a:lstStyle/>
        <a:p>
          <a:endParaRPr lang="en-US"/>
        </a:p>
      </dgm:t>
    </dgm:pt>
    <dgm:pt modelId="{0C914D26-3BC4-4901-8E4C-B39E2F46F70D}">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rPr>
            <a:t>Correct misconceptions</a:t>
          </a:r>
        </a:p>
      </dgm:t>
    </dgm:pt>
    <dgm:pt modelId="{F70CFBE0-D303-43FC-9349-082E2AFF139E}" type="parTrans" cxnId="{BA9D787D-6B22-4D52-B1F4-E2431DAA312D}">
      <dgm:prSet/>
      <dgm:spPr/>
      <dgm:t>
        <a:bodyPr/>
        <a:lstStyle/>
        <a:p>
          <a:endParaRPr lang="en-US"/>
        </a:p>
      </dgm:t>
    </dgm:pt>
    <dgm:pt modelId="{B641EBCD-FA09-49E9-84D7-06DA3C2476EF}" type="sibTrans" cxnId="{BA9D787D-6B22-4D52-B1F4-E2431DAA312D}">
      <dgm:prSet/>
      <dgm:spPr/>
      <dgm:t>
        <a:bodyPr/>
        <a:lstStyle/>
        <a:p>
          <a:endParaRPr lang="en-US"/>
        </a:p>
      </dgm:t>
    </dgm:pt>
    <dgm:pt modelId="{7BF912B0-86CC-42D6-8DB1-69F9A1577280}">
      <dgm:prSet/>
      <dgm:spPr>
        <a:solidFill>
          <a:srgbClr val="232D4B">
            <a:alpha val="90000"/>
          </a:srgbClr>
        </a:solidFill>
      </dgm:spPr>
      <dgm:t>
        <a:bodyPr/>
        <a:lstStyle/>
        <a:p>
          <a:pPr>
            <a:buClr>
              <a:schemeClr val="bg1"/>
            </a:buClr>
            <a:buFont typeface="Wingdings" panose="05000000000000000000" pitchFamily="2" charset="2"/>
            <a:buChar char="§"/>
          </a:pPr>
          <a:r>
            <a:rPr lang="en-US">
              <a:solidFill>
                <a:prstClr val="white"/>
              </a:solidFill>
              <a:latin typeface="Calibri"/>
              <a:ea typeface="+mn-ea"/>
            </a:rPr>
            <a:t>Restore trust</a:t>
          </a:r>
          <a:endParaRPr lang="en-US" dirty="0">
            <a:solidFill>
              <a:prstClr val="white"/>
            </a:solidFill>
            <a:latin typeface="Calibri"/>
            <a:ea typeface="+mn-ea"/>
          </a:endParaRPr>
        </a:p>
      </dgm:t>
    </dgm:pt>
    <dgm:pt modelId="{0D50CB2C-A0A3-49B7-B342-C7418413FB77}" type="parTrans" cxnId="{903524C5-0833-48FB-A983-115792D15FA9}">
      <dgm:prSet/>
      <dgm:spPr/>
      <dgm:t>
        <a:bodyPr/>
        <a:lstStyle/>
        <a:p>
          <a:endParaRPr lang="en-US"/>
        </a:p>
      </dgm:t>
    </dgm:pt>
    <dgm:pt modelId="{837C7DD1-BABD-4DAB-A14C-1A1B67179D2A}" type="sibTrans" cxnId="{903524C5-0833-48FB-A983-115792D15FA9}">
      <dgm:prSet/>
      <dgm:spPr/>
      <dgm:t>
        <a:bodyPr/>
        <a:lstStyle/>
        <a:p>
          <a:endParaRPr lang="en-US"/>
        </a:p>
      </dgm:t>
    </dgm:pt>
    <dgm:pt modelId="{57C7D0C4-E2A5-4FAB-95BD-741E92BADEC5}">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rPr>
            <a:t>Invite and include</a:t>
          </a:r>
        </a:p>
      </dgm:t>
    </dgm:pt>
    <dgm:pt modelId="{CFA20C3E-9265-4BF6-B017-7F1E4FF610E2}" type="parTrans" cxnId="{0E1163AB-9E7C-492B-8221-B47A6F6F5BE7}">
      <dgm:prSet/>
      <dgm:spPr/>
      <dgm:t>
        <a:bodyPr/>
        <a:lstStyle/>
        <a:p>
          <a:endParaRPr lang="en-US"/>
        </a:p>
      </dgm:t>
    </dgm:pt>
    <dgm:pt modelId="{29647449-1CFB-4B07-9A8D-93222FEE9318}" type="sibTrans" cxnId="{0E1163AB-9E7C-492B-8221-B47A6F6F5BE7}">
      <dgm:prSet/>
      <dgm:spPr/>
      <dgm:t>
        <a:bodyPr/>
        <a:lstStyle/>
        <a:p>
          <a:endParaRPr lang="en-US"/>
        </a:p>
      </dgm:t>
    </dgm:pt>
    <dgm:pt modelId="{8569AE48-0498-404A-8ACE-CEC6C58839DD}" type="pres">
      <dgm:prSet presAssocID="{9DA094E8-6C71-4362-B97E-C135827B48C0}" presName="Name0" presStyleCnt="0">
        <dgm:presLayoutVars>
          <dgm:dir/>
          <dgm:animLvl val="lvl"/>
          <dgm:resizeHandles val="exact"/>
        </dgm:presLayoutVars>
      </dgm:prSet>
      <dgm:spPr/>
    </dgm:pt>
    <dgm:pt modelId="{1FD4F0AD-C23B-4B7D-98B4-C53F9048DAE3}" type="pres">
      <dgm:prSet presAssocID="{4CB75BB6-C007-4DA5-AFE1-C9BDEE70610A}" presName="composite" presStyleCnt="0"/>
      <dgm:spPr/>
    </dgm:pt>
    <dgm:pt modelId="{154F5355-C613-4872-B100-5D760298AB30}" type="pres">
      <dgm:prSet presAssocID="{4CB75BB6-C007-4DA5-AFE1-C9BDEE70610A}" presName="parTx" presStyleLbl="alignNode1" presStyleIdx="0" presStyleCnt="3">
        <dgm:presLayoutVars>
          <dgm:chMax val="0"/>
          <dgm:chPref val="0"/>
          <dgm:bulletEnabled val="1"/>
        </dgm:presLayoutVars>
      </dgm:prSet>
      <dgm:spPr/>
    </dgm:pt>
    <dgm:pt modelId="{02EE2AB5-5B37-409E-AF34-AA104DDE9ECB}" type="pres">
      <dgm:prSet presAssocID="{4CB75BB6-C007-4DA5-AFE1-C9BDEE70610A}" presName="desTx" presStyleLbl="alignAccFollowNode1" presStyleIdx="0" presStyleCnt="3">
        <dgm:presLayoutVars>
          <dgm:bulletEnabled val="1"/>
        </dgm:presLayoutVars>
      </dgm:prSet>
      <dgm:spPr/>
    </dgm:pt>
    <dgm:pt modelId="{FA53067F-C595-4D88-ACAE-1E333DEBAD22}" type="pres">
      <dgm:prSet presAssocID="{99AF32DC-0515-4608-8235-4FE1D4ACBEF5}" presName="space" presStyleCnt="0"/>
      <dgm:spPr/>
    </dgm:pt>
    <dgm:pt modelId="{BFA2FAA4-9134-463E-BF20-B5A1B87DA5F9}" type="pres">
      <dgm:prSet presAssocID="{B1BA0666-A4D7-43F8-86FE-434636D72F6C}" presName="composite" presStyleCnt="0"/>
      <dgm:spPr/>
    </dgm:pt>
    <dgm:pt modelId="{9CC72FCE-3F01-4AC3-A018-61B56B63B0A9}" type="pres">
      <dgm:prSet presAssocID="{B1BA0666-A4D7-43F8-86FE-434636D72F6C}" presName="parTx" presStyleLbl="alignNode1" presStyleIdx="1" presStyleCnt="3">
        <dgm:presLayoutVars>
          <dgm:chMax val="0"/>
          <dgm:chPref val="0"/>
          <dgm:bulletEnabled val="1"/>
        </dgm:presLayoutVars>
      </dgm:prSet>
      <dgm:spPr/>
    </dgm:pt>
    <dgm:pt modelId="{793C86DA-975A-45D2-B39A-F22103A49D2D}" type="pres">
      <dgm:prSet presAssocID="{B1BA0666-A4D7-43F8-86FE-434636D72F6C}" presName="desTx" presStyleLbl="alignAccFollowNode1" presStyleIdx="1" presStyleCnt="3">
        <dgm:presLayoutVars>
          <dgm:bulletEnabled val="1"/>
        </dgm:presLayoutVars>
      </dgm:prSet>
      <dgm:spPr/>
    </dgm:pt>
    <dgm:pt modelId="{4ABEF2F6-8255-4D29-9702-7616EF2E17D4}" type="pres">
      <dgm:prSet presAssocID="{DAC9C689-7596-4CCD-A419-E4949D693944}" presName="space" presStyleCnt="0"/>
      <dgm:spPr/>
    </dgm:pt>
    <dgm:pt modelId="{32943272-83D1-4010-A7C5-C25F72DCC622}" type="pres">
      <dgm:prSet presAssocID="{39279086-165D-4815-A0FC-E4DFE1BC8158}" presName="composite" presStyleCnt="0"/>
      <dgm:spPr/>
    </dgm:pt>
    <dgm:pt modelId="{4575E14D-1F88-4655-B714-0B80490C9F86}" type="pres">
      <dgm:prSet presAssocID="{39279086-165D-4815-A0FC-E4DFE1BC8158}" presName="parTx" presStyleLbl="alignNode1" presStyleIdx="2" presStyleCnt="3">
        <dgm:presLayoutVars>
          <dgm:chMax val="0"/>
          <dgm:chPref val="0"/>
          <dgm:bulletEnabled val="1"/>
        </dgm:presLayoutVars>
      </dgm:prSet>
      <dgm:spPr/>
    </dgm:pt>
    <dgm:pt modelId="{4ED58747-D893-4535-A9A4-40D54D6A6F72}" type="pres">
      <dgm:prSet presAssocID="{39279086-165D-4815-A0FC-E4DFE1BC8158}" presName="desTx" presStyleLbl="alignAccFollowNode1" presStyleIdx="2" presStyleCnt="3">
        <dgm:presLayoutVars>
          <dgm:bulletEnabled val="1"/>
        </dgm:presLayoutVars>
      </dgm:prSet>
      <dgm:spPr/>
    </dgm:pt>
  </dgm:ptLst>
  <dgm:cxnLst>
    <dgm:cxn modelId="{E26FF30D-9522-4B84-962A-802712C9DBC4}" type="presOf" srcId="{2D065657-5F51-45B5-9D84-9A016682333B}" destId="{793C86DA-975A-45D2-B39A-F22103A49D2D}" srcOrd="0" destOrd="2" presId="urn:microsoft.com/office/officeart/2005/8/layout/hList1"/>
    <dgm:cxn modelId="{73E5CC19-1E76-41C5-909A-03E1AF19D82C}" srcId="{4CB75BB6-C007-4DA5-AFE1-C9BDEE70610A}" destId="{48806F75-74CE-4526-89C4-A8D23443C213}" srcOrd="3" destOrd="0" parTransId="{50EA9414-92D0-456A-8EF9-D75A1F75AEBF}" sibTransId="{ADE93976-031E-49BA-9EAA-786EB778C5EE}"/>
    <dgm:cxn modelId="{21CFFE3D-E03F-4315-819A-B1F737BAED10}" type="presOf" srcId="{9DA094E8-6C71-4362-B97E-C135827B48C0}" destId="{8569AE48-0498-404A-8ACE-CEC6C58839DD}" srcOrd="0" destOrd="0" presId="urn:microsoft.com/office/officeart/2005/8/layout/hList1"/>
    <dgm:cxn modelId="{9BBD853F-8A63-44D6-99BD-61FDAAA312A9}" type="presOf" srcId="{4CB75BB6-C007-4DA5-AFE1-C9BDEE70610A}" destId="{154F5355-C613-4872-B100-5D760298AB30}" srcOrd="0" destOrd="0" presId="urn:microsoft.com/office/officeart/2005/8/layout/hList1"/>
    <dgm:cxn modelId="{70A50B60-0670-4ABC-8E5C-14397631ACE0}" type="presOf" srcId="{39279086-165D-4815-A0FC-E4DFE1BC8158}" destId="{4575E14D-1F88-4655-B714-0B80490C9F86}" srcOrd="0" destOrd="0" presId="urn:microsoft.com/office/officeart/2005/8/layout/hList1"/>
    <dgm:cxn modelId="{173F4766-12D3-4AFE-B6EB-E0A76E6485BD}" srcId="{4CB75BB6-C007-4DA5-AFE1-C9BDEE70610A}" destId="{B627B7DF-D3E4-4D2E-AE97-DA5A66A7928D}" srcOrd="1" destOrd="0" parTransId="{416C7A7C-81BA-4443-B501-535243BA211A}" sibTransId="{BA70A198-684A-47DB-AC34-019001073F5D}"/>
    <dgm:cxn modelId="{FAB31467-5BF6-423E-99C2-016B5D70F402}" srcId="{9DA094E8-6C71-4362-B97E-C135827B48C0}" destId="{4CB75BB6-C007-4DA5-AFE1-C9BDEE70610A}" srcOrd="0" destOrd="0" parTransId="{711E1AF3-DE64-48E5-9B13-27D44C26E865}" sibTransId="{99AF32DC-0515-4608-8235-4FE1D4ACBEF5}"/>
    <dgm:cxn modelId="{0C8BAD68-E7B8-4BDC-9B15-AB37A51D50C6}" type="presOf" srcId="{251FE025-E5D6-4750-AE7E-6D1DE8724E19}" destId="{793C86DA-975A-45D2-B39A-F22103A49D2D}" srcOrd="0" destOrd="1" presId="urn:microsoft.com/office/officeart/2005/8/layout/hList1"/>
    <dgm:cxn modelId="{4BB26F70-906D-4FF8-B0D4-FC00D51832BA}" type="presOf" srcId="{0C914D26-3BC4-4901-8E4C-B39E2F46F70D}" destId="{4ED58747-D893-4535-A9A4-40D54D6A6F72}" srcOrd="0" destOrd="1" presId="urn:microsoft.com/office/officeart/2005/8/layout/hList1"/>
    <dgm:cxn modelId="{85F1CA51-1DA6-402E-960C-E4E850DE6132}" type="presOf" srcId="{B627B7DF-D3E4-4D2E-AE97-DA5A66A7928D}" destId="{02EE2AB5-5B37-409E-AF34-AA104DDE9ECB}" srcOrd="0" destOrd="1" presId="urn:microsoft.com/office/officeart/2005/8/layout/hList1"/>
    <dgm:cxn modelId="{CFEF0D52-CFC6-49CA-A41E-97DF2B017EB2}" type="presOf" srcId="{D6177A30-64E3-4845-8A22-90168E2FEF75}" destId="{02EE2AB5-5B37-409E-AF34-AA104DDE9ECB}" srcOrd="0" destOrd="2" presId="urn:microsoft.com/office/officeart/2005/8/layout/hList1"/>
    <dgm:cxn modelId="{4BBF7072-D0B0-473D-B8B1-D0AD8CC788CC}" type="presOf" srcId="{23AD2197-A2A1-4E7D-80D8-1082B3868428}" destId="{4ED58747-D893-4535-A9A4-40D54D6A6F72}" srcOrd="0" destOrd="0" presId="urn:microsoft.com/office/officeart/2005/8/layout/hList1"/>
    <dgm:cxn modelId="{C1767954-DA72-4390-A492-63049DC09656}" type="presOf" srcId="{48806F75-74CE-4526-89C4-A8D23443C213}" destId="{02EE2AB5-5B37-409E-AF34-AA104DDE9ECB}" srcOrd="0" destOrd="3" presId="urn:microsoft.com/office/officeart/2005/8/layout/hList1"/>
    <dgm:cxn modelId="{2C3F0679-4EE5-43A8-9E9F-633E2588F78A}" type="presOf" srcId="{3F7BC2E9-EF04-4840-B6A2-221378A8C8D9}" destId="{02EE2AB5-5B37-409E-AF34-AA104DDE9ECB}" srcOrd="0" destOrd="4" presId="urn:microsoft.com/office/officeart/2005/8/layout/hList1"/>
    <dgm:cxn modelId="{35E2F979-A417-4280-A1C7-EFD452A64DF4}" srcId="{B1BA0666-A4D7-43F8-86FE-434636D72F6C}" destId="{F6538D12-89BC-4A0F-B9EF-4B0129CA722D}" srcOrd="0" destOrd="0" parTransId="{36A1DFBA-69CE-4B42-BBC3-14C3BC911D76}" sibTransId="{1DC03E6F-BC01-4C40-A8FD-9E572921A728}"/>
    <dgm:cxn modelId="{BA9D787D-6B22-4D52-B1F4-E2431DAA312D}" srcId="{39279086-165D-4815-A0FC-E4DFE1BC8158}" destId="{0C914D26-3BC4-4901-8E4C-B39E2F46F70D}" srcOrd="1" destOrd="0" parTransId="{F70CFBE0-D303-43FC-9349-082E2AFF139E}" sibTransId="{B641EBCD-FA09-49E9-84D7-06DA3C2476EF}"/>
    <dgm:cxn modelId="{E7FDC295-3348-42E0-B87C-3D68372AD310}" srcId="{B1BA0666-A4D7-43F8-86FE-434636D72F6C}" destId="{251FE025-E5D6-4750-AE7E-6D1DE8724E19}" srcOrd="1" destOrd="0" parTransId="{CB3EC19C-3D2F-4AEF-B0B1-3AC5FE2B1A82}" sibTransId="{015AF4C8-2325-488A-AAD8-89EAD7798E82}"/>
    <dgm:cxn modelId="{E20ACB9A-FCC0-435D-8E28-694A326CA56C}" srcId="{4CB75BB6-C007-4DA5-AFE1-C9BDEE70610A}" destId="{56F474FB-AA76-4705-A950-6A7EA21B2512}" srcOrd="0" destOrd="0" parTransId="{6944E13E-1463-4945-A97A-8B560B40B77E}" sibTransId="{45B4A663-A2DC-4869-979E-39F0BFFE0088}"/>
    <dgm:cxn modelId="{30E5DCA1-5EA8-4020-9A4B-984B778F531B}" srcId="{9DA094E8-6C71-4362-B97E-C135827B48C0}" destId="{39279086-165D-4815-A0FC-E4DFE1BC8158}" srcOrd="2" destOrd="0" parTransId="{BE910D65-7F5E-4774-9656-06B339F58EA4}" sibTransId="{45737851-9903-42EC-A698-45CF4ADB6094}"/>
    <dgm:cxn modelId="{7047B1A7-6C23-40E5-B13F-B1BEF36A12A7}" type="presOf" srcId="{B1BA0666-A4D7-43F8-86FE-434636D72F6C}" destId="{9CC72FCE-3F01-4AC3-A018-61B56B63B0A9}" srcOrd="0" destOrd="0" presId="urn:microsoft.com/office/officeart/2005/8/layout/hList1"/>
    <dgm:cxn modelId="{28DC93AA-3357-4C26-BF28-C166F2461DB3}" srcId="{4CB75BB6-C007-4DA5-AFE1-C9BDEE70610A}" destId="{D6177A30-64E3-4845-8A22-90168E2FEF75}" srcOrd="2" destOrd="0" parTransId="{EC3B7097-1D49-49E9-BA1A-ECBB13EC2517}" sibTransId="{ABF986E0-23C5-4DFA-B68E-E27398CEB209}"/>
    <dgm:cxn modelId="{0E1163AB-9E7C-492B-8221-B47A6F6F5BE7}" srcId="{39279086-165D-4815-A0FC-E4DFE1BC8158}" destId="{57C7D0C4-E2A5-4FAB-95BD-741E92BADEC5}" srcOrd="3" destOrd="0" parTransId="{CFA20C3E-9265-4BF6-B017-7F1E4FF610E2}" sibTransId="{29647449-1CFB-4B07-9A8D-93222FEE9318}"/>
    <dgm:cxn modelId="{324DEBAE-8B2C-4CF8-BE46-5E4A14F06523}" type="presOf" srcId="{7BF912B0-86CC-42D6-8DB1-69F9A1577280}" destId="{4ED58747-D893-4535-A9A4-40D54D6A6F72}" srcOrd="0" destOrd="2" presId="urn:microsoft.com/office/officeart/2005/8/layout/hList1"/>
    <dgm:cxn modelId="{5DD87CB0-B7B7-4F38-BA94-694A3577960F}" srcId="{B1BA0666-A4D7-43F8-86FE-434636D72F6C}" destId="{2D065657-5F51-45B5-9D84-9A016682333B}" srcOrd="2" destOrd="0" parTransId="{0720B7E9-3990-4677-B8E8-6169C7B43B34}" sibTransId="{73F752CC-532D-45C1-A36B-FB51FF5AFDBA}"/>
    <dgm:cxn modelId="{903524C5-0833-48FB-A983-115792D15FA9}" srcId="{39279086-165D-4815-A0FC-E4DFE1BC8158}" destId="{7BF912B0-86CC-42D6-8DB1-69F9A1577280}" srcOrd="2" destOrd="0" parTransId="{0D50CB2C-A0A3-49B7-B342-C7418413FB77}" sibTransId="{837C7DD1-BABD-4DAB-A14C-1A1B67179D2A}"/>
    <dgm:cxn modelId="{6207EEC9-C565-4D44-ACED-7AC6DD7702AB}" srcId="{9DA094E8-6C71-4362-B97E-C135827B48C0}" destId="{B1BA0666-A4D7-43F8-86FE-434636D72F6C}" srcOrd="1" destOrd="0" parTransId="{F813C5A1-C49B-474E-8552-1ADD0932144F}" sibTransId="{DAC9C689-7596-4CCD-A419-E4949D693944}"/>
    <dgm:cxn modelId="{83E41BD4-88FF-4C85-B49E-AB05365A54C4}" type="presOf" srcId="{57C7D0C4-E2A5-4FAB-95BD-741E92BADEC5}" destId="{4ED58747-D893-4535-A9A4-40D54D6A6F72}" srcOrd="0" destOrd="3" presId="urn:microsoft.com/office/officeart/2005/8/layout/hList1"/>
    <dgm:cxn modelId="{99316EF2-D088-46C5-B5C0-D2C0AE9ED64A}" type="presOf" srcId="{F6538D12-89BC-4A0F-B9EF-4B0129CA722D}" destId="{793C86DA-975A-45D2-B39A-F22103A49D2D}" srcOrd="0" destOrd="0" presId="urn:microsoft.com/office/officeart/2005/8/layout/hList1"/>
    <dgm:cxn modelId="{DCD819F9-7C0D-42ED-997B-8004B46469A8}" type="presOf" srcId="{56F474FB-AA76-4705-A950-6A7EA21B2512}" destId="{02EE2AB5-5B37-409E-AF34-AA104DDE9ECB}" srcOrd="0" destOrd="0" presId="urn:microsoft.com/office/officeart/2005/8/layout/hList1"/>
    <dgm:cxn modelId="{F607F0FB-87E2-40EF-A834-3C7307DEA8A6}" srcId="{39279086-165D-4815-A0FC-E4DFE1BC8158}" destId="{23AD2197-A2A1-4E7D-80D8-1082B3868428}" srcOrd="0" destOrd="0" parTransId="{969139E5-E94C-47F9-BBA5-15F9F3E175BB}" sibTransId="{7650C689-D211-4535-ADDE-5903146621E9}"/>
    <dgm:cxn modelId="{A8D469FE-052F-437C-ACE0-3B621562B159}" srcId="{4CB75BB6-C007-4DA5-AFE1-C9BDEE70610A}" destId="{3F7BC2E9-EF04-4840-B6A2-221378A8C8D9}" srcOrd="4" destOrd="0" parTransId="{A0C062F0-34A0-44AA-81C7-17720F042B16}" sibTransId="{2C0F7BCC-A044-4C75-A812-CEF831AF018D}"/>
    <dgm:cxn modelId="{AA586368-C963-4479-98C4-7811EC879D99}" type="presParOf" srcId="{8569AE48-0498-404A-8ACE-CEC6C58839DD}" destId="{1FD4F0AD-C23B-4B7D-98B4-C53F9048DAE3}" srcOrd="0" destOrd="0" presId="urn:microsoft.com/office/officeart/2005/8/layout/hList1"/>
    <dgm:cxn modelId="{C6CFAC9F-4D3B-4EC4-B8FE-A77626B9B4FF}" type="presParOf" srcId="{1FD4F0AD-C23B-4B7D-98B4-C53F9048DAE3}" destId="{154F5355-C613-4872-B100-5D760298AB30}" srcOrd="0" destOrd="0" presId="urn:microsoft.com/office/officeart/2005/8/layout/hList1"/>
    <dgm:cxn modelId="{EBC4F28A-16B9-4071-9FC3-4941D82195A5}" type="presParOf" srcId="{1FD4F0AD-C23B-4B7D-98B4-C53F9048DAE3}" destId="{02EE2AB5-5B37-409E-AF34-AA104DDE9ECB}" srcOrd="1" destOrd="0" presId="urn:microsoft.com/office/officeart/2005/8/layout/hList1"/>
    <dgm:cxn modelId="{45008DBB-E264-4D9F-AA21-CC1A2ED7A265}" type="presParOf" srcId="{8569AE48-0498-404A-8ACE-CEC6C58839DD}" destId="{FA53067F-C595-4D88-ACAE-1E333DEBAD22}" srcOrd="1" destOrd="0" presId="urn:microsoft.com/office/officeart/2005/8/layout/hList1"/>
    <dgm:cxn modelId="{83A1E808-8FD3-4753-A83C-DA3E5BFEEE47}" type="presParOf" srcId="{8569AE48-0498-404A-8ACE-CEC6C58839DD}" destId="{BFA2FAA4-9134-463E-BF20-B5A1B87DA5F9}" srcOrd="2" destOrd="0" presId="urn:microsoft.com/office/officeart/2005/8/layout/hList1"/>
    <dgm:cxn modelId="{B692E5D0-44F4-421F-B976-285A65DB8BA4}" type="presParOf" srcId="{BFA2FAA4-9134-463E-BF20-B5A1B87DA5F9}" destId="{9CC72FCE-3F01-4AC3-A018-61B56B63B0A9}" srcOrd="0" destOrd="0" presId="urn:microsoft.com/office/officeart/2005/8/layout/hList1"/>
    <dgm:cxn modelId="{82054E78-9C82-472D-8DDD-82D9B6BE3DA0}" type="presParOf" srcId="{BFA2FAA4-9134-463E-BF20-B5A1B87DA5F9}" destId="{793C86DA-975A-45D2-B39A-F22103A49D2D}" srcOrd="1" destOrd="0" presId="urn:microsoft.com/office/officeart/2005/8/layout/hList1"/>
    <dgm:cxn modelId="{3707BB48-5FA9-4B7C-B2D5-9B0CA822F077}" type="presParOf" srcId="{8569AE48-0498-404A-8ACE-CEC6C58839DD}" destId="{4ABEF2F6-8255-4D29-9702-7616EF2E17D4}" srcOrd="3" destOrd="0" presId="urn:microsoft.com/office/officeart/2005/8/layout/hList1"/>
    <dgm:cxn modelId="{0864B730-68A0-479E-BE74-839FBFDF7C94}" type="presParOf" srcId="{8569AE48-0498-404A-8ACE-CEC6C58839DD}" destId="{32943272-83D1-4010-A7C5-C25F72DCC622}" srcOrd="4" destOrd="0" presId="urn:microsoft.com/office/officeart/2005/8/layout/hList1"/>
    <dgm:cxn modelId="{010C8714-1AC3-4DC0-8038-2E90E32D9556}" type="presParOf" srcId="{32943272-83D1-4010-A7C5-C25F72DCC622}" destId="{4575E14D-1F88-4655-B714-0B80490C9F86}" srcOrd="0" destOrd="0" presId="urn:microsoft.com/office/officeart/2005/8/layout/hList1"/>
    <dgm:cxn modelId="{E06A7FCA-65F4-438A-AADD-30ADF4842A52}" type="presParOf" srcId="{32943272-83D1-4010-A7C5-C25F72DCC622}" destId="{4ED58747-D893-4535-A9A4-40D54D6A6F7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A68CC-068C-402A-971D-0BA933967F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B566622-FAB5-48BA-A77C-D197453A0FB4}">
      <dgm:prSet phldrT="[Text]" custT="1"/>
      <dgm:spPr>
        <a:solidFill>
          <a:srgbClr val="54BF37"/>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CONNECT: Building Resilience, Growing the Green</a:t>
          </a:r>
          <a:endParaRPr lang="en-US" sz="2000" b="1" dirty="0"/>
        </a:p>
      </dgm:t>
    </dgm:pt>
    <dgm:pt modelId="{FB962DED-295C-46B5-9A66-48700E09DDB2}" type="parTrans" cxnId="{11419B5C-9A96-49CD-8836-11D31D6120CC}">
      <dgm:prSet/>
      <dgm:spPr/>
      <dgm:t>
        <a:bodyPr/>
        <a:lstStyle/>
        <a:p>
          <a:endParaRPr lang="en-US"/>
        </a:p>
      </dgm:t>
    </dgm:pt>
    <dgm:pt modelId="{DDC61275-3A31-4CF1-8F64-5EDE14FDB133}" type="sibTrans" cxnId="{11419B5C-9A96-49CD-8836-11D31D6120CC}">
      <dgm:prSet/>
      <dgm:spPr/>
      <dgm:t>
        <a:bodyPr/>
        <a:lstStyle/>
        <a:p>
          <a:endParaRPr lang="en-US"/>
        </a:p>
      </dgm:t>
    </dgm:pt>
    <dgm:pt modelId="{2148E375-B6A8-4AFF-BE82-72F834E6CE35}">
      <dgm:prSet phldrT="[Text]" custT="1"/>
      <dgm:spPr>
        <a:solidFill>
          <a:srgbClr val="FFFF00"/>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CONNECT: Proactively Manage Stress</a:t>
          </a:r>
          <a:endParaRPr lang="en-US" sz="2000" b="1" dirty="0">
            <a:latin typeface="Arial" panose="020B0604020202020204" pitchFamily="34" charset="0"/>
            <a:cs typeface="Arial" panose="020B0604020202020204" pitchFamily="34" charset="0"/>
          </a:endParaRPr>
        </a:p>
      </dgm:t>
    </dgm:pt>
    <dgm:pt modelId="{F13DB35C-576C-4A72-AEBE-D087EA2E0C44}" type="parTrans" cxnId="{00666538-6A26-4C20-9B4A-9BEC50841ACA}">
      <dgm:prSet/>
      <dgm:spPr/>
      <dgm:t>
        <a:bodyPr/>
        <a:lstStyle/>
        <a:p>
          <a:endParaRPr lang="en-US"/>
        </a:p>
      </dgm:t>
    </dgm:pt>
    <dgm:pt modelId="{DDD5C748-56CD-4FDD-BE5E-58DFD357C573}" type="sibTrans" cxnId="{00666538-6A26-4C20-9B4A-9BEC50841ACA}">
      <dgm:prSet/>
      <dgm:spPr/>
      <dgm:t>
        <a:bodyPr/>
        <a:lstStyle/>
        <a:p>
          <a:endParaRPr lang="en-US"/>
        </a:p>
      </dgm:t>
    </dgm:pt>
    <dgm:pt modelId="{03FED0F4-9A35-42E0-978B-9F721F6AD3F6}">
      <dgm:prSet custT="1"/>
      <dgm:spPr>
        <a:ln>
          <a:solidFill>
            <a:schemeClr val="tx1"/>
          </a:solidFill>
        </a:ln>
      </dgm:spPr>
      <dgm:t>
        <a:bodyPr/>
        <a:lstStyle/>
        <a:p>
          <a:pPr>
            <a:spcAft>
              <a:spcPts val="0"/>
            </a:spcAft>
            <a:buFont typeface="Wingdings" panose="05000000000000000000" pitchFamily="2" charset="2"/>
            <a:buNone/>
          </a:pPr>
          <a:r>
            <a:rPr lang="en-US" sz="1400" dirty="0">
              <a:cs typeface="MS PGothic" charset="0"/>
            </a:rPr>
            <a:t>Plan for activities which provide social support</a:t>
          </a:r>
          <a:endParaRPr lang="en-US" sz="500" dirty="0">
            <a:latin typeface="Arial" panose="020B0604020202020204" pitchFamily="34" charset="0"/>
            <a:cs typeface="Arial" panose="020B0604020202020204" pitchFamily="34" charset="0"/>
          </a:endParaRPr>
        </a:p>
      </dgm:t>
    </dgm:pt>
    <dgm:pt modelId="{023B6650-A124-4A51-AF6E-3E6DDB89DF20}" type="parTrans" cxnId="{8FDF11A6-FF34-498E-A677-796241677A14}">
      <dgm:prSet/>
      <dgm:spPr/>
      <dgm:t>
        <a:bodyPr/>
        <a:lstStyle/>
        <a:p>
          <a:endParaRPr lang="en-US"/>
        </a:p>
      </dgm:t>
    </dgm:pt>
    <dgm:pt modelId="{E4F95317-8700-4CAA-AD44-3A2D00A6450B}" type="sibTrans" cxnId="{8FDF11A6-FF34-498E-A677-796241677A14}">
      <dgm:prSet/>
      <dgm:spPr/>
      <dgm:t>
        <a:bodyPr/>
        <a:lstStyle/>
        <a:p>
          <a:endParaRPr lang="en-US"/>
        </a:p>
      </dgm:t>
    </dgm:pt>
    <dgm:pt modelId="{A8A1BEBE-E2EF-49C8-9892-4C8C44B01C28}">
      <dgm:prSet/>
      <dgm:spPr>
        <a:ln>
          <a:solidFill>
            <a:schemeClr val="tx1"/>
          </a:solidFill>
        </a:ln>
      </dgm:spPr>
      <dgm:t>
        <a:bodyPr/>
        <a:lstStyle/>
        <a:p>
          <a:pPr>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dgm:t>
    </dgm:pt>
    <dgm:pt modelId="{6665CC04-A4CD-4EF8-8815-C7C91567D12C}" type="parTrans" cxnId="{820F60FE-2798-4784-9866-7E043EB8F26F}">
      <dgm:prSet/>
      <dgm:spPr/>
      <dgm:t>
        <a:bodyPr/>
        <a:lstStyle/>
        <a:p>
          <a:endParaRPr lang="en-US"/>
        </a:p>
      </dgm:t>
    </dgm:pt>
    <dgm:pt modelId="{2AB0CB96-E172-4843-8AFE-D34CEA634B74}" type="sibTrans" cxnId="{820F60FE-2798-4784-9866-7E043EB8F26F}">
      <dgm:prSet/>
      <dgm:spPr/>
      <dgm:t>
        <a:bodyPr/>
        <a:lstStyle/>
        <a:p>
          <a:endParaRPr lang="en-US"/>
        </a:p>
      </dgm:t>
    </dgm:pt>
    <dgm:pt modelId="{73C60D53-5960-4594-BF9E-B315F4A7B0B7}">
      <dgm:prSet/>
      <dgm:spPr/>
      <dgm:t>
        <a:bodyPr/>
        <a:lstStyle/>
        <a:p>
          <a:pPr>
            <a:spcAft>
              <a:spcPct val="15000"/>
            </a:spcAft>
            <a:buFont typeface="Wingdings" panose="05000000000000000000" pitchFamily="2" charset="2"/>
            <a:buChar char="§"/>
          </a:pPr>
          <a:endParaRPr lang="en-US" sz="1300" dirty="0">
            <a:solidFill>
              <a:srgbClr val="232D4B"/>
            </a:solidFill>
            <a:latin typeface="Arial" panose="020B0604020202020204" pitchFamily="34" charset="0"/>
            <a:cs typeface="Arial" panose="020B0604020202020204" pitchFamily="34" charset="0"/>
          </a:endParaRPr>
        </a:p>
      </dgm:t>
    </dgm:pt>
    <dgm:pt modelId="{A6E8364B-EAE3-407C-8565-DEB6E09853B0}" type="parTrans" cxnId="{EBBE5EDC-F676-41B5-B80C-F3E61FE6CC83}">
      <dgm:prSet/>
      <dgm:spPr/>
      <dgm:t>
        <a:bodyPr/>
        <a:lstStyle/>
        <a:p>
          <a:endParaRPr lang="en-US"/>
        </a:p>
      </dgm:t>
    </dgm:pt>
    <dgm:pt modelId="{C95D5563-CA9C-4EAA-B42D-1EA90C4F2F8C}" type="sibTrans" cxnId="{EBBE5EDC-F676-41B5-B80C-F3E61FE6CC83}">
      <dgm:prSet/>
      <dgm:spPr/>
      <dgm:t>
        <a:bodyPr/>
        <a:lstStyle/>
        <a:p>
          <a:endParaRPr lang="en-US"/>
        </a:p>
      </dgm:t>
    </dgm:pt>
    <dgm:pt modelId="{4363A03F-25F6-4121-88CA-5495AE385A5F}">
      <dgm:prSet custT="1"/>
      <dgm:spPr/>
      <dgm:t>
        <a:bodyPr/>
        <a:lstStyle/>
        <a:p>
          <a:pPr>
            <a:buFont typeface="Wingdings" panose="05000000000000000000" pitchFamily="2" charset="2"/>
            <a:buChar char="§"/>
          </a:pPr>
          <a:r>
            <a:rPr lang="en-US" sz="1500" dirty="0">
              <a:solidFill>
                <a:schemeClr val="tx1"/>
              </a:solidFill>
              <a:effectLst/>
              <a:latin typeface="+mn-lt"/>
              <a:ea typeface="MS PGothic" panose="020B0600070205080204" pitchFamily="34" charset="-128"/>
              <a:cs typeface="MS PGothic" charset="0"/>
            </a:rPr>
            <a:t>Know the value of good mentors and friends</a:t>
          </a:r>
          <a:endParaRPr lang="en-US" sz="1500" dirty="0">
            <a:latin typeface="Arial" panose="020B0604020202020204" pitchFamily="34" charset="0"/>
            <a:cs typeface="Arial" panose="020B0604020202020204" pitchFamily="34" charset="0"/>
          </a:endParaRPr>
        </a:p>
      </dgm:t>
    </dgm:pt>
    <dgm:pt modelId="{2AF35468-31FC-4F81-B51B-44DA04FB5D81}" type="parTrans" cxnId="{83AC5871-644E-44E5-8A7F-D9DD61ECFD29}">
      <dgm:prSet/>
      <dgm:spPr/>
      <dgm:t>
        <a:bodyPr/>
        <a:lstStyle/>
        <a:p>
          <a:endParaRPr lang="en-US"/>
        </a:p>
      </dgm:t>
    </dgm:pt>
    <dgm:pt modelId="{86C1685D-1F58-4CE4-A1E1-7A04081783D7}" type="sibTrans" cxnId="{83AC5871-644E-44E5-8A7F-D9DD61ECFD29}">
      <dgm:prSet/>
      <dgm:spPr/>
      <dgm:t>
        <a:bodyPr/>
        <a:lstStyle/>
        <a:p>
          <a:endParaRPr lang="en-US"/>
        </a:p>
      </dgm:t>
    </dgm:pt>
    <dgm:pt modelId="{0CADA4B0-1F37-4F21-B9F8-4FBEA3D1DD6F}">
      <dgm:prSet custT="1"/>
      <dgm:spPr/>
      <dgm:t>
        <a:bodyPr/>
        <a:lstStyle/>
        <a:p>
          <a:pPr>
            <a:buFont typeface="Wingdings" panose="05000000000000000000" pitchFamily="2" charset="2"/>
            <a:buChar char="§"/>
          </a:pPr>
          <a:r>
            <a:rPr lang="en-US" sz="1500" dirty="0">
              <a:solidFill>
                <a:schemeClr val="tx1"/>
              </a:solidFill>
              <a:effectLst/>
              <a:latin typeface="+mn-lt"/>
              <a:ea typeface="MS PGothic" panose="020B0600070205080204" pitchFamily="34" charset="-128"/>
              <a:cs typeface="MS PGothic" charset="0"/>
            </a:rPr>
            <a:t>Surround yourself with people who are genuine, authentic, and honest</a:t>
          </a:r>
        </a:p>
      </dgm:t>
    </dgm:pt>
    <dgm:pt modelId="{212C71DA-442C-416A-AA0F-C2447C1E9B1C}" type="parTrans" cxnId="{2CB372F1-CE03-46F1-AC44-BE0AA4BEDE7F}">
      <dgm:prSet/>
      <dgm:spPr/>
      <dgm:t>
        <a:bodyPr/>
        <a:lstStyle/>
        <a:p>
          <a:endParaRPr lang="en-US"/>
        </a:p>
      </dgm:t>
    </dgm:pt>
    <dgm:pt modelId="{295DD632-47B7-41F5-A388-35BEAC2543FA}" type="sibTrans" cxnId="{2CB372F1-CE03-46F1-AC44-BE0AA4BEDE7F}">
      <dgm:prSet/>
      <dgm:spPr/>
      <dgm:t>
        <a:bodyPr/>
        <a:lstStyle/>
        <a:p>
          <a:endParaRPr lang="en-US"/>
        </a:p>
      </dgm:t>
    </dgm:pt>
    <dgm:pt modelId="{05013F62-88D8-4DDC-910C-823557C94CF9}">
      <dgm:prSet custT="1"/>
      <dgm:spPr/>
      <dgm:t>
        <a:bodyPr/>
        <a:lstStyle/>
        <a:p>
          <a:pPr>
            <a:buFont typeface="Wingdings" panose="05000000000000000000" pitchFamily="2" charset="2"/>
            <a:buChar char="§"/>
          </a:pPr>
          <a:r>
            <a:rPr lang="en-US" sz="1500" dirty="0">
              <a:solidFill>
                <a:schemeClr val="tx1"/>
              </a:solidFill>
              <a:effectLst/>
              <a:latin typeface="+mn-lt"/>
              <a:ea typeface="MS PGothic" panose="020B0600070205080204" pitchFamily="34" charset="-128"/>
              <a:cs typeface="MS PGothic" charset="0"/>
            </a:rPr>
            <a:t>Build trusting and supportive relationships</a:t>
          </a:r>
        </a:p>
      </dgm:t>
    </dgm:pt>
    <dgm:pt modelId="{996FBE23-0A99-4235-A846-F51E652C2208}" type="parTrans" cxnId="{FE1CF06E-7155-476D-B4BA-730BAA5BD528}">
      <dgm:prSet/>
      <dgm:spPr/>
      <dgm:t>
        <a:bodyPr/>
        <a:lstStyle/>
        <a:p>
          <a:endParaRPr lang="en-US"/>
        </a:p>
      </dgm:t>
    </dgm:pt>
    <dgm:pt modelId="{F2A23C86-8E50-463B-8FA1-1399D2BC01A6}" type="sibTrans" cxnId="{FE1CF06E-7155-476D-B4BA-730BAA5BD528}">
      <dgm:prSet/>
      <dgm:spPr/>
      <dgm:t>
        <a:bodyPr/>
        <a:lstStyle/>
        <a:p>
          <a:endParaRPr lang="en-US"/>
        </a:p>
      </dgm:t>
    </dgm:pt>
    <dgm:pt modelId="{D0FF1935-481A-4587-B1B9-063A28C41074}">
      <dgm:prSet custT="1"/>
      <dgm:spPr/>
      <dgm:t>
        <a:bodyPr/>
        <a:lstStyle/>
        <a:p>
          <a:pPr>
            <a:buFont typeface="Wingdings" panose="05000000000000000000" pitchFamily="2" charset="2"/>
            <a:buChar char="§"/>
          </a:pPr>
          <a:r>
            <a:rPr lang="en-US" sz="1500" dirty="0">
              <a:solidFill>
                <a:schemeClr val="tx1"/>
              </a:solidFill>
              <a:effectLst/>
              <a:latin typeface="+mn-lt"/>
              <a:ea typeface="MS PGothic" panose="020B0600070205080204" pitchFamily="34" charset="-128"/>
              <a:cs typeface="MS PGothic" charset="0"/>
            </a:rPr>
            <a:t>Hold employees accountable for treating each other with respect</a:t>
          </a:r>
        </a:p>
      </dgm:t>
    </dgm:pt>
    <dgm:pt modelId="{75825C91-59EF-42DF-B8AC-D91DA5872CCF}" type="parTrans" cxnId="{372C7CFE-46D0-4F9E-BE8D-93C68D23E163}">
      <dgm:prSet/>
      <dgm:spPr/>
      <dgm:t>
        <a:bodyPr/>
        <a:lstStyle/>
        <a:p>
          <a:endParaRPr lang="en-US"/>
        </a:p>
      </dgm:t>
    </dgm:pt>
    <dgm:pt modelId="{C5A9B989-8657-4CF1-8406-14A9B2DDF1D8}" type="sibTrans" cxnId="{372C7CFE-46D0-4F9E-BE8D-93C68D23E163}">
      <dgm:prSet/>
      <dgm:spPr/>
      <dgm:t>
        <a:bodyPr/>
        <a:lstStyle/>
        <a:p>
          <a:endParaRPr lang="en-US"/>
        </a:p>
      </dgm:t>
    </dgm:pt>
    <dgm:pt modelId="{A3677257-4A78-4284-90C4-9AD922C85FC6}">
      <dgm:prSet custT="1"/>
      <dgm:spPr/>
      <dgm:t>
        <a:bodyPr/>
        <a:lstStyle/>
        <a:p>
          <a:pPr>
            <a:buFont typeface="Wingdings" panose="05000000000000000000" pitchFamily="2" charset="2"/>
            <a:buChar char="§"/>
          </a:pPr>
          <a:r>
            <a:rPr lang="en-US" sz="1500" dirty="0">
              <a:solidFill>
                <a:schemeClr val="tx1"/>
              </a:solidFill>
              <a:effectLst/>
              <a:latin typeface="+mn-lt"/>
              <a:ea typeface="MS PGothic" panose="020B0600070205080204" pitchFamily="34" charset="-128"/>
              <a:cs typeface="MS PGothic" charset="0"/>
            </a:rPr>
            <a:t>Show validation and appreciation for employees</a:t>
          </a:r>
        </a:p>
      </dgm:t>
    </dgm:pt>
    <dgm:pt modelId="{CD692AF6-4CCC-4602-A9C7-FB1B72C8A089}" type="parTrans" cxnId="{69DD0D6E-D916-42B4-A6C3-DE0948E920E8}">
      <dgm:prSet/>
      <dgm:spPr/>
      <dgm:t>
        <a:bodyPr/>
        <a:lstStyle/>
        <a:p>
          <a:endParaRPr lang="en-US"/>
        </a:p>
      </dgm:t>
    </dgm:pt>
    <dgm:pt modelId="{31D94620-4AA3-450C-A209-D3C253692BA7}" type="sibTrans" cxnId="{69DD0D6E-D916-42B4-A6C3-DE0948E920E8}">
      <dgm:prSet/>
      <dgm:spPr/>
      <dgm:t>
        <a:bodyPr/>
        <a:lstStyle/>
        <a:p>
          <a:endParaRPr lang="en-US"/>
        </a:p>
      </dgm:t>
    </dgm:pt>
    <dgm:pt modelId="{A17515C1-7795-49F7-8676-9D08DBB916D0}">
      <dgm:prSet custT="1"/>
      <dgm:spPr/>
      <dgm:t>
        <a:bodyPr/>
        <a:lstStyle/>
        <a:p>
          <a:pPr>
            <a:buFont typeface="Wingdings" panose="05000000000000000000" pitchFamily="2" charset="2"/>
            <a:buChar char="§"/>
          </a:pPr>
          <a:r>
            <a:rPr lang="en-US" sz="1500" dirty="0">
              <a:solidFill>
                <a:schemeClr val="tx1"/>
              </a:solidFill>
              <a:effectLst/>
              <a:latin typeface="+mn-lt"/>
              <a:ea typeface="MS PGothic" panose="020B0600070205080204" pitchFamily="34" charset="-128"/>
              <a:cs typeface="MS PGothic" charset="0"/>
            </a:rPr>
            <a:t>Foster opportunities for socialization</a:t>
          </a:r>
        </a:p>
      </dgm:t>
    </dgm:pt>
    <dgm:pt modelId="{747DB515-E85B-4F75-957A-075AB4B9E0C3}" type="parTrans" cxnId="{C302A0FC-3E9E-4EC8-8895-EB863F662973}">
      <dgm:prSet/>
      <dgm:spPr/>
      <dgm:t>
        <a:bodyPr/>
        <a:lstStyle/>
        <a:p>
          <a:endParaRPr lang="en-US"/>
        </a:p>
      </dgm:t>
    </dgm:pt>
    <dgm:pt modelId="{80B69612-F5DB-4350-B870-CB4FD8A530A0}" type="sibTrans" cxnId="{C302A0FC-3E9E-4EC8-8895-EB863F662973}">
      <dgm:prSet/>
      <dgm:spPr/>
      <dgm:t>
        <a:bodyPr/>
        <a:lstStyle/>
        <a:p>
          <a:endParaRPr lang="en-US"/>
        </a:p>
      </dgm:t>
    </dgm:pt>
    <dgm:pt modelId="{E5A8D58B-CDFA-4DFD-9E1B-29CAA8ACDC70}">
      <dgm:prSet custT="1"/>
      <dgm:spPr/>
      <dgm:t>
        <a:bodyPr/>
        <a:lstStyle/>
        <a:p>
          <a:pPr>
            <a:spcAft>
              <a:spcPct val="15000"/>
            </a:spcAft>
            <a:buFont typeface="Wingdings" panose="05000000000000000000" pitchFamily="2" charset="2"/>
            <a:buChar char="§"/>
          </a:pPr>
          <a:r>
            <a:rPr lang="en-US" sz="1400" dirty="0">
              <a:cs typeface="MS PGothic" charset="0"/>
            </a:rPr>
            <a:t>Act to remove obstacles to social support</a:t>
          </a:r>
        </a:p>
      </dgm:t>
    </dgm:pt>
    <dgm:pt modelId="{BB9961AF-D1CB-4040-A308-5D3DF538FF83}" type="parTrans" cxnId="{B282FD43-B242-4B9E-889F-C502F6D8FD88}">
      <dgm:prSet/>
      <dgm:spPr/>
      <dgm:t>
        <a:bodyPr/>
        <a:lstStyle/>
        <a:p>
          <a:endParaRPr lang="en-US"/>
        </a:p>
      </dgm:t>
    </dgm:pt>
    <dgm:pt modelId="{61A8A716-23F8-454F-B436-5254A1BC7601}" type="sibTrans" cxnId="{B282FD43-B242-4B9E-889F-C502F6D8FD88}">
      <dgm:prSet/>
      <dgm:spPr/>
      <dgm:t>
        <a:bodyPr/>
        <a:lstStyle/>
        <a:p>
          <a:endParaRPr lang="en-US"/>
        </a:p>
      </dgm:t>
    </dgm:pt>
    <dgm:pt modelId="{0367E40D-92F2-4715-822E-FA54A83ACC01}">
      <dgm:prSet custT="1"/>
      <dgm:spPr/>
      <dgm:t>
        <a:bodyPr/>
        <a:lstStyle/>
        <a:p>
          <a:pPr>
            <a:spcAft>
              <a:spcPct val="15000"/>
            </a:spcAft>
            <a:buFont typeface="Wingdings" panose="05000000000000000000" pitchFamily="2" charset="2"/>
            <a:buChar char="§"/>
          </a:pPr>
          <a:r>
            <a:rPr lang="en-US" sz="1400" dirty="0">
              <a:cs typeface="MS PGothic" charset="0"/>
            </a:rPr>
            <a:t>Offer different types of social support (practical, inclusion, emotional)</a:t>
          </a:r>
        </a:p>
      </dgm:t>
    </dgm:pt>
    <dgm:pt modelId="{A74F379B-7F49-4354-AC23-F27954250A7B}" type="parTrans" cxnId="{FAC4C156-9242-4600-ABC3-3EC10057EC3D}">
      <dgm:prSet/>
      <dgm:spPr/>
      <dgm:t>
        <a:bodyPr/>
        <a:lstStyle/>
        <a:p>
          <a:endParaRPr lang="en-US"/>
        </a:p>
      </dgm:t>
    </dgm:pt>
    <dgm:pt modelId="{B1B17596-C392-4611-B2FB-6F331648215A}" type="sibTrans" cxnId="{FAC4C156-9242-4600-ABC3-3EC10057EC3D}">
      <dgm:prSet/>
      <dgm:spPr/>
      <dgm:t>
        <a:bodyPr/>
        <a:lstStyle/>
        <a:p>
          <a:endParaRPr lang="en-US"/>
        </a:p>
      </dgm:t>
    </dgm:pt>
    <dgm:pt modelId="{64401203-842A-4182-B6EF-32C0A505F83A}">
      <dgm:prSet custT="1"/>
      <dgm:spPr/>
      <dgm:t>
        <a:bodyPr/>
        <a:lstStyle/>
        <a:p>
          <a:pPr>
            <a:spcAft>
              <a:spcPct val="15000"/>
            </a:spcAft>
            <a:buFont typeface="Wingdings" panose="05000000000000000000" pitchFamily="2" charset="2"/>
            <a:buChar char="§"/>
          </a:pPr>
          <a:r>
            <a:rPr lang="en-US" sz="1400" dirty="0">
              <a:cs typeface="MS PGothic" charset="0"/>
            </a:rPr>
            <a:t>Help link the person with supportive others</a:t>
          </a:r>
        </a:p>
      </dgm:t>
    </dgm:pt>
    <dgm:pt modelId="{698F473C-1429-4F1E-8B59-3275302721D1}" type="parTrans" cxnId="{E5A9C691-8655-4E2D-94D2-31BAD975BB81}">
      <dgm:prSet/>
      <dgm:spPr/>
      <dgm:t>
        <a:bodyPr/>
        <a:lstStyle/>
        <a:p>
          <a:endParaRPr lang="en-US"/>
        </a:p>
      </dgm:t>
    </dgm:pt>
    <dgm:pt modelId="{9EB24516-BE45-47BA-92E5-6AC9C2878334}" type="sibTrans" cxnId="{E5A9C691-8655-4E2D-94D2-31BAD975BB81}">
      <dgm:prSet/>
      <dgm:spPr/>
      <dgm:t>
        <a:bodyPr/>
        <a:lstStyle/>
        <a:p>
          <a:endParaRPr lang="en-US"/>
        </a:p>
      </dgm:t>
    </dgm:pt>
    <dgm:pt modelId="{68BBB5B9-1C00-4B41-B95D-EBC0AF44C0E4}">
      <dgm:prSet custT="1"/>
      <dgm:spPr/>
      <dgm:t>
        <a:bodyPr/>
        <a:lstStyle/>
        <a:p>
          <a:pPr>
            <a:spcAft>
              <a:spcPct val="15000"/>
            </a:spcAft>
            <a:buFont typeface="Wingdings" panose="05000000000000000000" pitchFamily="2" charset="2"/>
            <a:buChar char="§"/>
          </a:pPr>
          <a:r>
            <a:rPr lang="en-US" sz="1400" dirty="0">
              <a:cs typeface="MS PGothic" charset="0"/>
            </a:rPr>
            <a:t>Address potential negative social influences, such as those who make the person feel judged, or people who endorse less healthy ways of coping</a:t>
          </a:r>
        </a:p>
      </dgm:t>
    </dgm:pt>
    <dgm:pt modelId="{5172BF4F-8C48-489B-BE59-52098E2BA284}" type="parTrans" cxnId="{C7A111CD-6923-45CE-AA7E-F68DF1353D53}">
      <dgm:prSet/>
      <dgm:spPr/>
      <dgm:t>
        <a:bodyPr/>
        <a:lstStyle/>
        <a:p>
          <a:endParaRPr lang="en-US"/>
        </a:p>
      </dgm:t>
    </dgm:pt>
    <dgm:pt modelId="{80FA4FD4-784D-4252-B818-1C4B10D71574}" type="sibTrans" cxnId="{C7A111CD-6923-45CE-AA7E-F68DF1353D53}">
      <dgm:prSet/>
      <dgm:spPr/>
      <dgm:t>
        <a:bodyPr/>
        <a:lstStyle/>
        <a:p>
          <a:endParaRPr lang="en-US"/>
        </a:p>
      </dgm:t>
    </dgm:pt>
    <dgm:pt modelId="{204DC175-EF6E-47F5-A51B-469EBB323896}">
      <dgm:prSet custT="1"/>
      <dgm:spPr/>
      <dgm:t>
        <a:bodyPr/>
        <a:lstStyle/>
        <a:p>
          <a:pPr>
            <a:spcAft>
              <a:spcPct val="15000"/>
            </a:spcAft>
            <a:buFont typeface="Wingdings" panose="05000000000000000000" pitchFamily="2" charset="2"/>
            <a:buChar char="§"/>
          </a:pPr>
          <a:r>
            <a:rPr lang="en-US" sz="1400" dirty="0">
              <a:cs typeface="MS PGothic" charset="0"/>
            </a:rPr>
            <a:t>Help family and friends understand potential experiences that can occur on the job so have a support mechanism</a:t>
          </a:r>
          <a:br>
            <a:rPr lang="en-US" sz="1400" dirty="0">
              <a:cs typeface="MS PGothic" charset="0"/>
            </a:rPr>
          </a:br>
          <a:r>
            <a:rPr lang="en-US" sz="1400" dirty="0">
              <a:cs typeface="MS PGothic" charset="0"/>
            </a:rPr>
            <a:t>Communicate when upset</a:t>
          </a:r>
        </a:p>
      </dgm:t>
    </dgm:pt>
    <dgm:pt modelId="{0407B0DB-E877-410E-B1B4-FCEEA50FC2A9}" type="parTrans" cxnId="{A39D391A-8E9D-41B1-A404-FE3F47597B33}">
      <dgm:prSet/>
      <dgm:spPr/>
      <dgm:t>
        <a:bodyPr/>
        <a:lstStyle/>
        <a:p>
          <a:endParaRPr lang="en-US"/>
        </a:p>
      </dgm:t>
    </dgm:pt>
    <dgm:pt modelId="{430E3735-E190-41ED-8F81-EBB8DDA69C72}" type="sibTrans" cxnId="{A39D391A-8E9D-41B1-A404-FE3F47597B33}">
      <dgm:prSet/>
      <dgm:spPr/>
      <dgm:t>
        <a:bodyPr/>
        <a:lstStyle/>
        <a:p>
          <a:endParaRPr lang="en-US"/>
        </a:p>
      </dgm:t>
    </dgm:pt>
    <dgm:pt modelId="{17A1C563-DF0F-4B2B-8D0D-24EDFB94EBE1}">
      <dgm:prSet custT="1"/>
      <dgm:spPr/>
      <dgm:t>
        <a:bodyPr/>
        <a:lstStyle/>
        <a:p>
          <a:pPr>
            <a:spcAft>
              <a:spcPct val="15000"/>
            </a:spcAft>
            <a:buFont typeface="Wingdings" panose="05000000000000000000" pitchFamily="2" charset="2"/>
            <a:buChar char="§"/>
          </a:pPr>
          <a:r>
            <a:rPr lang="en-US" sz="1400" dirty="0">
              <a:cs typeface="MS PGothic" charset="0"/>
            </a:rPr>
            <a:t>Connect with supportive peers</a:t>
          </a:r>
        </a:p>
      </dgm:t>
    </dgm:pt>
    <dgm:pt modelId="{197AB7A5-A7CA-4FD6-9B14-9A905C479B46}" type="parTrans" cxnId="{8AEABB3D-B693-41C0-A64B-70BC2038C97E}">
      <dgm:prSet/>
      <dgm:spPr/>
      <dgm:t>
        <a:bodyPr/>
        <a:lstStyle/>
        <a:p>
          <a:endParaRPr lang="en-US"/>
        </a:p>
      </dgm:t>
    </dgm:pt>
    <dgm:pt modelId="{EB932A43-86DD-4247-B2EC-DB024BC254CD}" type="sibTrans" cxnId="{8AEABB3D-B693-41C0-A64B-70BC2038C97E}">
      <dgm:prSet/>
      <dgm:spPr/>
      <dgm:t>
        <a:bodyPr/>
        <a:lstStyle/>
        <a:p>
          <a:endParaRPr lang="en-US"/>
        </a:p>
      </dgm:t>
    </dgm:pt>
    <dgm:pt modelId="{1BF962DE-6EB5-4D62-BB6B-C94D0448DCCA}">
      <dgm:prSet custT="1"/>
      <dgm:spPr/>
      <dgm:t>
        <a:bodyPr/>
        <a:lstStyle/>
        <a:p>
          <a:pPr>
            <a:spcAft>
              <a:spcPct val="15000"/>
            </a:spcAft>
            <a:buFont typeface="Wingdings" panose="05000000000000000000" pitchFamily="2" charset="2"/>
            <a:buChar char="§"/>
          </a:pPr>
          <a:r>
            <a:rPr lang="en-US" sz="1400" dirty="0">
              <a:cs typeface="MS PGothic" charset="0"/>
            </a:rPr>
            <a:t>Virtual Schwartz Rounds</a:t>
          </a:r>
        </a:p>
      </dgm:t>
    </dgm:pt>
    <dgm:pt modelId="{C54D1067-390C-4CB5-A054-CAC6EDEACB0C}" type="parTrans" cxnId="{B665A237-2D07-4E4F-A73A-D5B2914A5FD3}">
      <dgm:prSet/>
      <dgm:spPr/>
      <dgm:t>
        <a:bodyPr/>
        <a:lstStyle/>
        <a:p>
          <a:endParaRPr lang="en-US"/>
        </a:p>
      </dgm:t>
    </dgm:pt>
    <dgm:pt modelId="{B9B1975F-9C02-4AE9-8F73-34D89846C5E6}" type="sibTrans" cxnId="{B665A237-2D07-4E4F-A73A-D5B2914A5FD3}">
      <dgm:prSet/>
      <dgm:spPr/>
      <dgm:t>
        <a:bodyPr/>
        <a:lstStyle/>
        <a:p>
          <a:endParaRPr lang="en-US"/>
        </a:p>
      </dgm:t>
    </dgm:pt>
    <dgm:pt modelId="{3E86D05F-16E7-4C2F-9CE5-D91AA5F7084D}" type="pres">
      <dgm:prSet presAssocID="{006A68CC-068C-402A-971D-0BA933967F7E}" presName="linear" presStyleCnt="0">
        <dgm:presLayoutVars>
          <dgm:dir/>
          <dgm:animLvl val="lvl"/>
          <dgm:resizeHandles val="exact"/>
        </dgm:presLayoutVars>
      </dgm:prSet>
      <dgm:spPr/>
    </dgm:pt>
    <dgm:pt modelId="{43CF4EAA-68F4-4EDE-9C93-A6C4BF7D069C}" type="pres">
      <dgm:prSet presAssocID="{0B566622-FAB5-48BA-A77C-D197453A0FB4}" presName="parentLin" presStyleCnt="0"/>
      <dgm:spPr/>
    </dgm:pt>
    <dgm:pt modelId="{E410C74F-53C2-4C6D-9553-5E2506FC7C74}" type="pres">
      <dgm:prSet presAssocID="{0B566622-FAB5-48BA-A77C-D197453A0FB4}" presName="parentLeftMargin" presStyleLbl="node1" presStyleIdx="0" presStyleCnt="2"/>
      <dgm:spPr/>
    </dgm:pt>
    <dgm:pt modelId="{F5325153-A435-490C-9789-DFA96D6106A5}" type="pres">
      <dgm:prSet presAssocID="{0B566622-FAB5-48BA-A77C-D197453A0FB4}" presName="parentText" presStyleLbl="node1" presStyleIdx="0" presStyleCnt="2">
        <dgm:presLayoutVars>
          <dgm:chMax val="0"/>
          <dgm:bulletEnabled val="1"/>
        </dgm:presLayoutVars>
      </dgm:prSet>
      <dgm:spPr/>
    </dgm:pt>
    <dgm:pt modelId="{94685091-2B39-4126-AC0D-EA9FB9250EEA}" type="pres">
      <dgm:prSet presAssocID="{0B566622-FAB5-48BA-A77C-D197453A0FB4}" presName="negativeSpace" presStyleCnt="0"/>
      <dgm:spPr/>
    </dgm:pt>
    <dgm:pt modelId="{C6D5A7CD-EA16-4DE2-A557-2B652E68730D}" type="pres">
      <dgm:prSet presAssocID="{0B566622-FAB5-48BA-A77C-D197453A0FB4}" presName="childText" presStyleLbl="conFgAcc1" presStyleIdx="0" presStyleCnt="2" custLinFactY="-3692" custLinFactNeighborY="-100000">
        <dgm:presLayoutVars>
          <dgm:bulletEnabled val="1"/>
        </dgm:presLayoutVars>
      </dgm:prSet>
      <dgm:spPr/>
    </dgm:pt>
    <dgm:pt modelId="{59B0FA0C-8B9F-4DBC-8C96-3FFDA8719975}" type="pres">
      <dgm:prSet presAssocID="{DDC61275-3A31-4CF1-8F64-5EDE14FDB133}" presName="spaceBetweenRectangles" presStyleCnt="0"/>
      <dgm:spPr/>
    </dgm:pt>
    <dgm:pt modelId="{9C8C01A5-F9FC-406E-8486-F1031C84DBE6}" type="pres">
      <dgm:prSet presAssocID="{2148E375-B6A8-4AFF-BE82-72F834E6CE35}" presName="parentLin" presStyleCnt="0"/>
      <dgm:spPr/>
    </dgm:pt>
    <dgm:pt modelId="{78B94A50-066B-4AFB-BD22-26F104D2131D}" type="pres">
      <dgm:prSet presAssocID="{2148E375-B6A8-4AFF-BE82-72F834E6CE35}" presName="parentLeftMargin" presStyleLbl="node1" presStyleIdx="0" presStyleCnt="2"/>
      <dgm:spPr/>
    </dgm:pt>
    <dgm:pt modelId="{9C78B716-C8F5-48E9-853F-DE63F4DF435E}" type="pres">
      <dgm:prSet presAssocID="{2148E375-B6A8-4AFF-BE82-72F834E6CE35}" presName="parentText" presStyleLbl="node1" presStyleIdx="1" presStyleCnt="2">
        <dgm:presLayoutVars>
          <dgm:chMax val="0"/>
          <dgm:bulletEnabled val="1"/>
        </dgm:presLayoutVars>
      </dgm:prSet>
      <dgm:spPr/>
    </dgm:pt>
    <dgm:pt modelId="{C94CD5EC-407A-4A97-93B1-67D24EE8D77E}" type="pres">
      <dgm:prSet presAssocID="{2148E375-B6A8-4AFF-BE82-72F834E6CE35}" presName="negativeSpace" presStyleCnt="0"/>
      <dgm:spPr/>
    </dgm:pt>
    <dgm:pt modelId="{E51BA28A-4500-4CD7-BA8B-ED8D61348AE9}" type="pres">
      <dgm:prSet presAssocID="{2148E375-B6A8-4AFF-BE82-72F834E6CE35}" presName="childText" presStyleLbl="conFgAcc1" presStyleIdx="1" presStyleCnt="2" custScaleY="87872" custLinFactNeighborX="-748">
        <dgm:presLayoutVars>
          <dgm:bulletEnabled val="1"/>
        </dgm:presLayoutVars>
      </dgm:prSet>
      <dgm:spPr/>
    </dgm:pt>
  </dgm:ptLst>
  <dgm:cxnLst>
    <dgm:cxn modelId="{AE8EC30A-5FE0-499E-81F3-8F8361DF4F79}" type="presOf" srcId="{05013F62-88D8-4DDC-910C-823557C94CF9}" destId="{C6D5A7CD-EA16-4DE2-A557-2B652E68730D}" srcOrd="0" destOrd="3" presId="urn:microsoft.com/office/officeart/2005/8/layout/list1"/>
    <dgm:cxn modelId="{F3897D13-2B7B-4106-9DE0-B281E771E406}" type="presOf" srcId="{1BF962DE-6EB5-4D62-BB6B-C94D0448DCCA}" destId="{E51BA28A-4500-4CD7-BA8B-ED8D61348AE9}" srcOrd="0" destOrd="7" presId="urn:microsoft.com/office/officeart/2005/8/layout/list1"/>
    <dgm:cxn modelId="{340FD316-D66E-4445-8FD2-22FDE4C221D4}" type="presOf" srcId="{64401203-842A-4182-B6EF-32C0A505F83A}" destId="{E51BA28A-4500-4CD7-BA8B-ED8D61348AE9}" srcOrd="0" destOrd="3" presId="urn:microsoft.com/office/officeart/2005/8/layout/list1"/>
    <dgm:cxn modelId="{8D760B1A-B53C-4159-B843-91FC47789CC2}" type="presOf" srcId="{0CADA4B0-1F37-4F21-B9F8-4FBEA3D1DD6F}" destId="{C6D5A7CD-EA16-4DE2-A557-2B652E68730D}" srcOrd="0" destOrd="2" presId="urn:microsoft.com/office/officeart/2005/8/layout/list1"/>
    <dgm:cxn modelId="{A39D391A-8E9D-41B1-A404-FE3F47597B33}" srcId="{2148E375-B6A8-4AFF-BE82-72F834E6CE35}" destId="{204DC175-EF6E-47F5-A51B-469EBB323896}" srcOrd="5" destOrd="0" parTransId="{0407B0DB-E877-410E-B1B4-FCEEA50FC2A9}" sibTransId="{430E3735-E190-41ED-8F81-EBB8DDA69C72}"/>
    <dgm:cxn modelId="{989EFD1C-6545-4C9C-B439-ABCE62594421}" type="presOf" srcId="{A8A1BEBE-E2EF-49C8-9892-4C8C44B01C28}" destId="{C6D5A7CD-EA16-4DE2-A557-2B652E68730D}" srcOrd="0" destOrd="0" presId="urn:microsoft.com/office/officeart/2005/8/layout/list1"/>
    <dgm:cxn modelId="{131DCC30-713C-41F7-9DE8-2368311A093E}" type="presOf" srcId="{0B566622-FAB5-48BA-A77C-D197453A0FB4}" destId="{F5325153-A435-490C-9789-DFA96D6106A5}" srcOrd="1" destOrd="0" presId="urn:microsoft.com/office/officeart/2005/8/layout/list1"/>
    <dgm:cxn modelId="{B665A237-2D07-4E4F-A73A-D5B2914A5FD3}" srcId="{2148E375-B6A8-4AFF-BE82-72F834E6CE35}" destId="{1BF962DE-6EB5-4D62-BB6B-C94D0448DCCA}" srcOrd="7" destOrd="0" parTransId="{C54D1067-390C-4CB5-A054-CAC6EDEACB0C}" sibTransId="{B9B1975F-9C02-4AE9-8F73-34D89846C5E6}"/>
    <dgm:cxn modelId="{00666538-6A26-4C20-9B4A-9BEC50841ACA}" srcId="{006A68CC-068C-402A-971D-0BA933967F7E}" destId="{2148E375-B6A8-4AFF-BE82-72F834E6CE35}" srcOrd="1" destOrd="0" parTransId="{F13DB35C-576C-4A72-AEBE-D087EA2E0C44}" sibTransId="{DDD5C748-56CD-4FDD-BE5E-58DFD357C573}"/>
    <dgm:cxn modelId="{8AEABB3D-B693-41C0-A64B-70BC2038C97E}" srcId="{2148E375-B6A8-4AFF-BE82-72F834E6CE35}" destId="{17A1C563-DF0F-4B2B-8D0D-24EDFB94EBE1}" srcOrd="6" destOrd="0" parTransId="{197AB7A5-A7CA-4FD6-9B14-9A905C479B46}" sibTransId="{EB932A43-86DD-4247-B2EC-DB024BC254CD}"/>
    <dgm:cxn modelId="{11419B5C-9A96-49CD-8836-11D31D6120CC}" srcId="{006A68CC-068C-402A-971D-0BA933967F7E}" destId="{0B566622-FAB5-48BA-A77C-D197453A0FB4}" srcOrd="0" destOrd="0" parTransId="{FB962DED-295C-46B5-9A66-48700E09DDB2}" sibTransId="{DDC61275-3A31-4CF1-8F64-5EDE14FDB133}"/>
    <dgm:cxn modelId="{B282FD43-B242-4B9E-889F-C502F6D8FD88}" srcId="{2148E375-B6A8-4AFF-BE82-72F834E6CE35}" destId="{E5A8D58B-CDFA-4DFD-9E1B-29CAA8ACDC70}" srcOrd="1" destOrd="0" parTransId="{BB9961AF-D1CB-4040-A308-5D3DF538FF83}" sibTransId="{61A8A716-23F8-454F-B436-5254A1BC7601}"/>
    <dgm:cxn modelId="{4D280F44-9AB3-4229-BFC9-E4EF63199983}" type="presOf" srcId="{68BBB5B9-1C00-4B41-B95D-EBC0AF44C0E4}" destId="{E51BA28A-4500-4CD7-BA8B-ED8D61348AE9}" srcOrd="0" destOrd="4" presId="urn:microsoft.com/office/officeart/2005/8/layout/list1"/>
    <dgm:cxn modelId="{69DD0D6E-D916-42B4-A6C3-DE0948E920E8}" srcId="{0B566622-FAB5-48BA-A77C-D197453A0FB4}" destId="{A3677257-4A78-4284-90C4-9AD922C85FC6}" srcOrd="5" destOrd="0" parTransId="{CD692AF6-4CCC-4602-A9C7-FB1B72C8A089}" sibTransId="{31D94620-4AA3-450C-A209-D3C253692BA7}"/>
    <dgm:cxn modelId="{FE1CF06E-7155-476D-B4BA-730BAA5BD528}" srcId="{0B566622-FAB5-48BA-A77C-D197453A0FB4}" destId="{05013F62-88D8-4DDC-910C-823557C94CF9}" srcOrd="3" destOrd="0" parTransId="{996FBE23-0A99-4235-A846-F51E652C2208}" sibTransId="{F2A23C86-8E50-463B-8FA1-1399D2BC01A6}"/>
    <dgm:cxn modelId="{784B0C6F-AE92-4C7C-83D9-2B97EF15D603}" type="presOf" srcId="{2148E375-B6A8-4AFF-BE82-72F834E6CE35}" destId="{78B94A50-066B-4AFB-BD22-26F104D2131D}" srcOrd="0" destOrd="0" presId="urn:microsoft.com/office/officeart/2005/8/layout/list1"/>
    <dgm:cxn modelId="{83AC5871-644E-44E5-8A7F-D9DD61ECFD29}" srcId="{0B566622-FAB5-48BA-A77C-D197453A0FB4}" destId="{4363A03F-25F6-4121-88CA-5495AE385A5F}" srcOrd="1" destOrd="0" parTransId="{2AF35468-31FC-4F81-B51B-44DA04FB5D81}" sibTransId="{86C1685D-1F58-4CE4-A1E1-7A04081783D7}"/>
    <dgm:cxn modelId="{FAC4C156-9242-4600-ABC3-3EC10057EC3D}" srcId="{2148E375-B6A8-4AFF-BE82-72F834E6CE35}" destId="{0367E40D-92F2-4715-822E-FA54A83ACC01}" srcOrd="2" destOrd="0" parTransId="{A74F379B-7F49-4354-AC23-F27954250A7B}" sibTransId="{B1B17596-C392-4611-B2FB-6F331648215A}"/>
    <dgm:cxn modelId="{C640427D-10EC-45BC-96F1-16CB5763B81F}" type="presOf" srcId="{17A1C563-DF0F-4B2B-8D0D-24EDFB94EBE1}" destId="{E51BA28A-4500-4CD7-BA8B-ED8D61348AE9}" srcOrd="0" destOrd="6" presId="urn:microsoft.com/office/officeart/2005/8/layout/list1"/>
    <dgm:cxn modelId="{CA59497F-C5E6-4775-A2B4-D37C79F7171D}" type="presOf" srcId="{E5A8D58B-CDFA-4DFD-9E1B-29CAA8ACDC70}" destId="{E51BA28A-4500-4CD7-BA8B-ED8D61348AE9}" srcOrd="0" destOrd="1" presId="urn:microsoft.com/office/officeart/2005/8/layout/list1"/>
    <dgm:cxn modelId="{1CF23E89-1716-491E-A05B-197559654295}" type="presOf" srcId="{006A68CC-068C-402A-971D-0BA933967F7E}" destId="{3E86D05F-16E7-4C2F-9CE5-D91AA5F7084D}" srcOrd="0" destOrd="0" presId="urn:microsoft.com/office/officeart/2005/8/layout/list1"/>
    <dgm:cxn modelId="{E5A9C691-8655-4E2D-94D2-31BAD975BB81}" srcId="{2148E375-B6A8-4AFF-BE82-72F834E6CE35}" destId="{64401203-842A-4182-B6EF-32C0A505F83A}" srcOrd="3" destOrd="0" parTransId="{698F473C-1429-4F1E-8B59-3275302721D1}" sibTransId="{9EB24516-BE45-47BA-92E5-6AC9C2878334}"/>
    <dgm:cxn modelId="{ECEE889C-9972-460F-B521-50F24B0950BE}" type="presOf" srcId="{73C60D53-5960-4594-BF9E-B315F4A7B0B7}" destId="{E51BA28A-4500-4CD7-BA8B-ED8D61348AE9}" srcOrd="0" destOrd="8" presId="urn:microsoft.com/office/officeart/2005/8/layout/list1"/>
    <dgm:cxn modelId="{8FDF11A6-FF34-498E-A677-796241677A14}" srcId="{2148E375-B6A8-4AFF-BE82-72F834E6CE35}" destId="{03FED0F4-9A35-42E0-978B-9F721F6AD3F6}" srcOrd="0" destOrd="0" parTransId="{023B6650-A124-4A51-AF6E-3E6DDB89DF20}" sibTransId="{E4F95317-8700-4CAA-AD44-3A2D00A6450B}"/>
    <dgm:cxn modelId="{B2F3BABD-789A-4F8C-A5EA-5D0A6DFFC5DB}" type="presOf" srcId="{A17515C1-7795-49F7-8676-9D08DBB916D0}" destId="{C6D5A7CD-EA16-4DE2-A557-2B652E68730D}" srcOrd="0" destOrd="6" presId="urn:microsoft.com/office/officeart/2005/8/layout/list1"/>
    <dgm:cxn modelId="{270301C3-85EE-4F6E-95A2-FCFBF7914784}" type="presOf" srcId="{D0FF1935-481A-4587-B1B9-063A28C41074}" destId="{C6D5A7CD-EA16-4DE2-A557-2B652E68730D}" srcOrd="0" destOrd="4" presId="urn:microsoft.com/office/officeart/2005/8/layout/list1"/>
    <dgm:cxn modelId="{156B50CB-F5E8-4318-87BE-CC25A1BDAF54}" type="presOf" srcId="{0B566622-FAB5-48BA-A77C-D197453A0FB4}" destId="{E410C74F-53C2-4C6D-9553-5E2506FC7C74}" srcOrd="0" destOrd="0" presId="urn:microsoft.com/office/officeart/2005/8/layout/list1"/>
    <dgm:cxn modelId="{C7A111CD-6923-45CE-AA7E-F68DF1353D53}" srcId="{2148E375-B6A8-4AFF-BE82-72F834E6CE35}" destId="{68BBB5B9-1C00-4B41-B95D-EBC0AF44C0E4}" srcOrd="4" destOrd="0" parTransId="{5172BF4F-8C48-489B-BE59-52098E2BA284}" sibTransId="{80FA4FD4-784D-4252-B818-1C4B10D71574}"/>
    <dgm:cxn modelId="{91BC19CD-27E3-46A0-BBBE-4F5CF75C53C5}" type="presOf" srcId="{2148E375-B6A8-4AFF-BE82-72F834E6CE35}" destId="{9C78B716-C8F5-48E9-853F-DE63F4DF435E}" srcOrd="1" destOrd="0" presId="urn:microsoft.com/office/officeart/2005/8/layout/list1"/>
    <dgm:cxn modelId="{1C4A34CF-2B52-4805-88F5-C912205DC3CC}" type="presOf" srcId="{A3677257-4A78-4284-90C4-9AD922C85FC6}" destId="{C6D5A7CD-EA16-4DE2-A557-2B652E68730D}" srcOrd="0" destOrd="5" presId="urn:microsoft.com/office/officeart/2005/8/layout/list1"/>
    <dgm:cxn modelId="{143649D8-3991-4EAB-9FBE-B933374823EB}" type="presOf" srcId="{0367E40D-92F2-4715-822E-FA54A83ACC01}" destId="{E51BA28A-4500-4CD7-BA8B-ED8D61348AE9}" srcOrd="0" destOrd="2" presId="urn:microsoft.com/office/officeart/2005/8/layout/list1"/>
    <dgm:cxn modelId="{EBBE5EDC-F676-41B5-B80C-F3E61FE6CC83}" srcId="{2148E375-B6A8-4AFF-BE82-72F834E6CE35}" destId="{73C60D53-5960-4594-BF9E-B315F4A7B0B7}" srcOrd="8" destOrd="0" parTransId="{A6E8364B-EAE3-407C-8565-DEB6E09853B0}" sibTransId="{C95D5563-CA9C-4EAA-B42D-1EA90C4F2F8C}"/>
    <dgm:cxn modelId="{641ACDDD-BE82-4C4F-9312-BF2D68959AAC}" type="presOf" srcId="{03FED0F4-9A35-42E0-978B-9F721F6AD3F6}" destId="{E51BA28A-4500-4CD7-BA8B-ED8D61348AE9}" srcOrd="0" destOrd="0" presId="urn:microsoft.com/office/officeart/2005/8/layout/list1"/>
    <dgm:cxn modelId="{3A8E36E3-2277-42E1-814D-9F5BCACC8083}" type="presOf" srcId="{204DC175-EF6E-47F5-A51B-469EBB323896}" destId="{E51BA28A-4500-4CD7-BA8B-ED8D61348AE9}" srcOrd="0" destOrd="5" presId="urn:microsoft.com/office/officeart/2005/8/layout/list1"/>
    <dgm:cxn modelId="{2CB372F1-CE03-46F1-AC44-BE0AA4BEDE7F}" srcId="{0B566622-FAB5-48BA-A77C-D197453A0FB4}" destId="{0CADA4B0-1F37-4F21-B9F8-4FBEA3D1DD6F}" srcOrd="2" destOrd="0" parTransId="{212C71DA-442C-416A-AA0F-C2447C1E9B1C}" sibTransId="{295DD632-47B7-41F5-A388-35BEAC2543FA}"/>
    <dgm:cxn modelId="{C302A0FC-3E9E-4EC8-8895-EB863F662973}" srcId="{0B566622-FAB5-48BA-A77C-D197453A0FB4}" destId="{A17515C1-7795-49F7-8676-9D08DBB916D0}" srcOrd="6" destOrd="0" parTransId="{747DB515-E85B-4F75-957A-075AB4B9E0C3}" sibTransId="{80B69612-F5DB-4350-B870-CB4FD8A530A0}"/>
    <dgm:cxn modelId="{820F60FE-2798-4784-9866-7E043EB8F26F}" srcId="{0B566622-FAB5-48BA-A77C-D197453A0FB4}" destId="{A8A1BEBE-E2EF-49C8-9892-4C8C44B01C28}" srcOrd="0" destOrd="0" parTransId="{6665CC04-A4CD-4EF8-8815-C7C91567D12C}" sibTransId="{2AB0CB96-E172-4843-8AFE-D34CEA634B74}"/>
    <dgm:cxn modelId="{372C7CFE-46D0-4F9E-BE8D-93C68D23E163}" srcId="{0B566622-FAB5-48BA-A77C-D197453A0FB4}" destId="{D0FF1935-481A-4587-B1B9-063A28C41074}" srcOrd="4" destOrd="0" parTransId="{75825C91-59EF-42DF-B8AC-D91DA5872CCF}" sibTransId="{C5A9B989-8657-4CF1-8406-14A9B2DDF1D8}"/>
    <dgm:cxn modelId="{5C2FB4FE-894A-4E46-AF4B-F7E9EB56E13F}" type="presOf" srcId="{4363A03F-25F6-4121-88CA-5495AE385A5F}" destId="{C6D5A7CD-EA16-4DE2-A557-2B652E68730D}" srcOrd="0" destOrd="1" presId="urn:microsoft.com/office/officeart/2005/8/layout/list1"/>
    <dgm:cxn modelId="{42CA470C-146A-4733-AF81-712C878D2BB6}" type="presParOf" srcId="{3E86D05F-16E7-4C2F-9CE5-D91AA5F7084D}" destId="{43CF4EAA-68F4-4EDE-9C93-A6C4BF7D069C}" srcOrd="0" destOrd="0" presId="urn:microsoft.com/office/officeart/2005/8/layout/list1"/>
    <dgm:cxn modelId="{F2E2424B-54F0-48C6-95CC-D14586E83FCC}" type="presParOf" srcId="{43CF4EAA-68F4-4EDE-9C93-A6C4BF7D069C}" destId="{E410C74F-53C2-4C6D-9553-5E2506FC7C74}" srcOrd="0" destOrd="0" presId="urn:microsoft.com/office/officeart/2005/8/layout/list1"/>
    <dgm:cxn modelId="{95903593-8C8E-43A7-804A-1BEC1C19AEC2}" type="presParOf" srcId="{43CF4EAA-68F4-4EDE-9C93-A6C4BF7D069C}" destId="{F5325153-A435-490C-9789-DFA96D6106A5}" srcOrd="1" destOrd="0" presId="urn:microsoft.com/office/officeart/2005/8/layout/list1"/>
    <dgm:cxn modelId="{CA4D3FAA-FCA9-4516-B2CA-CF3468162C1C}" type="presParOf" srcId="{3E86D05F-16E7-4C2F-9CE5-D91AA5F7084D}" destId="{94685091-2B39-4126-AC0D-EA9FB9250EEA}" srcOrd="1" destOrd="0" presId="urn:microsoft.com/office/officeart/2005/8/layout/list1"/>
    <dgm:cxn modelId="{B1A3DD49-7CB5-45BD-93D3-DF562ED18E0A}" type="presParOf" srcId="{3E86D05F-16E7-4C2F-9CE5-D91AA5F7084D}" destId="{C6D5A7CD-EA16-4DE2-A557-2B652E68730D}" srcOrd="2" destOrd="0" presId="urn:microsoft.com/office/officeart/2005/8/layout/list1"/>
    <dgm:cxn modelId="{25FA2F54-E630-4936-87D6-3F2581AF5778}" type="presParOf" srcId="{3E86D05F-16E7-4C2F-9CE5-D91AA5F7084D}" destId="{59B0FA0C-8B9F-4DBC-8C96-3FFDA8719975}" srcOrd="3" destOrd="0" presId="urn:microsoft.com/office/officeart/2005/8/layout/list1"/>
    <dgm:cxn modelId="{820FF359-75A4-4AE5-A15D-B20272D069D1}" type="presParOf" srcId="{3E86D05F-16E7-4C2F-9CE5-D91AA5F7084D}" destId="{9C8C01A5-F9FC-406E-8486-F1031C84DBE6}" srcOrd="4" destOrd="0" presId="urn:microsoft.com/office/officeart/2005/8/layout/list1"/>
    <dgm:cxn modelId="{B2849685-3E88-4CBD-87FF-B08CA23FD275}" type="presParOf" srcId="{9C8C01A5-F9FC-406E-8486-F1031C84DBE6}" destId="{78B94A50-066B-4AFB-BD22-26F104D2131D}" srcOrd="0" destOrd="0" presId="urn:microsoft.com/office/officeart/2005/8/layout/list1"/>
    <dgm:cxn modelId="{11E2BA74-2948-413F-B15F-AFF79F07930C}" type="presParOf" srcId="{9C8C01A5-F9FC-406E-8486-F1031C84DBE6}" destId="{9C78B716-C8F5-48E9-853F-DE63F4DF435E}" srcOrd="1" destOrd="0" presId="urn:microsoft.com/office/officeart/2005/8/layout/list1"/>
    <dgm:cxn modelId="{FFA096F7-7991-4D19-B3E9-178C341CB89D}" type="presParOf" srcId="{3E86D05F-16E7-4C2F-9CE5-D91AA5F7084D}" destId="{C94CD5EC-407A-4A97-93B1-67D24EE8D77E}" srcOrd="5" destOrd="0" presId="urn:microsoft.com/office/officeart/2005/8/layout/list1"/>
    <dgm:cxn modelId="{1B149A7E-A7C5-44B6-B767-A86332CEFFBD}" type="presParOf" srcId="{3E86D05F-16E7-4C2F-9CE5-D91AA5F7084D}" destId="{E51BA28A-4500-4CD7-BA8B-ED8D61348AE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7C7479-93BF-4CBD-8E43-64D111378F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12366A8-B23D-44DF-B443-D63E0A966E66}">
      <dgm:prSet phldrT="[Text]" custT="1"/>
      <dgm:spPr>
        <a:solidFill>
          <a:srgbClr val="EE853E"/>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CONNECT: Stress Moving into an Urgent Zone</a:t>
          </a:r>
          <a:endParaRPr lang="en-US" sz="2000" b="1" dirty="0">
            <a:solidFill>
              <a:schemeClr val="tx1"/>
            </a:solidFill>
            <a:latin typeface="Arial" panose="020B0604020202020204" pitchFamily="34" charset="0"/>
            <a:cs typeface="Arial" panose="020B0604020202020204" pitchFamily="34" charset="0"/>
          </a:endParaRPr>
        </a:p>
      </dgm:t>
    </dgm:pt>
    <dgm:pt modelId="{E0811125-65EE-456E-95AF-9ECB4C8E783B}" type="parTrans" cxnId="{440E9607-83C1-4398-A538-A4A18FF1DF76}">
      <dgm:prSet/>
      <dgm:spPr/>
      <dgm:t>
        <a:bodyPr/>
        <a:lstStyle/>
        <a:p>
          <a:endParaRPr lang="en-US"/>
        </a:p>
      </dgm:t>
    </dgm:pt>
    <dgm:pt modelId="{6AF79451-1647-4D2B-96F0-EA8E2E8BBCA4}" type="sibTrans" cxnId="{440E9607-83C1-4398-A538-A4A18FF1DF76}">
      <dgm:prSet/>
      <dgm:spPr/>
      <dgm:t>
        <a:bodyPr/>
        <a:lstStyle/>
        <a:p>
          <a:endParaRPr lang="en-US"/>
        </a:p>
      </dgm:t>
    </dgm:pt>
    <dgm:pt modelId="{5485316C-148C-4E5A-B07A-2E6831D20A69}">
      <dgm:prSet phldrT="[Text]" custT="1"/>
      <dgm:spPr>
        <a:solidFill>
          <a:srgbClr val="FF0000"/>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CONNECT: In Danger Zone—Take Immediate Action </a:t>
          </a:r>
          <a:endParaRPr lang="en-US" sz="2000" b="1" dirty="0">
            <a:solidFill>
              <a:schemeClr val="tx1"/>
            </a:solidFill>
            <a:latin typeface="Arial" panose="020B0604020202020204" pitchFamily="34" charset="0"/>
            <a:cs typeface="Arial" panose="020B0604020202020204" pitchFamily="34" charset="0"/>
          </a:endParaRPr>
        </a:p>
      </dgm:t>
    </dgm:pt>
    <dgm:pt modelId="{45EE953E-C5D5-4ED2-ACAD-F3750C771760}" type="parTrans" cxnId="{2E1E6432-3E75-40A1-8CB1-29D7394CE1D3}">
      <dgm:prSet/>
      <dgm:spPr/>
      <dgm:t>
        <a:bodyPr/>
        <a:lstStyle/>
        <a:p>
          <a:endParaRPr lang="en-US"/>
        </a:p>
      </dgm:t>
    </dgm:pt>
    <dgm:pt modelId="{41204499-CA88-4ECC-AA4B-170A25FDC5DD}" type="sibTrans" cxnId="{2E1E6432-3E75-40A1-8CB1-29D7394CE1D3}">
      <dgm:prSet/>
      <dgm:spPr/>
      <dgm:t>
        <a:bodyPr/>
        <a:lstStyle/>
        <a:p>
          <a:endParaRPr lang="en-US"/>
        </a:p>
      </dgm:t>
    </dgm:pt>
    <dgm:pt modelId="{70EEC57B-B39B-485F-9948-B1C7BC28AB2D}">
      <dgm:prSet custT="1"/>
      <dgm:spPr>
        <a:ln>
          <a:solidFill>
            <a:schemeClr val="tx1"/>
          </a:solidFill>
        </a:ln>
      </dgm:spPr>
      <dgm:t>
        <a:bodyPr/>
        <a:lstStyle/>
        <a:p>
          <a:pP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dgm:t>
    </dgm:pt>
    <dgm:pt modelId="{35783494-9BBB-4724-8571-420BCB2C4315}" type="parTrans" cxnId="{D1346A77-60FF-439E-A249-84CCDD5B2FED}">
      <dgm:prSet/>
      <dgm:spPr/>
      <dgm:t>
        <a:bodyPr/>
        <a:lstStyle/>
        <a:p>
          <a:endParaRPr lang="en-US"/>
        </a:p>
      </dgm:t>
    </dgm:pt>
    <dgm:pt modelId="{80B24708-472C-4C9A-B0CB-0C3A3F42B533}" type="sibTrans" cxnId="{D1346A77-60FF-439E-A249-84CCDD5B2FED}">
      <dgm:prSet/>
      <dgm:spPr/>
      <dgm:t>
        <a:bodyPr/>
        <a:lstStyle/>
        <a:p>
          <a:endParaRPr lang="en-US"/>
        </a:p>
      </dgm:t>
    </dgm:pt>
    <dgm:pt modelId="{3FA3B656-1AFF-4B57-8C0D-C772BD3C9227}">
      <dgm:prSet custT="1"/>
      <dgm:spPr>
        <a:ln>
          <a:solidFill>
            <a:schemeClr val="tx1"/>
          </a:solidFill>
        </a:ln>
      </dgm:spPr>
      <dgm:t>
        <a:bodyPr/>
        <a:lstStyle/>
        <a:p>
          <a:pP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dgm:t>
    </dgm:pt>
    <dgm:pt modelId="{9660E88E-AE48-45A5-9BC5-2D1CBA5204DD}" type="parTrans" cxnId="{295699EF-0A34-45D5-A808-0D4EFEA761C8}">
      <dgm:prSet/>
      <dgm:spPr/>
      <dgm:t>
        <a:bodyPr/>
        <a:lstStyle/>
        <a:p>
          <a:endParaRPr lang="en-US"/>
        </a:p>
      </dgm:t>
    </dgm:pt>
    <dgm:pt modelId="{A57D6726-D722-4394-A9C5-71F2D7E87D29}" type="sibTrans" cxnId="{295699EF-0A34-45D5-A808-0D4EFEA761C8}">
      <dgm:prSet/>
      <dgm:spPr/>
      <dgm:t>
        <a:bodyPr/>
        <a:lstStyle/>
        <a:p>
          <a:endParaRPr lang="en-US"/>
        </a:p>
      </dgm:t>
    </dgm:pt>
    <dgm:pt modelId="{CD2A30AA-E406-4FB1-8375-DB5F079F2DDA}">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Conflict management; understanding other’s positions</a:t>
          </a:r>
        </a:p>
      </dgm:t>
    </dgm:pt>
    <dgm:pt modelId="{523368FF-BD1C-453B-8CA4-72B1B3F94E5F}" type="parTrans" cxnId="{143F6F55-B771-49F9-AD21-39A66C3F4EF8}">
      <dgm:prSet/>
      <dgm:spPr/>
      <dgm:t>
        <a:bodyPr/>
        <a:lstStyle/>
        <a:p>
          <a:endParaRPr lang="en-US"/>
        </a:p>
      </dgm:t>
    </dgm:pt>
    <dgm:pt modelId="{F0426219-A327-404C-8B34-D2B096E7EE21}" type="sibTrans" cxnId="{143F6F55-B771-49F9-AD21-39A66C3F4EF8}">
      <dgm:prSet/>
      <dgm:spPr/>
      <dgm:t>
        <a:bodyPr/>
        <a:lstStyle/>
        <a:p>
          <a:endParaRPr lang="en-US"/>
        </a:p>
      </dgm:t>
    </dgm:pt>
    <dgm:pt modelId="{44E31239-EDFC-4252-8B9A-404A23AEED36}">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Identify who in the team is most trusted by the individual or has a positive attachment</a:t>
          </a:r>
        </a:p>
      </dgm:t>
    </dgm:pt>
    <dgm:pt modelId="{3F81E070-810F-4C69-AFEE-9CAE0E8CD9C4}" type="parTrans" cxnId="{F27C0F08-026E-4EA1-BBFF-73DD16578C4A}">
      <dgm:prSet/>
      <dgm:spPr/>
      <dgm:t>
        <a:bodyPr/>
        <a:lstStyle/>
        <a:p>
          <a:endParaRPr lang="en-US"/>
        </a:p>
      </dgm:t>
    </dgm:pt>
    <dgm:pt modelId="{20AC95E5-DF08-4A0E-B6DA-9FA4A73496E1}" type="sibTrans" cxnId="{F27C0F08-026E-4EA1-BBFF-73DD16578C4A}">
      <dgm:prSet/>
      <dgm:spPr/>
      <dgm:t>
        <a:bodyPr/>
        <a:lstStyle/>
        <a:p>
          <a:endParaRPr lang="en-US"/>
        </a:p>
      </dgm:t>
    </dgm:pt>
    <dgm:pt modelId="{6DAD072A-9C1D-470E-A1D4-47E0BEADF331}">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Who in the chain of command does the individual most trust</a:t>
          </a:r>
        </a:p>
      </dgm:t>
    </dgm:pt>
    <dgm:pt modelId="{31A0062A-922C-4925-9DCC-58FFF6077B14}" type="parTrans" cxnId="{EB3C0511-7F6D-4895-A606-053C3D02B335}">
      <dgm:prSet/>
      <dgm:spPr/>
      <dgm:t>
        <a:bodyPr/>
        <a:lstStyle/>
        <a:p>
          <a:endParaRPr lang="en-US"/>
        </a:p>
      </dgm:t>
    </dgm:pt>
    <dgm:pt modelId="{BB5DF8BE-A662-47B8-9563-FD3301052FB9}" type="sibTrans" cxnId="{EB3C0511-7F6D-4895-A606-053C3D02B335}">
      <dgm:prSet/>
      <dgm:spPr/>
      <dgm:t>
        <a:bodyPr/>
        <a:lstStyle/>
        <a:p>
          <a:endParaRPr lang="en-US"/>
        </a:p>
      </dgm:t>
    </dgm:pt>
    <dgm:pt modelId="{87364E05-6994-4B08-AFC9-B922D0F42793}">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Address problems, not personalities</a:t>
          </a:r>
        </a:p>
      </dgm:t>
    </dgm:pt>
    <dgm:pt modelId="{81869530-01D9-43E1-8C46-120AAEC2C525}" type="parTrans" cxnId="{2DC7FCD3-207C-4AEC-BD35-D1E9A5551C3D}">
      <dgm:prSet/>
      <dgm:spPr/>
      <dgm:t>
        <a:bodyPr/>
        <a:lstStyle/>
        <a:p>
          <a:endParaRPr lang="en-US"/>
        </a:p>
      </dgm:t>
    </dgm:pt>
    <dgm:pt modelId="{778A6963-70B5-4D72-8D69-184C79DC7824}" type="sibTrans" cxnId="{2DC7FCD3-207C-4AEC-BD35-D1E9A5551C3D}">
      <dgm:prSet/>
      <dgm:spPr/>
      <dgm:t>
        <a:bodyPr/>
        <a:lstStyle/>
        <a:p>
          <a:endParaRPr lang="en-US"/>
        </a:p>
      </dgm:t>
    </dgm:pt>
    <dgm:pt modelId="{B22FD2D4-AE94-4AE4-AEF0-61ED7B5F4DAE}">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If someone is stressed and resists support, be more authoritative in getting them the help they need</a:t>
          </a:r>
        </a:p>
      </dgm:t>
    </dgm:pt>
    <dgm:pt modelId="{618F7DEF-7AD9-451A-ADE8-7C4D9E30A928}" type="parTrans" cxnId="{D68FEF2B-CC17-4FA9-8C68-C7B56C14163B}">
      <dgm:prSet/>
      <dgm:spPr/>
      <dgm:t>
        <a:bodyPr/>
        <a:lstStyle/>
        <a:p>
          <a:endParaRPr lang="en-US"/>
        </a:p>
      </dgm:t>
    </dgm:pt>
    <dgm:pt modelId="{5F9A9C27-CFB8-40D9-B23F-25173FE898F6}" type="sibTrans" cxnId="{D68FEF2B-CC17-4FA9-8C68-C7B56C14163B}">
      <dgm:prSet/>
      <dgm:spPr/>
      <dgm:t>
        <a:bodyPr/>
        <a:lstStyle/>
        <a:p>
          <a:endParaRPr lang="en-US"/>
        </a:p>
      </dgm:t>
    </dgm:pt>
    <dgm:pt modelId="{976DE490-5B87-4EBA-A78D-672F573EF28D}">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If someone is particularly stressed and isn’t functioning well, foster understanding and support in peers</a:t>
          </a:r>
        </a:p>
      </dgm:t>
    </dgm:pt>
    <dgm:pt modelId="{E549A5F9-F399-438E-BDBB-743ED1F5F2A6}" type="parTrans" cxnId="{B8DB6D50-10D1-4099-B4A6-8DB471BA6A3E}">
      <dgm:prSet/>
      <dgm:spPr/>
      <dgm:t>
        <a:bodyPr/>
        <a:lstStyle/>
        <a:p>
          <a:endParaRPr lang="en-US"/>
        </a:p>
      </dgm:t>
    </dgm:pt>
    <dgm:pt modelId="{E3B5EC65-77DA-4909-83B2-57B71D44E546}" type="sibTrans" cxnId="{B8DB6D50-10D1-4099-B4A6-8DB471BA6A3E}">
      <dgm:prSet/>
      <dgm:spPr/>
      <dgm:t>
        <a:bodyPr/>
        <a:lstStyle/>
        <a:p>
          <a:endParaRPr lang="en-US"/>
        </a:p>
      </dgm:t>
    </dgm:pt>
    <dgm:pt modelId="{F46EE982-54C5-4800-9BAF-21CFD4170B64}">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If someone is having significant stress in their personal life, offer practical support if possible</a:t>
          </a:r>
        </a:p>
      </dgm:t>
    </dgm:pt>
    <dgm:pt modelId="{9DFCA676-E33D-4F3D-92EA-5BB73EB413E2}" type="parTrans" cxnId="{5BDC4258-C20D-4126-B5AA-ECF91E2FA2E6}">
      <dgm:prSet/>
      <dgm:spPr/>
      <dgm:t>
        <a:bodyPr/>
        <a:lstStyle/>
        <a:p>
          <a:endParaRPr lang="en-US"/>
        </a:p>
      </dgm:t>
    </dgm:pt>
    <dgm:pt modelId="{4DF65E63-38F3-40DC-8DE9-88DFE9E38BA2}" type="sibTrans" cxnId="{5BDC4258-C20D-4126-B5AA-ECF91E2FA2E6}">
      <dgm:prSet/>
      <dgm:spPr/>
      <dgm:t>
        <a:bodyPr/>
        <a:lstStyle/>
        <a:p>
          <a:endParaRPr lang="en-US"/>
        </a:p>
      </dgm:t>
    </dgm:pt>
    <dgm:pt modelId="{59E3F2E2-D118-41F6-A824-3AFB97BA218D}">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Do not leave person alone</a:t>
          </a:r>
        </a:p>
      </dgm:t>
    </dgm:pt>
    <dgm:pt modelId="{B0F3C681-DA51-424C-8511-A2BA30E5AF76}" type="parTrans" cxnId="{13CE0F91-3795-4B25-8D5D-D94172C9DA45}">
      <dgm:prSet/>
      <dgm:spPr/>
      <dgm:t>
        <a:bodyPr/>
        <a:lstStyle/>
        <a:p>
          <a:endParaRPr lang="en-US"/>
        </a:p>
      </dgm:t>
    </dgm:pt>
    <dgm:pt modelId="{2F3AF3CC-D1FB-4433-9185-FE68733C10D6}" type="sibTrans" cxnId="{13CE0F91-3795-4B25-8D5D-D94172C9DA45}">
      <dgm:prSet/>
      <dgm:spPr/>
      <dgm:t>
        <a:bodyPr/>
        <a:lstStyle/>
        <a:p>
          <a:endParaRPr lang="en-US"/>
        </a:p>
      </dgm:t>
    </dgm:pt>
    <dgm:pt modelId="{8AA51A04-66E3-4631-AC93-E6FEC51EFFD7}">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Connect with those people most trusted who can do a warm handoff to supportive resources</a:t>
          </a:r>
        </a:p>
      </dgm:t>
    </dgm:pt>
    <dgm:pt modelId="{89512F44-4366-4854-B256-30BCA7537000}" type="parTrans" cxnId="{3E276A2F-0F01-46F0-B1B4-D5F97B2A58E8}">
      <dgm:prSet/>
      <dgm:spPr/>
      <dgm:t>
        <a:bodyPr/>
        <a:lstStyle/>
        <a:p>
          <a:endParaRPr lang="en-US"/>
        </a:p>
      </dgm:t>
    </dgm:pt>
    <dgm:pt modelId="{38513AD1-7927-43F4-853E-69E76521DB94}" type="sibTrans" cxnId="{3E276A2F-0F01-46F0-B1B4-D5F97B2A58E8}">
      <dgm:prSet/>
      <dgm:spPr/>
      <dgm:t>
        <a:bodyPr/>
        <a:lstStyle/>
        <a:p>
          <a:endParaRPr lang="en-US"/>
        </a:p>
      </dgm:t>
    </dgm:pt>
    <dgm:pt modelId="{6E095D03-6CA1-4039-B2DF-9B4F046BED34}">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Escalation to leadership and use of outside resources </a:t>
          </a:r>
        </a:p>
      </dgm:t>
    </dgm:pt>
    <dgm:pt modelId="{5F669CE2-3E54-41EB-89B5-E0E40CA4AA7A}" type="parTrans" cxnId="{015AC766-BCEF-4AB6-B8D1-182E3A7A92EE}">
      <dgm:prSet/>
      <dgm:spPr/>
      <dgm:t>
        <a:bodyPr/>
        <a:lstStyle/>
        <a:p>
          <a:endParaRPr lang="en-US"/>
        </a:p>
      </dgm:t>
    </dgm:pt>
    <dgm:pt modelId="{C2653C67-180D-455A-8018-8C482DC12BDE}" type="sibTrans" cxnId="{015AC766-BCEF-4AB6-B8D1-182E3A7A92EE}">
      <dgm:prSet/>
      <dgm:spPr/>
      <dgm:t>
        <a:bodyPr/>
        <a:lstStyle/>
        <a:p>
          <a:endParaRPr lang="en-US"/>
        </a:p>
      </dgm:t>
    </dgm:pt>
    <dgm:pt modelId="{3E418AB5-B566-4E23-AC1E-273FC6A64811}">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Confront and try to neutralize blame, guilt and shame</a:t>
          </a:r>
        </a:p>
      </dgm:t>
    </dgm:pt>
    <dgm:pt modelId="{74BB368F-BF67-4394-B9B6-3B404390A20C}" type="parTrans" cxnId="{3174B6EA-64CD-48F4-9A56-8DD7DEB6F0A4}">
      <dgm:prSet/>
      <dgm:spPr/>
      <dgm:t>
        <a:bodyPr/>
        <a:lstStyle/>
        <a:p>
          <a:endParaRPr lang="en-US"/>
        </a:p>
      </dgm:t>
    </dgm:pt>
    <dgm:pt modelId="{89363125-7A12-48E6-93F7-139FFB0F4DDA}" type="sibTrans" cxnId="{3174B6EA-64CD-48F4-9A56-8DD7DEB6F0A4}">
      <dgm:prSet/>
      <dgm:spPr/>
      <dgm:t>
        <a:bodyPr/>
        <a:lstStyle/>
        <a:p>
          <a:endParaRPr lang="en-US"/>
        </a:p>
      </dgm:t>
    </dgm:pt>
    <dgm:pt modelId="{EFEF48A3-FACF-40A5-88C8-441ED5809B7F}">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NURSE2NURSE Helpline</a:t>
          </a:r>
        </a:p>
      </dgm:t>
    </dgm:pt>
    <dgm:pt modelId="{40EED983-5DA1-4A05-8CFC-DA6ABC6708BA}" type="parTrans" cxnId="{B311A33F-7521-47E7-BC8C-D893E9AC9C77}">
      <dgm:prSet/>
      <dgm:spPr/>
      <dgm:t>
        <a:bodyPr/>
        <a:lstStyle/>
        <a:p>
          <a:endParaRPr lang="en-US"/>
        </a:p>
      </dgm:t>
    </dgm:pt>
    <dgm:pt modelId="{4AC56240-3E65-4F12-8173-71779BAA08E3}" type="sibTrans" cxnId="{B311A33F-7521-47E7-BC8C-D893E9AC9C77}">
      <dgm:prSet/>
      <dgm:spPr/>
      <dgm:t>
        <a:bodyPr/>
        <a:lstStyle/>
        <a:p>
          <a:endParaRPr lang="en-US"/>
        </a:p>
      </dgm:t>
    </dgm:pt>
    <dgm:pt modelId="{1BE0D881-F67F-4589-A1F8-E958CE5DC219}">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Connect with EAP</a:t>
          </a:r>
        </a:p>
      </dgm:t>
    </dgm:pt>
    <dgm:pt modelId="{40F324AF-586B-4E29-8956-C9C32478BFDA}" type="parTrans" cxnId="{B85F44F3-835A-4C61-A434-6530AD56C40E}">
      <dgm:prSet/>
      <dgm:spPr/>
      <dgm:t>
        <a:bodyPr/>
        <a:lstStyle/>
        <a:p>
          <a:endParaRPr lang="en-US"/>
        </a:p>
      </dgm:t>
    </dgm:pt>
    <dgm:pt modelId="{FEDD1DC6-56EC-456B-9232-7246AA3134D0}" type="sibTrans" cxnId="{B85F44F3-835A-4C61-A434-6530AD56C40E}">
      <dgm:prSet/>
      <dgm:spPr/>
      <dgm:t>
        <a:bodyPr/>
        <a:lstStyle/>
        <a:p>
          <a:endParaRPr lang="en-US"/>
        </a:p>
      </dgm:t>
    </dgm:pt>
    <dgm:pt modelId="{6C5D15B4-AFAA-45E4-81F5-9B8B6E565EF3}">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Taking time off and reconnecting</a:t>
          </a:r>
        </a:p>
      </dgm:t>
    </dgm:pt>
    <dgm:pt modelId="{081FE3C2-46DF-422B-9DE8-D013D8AD7D3B}" type="parTrans" cxnId="{2189411C-A103-42E9-B06C-F8AB92CD663E}">
      <dgm:prSet/>
      <dgm:spPr/>
      <dgm:t>
        <a:bodyPr/>
        <a:lstStyle/>
        <a:p>
          <a:endParaRPr lang="en-US"/>
        </a:p>
      </dgm:t>
    </dgm:pt>
    <dgm:pt modelId="{97073B68-DE2D-4CB3-9BE3-3159141B7469}" type="sibTrans" cxnId="{2189411C-A103-42E9-B06C-F8AB92CD663E}">
      <dgm:prSet/>
      <dgm:spPr/>
      <dgm:t>
        <a:bodyPr/>
        <a:lstStyle/>
        <a:p>
          <a:endParaRPr lang="en-US"/>
        </a:p>
      </dgm:t>
    </dgm:pt>
    <dgm:pt modelId="{967790DF-720C-4445-B191-DEB3A92EA67B}" type="pres">
      <dgm:prSet presAssocID="{127C7479-93BF-4CBD-8E43-64D111378F83}" presName="linear" presStyleCnt="0">
        <dgm:presLayoutVars>
          <dgm:dir/>
          <dgm:animLvl val="lvl"/>
          <dgm:resizeHandles val="exact"/>
        </dgm:presLayoutVars>
      </dgm:prSet>
      <dgm:spPr/>
    </dgm:pt>
    <dgm:pt modelId="{7E430499-7C9D-40ED-A35E-F490D8E6BA7F}" type="pres">
      <dgm:prSet presAssocID="{A12366A8-B23D-44DF-B443-D63E0A966E66}" presName="parentLin" presStyleCnt="0"/>
      <dgm:spPr/>
    </dgm:pt>
    <dgm:pt modelId="{8AB44CF7-613E-4AE2-A198-257C497F1BAA}" type="pres">
      <dgm:prSet presAssocID="{A12366A8-B23D-44DF-B443-D63E0A966E66}" presName="parentLeftMargin" presStyleLbl="node1" presStyleIdx="0" presStyleCnt="2"/>
      <dgm:spPr/>
    </dgm:pt>
    <dgm:pt modelId="{EBA33C8B-7227-4137-84D9-4A16E4D25641}" type="pres">
      <dgm:prSet presAssocID="{A12366A8-B23D-44DF-B443-D63E0A966E66}" presName="parentText" presStyleLbl="node1" presStyleIdx="0" presStyleCnt="2" custLinFactNeighborX="-709" custLinFactNeighborY="-4310">
        <dgm:presLayoutVars>
          <dgm:chMax val="0"/>
          <dgm:bulletEnabled val="1"/>
        </dgm:presLayoutVars>
      </dgm:prSet>
      <dgm:spPr/>
    </dgm:pt>
    <dgm:pt modelId="{8C29F31F-09B7-46DD-9485-AB35B803E878}" type="pres">
      <dgm:prSet presAssocID="{A12366A8-B23D-44DF-B443-D63E0A966E66}" presName="negativeSpace" presStyleCnt="0"/>
      <dgm:spPr/>
    </dgm:pt>
    <dgm:pt modelId="{F9F44514-E319-4460-960B-A4D2EF04B974}" type="pres">
      <dgm:prSet presAssocID="{A12366A8-B23D-44DF-B443-D63E0A966E66}" presName="childText" presStyleLbl="conFgAcc1" presStyleIdx="0" presStyleCnt="2" custLinFactNeighborX="-680" custLinFactNeighborY="19694">
        <dgm:presLayoutVars>
          <dgm:bulletEnabled val="1"/>
        </dgm:presLayoutVars>
      </dgm:prSet>
      <dgm:spPr/>
    </dgm:pt>
    <dgm:pt modelId="{BAC09DD4-0F4E-41CE-A5FA-E00B19BD08C9}" type="pres">
      <dgm:prSet presAssocID="{6AF79451-1647-4D2B-96F0-EA8E2E8BBCA4}" presName="spaceBetweenRectangles" presStyleCnt="0"/>
      <dgm:spPr/>
    </dgm:pt>
    <dgm:pt modelId="{764913BF-953B-417F-896D-AB66F760A437}" type="pres">
      <dgm:prSet presAssocID="{5485316C-148C-4E5A-B07A-2E6831D20A69}" presName="parentLin" presStyleCnt="0"/>
      <dgm:spPr/>
    </dgm:pt>
    <dgm:pt modelId="{327782EB-FF43-408C-B91E-BE1572724543}" type="pres">
      <dgm:prSet presAssocID="{5485316C-148C-4E5A-B07A-2E6831D20A69}" presName="parentLeftMargin" presStyleLbl="node1" presStyleIdx="0" presStyleCnt="2"/>
      <dgm:spPr/>
    </dgm:pt>
    <dgm:pt modelId="{AE2C1ABA-53A0-44C4-870C-D0523BA45F0C}" type="pres">
      <dgm:prSet presAssocID="{5485316C-148C-4E5A-B07A-2E6831D20A69}" presName="parentText" presStyleLbl="node1" presStyleIdx="1" presStyleCnt="2">
        <dgm:presLayoutVars>
          <dgm:chMax val="0"/>
          <dgm:bulletEnabled val="1"/>
        </dgm:presLayoutVars>
      </dgm:prSet>
      <dgm:spPr/>
    </dgm:pt>
    <dgm:pt modelId="{C39D6370-8364-41CA-901E-A195557C53C4}" type="pres">
      <dgm:prSet presAssocID="{5485316C-148C-4E5A-B07A-2E6831D20A69}" presName="negativeSpace" presStyleCnt="0"/>
      <dgm:spPr/>
    </dgm:pt>
    <dgm:pt modelId="{1FA530E9-9D2D-441A-B954-52B42EF494C3}" type="pres">
      <dgm:prSet presAssocID="{5485316C-148C-4E5A-B07A-2E6831D20A69}" presName="childText" presStyleLbl="conFgAcc1" presStyleIdx="1" presStyleCnt="2">
        <dgm:presLayoutVars>
          <dgm:bulletEnabled val="1"/>
        </dgm:presLayoutVars>
      </dgm:prSet>
      <dgm:spPr/>
    </dgm:pt>
  </dgm:ptLst>
  <dgm:cxnLst>
    <dgm:cxn modelId="{440E9607-83C1-4398-A538-A4A18FF1DF76}" srcId="{127C7479-93BF-4CBD-8E43-64D111378F83}" destId="{A12366A8-B23D-44DF-B443-D63E0A966E66}" srcOrd="0" destOrd="0" parTransId="{E0811125-65EE-456E-95AF-9ECB4C8E783B}" sibTransId="{6AF79451-1647-4D2B-96F0-EA8E2E8BBCA4}"/>
    <dgm:cxn modelId="{F27C0F08-026E-4EA1-BBFF-73DD16578C4A}" srcId="{A12366A8-B23D-44DF-B443-D63E0A966E66}" destId="{44E31239-EDFC-4252-8B9A-404A23AEED36}" srcOrd="3" destOrd="0" parTransId="{3F81E070-810F-4C69-AFEE-9CAE0E8CD9C4}" sibTransId="{20AC95E5-DF08-4A0E-B6DA-9FA4A73496E1}"/>
    <dgm:cxn modelId="{EB3C0511-7F6D-4895-A606-053C3D02B335}" srcId="{A12366A8-B23D-44DF-B443-D63E0A966E66}" destId="{6DAD072A-9C1D-470E-A1D4-47E0BEADF331}" srcOrd="4" destOrd="0" parTransId="{31A0062A-922C-4925-9DCC-58FFF6077B14}" sibTransId="{BB5DF8BE-A662-47B8-9563-FD3301052FB9}"/>
    <dgm:cxn modelId="{141FE41B-CA42-4AD1-A352-1A3C2005B2FA}" type="presOf" srcId="{1BE0D881-F67F-4589-A1F8-E958CE5DC219}" destId="{1FA530E9-9D2D-441A-B954-52B42EF494C3}" srcOrd="0" destOrd="5" presId="urn:microsoft.com/office/officeart/2005/8/layout/list1"/>
    <dgm:cxn modelId="{2189411C-A103-42E9-B06C-F8AB92CD663E}" srcId="{5485316C-148C-4E5A-B07A-2E6831D20A69}" destId="{6C5D15B4-AFAA-45E4-81F5-9B8B6E565EF3}" srcOrd="6" destOrd="0" parTransId="{081FE3C2-46DF-422B-9DE8-D013D8AD7D3B}" sibTransId="{97073B68-DE2D-4CB3-9BE3-3159141B7469}"/>
    <dgm:cxn modelId="{D68FEF2B-CC17-4FA9-8C68-C7B56C14163B}" srcId="{A12366A8-B23D-44DF-B443-D63E0A966E66}" destId="{B22FD2D4-AE94-4AE4-AEF0-61ED7B5F4DAE}" srcOrd="6" destOrd="0" parTransId="{618F7DEF-7AD9-451A-ADE8-7C4D9E30A928}" sibTransId="{5F9A9C27-CFB8-40D9-B23F-25173FE898F6}"/>
    <dgm:cxn modelId="{3E276A2F-0F01-46F0-B1B4-D5F97B2A58E8}" srcId="{5485316C-148C-4E5A-B07A-2E6831D20A69}" destId="{8AA51A04-66E3-4631-AC93-E6FEC51EFFD7}" srcOrd="2" destOrd="0" parTransId="{89512F44-4366-4854-B256-30BCA7537000}" sibTransId="{38513AD1-7927-43F4-853E-69E76521DB94}"/>
    <dgm:cxn modelId="{C11DEB30-852C-431E-B2E7-6D36DD4CFE57}" type="presOf" srcId="{B22FD2D4-AE94-4AE4-AEF0-61ED7B5F4DAE}" destId="{F9F44514-E319-4460-960B-A4D2EF04B974}" srcOrd="0" destOrd="6" presId="urn:microsoft.com/office/officeart/2005/8/layout/list1"/>
    <dgm:cxn modelId="{2E1E6432-3E75-40A1-8CB1-29D7394CE1D3}" srcId="{127C7479-93BF-4CBD-8E43-64D111378F83}" destId="{5485316C-148C-4E5A-B07A-2E6831D20A69}" srcOrd="1" destOrd="0" parTransId="{45EE953E-C5D5-4ED2-ACAD-F3750C771760}" sibTransId="{41204499-CA88-4ECC-AA4B-170A25FDC5DD}"/>
    <dgm:cxn modelId="{32B2A038-C3D2-48E6-966B-D84FAEC48819}" type="presOf" srcId="{44E31239-EDFC-4252-8B9A-404A23AEED36}" destId="{F9F44514-E319-4460-960B-A4D2EF04B974}" srcOrd="0" destOrd="3" presId="urn:microsoft.com/office/officeart/2005/8/layout/list1"/>
    <dgm:cxn modelId="{D618B53A-970A-412D-BBAD-93679E44F66E}" type="presOf" srcId="{87364E05-6994-4B08-AFC9-B922D0F42793}" destId="{F9F44514-E319-4460-960B-A4D2EF04B974}" srcOrd="0" destOrd="5" presId="urn:microsoft.com/office/officeart/2005/8/layout/list1"/>
    <dgm:cxn modelId="{B311A33F-7521-47E7-BC8C-D893E9AC9C77}" srcId="{5485316C-148C-4E5A-B07A-2E6831D20A69}" destId="{EFEF48A3-FACF-40A5-88C8-441ED5809B7F}" srcOrd="4" destOrd="0" parTransId="{40EED983-5DA1-4A05-8CFC-DA6ABC6708BA}" sibTransId="{4AC56240-3E65-4F12-8173-71779BAA08E3}"/>
    <dgm:cxn modelId="{015AC766-BCEF-4AB6-B8D1-182E3A7A92EE}" srcId="{5485316C-148C-4E5A-B07A-2E6831D20A69}" destId="{6E095D03-6CA1-4039-B2DF-9B4F046BED34}" srcOrd="3" destOrd="0" parTransId="{5F669CE2-3E54-41EB-89B5-E0E40CA4AA7A}" sibTransId="{C2653C67-180D-455A-8018-8C482DC12BDE}"/>
    <dgm:cxn modelId="{FEE32967-BF65-47A6-B7BC-84B8940BAA10}" type="presOf" srcId="{127C7479-93BF-4CBD-8E43-64D111378F83}" destId="{967790DF-720C-4445-B191-DEB3A92EA67B}" srcOrd="0" destOrd="0" presId="urn:microsoft.com/office/officeart/2005/8/layout/list1"/>
    <dgm:cxn modelId="{4D0C1F48-5639-4BA2-BB0F-C9E928EC3209}" type="presOf" srcId="{5485316C-148C-4E5A-B07A-2E6831D20A69}" destId="{AE2C1ABA-53A0-44C4-870C-D0523BA45F0C}" srcOrd="1" destOrd="0" presId="urn:microsoft.com/office/officeart/2005/8/layout/list1"/>
    <dgm:cxn modelId="{3C0DE548-CFB9-409C-8F02-1131997B1808}" type="presOf" srcId="{5485316C-148C-4E5A-B07A-2E6831D20A69}" destId="{327782EB-FF43-408C-B91E-BE1572724543}" srcOrd="0" destOrd="0" presId="urn:microsoft.com/office/officeart/2005/8/layout/list1"/>
    <dgm:cxn modelId="{3A5F016F-78F3-4505-ABBF-741B7980CC20}" type="presOf" srcId="{A12366A8-B23D-44DF-B443-D63E0A966E66}" destId="{8AB44CF7-613E-4AE2-A198-257C497F1BAA}" srcOrd="0" destOrd="0" presId="urn:microsoft.com/office/officeart/2005/8/layout/list1"/>
    <dgm:cxn modelId="{B8DB6D50-10D1-4099-B4A6-8DB471BA6A3E}" srcId="{A12366A8-B23D-44DF-B443-D63E0A966E66}" destId="{976DE490-5B87-4EBA-A78D-672F573EF28D}" srcOrd="7" destOrd="0" parTransId="{E549A5F9-F399-438E-BDBB-743ED1F5F2A6}" sibTransId="{E3B5EC65-77DA-4909-83B2-57B71D44E546}"/>
    <dgm:cxn modelId="{9F4C0254-0453-4FB5-A484-09418AE87823}" type="presOf" srcId="{6DAD072A-9C1D-470E-A1D4-47E0BEADF331}" destId="{F9F44514-E319-4460-960B-A4D2EF04B974}" srcOrd="0" destOrd="4" presId="urn:microsoft.com/office/officeart/2005/8/layout/list1"/>
    <dgm:cxn modelId="{AF20A574-1B7F-408D-817B-E1DA1201109F}" type="presOf" srcId="{F46EE982-54C5-4800-9BAF-21CFD4170B64}" destId="{F9F44514-E319-4460-960B-A4D2EF04B974}" srcOrd="0" destOrd="8" presId="urn:microsoft.com/office/officeart/2005/8/layout/list1"/>
    <dgm:cxn modelId="{143F6F55-B771-49F9-AD21-39A66C3F4EF8}" srcId="{A12366A8-B23D-44DF-B443-D63E0A966E66}" destId="{CD2A30AA-E406-4FB1-8375-DB5F079F2DDA}" srcOrd="1" destOrd="0" parTransId="{523368FF-BD1C-453B-8CA4-72B1B3F94E5F}" sibTransId="{F0426219-A327-404C-8B34-D2B096E7EE21}"/>
    <dgm:cxn modelId="{D1346A77-60FF-439E-A249-84CCDD5B2FED}" srcId="{A12366A8-B23D-44DF-B443-D63E0A966E66}" destId="{70EEC57B-B39B-485F-9948-B1C7BC28AB2D}" srcOrd="0" destOrd="0" parTransId="{35783494-9BBB-4724-8571-420BCB2C4315}" sibTransId="{80B24708-472C-4C9A-B0CB-0C3A3F42B533}"/>
    <dgm:cxn modelId="{5BDC4258-C20D-4126-B5AA-ECF91E2FA2E6}" srcId="{A12366A8-B23D-44DF-B443-D63E0A966E66}" destId="{F46EE982-54C5-4800-9BAF-21CFD4170B64}" srcOrd="8" destOrd="0" parTransId="{9DFCA676-E33D-4F3D-92EA-5BB73EB413E2}" sibTransId="{4DF65E63-38F3-40DC-8DE9-88DFE9E38BA2}"/>
    <dgm:cxn modelId="{7109E87A-ECF2-4665-AA36-BF4B8144190C}" type="presOf" srcId="{70EEC57B-B39B-485F-9948-B1C7BC28AB2D}" destId="{F9F44514-E319-4460-960B-A4D2EF04B974}" srcOrd="0" destOrd="0" presId="urn:microsoft.com/office/officeart/2005/8/layout/list1"/>
    <dgm:cxn modelId="{608EF185-A55C-466A-8C6F-AC8FF84E0D47}" type="presOf" srcId="{CD2A30AA-E406-4FB1-8375-DB5F079F2DDA}" destId="{F9F44514-E319-4460-960B-A4D2EF04B974}" srcOrd="0" destOrd="1" presId="urn:microsoft.com/office/officeart/2005/8/layout/list1"/>
    <dgm:cxn modelId="{13CE0F91-3795-4B25-8D5D-D94172C9DA45}" srcId="{5485316C-148C-4E5A-B07A-2E6831D20A69}" destId="{59E3F2E2-D118-41F6-A824-3AFB97BA218D}" srcOrd="1" destOrd="0" parTransId="{B0F3C681-DA51-424C-8511-A2BA30E5AF76}" sibTransId="{2F3AF3CC-D1FB-4433-9185-FE68733C10D6}"/>
    <dgm:cxn modelId="{E198859F-6145-49B0-8A19-A147D4F5A233}" type="presOf" srcId="{8AA51A04-66E3-4631-AC93-E6FEC51EFFD7}" destId="{1FA530E9-9D2D-441A-B954-52B42EF494C3}" srcOrd="0" destOrd="2" presId="urn:microsoft.com/office/officeart/2005/8/layout/list1"/>
    <dgm:cxn modelId="{7993F8A0-49ED-4F28-8BB0-E72A0C2CDC59}" type="presOf" srcId="{EFEF48A3-FACF-40A5-88C8-441ED5809B7F}" destId="{1FA530E9-9D2D-441A-B954-52B42EF494C3}" srcOrd="0" destOrd="4" presId="urn:microsoft.com/office/officeart/2005/8/layout/list1"/>
    <dgm:cxn modelId="{C26B7BAF-9D2E-43AE-83A8-771CC92C9506}" type="presOf" srcId="{3E418AB5-B566-4E23-AC1E-273FC6A64811}" destId="{F9F44514-E319-4460-960B-A4D2EF04B974}" srcOrd="0" destOrd="2" presId="urn:microsoft.com/office/officeart/2005/8/layout/list1"/>
    <dgm:cxn modelId="{980C5ECB-A461-4B41-A9A0-5348827F03E3}" type="presOf" srcId="{6E095D03-6CA1-4039-B2DF-9B4F046BED34}" destId="{1FA530E9-9D2D-441A-B954-52B42EF494C3}" srcOrd="0" destOrd="3" presId="urn:microsoft.com/office/officeart/2005/8/layout/list1"/>
    <dgm:cxn modelId="{2DC7FCD3-207C-4AEC-BD35-D1E9A5551C3D}" srcId="{A12366A8-B23D-44DF-B443-D63E0A966E66}" destId="{87364E05-6994-4B08-AFC9-B922D0F42793}" srcOrd="5" destOrd="0" parTransId="{81869530-01D9-43E1-8C46-120AAEC2C525}" sibTransId="{778A6963-70B5-4D72-8D69-184C79DC7824}"/>
    <dgm:cxn modelId="{512554DA-3991-47D8-9942-1E2489DE7901}" type="presOf" srcId="{3FA3B656-1AFF-4B57-8C0D-C772BD3C9227}" destId="{1FA530E9-9D2D-441A-B954-52B42EF494C3}" srcOrd="0" destOrd="0" presId="urn:microsoft.com/office/officeart/2005/8/layout/list1"/>
    <dgm:cxn modelId="{1E03B2DE-C061-43BE-87A5-1DB4CD30E4E2}" type="presOf" srcId="{976DE490-5B87-4EBA-A78D-672F573EF28D}" destId="{F9F44514-E319-4460-960B-A4D2EF04B974}" srcOrd="0" destOrd="7" presId="urn:microsoft.com/office/officeart/2005/8/layout/list1"/>
    <dgm:cxn modelId="{3174B6EA-64CD-48F4-9A56-8DD7DEB6F0A4}" srcId="{A12366A8-B23D-44DF-B443-D63E0A966E66}" destId="{3E418AB5-B566-4E23-AC1E-273FC6A64811}" srcOrd="2" destOrd="0" parTransId="{74BB368F-BF67-4394-B9B6-3B404390A20C}" sibTransId="{89363125-7A12-48E6-93F7-139FFB0F4DDA}"/>
    <dgm:cxn modelId="{295699EF-0A34-45D5-A808-0D4EFEA761C8}" srcId="{5485316C-148C-4E5A-B07A-2E6831D20A69}" destId="{3FA3B656-1AFF-4B57-8C0D-C772BD3C9227}" srcOrd="0" destOrd="0" parTransId="{9660E88E-AE48-45A5-9BC5-2D1CBA5204DD}" sibTransId="{A57D6726-D722-4394-A9C5-71F2D7E87D29}"/>
    <dgm:cxn modelId="{3E52CBF0-CD8F-4133-BF60-0D9121C6F4FF}" type="presOf" srcId="{6C5D15B4-AFAA-45E4-81F5-9B8B6E565EF3}" destId="{1FA530E9-9D2D-441A-B954-52B42EF494C3}" srcOrd="0" destOrd="6" presId="urn:microsoft.com/office/officeart/2005/8/layout/list1"/>
    <dgm:cxn modelId="{B85F44F3-835A-4C61-A434-6530AD56C40E}" srcId="{5485316C-148C-4E5A-B07A-2E6831D20A69}" destId="{1BE0D881-F67F-4589-A1F8-E958CE5DC219}" srcOrd="5" destOrd="0" parTransId="{40F324AF-586B-4E29-8956-C9C32478BFDA}" sibTransId="{FEDD1DC6-56EC-456B-9232-7246AA3134D0}"/>
    <dgm:cxn modelId="{F2B63BF4-5A54-4659-8D2D-36985268C9E9}" type="presOf" srcId="{59E3F2E2-D118-41F6-A824-3AFB97BA218D}" destId="{1FA530E9-9D2D-441A-B954-52B42EF494C3}" srcOrd="0" destOrd="1" presId="urn:microsoft.com/office/officeart/2005/8/layout/list1"/>
    <dgm:cxn modelId="{E817FFFD-16F9-456F-B17D-B33AE2E62028}" type="presOf" srcId="{A12366A8-B23D-44DF-B443-D63E0A966E66}" destId="{EBA33C8B-7227-4137-84D9-4A16E4D25641}" srcOrd="1" destOrd="0" presId="urn:microsoft.com/office/officeart/2005/8/layout/list1"/>
    <dgm:cxn modelId="{659A8D61-A97B-47D2-8858-86558BBC1229}" type="presParOf" srcId="{967790DF-720C-4445-B191-DEB3A92EA67B}" destId="{7E430499-7C9D-40ED-A35E-F490D8E6BA7F}" srcOrd="0" destOrd="0" presId="urn:microsoft.com/office/officeart/2005/8/layout/list1"/>
    <dgm:cxn modelId="{AAC87F8F-0B22-4C99-BD09-8F3553C22FC0}" type="presParOf" srcId="{7E430499-7C9D-40ED-A35E-F490D8E6BA7F}" destId="{8AB44CF7-613E-4AE2-A198-257C497F1BAA}" srcOrd="0" destOrd="0" presId="urn:microsoft.com/office/officeart/2005/8/layout/list1"/>
    <dgm:cxn modelId="{199637EA-0590-4FBC-9CFF-9594A514BC87}" type="presParOf" srcId="{7E430499-7C9D-40ED-A35E-F490D8E6BA7F}" destId="{EBA33C8B-7227-4137-84D9-4A16E4D25641}" srcOrd="1" destOrd="0" presId="urn:microsoft.com/office/officeart/2005/8/layout/list1"/>
    <dgm:cxn modelId="{39561F2E-CC94-44AD-AF9D-588400A99B23}" type="presParOf" srcId="{967790DF-720C-4445-B191-DEB3A92EA67B}" destId="{8C29F31F-09B7-46DD-9485-AB35B803E878}" srcOrd="1" destOrd="0" presId="urn:microsoft.com/office/officeart/2005/8/layout/list1"/>
    <dgm:cxn modelId="{FB2352E9-C97C-49B9-8528-0437AC583C05}" type="presParOf" srcId="{967790DF-720C-4445-B191-DEB3A92EA67B}" destId="{F9F44514-E319-4460-960B-A4D2EF04B974}" srcOrd="2" destOrd="0" presId="urn:microsoft.com/office/officeart/2005/8/layout/list1"/>
    <dgm:cxn modelId="{1899FCFD-1CF6-426F-9436-11FDC3C85134}" type="presParOf" srcId="{967790DF-720C-4445-B191-DEB3A92EA67B}" destId="{BAC09DD4-0F4E-41CE-A5FA-E00B19BD08C9}" srcOrd="3" destOrd="0" presId="urn:microsoft.com/office/officeart/2005/8/layout/list1"/>
    <dgm:cxn modelId="{7096194A-9FE9-4660-8526-E60B429D45D3}" type="presParOf" srcId="{967790DF-720C-4445-B191-DEB3A92EA67B}" destId="{764913BF-953B-417F-896D-AB66F760A437}" srcOrd="4" destOrd="0" presId="urn:microsoft.com/office/officeart/2005/8/layout/list1"/>
    <dgm:cxn modelId="{430C2105-3BE6-4A26-ACBF-D4FE4A07F9B4}" type="presParOf" srcId="{764913BF-953B-417F-896D-AB66F760A437}" destId="{327782EB-FF43-408C-B91E-BE1572724543}" srcOrd="0" destOrd="0" presId="urn:microsoft.com/office/officeart/2005/8/layout/list1"/>
    <dgm:cxn modelId="{0C159317-FC2D-4696-88AE-213F6C693057}" type="presParOf" srcId="{764913BF-953B-417F-896D-AB66F760A437}" destId="{AE2C1ABA-53A0-44C4-870C-D0523BA45F0C}" srcOrd="1" destOrd="0" presId="urn:microsoft.com/office/officeart/2005/8/layout/list1"/>
    <dgm:cxn modelId="{2ACE002C-9B1A-4F4E-B9B9-85A4780E1851}" type="presParOf" srcId="{967790DF-720C-4445-B191-DEB3A92EA67B}" destId="{C39D6370-8364-41CA-901E-A195557C53C4}" srcOrd="5" destOrd="0" presId="urn:microsoft.com/office/officeart/2005/8/layout/list1"/>
    <dgm:cxn modelId="{459F6A59-D2D8-4F3A-B4FA-C4A230A9F221}" type="presParOf" srcId="{967790DF-720C-4445-B191-DEB3A92EA67B}" destId="{1FA530E9-9D2D-441A-B954-52B42EF494C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A094E8-6C71-4362-B97E-C135827B48C0}"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4CB75BB6-C007-4DA5-AFE1-C9BDEE70610A}">
      <dgm:prSet phldrT="[Text]"/>
      <dgm:spPr>
        <a:solidFill>
          <a:srgbClr val="232D4B"/>
        </a:solidFill>
      </dgm:spPr>
      <dgm:t>
        <a:bodyPr/>
        <a:lstStyle/>
        <a:p>
          <a:r>
            <a:rPr lang="en-US" dirty="0"/>
            <a:t>Occupational Skills</a:t>
          </a:r>
        </a:p>
      </dgm:t>
    </dgm:pt>
    <dgm:pt modelId="{711E1AF3-DE64-48E5-9B13-27D44C26E865}" type="parTrans" cxnId="{FAB31467-5BF6-423E-99C2-016B5D70F402}">
      <dgm:prSet/>
      <dgm:spPr/>
      <dgm:t>
        <a:bodyPr/>
        <a:lstStyle/>
        <a:p>
          <a:endParaRPr lang="en-US"/>
        </a:p>
      </dgm:t>
    </dgm:pt>
    <dgm:pt modelId="{99AF32DC-0515-4608-8235-4FE1D4ACBEF5}" type="sibTrans" cxnId="{FAB31467-5BF6-423E-99C2-016B5D70F402}">
      <dgm:prSet/>
      <dgm:spPr/>
      <dgm:t>
        <a:bodyPr/>
        <a:lstStyle/>
        <a:p>
          <a:endParaRPr lang="en-US"/>
        </a:p>
      </dgm:t>
    </dgm:pt>
    <dgm:pt modelId="{56F474FB-AA76-4705-A950-6A7EA21B2512}">
      <dgm:prSet phldrT="[Text]"/>
      <dgm:spPr>
        <a:solidFill>
          <a:srgbClr val="232D4B">
            <a:alpha val="90000"/>
          </a:srgbClr>
        </a:solidFill>
      </dgm:spPr>
      <dgm:t>
        <a:bodyPr/>
        <a:lstStyle/>
        <a:p>
          <a:pPr>
            <a:buClr>
              <a:schemeClr val="bg1"/>
            </a:buClr>
            <a:buSzPct val="90000"/>
            <a:buFont typeface="Wingdings" panose="05000000000000000000" pitchFamily="2" charset="2"/>
            <a:buChar char="§"/>
          </a:pPr>
          <a:endParaRPr lang="en-US" dirty="0">
            <a:solidFill>
              <a:schemeClr val="bg1"/>
            </a:solidFill>
          </a:endParaRPr>
        </a:p>
      </dgm:t>
    </dgm:pt>
    <dgm:pt modelId="{6944E13E-1463-4945-A97A-8B560B40B77E}" type="parTrans" cxnId="{E20ACB9A-FCC0-435D-8E28-694A326CA56C}">
      <dgm:prSet/>
      <dgm:spPr/>
      <dgm:t>
        <a:bodyPr/>
        <a:lstStyle/>
        <a:p>
          <a:endParaRPr lang="en-US"/>
        </a:p>
      </dgm:t>
    </dgm:pt>
    <dgm:pt modelId="{45B4A663-A2DC-4869-979E-39F0BFFE0088}" type="sibTrans" cxnId="{E20ACB9A-FCC0-435D-8E28-694A326CA56C}">
      <dgm:prSet/>
      <dgm:spPr/>
      <dgm:t>
        <a:bodyPr/>
        <a:lstStyle/>
        <a:p>
          <a:endParaRPr lang="en-US"/>
        </a:p>
      </dgm:t>
    </dgm:pt>
    <dgm:pt modelId="{B1BA0666-A4D7-43F8-86FE-434636D72F6C}">
      <dgm:prSet phldrT="[Text]"/>
      <dgm:spPr>
        <a:solidFill>
          <a:srgbClr val="232D4B"/>
        </a:solidFill>
      </dgm:spPr>
      <dgm:t>
        <a:bodyPr/>
        <a:lstStyle/>
        <a:p>
          <a:r>
            <a:rPr lang="en-US" dirty="0"/>
            <a:t>Well-Being Skills</a:t>
          </a:r>
        </a:p>
      </dgm:t>
    </dgm:pt>
    <dgm:pt modelId="{F813C5A1-C49B-474E-8552-1ADD0932144F}" type="parTrans" cxnId="{6207EEC9-C565-4D44-ACED-7AC6DD7702AB}">
      <dgm:prSet/>
      <dgm:spPr/>
      <dgm:t>
        <a:bodyPr/>
        <a:lstStyle/>
        <a:p>
          <a:endParaRPr lang="en-US"/>
        </a:p>
      </dgm:t>
    </dgm:pt>
    <dgm:pt modelId="{DAC9C689-7596-4CCD-A419-E4949D693944}" type="sibTrans" cxnId="{6207EEC9-C565-4D44-ACED-7AC6DD7702AB}">
      <dgm:prSet/>
      <dgm:spPr/>
      <dgm:t>
        <a:bodyPr/>
        <a:lstStyle/>
        <a:p>
          <a:endParaRPr lang="en-US"/>
        </a:p>
      </dgm:t>
    </dgm:pt>
    <dgm:pt modelId="{F6538D12-89BC-4A0F-B9EF-4B0129CA722D}">
      <dgm:prSet phldrT="[Text]"/>
      <dgm:spPr>
        <a:solidFill>
          <a:srgbClr val="232D4B">
            <a:alpha val="90000"/>
          </a:srgbClr>
        </a:solidFill>
      </dgm:spPr>
      <dgm:t>
        <a:bodyPr/>
        <a:lstStyle/>
        <a:p>
          <a:pPr>
            <a:buClr>
              <a:schemeClr val="bg1"/>
            </a:buClr>
            <a:buSzPct val="90000"/>
            <a:buFont typeface="Wingdings" panose="05000000000000000000" pitchFamily="2" charset="2"/>
            <a:buChar char="§"/>
          </a:pPr>
          <a:endParaRPr lang="en-US" dirty="0"/>
        </a:p>
      </dgm:t>
    </dgm:pt>
    <dgm:pt modelId="{36A1DFBA-69CE-4B42-BBC3-14C3BC911D76}" type="parTrans" cxnId="{35E2F979-A417-4280-A1C7-EFD452A64DF4}">
      <dgm:prSet/>
      <dgm:spPr/>
      <dgm:t>
        <a:bodyPr/>
        <a:lstStyle/>
        <a:p>
          <a:endParaRPr lang="en-US"/>
        </a:p>
      </dgm:t>
    </dgm:pt>
    <dgm:pt modelId="{1DC03E6F-BC01-4C40-A8FD-9E572921A728}" type="sibTrans" cxnId="{35E2F979-A417-4280-A1C7-EFD452A64DF4}">
      <dgm:prSet/>
      <dgm:spPr/>
      <dgm:t>
        <a:bodyPr/>
        <a:lstStyle/>
        <a:p>
          <a:endParaRPr lang="en-US"/>
        </a:p>
      </dgm:t>
    </dgm:pt>
    <dgm:pt modelId="{39279086-165D-4815-A0FC-E4DFE1BC8158}">
      <dgm:prSet phldrT="[Text]"/>
      <dgm:spPr>
        <a:solidFill>
          <a:srgbClr val="232D4B"/>
        </a:solidFill>
      </dgm:spPr>
      <dgm:t>
        <a:bodyPr/>
        <a:lstStyle/>
        <a:p>
          <a:r>
            <a:rPr lang="en-US" dirty="0"/>
            <a:t>Social Skills</a:t>
          </a:r>
        </a:p>
      </dgm:t>
    </dgm:pt>
    <dgm:pt modelId="{BE910D65-7F5E-4774-9656-06B339F58EA4}" type="parTrans" cxnId="{30E5DCA1-5EA8-4020-9A4B-984B778F531B}">
      <dgm:prSet/>
      <dgm:spPr/>
      <dgm:t>
        <a:bodyPr/>
        <a:lstStyle/>
        <a:p>
          <a:endParaRPr lang="en-US"/>
        </a:p>
      </dgm:t>
    </dgm:pt>
    <dgm:pt modelId="{45737851-9903-42EC-A698-45CF4ADB6094}" type="sibTrans" cxnId="{30E5DCA1-5EA8-4020-9A4B-984B778F531B}">
      <dgm:prSet/>
      <dgm:spPr/>
      <dgm:t>
        <a:bodyPr/>
        <a:lstStyle/>
        <a:p>
          <a:endParaRPr lang="en-US"/>
        </a:p>
      </dgm:t>
    </dgm:pt>
    <dgm:pt modelId="{23AD2197-A2A1-4E7D-80D8-1082B3868428}">
      <dgm:prSet phldrT="[Text]"/>
      <dgm:spPr>
        <a:solidFill>
          <a:srgbClr val="232D4B">
            <a:alpha val="90000"/>
          </a:srgbClr>
        </a:solidFill>
      </dgm:spPr>
      <dgm:t>
        <a:bodyPr/>
        <a:lstStyle/>
        <a:p>
          <a:pPr>
            <a:buClr>
              <a:schemeClr val="bg1"/>
            </a:buClr>
            <a:buSzPct val="90000"/>
            <a:buFont typeface="Wingdings" panose="05000000000000000000" pitchFamily="2" charset="2"/>
            <a:buChar char="§"/>
          </a:pPr>
          <a:endParaRPr lang="en-US" dirty="0"/>
        </a:p>
      </dgm:t>
    </dgm:pt>
    <dgm:pt modelId="{969139E5-E94C-47F9-BBA5-15F9F3E175BB}" type="parTrans" cxnId="{F607F0FB-87E2-40EF-A834-3C7307DEA8A6}">
      <dgm:prSet/>
      <dgm:spPr/>
      <dgm:t>
        <a:bodyPr/>
        <a:lstStyle/>
        <a:p>
          <a:endParaRPr lang="en-US"/>
        </a:p>
      </dgm:t>
    </dgm:pt>
    <dgm:pt modelId="{7650C689-D211-4535-ADDE-5903146621E9}" type="sibTrans" cxnId="{F607F0FB-87E2-40EF-A834-3C7307DEA8A6}">
      <dgm:prSet/>
      <dgm:spPr/>
      <dgm:t>
        <a:bodyPr/>
        <a:lstStyle/>
        <a:p>
          <a:endParaRPr lang="en-US"/>
        </a:p>
      </dgm:t>
    </dgm:pt>
    <dgm:pt modelId="{3F7BC2E9-EF04-4840-B6A2-221378A8C8D9}">
      <dgm:prSet/>
      <dgm:spPr>
        <a:solidFill>
          <a:srgbClr val="232D4B">
            <a:alpha val="90000"/>
          </a:srgbClr>
        </a:solidFill>
      </dgm:spPr>
      <dgm:t>
        <a:bodyPr/>
        <a:lstStyle/>
        <a:p>
          <a:pPr>
            <a:buFont typeface="Wingdings" panose="05000000000000000000" pitchFamily="2" charset="2"/>
            <a:buChar char="§"/>
          </a:pPr>
          <a:r>
            <a:rPr lang="en-US" dirty="0">
              <a:solidFill>
                <a:schemeClr val="bg1"/>
              </a:solidFill>
            </a:rPr>
            <a:t>Improve occupational skills to reduce risk of stress reactions in inexperienced staff:</a:t>
          </a:r>
          <a:endParaRPr lang="en-US" dirty="0">
            <a:solidFill>
              <a:schemeClr val="bg1"/>
            </a:solidFill>
            <a:latin typeface="Calibri"/>
            <a:ea typeface="+mn-ea"/>
            <a:cs typeface="+mn-cs"/>
          </a:endParaRPr>
        </a:p>
      </dgm:t>
    </dgm:pt>
    <dgm:pt modelId="{A0C062F0-34A0-44AA-81C7-17720F042B16}" type="parTrans" cxnId="{A8D469FE-052F-437C-ACE0-3B621562B159}">
      <dgm:prSet/>
      <dgm:spPr/>
      <dgm:t>
        <a:bodyPr/>
        <a:lstStyle/>
        <a:p>
          <a:endParaRPr lang="en-US"/>
        </a:p>
      </dgm:t>
    </dgm:pt>
    <dgm:pt modelId="{2C0F7BCC-A044-4C75-A812-CEF831AF018D}" type="sibTrans" cxnId="{A8D469FE-052F-437C-ACE0-3B621562B159}">
      <dgm:prSet/>
      <dgm:spPr/>
      <dgm:t>
        <a:bodyPr/>
        <a:lstStyle/>
        <a:p>
          <a:endParaRPr lang="en-US"/>
        </a:p>
      </dgm:t>
    </dgm:pt>
    <dgm:pt modelId="{D6EF0118-BA6A-4ED5-B1C8-9479B8E0C58E}">
      <dgm:prSet/>
      <dgm:spPr/>
      <dgm:t>
        <a:bodyPr/>
        <a:lstStyle/>
        <a:p>
          <a:pPr>
            <a:buClr>
              <a:schemeClr val="bg1"/>
            </a:buClr>
            <a:buFont typeface="Wingdings" panose="05000000000000000000" pitchFamily="2" charset="2"/>
            <a:buChar char="§"/>
          </a:pPr>
          <a:r>
            <a:rPr lang="en-US">
              <a:solidFill>
                <a:schemeClr val="bg1"/>
              </a:solidFill>
            </a:rPr>
            <a:t>Train</a:t>
          </a:r>
          <a:endParaRPr lang="en-US" dirty="0">
            <a:solidFill>
              <a:schemeClr val="bg1"/>
            </a:solidFill>
          </a:endParaRPr>
        </a:p>
      </dgm:t>
    </dgm:pt>
    <dgm:pt modelId="{2980AA84-1EE2-46AF-9E76-8134F16CEE05}" type="parTrans" cxnId="{8E08C7E1-4E63-4265-BF24-5AEC64C66029}">
      <dgm:prSet/>
      <dgm:spPr/>
      <dgm:t>
        <a:bodyPr/>
        <a:lstStyle/>
        <a:p>
          <a:endParaRPr lang="en-US"/>
        </a:p>
      </dgm:t>
    </dgm:pt>
    <dgm:pt modelId="{33C0D8E7-E497-4097-88B1-79ACF73D7FD6}" type="sibTrans" cxnId="{8E08C7E1-4E63-4265-BF24-5AEC64C66029}">
      <dgm:prSet/>
      <dgm:spPr/>
      <dgm:t>
        <a:bodyPr/>
        <a:lstStyle/>
        <a:p>
          <a:endParaRPr lang="en-US"/>
        </a:p>
      </dgm:t>
    </dgm:pt>
    <dgm:pt modelId="{94897ACF-6EF1-4681-809A-1CE69356BFEF}">
      <dgm:prSet/>
      <dgm:spPr/>
      <dgm:t>
        <a:bodyPr/>
        <a:lstStyle/>
        <a:p>
          <a:pPr>
            <a:buClr>
              <a:schemeClr val="bg1"/>
            </a:buClr>
            <a:buFont typeface="Wingdings" panose="05000000000000000000" pitchFamily="2" charset="2"/>
            <a:buChar char="§"/>
          </a:pPr>
          <a:r>
            <a:rPr lang="en-US">
              <a:solidFill>
                <a:schemeClr val="bg1"/>
              </a:solidFill>
            </a:rPr>
            <a:t>Retrain</a:t>
          </a:r>
          <a:endParaRPr lang="en-US" dirty="0">
            <a:solidFill>
              <a:schemeClr val="bg1"/>
            </a:solidFill>
          </a:endParaRPr>
        </a:p>
      </dgm:t>
    </dgm:pt>
    <dgm:pt modelId="{E88ACBE1-A1D5-4490-9AB0-03BD3D9B424A}" type="parTrans" cxnId="{F5EEBE23-AFC8-4A18-BEDF-0EA1DA1EDD2F}">
      <dgm:prSet/>
      <dgm:spPr/>
      <dgm:t>
        <a:bodyPr/>
        <a:lstStyle/>
        <a:p>
          <a:endParaRPr lang="en-US"/>
        </a:p>
      </dgm:t>
    </dgm:pt>
    <dgm:pt modelId="{B33F84AF-652E-4B39-81C0-102142157335}" type="sibTrans" cxnId="{F5EEBE23-AFC8-4A18-BEDF-0EA1DA1EDD2F}">
      <dgm:prSet/>
      <dgm:spPr/>
      <dgm:t>
        <a:bodyPr/>
        <a:lstStyle/>
        <a:p>
          <a:endParaRPr lang="en-US"/>
        </a:p>
      </dgm:t>
    </dgm:pt>
    <dgm:pt modelId="{92B117DB-1F4E-4A44-9025-3147E8412C99}">
      <dgm:prSet/>
      <dgm:spPr/>
      <dgm:t>
        <a:bodyPr/>
        <a:lstStyle/>
        <a:p>
          <a:pPr>
            <a:buClr>
              <a:schemeClr val="bg1"/>
            </a:buClr>
            <a:buFont typeface="Wingdings" panose="05000000000000000000" pitchFamily="2" charset="2"/>
            <a:buChar char="§"/>
          </a:pPr>
          <a:r>
            <a:rPr lang="en-US">
              <a:solidFill>
                <a:schemeClr val="bg1"/>
              </a:solidFill>
            </a:rPr>
            <a:t>Reassign</a:t>
          </a:r>
          <a:endParaRPr lang="en-US" dirty="0">
            <a:solidFill>
              <a:schemeClr val="bg1"/>
            </a:solidFill>
          </a:endParaRPr>
        </a:p>
      </dgm:t>
    </dgm:pt>
    <dgm:pt modelId="{C936D472-4A0C-4E40-8E21-7D37549AE7A3}" type="parTrans" cxnId="{1F58A67E-A90E-4287-98FB-4E0421E1AF7D}">
      <dgm:prSet/>
      <dgm:spPr/>
      <dgm:t>
        <a:bodyPr/>
        <a:lstStyle/>
        <a:p>
          <a:endParaRPr lang="en-US"/>
        </a:p>
      </dgm:t>
    </dgm:pt>
    <dgm:pt modelId="{E3F5A571-5D8B-4833-AEDC-DB6CD3A4928D}" type="sibTrans" cxnId="{1F58A67E-A90E-4287-98FB-4E0421E1AF7D}">
      <dgm:prSet/>
      <dgm:spPr/>
      <dgm:t>
        <a:bodyPr/>
        <a:lstStyle/>
        <a:p>
          <a:endParaRPr lang="en-US"/>
        </a:p>
      </dgm:t>
    </dgm:pt>
    <dgm:pt modelId="{65DEBA25-9CB0-4257-881B-4A56E9324886}">
      <dgm:prSet/>
      <dgm:spPr/>
      <dgm:t>
        <a:bodyPr/>
        <a:lstStyle/>
        <a:p>
          <a:pPr>
            <a:buClr>
              <a:schemeClr val="bg1"/>
            </a:buClr>
            <a:buFont typeface="Wingdings" panose="05000000000000000000" pitchFamily="2" charset="2"/>
            <a:buChar char="§"/>
          </a:pPr>
          <a:r>
            <a:rPr lang="en-US" dirty="0">
              <a:solidFill>
                <a:schemeClr val="bg1"/>
              </a:solidFill>
            </a:rPr>
            <a:t>Mentor back to duty</a:t>
          </a:r>
        </a:p>
      </dgm:t>
    </dgm:pt>
    <dgm:pt modelId="{C20F5AC4-2B4D-48EA-9B07-D3C2D2D66320}" type="parTrans" cxnId="{B5A26957-08EE-4322-9F22-AAB9F5BD5DB0}">
      <dgm:prSet/>
      <dgm:spPr/>
      <dgm:t>
        <a:bodyPr/>
        <a:lstStyle/>
        <a:p>
          <a:endParaRPr lang="en-US"/>
        </a:p>
      </dgm:t>
    </dgm:pt>
    <dgm:pt modelId="{33B9548C-9004-48F5-A3EC-00D2454C3E69}" type="sibTrans" cxnId="{B5A26957-08EE-4322-9F22-AAB9F5BD5DB0}">
      <dgm:prSet/>
      <dgm:spPr/>
      <dgm:t>
        <a:bodyPr/>
        <a:lstStyle/>
        <a:p>
          <a:endParaRPr lang="en-US"/>
        </a:p>
      </dgm:t>
    </dgm:pt>
    <dgm:pt modelId="{69A6FE2E-5C8A-4D45-8A11-9AF55FB15A56}">
      <dgm:prSet/>
      <dgm:spPr/>
      <dgm:t>
        <a:bodyPr/>
        <a:lstStyle/>
        <a:p>
          <a:pPr>
            <a:buClr>
              <a:schemeClr val="bg1"/>
            </a:buClr>
            <a:buSzPct val="90000"/>
            <a:buFont typeface="Wingdings" panose="05000000000000000000" pitchFamily="2" charset="2"/>
            <a:buChar char="§"/>
          </a:pPr>
          <a:r>
            <a:rPr lang="en-US" dirty="0">
              <a:solidFill>
                <a:schemeClr val="bg1"/>
              </a:solidFill>
            </a:rPr>
            <a:t>Re-establish or learn new skills to deal with stress reactions: </a:t>
          </a:r>
        </a:p>
      </dgm:t>
    </dgm:pt>
    <dgm:pt modelId="{B13FEB11-DB0C-4BCE-B303-64348891B30E}" type="parTrans" cxnId="{DB9A0B26-7F24-4F15-ACE9-243F4316C23E}">
      <dgm:prSet/>
      <dgm:spPr/>
      <dgm:t>
        <a:bodyPr/>
        <a:lstStyle/>
        <a:p>
          <a:endParaRPr lang="en-US"/>
        </a:p>
      </dgm:t>
    </dgm:pt>
    <dgm:pt modelId="{4650927A-0606-4C1E-A4FC-A95AC96F7D19}" type="sibTrans" cxnId="{DB9A0B26-7F24-4F15-ACE9-243F4316C23E}">
      <dgm:prSet/>
      <dgm:spPr/>
      <dgm:t>
        <a:bodyPr/>
        <a:lstStyle/>
        <a:p>
          <a:endParaRPr lang="en-US"/>
        </a:p>
      </dgm:t>
    </dgm:pt>
    <dgm:pt modelId="{04488ECD-1360-44FE-A9CB-1DDC3F7671C5}">
      <dgm:prSet/>
      <dgm:spPr/>
      <dgm:t>
        <a:bodyPr/>
        <a:lstStyle/>
        <a:p>
          <a:pPr>
            <a:buClr>
              <a:schemeClr val="bg1"/>
            </a:buClr>
            <a:buSzPct val="90000"/>
            <a:buFont typeface="Wingdings" panose="05000000000000000000" pitchFamily="2" charset="2"/>
            <a:buChar char="§"/>
          </a:pPr>
          <a:r>
            <a:rPr lang="en-US">
              <a:solidFill>
                <a:schemeClr val="bg1"/>
              </a:solidFill>
            </a:rPr>
            <a:t>Calming </a:t>
          </a:r>
          <a:endParaRPr lang="en-US" dirty="0">
            <a:solidFill>
              <a:schemeClr val="bg1"/>
            </a:solidFill>
          </a:endParaRPr>
        </a:p>
      </dgm:t>
    </dgm:pt>
    <dgm:pt modelId="{0AFE55B2-DB45-4380-8DAF-0786D29B71F1}" type="parTrans" cxnId="{56F5EC16-43B2-4E90-9FE5-46B2DD350614}">
      <dgm:prSet/>
      <dgm:spPr/>
      <dgm:t>
        <a:bodyPr/>
        <a:lstStyle/>
        <a:p>
          <a:endParaRPr lang="en-US"/>
        </a:p>
      </dgm:t>
    </dgm:pt>
    <dgm:pt modelId="{B9EB0D15-60C3-4BED-8315-E8CA569D0B34}" type="sibTrans" cxnId="{56F5EC16-43B2-4E90-9FE5-46B2DD350614}">
      <dgm:prSet/>
      <dgm:spPr/>
      <dgm:t>
        <a:bodyPr/>
        <a:lstStyle/>
        <a:p>
          <a:endParaRPr lang="en-US"/>
        </a:p>
      </dgm:t>
    </dgm:pt>
    <dgm:pt modelId="{774F6B0B-1506-4660-A379-4A69364D6AE2}">
      <dgm:prSet/>
      <dgm:spPr/>
      <dgm:t>
        <a:bodyPr/>
        <a:lstStyle/>
        <a:p>
          <a:pPr>
            <a:buClr>
              <a:schemeClr val="bg1"/>
            </a:buClr>
            <a:buSzPct val="90000"/>
            <a:buFont typeface="Wingdings" panose="05000000000000000000" pitchFamily="2" charset="2"/>
            <a:buChar char="§"/>
          </a:pPr>
          <a:r>
            <a:rPr lang="en-US" dirty="0">
              <a:solidFill>
                <a:schemeClr val="bg1"/>
              </a:solidFill>
            </a:rPr>
            <a:t>Problem-solving</a:t>
          </a:r>
        </a:p>
      </dgm:t>
    </dgm:pt>
    <dgm:pt modelId="{89B54A57-DCA8-4C5C-B1A5-1E708A62C82C}" type="parTrans" cxnId="{77DE995F-7BD3-4623-9FD2-3774CA4794FB}">
      <dgm:prSet/>
      <dgm:spPr/>
      <dgm:t>
        <a:bodyPr/>
        <a:lstStyle/>
        <a:p>
          <a:endParaRPr lang="en-US"/>
        </a:p>
      </dgm:t>
    </dgm:pt>
    <dgm:pt modelId="{1BBFB3F1-2192-4C1E-8D68-534EBC46DB0A}" type="sibTrans" cxnId="{77DE995F-7BD3-4623-9FD2-3774CA4794FB}">
      <dgm:prSet/>
      <dgm:spPr/>
      <dgm:t>
        <a:bodyPr/>
        <a:lstStyle/>
        <a:p>
          <a:endParaRPr lang="en-US"/>
        </a:p>
      </dgm:t>
    </dgm:pt>
    <dgm:pt modelId="{075B188D-DE32-4D0E-A7AF-50E4DE8B64C1}">
      <dgm:prSet/>
      <dgm:spPr/>
      <dgm:t>
        <a:bodyPr/>
        <a:lstStyle/>
        <a:p>
          <a:pPr>
            <a:buClr>
              <a:schemeClr val="bg1"/>
            </a:buClr>
            <a:buSzPct val="90000"/>
            <a:buFont typeface="Wingdings" panose="05000000000000000000" pitchFamily="2" charset="2"/>
            <a:buChar char="§"/>
          </a:pPr>
          <a:r>
            <a:rPr lang="en-US">
              <a:solidFill>
                <a:schemeClr val="bg1"/>
              </a:solidFill>
            </a:rPr>
            <a:t>Health and fitness</a:t>
          </a:r>
          <a:endParaRPr lang="en-US" dirty="0">
            <a:solidFill>
              <a:schemeClr val="bg1"/>
            </a:solidFill>
          </a:endParaRPr>
        </a:p>
      </dgm:t>
    </dgm:pt>
    <dgm:pt modelId="{8194292F-9591-4673-B761-A1C543C1F9E2}" type="parTrans" cxnId="{901257BD-AAC0-4E46-BB99-A70CBCFAD6CF}">
      <dgm:prSet/>
      <dgm:spPr/>
      <dgm:t>
        <a:bodyPr/>
        <a:lstStyle/>
        <a:p>
          <a:endParaRPr lang="en-US"/>
        </a:p>
      </dgm:t>
    </dgm:pt>
    <dgm:pt modelId="{D28B4061-82FB-4BBC-8655-2C3EE298511E}" type="sibTrans" cxnId="{901257BD-AAC0-4E46-BB99-A70CBCFAD6CF}">
      <dgm:prSet/>
      <dgm:spPr/>
      <dgm:t>
        <a:bodyPr/>
        <a:lstStyle/>
        <a:p>
          <a:endParaRPr lang="en-US"/>
        </a:p>
      </dgm:t>
    </dgm:pt>
    <dgm:pt modelId="{256B56C2-D96E-447C-916A-EEED4A043397}">
      <dgm:prSet/>
      <dgm:spPr/>
      <dgm:t>
        <a:bodyPr/>
        <a:lstStyle/>
        <a:p>
          <a:pPr>
            <a:buClr>
              <a:schemeClr val="bg1"/>
            </a:buClr>
            <a:buSzPct val="90000"/>
            <a:buFont typeface="Wingdings" panose="05000000000000000000" pitchFamily="2" charset="2"/>
            <a:buChar char="§"/>
          </a:pPr>
          <a:r>
            <a:rPr lang="en-US" dirty="0">
              <a:solidFill>
                <a:schemeClr val="bg1"/>
              </a:solidFill>
            </a:rPr>
            <a:t>Managing trauma and loss reminders</a:t>
          </a:r>
        </a:p>
      </dgm:t>
    </dgm:pt>
    <dgm:pt modelId="{A0BB2BE2-39C4-4909-B327-38C7B5668F2C}" type="parTrans" cxnId="{4C6B34EE-6410-415F-96CC-96A63B95FF1A}">
      <dgm:prSet/>
      <dgm:spPr/>
      <dgm:t>
        <a:bodyPr/>
        <a:lstStyle/>
        <a:p>
          <a:endParaRPr lang="en-US"/>
        </a:p>
      </dgm:t>
    </dgm:pt>
    <dgm:pt modelId="{09C0A55C-CCCE-4712-BA4D-0CFA9BA2AE45}" type="sibTrans" cxnId="{4C6B34EE-6410-415F-96CC-96A63B95FF1A}">
      <dgm:prSet/>
      <dgm:spPr/>
      <dgm:t>
        <a:bodyPr/>
        <a:lstStyle/>
        <a:p>
          <a:endParaRPr lang="en-US"/>
        </a:p>
      </dgm:t>
    </dgm:pt>
    <dgm:pt modelId="{C7FEA37B-EA73-4687-82D9-A749BDD3797E}">
      <dgm:prSet/>
      <dgm:spPr/>
      <dgm:t>
        <a:bodyPr/>
        <a:lstStyle/>
        <a:p>
          <a:pPr>
            <a:buClr>
              <a:schemeClr val="bg1"/>
            </a:buClr>
            <a:buSzPct val="90000"/>
            <a:buFont typeface="Wingdings" panose="05000000000000000000" pitchFamily="2" charset="2"/>
            <a:buChar char="§"/>
          </a:pPr>
          <a:r>
            <a:rPr lang="en-US" dirty="0">
              <a:solidFill>
                <a:schemeClr val="bg1"/>
              </a:solidFill>
            </a:rPr>
            <a:t>Re-establish or learn social skills to deal with stress-reactions:</a:t>
          </a:r>
        </a:p>
      </dgm:t>
    </dgm:pt>
    <dgm:pt modelId="{2ECBAC5E-F942-4C78-8A3B-7C614F38A61B}" type="parTrans" cxnId="{45483C99-8B50-4CAD-83D6-090D94102CF6}">
      <dgm:prSet/>
      <dgm:spPr/>
      <dgm:t>
        <a:bodyPr/>
        <a:lstStyle/>
        <a:p>
          <a:endParaRPr lang="en-US"/>
        </a:p>
      </dgm:t>
    </dgm:pt>
    <dgm:pt modelId="{B87BD345-550B-402B-82C6-1F08A82B8426}" type="sibTrans" cxnId="{45483C99-8B50-4CAD-83D6-090D94102CF6}">
      <dgm:prSet/>
      <dgm:spPr/>
      <dgm:t>
        <a:bodyPr/>
        <a:lstStyle/>
        <a:p>
          <a:endParaRPr lang="en-US"/>
        </a:p>
      </dgm:t>
    </dgm:pt>
    <dgm:pt modelId="{23B2BC2A-BDEC-4B2B-89AA-C487BB27F570}">
      <dgm:prSet/>
      <dgm:spPr/>
      <dgm:t>
        <a:bodyPr/>
        <a:lstStyle/>
        <a:p>
          <a:pPr>
            <a:buClr>
              <a:schemeClr val="bg1"/>
            </a:buClr>
            <a:buSzPct val="90000"/>
            <a:buFont typeface="Wingdings" panose="05000000000000000000" pitchFamily="2" charset="2"/>
            <a:buChar char="§"/>
          </a:pPr>
          <a:r>
            <a:rPr lang="en-US" dirty="0">
              <a:solidFill>
                <a:schemeClr val="bg1"/>
              </a:solidFill>
            </a:rPr>
            <a:t>Requesting support</a:t>
          </a:r>
        </a:p>
      </dgm:t>
    </dgm:pt>
    <dgm:pt modelId="{AA3F66CC-3BD3-497D-990C-00316532F80D}" type="parTrans" cxnId="{E9F23802-5C24-4CAE-BF59-8A79D4C5E53D}">
      <dgm:prSet/>
      <dgm:spPr/>
      <dgm:t>
        <a:bodyPr/>
        <a:lstStyle/>
        <a:p>
          <a:endParaRPr lang="en-US"/>
        </a:p>
      </dgm:t>
    </dgm:pt>
    <dgm:pt modelId="{E8948566-D61B-4077-A571-454780EA7218}" type="sibTrans" cxnId="{E9F23802-5C24-4CAE-BF59-8A79D4C5E53D}">
      <dgm:prSet/>
      <dgm:spPr/>
      <dgm:t>
        <a:bodyPr/>
        <a:lstStyle/>
        <a:p>
          <a:endParaRPr lang="en-US"/>
        </a:p>
      </dgm:t>
    </dgm:pt>
    <dgm:pt modelId="{9A5E34CA-A269-4678-B8EA-77AE1BED84FA}">
      <dgm:prSet/>
      <dgm:spPr/>
      <dgm:t>
        <a:bodyPr/>
        <a:lstStyle/>
        <a:p>
          <a:pPr>
            <a:buClr>
              <a:schemeClr val="bg1"/>
            </a:buClr>
            <a:buSzPct val="90000"/>
            <a:buFont typeface="Wingdings" panose="05000000000000000000" pitchFamily="2" charset="2"/>
            <a:buChar char="§"/>
          </a:pPr>
          <a:r>
            <a:rPr lang="en-US" dirty="0">
              <a:solidFill>
                <a:schemeClr val="bg1"/>
              </a:solidFill>
            </a:rPr>
            <a:t>Conflict resolution</a:t>
          </a:r>
        </a:p>
      </dgm:t>
    </dgm:pt>
    <dgm:pt modelId="{6223B3FE-A290-48DD-9991-DC4F4C5ED5FF}" type="parTrans" cxnId="{DB7D0A93-6E38-4009-9D8C-02C3B20AE709}">
      <dgm:prSet/>
      <dgm:spPr/>
      <dgm:t>
        <a:bodyPr/>
        <a:lstStyle/>
        <a:p>
          <a:endParaRPr lang="en-US"/>
        </a:p>
      </dgm:t>
    </dgm:pt>
    <dgm:pt modelId="{2E30B839-A204-4CA2-92C0-70EC05856958}" type="sibTrans" cxnId="{DB7D0A93-6E38-4009-9D8C-02C3B20AE709}">
      <dgm:prSet/>
      <dgm:spPr/>
      <dgm:t>
        <a:bodyPr/>
        <a:lstStyle/>
        <a:p>
          <a:endParaRPr lang="en-US"/>
        </a:p>
      </dgm:t>
    </dgm:pt>
    <dgm:pt modelId="{32E868AE-F3D8-4E4A-87E5-0BB3039A6E6B}">
      <dgm:prSet/>
      <dgm:spPr/>
      <dgm:t>
        <a:bodyPr/>
        <a:lstStyle/>
        <a:p>
          <a:pPr>
            <a:buClr>
              <a:schemeClr val="bg1"/>
            </a:buClr>
            <a:buSzPct val="90000"/>
            <a:buFont typeface="Wingdings" panose="05000000000000000000" pitchFamily="2" charset="2"/>
            <a:buChar char="§"/>
          </a:pPr>
          <a:r>
            <a:rPr lang="en-US">
              <a:solidFill>
                <a:schemeClr val="bg1"/>
              </a:solidFill>
            </a:rPr>
            <a:t>Assertiveness</a:t>
          </a:r>
          <a:endParaRPr lang="en-US" dirty="0">
            <a:solidFill>
              <a:schemeClr val="bg1"/>
            </a:solidFill>
          </a:endParaRPr>
        </a:p>
      </dgm:t>
    </dgm:pt>
    <dgm:pt modelId="{B07592F5-B4C7-4704-BADF-AD68FD10ED88}" type="parTrans" cxnId="{9FEF4C34-390F-450A-8EEE-52A46DE84379}">
      <dgm:prSet/>
      <dgm:spPr/>
      <dgm:t>
        <a:bodyPr/>
        <a:lstStyle/>
        <a:p>
          <a:endParaRPr lang="en-US"/>
        </a:p>
      </dgm:t>
    </dgm:pt>
    <dgm:pt modelId="{B64D4C99-A4FB-4535-9B91-0294654B32D3}" type="sibTrans" cxnId="{9FEF4C34-390F-450A-8EEE-52A46DE84379}">
      <dgm:prSet/>
      <dgm:spPr/>
      <dgm:t>
        <a:bodyPr/>
        <a:lstStyle/>
        <a:p>
          <a:endParaRPr lang="en-US"/>
        </a:p>
      </dgm:t>
    </dgm:pt>
    <dgm:pt modelId="{CED14B4D-C92C-4297-B318-32EBE052DB87}">
      <dgm:prSet/>
      <dgm:spPr/>
      <dgm:t>
        <a:bodyPr/>
        <a:lstStyle/>
        <a:p>
          <a:pPr>
            <a:buClr>
              <a:schemeClr val="bg1"/>
            </a:buClr>
            <a:buSzPct val="90000"/>
            <a:buFont typeface="Wingdings" panose="05000000000000000000" pitchFamily="2" charset="2"/>
            <a:buChar char="§"/>
          </a:pPr>
          <a:r>
            <a:rPr lang="en-US" dirty="0">
              <a:solidFill>
                <a:schemeClr val="bg1"/>
              </a:solidFill>
            </a:rPr>
            <a:t>Seeking mentoring</a:t>
          </a:r>
        </a:p>
      </dgm:t>
    </dgm:pt>
    <dgm:pt modelId="{272946AC-0130-44BB-8A9B-730970C3DB9A}" type="parTrans" cxnId="{BA001D01-624C-420E-93E6-68B73D6C4D7F}">
      <dgm:prSet/>
      <dgm:spPr/>
      <dgm:t>
        <a:bodyPr/>
        <a:lstStyle/>
        <a:p>
          <a:endParaRPr lang="en-US"/>
        </a:p>
      </dgm:t>
    </dgm:pt>
    <dgm:pt modelId="{61665960-66E6-4ECC-8BF3-3D480DB08CD9}" type="sibTrans" cxnId="{BA001D01-624C-420E-93E6-68B73D6C4D7F}">
      <dgm:prSet/>
      <dgm:spPr/>
      <dgm:t>
        <a:bodyPr/>
        <a:lstStyle/>
        <a:p>
          <a:endParaRPr lang="en-US"/>
        </a:p>
      </dgm:t>
    </dgm:pt>
    <dgm:pt modelId="{8569AE48-0498-404A-8ACE-CEC6C58839DD}" type="pres">
      <dgm:prSet presAssocID="{9DA094E8-6C71-4362-B97E-C135827B48C0}" presName="Name0" presStyleCnt="0">
        <dgm:presLayoutVars>
          <dgm:dir/>
          <dgm:animLvl val="lvl"/>
          <dgm:resizeHandles val="exact"/>
        </dgm:presLayoutVars>
      </dgm:prSet>
      <dgm:spPr/>
    </dgm:pt>
    <dgm:pt modelId="{1FD4F0AD-C23B-4B7D-98B4-C53F9048DAE3}" type="pres">
      <dgm:prSet presAssocID="{4CB75BB6-C007-4DA5-AFE1-C9BDEE70610A}" presName="composite" presStyleCnt="0"/>
      <dgm:spPr/>
    </dgm:pt>
    <dgm:pt modelId="{154F5355-C613-4872-B100-5D760298AB30}" type="pres">
      <dgm:prSet presAssocID="{4CB75BB6-C007-4DA5-AFE1-C9BDEE70610A}" presName="parTx" presStyleLbl="alignNode1" presStyleIdx="0" presStyleCnt="3">
        <dgm:presLayoutVars>
          <dgm:chMax val="0"/>
          <dgm:chPref val="0"/>
          <dgm:bulletEnabled val="1"/>
        </dgm:presLayoutVars>
      </dgm:prSet>
      <dgm:spPr/>
    </dgm:pt>
    <dgm:pt modelId="{02EE2AB5-5B37-409E-AF34-AA104DDE9ECB}" type="pres">
      <dgm:prSet presAssocID="{4CB75BB6-C007-4DA5-AFE1-C9BDEE70610A}" presName="desTx" presStyleLbl="alignAccFollowNode1" presStyleIdx="0" presStyleCnt="3">
        <dgm:presLayoutVars>
          <dgm:bulletEnabled val="1"/>
        </dgm:presLayoutVars>
      </dgm:prSet>
      <dgm:spPr/>
    </dgm:pt>
    <dgm:pt modelId="{FA53067F-C595-4D88-ACAE-1E333DEBAD22}" type="pres">
      <dgm:prSet presAssocID="{99AF32DC-0515-4608-8235-4FE1D4ACBEF5}" presName="space" presStyleCnt="0"/>
      <dgm:spPr/>
    </dgm:pt>
    <dgm:pt modelId="{BFA2FAA4-9134-463E-BF20-B5A1B87DA5F9}" type="pres">
      <dgm:prSet presAssocID="{B1BA0666-A4D7-43F8-86FE-434636D72F6C}" presName="composite" presStyleCnt="0"/>
      <dgm:spPr/>
    </dgm:pt>
    <dgm:pt modelId="{9CC72FCE-3F01-4AC3-A018-61B56B63B0A9}" type="pres">
      <dgm:prSet presAssocID="{B1BA0666-A4D7-43F8-86FE-434636D72F6C}" presName="parTx" presStyleLbl="alignNode1" presStyleIdx="1" presStyleCnt="3">
        <dgm:presLayoutVars>
          <dgm:chMax val="0"/>
          <dgm:chPref val="0"/>
          <dgm:bulletEnabled val="1"/>
        </dgm:presLayoutVars>
      </dgm:prSet>
      <dgm:spPr/>
    </dgm:pt>
    <dgm:pt modelId="{793C86DA-975A-45D2-B39A-F22103A49D2D}" type="pres">
      <dgm:prSet presAssocID="{B1BA0666-A4D7-43F8-86FE-434636D72F6C}" presName="desTx" presStyleLbl="alignAccFollowNode1" presStyleIdx="1" presStyleCnt="3">
        <dgm:presLayoutVars>
          <dgm:bulletEnabled val="1"/>
        </dgm:presLayoutVars>
      </dgm:prSet>
      <dgm:spPr/>
    </dgm:pt>
    <dgm:pt modelId="{4ABEF2F6-8255-4D29-9702-7616EF2E17D4}" type="pres">
      <dgm:prSet presAssocID="{DAC9C689-7596-4CCD-A419-E4949D693944}" presName="space" presStyleCnt="0"/>
      <dgm:spPr/>
    </dgm:pt>
    <dgm:pt modelId="{32943272-83D1-4010-A7C5-C25F72DCC622}" type="pres">
      <dgm:prSet presAssocID="{39279086-165D-4815-A0FC-E4DFE1BC8158}" presName="composite" presStyleCnt="0"/>
      <dgm:spPr/>
    </dgm:pt>
    <dgm:pt modelId="{4575E14D-1F88-4655-B714-0B80490C9F86}" type="pres">
      <dgm:prSet presAssocID="{39279086-165D-4815-A0FC-E4DFE1BC8158}" presName="parTx" presStyleLbl="alignNode1" presStyleIdx="2" presStyleCnt="3">
        <dgm:presLayoutVars>
          <dgm:chMax val="0"/>
          <dgm:chPref val="0"/>
          <dgm:bulletEnabled val="1"/>
        </dgm:presLayoutVars>
      </dgm:prSet>
      <dgm:spPr/>
    </dgm:pt>
    <dgm:pt modelId="{4ED58747-D893-4535-A9A4-40D54D6A6F72}" type="pres">
      <dgm:prSet presAssocID="{39279086-165D-4815-A0FC-E4DFE1BC8158}" presName="desTx" presStyleLbl="alignAccFollowNode1" presStyleIdx="2" presStyleCnt="3">
        <dgm:presLayoutVars>
          <dgm:bulletEnabled val="1"/>
        </dgm:presLayoutVars>
      </dgm:prSet>
      <dgm:spPr/>
    </dgm:pt>
  </dgm:ptLst>
  <dgm:cxnLst>
    <dgm:cxn modelId="{BA001D01-624C-420E-93E6-68B73D6C4D7F}" srcId="{39279086-165D-4815-A0FC-E4DFE1BC8158}" destId="{CED14B4D-C92C-4297-B318-32EBE052DB87}" srcOrd="5" destOrd="0" parTransId="{272946AC-0130-44BB-8A9B-730970C3DB9A}" sibTransId="{61665960-66E6-4ECC-8BF3-3D480DB08CD9}"/>
    <dgm:cxn modelId="{E9F23802-5C24-4CAE-BF59-8A79D4C5E53D}" srcId="{39279086-165D-4815-A0FC-E4DFE1BC8158}" destId="{23B2BC2A-BDEC-4B2B-89AA-C487BB27F570}" srcOrd="2" destOrd="0" parTransId="{AA3F66CC-3BD3-497D-990C-00316532F80D}" sibTransId="{E8948566-D61B-4077-A571-454780EA7218}"/>
    <dgm:cxn modelId="{5ADF8311-E679-4046-A071-791030527547}" type="presOf" srcId="{774F6B0B-1506-4660-A379-4A69364D6AE2}" destId="{793C86DA-975A-45D2-B39A-F22103A49D2D}" srcOrd="0" destOrd="3" presId="urn:microsoft.com/office/officeart/2005/8/layout/hList1"/>
    <dgm:cxn modelId="{56F5EC16-43B2-4E90-9FE5-46B2DD350614}" srcId="{B1BA0666-A4D7-43F8-86FE-434636D72F6C}" destId="{04488ECD-1360-44FE-A9CB-1DDC3F7671C5}" srcOrd="2" destOrd="0" parTransId="{0AFE55B2-DB45-4380-8DAF-0786D29B71F1}" sibTransId="{B9EB0D15-60C3-4BED-8315-E8CA569D0B34}"/>
    <dgm:cxn modelId="{F5EEBE23-AFC8-4A18-BEDF-0EA1DA1EDD2F}" srcId="{4CB75BB6-C007-4DA5-AFE1-C9BDEE70610A}" destId="{94897ACF-6EF1-4681-809A-1CE69356BFEF}" srcOrd="3" destOrd="0" parTransId="{E88ACBE1-A1D5-4490-9AB0-03BD3D9B424A}" sibTransId="{B33F84AF-652E-4B39-81C0-102142157335}"/>
    <dgm:cxn modelId="{DB9A0B26-7F24-4F15-ACE9-243F4316C23E}" srcId="{B1BA0666-A4D7-43F8-86FE-434636D72F6C}" destId="{69A6FE2E-5C8A-4D45-8A11-9AF55FB15A56}" srcOrd="1" destOrd="0" parTransId="{B13FEB11-DB0C-4BCE-B303-64348891B30E}" sibTransId="{4650927A-0606-4C1E-A4FC-A95AC96F7D19}"/>
    <dgm:cxn modelId="{9FEF4C34-390F-450A-8EEE-52A46DE84379}" srcId="{39279086-165D-4815-A0FC-E4DFE1BC8158}" destId="{32E868AE-F3D8-4E4A-87E5-0BB3039A6E6B}" srcOrd="4" destOrd="0" parTransId="{B07592F5-B4C7-4704-BADF-AD68FD10ED88}" sibTransId="{B64D4C99-A4FB-4535-9B91-0294654B32D3}"/>
    <dgm:cxn modelId="{21CFFE3D-E03F-4315-819A-B1F737BAED10}" type="presOf" srcId="{9DA094E8-6C71-4362-B97E-C135827B48C0}" destId="{8569AE48-0498-404A-8ACE-CEC6C58839DD}" srcOrd="0" destOrd="0" presId="urn:microsoft.com/office/officeart/2005/8/layout/hList1"/>
    <dgm:cxn modelId="{9BBD853F-8A63-44D6-99BD-61FDAAA312A9}" type="presOf" srcId="{4CB75BB6-C007-4DA5-AFE1-C9BDEE70610A}" destId="{154F5355-C613-4872-B100-5D760298AB30}" srcOrd="0" destOrd="0" presId="urn:microsoft.com/office/officeart/2005/8/layout/hList1"/>
    <dgm:cxn modelId="{38AFAF5C-751E-493C-9DC0-F3CD6B08E512}" type="presOf" srcId="{C7FEA37B-EA73-4687-82D9-A749BDD3797E}" destId="{4ED58747-D893-4535-A9A4-40D54D6A6F72}" srcOrd="0" destOrd="1" presId="urn:microsoft.com/office/officeart/2005/8/layout/hList1"/>
    <dgm:cxn modelId="{77DE995F-7BD3-4623-9FD2-3774CA4794FB}" srcId="{B1BA0666-A4D7-43F8-86FE-434636D72F6C}" destId="{774F6B0B-1506-4660-A379-4A69364D6AE2}" srcOrd="3" destOrd="0" parTransId="{89B54A57-DCA8-4C5C-B1A5-1E708A62C82C}" sibTransId="{1BBFB3F1-2192-4C1E-8D68-534EBC46DB0A}"/>
    <dgm:cxn modelId="{70A50B60-0670-4ABC-8E5C-14397631ACE0}" type="presOf" srcId="{39279086-165D-4815-A0FC-E4DFE1BC8158}" destId="{4575E14D-1F88-4655-B714-0B80490C9F86}" srcOrd="0" destOrd="0" presId="urn:microsoft.com/office/officeart/2005/8/layout/hList1"/>
    <dgm:cxn modelId="{D16D5A46-5B85-4BAB-983A-F4D5688981A4}" type="presOf" srcId="{92B117DB-1F4E-4A44-9025-3147E8412C99}" destId="{02EE2AB5-5B37-409E-AF34-AA104DDE9ECB}" srcOrd="0" destOrd="4" presId="urn:microsoft.com/office/officeart/2005/8/layout/hList1"/>
    <dgm:cxn modelId="{FAB31467-5BF6-423E-99C2-016B5D70F402}" srcId="{9DA094E8-6C71-4362-B97E-C135827B48C0}" destId="{4CB75BB6-C007-4DA5-AFE1-C9BDEE70610A}" srcOrd="0" destOrd="0" parTransId="{711E1AF3-DE64-48E5-9B13-27D44C26E865}" sibTransId="{99AF32DC-0515-4608-8235-4FE1D4ACBEF5}"/>
    <dgm:cxn modelId="{CA935447-10E9-4FF8-9397-BE692B39E01F}" type="presOf" srcId="{04488ECD-1360-44FE-A9CB-1DDC3F7671C5}" destId="{793C86DA-975A-45D2-B39A-F22103A49D2D}" srcOrd="0" destOrd="2" presId="urn:microsoft.com/office/officeart/2005/8/layout/hList1"/>
    <dgm:cxn modelId="{4BBF7072-D0B0-473D-B8B1-D0AD8CC788CC}" type="presOf" srcId="{23AD2197-A2A1-4E7D-80D8-1082B3868428}" destId="{4ED58747-D893-4535-A9A4-40D54D6A6F72}" srcOrd="0" destOrd="0" presId="urn:microsoft.com/office/officeart/2005/8/layout/hList1"/>
    <dgm:cxn modelId="{B5A26957-08EE-4322-9F22-AAB9F5BD5DB0}" srcId="{4CB75BB6-C007-4DA5-AFE1-C9BDEE70610A}" destId="{65DEBA25-9CB0-4257-881B-4A56E9324886}" srcOrd="5" destOrd="0" parTransId="{C20F5AC4-2B4D-48EA-9B07-D3C2D2D66320}" sibTransId="{33B9548C-9004-48F5-A3EC-00D2454C3E69}"/>
    <dgm:cxn modelId="{2C3F0679-4EE5-43A8-9E9F-633E2588F78A}" type="presOf" srcId="{3F7BC2E9-EF04-4840-B6A2-221378A8C8D9}" destId="{02EE2AB5-5B37-409E-AF34-AA104DDE9ECB}" srcOrd="0" destOrd="1" presId="urn:microsoft.com/office/officeart/2005/8/layout/hList1"/>
    <dgm:cxn modelId="{35E2F979-A417-4280-A1C7-EFD452A64DF4}" srcId="{B1BA0666-A4D7-43F8-86FE-434636D72F6C}" destId="{F6538D12-89BC-4A0F-B9EF-4B0129CA722D}" srcOrd="0" destOrd="0" parTransId="{36A1DFBA-69CE-4B42-BBC3-14C3BC911D76}" sibTransId="{1DC03E6F-BC01-4C40-A8FD-9E572921A728}"/>
    <dgm:cxn modelId="{1F58A67E-A90E-4287-98FB-4E0421E1AF7D}" srcId="{4CB75BB6-C007-4DA5-AFE1-C9BDEE70610A}" destId="{92B117DB-1F4E-4A44-9025-3147E8412C99}" srcOrd="4" destOrd="0" parTransId="{C936D472-4A0C-4E40-8E21-7D37549AE7A3}" sibTransId="{E3F5A571-5D8B-4833-AEDC-DB6CD3A4928D}"/>
    <dgm:cxn modelId="{48A6D483-7FE3-499B-BBD8-2DF8A8715971}" type="presOf" srcId="{D6EF0118-BA6A-4ED5-B1C8-9479B8E0C58E}" destId="{02EE2AB5-5B37-409E-AF34-AA104DDE9ECB}" srcOrd="0" destOrd="2" presId="urn:microsoft.com/office/officeart/2005/8/layout/hList1"/>
    <dgm:cxn modelId="{548AA685-7307-4ACC-B594-968C7576D37A}" type="presOf" srcId="{94897ACF-6EF1-4681-809A-1CE69356BFEF}" destId="{02EE2AB5-5B37-409E-AF34-AA104DDE9ECB}" srcOrd="0" destOrd="3" presId="urn:microsoft.com/office/officeart/2005/8/layout/hList1"/>
    <dgm:cxn modelId="{DB7D0A93-6E38-4009-9D8C-02C3B20AE709}" srcId="{39279086-165D-4815-A0FC-E4DFE1BC8158}" destId="{9A5E34CA-A269-4678-B8EA-77AE1BED84FA}" srcOrd="3" destOrd="0" parTransId="{6223B3FE-A290-48DD-9991-DC4F4C5ED5FF}" sibTransId="{2E30B839-A204-4CA2-92C0-70EC05856958}"/>
    <dgm:cxn modelId="{45483C99-8B50-4CAD-83D6-090D94102CF6}" srcId="{39279086-165D-4815-A0FC-E4DFE1BC8158}" destId="{C7FEA37B-EA73-4687-82D9-A749BDD3797E}" srcOrd="1" destOrd="0" parTransId="{2ECBAC5E-F942-4C78-8A3B-7C614F38A61B}" sibTransId="{B87BD345-550B-402B-82C6-1F08A82B8426}"/>
    <dgm:cxn modelId="{E20ACB9A-FCC0-435D-8E28-694A326CA56C}" srcId="{4CB75BB6-C007-4DA5-AFE1-C9BDEE70610A}" destId="{56F474FB-AA76-4705-A950-6A7EA21B2512}" srcOrd="0" destOrd="0" parTransId="{6944E13E-1463-4945-A97A-8B560B40B77E}" sibTransId="{45B4A663-A2DC-4869-979E-39F0BFFE0088}"/>
    <dgm:cxn modelId="{1C0FB69E-9A52-40FD-A80B-0C2B6038A96D}" type="presOf" srcId="{075B188D-DE32-4D0E-A7AF-50E4DE8B64C1}" destId="{793C86DA-975A-45D2-B39A-F22103A49D2D}" srcOrd="0" destOrd="4" presId="urn:microsoft.com/office/officeart/2005/8/layout/hList1"/>
    <dgm:cxn modelId="{30E5DCA1-5EA8-4020-9A4B-984B778F531B}" srcId="{9DA094E8-6C71-4362-B97E-C135827B48C0}" destId="{39279086-165D-4815-A0FC-E4DFE1BC8158}" srcOrd="2" destOrd="0" parTransId="{BE910D65-7F5E-4774-9656-06B339F58EA4}" sibTransId="{45737851-9903-42EC-A698-45CF4ADB6094}"/>
    <dgm:cxn modelId="{7047B1A7-6C23-40E5-B13F-B1BEF36A12A7}" type="presOf" srcId="{B1BA0666-A4D7-43F8-86FE-434636D72F6C}" destId="{9CC72FCE-3F01-4AC3-A018-61B56B63B0A9}" srcOrd="0" destOrd="0" presId="urn:microsoft.com/office/officeart/2005/8/layout/hList1"/>
    <dgm:cxn modelId="{398726B7-C927-479C-8094-E8CA63118C70}" type="presOf" srcId="{69A6FE2E-5C8A-4D45-8A11-9AF55FB15A56}" destId="{793C86DA-975A-45D2-B39A-F22103A49D2D}" srcOrd="0" destOrd="1" presId="urn:microsoft.com/office/officeart/2005/8/layout/hList1"/>
    <dgm:cxn modelId="{54D0EDBB-C97E-4606-8F81-1C6E11FBB554}" type="presOf" srcId="{256B56C2-D96E-447C-916A-EEED4A043397}" destId="{793C86DA-975A-45D2-B39A-F22103A49D2D}" srcOrd="0" destOrd="5" presId="urn:microsoft.com/office/officeart/2005/8/layout/hList1"/>
    <dgm:cxn modelId="{901257BD-AAC0-4E46-BB99-A70CBCFAD6CF}" srcId="{B1BA0666-A4D7-43F8-86FE-434636D72F6C}" destId="{075B188D-DE32-4D0E-A7AF-50E4DE8B64C1}" srcOrd="4" destOrd="0" parTransId="{8194292F-9591-4673-B761-A1C543C1F9E2}" sibTransId="{D28B4061-82FB-4BBC-8655-2C3EE298511E}"/>
    <dgm:cxn modelId="{6207EEC9-C565-4D44-ACED-7AC6DD7702AB}" srcId="{9DA094E8-6C71-4362-B97E-C135827B48C0}" destId="{B1BA0666-A4D7-43F8-86FE-434636D72F6C}" srcOrd="1" destOrd="0" parTransId="{F813C5A1-C49B-474E-8552-1ADD0932144F}" sibTransId="{DAC9C689-7596-4CCD-A419-E4949D693944}"/>
    <dgm:cxn modelId="{626431CE-6342-49A3-90F0-6A2298A046EA}" type="presOf" srcId="{CED14B4D-C92C-4297-B318-32EBE052DB87}" destId="{4ED58747-D893-4535-A9A4-40D54D6A6F72}" srcOrd="0" destOrd="5" presId="urn:microsoft.com/office/officeart/2005/8/layout/hList1"/>
    <dgm:cxn modelId="{D35C08D8-B57C-45CE-9AB6-D6E50E942802}" type="presOf" srcId="{65DEBA25-9CB0-4257-881B-4A56E9324886}" destId="{02EE2AB5-5B37-409E-AF34-AA104DDE9ECB}" srcOrd="0" destOrd="5" presId="urn:microsoft.com/office/officeart/2005/8/layout/hList1"/>
    <dgm:cxn modelId="{9CFD51DE-1B54-4AB7-9A67-E2FC560B71F9}" type="presOf" srcId="{32E868AE-F3D8-4E4A-87E5-0BB3039A6E6B}" destId="{4ED58747-D893-4535-A9A4-40D54D6A6F72}" srcOrd="0" destOrd="4" presId="urn:microsoft.com/office/officeart/2005/8/layout/hList1"/>
    <dgm:cxn modelId="{95F4D2DE-EF65-4070-8C6E-BDB8BD88628A}" type="presOf" srcId="{23B2BC2A-BDEC-4B2B-89AA-C487BB27F570}" destId="{4ED58747-D893-4535-A9A4-40D54D6A6F72}" srcOrd="0" destOrd="2" presId="urn:microsoft.com/office/officeart/2005/8/layout/hList1"/>
    <dgm:cxn modelId="{8E08C7E1-4E63-4265-BF24-5AEC64C66029}" srcId="{4CB75BB6-C007-4DA5-AFE1-C9BDEE70610A}" destId="{D6EF0118-BA6A-4ED5-B1C8-9479B8E0C58E}" srcOrd="2" destOrd="0" parTransId="{2980AA84-1EE2-46AF-9E76-8134F16CEE05}" sibTransId="{33C0D8E7-E497-4097-88B1-79ACF73D7FD6}"/>
    <dgm:cxn modelId="{4C6B34EE-6410-415F-96CC-96A63B95FF1A}" srcId="{B1BA0666-A4D7-43F8-86FE-434636D72F6C}" destId="{256B56C2-D96E-447C-916A-EEED4A043397}" srcOrd="5" destOrd="0" parTransId="{A0BB2BE2-39C4-4909-B327-38C7B5668F2C}" sibTransId="{09C0A55C-CCCE-4712-BA4D-0CFA9BA2AE45}"/>
    <dgm:cxn modelId="{99316EF2-D088-46C5-B5C0-D2C0AE9ED64A}" type="presOf" srcId="{F6538D12-89BC-4A0F-B9EF-4B0129CA722D}" destId="{793C86DA-975A-45D2-B39A-F22103A49D2D}" srcOrd="0" destOrd="0" presId="urn:microsoft.com/office/officeart/2005/8/layout/hList1"/>
    <dgm:cxn modelId="{E42693F4-E07F-49CF-8831-49D024BA998F}" type="presOf" srcId="{9A5E34CA-A269-4678-B8EA-77AE1BED84FA}" destId="{4ED58747-D893-4535-A9A4-40D54D6A6F72}" srcOrd="0" destOrd="3" presId="urn:microsoft.com/office/officeart/2005/8/layout/hList1"/>
    <dgm:cxn modelId="{DCD819F9-7C0D-42ED-997B-8004B46469A8}" type="presOf" srcId="{56F474FB-AA76-4705-A950-6A7EA21B2512}" destId="{02EE2AB5-5B37-409E-AF34-AA104DDE9ECB}" srcOrd="0" destOrd="0" presId="urn:microsoft.com/office/officeart/2005/8/layout/hList1"/>
    <dgm:cxn modelId="{F607F0FB-87E2-40EF-A834-3C7307DEA8A6}" srcId="{39279086-165D-4815-A0FC-E4DFE1BC8158}" destId="{23AD2197-A2A1-4E7D-80D8-1082B3868428}" srcOrd="0" destOrd="0" parTransId="{969139E5-E94C-47F9-BBA5-15F9F3E175BB}" sibTransId="{7650C689-D211-4535-ADDE-5903146621E9}"/>
    <dgm:cxn modelId="{A8D469FE-052F-437C-ACE0-3B621562B159}" srcId="{4CB75BB6-C007-4DA5-AFE1-C9BDEE70610A}" destId="{3F7BC2E9-EF04-4840-B6A2-221378A8C8D9}" srcOrd="1" destOrd="0" parTransId="{A0C062F0-34A0-44AA-81C7-17720F042B16}" sibTransId="{2C0F7BCC-A044-4C75-A812-CEF831AF018D}"/>
    <dgm:cxn modelId="{AA586368-C963-4479-98C4-7811EC879D99}" type="presParOf" srcId="{8569AE48-0498-404A-8ACE-CEC6C58839DD}" destId="{1FD4F0AD-C23B-4B7D-98B4-C53F9048DAE3}" srcOrd="0" destOrd="0" presId="urn:microsoft.com/office/officeart/2005/8/layout/hList1"/>
    <dgm:cxn modelId="{C6CFAC9F-4D3B-4EC4-B8FE-A77626B9B4FF}" type="presParOf" srcId="{1FD4F0AD-C23B-4B7D-98B4-C53F9048DAE3}" destId="{154F5355-C613-4872-B100-5D760298AB30}" srcOrd="0" destOrd="0" presId="urn:microsoft.com/office/officeart/2005/8/layout/hList1"/>
    <dgm:cxn modelId="{EBC4F28A-16B9-4071-9FC3-4941D82195A5}" type="presParOf" srcId="{1FD4F0AD-C23B-4B7D-98B4-C53F9048DAE3}" destId="{02EE2AB5-5B37-409E-AF34-AA104DDE9ECB}" srcOrd="1" destOrd="0" presId="urn:microsoft.com/office/officeart/2005/8/layout/hList1"/>
    <dgm:cxn modelId="{45008DBB-E264-4D9F-AA21-CC1A2ED7A265}" type="presParOf" srcId="{8569AE48-0498-404A-8ACE-CEC6C58839DD}" destId="{FA53067F-C595-4D88-ACAE-1E333DEBAD22}" srcOrd="1" destOrd="0" presId="urn:microsoft.com/office/officeart/2005/8/layout/hList1"/>
    <dgm:cxn modelId="{83A1E808-8FD3-4753-A83C-DA3E5BFEEE47}" type="presParOf" srcId="{8569AE48-0498-404A-8ACE-CEC6C58839DD}" destId="{BFA2FAA4-9134-463E-BF20-B5A1B87DA5F9}" srcOrd="2" destOrd="0" presId="urn:microsoft.com/office/officeart/2005/8/layout/hList1"/>
    <dgm:cxn modelId="{B692E5D0-44F4-421F-B976-285A65DB8BA4}" type="presParOf" srcId="{BFA2FAA4-9134-463E-BF20-B5A1B87DA5F9}" destId="{9CC72FCE-3F01-4AC3-A018-61B56B63B0A9}" srcOrd="0" destOrd="0" presId="urn:microsoft.com/office/officeart/2005/8/layout/hList1"/>
    <dgm:cxn modelId="{82054E78-9C82-472D-8DDD-82D9B6BE3DA0}" type="presParOf" srcId="{BFA2FAA4-9134-463E-BF20-B5A1B87DA5F9}" destId="{793C86DA-975A-45D2-B39A-F22103A49D2D}" srcOrd="1" destOrd="0" presId="urn:microsoft.com/office/officeart/2005/8/layout/hList1"/>
    <dgm:cxn modelId="{3707BB48-5FA9-4B7C-B2D5-9B0CA822F077}" type="presParOf" srcId="{8569AE48-0498-404A-8ACE-CEC6C58839DD}" destId="{4ABEF2F6-8255-4D29-9702-7616EF2E17D4}" srcOrd="3" destOrd="0" presId="urn:microsoft.com/office/officeart/2005/8/layout/hList1"/>
    <dgm:cxn modelId="{0864B730-68A0-479E-BE74-839FBFDF7C94}" type="presParOf" srcId="{8569AE48-0498-404A-8ACE-CEC6C58839DD}" destId="{32943272-83D1-4010-A7C5-C25F72DCC622}" srcOrd="4" destOrd="0" presId="urn:microsoft.com/office/officeart/2005/8/layout/hList1"/>
    <dgm:cxn modelId="{010C8714-1AC3-4DC0-8038-2E90E32D9556}" type="presParOf" srcId="{32943272-83D1-4010-A7C5-C25F72DCC622}" destId="{4575E14D-1F88-4655-B714-0B80490C9F86}" srcOrd="0" destOrd="0" presId="urn:microsoft.com/office/officeart/2005/8/layout/hList1"/>
    <dgm:cxn modelId="{E06A7FCA-65F4-438A-AADD-30ADF4842A52}" type="presParOf" srcId="{32943272-83D1-4010-A7C5-C25F72DCC622}" destId="{4ED58747-D893-4535-A9A4-40D54D6A6F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6A68CC-068C-402A-971D-0BA933967F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B566622-FAB5-48BA-A77C-D197453A0FB4}">
      <dgm:prSet phldrT="[Text]" custT="1"/>
      <dgm:spPr>
        <a:solidFill>
          <a:srgbClr val="54BF37"/>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COMPETENCE: Building Resilience, Growing the Green</a:t>
          </a:r>
          <a:endParaRPr lang="en-US" sz="2000" b="1" dirty="0"/>
        </a:p>
      </dgm:t>
    </dgm:pt>
    <dgm:pt modelId="{FB962DED-295C-46B5-9A66-48700E09DDB2}" type="parTrans" cxnId="{11419B5C-9A96-49CD-8836-11D31D6120CC}">
      <dgm:prSet/>
      <dgm:spPr/>
      <dgm:t>
        <a:bodyPr/>
        <a:lstStyle/>
        <a:p>
          <a:endParaRPr lang="en-US"/>
        </a:p>
      </dgm:t>
    </dgm:pt>
    <dgm:pt modelId="{DDC61275-3A31-4CF1-8F64-5EDE14FDB133}" type="sibTrans" cxnId="{11419B5C-9A96-49CD-8836-11D31D6120CC}">
      <dgm:prSet/>
      <dgm:spPr/>
      <dgm:t>
        <a:bodyPr/>
        <a:lstStyle/>
        <a:p>
          <a:endParaRPr lang="en-US"/>
        </a:p>
      </dgm:t>
    </dgm:pt>
    <dgm:pt modelId="{2148E375-B6A8-4AFF-BE82-72F834E6CE35}">
      <dgm:prSet phldrT="[Text]" custT="1"/>
      <dgm:spPr>
        <a:solidFill>
          <a:srgbClr val="FFFF00"/>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COMPETENCE: Proactively Manage Stress</a:t>
          </a:r>
          <a:endParaRPr lang="en-US" sz="2000" b="1" dirty="0">
            <a:latin typeface="Arial" panose="020B0604020202020204" pitchFamily="34" charset="0"/>
            <a:cs typeface="Arial" panose="020B0604020202020204" pitchFamily="34" charset="0"/>
          </a:endParaRPr>
        </a:p>
      </dgm:t>
    </dgm:pt>
    <dgm:pt modelId="{F13DB35C-576C-4A72-AEBE-D087EA2E0C44}" type="parTrans" cxnId="{00666538-6A26-4C20-9B4A-9BEC50841ACA}">
      <dgm:prSet/>
      <dgm:spPr/>
      <dgm:t>
        <a:bodyPr/>
        <a:lstStyle/>
        <a:p>
          <a:endParaRPr lang="en-US"/>
        </a:p>
      </dgm:t>
    </dgm:pt>
    <dgm:pt modelId="{DDD5C748-56CD-4FDD-BE5E-58DFD357C573}" type="sibTrans" cxnId="{00666538-6A26-4C20-9B4A-9BEC50841ACA}">
      <dgm:prSet/>
      <dgm:spPr/>
      <dgm:t>
        <a:bodyPr/>
        <a:lstStyle/>
        <a:p>
          <a:endParaRPr lang="en-US"/>
        </a:p>
      </dgm:t>
    </dgm:pt>
    <dgm:pt modelId="{03FED0F4-9A35-42E0-978B-9F721F6AD3F6}">
      <dgm:prSet custT="1"/>
      <dgm:spPr>
        <a:ln>
          <a:solidFill>
            <a:schemeClr val="tx1"/>
          </a:solidFill>
        </a:ln>
      </dgm:spPr>
      <dgm:t>
        <a:bodyPr/>
        <a:lstStyle/>
        <a:p>
          <a:pPr>
            <a:spcAft>
              <a:spcPts val="0"/>
            </a:spcAft>
            <a:buFont typeface="Wingdings" panose="05000000000000000000" pitchFamily="2" charset="2"/>
            <a:buNone/>
          </a:pPr>
          <a:endParaRPr lang="en-US" sz="1500" dirty="0">
            <a:latin typeface="Arial" panose="020B0604020202020204" pitchFamily="34" charset="0"/>
            <a:cs typeface="Arial" panose="020B0604020202020204" pitchFamily="34" charset="0"/>
          </a:endParaRPr>
        </a:p>
      </dgm:t>
    </dgm:pt>
    <dgm:pt modelId="{023B6650-A124-4A51-AF6E-3E6DDB89DF20}" type="parTrans" cxnId="{8FDF11A6-FF34-498E-A677-796241677A14}">
      <dgm:prSet/>
      <dgm:spPr/>
      <dgm:t>
        <a:bodyPr/>
        <a:lstStyle/>
        <a:p>
          <a:endParaRPr lang="en-US"/>
        </a:p>
      </dgm:t>
    </dgm:pt>
    <dgm:pt modelId="{E4F95317-8700-4CAA-AD44-3A2D00A6450B}" type="sibTrans" cxnId="{8FDF11A6-FF34-498E-A677-796241677A14}">
      <dgm:prSet/>
      <dgm:spPr/>
      <dgm:t>
        <a:bodyPr/>
        <a:lstStyle/>
        <a:p>
          <a:endParaRPr lang="en-US"/>
        </a:p>
      </dgm:t>
    </dgm:pt>
    <dgm:pt modelId="{A8A1BEBE-E2EF-49C8-9892-4C8C44B01C28}">
      <dgm:prSet custT="1"/>
      <dgm:spPr>
        <a:ln>
          <a:solidFill>
            <a:schemeClr val="tx1"/>
          </a:solidFill>
        </a:ln>
      </dgm:spPr>
      <dgm:t>
        <a:bodyPr/>
        <a:lstStyle/>
        <a:p>
          <a:pP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dgm:t>
    </dgm:pt>
    <dgm:pt modelId="{6665CC04-A4CD-4EF8-8815-C7C91567D12C}" type="parTrans" cxnId="{820F60FE-2798-4784-9866-7E043EB8F26F}">
      <dgm:prSet/>
      <dgm:spPr/>
      <dgm:t>
        <a:bodyPr/>
        <a:lstStyle/>
        <a:p>
          <a:endParaRPr lang="en-US"/>
        </a:p>
      </dgm:t>
    </dgm:pt>
    <dgm:pt modelId="{2AB0CB96-E172-4843-8AFE-D34CEA634B74}" type="sibTrans" cxnId="{820F60FE-2798-4784-9866-7E043EB8F26F}">
      <dgm:prSet/>
      <dgm:spPr/>
      <dgm:t>
        <a:bodyPr/>
        <a:lstStyle/>
        <a:p>
          <a:endParaRPr lang="en-US"/>
        </a:p>
      </dgm:t>
    </dgm:pt>
    <dgm:pt modelId="{73C60D53-5960-4594-BF9E-B315F4A7B0B7}">
      <dgm:prSet/>
      <dgm:spPr/>
      <dgm:t>
        <a:bodyPr/>
        <a:lstStyle/>
        <a:p>
          <a:pPr>
            <a:spcAft>
              <a:spcPct val="15000"/>
            </a:spcAft>
            <a:buFont typeface="Wingdings" panose="05000000000000000000" pitchFamily="2" charset="2"/>
            <a:buChar char="§"/>
          </a:pPr>
          <a:endParaRPr lang="en-US" sz="1300" dirty="0">
            <a:solidFill>
              <a:srgbClr val="232D4B"/>
            </a:solidFill>
            <a:latin typeface="Arial" panose="020B0604020202020204" pitchFamily="34" charset="0"/>
            <a:cs typeface="Arial" panose="020B0604020202020204" pitchFamily="34" charset="0"/>
          </a:endParaRPr>
        </a:p>
      </dgm:t>
    </dgm:pt>
    <dgm:pt modelId="{A6E8364B-EAE3-407C-8565-DEB6E09853B0}" type="parTrans" cxnId="{EBBE5EDC-F676-41B5-B80C-F3E61FE6CC83}">
      <dgm:prSet/>
      <dgm:spPr/>
      <dgm:t>
        <a:bodyPr/>
        <a:lstStyle/>
        <a:p>
          <a:endParaRPr lang="en-US"/>
        </a:p>
      </dgm:t>
    </dgm:pt>
    <dgm:pt modelId="{C95D5563-CA9C-4EAA-B42D-1EA90C4F2F8C}" type="sibTrans" cxnId="{EBBE5EDC-F676-41B5-B80C-F3E61FE6CC83}">
      <dgm:prSet/>
      <dgm:spPr/>
      <dgm:t>
        <a:bodyPr/>
        <a:lstStyle/>
        <a:p>
          <a:endParaRPr lang="en-US"/>
        </a:p>
      </dgm:t>
    </dgm:pt>
    <dgm:pt modelId="{0DD0C40D-DF76-401F-836B-13EF693D06B6}">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Strong residency programs</a:t>
          </a:r>
        </a:p>
      </dgm:t>
    </dgm:pt>
    <dgm:pt modelId="{DBA4A5D6-A037-4664-8119-C6BC19EA9257}" type="parTrans" cxnId="{BC4873FA-F745-4CE4-80F6-A776330F0981}">
      <dgm:prSet/>
      <dgm:spPr/>
      <dgm:t>
        <a:bodyPr/>
        <a:lstStyle/>
        <a:p>
          <a:endParaRPr lang="en-US"/>
        </a:p>
      </dgm:t>
    </dgm:pt>
    <dgm:pt modelId="{D7D23467-16E0-45A8-8A83-30C5DBE0FBF1}" type="sibTrans" cxnId="{BC4873FA-F745-4CE4-80F6-A776330F0981}">
      <dgm:prSet/>
      <dgm:spPr/>
      <dgm:t>
        <a:bodyPr/>
        <a:lstStyle/>
        <a:p>
          <a:endParaRPr lang="en-US"/>
        </a:p>
      </dgm:t>
    </dgm:pt>
    <dgm:pt modelId="{BFD721C1-A58B-4687-BD93-92B449C1DF4E}">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Ongoing educational development</a:t>
          </a:r>
        </a:p>
      </dgm:t>
    </dgm:pt>
    <dgm:pt modelId="{910A2DB1-7E28-48AF-AFE5-65F88EF58E7D}" type="parTrans" cxnId="{806E2E9B-26D4-48C8-9775-FBB22BECE87B}">
      <dgm:prSet/>
      <dgm:spPr/>
      <dgm:t>
        <a:bodyPr/>
        <a:lstStyle/>
        <a:p>
          <a:endParaRPr lang="en-US"/>
        </a:p>
      </dgm:t>
    </dgm:pt>
    <dgm:pt modelId="{FB3D14F1-C976-4430-97F0-F8A00BCC8A54}" type="sibTrans" cxnId="{806E2E9B-26D4-48C8-9775-FBB22BECE87B}">
      <dgm:prSet/>
      <dgm:spPr/>
      <dgm:t>
        <a:bodyPr/>
        <a:lstStyle/>
        <a:p>
          <a:endParaRPr lang="en-US"/>
        </a:p>
      </dgm:t>
    </dgm:pt>
    <dgm:pt modelId="{1157FB81-6D7F-4E60-B27E-D5966AEDE448}">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Unit based educators</a:t>
          </a:r>
        </a:p>
      </dgm:t>
    </dgm:pt>
    <dgm:pt modelId="{6F4CCE16-6A27-4FD1-B869-19BD988E0900}" type="parTrans" cxnId="{E8AC0371-C624-4C8C-874F-695D5B076101}">
      <dgm:prSet/>
      <dgm:spPr/>
      <dgm:t>
        <a:bodyPr/>
        <a:lstStyle/>
        <a:p>
          <a:endParaRPr lang="en-US"/>
        </a:p>
      </dgm:t>
    </dgm:pt>
    <dgm:pt modelId="{D254E3BE-1B6D-4FEE-8484-BD22E3531C1E}" type="sibTrans" cxnId="{E8AC0371-C624-4C8C-874F-695D5B076101}">
      <dgm:prSet/>
      <dgm:spPr/>
      <dgm:t>
        <a:bodyPr/>
        <a:lstStyle/>
        <a:p>
          <a:endParaRPr lang="en-US"/>
        </a:p>
      </dgm:t>
    </dgm:pt>
    <dgm:pt modelId="{51E50CE1-7C84-4CC7-A0B4-24D18D90F82F}">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Mentorship programs</a:t>
          </a:r>
        </a:p>
      </dgm:t>
    </dgm:pt>
    <dgm:pt modelId="{6346A2B5-24EB-401B-8D96-376FE840B14A}" type="parTrans" cxnId="{F541ABEC-5C4A-4DF5-AF50-733501C7D157}">
      <dgm:prSet/>
      <dgm:spPr/>
      <dgm:t>
        <a:bodyPr/>
        <a:lstStyle/>
        <a:p>
          <a:endParaRPr lang="en-US"/>
        </a:p>
      </dgm:t>
    </dgm:pt>
    <dgm:pt modelId="{7943436E-CC41-4E7C-A78F-8C5D4436239B}" type="sibTrans" cxnId="{F541ABEC-5C4A-4DF5-AF50-733501C7D157}">
      <dgm:prSet/>
      <dgm:spPr/>
      <dgm:t>
        <a:bodyPr/>
        <a:lstStyle/>
        <a:p>
          <a:endParaRPr lang="en-US"/>
        </a:p>
      </dgm:t>
    </dgm:pt>
    <dgm:pt modelId="{5B158A99-74F4-49C6-8FBE-0E3FEAA14535}">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Reflecting on the joy in work</a:t>
          </a:r>
        </a:p>
      </dgm:t>
    </dgm:pt>
    <dgm:pt modelId="{D151E053-8D41-4C79-BB07-651D7BF69DCE}" type="parTrans" cxnId="{3037B84D-72E0-435D-8437-5F3F42E5851F}">
      <dgm:prSet/>
      <dgm:spPr/>
      <dgm:t>
        <a:bodyPr/>
        <a:lstStyle/>
        <a:p>
          <a:endParaRPr lang="en-US"/>
        </a:p>
      </dgm:t>
    </dgm:pt>
    <dgm:pt modelId="{E2BDA7F7-C6F4-446C-9279-7EC14B8A2924}" type="sibTrans" cxnId="{3037B84D-72E0-435D-8437-5F3F42E5851F}">
      <dgm:prSet/>
      <dgm:spPr/>
      <dgm:t>
        <a:bodyPr/>
        <a:lstStyle/>
        <a:p>
          <a:endParaRPr lang="en-US"/>
        </a:p>
      </dgm:t>
    </dgm:pt>
    <dgm:pt modelId="{49B3ED3B-12E4-485C-9990-9B5294D538E2}">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Self-Awareness of strengths and weaknesses</a:t>
          </a:r>
        </a:p>
      </dgm:t>
    </dgm:pt>
    <dgm:pt modelId="{61E08E45-9D07-4DA6-B755-5EBFF27E5706}" type="parTrans" cxnId="{239EC8D2-BD5C-441E-BB7B-28C0BC2A53D1}">
      <dgm:prSet/>
      <dgm:spPr/>
      <dgm:t>
        <a:bodyPr/>
        <a:lstStyle/>
        <a:p>
          <a:endParaRPr lang="en-US"/>
        </a:p>
      </dgm:t>
    </dgm:pt>
    <dgm:pt modelId="{1A824BA5-5277-4B9E-A151-771AE3ABD763}" type="sibTrans" cxnId="{239EC8D2-BD5C-441E-BB7B-28C0BC2A53D1}">
      <dgm:prSet/>
      <dgm:spPr/>
      <dgm:t>
        <a:bodyPr/>
        <a:lstStyle/>
        <a:p>
          <a:endParaRPr lang="en-US"/>
        </a:p>
      </dgm:t>
    </dgm:pt>
    <dgm:pt modelId="{DFBA1868-DC06-4DE6-8FD8-4F778DAF0C72}">
      <dgm:prSet custT="1"/>
      <dgm:spPr/>
      <dgm:t>
        <a:bodyPr/>
        <a:lstStyle/>
        <a:p>
          <a:pPr>
            <a:spcAft>
              <a:spcPts val="0"/>
            </a:spcAft>
            <a:buFont typeface="Wingdings" panose="05000000000000000000" pitchFamily="2" charset="2"/>
            <a:buChar char="§"/>
          </a:pPr>
          <a:r>
            <a:rPr lang="en-US" sz="1800" dirty="0">
              <a:cs typeface="MS PGothic" charset="0"/>
            </a:rPr>
            <a:t>Affirmations, positive self talk</a:t>
          </a:r>
        </a:p>
      </dgm:t>
    </dgm:pt>
    <dgm:pt modelId="{07D25EED-4103-43DF-BC95-78B5F2845087}" type="parTrans" cxnId="{A0E288F7-8FBB-496D-9F58-2C4C6CD2374A}">
      <dgm:prSet/>
      <dgm:spPr/>
      <dgm:t>
        <a:bodyPr/>
        <a:lstStyle/>
        <a:p>
          <a:endParaRPr lang="en-US"/>
        </a:p>
      </dgm:t>
    </dgm:pt>
    <dgm:pt modelId="{CF6607AF-BFB2-4160-B3F1-6759056DFB57}" type="sibTrans" cxnId="{A0E288F7-8FBB-496D-9F58-2C4C6CD2374A}">
      <dgm:prSet/>
      <dgm:spPr/>
      <dgm:t>
        <a:bodyPr/>
        <a:lstStyle/>
        <a:p>
          <a:endParaRPr lang="en-US"/>
        </a:p>
      </dgm:t>
    </dgm:pt>
    <dgm:pt modelId="{1B659047-679F-4356-81BB-70DFEE71C0B2}">
      <dgm:prSet custT="1"/>
      <dgm:spPr/>
      <dgm:t>
        <a:bodyPr/>
        <a:lstStyle/>
        <a:p>
          <a:pPr>
            <a:spcAft>
              <a:spcPts val="0"/>
            </a:spcAft>
            <a:buFont typeface="Wingdings" panose="05000000000000000000" pitchFamily="2" charset="2"/>
            <a:buChar char="§"/>
          </a:pPr>
          <a:r>
            <a:rPr lang="en-US" sz="1800" dirty="0">
              <a:cs typeface="MS PGothic" charset="0"/>
            </a:rPr>
            <a:t>Ask for help</a:t>
          </a:r>
        </a:p>
      </dgm:t>
    </dgm:pt>
    <dgm:pt modelId="{4C186630-1122-4C1A-9F48-407D0FB59294}" type="parTrans" cxnId="{B0EC1D10-3F4B-4F08-8D62-14E6FC02C2F6}">
      <dgm:prSet/>
      <dgm:spPr/>
      <dgm:t>
        <a:bodyPr/>
        <a:lstStyle/>
        <a:p>
          <a:endParaRPr lang="en-US"/>
        </a:p>
      </dgm:t>
    </dgm:pt>
    <dgm:pt modelId="{9C3208C8-0952-4F2B-A4F2-FB4F222E2693}" type="sibTrans" cxnId="{B0EC1D10-3F4B-4F08-8D62-14E6FC02C2F6}">
      <dgm:prSet/>
      <dgm:spPr/>
      <dgm:t>
        <a:bodyPr/>
        <a:lstStyle/>
        <a:p>
          <a:endParaRPr lang="en-US"/>
        </a:p>
      </dgm:t>
    </dgm:pt>
    <dgm:pt modelId="{C60938EB-9077-41EB-B6EB-4078A049ECB6}">
      <dgm:prSet custT="1"/>
      <dgm:spPr/>
      <dgm:t>
        <a:bodyPr/>
        <a:lstStyle/>
        <a:p>
          <a:pPr>
            <a:spcAft>
              <a:spcPts val="0"/>
            </a:spcAft>
            <a:buFont typeface="Wingdings" panose="05000000000000000000" pitchFamily="2" charset="2"/>
            <a:buChar char="§"/>
          </a:pPr>
          <a:r>
            <a:rPr lang="en-US" sz="1800" dirty="0">
              <a:cs typeface="MS PGothic" charset="0"/>
            </a:rPr>
            <a:t>Reach out to others who have experienced similar situations</a:t>
          </a:r>
        </a:p>
      </dgm:t>
    </dgm:pt>
    <dgm:pt modelId="{83E1FC0B-669B-42BA-A9FE-E231CBFB45FA}" type="parTrans" cxnId="{8F81763E-17DB-4884-950E-6A03C05BAF12}">
      <dgm:prSet/>
      <dgm:spPr/>
      <dgm:t>
        <a:bodyPr/>
        <a:lstStyle/>
        <a:p>
          <a:endParaRPr lang="en-US"/>
        </a:p>
      </dgm:t>
    </dgm:pt>
    <dgm:pt modelId="{85B0D26C-86D0-4144-A57F-705F2170D0E8}" type="sibTrans" cxnId="{8F81763E-17DB-4884-950E-6A03C05BAF12}">
      <dgm:prSet/>
      <dgm:spPr/>
      <dgm:t>
        <a:bodyPr/>
        <a:lstStyle/>
        <a:p>
          <a:endParaRPr lang="en-US"/>
        </a:p>
      </dgm:t>
    </dgm:pt>
    <dgm:pt modelId="{F75E352E-42B2-43AD-92E3-A6810AD9A9DD}">
      <dgm:prSet custT="1"/>
      <dgm:spPr/>
      <dgm:t>
        <a:bodyPr/>
        <a:lstStyle/>
        <a:p>
          <a:pPr>
            <a:spcAft>
              <a:spcPts val="0"/>
            </a:spcAft>
            <a:buFont typeface="Wingdings" panose="05000000000000000000" pitchFamily="2" charset="2"/>
            <a:buChar char="§"/>
          </a:pPr>
          <a:r>
            <a:rPr lang="en-US" sz="1800" dirty="0">
              <a:cs typeface="MS PGothic" charset="0"/>
            </a:rPr>
            <a:t>Balance between work and personal life</a:t>
          </a:r>
        </a:p>
      </dgm:t>
    </dgm:pt>
    <dgm:pt modelId="{6DFACE61-654A-405E-93CA-B6F3F6A808CF}" type="parTrans" cxnId="{F91BF166-25E7-4130-AC8A-91CAC61F43F5}">
      <dgm:prSet/>
      <dgm:spPr/>
      <dgm:t>
        <a:bodyPr/>
        <a:lstStyle/>
        <a:p>
          <a:endParaRPr lang="en-US"/>
        </a:p>
      </dgm:t>
    </dgm:pt>
    <dgm:pt modelId="{FE600D19-64E9-4586-B8D8-EB24FCFDD51C}" type="sibTrans" cxnId="{F91BF166-25E7-4130-AC8A-91CAC61F43F5}">
      <dgm:prSet/>
      <dgm:spPr/>
      <dgm:t>
        <a:bodyPr/>
        <a:lstStyle/>
        <a:p>
          <a:endParaRPr lang="en-US"/>
        </a:p>
      </dgm:t>
    </dgm:pt>
    <dgm:pt modelId="{2863F67C-DF09-4B10-96EA-9FE604E73152}">
      <dgm:prSet custT="1"/>
      <dgm:spPr/>
      <dgm:t>
        <a:bodyPr/>
        <a:lstStyle/>
        <a:p>
          <a:pPr>
            <a:spcAft>
              <a:spcPts val="0"/>
            </a:spcAft>
            <a:buFont typeface="Wingdings" panose="05000000000000000000" pitchFamily="2" charset="2"/>
            <a:buChar char="§"/>
          </a:pPr>
          <a:r>
            <a:rPr lang="en-US" sz="1800" dirty="0">
              <a:cs typeface="MS PGothic" charset="0"/>
            </a:rPr>
            <a:t>Celebrating near misses</a:t>
          </a:r>
        </a:p>
      </dgm:t>
    </dgm:pt>
    <dgm:pt modelId="{3CD2E221-2205-45D9-9CE9-755BBB4EE449}" type="parTrans" cxnId="{49DB5404-DB6D-4184-88DE-26B4C22F828F}">
      <dgm:prSet/>
      <dgm:spPr/>
      <dgm:t>
        <a:bodyPr/>
        <a:lstStyle/>
        <a:p>
          <a:endParaRPr lang="en-US"/>
        </a:p>
      </dgm:t>
    </dgm:pt>
    <dgm:pt modelId="{3FEDBDB6-F862-4698-8418-C0561D903BCC}" type="sibTrans" cxnId="{49DB5404-DB6D-4184-88DE-26B4C22F828F}">
      <dgm:prSet/>
      <dgm:spPr/>
      <dgm:t>
        <a:bodyPr/>
        <a:lstStyle/>
        <a:p>
          <a:endParaRPr lang="en-US"/>
        </a:p>
      </dgm:t>
    </dgm:pt>
    <dgm:pt modelId="{9B809CA3-4DC3-4492-BF63-290D1AFEB750}">
      <dgm:prSet custT="1"/>
      <dgm:spPr/>
      <dgm:t>
        <a:bodyPr/>
        <a:lstStyle/>
        <a:p>
          <a:pPr>
            <a:spcAft>
              <a:spcPts val="0"/>
            </a:spcAft>
            <a:buFont typeface="Wingdings" panose="05000000000000000000" pitchFamily="2" charset="2"/>
            <a:buChar char="§"/>
          </a:pPr>
          <a:r>
            <a:rPr lang="en-US" sz="1800" dirty="0">
              <a:cs typeface="MS PGothic" charset="0"/>
            </a:rPr>
            <a:t>Setting priorities</a:t>
          </a:r>
        </a:p>
      </dgm:t>
    </dgm:pt>
    <dgm:pt modelId="{0449BCDB-9155-48C4-A0E2-EB96D9D10449}" type="parTrans" cxnId="{665C3A4C-93AB-4FDB-8E95-E6261B8EB864}">
      <dgm:prSet/>
      <dgm:spPr/>
      <dgm:t>
        <a:bodyPr/>
        <a:lstStyle/>
        <a:p>
          <a:endParaRPr lang="en-US"/>
        </a:p>
      </dgm:t>
    </dgm:pt>
    <dgm:pt modelId="{9F5F074E-53D6-406A-830E-5C02A79FE2DA}" type="sibTrans" cxnId="{665C3A4C-93AB-4FDB-8E95-E6261B8EB864}">
      <dgm:prSet/>
      <dgm:spPr/>
      <dgm:t>
        <a:bodyPr/>
        <a:lstStyle/>
        <a:p>
          <a:endParaRPr lang="en-US"/>
        </a:p>
      </dgm:t>
    </dgm:pt>
    <dgm:pt modelId="{C45216C0-D986-45A5-A31A-56105D06FF7E}">
      <dgm:prSet custT="1"/>
      <dgm:spPr/>
      <dgm:t>
        <a:bodyPr/>
        <a:lstStyle/>
        <a:p>
          <a:pPr>
            <a:spcAft>
              <a:spcPts val="0"/>
            </a:spcAft>
            <a:buFont typeface="Wingdings" panose="05000000000000000000" pitchFamily="2" charset="2"/>
            <a:buChar char="§"/>
          </a:pPr>
          <a:r>
            <a:rPr lang="en-US" sz="1800" dirty="0">
              <a:cs typeface="MS PGothic" charset="0"/>
            </a:rPr>
            <a:t>Problem Solving</a:t>
          </a:r>
        </a:p>
      </dgm:t>
    </dgm:pt>
    <dgm:pt modelId="{C46C9C72-1CAD-4D58-9238-997B0DEFFC02}" type="parTrans" cxnId="{D8EAFF04-28D1-40E6-9E3A-394FFFF46691}">
      <dgm:prSet/>
      <dgm:spPr/>
      <dgm:t>
        <a:bodyPr/>
        <a:lstStyle/>
        <a:p>
          <a:endParaRPr lang="en-US"/>
        </a:p>
      </dgm:t>
    </dgm:pt>
    <dgm:pt modelId="{8D981414-E31E-4EBB-8DBF-2D8969001AB0}" type="sibTrans" cxnId="{D8EAFF04-28D1-40E6-9E3A-394FFFF46691}">
      <dgm:prSet/>
      <dgm:spPr/>
      <dgm:t>
        <a:bodyPr/>
        <a:lstStyle/>
        <a:p>
          <a:endParaRPr lang="en-US"/>
        </a:p>
      </dgm:t>
    </dgm:pt>
    <dgm:pt modelId="{386479CE-CB57-4DF1-86AF-0280FF941568}">
      <dgm:prSet/>
      <dgm:spPr/>
      <dgm:t>
        <a:bodyPr/>
        <a:lstStyle/>
        <a:p>
          <a:pPr>
            <a:spcAft>
              <a:spcPts val="0"/>
            </a:spcAft>
            <a:buFont typeface="Wingdings" panose="05000000000000000000" pitchFamily="2" charset="2"/>
            <a:buNone/>
          </a:pPr>
          <a:endParaRPr lang="en-US" sz="500" dirty="0">
            <a:cs typeface="MS PGothic" charset="0"/>
          </a:endParaRPr>
        </a:p>
      </dgm:t>
    </dgm:pt>
    <dgm:pt modelId="{4C30337E-FAF4-4743-BCC6-44AF40E6023B}" type="parTrans" cxnId="{60F49157-B7B5-49B7-9C92-EF636B72783E}">
      <dgm:prSet/>
      <dgm:spPr/>
      <dgm:t>
        <a:bodyPr/>
        <a:lstStyle/>
        <a:p>
          <a:endParaRPr lang="en-US"/>
        </a:p>
      </dgm:t>
    </dgm:pt>
    <dgm:pt modelId="{DA71C6A7-F24E-4BCA-B9C7-55B4D4DACDEA}" type="sibTrans" cxnId="{60F49157-B7B5-49B7-9C92-EF636B72783E}">
      <dgm:prSet/>
      <dgm:spPr/>
      <dgm:t>
        <a:bodyPr/>
        <a:lstStyle/>
        <a:p>
          <a:endParaRPr lang="en-US"/>
        </a:p>
      </dgm:t>
    </dgm:pt>
    <dgm:pt modelId="{2CEF4412-9408-42E4-875D-C43940A614E4}">
      <dgm:prSet/>
      <dgm:spPr/>
      <dgm:t>
        <a:bodyPr/>
        <a:lstStyle/>
        <a:p>
          <a:pPr>
            <a:spcAft>
              <a:spcPts val="0"/>
            </a:spcAft>
            <a:buFont typeface="Wingdings" panose="05000000000000000000" pitchFamily="2" charset="2"/>
            <a:buNone/>
          </a:pPr>
          <a:endParaRPr lang="en-US" sz="500" dirty="0">
            <a:cs typeface="MS PGothic" charset="0"/>
          </a:endParaRPr>
        </a:p>
      </dgm:t>
    </dgm:pt>
    <dgm:pt modelId="{95BCCA25-967A-4663-BC1D-D43BE0A5D58C}" type="parTrans" cxnId="{549F9985-28B3-4B7F-9505-DEDDFCF311B4}">
      <dgm:prSet/>
      <dgm:spPr/>
      <dgm:t>
        <a:bodyPr/>
        <a:lstStyle/>
        <a:p>
          <a:endParaRPr lang="en-US"/>
        </a:p>
      </dgm:t>
    </dgm:pt>
    <dgm:pt modelId="{CB87DC3E-ED2A-4053-99EE-C62122566292}" type="sibTrans" cxnId="{549F9985-28B3-4B7F-9505-DEDDFCF311B4}">
      <dgm:prSet/>
      <dgm:spPr/>
      <dgm:t>
        <a:bodyPr/>
        <a:lstStyle/>
        <a:p>
          <a:endParaRPr lang="en-US"/>
        </a:p>
      </dgm:t>
    </dgm:pt>
    <dgm:pt modelId="{B4D4D4E3-5866-48F6-B882-99BF58DA43D3}">
      <dgm:prSet/>
      <dgm:spPr/>
      <dgm:t>
        <a:bodyPr/>
        <a:lstStyle/>
        <a:p>
          <a:pPr>
            <a:spcAft>
              <a:spcPts val="0"/>
            </a:spcAft>
            <a:buFont typeface="Wingdings" panose="05000000000000000000" pitchFamily="2" charset="2"/>
            <a:buNone/>
          </a:pPr>
          <a:endParaRPr lang="en-US" sz="500" dirty="0">
            <a:cs typeface="MS PGothic" charset="0"/>
          </a:endParaRPr>
        </a:p>
      </dgm:t>
    </dgm:pt>
    <dgm:pt modelId="{38959966-F861-4D70-908D-0AC70C6A075D}" type="parTrans" cxnId="{BFE97CEC-6594-45E0-8CD6-5905AE201DA7}">
      <dgm:prSet/>
      <dgm:spPr/>
      <dgm:t>
        <a:bodyPr/>
        <a:lstStyle/>
        <a:p>
          <a:endParaRPr lang="en-US"/>
        </a:p>
      </dgm:t>
    </dgm:pt>
    <dgm:pt modelId="{033D1657-4D87-4B35-8CFB-1A670884B0F9}" type="sibTrans" cxnId="{BFE97CEC-6594-45E0-8CD6-5905AE201DA7}">
      <dgm:prSet/>
      <dgm:spPr/>
      <dgm:t>
        <a:bodyPr/>
        <a:lstStyle/>
        <a:p>
          <a:endParaRPr lang="en-US"/>
        </a:p>
      </dgm:t>
    </dgm:pt>
    <dgm:pt modelId="{D662053F-5ECE-44CC-AD16-1B70B6F7E87C}">
      <dgm:prSet/>
      <dgm:spPr/>
      <dgm:t>
        <a:bodyPr/>
        <a:lstStyle/>
        <a:p>
          <a:pPr>
            <a:spcAft>
              <a:spcPts val="0"/>
            </a:spcAft>
            <a:buFont typeface="Wingdings" panose="05000000000000000000" pitchFamily="2" charset="2"/>
            <a:buNone/>
          </a:pPr>
          <a:endParaRPr lang="en-US" sz="500" dirty="0">
            <a:cs typeface="MS PGothic" charset="0"/>
          </a:endParaRPr>
        </a:p>
      </dgm:t>
    </dgm:pt>
    <dgm:pt modelId="{7B3170B4-7010-4D02-84BB-0C4973F90F6F}" type="parTrans" cxnId="{C42B122A-1E4F-4BFB-9EBC-E7DDE522B9C9}">
      <dgm:prSet/>
      <dgm:spPr/>
      <dgm:t>
        <a:bodyPr/>
        <a:lstStyle/>
        <a:p>
          <a:endParaRPr lang="en-US"/>
        </a:p>
      </dgm:t>
    </dgm:pt>
    <dgm:pt modelId="{AA62E2BF-047C-42A0-826E-773866232BA9}" type="sibTrans" cxnId="{C42B122A-1E4F-4BFB-9EBC-E7DDE522B9C9}">
      <dgm:prSet/>
      <dgm:spPr/>
      <dgm:t>
        <a:bodyPr/>
        <a:lstStyle/>
        <a:p>
          <a:endParaRPr lang="en-US"/>
        </a:p>
      </dgm:t>
    </dgm:pt>
    <dgm:pt modelId="{3E86D05F-16E7-4C2F-9CE5-D91AA5F7084D}" type="pres">
      <dgm:prSet presAssocID="{006A68CC-068C-402A-971D-0BA933967F7E}" presName="linear" presStyleCnt="0">
        <dgm:presLayoutVars>
          <dgm:dir/>
          <dgm:animLvl val="lvl"/>
          <dgm:resizeHandles val="exact"/>
        </dgm:presLayoutVars>
      </dgm:prSet>
      <dgm:spPr/>
    </dgm:pt>
    <dgm:pt modelId="{43CF4EAA-68F4-4EDE-9C93-A6C4BF7D069C}" type="pres">
      <dgm:prSet presAssocID="{0B566622-FAB5-48BA-A77C-D197453A0FB4}" presName="parentLin" presStyleCnt="0"/>
      <dgm:spPr/>
    </dgm:pt>
    <dgm:pt modelId="{E410C74F-53C2-4C6D-9553-5E2506FC7C74}" type="pres">
      <dgm:prSet presAssocID="{0B566622-FAB5-48BA-A77C-D197453A0FB4}" presName="parentLeftMargin" presStyleLbl="node1" presStyleIdx="0" presStyleCnt="2"/>
      <dgm:spPr/>
    </dgm:pt>
    <dgm:pt modelId="{F5325153-A435-490C-9789-DFA96D6106A5}" type="pres">
      <dgm:prSet presAssocID="{0B566622-FAB5-48BA-A77C-D197453A0FB4}" presName="parentText" presStyleLbl="node1" presStyleIdx="0" presStyleCnt="2">
        <dgm:presLayoutVars>
          <dgm:chMax val="0"/>
          <dgm:bulletEnabled val="1"/>
        </dgm:presLayoutVars>
      </dgm:prSet>
      <dgm:spPr/>
    </dgm:pt>
    <dgm:pt modelId="{94685091-2B39-4126-AC0D-EA9FB9250EEA}" type="pres">
      <dgm:prSet presAssocID="{0B566622-FAB5-48BA-A77C-D197453A0FB4}" presName="negativeSpace" presStyleCnt="0"/>
      <dgm:spPr/>
    </dgm:pt>
    <dgm:pt modelId="{C6D5A7CD-EA16-4DE2-A557-2B652E68730D}" type="pres">
      <dgm:prSet presAssocID="{0B566622-FAB5-48BA-A77C-D197453A0FB4}" presName="childText" presStyleLbl="conFgAcc1" presStyleIdx="0" presStyleCnt="2" custLinFactY="-3692" custLinFactNeighborX="-671" custLinFactNeighborY="-100000">
        <dgm:presLayoutVars>
          <dgm:bulletEnabled val="1"/>
        </dgm:presLayoutVars>
      </dgm:prSet>
      <dgm:spPr/>
    </dgm:pt>
    <dgm:pt modelId="{59B0FA0C-8B9F-4DBC-8C96-3FFDA8719975}" type="pres">
      <dgm:prSet presAssocID="{DDC61275-3A31-4CF1-8F64-5EDE14FDB133}" presName="spaceBetweenRectangles" presStyleCnt="0"/>
      <dgm:spPr/>
    </dgm:pt>
    <dgm:pt modelId="{9C8C01A5-F9FC-406E-8486-F1031C84DBE6}" type="pres">
      <dgm:prSet presAssocID="{2148E375-B6A8-4AFF-BE82-72F834E6CE35}" presName="parentLin" presStyleCnt="0"/>
      <dgm:spPr/>
    </dgm:pt>
    <dgm:pt modelId="{78B94A50-066B-4AFB-BD22-26F104D2131D}" type="pres">
      <dgm:prSet presAssocID="{2148E375-B6A8-4AFF-BE82-72F834E6CE35}" presName="parentLeftMargin" presStyleLbl="node1" presStyleIdx="0" presStyleCnt="2"/>
      <dgm:spPr/>
    </dgm:pt>
    <dgm:pt modelId="{9C78B716-C8F5-48E9-853F-DE63F4DF435E}" type="pres">
      <dgm:prSet presAssocID="{2148E375-B6A8-4AFF-BE82-72F834E6CE35}" presName="parentText" presStyleLbl="node1" presStyleIdx="1" presStyleCnt="2">
        <dgm:presLayoutVars>
          <dgm:chMax val="0"/>
          <dgm:bulletEnabled val="1"/>
        </dgm:presLayoutVars>
      </dgm:prSet>
      <dgm:spPr/>
    </dgm:pt>
    <dgm:pt modelId="{C94CD5EC-407A-4A97-93B1-67D24EE8D77E}" type="pres">
      <dgm:prSet presAssocID="{2148E375-B6A8-4AFF-BE82-72F834E6CE35}" presName="negativeSpace" presStyleCnt="0"/>
      <dgm:spPr/>
    </dgm:pt>
    <dgm:pt modelId="{E51BA28A-4500-4CD7-BA8B-ED8D61348AE9}" type="pres">
      <dgm:prSet presAssocID="{2148E375-B6A8-4AFF-BE82-72F834E6CE35}" presName="childText" presStyleLbl="conFgAcc1" presStyleIdx="1" presStyleCnt="2" custScaleY="87872" custLinFactNeighborX="-748">
        <dgm:presLayoutVars>
          <dgm:bulletEnabled val="1"/>
        </dgm:presLayoutVars>
      </dgm:prSet>
      <dgm:spPr/>
    </dgm:pt>
  </dgm:ptLst>
  <dgm:cxnLst>
    <dgm:cxn modelId="{49DB5404-DB6D-4184-88DE-26B4C22F828F}" srcId="{2148E375-B6A8-4AFF-BE82-72F834E6CE35}" destId="{2863F67C-DF09-4B10-96EA-9FE604E73152}" srcOrd="5" destOrd="0" parTransId="{3CD2E221-2205-45D9-9CE9-755BBB4EE449}" sibTransId="{3FEDBDB6-F862-4698-8418-C0561D903BCC}"/>
    <dgm:cxn modelId="{D8EAFF04-28D1-40E6-9E3A-394FFFF46691}" srcId="{2148E375-B6A8-4AFF-BE82-72F834E6CE35}" destId="{C45216C0-D986-45A5-A31A-56105D06FF7E}" srcOrd="7" destOrd="0" parTransId="{C46C9C72-1CAD-4D58-9238-997B0DEFFC02}" sibTransId="{8D981414-E31E-4EBB-8DBF-2D8969001AB0}"/>
    <dgm:cxn modelId="{F73F930B-BF82-4610-A6B7-6F02FEB727BB}" type="presOf" srcId="{BFD721C1-A58B-4687-BD93-92B449C1DF4E}" destId="{C6D5A7CD-EA16-4DE2-A557-2B652E68730D}" srcOrd="0" destOrd="2" presId="urn:microsoft.com/office/officeart/2005/8/layout/list1"/>
    <dgm:cxn modelId="{B0EC1D10-3F4B-4F08-8D62-14E6FC02C2F6}" srcId="{2148E375-B6A8-4AFF-BE82-72F834E6CE35}" destId="{1B659047-679F-4356-81BB-70DFEE71C0B2}" srcOrd="2" destOrd="0" parTransId="{4C186630-1122-4C1A-9F48-407D0FB59294}" sibTransId="{9C3208C8-0952-4F2B-A4F2-FB4F222E2693}"/>
    <dgm:cxn modelId="{1A563318-A398-47BD-B53D-4C117B180BCE}" type="presOf" srcId="{1B659047-679F-4356-81BB-70DFEE71C0B2}" destId="{E51BA28A-4500-4CD7-BA8B-ED8D61348AE9}" srcOrd="0" destOrd="2" presId="urn:microsoft.com/office/officeart/2005/8/layout/list1"/>
    <dgm:cxn modelId="{989EFD1C-6545-4C9C-B439-ABCE62594421}" type="presOf" srcId="{A8A1BEBE-E2EF-49C8-9892-4C8C44B01C28}" destId="{C6D5A7CD-EA16-4DE2-A557-2B652E68730D}" srcOrd="0" destOrd="0" presId="urn:microsoft.com/office/officeart/2005/8/layout/list1"/>
    <dgm:cxn modelId="{C025621D-2555-4845-BC98-4204D0738738}" type="presOf" srcId="{51E50CE1-7C84-4CC7-A0B4-24D18D90F82F}" destId="{C6D5A7CD-EA16-4DE2-A557-2B652E68730D}" srcOrd="0" destOrd="4" presId="urn:microsoft.com/office/officeart/2005/8/layout/list1"/>
    <dgm:cxn modelId="{C42B122A-1E4F-4BFB-9EBC-E7DDE522B9C9}" srcId="{B4D4D4E3-5866-48F6-B882-99BF58DA43D3}" destId="{D662053F-5ECE-44CC-AD16-1B70B6F7E87C}" srcOrd="0" destOrd="0" parTransId="{7B3170B4-7010-4D02-84BB-0C4973F90F6F}" sibTransId="{AA62E2BF-047C-42A0-826E-773866232BA9}"/>
    <dgm:cxn modelId="{2081D52A-51AD-49C3-AF81-DE7BC01BE8BD}" type="presOf" srcId="{386479CE-CB57-4DF1-86AF-0280FF941568}" destId="{E51BA28A-4500-4CD7-BA8B-ED8D61348AE9}" srcOrd="0" destOrd="8" presId="urn:microsoft.com/office/officeart/2005/8/layout/list1"/>
    <dgm:cxn modelId="{131DCC30-713C-41F7-9DE8-2368311A093E}" type="presOf" srcId="{0B566622-FAB5-48BA-A77C-D197453A0FB4}" destId="{F5325153-A435-490C-9789-DFA96D6106A5}" srcOrd="1" destOrd="0" presId="urn:microsoft.com/office/officeart/2005/8/layout/list1"/>
    <dgm:cxn modelId="{1811A034-BF1B-4A7A-BB10-FD9B6EBDFF0D}" type="presOf" srcId="{DFBA1868-DC06-4DE6-8FD8-4F778DAF0C72}" destId="{E51BA28A-4500-4CD7-BA8B-ED8D61348AE9}" srcOrd="0" destOrd="1" presId="urn:microsoft.com/office/officeart/2005/8/layout/list1"/>
    <dgm:cxn modelId="{00666538-6A26-4C20-9B4A-9BEC50841ACA}" srcId="{006A68CC-068C-402A-971D-0BA933967F7E}" destId="{2148E375-B6A8-4AFF-BE82-72F834E6CE35}" srcOrd="1" destOrd="0" parTransId="{F13DB35C-576C-4A72-AEBE-D087EA2E0C44}" sibTransId="{DDD5C748-56CD-4FDD-BE5E-58DFD357C573}"/>
    <dgm:cxn modelId="{8F81763E-17DB-4884-950E-6A03C05BAF12}" srcId="{2148E375-B6A8-4AFF-BE82-72F834E6CE35}" destId="{C60938EB-9077-41EB-B6EB-4078A049ECB6}" srcOrd="3" destOrd="0" parTransId="{83E1FC0B-669B-42BA-A9FE-E231CBFB45FA}" sibTransId="{85B0D26C-86D0-4144-A57F-705F2170D0E8}"/>
    <dgm:cxn modelId="{AECCE33F-17B7-49DB-9530-EB8B5B816556}" type="presOf" srcId="{0DD0C40D-DF76-401F-836B-13EF693D06B6}" destId="{C6D5A7CD-EA16-4DE2-A557-2B652E68730D}" srcOrd="0" destOrd="1" presId="urn:microsoft.com/office/officeart/2005/8/layout/list1"/>
    <dgm:cxn modelId="{11419B5C-9A96-49CD-8836-11D31D6120CC}" srcId="{006A68CC-068C-402A-971D-0BA933967F7E}" destId="{0B566622-FAB5-48BA-A77C-D197453A0FB4}" srcOrd="0" destOrd="0" parTransId="{FB962DED-295C-46B5-9A66-48700E09DDB2}" sibTransId="{DDC61275-3A31-4CF1-8F64-5EDE14FDB133}"/>
    <dgm:cxn modelId="{F91BF166-25E7-4130-AC8A-91CAC61F43F5}" srcId="{2148E375-B6A8-4AFF-BE82-72F834E6CE35}" destId="{F75E352E-42B2-43AD-92E3-A6810AD9A9DD}" srcOrd="4" destOrd="0" parTransId="{6DFACE61-654A-405E-93CA-B6F3F6A808CF}" sibTransId="{FE600D19-64E9-4586-B8D8-EB24FCFDD51C}"/>
    <dgm:cxn modelId="{64165867-A40F-4819-AB7D-166DCA5888D9}" type="presOf" srcId="{C45216C0-D986-45A5-A31A-56105D06FF7E}" destId="{E51BA28A-4500-4CD7-BA8B-ED8D61348AE9}" srcOrd="0" destOrd="7" presId="urn:microsoft.com/office/officeart/2005/8/layout/list1"/>
    <dgm:cxn modelId="{9433AC69-7F32-447E-8A20-CBC74E37C2D2}" type="presOf" srcId="{2863F67C-DF09-4B10-96EA-9FE604E73152}" destId="{E51BA28A-4500-4CD7-BA8B-ED8D61348AE9}" srcOrd="0" destOrd="5" presId="urn:microsoft.com/office/officeart/2005/8/layout/list1"/>
    <dgm:cxn modelId="{665C3A4C-93AB-4FDB-8E95-E6261B8EB864}" srcId="{2148E375-B6A8-4AFF-BE82-72F834E6CE35}" destId="{9B809CA3-4DC3-4492-BF63-290D1AFEB750}" srcOrd="6" destOrd="0" parTransId="{0449BCDB-9155-48C4-A0E2-EB96D9D10449}" sibTransId="{9F5F074E-53D6-406A-830E-5C02A79FE2DA}"/>
    <dgm:cxn modelId="{3037B84D-72E0-435D-8437-5F3F42E5851F}" srcId="{0B566622-FAB5-48BA-A77C-D197453A0FB4}" destId="{5B158A99-74F4-49C6-8FBE-0E3FEAA14535}" srcOrd="5" destOrd="0" parTransId="{D151E053-8D41-4C79-BB07-651D7BF69DCE}" sibTransId="{E2BDA7F7-C6F4-446C-9279-7EC14B8A2924}"/>
    <dgm:cxn modelId="{784B0C6F-AE92-4C7C-83D9-2B97EF15D603}" type="presOf" srcId="{2148E375-B6A8-4AFF-BE82-72F834E6CE35}" destId="{78B94A50-066B-4AFB-BD22-26F104D2131D}" srcOrd="0" destOrd="0" presId="urn:microsoft.com/office/officeart/2005/8/layout/list1"/>
    <dgm:cxn modelId="{E8AC0371-C624-4C8C-874F-695D5B076101}" srcId="{0B566622-FAB5-48BA-A77C-D197453A0FB4}" destId="{1157FB81-6D7F-4E60-B27E-D5966AEDE448}" srcOrd="3" destOrd="0" parTransId="{6F4CCE16-6A27-4FD1-B869-19BD988E0900}" sibTransId="{D254E3BE-1B6D-4FEE-8484-BD22E3531C1E}"/>
    <dgm:cxn modelId="{7F3E5153-2D46-4948-BA40-A672E1792DBB}" type="presOf" srcId="{C60938EB-9077-41EB-B6EB-4078A049ECB6}" destId="{E51BA28A-4500-4CD7-BA8B-ED8D61348AE9}" srcOrd="0" destOrd="3" presId="urn:microsoft.com/office/officeart/2005/8/layout/list1"/>
    <dgm:cxn modelId="{60F49157-B7B5-49B7-9C92-EF636B72783E}" srcId="{2148E375-B6A8-4AFF-BE82-72F834E6CE35}" destId="{386479CE-CB57-4DF1-86AF-0280FF941568}" srcOrd="8" destOrd="0" parTransId="{4C30337E-FAF4-4743-BCC6-44AF40E6023B}" sibTransId="{DA71C6A7-F24E-4BCA-B9C7-55B4D4DACDEA}"/>
    <dgm:cxn modelId="{156A267C-77F7-4427-BF72-F3C719E3DBFC}" type="presOf" srcId="{D662053F-5ECE-44CC-AD16-1B70B6F7E87C}" destId="{E51BA28A-4500-4CD7-BA8B-ED8D61348AE9}" srcOrd="0" destOrd="11" presId="urn:microsoft.com/office/officeart/2005/8/layout/list1"/>
    <dgm:cxn modelId="{549F9985-28B3-4B7F-9505-DEDDFCF311B4}" srcId="{2148E375-B6A8-4AFF-BE82-72F834E6CE35}" destId="{2CEF4412-9408-42E4-875D-C43940A614E4}" srcOrd="9" destOrd="0" parTransId="{95BCCA25-967A-4663-BC1D-D43BE0A5D58C}" sibTransId="{CB87DC3E-ED2A-4053-99EE-C62122566292}"/>
    <dgm:cxn modelId="{1CF23E89-1716-491E-A05B-197559654295}" type="presOf" srcId="{006A68CC-068C-402A-971D-0BA933967F7E}" destId="{3E86D05F-16E7-4C2F-9CE5-D91AA5F7084D}" srcOrd="0" destOrd="0" presId="urn:microsoft.com/office/officeart/2005/8/layout/list1"/>
    <dgm:cxn modelId="{62136996-2485-4C52-96FF-8029EDFD32DC}" type="presOf" srcId="{1157FB81-6D7F-4E60-B27E-D5966AEDE448}" destId="{C6D5A7CD-EA16-4DE2-A557-2B652E68730D}" srcOrd="0" destOrd="3" presId="urn:microsoft.com/office/officeart/2005/8/layout/list1"/>
    <dgm:cxn modelId="{806E2E9B-26D4-48C8-9775-FBB22BECE87B}" srcId="{0B566622-FAB5-48BA-A77C-D197453A0FB4}" destId="{BFD721C1-A58B-4687-BD93-92B449C1DF4E}" srcOrd="2" destOrd="0" parTransId="{910A2DB1-7E28-48AF-AFE5-65F88EF58E7D}" sibTransId="{FB3D14F1-C976-4430-97F0-F8A00BCC8A54}"/>
    <dgm:cxn modelId="{ECEE889C-9972-460F-B521-50F24B0950BE}" type="presOf" srcId="{73C60D53-5960-4594-BF9E-B315F4A7B0B7}" destId="{E51BA28A-4500-4CD7-BA8B-ED8D61348AE9}" srcOrd="0" destOrd="12" presId="urn:microsoft.com/office/officeart/2005/8/layout/list1"/>
    <dgm:cxn modelId="{8FDF11A6-FF34-498E-A677-796241677A14}" srcId="{2148E375-B6A8-4AFF-BE82-72F834E6CE35}" destId="{03FED0F4-9A35-42E0-978B-9F721F6AD3F6}" srcOrd="0" destOrd="0" parTransId="{023B6650-A124-4A51-AF6E-3E6DDB89DF20}" sibTransId="{E4F95317-8700-4CAA-AD44-3A2D00A6450B}"/>
    <dgm:cxn modelId="{FBDE5CBA-646B-4F91-8565-D2EC7F497493}" type="presOf" srcId="{F75E352E-42B2-43AD-92E3-A6810AD9A9DD}" destId="{E51BA28A-4500-4CD7-BA8B-ED8D61348AE9}" srcOrd="0" destOrd="4" presId="urn:microsoft.com/office/officeart/2005/8/layout/list1"/>
    <dgm:cxn modelId="{2EA524C2-2D1C-43A1-8FE6-F3A88C6F96C4}" type="presOf" srcId="{49B3ED3B-12E4-485C-9990-9B5294D538E2}" destId="{C6D5A7CD-EA16-4DE2-A557-2B652E68730D}" srcOrd="0" destOrd="6" presId="urn:microsoft.com/office/officeart/2005/8/layout/list1"/>
    <dgm:cxn modelId="{DC7E26C6-0083-4305-BB9A-58F046DF6927}" type="presOf" srcId="{9B809CA3-4DC3-4492-BF63-290D1AFEB750}" destId="{E51BA28A-4500-4CD7-BA8B-ED8D61348AE9}" srcOrd="0" destOrd="6" presId="urn:microsoft.com/office/officeart/2005/8/layout/list1"/>
    <dgm:cxn modelId="{156B50CB-F5E8-4318-87BE-CC25A1BDAF54}" type="presOf" srcId="{0B566622-FAB5-48BA-A77C-D197453A0FB4}" destId="{E410C74F-53C2-4C6D-9553-5E2506FC7C74}" srcOrd="0" destOrd="0" presId="urn:microsoft.com/office/officeart/2005/8/layout/list1"/>
    <dgm:cxn modelId="{91BC19CD-27E3-46A0-BBBE-4F5CF75C53C5}" type="presOf" srcId="{2148E375-B6A8-4AFF-BE82-72F834E6CE35}" destId="{9C78B716-C8F5-48E9-853F-DE63F4DF435E}" srcOrd="1" destOrd="0" presId="urn:microsoft.com/office/officeart/2005/8/layout/list1"/>
    <dgm:cxn modelId="{239EC8D2-BD5C-441E-BB7B-28C0BC2A53D1}" srcId="{0B566622-FAB5-48BA-A77C-D197453A0FB4}" destId="{49B3ED3B-12E4-485C-9990-9B5294D538E2}" srcOrd="6" destOrd="0" parTransId="{61E08E45-9D07-4DA6-B755-5EBFF27E5706}" sibTransId="{1A824BA5-5277-4B9E-A151-771AE3ABD763}"/>
    <dgm:cxn modelId="{D1BE3ED9-1F79-40B7-9615-E04F24AD2B1A}" type="presOf" srcId="{2CEF4412-9408-42E4-875D-C43940A614E4}" destId="{E51BA28A-4500-4CD7-BA8B-ED8D61348AE9}" srcOrd="0" destOrd="9" presId="urn:microsoft.com/office/officeart/2005/8/layout/list1"/>
    <dgm:cxn modelId="{19B10CDC-A6D5-4E2F-BCAE-C464C0822185}" type="presOf" srcId="{B4D4D4E3-5866-48F6-B882-99BF58DA43D3}" destId="{E51BA28A-4500-4CD7-BA8B-ED8D61348AE9}" srcOrd="0" destOrd="10" presId="urn:microsoft.com/office/officeart/2005/8/layout/list1"/>
    <dgm:cxn modelId="{EBBE5EDC-F676-41B5-B80C-F3E61FE6CC83}" srcId="{2148E375-B6A8-4AFF-BE82-72F834E6CE35}" destId="{73C60D53-5960-4594-BF9E-B315F4A7B0B7}" srcOrd="11" destOrd="0" parTransId="{A6E8364B-EAE3-407C-8565-DEB6E09853B0}" sibTransId="{C95D5563-CA9C-4EAA-B42D-1EA90C4F2F8C}"/>
    <dgm:cxn modelId="{641ACDDD-BE82-4C4F-9312-BF2D68959AAC}" type="presOf" srcId="{03FED0F4-9A35-42E0-978B-9F721F6AD3F6}" destId="{E51BA28A-4500-4CD7-BA8B-ED8D61348AE9}" srcOrd="0" destOrd="0" presId="urn:microsoft.com/office/officeart/2005/8/layout/list1"/>
    <dgm:cxn modelId="{23A867DF-582F-4DEF-AB50-5E17FD9A2EA6}" type="presOf" srcId="{5B158A99-74F4-49C6-8FBE-0E3FEAA14535}" destId="{C6D5A7CD-EA16-4DE2-A557-2B652E68730D}" srcOrd="0" destOrd="5" presId="urn:microsoft.com/office/officeart/2005/8/layout/list1"/>
    <dgm:cxn modelId="{BFE97CEC-6594-45E0-8CD6-5905AE201DA7}" srcId="{2148E375-B6A8-4AFF-BE82-72F834E6CE35}" destId="{B4D4D4E3-5866-48F6-B882-99BF58DA43D3}" srcOrd="10" destOrd="0" parTransId="{38959966-F861-4D70-908D-0AC70C6A075D}" sibTransId="{033D1657-4D87-4B35-8CFB-1A670884B0F9}"/>
    <dgm:cxn modelId="{F541ABEC-5C4A-4DF5-AF50-733501C7D157}" srcId="{0B566622-FAB5-48BA-A77C-D197453A0FB4}" destId="{51E50CE1-7C84-4CC7-A0B4-24D18D90F82F}" srcOrd="4" destOrd="0" parTransId="{6346A2B5-24EB-401B-8D96-376FE840B14A}" sibTransId="{7943436E-CC41-4E7C-A78F-8C5D4436239B}"/>
    <dgm:cxn modelId="{A0E288F7-8FBB-496D-9F58-2C4C6CD2374A}" srcId="{2148E375-B6A8-4AFF-BE82-72F834E6CE35}" destId="{DFBA1868-DC06-4DE6-8FD8-4F778DAF0C72}" srcOrd="1" destOrd="0" parTransId="{07D25EED-4103-43DF-BC95-78B5F2845087}" sibTransId="{CF6607AF-BFB2-4160-B3F1-6759056DFB57}"/>
    <dgm:cxn modelId="{BC4873FA-F745-4CE4-80F6-A776330F0981}" srcId="{0B566622-FAB5-48BA-A77C-D197453A0FB4}" destId="{0DD0C40D-DF76-401F-836B-13EF693D06B6}" srcOrd="1" destOrd="0" parTransId="{DBA4A5D6-A037-4664-8119-C6BC19EA9257}" sibTransId="{D7D23467-16E0-45A8-8A83-30C5DBE0FBF1}"/>
    <dgm:cxn modelId="{820F60FE-2798-4784-9866-7E043EB8F26F}" srcId="{0B566622-FAB5-48BA-A77C-D197453A0FB4}" destId="{A8A1BEBE-E2EF-49C8-9892-4C8C44B01C28}" srcOrd="0" destOrd="0" parTransId="{6665CC04-A4CD-4EF8-8815-C7C91567D12C}" sibTransId="{2AB0CB96-E172-4843-8AFE-D34CEA634B74}"/>
    <dgm:cxn modelId="{42CA470C-146A-4733-AF81-712C878D2BB6}" type="presParOf" srcId="{3E86D05F-16E7-4C2F-9CE5-D91AA5F7084D}" destId="{43CF4EAA-68F4-4EDE-9C93-A6C4BF7D069C}" srcOrd="0" destOrd="0" presId="urn:microsoft.com/office/officeart/2005/8/layout/list1"/>
    <dgm:cxn modelId="{F2E2424B-54F0-48C6-95CC-D14586E83FCC}" type="presParOf" srcId="{43CF4EAA-68F4-4EDE-9C93-A6C4BF7D069C}" destId="{E410C74F-53C2-4C6D-9553-5E2506FC7C74}" srcOrd="0" destOrd="0" presId="urn:microsoft.com/office/officeart/2005/8/layout/list1"/>
    <dgm:cxn modelId="{95903593-8C8E-43A7-804A-1BEC1C19AEC2}" type="presParOf" srcId="{43CF4EAA-68F4-4EDE-9C93-A6C4BF7D069C}" destId="{F5325153-A435-490C-9789-DFA96D6106A5}" srcOrd="1" destOrd="0" presId="urn:microsoft.com/office/officeart/2005/8/layout/list1"/>
    <dgm:cxn modelId="{CA4D3FAA-FCA9-4516-B2CA-CF3468162C1C}" type="presParOf" srcId="{3E86D05F-16E7-4C2F-9CE5-D91AA5F7084D}" destId="{94685091-2B39-4126-AC0D-EA9FB9250EEA}" srcOrd="1" destOrd="0" presId="urn:microsoft.com/office/officeart/2005/8/layout/list1"/>
    <dgm:cxn modelId="{B1A3DD49-7CB5-45BD-93D3-DF562ED18E0A}" type="presParOf" srcId="{3E86D05F-16E7-4C2F-9CE5-D91AA5F7084D}" destId="{C6D5A7CD-EA16-4DE2-A557-2B652E68730D}" srcOrd="2" destOrd="0" presId="urn:microsoft.com/office/officeart/2005/8/layout/list1"/>
    <dgm:cxn modelId="{25FA2F54-E630-4936-87D6-3F2581AF5778}" type="presParOf" srcId="{3E86D05F-16E7-4C2F-9CE5-D91AA5F7084D}" destId="{59B0FA0C-8B9F-4DBC-8C96-3FFDA8719975}" srcOrd="3" destOrd="0" presId="urn:microsoft.com/office/officeart/2005/8/layout/list1"/>
    <dgm:cxn modelId="{820FF359-75A4-4AE5-A15D-B20272D069D1}" type="presParOf" srcId="{3E86D05F-16E7-4C2F-9CE5-D91AA5F7084D}" destId="{9C8C01A5-F9FC-406E-8486-F1031C84DBE6}" srcOrd="4" destOrd="0" presId="urn:microsoft.com/office/officeart/2005/8/layout/list1"/>
    <dgm:cxn modelId="{B2849685-3E88-4CBD-87FF-B08CA23FD275}" type="presParOf" srcId="{9C8C01A5-F9FC-406E-8486-F1031C84DBE6}" destId="{78B94A50-066B-4AFB-BD22-26F104D2131D}" srcOrd="0" destOrd="0" presId="urn:microsoft.com/office/officeart/2005/8/layout/list1"/>
    <dgm:cxn modelId="{11E2BA74-2948-413F-B15F-AFF79F07930C}" type="presParOf" srcId="{9C8C01A5-F9FC-406E-8486-F1031C84DBE6}" destId="{9C78B716-C8F5-48E9-853F-DE63F4DF435E}" srcOrd="1" destOrd="0" presId="urn:microsoft.com/office/officeart/2005/8/layout/list1"/>
    <dgm:cxn modelId="{FFA096F7-7991-4D19-B3E9-178C341CB89D}" type="presParOf" srcId="{3E86D05F-16E7-4C2F-9CE5-D91AA5F7084D}" destId="{C94CD5EC-407A-4A97-93B1-67D24EE8D77E}" srcOrd="5" destOrd="0" presId="urn:microsoft.com/office/officeart/2005/8/layout/list1"/>
    <dgm:cxn modelId="{1B149A7E-A7C5-44B6-B767-A86332CEFFBD}" type="presParOf" srcId="{3E86D05F-16E7-4C2F-9CE5-D91AA5F7084D}" destId="{E51BA28A-4500-4CD7-BA8B-ED8D61348AE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7C7479-93BF-4CBD-8E43-64D111378F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12366A8-B23D-44DF-B443-D63E0A966E66}">
      <dgm:prSet phldrT="[Text]" custT="1"/>
      <dgm:spPr>
        <a:solidFill>
          <a:srgbClr val="EE853E"/>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COMPETENCE: Stress Moving into an Urgent Zone</a:t>
          </a:r>
          <a:endParaRPr lang="en-US" sz="2000" b="1" dirty="0">
            <a:solidFill>
              <a:schemeClr val="tx1"/>
            </a:solidFill>
            <a:latin typeface="Arial" panose="020B0604020202020204" pitchFamily="34" charset="0"/>
            <a:cs typeface="Arial" panose="020B0604020202020204" pitchFamily="34" charset="0"/>
          </a:endParaRPr>
        </a:p>
      </dgm:t>
    </dgm:pt>
    <dgm:pt modelId="{E0811125-65EE-456E-95AF-9ECB4C8E783B}" type="parTrans" cxnId="{440E9607-83C1-4398-A538-A4A18FF1DF76}">
      <dgm:prSet/>
      <dgm:spPr/>
      <dgm:t>
        <a:bodyPr/>
        <a:lstStyle/>
        <a:p>
          <a:endParaRPr lang="en-US"/>
        </a:p>
      </dgm:t>
    </dgm:pt>
    <dgm:pt modelId="{6AF79451-1647-4D2B-96F0-EA8E2E8BBCA4}" type="sibTrans" cxnId="{440E9607-83C1-4398-A538-A4A18FF1DF76}">
      <dgm:prSet/>
      <dgm:spPr/>
      <dgm:t>
        <a:bodyPr/>
        <a:lstStyle/>
        <a:p>
          <a:endParaRPr lang="en-US"/>
        </a:p>
      </dgm:t>
    </dgm:pt>
    <dgm:pt modelId="{5485316C-148C-4E5A-B07A-2E6831D20A69}">
      <dgm:prSet phldrT="[Text]" custT="1"/>
      <dgm:spPr>
        <a:solidFill>
          <a:srgbClr val="FF0000"/>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COMPETENCE: In Danger Zone—Take Immediate Action </a:t>
          </a:r>
          <a:endParaRPr lang="en-US" sz="2000" b="1" dirty="0">
            <a:solidFill>
              <a:schemeClr val="tx1"/>
            </a:solidFill>
            <a:latin typeface="Arial" panose="020B0604020202020204" pitchFamily="34" charset="0"/>
            <a:cs typeface="Arial" panose="020B0604020202020204" pitchFamily="34" charset="0"/>
          </a:endParaRPr>
        </a:p>
      </dgm:t>
    </dgm:pt>
    <dgm:pt modelId="{45EE953E-C5D5-4ED2-ACAD-F3750C771760}" type="parTrans" cxnId="{2E1E6432-3E75-40A1-8CB1-29D7394CE1D3}">
      <dgm:prSet/>
      <dgm:spPr/>
      <dgm:t>
        <a:bodyPr/>
        <a:lstStyle/>
        <a:p>
          <a:endParaRPr lang="en-US"/>
        </a:p>
      </dgm:t>
    </dgm:pt>
    <dgm:pt modelId="{41204499-CA88-4ECC-AA4B-170A25FDC5DD}" type="sibTrans" cxnId="{2E1E6432-3E75-40A1-8CB1-29D7394CE1D3}">
      <dgm:prSet/>
      <dgm:spPr/>
      <dgm:t>
        <a:bodyPr/>
        <a:lstStyle/>
        <a:p>
          <a:endParaRPr lang="en-US"/>
        </a:p>
      </dgm:t>
    </dgm:pt>
    <dgm:pt modelId="{70EEC57B-B39B-485F-9948-B1C7BC28AB2D}">
      <dgm:prSet custT="1"/>
      <dgm:spPr>
        <a:ln>
          <a:solidFill>
            <a:schemeClr val="tx1"/>
          </a:solidFill>
        </a:ln>
      </dgm:spPr>
      <dgm:t>
        <a:bodyPr/>
        <a:lstStyle/>
        <a:p>
          <a:pPr>
            <a:spcAft>
              <a:spcPts val="0"/>
            </a:spcAft>
            <a:buFont typeface="Wingdings" panose="05000000000000000000" pitchFamily="2" charset="2"/>
            <a:buNone/>
          </a:pPr>
          <a:endParaRPr lang="en-US" sz="1800" dirty="0">
            <a:latin typeface="Arial" panose="020B0604020202020204" pitchFamily="34" charset="0"/>
            <a:cs typeface="Arial" panose="020B0604020202020204" pitchFamily="34" charset="0"/>
          </a:endParaRPr>
        </a:p>
      </dgm:t>
    </dgm:pt>
    <dgm:pt modelId="{35783494-9BBB-4724-8571-420BCB2C4315}" type="parTrans" cxnId="{D1346A77-60FF-439E-A249-84CCDD5B2FED}">
      <dgm:prSet/>
      <dgm:spPr/>
      <dgm:t>
        <a:bodyPr/>
        <a:lstStyle/>
        <a:p>
          <a:endParaRPr lang="en-US"/>
        </a:p>
      </dgm:t>
    </dgm:pt>
    <dgm:pt modelId="{80B24708-472C-4C9A-B0CB-0C3A3F42B533}" type="sibTrans" cxnId="{D1346A77-60FF-439E-A249-84CCDD5B2FED}">
      <dgm:prSet/>
      <dgm:spPr/>
      <dgm:t>
        <a:bodyPr/>
        <a:lstStyle/>
        <a:p>
          <a:endParaRPr lang="en-US"/>
        </a:p>
      </dgm:t>
    </dgm:pt>
    <dgm:pt modelId="{3FA3B656-1AFF-4B57-8C0D-C772BD3C9227}">
      <dgm:prSet custT="1"/>
      <dgm:spPr>
        <a:ln>
          <a:solidFill>
            <a:schemeClr val="tx1"/>
          </a:solidFill>
        </a:ln>
      </dgm:spPr>
      <dgm:t>
        <a:bodyPr/>
        <a:lstStyle/>
        <a:p>
          <a:pP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dgm:t>
    </dgm:pt>
    <dgm:pt modelId="{9660E88E-AE48-45A5-9BC5-2D1CBA5204DD}" type="parTrans" cxnId="{295699EF-0A34-45D5-A808-0D4EFEA761C8}">
      <dgm:prSet/>
      <dgm:spPr/>
      <dgm:t>
        <a:bodyPr/>
        <a:lstStyle/>
        <a:p>
          <a:endParaRPr lang="en-US"/>
        </a:p>
      </dgm:t>
    </dgm:pt>
    <dgm:pt modelId="{A57D6726-D722-4394-A9C5-71F2D7E87D29}" type="sibTrans" cxnId="{295699EF-0A34-45D5-A808-0D4EFEA761C8}">
      <dgm:prSet/>
      <dgm:spPr/>
      <dgm:t>
        <a:bodyPr/>
        <a:lstStyle/>
        <a:p>
          <a:endParaRPr lang="en-US"/>
        </a:p>
      </dgm:t>
    </dgm:pt>
    <dgm:pt modelId="{61816432-0726-4822-AF28-2C809C8016CB}">
      <dgm:prSet custT="1"/>
      <dgm:spPr/>
      <dgm:t>
        <a:bodyPr/>
        <a:lstStyle/>
        <a:p>
          <a:pPr>
            <a:buFont typeface="Wingdings" panose="05000000000000000000" pitchFamily="2" charset="2"/>
            <a:buChar char="§"/>
          </a:pPr>
          <a:r>
            <a:rPr lang="en-US" sz="1800" dirty="0">
              <a:latin typeface="+mn-lt"/>
              <a:cs typeface="Arial" panose="020B0604020202020204" pitchFamily="34" charset="0"/>
            </a:rPr>
            <a:t>Interrupt situation and take over</a:t>
          </a:r>
        </a:p>
      </dgm:t>
    </dgm:pt>
    <dgm:pt modelId="{031B67C9-D585-4C42-8E85-2AFBF353C981}" type="parTrans" cxnId="{0F25FF2B-A992-4788-9BC8-35E7EBA5A5EA}">
      <dgm:prSet/>
      <dgm:spPr/>
      <dgm:t>
        <a:bodyPr/>
        <a:lstStyle/>
        <a:p>
          <a:endParaRPr lang="en-US"/>
        </a:p>
      </dgm:t>
    </dgm:pt>
    <dgm:pt modelId="{97B4DF0A-CAE0-4D0E-9048-3FE475056DE7}" type="sibTrans" cxnId="{0F25FF2B-A992-4788-9BC8-35E7EBA5A5EA}">
      <dgm:prSet/>
      <dgm:spPr/>
      <dgm:t>
        <a:bodyPr/>
        <a:lstStyle/>
        <a:p>
          <a:endParaRPr lang="en-US"/>
        </a:p>
      </dgm:t>
    </dgm:pt>
    <dgm:pt modelId="{F5FED703-8465-4D8E-8865-52AC08E036B4}">
      <dgm:prSet custT="1"/>
      <dgm:spPr/>
      <dgm:t>
        <a:bodyPr/>
        <a:lstStyle/>
        <a:p>
          <a:pPr>
            <a:buFont typeface="Wingdings" panose="05000000000000000000" pitchFamily="2" charset="2"/>
            <a:buChar char="§"/>
          </a:pPr>
          <a:r>
            <a:rPr lang="en-US" sz="1800" dirty="0">
              <a:latin typeface="+mn-lt"/>
              <a:cs typeface="Arial" panose="020B0604020202020204" pitchFamily="34" charset="0"/>
            </a:rPr>
            <a:t>Connect with those people most trusted who can do a warm handoff to supportive resources</a:t>
          </a:r>
        </a:p>
      </dgm:t>
    </dgm:pt>
    <dgm:pt modelId="{59A1E532-D388-43C0-B4B6-5D583D98478B}" type="parTrans" cxnId="{A485A01A-D7F9-4DB0-8F18-EE0EAC8E20EB}">
      <dgm:prSet/>
      <dgm:spPr/>
      <dgm:t>
        <a:bodyPr/>
        <a:lstStyle/>
        <a:p>
          <a:endParaRPr lang="en-US"/>
        </a:p>
      </dgm:t>
    </dgm:pt>
    <dgm:pt modelId="{F7810A3C-892D-4236-BBD6-4AAE99EE4A45}" type="sibTrans" cxnId="{A485A01A-D7F9-4DB0-8F18-EE0EAC8E20EB}">
      <dgm:prSet/>
      <dgm:spPr/>
      <dgm:t>
        <a:bodyPr/>
        <a:lstStyle/>
        <a:p>
          <a:endParaRPr lang="en-US"/>
        </a:p>
      </dgm:t>
    </dgm:pt>
    <dgm:pt modelId="{312DAA65-C95C-4CEF-8596-70ED5C6085B9}">
      <dgm:prSet custT="1"/>
      <dgm:spPr/>
      <dgm:t>
        <a:bodyPr/>
        <a:lstStyle/>
        <a:p>
          <a:pPr>
            <a:buFont typeface="Wingdings" panose="05000000000000000000" pitchFamily="2" charset="2"/>
            <a:buChar char="§"/>
          </a:pPr>
          <a:r>
            <a:rPr lang="en-US" sz="1800" dirty="0">
              <a:latin typeface="+mn-lt"/>
              <a:cs typeface="Arial" panose="020B0604020202020204" pitchFamily="34" charset="0"/>
            </a:rPr>
            <a:t>Escalation to leadership and use of outside resources </a:t>
          </a:r>
        </a:p>
      </dgm:t>
    </dgm:pt>
    <dgm:pt modelId="{A32B0642-9C2E-43F8-B1B9-ABDD8C4DDDD2}" type="parTrans" cxnId="{A85D31A2-49A6-43A8-BDF8-9136222A285B}">
      <dgm:prSet/>
      <dgm:spPr/>
      <dgm:t>
        <a:bodyPr/>
        <a:lstStyle/>
        <a:p>
          <a:endParaRPr lang="en-US"/>
        </a:p>
      </dgm:t>
    </dgm:pt>
    <dgm:pt modelId="{0881A4F5-DA4B-4F38-A174-FE9D56150FF0}" type="sibTrans" cxnId="{A85D31A2-49A6-43A8-BDF8-9136222A285B}">
      <dgm:prSet/>
      <dgm:spPr/>
      <dgm:t>
        <a:bodyPr/>
        <a:lstStyle/>
        <a:p>
          <a:endParaRPr lang="en-US"/>
        </a:p>
      </dgm:t>
    </dgm:pt>
    <dgm:pt modelId="{26EF4C79-CC80-4D86-A985-64972952EA9F}">
      <dgm:prSet/>
      <dgm:spPr/>
      <dgm:t>
        <a:bodyPr/>
        <a:lstStyle/>
        <a:p>
          <a:pPr>
            <a:spcAft>
              <a:spcPct val="15000"/>
            </a:spcAft>
            <a:buFont typeface="Wingdings" panose="05000000000000000000" pitchFamily="2" charset="2"/>
            <a:buChar char="§"/>
          </a:pPr>
          <a:r>
            <a:rPr lang="en-US" dirty="0">
              <a:solidFill>
                <a:schemeClr val="tx1"/>
              </a:solidFill>
              <a:effectLst/>
              <a:latin typeface="+mn-lt"/>
              <a:ea typeface="MS PGothic" panose="020B0600070205080204" pitchFamily="34" charset="-128"/>
              <a:cs typeface="MS PGothic" charset="0"/>
            </a:rPr>
            <a:t>If you’re under too much stress, do something that is easy for you to give you a sense of </a:t>
          </a:r>
          <a:r>
            <a:rPr lang="en-US" dirty="0"/>
            <a:t>accomplishment</a:t>
          </a:r>
        </a:p>
      </dgm:t>
    </dgm:pt>
    <dgm:pt modelId="{2994E3DB-DC87-44AF-A06B-06A247117C0C}" type="parTrans" cxnId="{BCF937B9-935A-40F3-B526-52A97038C5FF}">
      <dgm:prSet/>
      <dgm:spPr/>
      <dgm:t>
        <a:bodyPr/>
        <a:lstStyle/>
        <a:p>
          <a:endParaRPr lang="en-US"/>
        </a:p>
      </dgm:t>
    </dgm:pt>
    <dgm:pt modelId="{857466BE-F219-4A4E-BA61-92638EBCF13B}" type="sibTrans" cxnId="{BCF937B9-935A-40F3-B526-52A97038C5FF}">
      <dgm:prSet/>
      <dgm:spPr/>
      <dgm:t>
        <a:bodyPr/>
        <a:lstStyle/>
        <a:p>
          <a:endParaRPr lang="en-US"/>
        </a:p>
      </dgm:t>
    </dgm:pt>
    <dgm:pt modelId="{7B71DA8B-FF88-4621-B680-5F340F6A9CCB}">
      <dgm:prSet/>
      <dgm:spPr/>
      <dgm:t>
        <a:bodyPr/>
        <a:lstStyle/>
        <a:p>
          <a:pPr>
            <a:spcAft>
              <a:spcPct val="15000"/>
            </a:spcAft>
            <a:buFont typeface="Wingdings" panose="05000000000000000000" pitchFamily="2" charset="2"/>
            <a:buChar char="§"/>
          </a:pPr>
          <a:r>
            <a:rPr lang="en-US" dirty="0"/>
            <a:t>Confront and try to neutralize blame, guilt and shame</a:t>
          </a:r>
        </a:p>
      </dgm:t>
    </dgm:pt>
    <dgm:pt modelId="{6ABC61C2-CA55-4BF8-894C-95CA1E4752AE}" type="sibTrans" cxnId="{457C865D-F313-4C5E-A5D3-FC09FF093C13}">
      <dgm:prSet/>
      <dgm:spPr/>
      <dgm:t>
        <a:bodyPr/>
        <a:lstStyle/>
        <a:p>
          <a:endParaRPr lang="en-US"/>
        </a:p>
      </dgm:t>
    </dgm:pt>
    <dgm:pt modelId="{FBE94E59-1034-41BF-B781-EB95E4DCE736}" type="parTrans" cxnId="{457C865D-F313-4C5E-A5D3-FC09FF093C13}">
      <dgm:prSet/>
      <dgm:spPr/>
      <dgm:t>
        <a:bodyPr/>
        <a:lstStyle/>
        <a:p>
          <a:endParaRPr lang="en-US"/>
        </a:p>
      </dgm:t>
    </dgm:pt>
    <dgm:pt modelId="{84CE215D-B6F4-48DA-8677-BE23C6D726C3}">
      <dgm:prSet/>
      <dgm:spPr/>
      <dgm:t>
        <a:bodyPr/>
        <a:lstStyle/>
        <a:p>
          <a:pPr>
            <a:spcAft>
              <a:spcPct val="15000"/>
            </a:spcAft>
            <a:buFont typeface="Wingdings" panose="05000000000000000000" pitchFamily="2" charset="2"/>
            <a:buChar char="§"/>
          </a:pPr>
          <a:r>
            <a:rPr lang="en-US" dirty="0"/>
            <a:t>Reach out for help</a:t>
          </a:r>
        </a:p>
      </dgm:t>
    </dgm:pt>
    <dgm:pt modelId="{496E2B75-1D8B-4EF8-A846-CF1F492F7BE0}" type="sibTrans" cxnId="{45F1C83C-6028-4204-97B7-1E24612032E3}">
      <dgm:prSet/>
      <dgm:spPr/>
      <dgm:t>
        <a:bodyPr/>
        <a:lstStyle/>
        <a:p>
          <a:endParaRPr lang="en-US"/>
        </a:p>
      </dgm:t>
    </dgm:pt>
    <dgm:pt modelId="{83169739-6409-4187-8B81-ABF80B47A5B5}" type="parTrans" cxnId="{45F1C83C-6028-4204-97B7-1E24612032E3}">
      <dgm:prSet/>
      <dgm:spPr/>
      <dgm:t>
        <a:bodyPr/>
        <a:lstStyle/>
        <a:p>
          <a:endParaRPr lang="en-US"/>
        </a:p>
      </dgm:t>
    </dgm:pt>
    <dgm:pt modelId="{FF105390-88B4-40CA-B2BA-E047EEA49520}">
      <dgm:prSet/>
      <dgm:spPr/>
      <dgm:t>
        <a:bodyPr/>
        <a:lstStyle/>
        <a:p>
          <a:pPr>
            <a:spcAft>
              <a:spcPct val="15000"/>
            </a:spcAft>
            <a:buFont typeface="Wingdings" panose="05000000000000000000" pitchFamily="2" charset="2"/>
            <a:buChar char="§"/>
          </a:pPr>
          <a:r>
            <a:rPr lang="en-US" dirty="0"/>
            <a:t>Debriefings</a:t>
          </a:r>
        </a:p>
      </dgm:t>
    </dgm:pt>
    <dgm:pt modelId="{8D004034-023A-4540-B118-E99FD47017F0}" type="sibTrans" cxnId="{7494DAA2-EAFC-4FE9-8AAD-CCF39CC75EE1}">
      <dgm:prSet/>
      <dgm:spPr/>
      <dgm:t>
        <a:bodyPr/>
        <a:lstStyle/>
        <a:p>
          <a:endParaRPr lang="en-US"/>
        </a:p>
      </dgm:t>
    </dgm:pt>
    <dgm:pt modelId="{D4B02ADC-276F-4DDB-823F-D3F951DBB7F0}" type="parTrans" cxnId="{7494DAA2-EAFC-4FE9-8AAD-CCF39CC75EE1}">
      <dgm:prSet/>
      <dgm:spPr/>
      <dgm:t>
        <a:bodyPr/>
        <a:lstStyle/>
        <a:p>
          <a:endParaRPr lang="en-US"/>
        </a:p>
      </dgm:t>
    </dgm:pt>
    <dgm:pt modelId="{90A9C670-2C24-4EBD-9AEB-22A0BE5D0F94}">
      <dgm:prSet/>
      <dgm:spPr/>
      <dgm:t>
        <a:bodyPr/>
        <a:lstStyle/>
        <a:p>
          <a:pPr>
            <a:spcAft>
              <a:spcPct val="15000"/>
            </a:spcAft>
            <a:buFont typeface="Wingdings" panose="05000000000000000000" pitchFamily="2" charset="2"/>
            <a:buChar char="§"/>
          </a:pPr>
          <a:r>
            <a:rPr lang="en-US" dirty="0"/>
            <a:t>Code Orange Huddles</a:t>
          </a:r>
        </a:p>
      </dgm:t>
    </dgm:pt>
    <dgm:pt modelId="{73270D9F-82CF-4E7A-A90A-A00B82095BFA}" type="sibTrans" cxnId="{E581F950-1801-4CCC-8CA4-C8E1574ECF21}">
      <dgm:prSet/>
      <dgm:spPr/>
      <dgm:t>
        <a:bodyPr/>
        <a:lstStyle/>
        <a:p>
          <a:endParaRPr lang="en-US"/>
        </a:p>
      </dgm:t>
    </dgm:pt>
    <dgm:pt modelId="{0FFEECBB-4E1B-46B4-8967-26BD413B1A8F}" type="parTrans" cxnId="{E581F950-1801-4CCC-8CA4-C8E1574ECF21}">
      <dgm:prSet/>
      <dgm:spPr/>
      <dgm:t>
        <a:bodyPr/>
        <a:lstStyle/>
        <a:p>
          <a:endParaRPr lang="en-US"/>
        </a:p>
      </dgm:t>
    </dgm:pt>
    <dgm:pt modelId="{C868C007-6FE8-4F02-BD35-13C743677933}">
      <dgm:prSet/>
      <dgm:spPr/>
      <dgm:t>
        <a:bodyPr/>
        <a:lstStyle/>
        <a:p>
          <a:pPr>
            <a:spcAft>
              <a:spcPct val="15000"/>
            </a:spcAft>
            <a:buFont typeface="Wingdings" panose="05000000000000000000" pitchFamily="2" charset="2"/>
            <a:buChar char="§"/>
          </a:pPr>
          <a:r>
            <a:rPr lang="en-US" dirty="0"/>
            <a:t>Lessons Learned</a:t>
          </a:r>
        </a:p>
      </dgm:t>
    </dgm:pt>
    <dgm:pt modelId="{73077354-F45E-4B22-83F8-1497D6FCFE51}" type="sibTrans" cxnId="{E5FA308D-A4DD-4BF3-9C27-E223F990CAA0}">
      <dgm:prSet/>
      <dgm:spPr/>
      <dgm:t>
        <a:bodyPr/>
        <a:lstStyle/>
        <a:p>
          <a:endParaRPr lang="en-US"/>
        </a:p>
      </dgm:t>
    </dgm:pt>
    <dgm:pt modelId="{524F2B30-02DF-4691-A871-AD70319401B1}" type="parTrans" cxnId="{E5FA308D-A4DD-4BF3-9C27-E223F990CAA0}">
      <dgm:prSet/>
      <dgm:spPr/>
      <dgm:t>
        <a:bodyPr/>
        <a:lstStyle/>
        <a:p>
          <a:endParaRPr lang="en-US"/>
        </a:p>
      </dgm:t>
    </dgm:pt>
    <dgm:pt modelId="{F9B9B144-6798-47BC-A6DB-0FEEACB4FC3C}">
      <dgm:prSet/>
      <dgm:spPr/>
      <dgm:t>
        <a:bodyPr/>
        <a:lstStyle/>
        <a:p>
          <a:pPr>
            <a:spcAft>
              <a:spcPct val="15000"/>
            </a:spcAft>
            <a:buFont typeface="Wingdings" panose="05000000000000000000" pitchFamily="2" charset="2"/>
            <a:buChar char="§"/>
          </a:pPr>
          <a:r>
            <a:rPr lang="en-US" dirty="0"/>
            <a:t>Goal setting</a:t>
          </a:r>
        </a:p>
      </dgm:t>
    </dgm:pt>
    <dgm:pt modelId="{4E49DCA4-AB77-4967-BC83-2832543AB9C1}" type="sibTrans" cxnId="{8C041F42-2FFF-4724-9ECD-8E9063901AA8}">
      <dgm:prSet/>
      <dgm:spPr/>
      <dgm:t>
        <a:bodyPr/>
        <a:lstStyle/>
        <a:p>
          <a:endParaRPr lang="en-US"/>
        </a:p>
      </dgm:t>
    </dgm:pt>
    <dgm:pt modelId="{0F806A70-160B-4D5C-9E1F-AE589635DB82}" type="parTrans" cxnId="{8C041F42-2FFF-4724-9ECD-8E9063901AA8}">
      <dgm:prSet/>
      <dgm:spPr/>
      <dgm:t>
        <a:bodyPr/>
        <a:lstStyle/>
        <a:p>
          <a:endParaRPr lang="en-US"/>
        </a:p>
      </dgm:t>
    </dgm:pt>
    <dgm:pt modelId="{967790DF-720C-4445-B191-DEB3A92EA67B}" type="pres">
      <dgm:prSet presAssocID="{127C7479-93BF-4CBD-8E43-64D111378F83}" presName="linear" presStyleCnt="0">
        <dgm:presLayoutVars>
          <dgm:dir/>
          <dgm:animLvl val="lvl"/>
          <dgm:resizeHandles val="exact"/>
        </dgm:presLayoutVars>
      </dgm:prSet>
      <dgm:spPr/>
    </dgm:pt>
    <dgm:pt modelId="{7E430499-7C9D-40ED-A35E-F490D8E6BA7F}" type="pres">
      <dgm:prSet presAssocID="{A12366A8-B23D-44DF-B443-D63E0A966E66}" presName="parentLin" presStyleCnt="0"/>
      <dgm:spPr/>
    </dgm:pt>
    <dgm:pt modelId="{8AB44CF7-613E-4AE2-A198-257C497F1BAA}" type="pres">
      <dgm:prSet presAssocID="{A12366A8-B23D-44DF-B443-D63E0A966E66}" presName="parentLeftMargin" presStyleLbl="node1" presStyleIdx="0" presStyleCnt="2"/>
      <dgm:spPr/>
    </dgm:pt>
    <dgm:pt modelId="{EBA33C8B-7227-4137-84D9-4A16E4D25641}" type="pres">
      <dgm:prSet presAssocID="{A12366A8-B23D-44DF-B443-D63E0A966E66}" presName="parentText" presStyleLbl="node1" presStyleIdx="0" presStyleCnt="2" custScaleX="106555" custScaleY="70222" custLinFactNeighborX="-9323" custLinFactNeighborY="-30182">
        <dgm:presLayoutVars>
          <dgm:chMax val="0"/>
          <dgm:bulletEnabled val="1"/>
        </dgm:presLayoutVars>
      </dgm:prSet>
      <dgm:spPr/>
    </dgm:pt>
    <dgm:pt modelId="{8C29F31F-09B7-46DD-9485-AB35B803E878}" type="pres">
      <dgm:prSet presAssocID="{A12366A8-B23D-44DF-B443-D63E0A966E66}" presName="negativeSpace" presStyleCnt="0"/>
      <dgm:spPr/>
    </dgm:pt>
    <dgm:pt modelId="{F9F44514-E319-4460-960B-A4D2EF04B974}" type="pres">
      <dgm:prSet presAssocID="{A12366A8-B23D-44DF-B443-D63E0A966E66}" presName="childText" presStyleLbl="conFgAcc1" presStyleIdx="0" presStyleCnt="2" custScaleX="100000" custScaleY="45647" custLinFactNeighborX="-775" custLinFactNeighborY="19694">
        <dgm:presLayoutVars>
          <dgm:bulletEnabled val="1"/>
        </dgm:presLayoutVars>
      </dgm:prSet>
      <dgm:spPr/>
    </dgm:pt>
    <dgm:pt modelId="{BAC09DD4-0F4E-41CE-A5FA-E00B19BD08C9}" type="pres">
      <dgm:prSet presAssocID="{6AF79451-1647-4D2B-96F0-EA8E2E8BBCA4}" presName="spaceBetweenRectangles" presStyleCnt="0"/>
      <dgm:spPr/>
    </dgm:pt>
    <dgm:pt modelId="{764913BF-953B-417F-896D-AB66F760A437}" type="pres">
      <dgm:prSet presAssocID="{5485316C-148C-4E5A-B07A-2E6831D20A69}" presName="parentLin" presStyleCnt="0"/>
      <dgm:spPr/>
    </dgm:pt>
    <dgm:pt modelId="{327782EB-FF43-408C-B91E-BE1572724543}" type="pres">
      <dgm:prSet presAssocID="{5485316C-148C-4E5A-B07A-2E6831D20A69}" presName="parentLeftMargin" presStyleLbl="node1" presStyleIdx="0" presStyleCnt="2"/>
      <dgm:spPr/>
    </dgm:pt>
    <dgm:pt modelId="{AE2C1ABA-53A0-44C4-870C-D0523BA45F0C}" type="pres">
      <dgm:prSet presAssocID="{5485316C-148C-4E5A-B07A-2E6831D20A69}" presName="parentText" presStyleLbl="node1" presStyleIdx="1" presStyleCnt="2" custScaleX="107457" custScaleY="75173" custLinFactNeighborX="4560" custLinFactNeighborY="-1471">
        <dgm:presLayoutVars>
          <dgm:chMax val="0"/>
          <dgm:bulletEnabled val="1"/>
        </dgm:presLayoutVars>
      </dgm:prSet>
      <dgm:spPr/>
    </dgm:pt>
    <dgm:pt modelId="{C39D6370-8364-41CA-901E-A195557C53C4}" type="pres">
      <dgm:prSet presAssocID="{5485316C-148C-4E5A-B07A-2E6831D20A69}" presName="negativeSpace" presStyleCnt="0"/>
      <dgm:spPr/>
    </dgm:pt>
    <dgm:pt modelId="{1FA530E9-9D2D-441A-B954-52B42EF494C3}" type="pres">
      <dgm:prSet presAssocID="{5485316C-148C-4E5A-B07A-2E6831D20A69}" presName="childText" presStyleLbl="conFgAcc1" presStyleIdx="1" presStyleCnt="2">
        <dgm:presLayoutVars>
          <dgm:bulletEnabled val="1"/>
        </dgm:presLayoutVars>
      </dgm:prSet>
      <dgm:spPr/>
    </dgm:pt>
  </dgm:ptLst>
  <dgm:cxnLst>
    <dgm:cxn modelId="{0BDBB102-BEEF-44AE-A35C-E2C3535469A6}" type="presOf" srcId="{90A9C670-2C24-4EBD-9AEB-22A0BE5D0F94}" destId="{F9F44514-E319-4460-960B-A4D2EF04B974}" srcOrd="0" destOrd="5" presId="urn:microsoft.com/office/officeart/2005/8/layout/list1"/>
    <dgm:cxn modelId="{440E9607-83C1-4398-A538-A4A18FF1DF76}" srcId="{127C7479-93BF-4CBD-8E43-64D111378F83}" destId="{A12366A8-B23D-44DF-B443-D63E0A966E66}" srcOrd="0" destOrd="0" parTransId="{E0811125-65EE-456E-95AF-9ECB4C8E783B}" sibTransId="{6AF79451-1647-4D2B-96F0-EA8E2E8BBCA4}"/>
    <dgm:cxn modelId="{22BE380B-47EC-4C4C-97CC-A05AD088FE10}" type="presOf" srcId="{26EF4C79-CC80-4D86-A985-64972952EA9F}" destId="{F9F44514-E319-4460-960B-A4D2EF04B974}" srcOrd="0" destOrd="1" presId="urn:microsoft.com/office/officeart/2005/8/layout/list1"/>
    <dgm:cxn modelId="{A485A01A-D7F9-4DB0-8F18-EE0EAC8E20EB}" srcId="{5485316C-148C-4E5A-B07A-2E6831D20A69}" destId="{F5FED703-8465-4D8E-8865-52AC08E036B4}" srcOrd="2" destOrd="0" parTransId="{59A1E532-D388-43C0-B4B6-5D583D98478B}" sibTransId="{F7810A3C-892D-4236-BBD6-4AAE99EE4A45}"/>
    <dgm:cxn modelId="{0F25FF2B-A992-4788-9BC8-35E7EBA5A5EA}" srcId="{5485316C-148C-4E5A-B07A-2E6831D20A69}" destId="{61816432-0726-4822-AF28-2C809C8016CB}" srcOrd="1" destOrd="0" parTransId="{031B67C9-D585-4C42-8E85-2AFBF353C981}" sibTransId="{97B4DF0A-CAE0-4D0E-9048-3FE475056DE7}"/>
    <dgm:cxn modelId="{2E1E6432-3E75-40A1-8CB1-29D7394CE1D3}" srcId="{127C7479-93BF-4CBD-8E43-64D111378F83}" destId="{5485316C-148C-4E5A-B07A-2E6831D20A69}" srcOrd="1" destOrd="0" parTransId="{45EE953E-C5D5-4ED2-ACAD-F3750C771760}" sibTransId="{41204499-CA88-4ECC-AA4B-170A25FDC5DD}"/>
    <dgm:cxn modelId="{45F1C83C-6028-4204-97B7-1E24612032E3}" srcId="{A12366A8-B23D-44DF-B443-D63E0A966E66}" destId="{84CE215D-B6F4-48DA-8677-BE23C6D726C3}" srcOrd="3" destOrd="0" parTransId="{83169739-6409-4187-8B81-ABF80B47A5B5}" sibTransId="{496E2B75-1D8B-4EF8-A846-CF1F492F7BE0}"/>
    <dgm:cxn modelId="{457C865D-F313-4C5E-A5D3-FC09FF093C13}" srcId="{A12366A8-B23D-44DF-B443-D63E0A966E66}" destId="{7B71DA8B-FF88-4621-B680-5F340F6A9CCB}" srcOrd="2" destOrd="0" parTransId="{FBE94E59-1034-41BF-B781-EB95E4DCE736}" sibTransId="{6ABC61C2-CA55-4BF8-894C-95CA1E4752AE}"/>
    <dgm:cxn modelId="{8C041F42-2FFF-4724-9ECD-8E9063901AA8}" srcId="{A12366A8-B23D-44DF-B443-D63E0A966E66}" destId="{F9B9B144-6798-47BC-A6DB-0FEEACB4FC3C}" srcOrd="7" destOrd="0" parTransId="{0F806A70-160B-4D5C-9E1F-AE589635DB82}" sibTransId="{4E49DCA4-AB77-4967-BC83-2832543AB9C1}"/>
    <dgm:cxn modelId="{FA74B464-81F3-48FA-B71D-D0788C761B50}" type="presOf" srcId="{FF105390-88B4-40CA-B2BA-E047EEA49520}" destId="{F9F44514-E319-4460-960B-A4D2EF04B974}" srcOrd="0" destOrd="4" presId="urn:microsoft.com/office/officeart/2005/8/layout/list1"/>
    <dgm:cxn modelId="{FEE32967-BF65-47A6-B7BC-84B8940BAA10}" type="presOf" srcId="{127C7479-93BF-4CBD-8E43-64D111378F83}" destId="{967790DF-720C-4445-B191-DEB3A92EA67B}" srcOrd="0" destOrd="0" presId="urn:microsoft.com/office/officeart/2005/8/layout/list1"/>
    <dgm:cxn modelId="{0133B747-065B-4BDD-8D0C-E30CC6A3B933}" type="presOf" srcId="{C868C007-6FE8-4F02-BD35-13C743677933}" destId="{F9F44514-E319-4460-960B-A4D2EF04B974}" srcOrd="0" destOrd="6" presId="urn:microsoft.com/office/officeart/2005/8/layout/list1"/>
    <dgm:cxn modelId="{4D0C1F48-5639-4BA2-BB0F-C9E928EC3209}" type="presOf" srcId="{5485316C-148C-4E5A-B07A-2E6831D20A69}" destId="{AE2C1ABA-53A0-44C4-870C-D0523BA45F0C}" srcOrd="1" destOrd="0" presId="urn:microsoft.com/office/officeart/2005/8/layout/list1"/>
    <dgm:cxn modelId="{3C0DE548-CFB9-409C-8F02-1131997B1808}" type="presOf" srcId="{5485316C-148C-4E5A-B07A-2E6831D20A69}" destId="{327782EB-FF43-408C-B91E-BE1572724543}" srcOrd="0" destOrd="0" presId="urn:microsoft.com/office/officeart/2005/8/layout/list1"/>
    <dgm:cxn modelId="{3A5F016F-78F3-4505-ABBF-741B7980CC20}" type="presOf" srcId="{A12366A8-B23D-44DF-B443-D63E0A966E66}" destId="{8AB44CF7-613E-4AE2-A198-257C497F1BAA}" srcOrd="0" destOrd="0" presId="urn:microsoft.com/office/officeart/2005/8/layout/list1"/>
    <dgm:cxn modelId="{E581F950-1801-4CCC-8CA4-C8E1574ECF21}" srcId="{A12366A8-B23D-44DF-B443-D63E0A966E66}" destId="{90A9C670-2C24-4EBD-9AEB-22A0BE5D0F94}" srcOrd="5" destOrd="0" parTransId="{0FFEECBB-4E1B-46B4-8967-26BD413B1A8F}" sibTransId="{73270D9F-82CF-4E7A-A90A-A00B82095BFA}"/>
    <dgm:cxn modelId="{D1346A77-60FF-439E-A249-84CCDD5B2FED}" srcId="{A12366A8-B23D-44DF-B443-D63E0A966E66}" destId="{70EEC57B-B39B-485F-9948-B1C7BC28AB2D}" srcOrd="0" destOrd="0" parTransId="{35783494-9BBB-4724-8571-420BCB2C4315}" sibTransId="{80B24708-472C-4C9A-B0CB-0C3A3F42B533}"/>
    <dgm:cxn modelId="{7109E87A-ECF2-4665-AA36-BF4B8144190C}" type="presOf" srcId="{70EEC57B-B39B-485F-9948-B1C7BC28AB2D}" destId="{F9F44514-E319-4460-960B-A4D2EF04B974}" srcOrd="0" destOrd="0" presId="urn:microsoft.com/office/officeart/2005/8/layout/list1"/>
    <dgm:cxn modelId="{A38F6B7D-2E9F-41B7-875C-4095B6D1FCDC}" type="presOf" srcId="{7B71DA8B-FF88-4621-B680-5F340F6A9CCB}" destId="{F9F44514-E319-4460-960B-A4D2EF04B974}" srcOrd="0" destOrd="2" presId="urn:microsoft.com/office/officeart/2005/8/layout/list1"/>
    <dgm:cxn modelId="{E5FA308D-A4DD-4BF3-9C27-E223F990CAA0}" srcId="{A12366A8-B23D-44DF-B443-D63E0A966E66}" destId="{C868C007-6FE8-4F02-BD35-13C743677933}" srcOrd="6" destOrd="0" parTransId="{524F2B30-02DF-4691-A871-AD70319401B1}" sibTransId="{73077354-F45E-4B22-83F8-1497D6FCFE51}"/>
    <dgm:cxn modelId="{A85D31A2-49A6-43A8-BDF8-9136222A285B}" srcId="{5485316C-148C-4E5A-B07A-2E6831D20A69}" destId="{312DAA65-C95C-4CEF-8596-70ED5C6085B9}" srcOrd="3" destOrd="0" parTransId="{A32B0642-9C2E-43F8-B1B9-ABDD8C4DDDD2}" sibTransId="{0881A4F5-DA4B-4F38-A174-FE9D56150FF0}"/>
    <dgm:cxn modelId="{7494DAA2-EAFC-4FE9-8AAD-CCF39CC75EE1}" srcId="{A12366A8-B23D-44DF-B443-D63E0A966E66}" destId="{FF105390-88B4-40CA-B2BA-E047EEA49520}" srcOrd="4" destOrd="0" parTransId="{D4B02ADC-276F-4DDB-823F-D3F951DBB7F0}" sibTransId="{8D004034-023A-4540-B118-E99FD47017F0}"/>
    <dgm:cxn modelId="{478EFEA2-FB58-4C92-AE44-24304DCCA5B6}" type="presOf" srcId="{F9B9B144-6798-47BC-A6DB-0FEEACB4FC3C}" destId="{F9F44514-E319-4460-960B-A4D2EF04B974}" srcOrd="0" destOrd="7" presId="urn:microsoft.com/office/officeart/2005/8/layout/list1"/>
    <dgm:cxn modelId="{CCB114AA-33CE-4FC7-889E-A9273103FDD2}" type="presOf" srcId="{61816432-0726-4822-AF28-2C809C8016CB}" destId="{1FA530E9-9D2D-441A-B954-52B42EF494C3}" srcOrd="0" destOrd="1" presId="urn:microsoft.com/office/officeart/2005/8/layout/list1"/>
    <dgm:cxn modelId="{C7CD39AA-BB14-4C8E-9204-DC2B2EEFB8C1}" type="presOf" srcId="{F5FED703-8465-4D8E-8865-52AC08E036B4}" destId="{1FA530E9-9D2D-441A-B954-52B42EF494C3}" srcOrd="0" destOrd="2" presId="urn:microsoft.com/office/officeart/2005/8/layout/list1"/>
    <dgm:cxn modelId="{BCF937B9-935A-40F3-B526-52A97038C5FF}" srcId="{A12366A8-B23D-44DF-B443-D63E0A966E66}" destId="{26EF4C79-CC80-4D86-A985-64972952EA9F}" srcOrd="1" destOrd="0" parTransId="{2994E3DB-DC87-44AF-A06B-06A247117C0C}" sibTransId="{857466BE-F219-4A4E-BA61-92638EBCF13B}"/>
    <dgm:cxn modelId="{6E1814CB-6CC4-4DF3-AAB2-DE35D7DF3402}" type="presOf" srcId="{84CE215D-B6F4-48DA-8677-BE23C6D726C3}" destId="{F9F44514-E319-4460-960B-A4D2EF04B974}" srcOrd="0" destOrd="3" presId="urn:microsoft.com/office/officeart/2005/8/layout/list1"/>
    <dgm:cxn modelId="{512554DA-3991-47D8-9942-1E2489DE7901}" type="presOf" srcId="{3FA3B656-1AFF-4B57-8C0D-C772BD3C9227}" destId="{1FA530E9-9D2D-441A-B954-52B42EF494C3}" srcOrd="0" destOrd="0" presId="urn:microsoft.com/office/officeart/2005/8/layout/list1"/>
    <dgm:cxn modelId="{066504E4-A9C0-4202-8C40-7CCF3CCA3ED9}" type="presOf" srcId="{312DAA65-C95C-4CEF-8596-70ED5C6085B9}" destId="{1FA530E9-9D2D-441A-B954-52B42EF494C3}" srcOrd="0" destOrd="3" presId="urn:microsoft.com/office/officeart/2005/8/layout/list1"/>
    <dgm:cxn modelId="{295699EF-0A34-45D5-A808-0D4EFEA761C8}" srcId="{5485316C-148C-4E5A-B07A-2E6831D20A69}" destId="{3FA3B656-1AFF-4B57-8C0D-C772BD3C9227}" srcOrd="0" destOrd="0" parTransId="{9660E88E-AE48-45A5-9BC5-2D1CBA5204DD}" sibTransId="{A57D6726-D722-4394-A9C5-71F2D7E87D29}"/>
    <dgm:cxn modelId="{E817FFFD-16F9-456F-B17D-B33AE2E62028}" type="presOf" srcId="{A12366A8-B23D-44DF-B443-D63E0A966E66}" destId="{EBA33C8B-7227-4137-84D9-4A16E4D25641}" srcOrd="1" destOrd="0" presId="urn:microsoft.com/office/officeart/2005/8/layout/list1"/>
    <dgm:cxn modelId="{659A8D61-A97B-47D2-8858-86558BBC1229}" type="presParOf" srcId="{967790DF-720C-4445-B191-DEB3A92EA67B}" destId="{7E430499-7C9D-40ED-A35E-F490D8E6BA7F}" srcOrd="0" destOrd="0" presId="urn:microsoft.com/office/officeart/2005/8/layout/list1"/>
    <dgm:cxn modelId="{AAC87F8F-0B22-4C99-BD09-8F3553C22FC0}" type="presParOf" srcId="{7E430499-7C9D-40ED-A35E-F490D8E6BA7F}" destId="{8AB44CF7-613E-4AE2-A198-257C497F1BAA}" srcOrd="0" destOrd="0" presId="urn:microsoft.com/office/officeart/2005/8/layout/list1"/>
    <dgm:cxn modelId="{199637EA-0590-4FBC-9CFF-9594A514BC87}" type="presParOf" srcId="{7E430499-7C9D-40ED-A35E-F490D8E6BA7F}" destId="{EBA33C8B-7227-4137-84D9-4A16E4D25641}" srcOrd="1" destOrd="0" presId="urn:microsoft.com/office/officeart/2005/8/layout/list1"/>
    <dgm:cxn modelId="{39561F2E-CC94-44AD-AF9D-588400A99B23}" type="presParOf" srcId="{967790DF-720C-4445-B191-DEB3A92EA67B}" destId="{8C29F31F-09B7-46DD-9485-AB35B803E878}" srcOrd="1" destOrd="0" presId="urn:microsoft.com/office/officeart/2005/8/layout/list1"/>
    <dgm:cxn modelId="{FB2352E9-C97C-49B9-8528-0437AC583C05}" type="presParOf" srcId="{967790DF-720C-4445-B191-DEB3A92EA67B}" destId="{F9F44514-E319-4460-960B-A4D2EF04B974}" srcOrd="2" destOrd="0" presId="urn:microsoft.com/office/officeart/2005/8/layout/list1"/>
    <dgm:cxn modelId="{1899FCFD-1CF6-426F-9436-11FDC3C85134}" type="presParOf" srcId="{967790DF-720C-4445-B191-DEB3A92EA67B}" destId="{BAC09DD4-0F4E-41CE-A5FA-E00B19BD08C9}" srcOrd="3" destOrd="0" presId="urn:microsoft.com/office/officeart/2005/8/layout/list1"/>
    <dgm:cxn modelId="{7096194A-9FE9-4660-8526-E60B429D45D3}" type="presParOf" srcId="{967790DF-720C-4445-B191-DEB3A92EA67B}" destId="{764913BF-953B-417F-896D-AB66F760A437}" srcOrd="4" destOrd="0" presId="urn:microsoft.com/office/officeart/2005/8/layout/list1"/>
    <dgm:cxn modelId="{430C2105-3BE6-4A26-ACBF-D4FE4A07F9B4}" type="presParOf" srcId="{764913BF-953B-417F-896D-AB66F760A437}" destId="{327782EB-FF43-408C-B91E-BE1572724543}" srcOrd="0" destOrd="0" presId="urn:microsoft.com/office/officeart/2005/8/layout/list1"/>
    <dgm:cxn modelId="{0C159317-FC2D-4696-88AE-213F6C693057}" type="presParOf" srcId="{764913BF-953B-417F-896D-AB66F760A437}" destId="{AE2C1ABA-53A0-44C4-870C-D0523BA45F0C}" srcOrd="1" destOrd="0" presId="urn:microsoft.com/office/officeart/2005/8/layout/list1"/>
    <dgm:cxn modelId="{2ACE002C-9B1A-4F4E-B9B9-85A4780E1851}" type="presParOf" srcId="{967790DF-720C-4445-B191-DEB3A92EA67B}" destId="{C39D6370-8364-41CA-901E-A195557C53C4}" srcOrd="5" destOrd="0" presId="urn:microsoft.com/office/officeart/2005/8/layout/list1"/>
    <dgm:cxn modelId="{459F6A59-D2D8-4F3A-B4FA-C4A230A9F221}" type="presParOf" srcId="{967790DF-720C-4445-B191-DEB3A92EA67B}" destId="{1FA530E9-9D2D-441A-B954-52B42EF494C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3d1" qsCatId="3D" csTypeId="urn:microsoft.com/office/officeart/2005/8/colors/accent0_3" csCatId="mainScheme" phldr="1"/>
      <dgm:spPr/>
      <dgm:t>
        <a:bodyPr/>
        <a:lstStyle/>
        <a:p>
          <a:endParaRPr lang="en-US"/>
        </a:p>
      </dgm:t>
    </dgm:pt>
    <dgm:pt modelId="{1AE1BEAB-1BBA-4481-9097-9AC393720E97}">
      <dgm:prSet/>
      <dgm:spPr>
        <a:solidFill>
          <a:srgbClr val="232D4B"/>
        </a:solidFill>
      </dgm:spPr>
      <dgm:t>
        <a:bodyPr/>
        <a:lstStyle/>
        <a:p>
          <a:r>
            <a:rPr lang="en-US" b="1" dirty="0">
              <a:latin typeface="+mn-lt"/>
              <a:cs typeface="Arial" charset="0"/>
            </a:rPr>
            <a:t>Trust</a:t>
          </a:r>
          <a:endParaRPr lang="en-US" dirty="0"/>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dgm:spPr>
        <a:solidFill>
          <a:srgbClr val="232D4B">
            <a:alpha val="90000"/>
          </a:srgbClr>
        </a:solidFill>
      </dgm:spPr>
      <dgm:t>
        <a:bodyPr/>
        <a:lstStyle/>
        <a:p>
          <a:endParaRPr lang="en-US" dirty="0">
            <a:solidFill>
              <a:schemeClr val="bg1"/>
            </a:solidFill>
          </a:endParaRP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dgm:spPr>
        <a:solidFill>
          <a:srgbClr val="232D4B"/>
        </a:solidFill>
      </dgm:spPr>
      <dgm:t>
        <a:bodyPr/>
        <a:lstStyle/>
        <a:p>
          <a:r>
            <a:rPr lang="en-US" dirty="0"/>
            <a:t>Hope</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dgm:spPr>
        <a:solidFill>
          <a:srgbClr val="232D4B">
            <a:alpha val="90000"/>
          </a:srgbClr>
        </a:solidFill>
      </dgm:spPr>
      <dgm:t>
        <a:bodyPr/>
        <a:lstStyle/>
        <a:p>
          <a:pPr>
            <a:buClr>
              <a:srgbClr val="FF0000"/>
            </a:buClr>
            <a:buSzPct val="90000"/>
          </a:pPr>
          <a:endParaRPr lang="en-US" dirty="0">
            <a:solidFill>
              <a:schemeClr val="bg1"/>
            </a:solidFill>
          </a:endParaRP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dgm:spPr>
        <a:solidFill>
          <a:srgbClr val="232D4B"/>
        </a:solidFill>
      </dgm:spPr>
      <dgm:t>
        <a:bodyPr/>
        <a:lstStyle/>
        <a:p>
          <a:r>
            <a:rPr lang="en-US" dirty="0"/>
            <a:t>Self-Worth </a:t>
          </a:r>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dgm:spPr>
        <a:solidFill>
          <a:srgbClr val="232D4B">
            <a:alpha val="90000"/>
          </a:srgbClr>
        </a:solidFill>
      </dgm:spPr>
      <dgm:t>
        <a:bodyPr/>
        <a:lstStyle/>
        <a:p>
          <a:endParaRPr lang="en-US" dirty="0">
            <a:solidFill>
              <a:schemeClr val="bg1"/>
            </a:solidFill>
          </a:endParaRP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CB4B9B6-FA1C-4F13-B418-5DCEC4FC0033}">
      <dgm:prSet/>
      <dgm:spPr>
        <a:solidFill>
          <a:srgbClr val="232D4B"/>
        </a:solidFill>
      </dgm:spPr>
      <dgm:t>
        <a:bodyPr/>
        <a:lstStyle/>
        <a:p>
          <a:r>
            <a:rPr lang="en-US" dirty="0"/>
            <a:t>Meaning</a:t>
          </a:r>
        </a:p>
      </dgm:t>
    </dgm:pt>
    <dgm:pt modelId="{63ADE0E6-73AC-4EFC-B376-3B27DC2F76E8}" type="parTrans" cxnId="{909DAEB2-BF1A-4C0E-A874-0E5D8F64AEEB}">
      <dgm:prSet/>
      <dgm:spPr/>
      <dgm:t>
        <a:bodyPr/>
        <a:lstStyle/>
        <a:p>
          <a:endParaRPr lang="en-US"/>
        </a:p>
      </dgm:t>
    </dgm:pt>
    <dgm:pt modelId="{C00757B0-EAD0-49F0-93B5-9BEBB69CC8DB}" type="sibTrans" cxnId="{909DAEB2-BF1A-4C0E-A874-0E5D8F64AEEB}">
      <dgm:prSet phldrT="4" phldr="0"/>
      <dgm:spPr/>
      <dgm:t>
        <a:bodyPr/>
        <a:lstStyle/>
        <a:p>
          <a:endParaRPr lang="en-US"/>
        </a:p>
      </dgm:t>
    </dgm:pt>
    <dgm:pt modelId="{62BF2E1F-D614-4302-BF8C-25C2DA9038BA}">
      <dgm:prSet/>
      <dgm:spPr>
        <a:solidFill>
          <a:srgbClr val="232D4B">
            <a:alpha val="90000"/>
          </a:srgbClr>
        </a:solidFill>
        <a:ln>
          <a:solidFill>
            <a:srgbClr val="232D4B"/>
          </a:solidFill>
        </a:ln>
      </dgm:spPr>
      <dgm:t>
        <a:bodyPr/>
        <a:lstStyle/>
        <a:p>
          <a:endParaRPr lang="en-US" dirty="0">
            <a:solidFill>
              <a:schemeClr val="bg1"/>
            </a:solidFill>
          </a:endParaRPr>
        </a:p>
      </dgm:t>
    </dgm:pt>
    <dgm:pt modelId="{BB60B1B4-7C25-4AA5-A2B2-55C86CCC4572}" type="parTrans" cxnId="{E9BF7C72-4621-42E5-B21E-1595301FFA6E}">
      <dgm:prSet/>
      <dgm:spPr/>
      <dgm:t>
        <a:bodyPr/>
        <a:lstStyle/>
        <a:p>
          <a:endParaRPr lang="en-US"/>
        </a:p>
      </dgm:t>
    </dgm:pt>
    <dgm:pt modelId="{E76A88DB-0AB2-439D-A1DF-55713955405D}" type="sibTrans" cxnId="{E9BF7C72-4621-42E5-B21E-1595301FFA6E}">
      <dgm:prSet/>
      <dgm:spPr/>
      <dgm:t>
        <a:bodyPr/>
        <a:lstStyle/>
        <a:p>
          <a:endParaRPr lang="en-US"/>
        </a:p>
      </dgm:t>
    </dgm:pt>
    <dgm:pt modelId="{85204FDD-8FC5-5D4D-AFB4-29A3C28AD81E}">
      <dgm:prSet/>
      <dgm:spPr>
        <a:solidFill>
          <a:srgbClr val="232D4B">
            <a:alpha val="90000"/>
          </a:srgbClr>
        </a:solidFill>
      </dgm:spPr>
      <dgm:t>
        <a:bodyPr/>
        <a:lstStyle/>
        <a:p>
          <a:endParaRPr lang="en-US" dirty="0">
            <a:solidFill>
              <a:schemeClr val="bg1"/>
            </a:solidFill>
            <a:latin typeface="Calibri" pitchFamily="127" charset="0"/>
          </a:endParaRPr>
        </a:p>
      </dgm:t>
    </dgm:pt>
    <dgm:pt modelId="{D424DC16-13FA-6348-9477-9DFC36A067C2}" type="parTrans" cxnId="{4B066943-9623-874D-B86C-80780D94D6A6}">
      <dgm:prSet/>
      <dgm:spPr/>
      <dgm:t>
        <a:bodyPr/>
        <a:lstStyle/>
        <a:p>
          <a:endParaRPr lang="en-US"/>
        </a:p>
      </dgm:t>
    </dgm:pt>
    <dgm:pt modelId="{B1F55F3D-DDAC-7C47-A996-53B5C91DA486}" type="sibTrans" cxnId="{4B066943-9623-874D-B86C-80780D94D6A6}">
      <dgm:prSet/>
      <dgm:spPr/>
      <dgm:t>
        <a:bodyPr/>
        <a:lstStyle/>
        <a:p>
          <a:endParaRPr lang="en-US"/>
        </a:p>
      </dgm:t>
    </dgm:pt>
    <dgm:pt modelId="{1A6767C1-0251-1845-B88F-46CB6B873335}">
      <dgm:prSet/>
      <dgm:spPr>
        <a:solidFill>
          <a:srgbClr val="232D4B">
            <a:alpha val="90000"/>
          </a:srgbClr>
        </a:solidFill>
        <a:ln>
          <a:solidFill>
            <a:srgbClr val="232D4B"/>
          </a:solidFill>
        </a:ln>
      </dgm:spPr>
      <dgm:t>
        <a:bodyPr/>
        <a:lstStyle/>
        <a:p>
          <a:endParaRPr lang="en-US" dirty="0">
            <a:solidFill>
              <a:schemeClr val="bg1"/>
            </a:solidFill>
          </a:endParaRPr>
        </a:p>
      </dgm:t>
    </dgm:pt>
    <dgm:pt modelId="{F61218B4-FCAE-AB4F-B318-4CFFF22CF121}" type="parTrans" cxnId="{A3283097-8560-774A-B0D6-776430623874}">
      <dgm:prSet/>
      <dgm:spPr/>
      <dgm:t>
        <a:bodyPr/>
        <a:lstStyle/>
        <a:p>
          <a:endParaRPr lang="en-US"/>
        </a:p>
      </dgm:t>
    </dgm:pt>
    <dgm:pt modelId="{A60C72A4-8F61-644C-8C7C-0AC2A98AECFC}" type="sibTrans" cxnId="{A3283097-8560-774A-B0D6-776430623874}">
      <dgm:prSet/>
      <dgm:spPr/>
      <dgm:t>
        <a:bodyPr/>
        <a:lstStyle/>
        <a:p>
          <a:endParaRPr lang="en-US"/>
        </a:p>
      </dgm:t>
    </dgm:pt>
    <dgm:pt modelId="{E24B7230-F69E-4A1C-8B8A-F520F60C22AF}">
      <dgm:prSet/>
      <dgm:spPr/>
      <dgm:t>
        <a:bodyPr/>
        <a:lstStyle/>
        <a:p>
          <a:r>
            <a:rPr lang="en-US">
              <a:solidFill>
                <a:schemeClr val="bg1"/>
              </a:solidFill>
            </a:rPr>
            <a:t>Trust in:</a:t>
          </a:r>
          <a:endParaRPr lang="en-US" dirty="0">
            <a:solidFill>
              <a:schemeClr val="bg1"/>
            </a:solidFill>
          </a:endParaRPr>
        </a:p>
      </dgm:t>
    </dgm:pt>
    <dgm:pt modelId="{4E6AF060-5B38-43C8-B680-D9B384075B45}" type="parTrans" cxnId="{03543ED7-AEDB-4D20-ACCE-0F71A350C1CA}">
      <dgm:prSet/>
      <dgm:spPr/>
      <dgm:t>
        <a:bodyPr/>
        <a:lstStyle/>
        <a:p>
          <a:endParaRPr lang="en-US"/>
        </a:p>
      </dgm:t>
    </dgm:pt>
    <dgm:pt modelId="{2AFAA0F1-6660-4F58-8E2D-6A5E05CA93D9}" type="sibTrans" cxnId="{03543ED7-AEDB-4D20-ACCE-0F71A350C1CA}">
      <dgm:prSet/>
      <dgm:spPr/>
      <dgm:t>
        <a:bodyPr/>
        <a:lstStyle/>
        <a:p>
          <a:endParaRPr lang="en-US"/>
        </a:p>
      </dgm:t>
    </dgm:pt>
    <dgm:pt modelId="{9AFB4838-B795-4DB1-94C6-84E6552ACC6F}">
      <dgm:prSet/>
      <dgm:spPr/>
      <dgm:t>
        <a:bodyPr/>
        <a:lstStyle/>
        <a:p>
          <a:r>
            <a:rPr lang="en-US" dirty="0">
              <a:solidFill>
                <a:schemeClr val="bg1"/>
              </a:solidFill>
            </a:rPr>
            <a:t>Peers</a:t>
          </a:r>
        </a:p>
      </dgm:t>
    </dgm:pt>
    <dgm:pt modelId="{50398F5D-1294-4801-AB50-C1150D6208CD}" type="parTrans" cxnId="{232E40FB-FAC5-4567-8DE7-470964130AB9}">
      <dgm:prSet/>
      <dgm:spPr/>
      <dgm:t>
        <a:bodyPr/>
        <a:lstStyle/>
        <a:p>
          <a:endParaRPr lang="en-US"/>
        </a:p>
      </dgm:t>
    </dgm:pt>
    <dgm:pt modelId="{7B1F29BC-9B61-4351-A519-71E68768A1C3}" type="sibTrans" cxnId="{232E40FB-FAC5-4567-8DE7-470964130AB9}">
      <dgm:prSet/>
      <dgm:spPr/>
      <dgm:t>
        <a:bodyPr/>
        <a:lstStyle/>
        <a:p>
          <a:endParaRPr lang="en-US"/>
        </a:p>
      </dgm:t>
    </dgm:pt>
    <dgm:pt modelId="{843C3974-3E0F-4CEA-B50D-161EBF7E6E0A}">
      <dgm:prSet/>
      <dgm:spPr/>
      <dgm:t>
        <a:bodyPr/>
        <a:lstStyle/>
        <a:p>
          <a:r>
            <a:rPr lang="en-US">
              <a:solidFill>
                <a:schemeClr val="bg1"/>
              </a:solidFill>
            </a:rPr>
            <a:t>Equipment</a:t>
          </a:r>
          <a:endParaRPr lang="en-US" dirty="0">
            <a:solidFill>
              <a:schemeClr val="bg1"/>
            </a:solidFill>
          </a:endParaRPr>
        </a:p>
      </dgm:t>
    </dgm:pt>
    <dgm:pt modelId="{81684D98-FEB3-483B-9F5A-FCB7BF510FBF}" type="parTrans" cxnId="{93C37EA3-FB32-4187-B0D1-B7606A1AC6C5}">
      <dgm:prSet/>
      <dgm:spPr/>
      <dgm:t>
        <a:bodyPr/>
        <a:lstStyle/>
        <a:p>
          <a:endParaRPr lang="en-US"/>
        </a:p>
      </dgm:t>
    </dgm:pt>
    <dgm:pt modelId="{845F6301-9DC6-4DCC-8BFE-11F791BFD38C}" type="sibTrans" cxnId="{93C37EA3-FB32-4187-B0D1-B7606A1AC6C5}">
      <dgm:prSet/>
      <dgm:spPr/>
      <dgm:t>
        <a:bodyPr/>
        <a:lstStyle/>
        <a:p>
          <a:endParaRPr lang="en-US"/>
        </a:p>
      </dgm:t>
    </dgm:pt>
    <dgm:pt modelId="{0EF7B8E5-74FC-4B38-8F99-96026E16D4CC}">
      <dgm:prSet/>
      <dgm:spPr/>
      <dgm:t>
        <a:bodyPr/>
        <a:lstStyle/>
        <a:p>
          <a:r>
            <a:rPr lang="en-US">
              <a:solidFill>
                <a:schemeClr val="bg1"/>
              </a:solidFill>
            </a:rPr>
            <a:t>Leaders</a:t>
          </a:r>
          <a:endParaRPr lang="en-US" dirty="0">
            <a:solidFill>
              <a:schemeClr val="bg1"/>
            </a:solidFill>
          </a:endParaRPr>
        </a:p>
      </dgm:t>
    </dgm:pt>
    <dgm:pt modelId="{90863AFE-CA77-4535-BFA6-C03831919286}" type="parTrans" cxnId="{CA024963-66F9-4107-91FE-6666D9DB758D}">
      <dgm:prSet/>
      <dgm:spPr/>
      <dgm:t>
        <a:bodyPr/>
        <a:lstStyle/>
        <a:p>
          <a:endParaRPr lang="en-US"/>
        </a:p>
      </dgm:t>
    </dgm:pt>
    <dgm:pt modelId="{B3D69C24-E9C8-44B7-9007-481D928356C1}" type="sibTrans" cxnId="{CA024963-66F9-4107-91FE-6666D9DB758D}">
      <dgm:prSet/>
      <dgm:spPr/>
      <dgm:t>
        <a:bodyPr/>
        <a:lstStyle/>
        <a:p>
          <a:endParaRPr lang="en-US"/>
        </a:p>
      </dgm:t>
    </dgm:pt>
    <dgm:pt modelId="{0EAED166-42E2-43DC-8841-340D9175E0A1}">
      <dgm:prSet/>
      <dgm:spPr/>
      <dgm:t>
        <a:bodyPr/>
        <a:lstStyle/>
        <a:p>
          <a:r>
            <a:rPr lang="en-US">
              <a:solidFill>
                <a:schemeClr val="bg1"/>
              </a:solidFill>
            </a:rPr>
            <a:t>Mission</a:t>
          </a:r>
          <a:endParaRPr lang="en-US"/>
        </a:p>
      </dgm:t>
    </dgm:pt>
    <dgm:pt modelId="{3408DF33-2970-42E5-B305-5ADB212A1066}" type="parTrans" cxnId="{D055B9C8-7138-4E5F-918D-B596F52E3D6B}">
      <dgm:prSet/>
      <dgm:spPr/>
      <dgm:t>
        <a:bodyPr/>
        <a:lstStyle/>
        <a:p>
          <a:endParaRPr lang="en-US"/>
        </a:p>
      </dgm:t>
    </dgm:pt>
    <dgm:pt modelId="{6862185B-3FE3-48C0-90F5-86B04D7631AE}" type="sibTrans" cxnId="{D055B9C8-7138-4E5F-918D-B596F52E3D6B}">
      <dgm:prSet/>
      <dgm:spPr/>
      <dgm:t>
        <a:bodyPr/>
        <a:lstStyle/>
        <a:p>
          <a:endParaRPr lang="en-US"/>
        </a:p>
      </dgm:t>
    </dgm:pt>
    <dgm:pt modelId="{1EAAEDB7-AD9B-485A-B649-A8AED33CEA40}">
      <dgm:prSet/>
      <dgm:spPr/>
      <dgm:t>
        <a:bodyPr/>
        <a:lstStyle/>
        <a:p>
          <a:pPr>
            <a:buClr>
              <a:srgbClr val="FF0000"/>
            </a:buClr>
            <a:buSzPct val="90000"/>
          </a:pPr>
          <a:r>
            <a:rPr lang="en-US">
              <a:solidFill>
                <a:schemeClr val="bg1"/>
              </a:solidFill>
            </a:rPr>
            <a:t>Forgiveness of self</a:t>
          </a:r>
          <a:endParaRPr lang="en-US" dirty="0">
            <a:solidFill>
              <a:schemeClr val="bg1"/>
            </a:solidFill>
          </a:endParaRPr>
        </a:p>
      </dgm:t>
    </dgm:pt>
    <dgm:pt modelId="{CBCE06D8-7DC9-4A96-8846-F671EBAD2A09}" type="parTrans" cxnId="{07F7B28E-AF11-4D01-9095-6CE0BB3DE5F6}">
      <dgm:prSet/>
      <dgm:spPr/>
      <dgm:t>
        <a:bodyPr/>
        <a:lstStyle/>
        <a:p>
          <a:endParaRPr lang="en-US"/>
        </a:p>
      </dgm:t>
    </dgm:pt>
    <dgm:pt modelId="{CC3B0BD3-9F88-4D93-878A-000376AB75CE}" type="sibTrans" cxnId="{07F7B28E-AF11-4D01-9095-6CE0BB3DE5F6}">
      <dgm:prSet/>
      <dgm:spPr/>
      <dgm:t>
        <a:bodyPr/>
        <a:lstStyle/>
        <a:p>
          <a:endParaRPr lang="en-US"/>
        </a:p>
      </dgm:t>
    </dgm:pt>
    <dgm:pt modelId="{24DF593C-561A-4451-B54D-949AC4906D0C}">
      <dgm:prSet/>
      <dgm:spPr/>
      <dgm:t>
        <a:bodyPr/>
        <a:lstStyle/>
        <a:p>
          <a:pPr>
            <a:buClr>
              <a:srgbClr val="FF0000"/>
            </a:buClr>
            <a:buSzPct val="90000"/>
          </a:pPr>
          <a:r>
            <a:rPr lang="en-US">
              <a:solidFill>
                <a:schemeClr val="bg1"/>
              </a:solidFill>
            </a:rPr>
            <a:t>Forgiveness of others</a:t>
          </a:r>
          <a:endParaRPr lang="en-US" dirty="0">
            <a:solidFill>
              <a:schemeClr val="bg1"/>
            </a:solidFill>
          </a:endParaRPr>
        </a:p>
      </dgm:t>
    </dgm:pt>
    <dgm:pt modelId="{6B678447-A9AB-4BED-B840-A45503E5C909}" type="parTrans" cxnId="{AA61D870-BD69-423B-A681-05CDFF2B3FC3}">
      <dgm:prSet/>
      <dgm:spPr/>
      <dgm:t>
        <a:bodyPr/>
        <a:lstStyle/>
        <a:p>
          <a:endParaRPr lang="en-US"/>
        </a:p>
      </dgm:t>
    </dgm:pt>
    <dgm:pt modelId="{F8745CC9-6D59-4780-B829-C8736D5A9592}" type="sibTrans" cxnId="{AA61D870-BD69-423B-A681-05CDFF2B3FC3}">
      <dgm:prSet/>
      <dgm:spPr/>
      <dgm:t>
        <a:bodyPr/>
        <a:lstStyle/>
        <a:p>
          <a:endParaRPr lang="en-US"/>
        </a:p>
      </dgm:t>
    </dgm:pt>
    <dgm:pt modelId="{ADD76DE8-3FE5-4C02-890D-5348CD1A5407}">
      <dgm:prSet/>
      <dgm:spPr/>
      <dgm:t>
        <a:bodyPr/>
        <a:lstStyle/>
        <a:p>
          <a:pPr>
            <a:buClr>
              <a:srgbClr val="FF0000"/>
            </a:buClr>
            <a:buSzPct val="90000"/>
          </a:pPr>
          <a:r>
            <a:rPr lang="en-US">
              <a:solidFill>
                <a:schemeClr val="bg1"/>
              </a:solidFill>
            </a:rPr>
            <a:t>Imagining the future</a:t>
          </a:r>
          <a:endParaRPr lang="en-US" dirty="0">
            <a:solidFill>
              <a:schemeClr val="bg1"/>
            </a:solidFill>
          </a:endParaRPr>
        </a:p>
      </dgm:t>
    </dgm:pt>
    <dgm:pt modelId="{5564713C-E660-40FA-9B90-0667B280524E}" type="parTrans" cxnId="{0FF1FA33-88BE-4400-B1DF-C213B622CEEC}">
      <dgm:prSet/>
      <dgm:spPr/>
      <dgm:t>
        <a:bodyPr/>
        <a:lstStyle/>
        <a:p>
          <a:endParaRPr lang="en-US"/>
        </a:p>
      </dgm:t>
    </dgm:pt>
    <dgm:pt modelId="{DB29086D-3CD5-44B3-BEC6-48AD7FEFC3FB}" type="sibTrans" cxnId="{0FF1FA33-88BE-4400-B1DF-C213B622CEEC}">
      <dgm:prSet/>
      <dgm:spPr/>
      <dgm:t>
        <a:bodyPr/>
        <a:lstStyle/>
        <a:p>
          <a:endParaRPr lang="en-US"/>
        </a:p>
      </dgm:t>
    </dgm:pt>
    <dgm:pt modelId="{F5302E68-D20F-4E08-8C93-F2197F6ED75F}">
      <dgm:prSet/>
      <dgm:spPr/>
      <dgm:t>
        <a:bodyPr/>
        <a:lstStyle/>
        <a:p>
          <a:r>
            <a:rPr lang="en-US" dirty="0">
              <a:solidFill>
                <a:schemeClr val="bg1"/>
              </a:solidFill>
            </a:rPr>
            <a:t>Belief in self</a:t>
          </a:r>
        </a:p>
      </dgm:t>
    </dgm:pt>
    <dgm:pt modelId="{A4E29A84-0B6C-484C-B8A2-49A5DE611E7F}" type="parTrans" cxnId="{B209EEBD-EC0F-448C-9F13-8363D944DBDB}">
      <dgm:prSet/>
      <dgm:spPr/>
      <dgm:t>
        <a:bodyPr/>
        <a:lstStyle/>
        <a:p>
          <a:endParaRPr lang="en-US"/>
        </a:p>
      </dgm:t>
    </dgm:pt>
    <dgm:pt modelId="{A9D979B6-35EE-4E3F-909F-03037ECB21A1}" type="sibTrans" cxnId="{B209EEBD-EC0F-448C-9F13-8363D944DBDB}">
      <dgm:prSet/>
      <dgm:spPr/>
      <dgm:t>
        <a:bodyPr/>
        <a:lstStyle/>
        <a:p>
          <a:endParaRPr lang="en-US"/>
        </a:p>
      </dgm:t>
    </dgm:pt>
    <dgm:pt modelId="{193D587C-AD2B-41AD-86F7-FF2E1E44062C}">
      <dgm:prSet/>
      <dgm:spPr/>
      <dgm:t>
        <a:bodyPr/>
        <a:lstStyle/>
        <a:p>
          <a:r>
            <a:rPr lang="en-US">
              <a:solidFill>
                <a:schemeClr val="bg1"/>
              </a:solidFill>
            </a:rPr>
            <a:t>Accurate self-concept</a:t>
          </a:r>
          <a:endParaRPr lang="en-US" dirty="0">
            <a:solidFill>
              <a:schemeClr val="bg1"/>
            </a:solidFill>
          </a:endParaRPr>
        </a:p>
      </dgm:t>
    </dgm:pt>
    <dgm:pt modelId="{668ADB54-3238-45F0-8836-0C620F56A119}" type="parTrans" cxnId="{A947097E-8FA1-4E47-B338-EE12D416B018}">
      <dgm:prSet/>
      <dgm:spPr/>
      <dgm:t>
        <a:bodyPr/>
        <a:lstStyle/>
        <a:p>
          <a:endParaRPr lang="en-US"/>
        </a:p>
      </dgm:t>
    </dgm:pt>
    <dgm:pt modelId="{D1C4E9C7-B9F4-4329-88A1-F58CEABB37FB}" type="sibTrans" cxnId="{A947097E-8FA1-4E47-B338-EE12D416B018}">
      <dgm:prSet/>
      <dgm:spPr/>
      <dgm:t>
        <a:bodyPr/>
        <a:lstStyle/>
        <a:p>
          <a:endParaRPr lang="en-US"/>
        </a:p>
      </dgm:t>
    </dgm:pt>
    <dgm:pt modelId="{E16F4098-776F-4DB8-B6E8-FE4628003AD6}">
      <dgm:prSet/>
      <dgm:spPr/>
      <dgm:t>
        <a:bodyPr/>
        <a:lstStyle/>
        <a:p>
          <a:r>
            <a:rPr lang="en-US">
              <a:solidFill>
                <a:schemeClr val="bg1"/>
              </a:solidFill>
            </a:rPr>
            <a:t>Self-respect</a:t>
          </a:r>
          <a:endParaRPr lang="en-US"/>
        </a:p>
      </dgm:t>
    </dgm:pt>
    <dgm:pt modelId="{50261960-9A7A-43D6-8A07-BB6F7E18C411}" type="parTrans" cxnId="{E6125155-5E5F-4877-986F-65B2C49B8F62}">
      <dgm:prSet/>
      <dgm:spPr/>
      <dgm:t>
        <a:bodyPr/>
        <a:lstStyle/>
        <a:p>
          <a:endParaRPr lang="en-US"/>
        </a:p>
      </dgm:t>
    </dgm:pt>
    <dgm:pt modelId="{621469A5-7643-4767-A6CA-EC2DED030DE6}" type="sibTrans" cxnId="{E6125155-5E5F-4877-986F-65B2C49B8F62}">
      <dgm:prSet/>
      <dgm:spPr/>
      <dgm:t>
        <a:bodyPr/>
        <a:lstStyle/>
        <a:p>
          <a:endParaRPr lang="en-US"/>
        </a:p>
      </dgm:t>
    </dgm:pt>
    <dgm:pt modelId="{37A01716-E095-4315-B89B-A14C028EE4CB}">
      <dgm:prSet/>
      <dgm:spPr/>
      <dgm:t>
        <a:bodyPr/>
        <a:lstStyle/>
        <a:p>
          <a:r>
            <a:rPr lang="en-US">
              <a:solidFill>
                <a:schemeClr val="bg1"/>
              </a:solidFill>
            </a:rPr>
            <a:t>Making sense</a:t>
          </a:r>
          <a:endParaRPr lang="en-US" dirty="0">
            <a:solidFill>
              <a:schemeClr val="bg1"/>
            </a:solidFill>
          </a:endParaRPr>
        </a:p>
      </dgm:t>
    </dgm:pt>
    <dgm:pt modelId="{4BA681BF-69BA-4583-B298-DDDAFDAEEC56}" type="parTrans" cxnId="{AECC9DF0-D0E0-4740-93C2-B641F86B946B}">
      <dgm:prSet/>
      <dgm:spPr/>
      <dgm:t>
        <a:bodyPr/>
        <a:lstStyle/>
        <a:p>
          <a:endParaRPr lang="en-US"/>
        </a:p>
      </dgm:t>
    </dgm:pt>
    <dgm:pt modelId="{315A4A93-7F9D-4C21-9DE2-B80DFA790738}" type="sibTrans" cxnId="{AECC9DF0-D0E0-4740-93C2-B641F86B946B}">
      <dgm:prSet/>
      <dgm:spPr/>
      <dgm:t>
        <a:bodyPr/>
        <a:lstStyle/>
        <a:p>
          <a:endParaRPr lang="en-US"/>
        </a:p>
      </dgm:t>
    </dgm:pt>
    <dgm:pt modelId="{A272A0C8-2647-4101-BBEF-C8576CF12591}">
      <dgm:prSet/>
      <dgm:spPr/>
      <dgm:t>
        <a:bodyPr/>
        <a:lstStyle/>
        <a:p>
          <a:r>
            <a:rPr lang="en-US">
              <a:solidFill>
                <a:schemeClr val="bg1"/>
              </a:solidFill>
            </a:rPr>
            <a:t>Purpose</a:t>
          </a:r>
          <a:endParaRPr lang="en-US" dirty="0">
            <a:solidFill>
              <a:schemeClr val="bg1"/>
            </a:solidFill>
          </a:endParaRPr>
        </a:p>
      </dgm:t>
    </dgm:pt>
    <dgm:pt modelId="{490A11AA-4210-448B-BB4C-B9E36836E78A}" type="parTrans" cxnId="{56B88DDB-5136-467B-B559-0DE692CC8C60}">
      <dgm:prSet/>
      <dgm:spPr/>
      <dgm:t>
        <a:bodyPr/>
        <a:lstStyle/>
        <a:p>
          <a:endParaRPr lang="en-US"/>
        </a:p>
      </dgm:t>
    </dgm:pt>
    <dgm:pt modelId="{140201AD-B261-4E0A-B684-BA11A8D67971}" type="sibTrans" cxnId="{56B88DDB-5136-467B-B559-0DE692CC8C60}">
      <dgm:prSet/>
      <dgm:spPr/>
      <dgm:t>
        <a:bodyPr/>
        <a:lstStyle/>
        <a:p>
          <a:endParaRPr lang="en-US"/>
        </a:p>
      </dgm:t>
    </dgm:pt>
    <dgm:pt modelId="{307A0384-3A9B-4435-9318-1278BFCA76CE}">
      <dgm:prSet/>
      <dgm:spPr/>
      <dgm:t>
        <a:bodyPr/>
        <a:lstStyle/>
        <a:p>
          <a:r>
            <a:rPr lang="en-US">
              <a:solidFill>
                <a:schemeClr val="bg1"/>
              </a:solidFill>
            </a:rPr>
            <a:t>Faith</a:t>
          </a:r>
          <a:endParaRPr lang="en-US" dirty="0">
            <a:solidFill>
              <a:schemeClr val="bg1"/>
            </a:solidFill>
          </a:endParaRPr>
        </a:p>
      </dgm:t>
    </dgm:pt>
    <dgm:pt modelId="{00E4884F-2B15-4EC1-9047-8C384BA3515C}" type="parTrans" cxnId="{5876E56E-B37F-4BF0-B3FD-52A939218CF9}">
      <dgm:prSet/>
      <dgm:spPr/>
      <dgm:t>
        <a:bodyPr/>
        <a:lstStyle/>
        <a:p>
          <a:endParaRPr lang="en-US"/>
        </a:p>
      </dgm:t>
    </dgm:pt>
    <dgm:pt modelId="{B83803B0-A1AC-435E-986F-B245D94CAD26}" type="sibTrans" cxnId="{5876E56E-B37F-4BF0-B3FD-52A939218CF9}">
      <dgm:prSet/>
      <dgm:spPr/>
      <dgm:t>
        <a:bodyPr/>
        <a:lstStyle/>
        <a:p>
          <a:endParaRPr lang="en-US"/>
        </a:p>
      </dgm:t>
    </dgm:pt>
    <dgm:pt modelId="{58DBFC4A-A318-44A7-A6AE-AAA4C07867C7}">
      <dgm:prSet/>
      <dgm:spPr/>
      <dgm:t>
        <a:bodyPr/>
        <a:lstStyle/>
        <a:p>
          <a:r>
            <a:rPr lang="en-US">
              <a:solidFill>
                <a:schemeClr val="bg1"/>
              </a:solidFill>
            </a:rPr>
            <a:t>Joy</a:t>
          </a:r>
          <a:endParaRPr lang="en-US"/>
        </a:p>
      </dgm:t>
    </dgm:pt>
    <dgm:pt modelId="{6B16B95A-24D8-4E59-BC9C-F21356BC5301}" type="parTrans" cxnId="{E7C542EA-A115-4F34-8D32-7A19706A318F}">
      <dgm:prSet/>
      <dgm:spPr/>
      <dgm:t>
        <a:bodyPr/>
        <a:lstStyle/>
        <a:p>
          <a:endParaRPr lang="en-US"/>
        </a:p>
      </dgm:t>
    </dgm:pt>
    <dgm:pt modelId="{E556F2FA-17E0-4BD6-A254-27B47266B967}" type="sibTrans" cxnId="{E7C542EA-A115-4F34-8D32-7A19706A318F}">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pt>
    <dgm:pt modelId="{C96B89ED-9947-4A4F-BA7C-A258F83E62C8}" type="pres">
      <dgm:prSet presAssocID="{1AE1BEAB-1BBA-4481-9097-9AC393720E97}" presName="desTx" presStyleLbl="alignAccFollowNode1" presStyleIdx="0" presStyleCnt="4">
        <dgm:presLayoutVars/>
      </dgm:prSet>
      <dgm:spPr/>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4">
        <dgm:presLayoutVars>
          <dgm:chMax val="0"/>
          <dgm:chPref val="0"/>
        </dgm:presLayoutVars>
      </dgm:prSet>
      <dgm:spPr/>
    </dgm:pt>
    <dgm:pt modelId="{663A4983-E385-3A4C-9A2E-20E14778FCC8}" type="pres">
      <dgm:prSet presAssocID="{4DE3A34C-F15C-4D2B-9294-D4FE07B2ACE4}" presName="desTx" presStyleLbl="alignAccFollowNode1" presStyleIdx="1" presStyleCnt="4">
        <dgm:presLayoutVars/>
      </dgm:prSet>
      <dgm:spPr/>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4">
        <dgm:presLayoutVars>
          <dgm:chMax val="0"/>
          <dgm:chPref val="0"/>
        </dgm:presLayoutVars>
      </dgm:prSet>
      <dgm:spPr/>
    </dgm:pt>
    <dgm:pt modelId="{F4B04CBB-6230-B043-955E-84D5A2BA66F1}" type="pres">
      <dgm:prSet presAssocID="{C5490CA0-4E63-4EB1-8FED-E5811A953720}" presName="desTx" presStyleLbl="alignAccFollowNode1" presStyleIdx="2" presStyleCnt="4">
        <dgm:presLayoutVars/>
      </dgm:prSet>
      <dgm:spPr/>
    </dgm:pt>
    <dgm:pt modelId="{9C250240-6186-4B44-87D4-0341B98FD282}" type="pres">
      <dgm:prSet presAssocID="{006F3E9A-AFE7-4735-9677-D9FFCCA3CDE9}" presName="space" presStyleCnt="0"/>
      <dgm:spPr/>
    </dgm:pt>
    <dgm:pt modelId="{D4CC2BC3-1371-A44F-8760-9A0E2941A0B4}" type="pres">
      <dgm:prSet presAssocID="{ACB4B9B6-FA1C-4F13-B418-5DCEC4FC0033}" presName="composite" presStyleCnt="0"/>
      <dgm:spPr/>
    </dgm:pt>
    <dgm:pt modelId="{14128912-80BD-EA4B-A556-9B81501FFE87}" type="pres">
      <dgm:prSet presAssocID="{ACB4B9B6-FA1C-4F13-B418-5DCEC4FC0033}" presName="parTx" presStyleLbl="alignNode1" presStyleIdx="3" presStyleCnt="4">
        <dgm:presLayoutVars>
          <dgm:chMax val="0"/>
          <dgm:chPref val="0"/>
        </dgm:presLayoutVars>
      </dgm:prSet>
      <dgm:spPr/>
    </dgm:pt>
    <dgm:pt modelId="{359F9096-7382-7349-B8E7-3046EFCA5537}" type="pres">
      <dgm:prSet presAssocID="{ACB4B9B6-FA1C-4F13-B418-5DCEC4FC0033}" presName="desTx" presStyleLbl="alignAccFollowNode1" presStyleIdx="3" presStyleCnt="4">
        <dgm:presLayoutVars/>
      </dgm:prSet>
      <dgm:spPr/>
    </dgm:pt>
  </dgm:ptLst>
  <dgm:cxnLst>
    <dgm:cxn modelId="{3B03F20E-BE26-4B22-86B6-693FA9BF853E}" type="presOf" srcId="{24DF593C-561A-4451-B54D-949AC4906D0C}" destId="{663A4983-E385-3A4C-9A2E-20E14778FCC8}" srcOrd="0" destOrd="2" presId="urn:microsoft.com/office/officeart/2016/7/layout/HorizontalActionList"/>
    <dgm:cxn modelId="{659CEE12-76D1-F74D-A942-4E1D777AD4E0}" type="presOf" srcId="{1AE1BEAB-1BBA-4481-9097-9AC393720E97}" destId="{3DE734A7-0752-1B48-BC15-4700B9E0B624}" srcOrd="0" destOrd="0" presId="urn:microsoft.com/office/officeart/2016/7/layout/HorizontalActionList"/>
    <dgm:cxn modelId="{7230BA27-AB4C-A24F-BC3C-16BF706C3E8B}" type="presOf" srcId="{3037C9D6-D4DE-42C7-BD03-A569005B5ABF}" destId="{663A4983-E385-3A4C-9A2E-20E14778FCC8}" srcOrd="0" destOrd="0" presId="urn:microsoft.com/office/officeart/2016/7/layout/HorizontalActionList"/>
    <dgm:cxn modelId="{BC4A3B29-5643-4CBA-9BF1-8FE3E25B7CD9}" type="presOf" srcId="{58DBFC4A-A318-44A7-A6AE-AAA4C07867C7}" destId="{359F9096-7382-7349-B8E7-3046EFCA5537}" srcOrd="0" destOrd="4" presId="urn:microsoft.com/office/officeart/2016/7/layout/HorizontalActionList"/>
    <dgm:cxn modelId="{0FF1FA33-88BE-4400-B1DF-C213B622CEEC}" srcId="{4DE3A34C-F15C-4D2B-9294-D4FE07B2ACE4}" destId="{ADD76DE8-3FE5-4C02-890D-5348CD1A5407}" srcOrd="3" destOrd="0" parTransId="{5564713C-E660-40FA-9B90-0667B280524E}" sibTransId="{DB29086D-3CD5-44B3-BEC6-48AD7FEFC3FB}"/>
    <dgm:cxn modelId="{00752935-5AB6-4B8C-B732-3027A0C6BCB5}" type="presOf" srcId="{37A01716-E095-4315-B89B-A14C028EE4CB}" destId="{359F9096-7382-7349-B8E7-3046EFCA5537}" srcOrd="0" destOrd="1" presId="urn:microsoft.com/office/officeart/2016/7/layout/HorizontalActionList"/>
    <dgm:cxn modelId="{078B2F38-19F9-436A-BEEC-7F26AFB417B0}" srcId="{9DA7232C-BB98-4B8B-A193-03696B722C94}" destId="{C5490CA0-4E63-4EB1-8FED-E5811A953720}" srcOrd="2" destOrd="0" parTransId="{4F15E8BF-C96F-4573-B40D-3F072DEAB214}" sibTransId="{006F3E9A-AFE7-4735-9677-D9FFCCA3CDE9}"/>
    <dgm:cxn modelId="{9B68993B-47C0-1844-A96C-1F4DEC839AE9}" type="presOf" srcId="{62BF2E1F-D614-4302-BF8C-25C2DA9038BA}" destId="{359F9096-7382-7349-B8E7-3046EFCA5537}" srcOrd="0" destOrd="0" presId="urn:microsoft.com/office/officeart/2016/7/layout/HorizontalActionList"/>
    <dgm:cxn modelId="{415DC13B-0B69-4012-AE32-1B6BC4212638}" type="presOf" srcId="{843C3974-3E0F-4CEA-B50D-161EBF7E6E0A}" destId="{C96B89ED-9947-4A4F-BA7C-A258F83E62C8}" srcOrd="0" destOrd="3" presId="urn:microsoft.com/office/officeart/2016/7/layout/HorizontalActionList"/>
    <dgm:cxn modelId="{7FE7E360-CE38-454B-A421-054F762CC4EC}" type="presOf" srcId="{F5302E68-D20F-4E08-8C93-F2197F6ED75F}" destId="{F4B04CBB-6230-B043-955E-84D5A2BA66F1}" srcOrd="0" destOrd="1" presId="urn:microsoft.com/office/officeart/2016/7/layout/HorizontalActionList"/>
    <dgm:cxn modelId="{62983D61-C0F2-409D-BC2A-54185AD6F9E0}" type="presOf" srcId="{E24B7230-F69E-4A1C-8B8A-F520F60C22AF}" destId="{C96B89ED-9947-4A4F-BA7C-A258F83E62C8}" srcOrd="0" destOrd="1" presId="urn:microsoft.com/office/officeart/2016/7/layout/HorizontalActionList"/>
    <dgm:cxn modelId="{CA024963-66F9-4107-91FE-6666D9DB758D}" srcId="{1AE1BEAB-1BBA-4481-9097-9AC393720E97}" destId="{0EF7B8E5-74FC-4B38-8F99-96026E16D4CC}" srcOrd="4" destOrd="0" parTransId="{90863AFE-CA77-4535-BFA6-C03831919286}" sibTransId="{B3D69C24-E9C8-44B7-9007-481D928356C1}"/>
    <dgm:cxn modelId="{4B066943-9623-874D-B86C-80780D94D6A6}" srcId="{C5490CA0-4E63-4EB1-8FED-E5811A953720}" destId="{85204FDD-8FC5-5D4D-AFB4-29A3C28AD81E}" srcOrd="4" destOrd="0" parTransId="{D424DC16-13FA-6348-9477-9DFC36A067C2}" sibTransId="{B1F55F3D-DDAC-7C47-A996-53B5C91DA486}"/>
    <dgm:cxn modelId="{515FF947-6D65-49ED-840E-8151334B6BF4}" srcId="{4DE3A34C-F15C-4D2B-9294-D4FE07B2ACE4}" destId="{3037C9D6-D4DE-42C7-BD03-A569005B5ABF}" srcOrd="0" destOrd="0" parTransId="{74B32624-EB8D-49A7-AE2F-062221346847}" sibTransId="{D83B649A-C017-40DB-BF71-1212621B6C14}"/>
    <dgm:cxn modelId="{2C63296B-1A3C-8B4C-B3F5-6F5854CC6BBE}" type="presOf" srcId="{9DA7232C-BB98-4B8B-A193-03696B722C94}" destId="{6EC623F5-BBF4-FE4B-96BA-EA0A795AC5D8}" srcOrd="0" destOrd="0" presId="urn:microsoft.com/office/officeart/2016/7/layout/HorizontalActionList"/>
    <dgm:cxn modelId="{4A2DB24C-079E-4E72-9006-81CBF0025C0F}" type="presOf" srcId="{ADD76DE8-3FE5-4C02-890D-5348CD1A5407}" destId="{663A4983-E385-3A4C-9A2E-20E14778FCC8}" srcOrd="0" destOrd="3" presId="urn:microsoft.com/office/officeart/2016/7/layout/HorizontalActionList"/>
    <dgm:cxn modelId="{5876E56E-B37F-4BF0-B3FD-52A939218CF9}" srcId="{ACB4B9B6-FA1C-4F13-B418-5DCEC4FC0033}" destId="{307A0384-3A9B-4435-9318-1278BFCA76CE}" srcOrd="3" destOrd="0" parTransId="{00E4884F-2B15-4EC1-9047-8C384BA3515C}" sibTransId="{B83803B0-A1AC-435E-986F-B245D94CAD26}"/>
    <dgm:cxn modelId="{A4133A4F-3114-44C1-9F2C-57729D3590D4}" type="presOf" srcId="{193D587C-AD2B-41AD-86F7-FF2E1E44062C}" destId="{F4B04CBB-6230-B043-955E-84D5A2BA66F1}" srcOrd="0" destOrd="2" presId="urn:microsoft.com/office/officeart/2016/7/layout/HorizontalActionList"/>
    <dgm:cxn modelId="{AA61D870-BD69-423B-A681-05CDFF2B3FC3}" srcId="{4DE3A34C-F15C-4D2B-9294-D4FE07B2ACE4}" destId="{24DF593C-561A-4451-B54D-949AC4906D0C}" srcOrd="2" destOrd="0" parTransId="{6B678447-A9AB-4BED-B840-A45503E5C909}" sibTransId="{F8745CC9-6D59-4780-B829-C8736D5A9592}"/>
    <dgm:cxn modelId="{E9BF7C72-4621-42E5-B21E-1595301FFA6E}" srcId="{ACB4B9B6-FA1C-4F13-B418-5DCEC4FC0033}" destId="{62BF2E1F-D614-4302-BF8C-25C2DA9038BA}" srcOrd="0" destOrd="0" parTransId="{BB60B1B4-7C25-4AA5-A2B2-55C86CCC4572}" sibTransId="{E76A88DB-0AB2-439D-A1DF-55713955405D}"/>
    <dgm:cxn modelId="{E6125155-5E5F-4877-986F-65B2C49B8F62}" srcId="{C5490CA0-4E63-4EB1-8FED-E5811A953720}" destId="{E16F4098-776F-4DB8-B6E8-FE4628003AD6}" srcOrd="3" destOrd="0" parTransId="{50261960-9A7A-43D6-8A07-BB6F7E18C411}" sibTransId="{621469A5-7643-4767-A6CA-EC2DED030DE6}"/>
    <dgm:cxn modelId="{FEB6207A-A546-2348-BEBC-C24786071925}" type="presOf" srcId="{C5490CA0-4E63-4EB1-8FED-E5811A953720}" destId="{0FD8E0E6-B678-DD4E-A868-521155CD4A3D}" srcOrd="0" destOrd="0" presId="urn:microsoft.com/office/officeart/2016/7/layout/HorizontalActionList"/>
    <dgm:cxn modelId="{57822F5A-382D-4ABC-B7B1-3BB6090B7A04}" type="presOf" srcId="{0EF7B8E5-74FC-4B38-8F99-96026E16D4CC}" destId="{C96B89ED-9947-4A4F-BA7C-A258F83E62C8}" srcOrd="0" destOrd="4" presId="urn:microsoft.com/office/officeart/2016/7/layout/HorizontalActionList"/>
    <dgm:cxn modelId="{1FBEB25A-4C92-1040-B4CA-DB378B2805F3}" type="presOf" srcId="{ACB4B9B6-FA1C-4F13-B418-5DCEC4FC0033}" destId="{14128912-80BD-EA4B-A556-9B81501FFE87}" srcOrd="0" destOrd="0" presId="urn:microsoft.com/office/officeart/2016/7/layout/HorizontalActionList"/>
    <dgm:cxn modelId="{A947097E-8FA1-4E47-B338-EE12D416B018}" srcId="{C5490CA0-4E63-4EB1-8FED-E5811A953720}" destId="{193D587C-AD2B-41AD-86F7-FF2E1E44062C}" srcOrd="2" destOrd="0" parTransId="{668ADB54-3238-45F0-8836-0C620F56A119}" sibTransId="{D1C4E9C7-B9F4-4329-88A1-F58CEABB37FB}"/>
    <dgm:cxn modelId="{D218D384-FA0D-4695-8C08-9F2AE078AA7F}" type="presOf" srcId="{1EAAEDB7-AD9B-485A-B649-A8AED33CEA40}" destId="{663A4983-E385-3A4C-9A2E-20E14778FCC8}" srcOrd="0" destOrd="1" presId="urn:microsoft.com/office/officeart/2016/7/layout/HorizontalActionList"/>
    <dgm:cxn modelId="{07F7B28E-AF11-4D01-9095-6CE0BB3DE5F6}" srcId="{4DE3A34C-F15C-4D2B-9294-D4FE07B2ACE4}" destId="{1EAAEDB7-AD9B-485A-B649-A8AED33CEA40}" srcOrd="1" destOrd="0" parTransId="{CBCE06D8-7DC9-4A96-8846-F671EBAD2A09}" sibTransId="{CC3B0BD3-9F88-4D93-878A-000376AB75CE}"/>
    <dgm:cxn modelId="{990E0095-E9F9-4F52-926F-3FF4783C30D8}" type="presOf" srcId="{9AFB4838-B795-4DB1-94C6-84E6552ACC6F}" destId="{C96B89ED-9947-4A4F-BA7C-A258F83E62C8}" srcOrd="0" destOrd="2"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A3283097-8560-774A-B0D6-776430623874}" srcId="{ACB4B9B6-FA1C-4F13-B418-5DCEC4FC0033}" destId="{1A6767C1-0251-1845-B88F-46CB6B873335}" srcOrd="5" destOrd="0" parTransId="{F61218B4-FCAE-AB4F-B318-4CFFF22CF121}" sibTransId="{A60C72A4-8F61-644C-8C7C-0AC2A98AECFC}"/>
    <dgm:cxn modelId="{8ABB8E99-2C61-483F-BF0C-623B862F5080}" type="presOf" srcId="{307A0384-3A9B-4435-9318-1278BFCA76CE}" destId="{359F9096-7382-7349-B8E7-3046EFCA5537}" srcOrd="0" destOrd="3" presId="urn:microsoft.com/office/officeart/2016/7/layout/HorizontalActionList"/>
    <dgm:cxn modelId="{9951C39A-AE17-422B-996D-8BDF750A9552}" type="presOf" srcId="{A272A0C8-2647-4101-BBEF-C8576CF12591}" destId="{359F9096-7382-7349-B8E7-3046EFCA5537}" srcOrd="0" destOrd="2" presId="urn:microsoft.com/office/officeart/2016/7/layout/HorizontalActionList"/>
    <dgm:cxn modelId="{93C37EA3-FB32-4187-B0D1-B7606A1AC6C5}" srcId="{1AE1BEAB-1BBA-4481-9097-9AC393720E97}" destId="{843C3974-3E0F-4CEA-B50D-161EBF7E6E0A}" srcOrd="3" destOrd="0" parTransId="{81684D98-FEB3-483B-9F5A-FCB7BF510FBF}" sibTransId="{845F6301-9DC6-4DCC-8BFE-11F791BFD38C}"/>
    <dgm:cxn modelId="{2CBBBFA6-5A49-014B-979D-7FF9FBBE5F5B}" type="presOf" srcId="{87802234-BD83-42AB-90AC-8D5391DCC3A5}" destId="{F4B04CBB-6230-B043-955E-84D5A2BA66F1}" srcOrd="0" destOrd="0" presId="urn:microsoft.com/office/officeart/2016/7/layout/HorizontalActionList"/>
    <dgm:cxn modelId="{909DAEB2-BF1A-4C0E-A874-0E5D8F64AEEB}" srcId="{9DA7232C-BB98-4B8B-A193-03696B722C94}" destId="{ACB4B9B6-FA1C-4F13-B418-5DCEC4FC0033}" srcOrd="3" destOrd="0" parTransId="{63ADE0E6-73AC-4EFC-B376-3B27DC2F76E8}" sibTransId="{C00757B0-EAD0-49F0-93B5-9BEBB69CC8DB}"/>
    <dgm:cxn modelId="{EE435AB6-B262-427C-A756-0AC8E507B73D}" srcId="{C5490CA0-4E63-4EB1-8FED-E5811A953720}" destId="{87802234-BD83-42AB-90AC-8D5391DCC3A5}" srcOrd="0" destOrd="0" parTransId="{29D79A10-7256-4C17-B7CC-F2136D186BA4}" sibTransId="{8CFFC607-A4C6-4F84-89E6-9FBD72B0ED49}"/>
    <dgm:cxn modelId="{B513B7B7-0AF3-1149-808C-21F57FA7EF3E}" type="presOf" srcId="{30F4152B-C75A-4517-907C-BBB0E15CA150}" destId="{C96B89ED-9947-4A4F-BA7C-A258F83E62C8}" srcOrd="0" destOrd="0" presId="urn:microsoft.com/office/officeart/2016/7/layout/HorizontalActionList"/>
    <dgm:cxn modelId="{B209EEBD-EC0F-448C-9F13-8363D944DBDB}" srcId="{C5490CA0-4E63-4EB1-8FED-E5811A953720}" destId="{F5302E68-D20F-4E08-8C93-F2197F6ED75F}" srcOrd="1" destOrd="0" parTransId="{A4E29A84-0B6C-484C-B8A2-49A5DE611E7F}" sibTransId="{A9D979B6-35EE-4E3F-909F-03037ECB21A1}"/>
    <dgm:cxn modelId="{D055B9C8-7138-4E5F-918D-B596F52E3D6B}" srcId="{1AE1BEAB-1BBA-4481-9097-9AC393720E97}" destId="{0EAED166-42E2-43DC-8841-340D9175E0A1}" srcOrd="5" destOrd="0" parTransId="{3408DF33-2970-42E5-B305-5ADB212A1066}" sibTransId="{6862185B-3FE3-48C0-90F5-86B04D7631AE}"/>
    <dgm:cxn modelId="{34C02FCD-4B7D-4BEF-A22D-EACBDEC3016A}" type="presOf" srcId="{0EAED166-42E2-43DC-8841-340D9175E0A1}" destId="{C96B89ED-9947-4A4F-BA7C-A258F83E62C8}" srcOrd="0" destOrd="5" presId="urn:microsoft.com/office/officeart/2016/7/layout/HorizontalActionList"/>
    <dgm:cxn modelId="{194A7BD5-823A-0B4F-A3B2-211DF6D9EBFF}" type="presOf" srcId="{4DE3A34C-F15C-4D2B-9294-D4FE07B2ACE4}" destId="{3392C23F-3812-5243-AE9C-4A7514895F30}" srcOrd="0" destOrd="0" presId="urn:microsoft.com/office/officeart/2016/7/layout/HorizontalActionList"/>
    <dgm:cxn modelId="{03543ED7-AEDB-4D20-ACCE-0F71A350C1CA}" srcId="{1AE1BEAB-1BBA-4481-9097-9AC393720E97}" destId="{E24B7230-F69E-4A1C-8B8A-F520F60C22AF}" srcOrd="1" destOrd="0" parTransId="{4E6AF060-5B38-43C8-B680-D9B384075B45}" sibTransId="{2AFAA0F1-6660-4F58-8E2D-6A5E05CA93D9}"/>
    <dgm:cxn modelId="{56B88DDB-5136-467B-B559-0DE692CC8C60}" srcId="{ACB4B9B6-FA1C-4F13-B418-5DCEC4FC0033}" destId="{A272A0C8-2647-4101-BBEF-C8576CF12591}" srcOrd="2" destOrd="0" parTransId="{490A11AA-4210-448B-BB4C-B9E36836E78A}" sibTransId="{140201AD-B261-4E0A-B684-BA11A8D67971}"/>
    <dgm:cxn modelId="{561BC3DD-CC23-4C59-805E-7BD6E729E21F}" srcId="{1AE1BEAB-1BBA-4481-9097-9AC393720E97}" destId="{30F4152B-C75A-4517-907C-BBB0E15CA150}" srcOrd="0" destOrd="0" parTransId="{C3D05647-4273-42C0-83B3-AC3738AE8333}" sibTransId="{94FEEE47-80A0-4494-8FAB-5A92600653A8}"/>
    <dgm:cxn modelId="{E25EEADF-6948-9849-BAC4-1685FEE54A2D}" type="presOf" srcId="{1A6767C1-0251-1845-B88F-46CB6B873335}" destId="{359F9096-7382-7349-B8E7-3046EFCA5537}" srcOrd="0" destOrd="5" presId="urn:microsoft.com/office/officeart/2016/7/layout/HorizontalActionList"/>
    <dgm:cxn modelId="{751E99E8-AA21-4FF9-BA93-9185C7832994}" srcId="{9DA7232C-BB98-4B8B-A193-03696B722C94}" destId="{1AE1BEAB-1BBA-4481-9097-9AC393720E97}" srcOrd="0" destOrd="0" parTransId="{61D0C8FB-D3B6-41EC-8612-2A9D03BC8608}" sibTransId="{65199854-E816-42D6-AB6C-B3BA6E305828}"/>
    <dgm:cxn modelId="{8379D8E9-D803-A749-B8CC-113BD0FA69AD}" type="presOf" srcId="{85204FDD-8FC5-5D4D-AFB4-29A3C28AD81E}" destId="{F4B04CBB-6230-B043-955E-84D5A2BA66F1}" srcOrd="0" destOrd="4" presId="urn:microsoft.com/office/officeart/2016/7/layout/HorizontalActionList"/>
    <dgm:cxn modelId="{0B77EEE9-0F8F-448C-BB2D-46EE6BE530C5}" type="presOf" srcId="{E16F4098-776F-4DB8-B6E8-FE4628003AD6}" destId="{F4B04CBB-6230-B043-955E-84D5A2BA66F1}" srcOrd="0" destOrd="3" presId="urn:microsoft.com/office/officeart/2016/7/layout/HorizontalActionList"/>
    <dgm:cxn modelId="{E7C542EA-A115-4F34-8D32-7A19706A318F}" srcId="{ACB4B9B6-FA1C-4F13-B418-5DCEC4FC0033}" destId="{58DBFC4A-A318-44A7-A6AE-AAA4C07867C7}" srcOrd="4" destOrd="0" parTransId="{6B16B95A-24D8-4E59-BC9C-F21356BC5301}" sibTransId="{E556F2FA-17E0-4BD6-A254-27B47266B967}"/>
    <dgm:cxn modelId="{AECC9DF0-D0E0-4740-93C2-B641F86B946B}" srcId="{ACB4B9B6-FA1C-4F13-B418-5DCEC4FC0033}" destId="{37A01716-E095-4315-B89B-A14C028EE4CB}" srcOrd="1" destOrd="0" parTransId="{4BA681BF-69BA-4583-B298-DDDAFDAEEC56}" sibTransId="{315A4A93-7F9D-4C21-9DE2-B80DFA790738}"/>
    <dgm:cxn modelId="{232E40FB-FAC5-4567-8DE7-470964130AB9}" srcId="{1AE1BEAB-1BBA-4481-9097-9AC393720E97}" destId="{9AFB4838-B795-4DB1-94C6-84E6552ACC6F}" srcOrd="2" destOrd="0" parTransId="{50398F5D-1294-4801-AB50-C1150D6208CD}" sibTransId="{7B1F29BC-9B61-4351-A519-71E68768A1C3}"/>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 modelId="{3C02CC10-8BE2-FF41-8A0D-84A4352D1BF2}" type="presParOf" srcId="{6EC623F5-BBF4-FE4B-96BA-EA0A795AC5D8}" destId="{9C250240-6186-4B44-87D4-0341B98FD282}" srcOrd="5" destOrd="0" presId="urn:microsoft.com/office/officeart/2016/7/layout/HorizontalActionList"/>
    <dgm:cxn modelId="{E9E50403-5FF3-8547-B3DB-14AFA23E3E2F}" type="presParOf" srcId="{6EC623F5-BBF4-FE4B-96BA-EA0A795AC5D8}" destId="{D4CC2BC3-1371-A44F-8760-9A0E2941A0B4}" srcOrd="6" destOrd="0" presId="urn:microsoft.com/office/officeart/2016/7/layout/HorizontalActionList"/>
    <dgm:cxn modelId="{27FC222A-F71A-0F48-BB1A-3E7ED61C7D73}" type="presParOf" srcId="{D4CC2BC3-1371-A44F-8760-9A0E2941A0B4}" destId="{14128912-80BD-EA4B-A556-9B81501FFE87}" srcOrd="0" destOrd="0" presId="urn:microsoft.com/office/officeart/2016/7/layout/HorizontalActionList"/>
    <dgm:cxn modelId="{9DF07016-DBCC-A04C-9D31-37DB868C0369}" type="presParOf" srcId="{D4CC2BC3-1371-A44F-8760-9A0E2941A0B4}" destId="{359F9096-7382-7349-B8E7-3046EFCA5537}"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06A68CC-068C-402A-971D-0BA933967F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B566622-FAB5-48BA-A77C-D197453A0FB4}">
      <dgm:prSet phldrT="[Text]" custT="1"/>
      <dgm:spPr>
        <a:solidFill>
          <a:srgbClr val="54BF37"/>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CONFIDENCE: Building Resilience, Growing the Green</a:t>
          </a:r>
          <a:endParaRPr lang="en-US" sz="2000" b="1" dirty="0"/>
        </a:p>
      </dgm:t>
    </dgm:pt>
    <dgm:pt modelId="{FB962DED-295C-46B5-9A66-48700E09DDB2}" type="parTrans" cxnId="{11419B5C-9A96-49CD-8836-11D31D6120CC}">
      <dgm:prSet/>
      <dgm:spPr/>
      <dgm:t>
        <a:bodyPr/>
        <a:lstStyle/>
        <a:p>
          <a:endParaRPr lang="en-US"/>
        </a:p>
      </dgm:t>
    </dgm:pt>
    <dgm:pt modelId="{DDC61275-3A31-4CF1-8F64-5EDE14FDB133}" type="sibTrans" cxnId="{11419B5C-9A96-49CD-8836-11D31D6120CC}">
      <dgm:prSet/>
      <dgm:spPr/>
      <dgm:t>
        <a:bodyPr/>
        <a:lstStyle/>
        <a:p>
          <a:endParaRPr lang="en-US"/>
        </a:p>
      </dgm:t>
    </dgm:pt>
    <dgm:pt modelId="{2148E375-B6A8-4AFF-BE82-72F834E6CE35}">
      <dgm:prSet phldrT="[Text]" custT="1"/>
      <dgm:spPr>
        <a:solidFill>
          <a:srgbClr val="FFFF00"/>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CONFIDENCE: Proactively Manage Stress</a:t>
          </a:r>
          <a:endParaRPr lang="en-US" sz="2000" b="1" dirty="0">
            <a:latin typeface="Arial" panose="020B0604020202020204" pitchFamily="34" charset="0"/>
            <a:cs typeface="Arial" panose="020B0604020202020204" pitchFamily="34" charset="0"/>
          </a:endParaRPr>
        </a:p>
      </dgm:t>
    </dgm:pt>
    <dgm:pt modelId="{F13DB35C-576C-4A72-AEBE-D087EA2E0C44}" type="parTrans" cxnId="{00666538-6A26-4C20-9B4A-9BEC50841ACA}">
      <dgm:prSet/>
      <dgm:spPr/>
      <dgm:t>
        <a:bodyPr/>
        <a:lstStyle/>
        <a:p>
          <a:endParaRPr lang="en-US"/>
        </a:p>
      </dgm:t>
    </dgm:pt>
    <dgm:pt modelId="{DDD5C748-56CD-4FDD-BE5E-58DFD357C573}" type="sibTrans" cxnId="{00666538-6A26-4C20-9B4A-9BEC50841ACA}">
      <dgm:prSet/>
      <dgm:spPr/>
      <dgm:t>
        <a:bodyPr/>
        <a:lstStyle/>
        <a:p>
          <a:endParaRPr lang="en-US"/>
        </a:p>
      </dgm:t>
    </dgm:pt>
    <dgm:pt modelId="{03FED0F4-9A35-42E0-978B-9F721F6AD3F6}">
      <dgm:prSet custT="1"/>
      <dgm:spPr>
        <a:ln>
          <a:solidFill>
            <a:schemeClr val="tx1"/>
          </a:solidFill>
        </a:ln>
      </dgm:spPr>
      <dgm:t>
        <a:bodyPr/>
        <a:lstStyle/>
        <a:p>
          <a:pPr>
            <a:spcAft>
              <a:spcPts val="0"/>
            </a:spcAft>
            <a:buFont typeface="Wingdings" panose="05000000000000000000" pitchFamily="2" charset="2"/>
            <a:buNone/>
          </a:pPr>
          <a:endParaRPr lang="en-US" sz="1500" dirty="0">
            <a:latin typeface="Arial" panose="020B0604020202020204" pitchFamily="34" charset="0"/>
            <a:cs typeface="Arial" panose="020B0604020202020204" pitchFamily="34" charset="0"/>
          </a:endParaRPr>
        </a:p>
      </dgm:t>
    </dgm:pt>
    <dgm:pt modelId="{023B6650-A124-4A51-AF6E-3E6DDB89DF20}" type="parTrans" cxnId="{8FDF11A6-FF34-498E-A677-796241677A14}">
      <dgm:prSet/>
      <dgm:spPr/>
      <dgm:t>
        <a:bodyPr/>
        <a:lstStyle/>
        <a:p>
          <a:endParaRPr lang="en-US"/>
        </a:p>
      </dgm:t>
    </dgm:pt>
    <dgm:pt modelId="{E4F95317-8700-4CAA-AD44-3A2D00A6450B}" type="sibTrans" cxnId="{8FDF11A6-FF34-498E-A677-796241677A14}">
      <dgm:prSet/>
      <dgm:spPr/>
      <dgm:t>
        <a:bodyPr/>
        <a:lstStyle/>
        <a:p>
          <a:endParaRPr lang="en-US"/>
        </a:p>
      </dgm:t>
    </dgm:pt>
    <dgm:pt modelId="{A8A1BEBE-E2EF-49C8-9892-4C8C44B01C28}">
      <dgm:prSet custT="1"/>
      <dgm:spPr>
        <a:ln>
          <a:solidFill>
            <a:schemeClr val="tx1"/>
          </a:solidFill>
        </a:ln>
      </dgm:spPr>
      <dgm:t>
        <a:bodyPr/>
        <a:lstStyle/>
        <a:p>
          <a:pP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dgm:t>
    </dgm:pt>
    <dgm:pt modelId="{6665CC04-A4CD-4EF8-8815-C7C91567D12C}" type="parTrans" cxnId="{820F60FE-2798-4784-9866-7E043EB8F26F}">
      <dgm:prSet/>
      <dgm:spPr/>
      <dgm:t>
        <a:bodyPr/>
        <a:lstStyle/>
        <a:p>
          <a:endParaRPr lang="en-US"/>
        </a:p>
      </dgm:t>
    </dgm:pt>
    <dgm:pt modelId="{2AB0CB96-E172-4843-8AFE-D34CEA634B74}" type="sibTrans" cxnId="{820F60FE-2798-4784-9866-7E043EB8F26F}">
      <dgm:prSet/>
      <dgm:spPr/>
      <dgm:t>
        <a:bodyPr/>
        <a:lstStyle/>
        <a:p>
          <a:endParaRPr lang="en-US"/>
        </a:p>
      </dgm:t>
    </dgm:pt>
    <dgm:pt modelId="{73C60D53-5960-4594-BF9E-B315F4A7B0B7}">
      <dgm:prSet/>
      <dgm:spPr/>
      <dgm:t>
        <a:bodyPr/>
        <a:lstStyle/>
        <a:p>
          <a:pPr>
            <a:spcAft>
              <a:spcPct val="15000"/>
            </a:spcAft>
            <a:buFont typeface="Wingdings" panose="05000000000000000000" pitchFamily="2" charset="2"/>
            <a:buChar char="§"/>
          </a:pPr>
          <a:endParaRPr lang="en-US" sz="1300" dirty="0">
            <a:solidFill>
              <a:srgbClr val="232D4B"/>
            </a:solidFill>
            <a:latin typeface="Arial" panose="020B0604020202020204" pitchFamily="34" charset="0"/>
            <a:cs typeface="Arial" panose="020B0604020202020204" pitchFamily="34" charset="0"/>
          </a:endParaRPr>
        </a:p>
      </dgm:t>
    </dgm:pt>
    <dgm:pt modelId="{A6E8364B-EAE3-407C-8565-DEB6E09853B0}" type="parTrans" cxnId="{EBBE5EDC-F676-41B5-B80C-F3E61FE6CC83}">
      <dgm:prSet/>
      <dgm:spPr/>
      <dgm:t>
        <a:bodyPr/>
        <a:lstStyle/>
        <a:p>
          <a:endParaRPr lang="en-US"/>
        </a:p>
      </dgm:t>
    </dgm:pt>
    <dgm:pt modelId="{C95D5563-CA9C-4EAA-B42D-1EA90C4F2F8C}" type="sibTrans" cxnId="{EBBE5EDC-F676-41B5-B80C-F3E61FE6CC83}">
      <dgm:prSet/>
      <dgm:spPr/>
      <dgm:t>
        <a:bodyPr/>
        <a:lstStyle/>
        <a:p>
          <a:endParaRPr lang="en-US"/>
        </a:p>
      </dgm:t>
    </dgm:pt>
    <dgm:pt modelId="{746D795B-BC39-4DCE-B2DD-BB7CDAF83727}">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Mentor others</a:t>
          </a:r>
        </a:p>
      </dgm:t>
    </dgm:pt>
    <dgm:pt modelId="{D4624D38-3DFA-45EB-832D-0B73D0B82FDD}" type="parTrans" cxnId="{EF008633-71FB-4CFF-85C5-610772C8ACB4}">
      <dgm:prSet/>
      <dgm:spPr/>
      <dgm:t>
        <a:bodyPr/>
        <a:lstStyle/>
        <a:p>
          <a:endParaRPr lang="en-US"/>
        </a:p>
      </dgm:t>
    </dgm:pt>
    <dgm:pt modelId="{0F6AAEC4-D2C9-4DDF-9C74-46E603E069C0}" type="sibTrans" cxnId="{EF008633-71FB-4CFF-85C5-610772C8ACB4}">
      <dgm:prSet/>
      <dgm:spPr/>
      <dgm:t>
        <a:bodyPr/>
        <a:lstStyle/>
        <a:p>
          <a:endParaRPr lang="en-US"/>
        </a:p>
      </dgm:t>
    </dgm:pt>
    <dgm:pt modelId="{4DA5DC68-F30A-4F75-805F-8774BD07A0F7}">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Use skills in new contexts</a:t>
          </a:r>
        </a:p>
      </dgm:t>
    </dgm:pt>
    <dgm:pt modelId="{721056BD-2D9E-4889-8F25-6B5D19482D86}" type="parTrans" cxnId="{C862888B-AC65-454A-87EA-C788EB1C45BB}">
      <dgm:prSet/>
      <dgm:spPr/>
      <dgm:t>
        <a:bodyPr/>
        <a:lstStyle/>
        <a:p>
          <a:endParaRPr lang="en-US"/>
        </a:p>
      </dgm:t>
    </dgm:pt>
    <dgm:pt modelId="{5BDC9E24-016F-4F58-9E03-637EE93479B7}" type="sibTrans" cxnId="{C862888B-AC65-454A-87EA-C788EB1C45BB}">
      <dgm:prSet/>
      <dgm:spPr/>
      <dgm:t>
        <a:bodyPr/>
        <a:lstStyle/>
        <a:p>
          <a:endParaRPr lang="en-US"/>
        </a:p>
      </dgm:t>
    </dgm:pt>
    <dgm:pt modelId="{3105004F-E41B-4BD4-BDFA-A082A68DFBFB}">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Reflection on how nursing has made a difference</a:t>
          </a:r>
        </a:p>
      </dgm:t>
    </dgm:pt>
    <dgm:pt modelId="{D515CF36-FFE2-4AC9-ACA7-C21C5E47DFEB}" type="parTrans" cxnId="{4F12D25E-50E7-44DF-A8DA-7520465320E5}">
      <dgm:prSet/>
      <dgm:spPr/>
      <dgm:t>
        <a:bodyPr/>
        <a:lstStyle/>
        <a:p>
          <a:endParaRPr lang="en-US"/>
        </a:p>
      </dgm:t>
    </dgm:pt>
    <dgm:pt modelId="{06362953-72B2-49AC-91D5-EBB62B83B2D1}" type="sibTrans" cxnId="{4F12D25E-50E7-44DF-A8DA-7520465320E5}">
      <dgm:prSet/>
      <dgm:spPr/>
      <dgm:t>
        <a:bodyPr/>
        <a:lstStyle/>
        <a:p>
          <a:endParaRPr lang="en-US"/>
        </a:p>
      </dgm:t>
    </dgm:pt>
    <dgm:pt modelId="{6B647BDD-9043-4999-BEED-DE2199196A2B}">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Look for learning opportunities</a:t>
          </a:r>
        </a:p>
      </dgm:t>
    </dgm:pt>
    <dgm:pt modelId="{E70BE970-994A-4095-974A-1D903C6D5AC0}" type="parTrans" cxnId="{C384F887-97BA-4935-8221-2F92366D8A34}">
      <dgm:prSet/>
      <dgm:spPr/>
      <dgm:t>
        <a:bodyPr/>
        <a:lstStyle/>
        <a:p>
          <a:endParaRPr lang="en-US"/>
        </a:p>
      </dgm:t>
    </dgm:pt>
    <dgm:pt modelId="{9B8BD3D5-F356-44AA-B0F5-6E2349CDFCE2}" type="sibTrans" cxnId="{C384F887-97BA-4935-8221-2F92366D8A34}">
      <dgm:prSet/>
      <dgm:spPr/>
      <dgm:t>
        <a:bodyPr/>
        <a:lstStyle/>
        <a:p>
          <a:endParaRPr lang="en-US"/>
        </a:p>
      </dgm:t>
    </dgm:pt>
    <dgm:pt modelId="{04060599-DA2B-48A8-A825-18600701CC47}">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Foster positive relationships</a:t>
          </a:r>
        </a:p>
      </dgm:t>
    </dgm:pt>
    <dgm:pt modelId="{B325BA56-C7AA-41D5-A16A-A306ED2CC162}" type="parTrans" cxnId="{77BCCCE2-EAF5-4C3F-A441-EF9F8A3E7B73}">
      <dgm:prSet/>
      <dgm:spPr/>
      <dgm:t>
        <a:bodyPr/>
        <a:lstStyle/>
        <a:p>
          <a:endParaRPr lang="en-US"/>
        </a:p>
      </dgm:t>
    </dgm:pt>
    <dgm:pt modelId="{668ECBEB-2F3E-474D-A7D6-3E75A15DC7A7}" type="sibTrans" cxnId="{77BCCCE2-EAF5-4C3F-A441-EF9F8A3E7B73}">
      <dgm:prSet/>
      <dgm:spPr/>
      <dgm:t>
        <a:bodyPr/>
        <a:lstStyle/>
        <a:p>
          <a:endParaRPr lang="en-US"/>
        </a:p>
      </dgm:t>
    </dgm:pt>
    <dgm:pt modelId="{DFBA1868-DC06-4DE6-8FD8-4F778DAF0C72}">
      <dgm:prSet custT="1"/>
      <dgm:spPr/>
      <dgm:t>
        <a:bodyPr/>
        <a:lstStyle/>
        <a:p>
          <a:pPr>
            <a:spcAft>
              <a:spcPts val="0"/>
            </a:spcAft>
            <a:buFont typeface="Wingdings" panose="05000000000000000000" pitchFamily="2" charset="2"/>
            <a:buChar char="§"/>
          </a:pPr>
          <a:r>
            <a:rPr lang="en-US" sz="1800" dirty="0">
              <a:cs typeface="MS PGothic" charset="0"/>
            </a:rPr>
            <a:t>Give regular positive feedback</a:t>
          </a:r>
        </a:p>
      </dgm:t>
    </dgm:pt>
    <dgm:pt modelId="{CF6607AF-BFB2-4160-B3F1-6759056DFB57}" type="sibTrans" cxnId="{A0E288F7-8FBB-496D-9F58-2C4C6CD2374A}">
      <dgm:prSet/>
      <dgm:spPr/>
      <dgm:t>
        <a:bodyPr/>
        <a:lstStyle/>
        <a:p>
          <a:endParaRPr lang="en-US"/>
        </a:p>
      </dgm:t>
    </dgm:pt>
    <dgm:pt modelId="{07D25EED-4103-43DF-BC95-78B5F2845087}" type="parTrans" cxnId="{A0E288F7-8FBB-496D-9F58-2C4C6CD2374A}">
      <dgm:prSet/>
      <dgm:spPr/>
      <dgm:t>
        <a:bodyPr/>
        <a:lstStyle/>
        <a:p>
          <a:endParaRPr lang="en-US"/>
        </a:p>
      </dgm:t>
    </dgm:pt>
    <dgm:pt modelId="{1B659047-679F-4356-81BB-70DFEE71C0B2}">
      <dgm:prSet custT="1"/>
      <dgm:spPr/>
      <dgm:t>
        <a:bodyPr/>
        <a:lstStyle/>
        <a:p>
          <a:pPr>
            <a:spcAft>
              <a:spcPts val="0"/>
            </a:spcAft>
            <a:buFont typeface="Wingdings" panose="05000000000000000000" pitchFamily="2" charset="2"/>
            <a:buChar char="§"/>
          </a:pPr>
          <a:r>
            <a:rPr lang="en-US" sz="1800" dirty="0">
              <a:cs typeface="MS PGothic" charset="0"/>
            </a:rPr>
            <a:t>Positive Affirmations</a:t>
          </a:r>
        </a:p>
      </dgm:t>
    </dgm:pt>
    <dgm:pt modelId="{9C3208C8-0952-4F2B-A4F2-FB4F222E2693}" type="sibTrans" cxnId="{B0EC1D10-3F4B-4F08-8D62-14E6FC02C2F6}">
      <dgm:prSet/>
      <dgm:spPr/>
      <dgm:t>
        <a:bodyPr/>
        <a:lstStyle/>
        <a:p>
          <a:endParaRPr lang="en-US"/>
        </a:p>
      </dgm:t>
    </dgm:pt>
    <dgm:pt modelId="{4C186630-1122-4C1A-9F48-407D0FB59294}" type="parTrans" cxnId="{B0EC1D10-3F4B-4F08-8D62-14E6FC02C2F6}">
      <dgm:prSet/>
      <dgm:spPr/>
      <dgm:t>
        <a:bodyPr/>
        <a:lstStyle/>
        <a:p>
          <a:endParaRPr lang="en-US"/>
        </a:p>
      </dgm:t>
    </dgm:pt>
    <dgm:pt modelId="{F75E352E-42B2-43AD-92E3-A6810AD9A9DD}">
      <dgm:prSet custT="1"/>
      <dgm:spPr/>
      <dgm:t>
        <a:bodyPr/>
        <a:lstStyle/>
        <a:p>
          <a:pPr>
            <a:spcAft>
              <a:spcPts val="0"/>
            </a:spcAft>
            <a:buFont typeface="Wingdings" panose="05000000000000000000" pitchFamily="2" charset="2"/>
            <a:buChar char="§"/>
          </a:pPr>
          <a:r>
            <a:rPr lang="en-US" sz="1800" dirty="0">
              <a:cs typeface="MS PGothic" charset="0"/>
            </a:rPr>
            <a:t>Remind other of their positive impact, values, skills and competence</a:t>
          </a:r>
        </a:p>
      </dgm:t>
    </dgm:pt>
    <dgm:pt modelId="{FE600D19-64E9-4586-B8D8-EB24FCFDD51C}" type="sibTrans" cxnId="{F91BF166-25E7-4130-AC8A-91CAC61F43F5}">
      <dgm:prSet/>
      <dgm:spPr/>
      <dgm:t>
        <a:bodyPr/>
        <a:lstStyle/>
        <a:p>
          <a:endParaRPr lang="en-US"/>
        </a:p>
      </dgm:t>
    </dgm:pt>
    <dgm:pt modelId="{6DFACE61-654A-405E-93CA-B6F3F6A808CF}" type="parTrans" cxnId="{F91BF166-25E7-4130-AC8A-91CAC61F43F5}">
      <dgm:prSet/>
      <dgm:spPr/>
      <dgm:t>
        <a:bodyPr/>
        <a:lstStyle/>
        <a:p>
          <a:endParaRPr lang="en-US"/>
        </a:p>
      </dgm:t>
    </dgm:pt>
    <dgm:pt modelId="{2863F67C-DF09-4B10-96EA-9FE604E73152}">
      <dgm:prSet custT="1"/>
      <dgm:spPr/>
      <dgm:t>
        <a:bodyPr/>
        <a:lstStyle/>
        <a:p>
          <a:pPr>
            <a:spcAft>
              <a:spcPts val="0"/>
            </a:spcAft>
            <a:buFont typeface="Wingdings" panose="05000000000000000000" pitchFamily="2" charset="2"/>
            <a:buChar char="§"/>
          </a:pPr>
          <a:r>
            <a:rPr lang="en-US" sz="1800" dirty="0">
              <a:cs typeface="MS PGothic" charset="0"/>
            </a:rPr>
            <a:t>Take breaks</a:t>
          </a:r>
        </a:p>
      </dgm:t>
    </dgm:pt>
    <dgm:pt modelId="{3FEDBDB6-F862-4698-8418-C0561D903BCC}" type="sibTrans" cxnId="{49DB5404-DB6D-4184-88DE-26B4C22F828F}">
      <dgm:prSet/>
      <dgm:spPr/>
      <dgm:t>
        <a:bodyPr/>
        <a:lstStyle/>
        <a:p>
          <a:endParaRPr lang="en-US"/>
        </a:p>
      </dgm:t>
    </dgm:pt>
    <dgm:pt modelId="{3CD2E221-2205-45D9-9CE9-755BBB4EE449}" type="parTrans" cxnId="{49DB5404-DB6D-4184-88DE-26B4C22F828F}">
      <dgm:prSet/>
      <dgm:spPr/>
      <dgm:t>
        <a:bodyPr/>
        <a:lstStyle/>
        <a:p>
          <a:endParaRPr lang="en-US"/>
        </a:p>
      </dgm:t>
    </dgm:pt>
    <dgm:pt modelId="{9B809CA3-4DC3-4492-BF63-290D1AFEB750}">
      <dgm:prSet custT="1"/>
      <dgm:spPr/>
      <dgm:t>
        <a:bodyPr/>
        <a:lstStyle/>
        <a:p>
          <a:pPr>
            <a:spcAft>
              <a:spcPts val="0"/>
            </a:spcAft>
            <a:buFont typeface="Wingdings" panose="05000000000000000000" pitchFamily="2" charset="2"/>
            <a:buChar char="§"/>
          </a:pPr>
          <a:r>
            <a:rPr lang="en-US" sz="1800" dirty="0">
              <a:cs typeface="MS PGothic" charset="0"/>
            </a:rPr>
            <a:t>Providing accurate information, reduce rumors and gossip</a:t>
          </a:r>
        </a:p>
      </dgm:t>
    </dgm:pt>
    <dgm:pt modelId="{9F5F074E-53D6-406A-830E-5C02A79FE2DA}" type="sibTrans" cxnId="{665C3A4C-93AB-4FDB-8E95-E6261B8EB864}">
      <dgm:prSet/>
      <dgm:spPr/>
      <dgm:t>
        <a:bodyPr/>
        <a:lstStyle/>
        <a:p>
          <a:endParaRPr lang="en-US"/>
        </a:p>
      </dgm:t>
    </dgm:pt>
    <dgm:pt modelId="{0449BCDB-9155-48C4-A0E2-EB96D9D10449}" type="parTrans" cxnId="{665C3A4C-93AB-4FDB-8E95-E6261B8EB864}">
      <dgm:prSet/>
      <dgm:spPr/>
      <dgm:t>
        <a:bodyPr/>
        <a:lstStyle/>
        <a:p>
          <a:endParaRPr lang="en-US"/>
        </a:p>
      </dgm:t>
    </dgm:pt>
    <dgm:pt modelId="{C45216C0-D986-45A5-A31A-56105D06FF7E}">
      <dgm:prSet custT="1"/>
      <dgm:spPr/>
      <dgm:t>
        <a:bodyPr/>
        <a:lstStyle/>
        <a:p>
          <a:pPr>
            <a:spcAft>
              <a:spcPts val="0"/>
            </a:spcAft>
            <a:buFont typeface="Wingdings" panose="05000000000000000000" pitchFamily="2" charset="2"/>
            <a:buChar char="§"/>
          </a:pPr>
          <a:r>
            <a:rPr lang="en-US" sz="1800" dirty="0">
              <a:cs typeface="MS PGothic" charset="0"/>
            </a:rPr>
            <a:t>Support &amp; Empathy for peers</a:t>
          </a:r>
        </a:p>
      </dgm:t>
    </dgm:pt>
    <dgm:pt modelId="{8D981414-E31E-4EBB-8DBF-2D8969001AB0}" type="sibTrans" cxnId="{D8EAFF04-28D1-40E6-9E3A-394FFFF46691}">
      <dgm:prSet/>
      <dgm:spPr/>
      <dgm:t>
        <a:bodyPr/>
        <a:lstStyle/>
        <a:p>
          <a:endParaRPr lang="en-US"/>
        </a:p>
      </dgm:t>
    </dgm:pt>
    <dgm:pt modelId="{C46C9C72-1CAD-4D58-9238-997B0DEFFC02}" type="parTrans" cxnId="{D8EAFF04-28D1-40E6-9E3A-394FFFF46691}">
      <dgm:prSet/>
      <dgm:spPr/>
      <dgm:t>
        <a:bodyPr/>
        <a:lstStyle/>
        <a:p>
          <a:endParaRPr lang="en-US"/>
        </a:p>
      </dgm:t>
    </dgm:pt>
    <dgm:pt modelId="{2CEF4412-9408-42E4-875D-C43940A614E4}">
      <dgm:prSet/>
      <dgm:spPr/>
      <dgm:t>
        <a:bodyPr/>
        <a:lstStyle/>
        <a:p>
          <a:pPr>
            <a:spcAft>
              <a:spcPts val="0"/>
            </a:spcAft>
            <a:buFont typeface="Wingdings" panose="05000000000000000000" pitchFamily="2" charset="2"/>
            <a:buNone/>
          </a:pPr>
          <a:endParaRPr lang="en-US" sz="500" dirty="0">
            <a:cs typeface="MS PGothic" charset="0"/>
          </a:endParaRPr>
        </a:p>
      </dgm:t>
    </dgm:pt>
    <dgm:pt modelId="{CB87DC3E-ED2A-4053-99EE-C62122566292}" type="sibTrans" cxnId="{549F9985-28B3-4B7F-9505-DEDDFCF311B4}">
      <dgm:prSet/>
      <dgm:spPr/>
      <dgm:t>
        <a:bodyPr/>
        <a:lstStyle/>
        <a:p>
          <a:endParaRPr lang="en-US"/>
        </a:p>
      </dgm:t>
    </dgm:pt>
    <dgm:pt modelId="{95BCCA25-967A-4663-BC1D-D43BE0A5D58C}" type="parTrans" cxnId="{549F9985-28B3-4B7F-9505-DEDDFCF311B4}">
      <dgm:prSet/>
      <dgm:spPr/>
      <dgm:t>
        <a:bodyPr/>
        <a:lstStyle/>
        <a:p>
          <a:endParaRPr lang="en-US"/>
        </a:p>
      </dgm:t>
    </dgm:pt>
    <dgm:pt modelId="{B4D4D4E3-5866-48F6-B882-99BF58DA43D3}">
      <dgm:prSet/>
      <dgm:spPr/>
      <dgm:t>
        <a:bodyPr/>
        <a:lstStyle/>
        <a:p>
          <a:pPr>
            <a:spcAft>
              <a:spcPts val="0"/>
            </a:spcAft>
            <a:buFont typeface="Wingdings" panose="05000000000000000000" pitchFamily="2" charset="2"/>
            <a:buNone/>
          </a:pPr>
          <a:endParaRPr lang="en-US" sz="500" dirty="0">
            <a:cs typeface="MS PGothic" charset="0"/>
          </a:endParaRPr>
        </a:p>
      </dgm:t>
    </dgm:pt>
    <dgm:pt modelId="{033D1657-4D87-4B35-8CFB-1A670884B0F9}" type="sibTrans" cxnId="{BFE97CEC-6594-45E0-8CD6-5905AE201DA7}">
      <dgm:prSet/>
      <dgm:spPr/>
      <dgm:t>
        <a:bodyPr/>
        <a:lstStyle/>
        <a:p>
          <a:endParaRPr lang="en-US"/>
        </a:p>
      </dgm:t>
    </dgm:pt>
    <dgm:pt modelId="{38959966-F861-4D70-908D-0AC70C6A075D}" type="parTrans" cxnId="{BFE97CEC-6594-45E0-8CD6-5905AE201DA7}">
      <dgm:prSet/>
      <dgm:spPr/>
      <dgm:t>
        <a:bodyPr/>
        <a:lstStyle/>
        <a:p>
          <a:endParaRPr lang="en-US"/>
        </a:p>
      </dgm:t>
    </dgm:pt>
    <dgm:pt modelId="{D662053F-5ECE-44CC-AD16-1B70B6F7E87C}">
      <dgm:prSet/>
      <dgm:spPr/>
      <dgm:t>
        <a:bodyPr/>
        <a:lstStyle/>
        <a:p>
          <a:pPr>
            <a:spcAft>
              <a:spcPts val="0"/>
            </a:spcAft>
            <a:buFont typeface="Wingdings" panose="05000000000000000000" pitchFamily="2" charset="2"/>
            <a:buNone/>
          </a:pPr>
          <a:endParaRPr lang="en-US" sz="500" dirty="0">
            <a:cs typeface="MS PGothic" charset="0"/>
          </a:endParaRPr>
        </a:p>
      </dgm:t>
    </dgm:pt>
    <dgm:pt modelId="{AA62E2BF-047C-42A0-826E-773866232BA9}" type="sibTrans" cxnId="{C42B122A-1E4F-4BFB-9EBC-E7DDE522B9C9}">
      <dgm:prSet/>
      <dgm:spPr/>
      <dgm:t>
        <a:bodyPr/>
        <a:lstStyle/>
        <a:p>
          <a:endParaRPr lang="en-US"/>
        </a:p>
      </dgm:t>
    </dgm:pt>
    <dgm:pt modelId="{7B3170B4-7010-4D02-84BB-0C4973F90F6F}" type="parTrans" cxnId="{C42B122A-1E4F-4BFB-9EBC-E7DDE522B9C9}">
      <dgm:prSet/>
      <dgm:spPr/>
      <dgm:t>
        <a:bodyPr/>
        <a:lstStyle/>
        <a:p>
          <a:endParaRPr lang="en-US"/>
        </a:p>
      </dgm:t>
    </dgm:pt>
    <dgm:pt modelId="{9D53601D-647E-4674-B90B-CD5C65F8F6F4}">
      <dgm:prSet custT="1"/>
      <dgm:spPr/>
      <dgm:t>
        <a:bodyPr/>
        <a:lstStyle/>
        <a:p>
          <a:pPr>
            <a:spcAft>
              <a:spcPts val="0"/>
            </a:spcAft>
            <a:buFont typeface="Wingdings" panose="05000000000000000000" pitchFamily="2" charset="2"/>
            <a:buChar char="§"/>
          </a:pPr>
          <a:r>
            <a:rPr lang="en-US" sz="1800" dirty="0">
              <a:cs typeface="MS PGothic" charset="0"/>
            </a:rPr>
            <a:t>Re-establish believe in colleagues who have stress reactions by debriefing</a:t>
          </a:r>
        </a:p>
      </dgm:t>
    </dgm:pt>
    <dgm:pt modelId="{81023E1D-6DD4-41A4-A896-B4C1060195DF}" type="parTrans" cxnId="{9A668784-8FA7-4745-B9FF-FE1B1E9E9B52}">
      <dgm:prSet/>
      <dgm:spPr/>
      <dgm:t>
        <a:bodyPr/>
        <a:lstStyle/>
        <a:p>
          <a:endParaRPr lang="en-US"/>
        </a:p>
      </dgm:t>
    </dgm:pt>
    <dgm:pt modelId="{3EA8CCF2-E6AB-4140-923B-6E13C5D17861}" type="sibTrans" cxnId="{9A668784-8FA7-4745-B9FF-FE1B1E9E9B52}">
      <dgm:prSet/>
      <dgm:spPr/>
      <dgm:t>
        <a:bodyPr/>
        <a:lstStyle/>
        <a:p>
          <a:endParaRPr lang="en-US"/>
        </a:p>
      </dgm:t>
    </dgm:pt>
    <dgm:pt modelId="{AF8BB0E9-B65B-45E5-8C80-500D75DED64C}">
      <dgm:prSet custT="1"/>
      <dgm:spPr/>
      <dgm:t>
        <a:bodyPr/>
        <a:lstStyle/>
        <a:p>
          <a:pPr>
            <a:spcAft>
              <a:spcPts val="0"/>
            </a:spcAft>
            <a:buFont typeface="Wingdings" panose="05000000000000000000" pitchFamily="2" charset="2"/>
            <a:buChar char="§"/>
          </a:pPr>
          <a:r>
            <a:rPr lang="en-US" sz="1800" dirty="0">
              <a:cs typeface="MS PGothic" charset="0"/>
            </a:rPr>
            <a:t>Be non-judgmental</a:t>
          </a:r>
        </a:p>
      </dgm:t>
    </dgm:pt>
    <dgm:pt modelId="{20F7F842-CBBE-4613-B6A4-D240338979E8}" type="parTrans" cxnId="{266792FB-7419-4C35-86CB-7C0CB28708B9}">
      <dgm:prSet/>
      <dgm:spPr/>
      <dgm:t>
        <a:bodyPr/>
        <a:lstStyle/>
        <a:p>
          <a:endParaRPr lang="en-US"/>
        </a:p>
      </dgm:t>
    </dgm:pt>
    <dgm:pt modelId="{584808E7-9412-420A-9CB9-7820EA58154C}" type="sibTrans" cxnId="{266792FB-7419-4C35-86CB-7C0CB28708B9}">
      <dgm:prSet/>
      <dgm:spPr/>
      <dgm:t>
        <a:bodyPr/>
        <a:lstStyle/>
        <a:p>
          <a:endParaRPr lang="en-US"/>
        </a:p>
      </dgm:t>
    </dgm:pt>
    <dgm:pt modelId="{3E86D05F-16E7-4C2F-9CE5-D91AA5F7084D}" type="pres">
      <dgm:prSet presAssocID="{006A68CC-068C-402A-971D-0BA933967F7E}" presName="linear" presStyleCnt="0">
        <dgm:presLayoutVars>
          <dgm:dir/>
          <dgm:animLvl val="lvl"/>
          <dgm:resizeHandles val="exact"/>
        </dgm:presLayoutVars>
      </dgm:prSet>
      <dgm:spPr/>
    </dgm:pt>
    <dgm:pt modelId="{43CF4EAA-68F4-4EDE-9C93-A6C4BF7D069C}" type="pres">
      <dgm:prSet presAssocID="{0B566622-FAB5-48BA-A77C-D197453A0FB4}" presName="parentLin" presStyleCnt="0"/>
      <dgm:spPr/>
    </dgm:pt>
    <dgm:pt modelId="{E410C74F-53C2-4C6D-9553-5E2506FC7C74}" type="pres">
      <dgm:prSet presAssocID="{0B566622-FAB5-48BA-A77C-D197453A0FB4}" presName="parentLeftMargin" presStyleLbl="node1" presStyleIdx="0" presStyleCnt="2"/>
      <dgm:spPr/>
    </dgm:pt>
    <dgm:pt modelId="{F5325153-A435-490C-9789-DFA96D6106A5}" type="pres">
      <dgm:prSet presAssocID="{0B566622-FAB5-48BA-A77C-D197453A0FB4}" presName="parentText" presStyleLbl="node1" presStyleIdx="0" presStyleCnt="2" custScaleY="119381">
        <dgm:presLayoutVars>
          <dgm:chMax val="0"/>
          <dgm:bulletEnabled val="1"/>
        </dgm:presLayoutVars>
      </dgm:prSet>
      <dgm:spPr/>
    </dgm:pt>
    <dgm:pt modelId="{94685091-2B39-4126-AC0D-EA9FB9250EEA}" type="pres">
      <dgm:prSet presAssocID="{0B566622-FAB5-48BA-A77C-D197453A0FB4}" presName="negativeSpace" presStyleCnt="0"/>
      <dgm:spPr/>
    </dgm:pt>
    <dgm:pt modelId="{C6D5A7CD-EA16-4DE2-A557-2B652E68730D}" type="pres">
      <dgm:prSet presAssocID="{0B566622-FAB5-48BA-A77C-D197453A0FB4}" presName="childText" presStyleLbl="conFgAcc1" presStyleIdx="0" presStyleCnt="2" custScaleY="105083" custLinFactY="-1936" custLinFactNeighborX="-1342" custLinFactNeighborY="-100000">
        <dgm:presLayoutVars>
          <dgm:bulletEnabled val="1"/>
        </dgm:presLayoutVars>
      </dgm:prSet>
      <dgm:spPr/>
    </dgm:pt>
    <dgm:pt modelId="{59B0FA0C-8B9F-4DBC-8C96-3FFDA8719975}" type="pres">
      <dgm:prSet presAssocID="{DDC61275-3A31-4CF1-8F64-5EDE14FDB133}" presName="spaceBetweenRectangles" presStyleCnt="0"/>
      <dgm:spPr/>
    </dgm:pt>
    <dgm:pt modelId="{9C8C01A5-F9FC-406E-8486-F1031C84DBE6}" type="pres">
      <dgm:prSet presAssocID="{2148E375-B6A8-4AFF-BE82-72F834E6CE35}" presName="parentLin" presStyleCnt="0"/>
      <dgm:spPr/>
    </dgm:pt>
    <dgm:pt modelId="{78B94A50-066B-4AFB-BD22-26F104D2131D}" type="pres">
      <dgm:prSet presAssocID="{2148E375-B6A8-4AFF-BE82-72F834E6CE35}" presName="parentLeftMargin" presStyleLbl="node1" presStyleIdx="0" presStyleCnt="2"/>
      <dgm:spPr/>
    </dgm:pt>
    <dgm:pt modelId="{9C78B716-C8F5-48E9-853F-DE63F4DF435E}" type="pres">
      <dgm:prSet presAssocID="{2148E375-B6A8-4AFF-BE82-72F834E6CE35}" presName="parentText" presStyleLbl="node1" presStyleIdx="1" presStyleCnt="2">
        <dgm:presLayoutVars>
          <dgm:chMax val="0"/>
          <dgm:bulletEnabled val="1"/>
        </dgm:presLayoutVars>
      </dgm:prSet>
      <dgm:spPr/>
    </dgm:pt>
    <dgm:pt modelId="{C94CD5EC-407A-4A97-93B1-67D24EE8D77E}" type="pres">
      <dgm:prSet presAssocID="{2148E375-B6A8-4AFF-BE82-72F834E6CE35}" presName="negativeSpace" presStyleCnt="0"/>
      <dgm:spPr/>
    </dgm:pt>
    <dgm:pt modelId="{E51BA28A-4500-4CD7-BA8B-ED8D61348AE9}" type="pres">
      <dgm:prSet presAssocID="{2148E375-B6A8-4AFF-BE82-72F834E6CE35}" presName="childText" presStyleLbl="conFgAcc1" presStyleIdx="1" presStyleCnt="2" custScaleY="87872" custLinFactNeighborX="-748">
        <dgm:presLayoutVars>
          <dgm:bulletEnabled val="1"/>
        </dgm:presLayoutVars>
      </dgm:prSet>
      <dgm:spPr/>
    </dgm:pt>
  </dgm:ptLst>
  <dgm:cxnLst>
    <dgm:cxn modelId="{49DB5404-DB6D-4184-88DE-26B4C22F828F}" srcId="{2148E375-B6A8-4AFF-BE82-72F834E6CE35}" destId="{2863F67C-DF09-4B10-96EA-9FE604E73152}" srcOrd="4" destOrd="0" parTransId="{3CD2E221-2205-45D9-9CE9-755BBB4EE449}" sibTransId="{3FEDBDB6-F862-4698-8418-C0561D903BCC}"/>
    <dgm:cxn modelId="{D8EAFF04-28D1-40E6-9E3A-394FFFF46691}" srcId="{2148E375-B6A8-4AFF-BE82-72F834E6CE35}" destId="{C45216C0-D986-45A5-A31A-56105D06FF7E}" srcOrd="7" destOrd="0" parTransId="{C46C9C72-1CAD-4D58-9238-997B0DEFFC02}" sibTransId="{8D981414-E31E-4EBB-8DBF-2D8969001AB0}"/>
    <dgm:cxn modelId="{02469005-53E1-4264-94B7-B4476D78DDA6}" type="presOf" srcId="{AF8BB0E9-B65B-45E5-8C80-500D75DED64C}" destId="{E51BA28A-4500-4CD7-BA8B-ED8D61348AE9}" srcOrd="0" destOrd="8" presId="urn:microsoft.com/office/officeart/2005/8/layout/list1"/>
    <dgm:cxn modelId="{B0EC1D10-3F4B-4F08-8D62-14E6FC02C2F6}" srcId="{2148E375-B6A8-4AFF-BE82-72F834E6CE35}" destId="{1B659047-679F-4356-81BB-70DFEE71C0B2}" srcOrd="2" destOrd="0" parTransId="{4C186630-1122-4C1A-9F48-407D0FB59294}" sibTransId="{9C3208C8-0952-4F2B-A4F2-FB4F222E2693}"/>
    <dgm:cxn modelId="{1A563318-A398-47BD-B53D-4C117B180BCE}" type="presOf" srcId="{1B659047-679F-4356-81BB-70DFEE71C0B2}" destId="{E51BA28A-4500-4CD7-BA8B-ED8D61348AE9}" srcOrd="0" destOrd="2" presId="urn:microsoft.com/office/officeart/2005/8/layout/list1"/>
    <dgm:cxn modelId="{989EFD1C-6545-4C9C-B439-ABCE62594421}" type="presOf" srcId="{A8A1BEBE-E2EF-49C8-9892-4C8C44B01C28}" destId="{C6D5A7CD-EA16-4DE2-A557-2B652E68730D}" srcOrd="0" destOrd="0" presId="urn:microsoft.com/office/officeart/2005/8/layout/list1"/>
    <dgm:cxn modelId="{C42B122A-1E4F-4BFB-9EBC-E7DDE522B9C9}" srcId="{B4D4D4E3-5866-48F6-B882-99BF58DA43D3}" destId="{D662053F-5ECE-44CC-AD16-1B70B6F7E87C}" srcOrd="0" destOrd="0" parTransId="{7B3170B4-7010-4D02-84BB-0C4973F90F6F}" sibTransId="{AA62E2BF-047C-42A0-826E-773866232BA9}"/>
    <dgm:cxn modelId="{131DCC30-713C-41F7-9DE8-2368311A093E}" type="presOf" srcId="{0B566622-FAB5-48BA-A77C-D197453A0FB4}" destId="{F5325153-A435-490C-9789-DFA96D6106A5}" srcOrd="1" destOrd="0" presId="urn:microsoft.com/office/officeart/2005/8/layout/list1"/>
    <dgm:cxn modelId="{EF008633-71FB-4CFF-85C5-610772C8ACB4}" srcId="{0B566622-FAB5-48BA-A77C-D197453A0FB4}" destId="{746D795B-BC39-4DCE-B2DD-BB7CDAF83727}" srcOrd="1" destOrd="0" parTransId="{D4624D38-3DFA-45EB-832D-0B73D0B82FDD}" sibTransId="{0F6AAEC4-D2C9-4DDF-9C74-46E603E069C0}"/>
    <dgm:cxn modelId="{1811A034-BF1B-4A7A-BB10-FD9B6EBDFF0D}" type="presOf" srcId="{DFBA1868-DC06-4DE6-8FD8-4F778DAF0C72}" destId="{E51BA28A-4500-4CD7-BA8B-ED8D61348AE9}" srcOrd="0" destOrd="1" presId="urn:microsoft.com/office/officeart/2005/8/layout/list1"/>
    <dgm:cxn modelId="{00666538-6A26-4C20-9B4A-9BEC50841ACA}" srcId="{006A68CC-068C-402A-971D-0BA933967F7E}" destId="{2148E375-B6A8-4AFF-BE82-72F834E6CE35}" srcOrd="1" destOrd="0" parTransId="{F13DB35C-576C-4A72-AEBE-D087EA2E0C44}" sibTransId="{DDD5C748-56CD-4FDD-BE5E-58DFD357C573}"/>
    <dgm:cxn modelId="{11419B5C-9A96-49CD-8836-11D31D6120CC}" srcId="{006A68CC-068C-402A-971D-0BA933967F7E}" destId="{0B566622-FAB5-48BA-A77C-D197453A0FB4}" srcOrd="0" destOrd="0" parTransId="{FB962DED-295C-46B5-9A66-48700E09DDB2}" sibTransId="{DDC61275-3A31-4CF1-8F64-5EDE14FDB133}"/>
    <dgm:cxn modelId="{4F12D25E-50E7-44DF-A8DA-7520465320E5}" srcId="{0B566622-FAB5-48BA-A77C-D197453A0FB4}" destId="{3105004F-E41B-4BD4-BDFA-A082A68DFBFB}" srcOrd="3" destOrd="0" parTransId="{D515CF36-FFE2-4AC9-ACA7-C21C5E47DFEB}" sibTransId="{06362953-72B2-49AC-91D5-EBB62B83B2D1}"/>
    <dgm:cxn modelId="{F91BF166-25E7-4130-AC8A-91CAC61F43F5}" srcId="{2148E375-B6A8-4AFF-BE82-72F834E6CE35}" destId="{F75E352E-42B2-43AD-92E3-A6810AD9A9DD}" srcOrd="3" destOrd="0" parTransId="{6DFACE61-654A-405E-93CA-B6F3F6A808CF}" sibTransId="{FE600D19-64E9-4586-B8D8-EB24FCFDD51C}"/>
    <dgm:cxn modelId="{64165867-A40F-4819-AB7D-166DCA5888D9}" type="presOf" srcId="{C45216C0-D986-45A5-A31A-56105D06FF7E}" destId="{E51BA28A-4500-4CD7-BA8B-ED8D61348AE9}" srcOrd="0" destOrd="7" presId="urn:microsoft.com/office/officeart/2005/8/layout/list1"/>
    <dgm:cxn modelId="{9433AC69-7F32-447E-8A20-CBC74E37C2D2}" type="presOf" srcId="{2863F67C-DF09-4B10-96EA-9FE604E73152}" destId="{E51BA28A-4500-4CD7-BA8B-ED8D61348AE9}" srcOrd="0" destOrd="4" presId="urn:microsoft.com/office/officeart/2005/8/layout/list1"/>
    <dgm:cxn modelId="{665C3A4C-93AB-4FDB-8E95-E6261B8EB864}" srcId="{2148E375-B6A8-4AFF-BE82-72F834E6CE35}" destId="{9B809CA3-4DC3-4492-BF63-290D1AFEB750}" srcOrd="5" destOrd="0" parTransId="{0449BCDB-9155-48C4-A0E2-EB96D9D10449}" sibTransId="{9F5F074E-53D6-406A-830E-5C02A79FE2DA}"/>
    <dgm:cxn modelId="{784B0C6F-AE92-4C7C-83D9-2B97EF15D603}" type="presOf" srcId="{2148E375-B6A8-4AFF-BE82-72F834E6CE35}" destId="{78B94A50-066B-4AFB-BD22-26F104D2131D}" srcOrd="0" destOrd="0" presId="urn:microsoft.com/office/officeart/2005/8/layout/list1"/>
    <dgm:cxn modelId="{156A267C-77F7-4427-BF72-F3C719E3DBFC}" type="presOf" srcId="{D662053F-5ECE-44CC-AD16-1B70B6F7E87C}" destId="{E51BA28A-4500-4CD7-BA8B-ED8D61348AE9}" srcOrd="0" destOrd="11" presId="urn:microsoft.com/office/officeart/2005/8/layout/list1"/>
    <dgm:cxn modelId="{9A668784-8FA7-4745-B9FF-FE1B1E9E9B52}" srcId="{2148E375-B6A8-4AFF-BE82-72F834E6CE35}" destId="{9D53601D-647E-4674-B90B-CD5C65F8F6F4}" srcOrd="6" destOrd="0" parTransId="{81023E1D-6DD4-41A4-A896-B4C1060195DF}" sibTransId="{3EA8CCF2-E6AB-4140-923B-6E13C5D17861}"/>
    <dgm:cxn modelId="{549F9985-28B3-4B7F-9505-DEDDFCF311B4}" srcId="{2148E375-B6A8-4AFF-BE82-72F834E6CE35}" destId="{2CEF4412-9408-42E4-875D-C43940A614E4}" srcOrd="9" destOrd="0" parTransId="{95BCCA25-967A-4663-BC1D-D43BE0A5D58C}" sibTransId="{CB87DC3E-ED2A-4053-99EE-C62122566292}"/>
    <dgm:cxn modelId="{C384F887-97BA-4935-8221-2F92366D8A34}" srcId="{0B566622-FAB5-48BA-A77C-D197453A0FB4}" destId="{6B647BDD-9043-4999-BEED-DE2199196A2B}" srcOrd="4" destOrd="0" parTransId="{E70BE970-994A-4095-974A-1D903C6D5AC0}" sibTransId="{9B8BD3D5-F356-44AA-B0F5-6E2349CDFCE2}"/>
    <dgm:cxn modelId="{1CF23E89-1716-491E-A05B-197559654295}" type="presOf" srcId="{006A68CC-068C-402A-971D-0BA933967F7E}" destId="{3E86D05F-16E7-4C2F-9CE5-D91AA5F7084D}" srcOrd="0" destOrd="0" presId="urn:microsoft.com/office/officeart/2005/8/layout/list1"/>
    <dgm:cxn modelId="{C862888B-AC65-454A-87EA-C788EB1C45BB}" srcId="{0B566622-FAB5-48BA-A77C-D197453A0FB4}" destId="{4DA5DC68-F30A-4F75-805F-8774BD07A0F7}" srcOrd="2" destOrd="0" parTransId="{721056BD-2D9E-4889-8F25-6B5D19482D86}" sibTransId="{5BDC9E24-016F-4F58-9E03-637EE93479B7}"/>
    <dgm:cxn modelId="{ECEE889C-9972-460F-B521-50F24B0950BE}" type="presOf" srcId="{73C60D53-5960-4594-BF9E-B315F4A7B0B7}" destId="{E51BA28A-4500-4CD7-BA8B-ED8D61348AE9}" srcOrd="0" destOrd="12" presId="urn:microsoft.com/office/officeart/2005/8/layout/list1"/>
    <dgm:cxn modelId="{8FDF11A6-FF34-498E-A677-796241677A14}" srcId="{2148E375-B6A8-4AFF-BE82-72F834E6CE35}" destId="{03FED0F4-9A35-42E0-978B-9F721F6AD3F6}" srcOrd="0" destOrd="0" parTransId="{023B6650-A124-4A51-AF6E-3E6DDB89DF20}" sibTransId="{E4F95317-8700-4CAA-AD44-3A2D00A6450B}"/>
    <dgm:cxn modelId="{1E53D9A8-565B-41AF-BE5F-99A859A90B7E}" type="presOf" srcId="{6B647BDD-9043-4999-BEED-DE2199196A2B}" destId="{C6D5A7CD-EA16-4DE2-A557-2B652E68730D}" srcOrd="0" destOrd="4" presId="urn:microsoft.com/office/officeart/2005/8/layout/list1"/>
    <dgm:cxn modelId="{E485DFAE-8FF7-4EFE-8A4B-6749361742FD}" type="presOf" srcId="{4DA5DC68-F30A-4F75-805F-8774BD07A0F7}" destId="{C6D5A7CD-EA16-4DE2-A557-2B652E68730D}" srcOrd="0" destOrd="2" presId="urn:microsoft.com/office/officeart/2005/8/layout/list1"/>
    <dgm:cxn modelId="{FBDE5CBA-646B-4F91-8565-D2EC7F497493}" type="presOf" srcId="{F75E352E-42B2-43AD-92E3-A6810AD9A9DD}" destId="{E51BA28A-4500-4CD7-BA8B-ED8D61348AE9}" srcOrd="0" destOrd="3" presId="urn:microsoft.com/office/officeart/2005/8/layout/list1"/>
    <dgm:cxn modelId="{DC7E26C6-0083-4305-BB9A-58F046DF6927}" type="presOf" srcId="{9B809CA3-4DC3-4492-BF63-290D1AFEB750}" destId="{E51BA28A-4500-4CD7-BA8B-ED8D61348AE9}" srcOrd="0" destOrd="5" presId="urn:microsoft.com/office/officeart/2005/8/layout/list1"/>
    <dgm:cxn modelId="{156B50CB-F5E8-4318-87BE-CC25A1BDAF54}" type="presOf" srcId="{0B566622-FAB5-48BA-A77C-D197453A0FB4}" destId="{E410C74F-53C2-4C6D-9553-5E2506FC7C74}" srcOrd="0" destOrd="0" presId="urn:microsoft.com/office/officeart/2005/8/layout/list1"/>
    <dgm:cxn modelId="{91BC19CD-27E3-46A0-BBBE-4F5CF75C53C5}" type="presOf" srcId="{2148E375-B6A8-4AFF-BE82-72F834E6CE35}" destId="{9C78B716-C8F5-48E9-853F-DE63F4DF435E}" srcOrd="1" destOrd="0" presId="urn:microsoft.com/office/officeart/2005/8/layout/list1"/>
    <dgm:cxn modelId="{D1BE3ED9-1F79-40B7-9615-E04F24AD2B1A}" type="presOf" srcId="{2CEF4412-9408-42E4-875D-C43940A614E4}" destId="{E51BA28A-4500-4CD7-BA8B-ED8D61348AE9}" srcOrd="0" destOrd="9" presId="urn:microsoft.com/office/officeart/2005/8/layout/list1"/>
    <dgm:cxn modelId="{19B10CDC-A6D5-4E2F-BCAE-C464C0822185}" type="presOf" srcId="{B4D4D4E3-5866-48F6-B882-99BF58DA43D3}" destId="{E51BA28A-4500-4CD7-BA8B-ED8D61348AE9}" srcOrd="0" destOrd="10" presId="urn:microsoft.com/office/officeart/2005/8/layout/list1"/>
    <dgm:cxn modelId="{EBBE5EDC-F676-41B5-B80C-F3E61FE6CC83}" srcId="{2148E375-B6A8-4AFF-BE82-72F834E6CE35}" destId="{73C60D53-5960-4594-BF9E-B315F4A7B0B7}" srcOrd="11" destOrd="0" parTransId="{A6E8364B-EAE3-407C-8565-DEB6E09853B0}" sibTransId="{C95D5563-CA9C-4EAA-B42D-1EA90C4F2F8C}"/>
    <dgm:cxn modelId="{1B9A81DD-7B01-4C64-AB7D-80CB109D9F71}" type="presOf" srcId="{9D53601D-647E-4674-B90B-CD5C65F8F6F4}" destId="{E51BA28A-4500-4CD7-BA8B-ED8D61348AE9}" srcOrd="0" destOrd="6" presId="urn:microsoft.com/office/officeart/2005/8/layout/list1"/>
    <dgm:cxn modelId="{641ACDDD-BE82-4C4F-9312-BF2D68959AAC}" type="presOf" srcId="{03FED0F4-9A35-42E0-978B-9F721F6AD3F6}" destId="{E51BA28A-4500-4CD7-BA8B-ED8D61348AE9}" srcOrd="0" destOrd="0" presId="urn:microsoft.com/office/officeart/2005/8/layout/list1"/>
    <dgm:cxn modelId="{77BCCCE2-EAF5-4C3F-A441-EF9F8A3E7B73}" srcId="{0B566622-FAB5-48BA-A77C-D197453A0FB4}" destId="{04060599-DA2B-48A8-A825-18600701CC47}" srcOrd="5" destOrd="0" parTransId="{B325BA56-C7AA-41D5-A16A-A306ED2CC162}" sibTransId="{668ECBEB-2F3E-474D-A7D6-3E75A15DC7A7}"/>
    <dgm:cxn modelId="{BFE97CEC-6594-45E0-8CD6-5905AE201DA7}" srcId="{2148E375-B6A8-4AFF-BE82-72F834E6CE35}" destId="{B4D4D4E3-5866-48F6-B882-99BF58DA43D3}" srcOrd="10" destOrd="0" parTransId="{38959966-F861-4D70-908D-0AC70C6A075D}" sibTransId="{033D1657-4D87-4B35-8CFB-1A670884B0F9}"/>
    <dgm:cxn modelId="{3F1F32F1-5EF3-4289-B7A4-744ED1536F7F}" type="presOf" srcId="{3105004F-E41B-4BD4-BDFA-A082A68DFBFB}" destId="{C6D5A7CD-EA16-4DE2-A557-2B652E68730D}" srcOrd="0" destOrd="3" presId="urn:microsoft.com/office/officeart/2005/8/layout/list1"/>
    <dgm:cxn modelId="{F9398AF3-33F4-41FC-92DB-D21370C4E4C9}" type="presOf" srcId="{04060599-DA2B-48A8-A825-18600701CC47}" destId="{C6D5A7CD-EA16-4DE2-A557-2B652E68730D}" srcOrd="0" destOrd="5" presId="urn:microsoft.com/office/officeart/2005/8/layout/list1"/>
    <dgm:cxn modelId="{DFB075F6-D039-4236-95E5-AB3979E8BCE7}" type="presOf" srcId="{746D795B-BC39-4DCE-B2DD-BB7CDAF83727}" destId="{C6D5A7CD-EA16-4DE2-A557-2B652E68730D}" srcOrd="0" destOrd="1" presId="urn:microsoft.com/office/officeart/2005/8/layout/list1"/>
    <dgm:cxn modelId="{A0E288F7-8FBB-496D-9F58-2C4C6CD2374A}" srcId="{2148E375-B6A8-4AFF-BE82-72F834E6CE35}" destId="{DFBA1868-DC06-4DE6-8FD8-4F778DAF0C72}" srcOrd="1" destOrd="0" parTransId="{07D25EED-4103-43DF-BC95-78B5F2845087}" sibTransId="{CF6607AF-BFB2-4160-B3F1-6759056DFB57}"/>
    <dgm:cxn modelId="{266792FB-7419-4C35-86CB-7C0CB28708B9}" srcId="{2148E375-B6A8-4AFF-BE82-72F834E6CE35}" destId="{AF8BB0E9-B65B-45E5-8C80-500D75DED64C}" srcOrd="8" destOrd="0" parTransId="{20F7F842-CBBE-4613-B6A4-D240338979E8}" sibTransId="{584808E7-9412-420A-9CB9-7820EA58154C}"/>
    <dgm:cxn modelId="{820F60FE-2798-4784-9866-7E043EB8F26F}" srcId="{0B566622-FAB5-48BA-A77C-D197453A0FB4}" destId="{A8A1BEBE-E2EF-49C8-9892-4C8C44B01C28}" srcOrd="0" destOrd="0" parTransId="{6665CC04-A4CD-4EF8-8815-C7C91567D12C}" sibTransId="{2AB0CB96-E172-4843-8AFE-D34CEA634B74}"/>
    <dgm:cxn modelId="{42CA470C-146A-4733-AF81-712C878D2BB6}" type="presParOf" srcId="{3E86D05F-16E7-4C2F-9CE5-D91AA5F7084D}" destId="{43CF4EAA-68F4-4EDE-9C93-A6C4BF7D069C}" srcOrd="0" destOrd="0" presId="urn:microsoft.com/office/officeart/2005/8/layout/list1"/>
    <dgm:cxn modelId="{F2E2424B-54F0-48C6-95CC-D14586E83FCC}" type="presParOf" srcId="{43CF4EAA-68F4-4EDE-9C93-A6C4BF7D069C}" destId="{E410C74F-53C2-4C6D-9553-5E2506FC7C74}" srcOrd="0" destOrd="0" presId="urn:microsoft.com/office/officeart/2005/8/layout/list1"/>
    <dgm:cxn modelId="{95903593-8C8E-43A7-804A-1BEC1C19AEC2}" type="presParOf" srcId="{43CF4EAA-68F4-4EDE-9C93-A6C4BF7D069C}" destId="{F5325153-A435-490C-9789-DFA96D6106A5}" srcOrd="1" destOrd="0" presId="urn:microsoft.com/office/officeart/2005/8/layout/list1"/>
    <dgm:cxn modelId="{CA4D3FAA-FCA9-4516-B2CA-CF3468162C1C}" type="presParOf" srcId="{3E86D05F-16E7-4C2F-9CE5-D91AA5F7084D}" destId="{94685091-2B39-4126-AC0D-EA9FB9250EEA}" srcOrd="1" destOrd="0" presId="urn:microsoft.com/office/officeart/2005/8/layout/list1"/>
    <dgm:cxn modelId="{B1A3DD49-7CB5-45BD-93D3-DF562ED18E0A}" type="presParOf" srcId="{3E86D05F-16E7-4C2F-9CE5-D91AA5F7084D}" destId="{C6D5A7CD-EA16-4DE2-A557-2B652E68730D}" srcOrd="2" destOrd="0" presId="urn:microsoft.com/office/officeart/2005/8/layout/list1"/>
    <dgm:cxn modelId="{25FA2F54-E630-4936-87D6-3F2581AF5778}" type="presParOf" srcId="{3E86D05F-16E7-4C2F-9CE5-D91AA5F7084D}" destId="{59B0FA0C-8B9F-4DBC-8C96-3FFDA8719975}" srcOrd="3" destOrd="0" presId="urn:microsoft.com/office/officeart/2005/8/layout/list1"/>
    <dgm:cxn modelId="{820FF359-75A4-4AE5-A15D-B20272D069D1}" type="presParOf" srcId="{3E86D05F-16E7-4C2F-9CE5-D91AA5F7084D}" destId="{9C8C01A5-F9FC-406E-8486-F1031C84DBE6}" srcOrd="4" destOrd="0" presId="urn:microsoft.com/office/officeart/2005/8/layout/list1"/>
    <dgm:cxn modelId="{B2849685-3E88-4CBD-87FF-B08CA23FD275}" type="presParOf" srcId="{9C8C01A5-F9FC-406E-8486-F1031C84DBE6}" destId="{78B94A50-066B-4AFB-BD22-26F104D2131D}" srcOrd="0" destOrd="0" presId="urn:microsoft.com/office/officeart/2005/8/layout/list1"/>
    <dgm:cxn modelId="{11E2BA74-2948-413F-B15F-AFF79F07930C}" type="presParOf" srcId="{9C8C01A5-F9FC-406E-8486-F1031C84DBE6}" destId="{9C78B716-C8F5-48E9-853F-DE63F4DF435E}" srcOrd="1" destOrd="0" presId="urn:microsoft.com/office/officeart/2005/8/layout/list1"/>
    <dgm:cxn modelId="{FFA096F7-7991-4D19-B3E9-178C341CB89D}" type="presParOf" srcId="{3E86D05F-16E7-4C2F-9CE5-D91AA5F7084D}" destId="{C94CD5EC-407A-4A97-93B1-67D24EE8D77E}" srcOrd="5" destOrd="0" presId="urn:microsoft.com/office/officeart/2005/8/layout/list1"/>
    <dgm:cxn modelId="{1B149A7E-A7C5-44B6-B767-A86332CEFFBD}" type="presParOf" srcId="{3E86D05F-16E7-4C2F-9CE5-D91AA5F7084D}" destId="{E51BA28A-4500-4CD7-BA8B-ED8D61348AE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7C7479-93BF-4CBD-8E43-64D111378F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12366A8-B23D-44DF-B443-D63E0A966E66}">
      <dgm:prSet phldrT="[Text]" custT="1"/>
      <dgm:spPr>
        <a:solidFill>
          <a:srgbClr val="EE853E"/>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CONFIDENCE: Stress Moving into an Urgent Zone</a:t>
          </a:r>
          <a:endParaRPr lang="en-US" sz="2000" b="1" dirty="0">
            <a:solidFill>
              <a:schemeClr val="tx1"/>
            </a:solidFill>
            <a:latin typeface="Arial" panose="020B0604020202020204" pitchFamily="34" charset="0"/>
            <a:cs typeface="Arial" panose="020B0604020202020204" pitchFamily="34" charset="0"/>
          </a:endParaRPr>
        </a:p>
      </dgm:t>
    </dgm:pt>
    <dgm:pt modelId="{E0811125-65EE-456E-95AF-9ECB4C8E783B}" type="parTrans" cxnId="{440E9607-83C1-4398-A538-A4A18FF1DF76}">
      <dgm:prSet/>
      <dgm:spPr/>
      <dgm:t>
        <a:bodyPr/>
        <a:lstStyle/>
        <a:p>
          <a:endParaRPr lang="en-US"/>
        </a:p>
      </dgm:t>
    </dgm:pt>
    <dgm:pt modelId="{6AF79451-1647-4D2B-96F0-EA8E2E8BBCA4}" type="sibTrans" cxnId="{440E9607-83C1-4398-A538-A4A18FF1DF76}">
      <dgm:prSet/>
      <dgm:spPr/>
      <dgm:t>
        <a:bodyPr/>
        <a:lstStyle/>
        <a:p>
          <a:endParaRPr lang="en-US"/>
        </a:p>
      </dgm:t>
    </dgm:pt>
    <dgm:pt modelId="{5485316C-148C-4E5A-B07A-2E6831D20A69}">
      <dgm:prSet phldrT="[Text]" custT="1"/>
      <dgm:spPr>
        <a:solidFill>
          <a:srgbClr val="FF0000"/>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CONFIDENCE: In Danger Zone—Take Immediate Action </a:t>
          </a:r>
          <a:endParaRPr lang="en-US" sz="2000" b="1" dirty="0">
            <a:solidFill>
              <a:schemeClr val="tx1"/>
            </a:solidFill>
            <a:latin typeface="Arial" panose="020B0604020202020204" pitchFamily="34" charset="0"/>
            <a:cs typeface="Arial" panose="020B0604020202020204" pitchFamily="34" charset="0"/>
          </a:endParaRPr>
        </a:p>
      </dgm:t>
    </dgm:pt>
    <dgm:pt modelId="{45EE953E-C5D5-4ED2-ACAD-F3750C771760}" type="parTrans" cxnId="{2E1E6432-3E75-40A1-8CB1-29D7394CE1D3}">
      <dgm:prSet/>
      <dgm:spPr/>
      <dgm:t>
        <a:bodyPr/>
        <a:lstStyle/>
        <a:p>
          <a:endParaRPr lang="en-US"/>
        </a:p>
      </dgm:t>
    </dgm:pt>
    <dgm:pt modelId="{41204499-CA88-4ECC-AA4B-170A25FDC5DD}" type="sibTrans" cxnId="{2E1E6432-3E75-40A1-8CB1-29D7394CE1D3}">
      <dgm:prSet/>
      <dgm:spPr/>
      <dgm:t>
        <a:bodyPr/>
        <a:lstStyle/>
        <a:p>
          <a:endParaRPr lang="en-US"/>
        </a:p>
      </dgm:t>
    </dgm:pt>
    <dgm:pt modelId="{70EEC57B-B39B-485F-9948-B1C7BC28AB2D}">
      <dgm:prSet custT="1"/>
      <dgm:spPr>
        <a:ln>
          <a:solidFill>
            <a:schemeClr val="tx1"/>
          </a:solidFill>
        </a:ln>
      </dgm:spPr>
      <dgm:t>
        <a:bodyPr/>
        <a:lstStyle/>
        <a:p>
          <a:pPr>
            <a:lnSpc>
              <a:spcPct val="100000"/>
            </a:lnSpc>
            <a:spcAft>
              <a:spcPts val="0"/>
            </a:spcAft>
            <a:buFont typeface="Wingdings" panose="05000000000000000000" pitchFamily="2" charset="2"/>
            <a:buNone/>
          </a:pPr>
          <a:endParaRPr lang="en-US" sz="500" b="0" dirty="0">
            <a:latin typeface="Arial" panose="020B0604020202020204" pitchFamily="34" charset="0"/>
            <a:cs typeface="Arial" panose="020B0604020202020204" pitchFamily="34" charset="0"/>
          </a:endParaRPr>
        </a:p>
      </dgm:t>
    </dgm:pt>
    <dgm:pt modelId="{35783494-9BBB-4724-8571-420BCB2C4315}" type="parTrans" cxnId="{D1346A77-60FF-439E-A249-84CCDD5B2FED}">
      <dgm:prSet/>
      <dgm:spPr/>
      <dgm:t>
        <a:bodyPr/>
        <a:lstStyle/>
        <a:p>
          <a:endParaRPr lang="en-US"/>
        </a:p>
      </dgm:t>
    </dgm:pt>
    <dgm:pt modelId="{80B24708-472C-4C9A-B0CB-0C3A3F42B533}" type="sibTrans" cxnId="{D1346A77-60FF-439E-A249-84CCDD5B2FED}">
      <dgm:prSet/>
      <dgm:spPr/>
      <dgm:t>
        <a:bodyPr/>
        <a:lstStyle/>
        <a:p>
          <a:endParaRPr lang="en-US"/>
        </a:p>
      </dgm:t>
    </dgm:pt>
    <dgm:pt modelId="{3FA3B656-1AFF-4B57-8C0D-C772BD3C9227}">
      <dgm:prSet custT="1"/>
      <dgm:spPr>
        <a:ln>
          <a:solidFill>
            <a:schemeClr val="tx1"/>
          </a:solidFill>
        </a:ln>
      </dgm:spPr>
      <dgm:t>
        <a:bodyPr/>
        <a:lstStyle/>
        <a:p>
          <a:pPr>
            <a:spcAft>
              <a:spcPts val="0"/>
            </a:spcAft>
            <a:buFont typeface="Wingdings" panose="05000000000000000000" pitchFamily="2" charset="2"/>
            <a:buNone/>
          </a:pPr>
          <a:endParaRPr lang="en-US" sz="1000" dirty="0">
            <a:latin typeface="Arial" panose="020B0604020202020204" pitchFamily="34" charset="0"/>
            <a:cs typeface="Arial" panose="020B0604020202020204" pitchFamily="34" charset="0"/>
          </a:endParaRPr>
        </a:p>
      </dgm:t>
    </dgm:pt>
    <dgm:pt modelId="{9660E88E-AE48-45A5-9BC5-2D1CBA5204DD}" type="parTrans" cxnId="{295699EF-0A34-45D5-A808-0D4EFEA761C8}">
      <dgm:prSet/>
      <dgm:spPr/>
      <dgm:t>
        <a:bodyPr/>
        <a:lstStyle/>
        <a:p>
          <a:endParaRPr lang="en-US"/>
        </a:p>
      </dgm:t>
    </dgm:pt>
    <dgm:pt modelId="{A57D6726-D722-4394-A9C5-71F2D7E87D29}" type="sibTrans" cxnId="{295699EF-0A34-45D5-A808-0D4EFEA761C8}">
      <dgm:prSet/>
      <dgm:spPr/>
      <dgm:t>
        <a:bodyPr/>
        <a:lstStyle/>
        <a:p>
          <a:endParaRPr lang="en-US"/>
        </a:p>
      </dgm:t>
    </dgm:pt>
    <dgm:pt modelId="{61816432-0726-4822-AF28-2C809C8016CB}">
      <dgm:prSet custT="1"/>
      <dgm:spPr/>
      <dgm:t>
        <a:bodyPr/>
        <a:lstStyle/>
        <a:p>
          <a:pPr>
            <a:spcAft>
              <a:spcPct val="150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Interrupt situation and take over</a:t>
          </a:r>
        </a:p>
      </dgm:t>
    </dgm:pt>
    <dgm:pt modelId="{031B67C9-D585-4C42-8E85-2AFBF353C981}" type="parTrans" cxnId="{0F25FF2B-A992-4788-9BC8-35E7EBA5A5EA}">
      <dgm:prSet/>
      <dgm:spPr/>
      <dgm:t>
        <a:bodyPr/>
        <a:lstStyle/>
        <a:p>
          <a:endParaRPr lang="en-US"/>
        </a:p>
      </dgm:t>
    </dgm:pt>
    <dgm:pt modelId="{97B4DF0A-CAE0-4D0E-9048-3FE475056DE7}" type="sibTrans" cxnId="{0F25FF2B-A992-4788-9BC8-35E7EBA5A5EA}">
      <dgm:prSet/>
      <dgm:spPr/>
      <dgm:t>
        <a:bodyPr/>
        <a:lstStyle/>
        <a:p>
          <a:endParaRPr lang="en-US"/>
        </a:p>
      </dgm:t>
    </dgm:pt>
    <dgm:pt modelId="{F5FED703-8465-4D8E-8865-52AC08E036B4}">
      <dgm:prSet custT="1"/>
      <dgm:spPr/>
      <dgm:t>
        <a:bodyPr/>
        <a:lstStyle/>
        <a:p>
          <a:pPr>
            <a:spcAft>
              <a:spcPct val="150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Connect with those people most trusted who can do a warm handoff to supportive resources</a:t>
          </a:r>
        </a:p>
      </dgm:t>
    </dgm:pt>
    <dgm:pt modelId="{59A1E532-D388-43C0-B4B6-5D583D98478B}" type="parTrans" cxnId="{A485A01A-D7F9-4DB0-8F18-EE0EAC8E20EB}">
      <dgm:prSet/>
      <dgm:spPr/>
      <dgm:t>
        <a:bodyPr/>
        <a:lstStyle/>
        <a:p>
          <a:endParaRPr lang="en-US"/>
        </a:p>
      </dgm:t>
    </dgm:pt>
    <dgm:pt modelId="{F7810A3C-892D-4236-BBD6-4AAE99EE4A45}" type="sibTrans" cxnId="{A485A01A-D7F9-4DB0-8F18-EE0EAC8E20EB}">
      <dgm:prSet/>
      <dgm:spPr/>
      <dgm:t>
        <a:bodyPr/>
        <a:lstStyle/>
        <a:p>
          <a:endParaRPr lang="en-US"/>
        </a:p>
      </dgm:t>
    </dgm:pt>
    <dgm:pt modelId="{312DAA65-C95C-4CEF-8596-70ED5C6085B9}">
      <dgm:prSet custT="1"/>
      <dgm:spPr/>
      <dgm:t>
        <a:bodyPr/>
        <a:lstStyle/>
        <a:p>
          <a:pPr>
            <a:spcAft>
              <a:spcPct val="150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Escalation to leadership and use of outside resources </a:t>
          </a:r>
        </a:p>
      </dgm:t>
    </dgm:pt>
    <dgm:pt modelId="{A32B0642-9C2E-43F8-B1B9-ABDD8C4DDDD2}" type="parTrans" cxnId="{A85D31A2-49A6-43A8-BDF8-9136222A285B}">
      <dgm:prSet/>
      <dgm:spPr/>
      <dgm:t>
        <a:bodyPr/>
        <a:lstStyle/>
        <a:p>
          <a:endParaRPr lang="en-US"/>
        </a:p>
      </dgm:t>
    </dgm:pt>
    <dgm:pt modelId="{0881A4F5-DA4B-4F38-A174-FE9D56150FF0}" type="sibTrans" cxnId="{A85D31A2-49A6-43A8-BDF8-9136222A285B}">
      <dgm:prSet/>
      <dgm:spPr/>
      <dgm:t>
        <a:bodyPr/>
        <a:lstStyle/>
        <a:p>
          <a:endParaRPr lang="en-US"/>
        </a:p>
      </dgm:t>
    </dgm:pt>
    <dgm:pt modelId="{0AEE9538-A8BB-4671-8FE0-4F088825A43C}">
      <dgm:prSet custT="1"/>
      <dgm:spPr/>
      <dgm:t>
        <a:bodyPr/>
        <a:lstStyle/>
        <a:p>
          <a:pPr>
            <a:lnSpc>
              <a:spcPct val="90000"/>
            </a:lnSpc>
            <a:spcAft>
              <a:spcPct val="15000"/>
            </a:spcAft>
            <a:buFont typeface="Wingdings" panose="05000000000000000000" pitchFamily="2" charset="2"/>
            <a:buChar char="§"/>
          </a:pPr>
          <a:r>
            <a:rPr lang="en-US" sz="1800" b="0" dirty="0">
              <a:solidFill>
                <a:schemeClr val="tx1"/>
              </a:solidFill>
              <a:effectLst/>
              <a:latin typeface="+mn-lt"/>
              <a:ea typeface="MS PGothic" panose="020B0600070205080204" pitchFamily="34" charset="-128"/>
              <a:cs typeface="MS PGothic" charset="0"/>
            </a:rPr>
            <a:t>Be available– may need to talk over and over</a:t>
          </a:r>
          <a:endParaRPr lang="en-US" sz="1800" dirty="0"/>
        </a:p>
      </dgm:t>
    </dgm:pt>
    <dgm:pt modelId="{EED9E6A9-0F50-462A-B740-DC379ADA0627}" type="parTrans" cxnId="{31D1FDC0-4BFB-4BD0-A65D-E730857E1ECB}">
      <dgm:prSet/>
      <dgm:spPr/>
      <dgm:t>
        <a:bodyPr/>
        <a:lstStyle/>
        <a:p>
          <a:endParaRPr lang="en-US"/>
        </a:p>
      </dgm:t>
    </dgm:pt>
    <dgm:pt modelId="{2562FD3A-4803-4A96-B9FD-E65DBFCBB68B}" type="sibTrans" cxnId="{31D1FDC0-4BFB-4BD0-A65D-E730857E1ECB}">
      <dgm:prSet/>
      <dgm:spPr/>
      <dgm:t>
        <a:bodyPr/>
        <a:lstStyle/>
        <a:p>
          <a:endParaRPr lang="en-US"/>
        </a:p>
      </dgm:t>
    </dgm:pt>
    <dgm:pt modelId="{80AFA48F-0DBA-4C86-8CA3-62BACAA8AD09}">
      <dgm:prSet custT="1"/>
      <dgm:spPr/>
      <dgm:t>
        <a:bodyPr/>
        <a:lstStyle/>
        <a:p>
          <a:pPr>
            <a:lnSpc>
              <a:spcPct val="90000"/>
            </a:lnSpc>
            <a:spcAft>
              <a:spcPct val="15000"/>
            </a:spcAft>
            <a:buFont typeface="Wingdings" panose="05000000000000000000" pitchFamily="2" charset="2"/>
            <a:buChar char="§"/>
          </a:pPr>
          <a:r>
            <a:rPr lang="en-US" sz="1800" b="0" dirty="0">
              <a:solidFill>
                <a:schemeClr val="tx1"/>
              </a:solidFill>
              <a:effectLst/>
              <a:latin typeface="+mn-lt"/>
              <a:ea typeface="MS PGothic" panose="020B0600070205080204" pitchFamily="34" charset="-128"/>
              <a:cs typeface="MS PGothic" charset="0"/>
            </a:rPr>
            <a:t>connect them to treatment or to people who have dealt with similar situations</a:t>
          </a:r>
          <a:endParaRPr lang="en-US" sz="1800" dirty="0"/>
        </a:p>
      </dgm:t>
    </dgm:pt>
    <dgm:pt modelId="{A7AB14FC-5A19-4715-8AC1-D811FE71DAD2}" type="parTrans" cxnId="{74021812-29FB-42C0-B153-6654A4173D84}">
      <dgm:prSet/>
      <dgm:spPr/>
      <dgm:t>
        <a:bodyPr/>
        <a:lstStyle/>
        <a:p>
          <a:endParaRPr lang="en-US"/>
        </a:p>
      </dgm:t>
    </dgm:pt>
    <dgm:pt modelId="{30E7AB8C-7144-45B5-B8CE-D5060DDDA9F2}" type="sibTrans" cxnId="{74021812-29FB-42C0-B153-6654A4173D84}">
      <dgm:prSet/>
      <dgm:spPr/>
      <dgm:t>
        <a:bodyPr/>
        <a:lstStyle/>
        <a:p>
          <a:endParaRPr lang="en-US"/>
        </a:p>
      </dgm:t>
    </dgm:pt>
    <dgm:pt modelId="{EAA9BA74-0F4C-454D-8C24-A0719E52DF19}">
      <dgm:prSet custT="1"/>
      <dgm:spPr/>
      <dgm:t>
        <a:bodyPr/>
        <a:lstStyle/>
        <a:p>
          <a:pPr>
            <a:lnSpc>
              <a:spcPct val="90000"/>
            </a:lnSpc>
            <a:spcAft>
              <a:spcPct val="15000"/>
            </a:spcAft>
            <a:buFont typeface="Wingdings" panose="05000000000000000000" pitchFamily="2" charset="2"/>
            <a:buChar char="§"/>
          </a:pPr>
          <a:r>
            <a:rPr lang="en-US" sz="1800" dirty="0"/>
            <a:t>Bring in pastoral care, resiliency team</a:t>
          </a:r>
        </a:p>
      </dgm:t>
    </dgm:pt>
    <dgm:pt modelId="{B61E50C1-DFC4-4DD3-A6D4-3660073D486D}" type="parTrans" cxnId="{B5B9C7FB-74D0-4754-87AE-875F23C89503}">
      <dgm:prSet/>
      <dgm:spPr/>
      <dgm:t>
        <a:bodyPr/>
        <a:lstStyle/>
        <a:p>
          <a:endParaRPr lang="en-US"/>
        </a:p>
      </dgm:t>
    </dgm:pt>
    <dgm:pt modelId="{47097A03-9619-4F80-B84D-160EDC499EE9}" type="sibTrans" cxnId="{B5B9C7FB-74D0-4754-87AE-875F23C89503}">
      <dgm:prSet/>
      <dgm:spPr/>
      <dgm:t>
        <a:bodyPr/>
        <a:lstStyle/>
        <a:p>
          <a:endParaRPr lang="en-US"/>
        </a:p>
      </dgm:t>
    </dgm:pt>
    <dgm:pt modelId="{34E23772-254C-4F86-A594-D99EAF3F9C7F}">
      <dgm:prSet custT="1"/>
      <dgm:spPr/>
      <dgm:t>
        <a:bodyPr/>
        <a:lstStyle/>
        <a:p>
          <a:pPr>
            <a:lnSpc>
              <a:spcPct val="100000"/>
            </a:lnSpc>
            <a:spcAft>
              <a:spcPts val="0"/>
            </a:spcAft>
            <a:buFont typeface="Wingdings" panose="05000000000000000000" pitchFamily="2" charset="2"/>
            <a:buChar char="§"/>
          </a:pPr>
          <a:r>
            <a:rPr lang="en-US" sz="1800" b="0" dirty="0">
              <a:solidFill>
                <a:srgbClr val="232D4B"/>
              </a:solidFill>
              <a:latin typeface="Arial" pitchFamily="34" charset="0"/>
              <a:ea typeface="MS PGothic" pitchFamily="34" charset="-128"/>
            </a:rPr>
            <a:t>Listen for &amp; confront distorted  perceptions</a:t>
          </a:r>
          <a:endParaRPr lang="en-US" sz="1800" b="0" dirty="0"/>
        </a:p>
      </dgm:t>
    </dgm:pt>
    <dgm:pt modelId="{697D914F-AD06-4B76-83A9-29BFC35E72D0}" type="sibTrans" cxnId="{D52A4904-0D99-4EC3-9045-B5D3B215CF7D}">
      <dgm:prSet/>
      <dgm:spPr/>
      <dgm:t>
        <a:bodyPr/>
        <a:lstStyle/>
        <a:p>
          <a:endParaRPr lang="en-US"/>
        </a:p>
      </dgm:t>
    </dgm:pt>
    <dgm:pt modelId="{5B90AEE0-5504-46A4-BD8A-F3EB832D3E98}" type="parTrans" cxnId="{D52A4904-0D99-4EC3-9045-B5D3B215CF7D}">
      <dgm:prSet/>
      <dgm:spPr/>
      <dgm:t>
        <a:bodyPr/>
        <a:lstStyle/>
        <a:p>
          <a:endParaRPr lang="en-US"/>
        </a:p>
      </dgm:t>
    </dgm:pt>
    <dgm:pt modelId="{50A725E0-DF55-4613-B5EB-456D168C80D7}">
      <dgm:prSet custT="1"/>
      <dgm:spPr/>
      <dgm:t>
        <a:bodyPr/>
        <a:lstStyle/>
        <a:p>
          <a:pPr>
            <a:lnSpc>
              <a:spcPct val="100000"/>
            </a:lnSpc>
            <a:spcAft>
              <a:spcPts val="0"/>
            </a:spcAft>
            <a:buFont typeface="Wingdings" panose="05000000000000000000" pitchFamily="2" charset="2"/>
            <a:buChar char="§"/>
          </a:pPr>
          <a:r>
            <a:rPr lang="en-US" sz="1800" dirty="0">
              <a:cs typeface="MS PGothic" charset="0"/>
            </a:rPr>
            <a:t>Provide accurate information, reduce rumors and gossip</a:t>
          </a:r>
          <a:endParaRPr lang="en-US" sz="1800" dirty="0"/>
        </a:p>
      </dgm:t>
    </dgm:pt>
    <dgm:pt modelId="{037042C8-ED12-4045-A5A3-A25D4D558BC9}" type="sibTrans" cxnId="{97C4DCC8-6806-4030-BE03-CF04CF6824F7}">
      <dgm:prSet/>
      <dgm:spPr/>
      <dgm:t>
        <a:bodyPr/>
        <a:lstStyle/>
        <a:p>
          <a:endParaRPr lang="en-US"/>
        </a:p>
      </dgm:t>
    </dgm:pt>
    <dgm:pt modelId="{DBDA841A-DD2F-4EFF-A8EC-A223DE2C3F5C}" type="parTrans" cxnId="{97C4DCC8-6806-4030-BE03-CF04CF6824F7}">
      <dgm:prSet/>
      <dgm:spPr/>
      <dgm:t>
        <a:bodyPr/>
        <a:lstStyle/>
        <a:p>
          <a:endParaRPr lang="en-US"/>
        </a:p>
      </dgm:t>
    </dgm:pt>
    <dgm:pt modelId="{C2701DC8-01D1-45B2-BF33-A5C38127EE1F}">
      <dgm:prSet custT="1"/>
      <dgm:spPr/>
      <dgm:t>
        <a:bodyPr/>
        <a:lstStyle/>
        <a:p>
          <a:pPr>
            <a:lnSpc>
              <a:spcPct val="100000"/>
            </a:lnSpc>
            <a:spcAft>
              <a:spcPts val="0"/>
            </a:spcAft>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Be authentic, empathic, and nonjudgmental</a:t>
          </a:r>
          <a:endParaRPr lang="en-US" sz="1800" dirty="0"/>
        </a:p>
      </dgm:t>
    </dgm:pt>
    <dgm:pt modelId="{14A403F6-E1C5-4042-8D5A-646F28A21B66}" type="sibTrans" cxnId="{554636C0-4033-4D34-9642-D0BD893B9BB6}">
      <dgm:prSet/>
      <dgm:spPr/>
      <dgm:t>
        <a:bodyPr/>
        <a:lstStyle/>
        <a:p>
          <a:endParaRPr lang="en-US"/>
        </a:p>
      </dgm:t>
    </dgm:pt>
    <dgm:pt modelId="{809AF970-A215-44DC-83E0-52374CDAEBD0}" type="parTrans" cxnId="{554636C0-4033-4D34-9642-D0BD893B9BB6}">
      <dgm:prSet/>
      <dgm:spPr/>
      <dgm:t>
        <a:bodyPr/>
        <a:lstStyle/>
        <a:p>
          <a:endParaRPr lang="en-US"/>
        </a:p>
      </dgm:t>
    </dgm:pt>
    <dgm:pt modelId="{FB7B1891-9DF9-459D-A277-78CC3A88AF4A}">
      <dgm:prSet custT="1"/>
      <dgm:spPr/>
      <dgm:t>
        <a:bodyPr/>
        <a:lstStyle/>
        <a:p>
          <a:pPr>
            <a:lnSpc>
              <a:spcPct val="100000"/>
            </a:lnSpc>
            <a:spcAft>
              <a:spcPts val="0"/>
            </a:spcAft>
            <a:buFont typeface="Wingdings" panose="05000000000000000000" pitchFamily="2" charset="2"/>
            <a:buChar char="§"/>
          </a:pPr>
          <a:r>
            <a:rPr lang="en-US" sz="1800" b="0" dirty="0">
              <a:solidFill>
                <a:schemeClr val="tx1"/>
              </a:solidFill>
              <a:effectLst/>
              <a:latin typeface="+mn-lt"/>
              <a:ea typeface="MS PGothic" panose="020B0600070205080204" pitchFamily="34" charset="-128"/>
              <a:cs typeface="MS PGothic" charset="0"/>
            </a:rPr>
            <a:t>Counter guilt by normalizing reactions and letting people know they are not alone in experiencing stress reactions</a:t>
          </a:r>
          <a:endParaRPr lang="en-US" sz="1800" dirty="0"/>
        </a:p>
      </dgm:t>
    </dgm:pt>
    <dgm:pt modelId="{505227B5-0663-4FF7-B421-800649DACE5A}" type="sibTrans" cxnId="{AF697263-BB26-4A0C-B1EA-A42BA98B9E41}">
      <dgm:prSet/>
      <dgm:spPr/>
      <dgm:t>
        <a:bodyPr/>
        <a:lstStyle/>
        <a:p>
          <a:endParaRPr lang="en-US"/>
        </a:p>
      </dgm:t>
    </dgm:pt>
    <dgm:pt modelId="{FE64CAB8-D49C-4697-88CB-FDC3EE7AD535}" type="parTrans" cxnId="{AF697263-BB26-4A0C-B1EA-A42BA98B9E41}">
      <dgm:prSet/>
      <dgm:spPr/>
      <dgm:t>
        <a:bodyPr/>
        <a:lstStyle/>
        <a:p>
          <a:endParaRPr lang="en-US"/>
        </a:p>
      </dgm:t>
    </dgm:pt>
    <dgm:pt modelId="{967790DF-720C-4445-B191-DEB3A92EA67B}" type="pres">
      <dgm:prSet presAssocID="{127C7479-93BF-4CBD-8E43-64D111378F83}" presName="linear" presStyleCnt="0">
        <dgm:presLayoutVars>
          <dgm:dir/>
          <dgm:animLvl val="lvl"/>
          <dgm:resizeHandles val="exact"/>
        </dgm:presLayoutVars>
      </dgm:prSet>
      <dgm:spPr/>
    </dgm:pt>
    <dgm:pt modelId="{7E430499-7C9D-40ED-A35E-F490D8E6BA7F}" type="pres">
      <dgm:prSet presAssocID="{A12366A8-B23D-44DF-B443-D63E0A966E66}" presName="parentLin" presStyleCnt="0"/>
      <dgm:spPr/>
    </dgm:pt>
    <dgm:pt modelId="{8AB44CF7-613E-4AE2-A198-257C497F1BAA}" type="pres">
      <dgm:prSet presAssocID="{A12366A8-B23D-44DF-B443-D63E0A966E66}" presName="parentLeftMargin" presStyleLbl="node1" presStyleIdx="0" presStyleCnt="2"/>
      <dgm:spPr/>
    </dgm:pt>
    <dgm:pt modelId="{EBA33C8B-7227-4137-84D9-4A16E4D25641}" type="pres">
      <dgm:prSet presAssocID="{A12366A8-B23D-44DF-B443-D63E0A966E66}" presName="parentText" presStyleLbl="node1" presStyleIdx="0" presStyleCnt="2" custScaleY="63319" custLinFactNeighborX="8527" custLinFactNeighborY="-11538">
        <dgm:presLayoutVars>
          <dgm:chMax val="0"/>
          <dgm:bulletEnabled val="1"/>
        </dgm:presLayoutVars>
      </dgm:prSet>
      <dgm:spPr/>
    </dgm:pt>
    <dgm:pt modelId="{8C29F31F-09B7-46DD-9485-AB35B803E878}" type="pres">
      <dgm:prSet presAssocID="{A12366A8-B23D-44DF-B443-D63E0A966E66}" presName="negativeSpace" presStyleCnt="0"/>
      <dgm:spPr/>
    </dgm:pt>
    <dgm:pt modelId="{F9F44514-E319-4460-960B-A4D2EF04B974}" type="pres">
      <dgm:prSet presAssocID="{A12366A8-B23D-44DF-B443-D63E0A966E66}" presName="childText" presStyleLbl="conFgAcc1" presStyleIdx="0" presStyleCnt="2" custScaleX="100000" custScaleY="96012" custLinFactNeighborX="-775" custLinFactNeighborY="19694">
        <dgm:presLayoutVars>
          <dgm:bulletEnabled val="1"/>
        </dgm:presLayoutVars>
      </dgm:prSet>
      <dgm:spPr/>
    </dgm:pt>
    <dgm:pt modelId="{BAC09DD4-0F4E-41CE-A5FA-E00B19BD08C9}" type="pres">
      <dgm:prSet presAssocID="{6AF79451-1647-4D2B-96F0-EA8E2E8BBCA4}" presName="spaceBetweenRectangles" presStyleCnt="0"/>
      <dgm:spPr/>
    </dgm:pt>
    <dgm:pt modelId="{764913BF-953B-417F-896D-AB66F760A437}" type="pres">
      <dgm:prSet presAssocID="{5485316C-148C-4E5A-B07A-2E6831D20A69}" presName="parentLin" presStyleCnt="0"/>
      <dgm:spPr/>
    </dgm:pt>
    <dgm:pt modelId="{327782EB-FF43-408C-B91E-BE1572724543}" type="pres">
      <dgm:prSet presAssocID="{5485316C-148C-4E5A-B07A-2E6831D20A69}" presName="parentLeftMargin" presStyleLbl="node1" presStyleIdx="0" presStyleCnt="2"/>
      <dgm:spPr/>
    </dgm:pt>
    <dgm:pt modelId="{AE2C1ABA-53A0-44C4-870C-D0523BA45F0C}" type="pres">
      <dgm:prSet presAssocID="{5485316C-148C-4E5A-B07A-2E6831D20A69}" presName="parentText" presStyleLbl="node1" presStyleIdx="1" presStyleCnt="2" custScaleX="104246" custScaleY="64308" custLinFactNeighborX="8527" custLinFactNeighborY="-4022">
        <dgm:presLayoutVars>
          <dgm:chMax val="0"/>
          <dgm:bulletEnabled val="1"/>
        </dgm:presLayoutVars>
      </dgm:prSet>
      <dgm:spPr/>
    </dgm:pt>
    <dgm:pt modelId="{C39D6370-8364-41CA-901E-A195557C53C4}" type="pres">
      <dgm:prSet presAssocID="{5485316C-148C-4E5A-B07A-2E6831D20A69}" presName="negativeSpace" presStyleCnt="0"/>
      <dgm:spPr/>
    </dgm:pt>
    <dgm:pt modelId="{1FA530E9-9D2D-441A-B954-52B42EF494C3}" type="pres">
      <dgm:prSet presAssocID="{5485316C-148C-4E5A-B07A-2E6831D20A69}" presName="childText" presStyleLbl="conFgAcc1" presStyleIdx="1" presStyleCnt="2" custScaleY="110000" custLinFactNeighborX="396" custLinFactNeighborY="31954">
        <dgm:presLayoutVars>
          <dgm:bulletEnabled val="1"/>
        </dgm:presLayoutVars>
      </dgm:prSet>
      <dgm:spPr/>
    </dgm:pt>
  </dgm:ptLst>
  <dgm:cxnLst>
    <dgm:cxn modelId="{C5AB9302-7B79-4668-BB15-7E475797D1E3}" type="presOf" srcId="{34E23772-254C-4F86-A594-D99EAF3F9C7F}" destId="{F9F44514-E319-4460-960B-A4D2EF04B974}" srcOrd="0" destOrd="1" presId="urn:microsoft.com/office/officeart/2005/8/layout/list1"/>
    <dgm:cxn modelId="{D52A4904-0D99-4EC3-9045-B5D3B215CF7D}" srcId="{A12366A8-B23D-44DF-B443-D63E0A966E66}" destId="{34E23772-254C-4F86-A594-D99EAF3F9C7F}" srcOrd="1" destOrd="0" parTransId="{5B90AEE0-5504-46A4-BD8A-F3EB832D3E98}" sibTransId="{697D914F-AD06-4B76-83A9-29BFC35E72D0}"/>
    <dgm:cxn modelId="{440E9607-83C1-4398-A538-A4A18FF1DF76}" srcId="{127C7479-93BF-4CBD-8E43-64D111378F83}" destId="{A12366A8-B23D-44DF-B443-D63E0A966E66}" srcOrd="0" destOrd="0" parTransId="{E0811125-65EE-456E-95AF-9ECB4C8E783B}" sibTransId="{6AF79451-1647-4D2B-96F0-EA8E2E8BBCA4}"/>
    <dgm:cxn modelId="{74021812-29FB-42C0-B153-6654A4173D84}" srcId="{A12366A8-B23D-44DF-B443-D63E0A966E66}" destId="{80AFA48F-0DBA-4C86-8CA3-62BACAA8AD09}" srcOrd="6" destOrd="0" parTransId="{A7AB14FC-5A19-4715-8AC1-D811FE71DAD2}" sibTransId="{30E7AB8C-7144-45B5-B8CE-D5060DDDA9F2}"/>
    <dgm:cxn modelId="{A485A01A-D7F9-4DB0-8F18-EE0EAC8E20EB}" srcId="{5485316C-148C-4E5A-B07A-2E6831D20A69}" destId="{F5FED703-8465-4D8E-8865-52AC08E036B4}" srcOrd="2" destOrd="0" parTransId="{59A1E532-D388-43C0-B4B6-5D583D98478B}" sibTransId="{F7810A3C-892D-4236-BBD6-4AAE99EE4A45}"/>
    <dgm:cxn modelId="{0F25FF2B-A992-4788-9BC8-35E7EBA5A5EA}" srcId="{5485316C-148C-4E5A-B07A-2E6831D20A69}" destId="{61816432-0726-4822-AF28-2C809C8016CB}" srcOrd="1" destOrd="0" parTransId="{031B67C9-D585-4C42-8E85-2AFBF353C981}" sibTransId="{97B4DF0A-CAE0-4D0E-9048-3FE475056DE7}"/>
    <dgm:cxn modelId="{2E1E6432-3E75-40A1-8CB1-29D7394CE1D3}" srcId="{127C7479-93BF-4CBD-8E43-64D111378F83}" destId="{5485316C-148C-4E5A-B07A-2E6831D20A69}" srcOrd="1" destOrd="0" parTransId="{45EE953E-C5D5-4ED2-ACAD-F3750C771760}" sibTransId="{41204499-CA88-4ECC-AA4B-170A25FDC5DD}"/>
    <dgm:cxn modelId="{2F13523A-1618-406E-8C96-D317736A5D5F}" type="presOf" srcId="{0AEE9538-A8BB-4671-8FE0-4F088825A43C}" destId="{F9F44514-E319-4460-960B-A4D2EF04B974}" srcOrd="0" destOrd="5" presId="urn:microsoft.com/office/officeart/2005/8/layout/list1"/>
    <dgm:cxn modelId="{AF697263-BB26-4A0C-B1EA-A42BA98B9E41}" srcId="{A12366A8-B23D-44DF-B443-D63E0A966E66}" destId="{FB7B1891-9DF9-459D-A277-78CC3A88AF4A}" srcOrd="4" destOrd="0" parTransId="{FE64CAB8-D49C-4697-88CB-FDC3EE7AD535}" sibTransId="{505227B5-0663-4FF7-B421-800649DACE5A}"/>
    <dgm:cxn modelId="{FEE32967-BF65-47A6-B7BC-84B8940BAA10}" type="presOf" srcId="{127C7479-93BF-4CBD-8E43-64D111378F83}" destId="{967790DF-720C-4445-B191-DEB3A92EA67B}" srcOrd="0" destOrd="0" presId="urn:microsoft.com/office/officeart/2005/8/layout/list1"/>
    <dgm:cxn modelId="{4D0C1F48-5639-4BA2-BB0F-C9E928EC3209}" type="presOf" srcId="{5485316C-148C-4E5A-B07A-2E6831D20A69}" destId="{AE2C1ABA-53A0-44C4-870C-D0523BA45F0C}" srcOrd="1" destOrd="0" presId="urn:microsoft.com/office/officeart/2005/8/layout/list1"/>
    <dgm:cxn modelId="{3C0DE548-CFB9-409C-8F02-1131997B1808}" type="presOf" srcId="{5485316C-148C-4E5A-B07A-2E6831D20A69}" destId="{327782EB-FF43-408C-B91E-BE1572724543}" srcOrd="0" destOrd="0" presId="urn:microsoft.com/office/officeart/2005/8/layout/list1"/>
    <dgm:cxn modelId="{42CBB96A-920C-40F8-B372-0D152879468D}" type="presOf" srcId="{50A725E0-DF55-4613-B5EB-456D168C80D7}" destId="{F9F44514-E319-4460-960B-A4D2EF04B974}" srcOrd="0" destOrd="2" presId="urn:microsoft.com/office/officeart/2005/8/layout/list1"/>
    <dgm:cxn modelId="{3A5F016F-78F3-4505-ABBF-741B7980CC20}" type="presOf" srcId="{A12366A8-B23D-44DF-B443-D63E0A966E66}" destId="{8AB44CF7-613E-4AE2-A198-257C497F1BAA}" srcOrd="0" destOrd="0" presId="urn:microsoft.com/office/officeart/2005/8/layout/list1"/>
    <dgm:cxn modelId="{D1346A77-60FF-439E-A249-84CCDD5B2FED}" srcId="{A12366A8-B23D-44DF-B443-D63E0A966E66}" destId="{70EEC57B-B39B-485F-9948-B1C7BC28AB2D}" srcOrd="0" destOrd="0" parTransId="{35783494-9BBB-4724-8571-420BCB2C4315}" sibTransId="{80B24708-472C-4C9A-B0CB-0C3A3F42B533}"/>
    <dgm:cxn modelId="{7109E87A-ECF2-4665-AA36-BF4B8144190C}" type="presOf" srcId="{70EEC57B-B39B-485F-9948-B1C7BC28AB2D}" destId="{F9F44514-E319-4460-960B-A4D2EF04B974}" srcOrd="0" destOrd="0" presId="urn:microsoft.com/office/officeart/2005/8/layout/list1"/>
    <dgm:cxn modelId="{997C378D-4209-464E-B154-D7277745D015}" type="presOf" srcId="{EAA9BA74-0F4C-454D-8C24-A0719E52DF19}" destId="{F9F44514-E319-4460-960B-A4D2EF04B974}" srcOrd="0" destOrd="7" presId="urn:microsoft.com/office/officeart/2005/8/layout/list1"/>
    <dgm:cxn modelId="{A85D31A2-49A6-43A8-BDF8-9136222A285B}" srcId="{5485316C-148C-4E5A-B07A-2E6831D20A69}" destId="{312DAA65-C95C-4CEF-8596-70ED5C6085B9}" srcOrd="3" destOrd="0" parTransId="{A32B0642-9C2E-43F8-B1B9-ABDD8C4DDDD2}" sibTransId="{0881A4F5-DA4B-4F38-A174-FE9D56150FF0}"/>
    <dgm:cxn modelId="{CCB114AA-33CE-4FC7-889E-A9273103FDD2}" type="presOf" srcId="{61816432-0726-4822-AF28-2C809C8016CB}" destId="{1FA530E9-9D2D-441A-B954-52B42EF494C3}" srcOrd="0" destOrd="1" presId="urn:microsoft.com/office/officeart/2005/8/layout/list1"/>
    <dgm:cxn modelId="{C7CD39AA-BB14-4C8E-9204-DC2B2EEFB8C1}" type="presOf" srcId="{F5FED703-8465-4D8E-8865-52AC08E036B4}" destId="{1FA530E9-9D2D-441A-B954-52B42EF494C3}" srcOrd="0" destOrd="2" presId="urn:microsoft.com/office/officeart/2005/8/layout/list1"/>
    <dgm:cxn modelId="{6289D9B9-3435-471B-9416-2FF06876F09F}" type="presOf" srcId="{C2701DC8-01D1-45B2-BF33-A5C38127EE1F}" destId="{F9F44514-E319-4460-960B-A4D2EF04B974}" srcOrd="0" destOrd="3" presId="urn:microsoft.com/office/officeart/2005/8/layout/list1"/>
    <dgm:cxn modelId="{FE06FABA-D384-4398-B493-E69522C35D18}" type="presOf" srcId="{FB7B1891-9DF9-459D-A277-78CC3A88AF4A}" destId="{F9F44514-E319-4460-960B-A4D2EF04B974}" srcOrd="0" destOrd="4" presId="urn:microsoft.com/office/officeart/2005/8/layout/list1"/>
    <dgm:cxn modelId="{554636C0-4033-4D34-9642-D0BD893B9BB6}" srcId="{A12366A8-B23D-44DF-B443-D63E0A966E66}" destId="{C2701DC8-01D1-45B2-BF33-A5C38127EE1F}" srcOrd="3" destOrd="0" parTransId="{809AF970-A215-44DC-83E0-52374CDAEBD0}" sibTransId="{14A403F6-E1C5-4042-8D5A-646F28A21B66}"/>
    <dgm:cxn modelId="{31D1FDC0-4BFB-4BD0-A65D-E730857E1ECB}" srcId="{A12366A8-B23D-44DF-B443-D63E0A966E66}" destId="{0AEE9538-A8BB-4671-8FE0-4F088825A43C}" srcOrd="5" destOrd="0" parTransId="{EED9E6A9-0F50-462A-B740-DC379ADA0627}" sibTransId="{2562FD3A-4803-4A96-B9FD-E65DBFCBB68B}"/>
    <dgm:cxn modelId="{97C4DCC8-6806-4030-BE03-CF04CF6824F7}" srcId="{A12366A8-B23D-44DF-B443-D63E0A966E66}" destId="{50A725E0-DF55-4613-B5EB-456D168C80D7}" srcOrd="2" destOrd="0" parTransId="{DBDA841A-DD2F-4EFF-A8EC-A223DE2C3F5C}" sibTransId="{037042C8-ED12-4045-A5A3-A25D4D558BC9}"/>
    <dgm:cxn modelId="{AF84B5D7-AE7C-44CA-8B04-72088196963E}" type="presOf" srcId="{80AFA48F-0DBA-4C86-8CA3-62BACAA8AD09}" destId="{F9F44514-E319-4460-960B-A4D2EF04B974}" srcOrd="0" destOrd="6" presId="urn:microsoft.com/office/officeart/2005/8/layout/list1"/>
    <dgm:cxn modelId="{512554DA-3991-47D8-9942-1E2489DE7901}" type="presOf" srcId="{3FA3B656-1AFF-4B57-8C0D-C772BD3C9227}" destId="{1FA530E9-9D2D-441A-B954-52B42EF494C3}" srcOrd="0" destOrd="0" presId="urn:microsoft.com/office/officeart/2005/8/layout/list1"/>
    <dgm:cxn modelId="{066504E4-A9C0-4202-8C40-7CCF3CCA3ED9}" type="presOf" srcId="{312DAA65-C95C-4CEF-8596-70ED5C6085B9}" destId="{1FA530E9-9D2D-441A-B954-52B42EF494C3}" srcOrd="0" destOrd="3" presId="urn:microsoft.com/office/officeart/2005/8/layout/list1"/>
    <dgm:cxn modelId="{295699EF-0A34-45D5-A808-0D4EFEA761C8}" srcId="{5485316C-148C-4E5A-B07A-2E6831D20A69}" destId="{3FA3B656-1AFF-4B57-8C0D-C772BD3C9227}" srcOrd="0" destOrd="0" parTransId="{9660E88E-AE48-45A5-9BC5-2D1CBA5204DD}" sibTransId="{A57D6726-D722-4394-A9C5-71F2D7E87D29}"/>
    <dgm:cxn modelId="{B5B9C7FB-74D0-4754-87AE-875F23C89503}" srcId="{A12366A8-B23D-44DF-B443-D63E0A966E66}" destId="{EAA9BA74-0F4C-454D-8C24-A0719E52DF19}" srcOrd="7" destOrd="0" parTransId="{B61E50C1-DFC4-4DD3-A6D4-3660073D486D}" sibTransId="{47097A03-9619-4F80-B84D-160EDC499EE9}"/>
    <dgm:cxn modelId="{E817FFFD-16F9-456F-B17D-B33AE2E62028}" type="presOf" srcId="{A12366A8-B23D-44DF-B443-D63E0A966E66}" destId="{EBA33C8B-7227-4137-84D9-4A16E4D25641}" srcOrd="1" destOrd="0" presId="urn:microsoft.com/office/officeart/2005/8/layout/list1"/>
    <dgm:cxn modelId="{659A8D61-A97B-47D2-8858-86558BBC1229}" type="presParOf" srcId="{967790DF-720C-4445-B191-DEB3A92EA67B}" destId="{7E430499-7C9D-40ED-A35E-F490D8E6BA7F}" srcOrd="0" destOrd="0" presId="urn:microsoft.com/office/officeart/2005/8/layout/list1"/>
    <dgm:cxn modelId="{AAC87F8F-0B22-4C99-BD09-8F3553C22FC0}" type="presParOf" srcId="{7E430499-7C9D-40ED-A35E-F490D8E6BA7F}" destId="{8AB44CF7-613E-4AE2-A198-257C497F1BAA}" srcOrd="0" destOrd="0" presId="urn:microsoft.com/office/officeart/2005/8/layout/list1"/>
    <dgm:cxn modelId="{199637EA-0590-4FBC-9CFF-9594A514BC87}" type="presParOf" srcId="{7E430499-7C9D-40ED-A35E-F490D8E6BA7F}" destId="{EBA33C8B-7227-4137-84D9-4A16E4D25641}" srcOrd="1" destOrd="0" presId="urn:microsoft.com/office/officeart/2005/8/layout/list1"/>
    <dgm:cxn modelId="{39561F2E-CC94-44AD-AF9D-588400A99B23}" type="presParOf" srcId="{967790DF-720C-4445-B191-DEB3A92EA67B}" destId="{8C29F31F-09B7-46DD-9485-AB35B803E878}" srcOrd="1" destOrd="0" presId="urn:microsoft.com/office/officeart/2005/8/layout/list1"/>
    <dgm:cxn modelId="{FB2352E9-C97C-49B9-8528-0437AC583C05}" type="presParOf" srcId="{967790DF-720C-4445-B191-DEB3A92EA67B}" destId="{F9F44514-E319-4460-960B-A4D2EF04B974}" srcOrd="2" destOrd="0" presId="urn:microsoft.com/office/officeart/2005/8/layout/list1"/>
    <dgm:cxn modelId="{1899FCFD-1CF6-426F-9436-11FDC3C85134}" type="presParOf" srcId="{967790DF-720C-4445-B191-DEB3A92EA67B}" destId="{BAC09DD4-0F4E-41CE-A5FA-E00B19BD08C9}" srcOrd="3" destOrd="0" presId="urn:microsoft.com/office/officeart/2005/8/layout/list1"/>
    <dgm:cxn modelId="{7096194A-9FE9-4660-8526-E60B429D45D3}" type="presParOf" srcId="{967790DF-720C-4445-B191-DEB3A92EA67B}" destId="{764913BF-953B-417F-896D-AB66F760A437}" srcOrd="4" destOrd="0" presId="urn:microsoft.com/office/officeart/2005/8/layout/list1"/>
    <dgm:cxn modelId="{430C2105-3BE6-4A26-ACBF-D4FE4A07F9B4}" type="presParOf" srcId="{764913BF-953B-417F-896D-AB66F760A437}" destId="{327782EB-FF43-408C-B91E-BE1572724543}" srcOrd="0" destOrd="0" presId="urn:microsoft.com/office/officeart/2005/8/layout/list1"/>
    <dgm:cxn modelId="{0C159317-FC2D-4696-88AE-213F6C693057}" type="presParOf" srcId="{764913BF-953B-417F-896D-AB66F760A437}" destId="{AE2C1ABA-53A0-44C4-870C-D0523BA45F0C}" srcOrd="1" destOrd="0" presId="urn:microsoft.com/office/officeart/2005/8/layout/list1"/>
    <dgm:cxn modelId="{2ACE002C-9B1A-4F4E-B9B9-85A4780E1851}" type="presParOf" srcId="{967790DF-720C-4445-B191-DEB3A92EA67B}" destId="{C39D6370-8364-41CA-901E-A195557C53C4}" srcOrd="5" destOrd="0" presId="urn:microsoft.com/office/officeart/2005/8/layout/list1"/>
    <dgm:cxn modelId="{459F6A59-D2D8-4F3A-B4FA-C4A230A9F221}" type="presParOf" srcId="{967790DF-720C-4445-B191-DEB3A92EA67B}" destId="{1FA530E9-9D2D-441A-B954-52B42EF494C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F5355-C613-4872-B100-5D760298AB30}">
      <dsp:nvSpPr>
        <dsp:cNvPr id="0" name=""/>
        <dsp:cNvSpPr/>
      </dsp:nvSpPr>
      <dsp:spPr>
        <a:xfrm>
          <a:off x="2539" y="824860"/>
          <a:ext cx="2475854" cy="868815"/>
        </a:xfrm>
        <a:prstGeom prst="rect">
          <a:avLst/>
        </a:prstGeom>
        <a:solidFill>
          <a:srgbClr val="232D4B"/>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Be With</a:t>
          </a:r>
        </a:p>
      </dsp:txBody>
      <dsp:txXfrm>
        <a:off x="2539" y="824860"/>
        <a:ext cx="2475854" cy="868815"/>
      </dsp:txXfrm>
    </dsp:sp>
    <dsp:sp modelId="{02EE2AB5-5B37-409E-AF34-AA104DDE9ECB}">
      <dsp:nvSpPr>
        <dsp:cNvPr id="0" name=""/>
        <dsp:cNvSpPr/>
      </dsp:nvSpPr>
      <dsp:spPr>
        <a:xfrm>
          <a:off x="2539" y="1693675"/>
          <a:ext cx="2475854" cy="2898720"/>
        </a:xfrm>
        <a:prstGeom prst="rect">
          <a:avLst/>
        </a:prstGeom>
        <a:solidFill>
          <a:srgbClr val="232D4B">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chemeClr val="bg1"/>
            </a:buClr>
            <a:buSzPct val="90000"/>
            <a:buFont typeface="Wingdings" panose="05000000000000000000" pitchFamily="2" charset="2"/>
            <a:buChar char="§"/>
          </a:pPr>
          <a:r>
            <a:rPr lang="en-US" sz="2400" kern="1200" dirty="0">
              <a:solidFill>
                <a:prstClr val="white"/>
              </a:solidFill>
              <a:latin typeface="Calibri"/>
              <a:ea typeface="+mn-ea"/>
              <a:cs typeface="+mn-cs"/>
            </a:rPr>
            <a:t>Maintain presence</a:t>
          </a:r>
          <a:endParaRPr lang="en-US" sz="2400" kern="1200" dirty="0"/>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cs typeface="+mn-cs"/>
            </a:rPr>
            <a:t>Keep eye contact</a:t>
          </a:r>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cs typeface="+mn-cs"/>
            </a:rPr>
            <a:t>Listen</a:t>
          </a:r>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cs typeface="+mn-cs"/>
            </a:rPr>
            <a:t>Empathize</a:t>
          </a:r>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cs typeface="+mn-cs"/>
            </a:rPr>
            <a:t>Accept</a:t>
          </a:r>
        </a:p>
      </dsp:txBody>
      <dsp:txXfrm>
        <a:off x="2539" y="1693675"/>
        <a:ext cx="2475854" cy="2898720"/>
      </dsp:txXfrm>
    </dsp:sp>
    <dsp:sp modelId="{9CC72FCE-3F01-4AC3-A018-61B56B63B0A9}">
      <dsp:nvSpPr>
        <dsp:cNvPr id="0" name=""/>
        <dsp:cNvSpPr/>
      </dsp:nvSpPr>
      <dsp:spPr>
        <a:xfrm>
          <a:off x="2825014" y="824860"/>
          <a:ext cx="2475854" cy="868815"/>
        </a:xfrm>
        <a:prstGeom prst="rect">
          <a:avLst/>
        </a:prstGeom>
        <a:solidFill>
          <a:srgbClr val="232D4B"/>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Promote Connection</a:t>
          </a:r>
        </a:p>
      </dsp:txBody>
      <dsp:txXfrm>
        <a:off x="2825014" y="824860"/>
        <a:ext cx="2475854" cy="868815"/>
      </dsp:txXfrm>
    </dsp:sp>
    <dsp:sp modelId="{793C86DA-975A-45D2-B39A-F22103A49D2D}">
      <dsp:nvSpPr>
        <dsp:cNvPr id="0" name=""/>
        <dsp:cNvSpPr/>
      </dsp:nvSpPr>
      <dsp:spPr>
        <a:xfrm>
          <a:off x="2825014" y="1693675"/>
          <a:ext cx="2475854" cy="2898720"/>
        </a:xfrm>
        <a:prstGeom prst="rect">
          <a:avLst/>
        </a:prstGeom>
        <a:solidFill>
          <a:srgbClr val="232D4B">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chemeClr val="bg1"/>
            </a:buClr>
            <a:buSzPct val="90000"/>
            <a:buFont typeface="Wingdings" panose="05000000000000000000" pitchFamily="2" charset="2"/>
            <a:buChar char="§"/>
          </a:pPr>
          <a:r>
            <a:rPr lang="en-US" sz="2400" kern="1200" dirty="0">
              <a:solidFill>
                <a:prstClr val="white"/>
              </a:solidFill>
              <a:latin typeface="Calibri"/>
              <a:ea typeface="+mn-ea"/>
              <a:cs typeface="+mn-cs"/>
            </a:rPr>
            <a:t>Find trusted others</a:t>
          </a:r>
          <a:endParaRPr lang="en-US" sz="2400" kern="1200" dirty="0"/>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cs typeface="+mn-cs"/>
            </a:rPr>
            <a:t>Foster contact with others</a:t>
          </a:r>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cs typeface="+mn-cs"/>
            </a:rPr>
            <a:t>Encourage contact with others</a:t>
          </a:r>
        </a:p>
      </dsp:txBody>
      <dsp:txXfrm>
        <a:off x="2825014" y="1693675"/>
        <a:ext cx="2475854" cy="2898720"/>
      </dsp:txXfrm>
    </dsp:sp>
    <dsp:sp modelId="{4575E14D-1F88-4655-B714-0B80490C9F86}">
      <dsp:nvSpPr>
        <dsp:cNvPr id="0" name=""/>
        <dsp:cNvSpPr/>
      </dsp:nvSpPr>
      <dsp:spPr>
        <a:xfrm>
          <a:off x="5647488" y="824860"/>
          <a:ext cx="2475854" cy="868815"/>
        </a:xfrm>
        <a:prstGeom prst="rect">
          <a:avLst/>
        </a:prstGeom>
        <a:solidFill>
          <a:srgbClr val="232D4B"/>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Reduce Isolation</a:t>
          </a:r>
        </a:p>
      </dsp:txBody>
      <dsp:txXfrm>
        <a:off x="5647488" y="824860"/>
        <a:ext cx="2475854" cy="868815"/>
      </dsp:txXfrm>
    </dsp:sp>
    <dsp:sp modelId="{4ED58747-D893-4535-A9A4-40D54D6A6F72}">
      <dsp:nvSpPr>
        <dsp:cNvPr id="0" name=""/>
        <dsp:cNvSpPr/>
      </dsp:nvSpPr>
      <dsp:spPr>
        <a:xfrm>
          <a:off x="5647488" y="1693675"/>
          <a:ext cx="2475854" cy="2898720"/>
        </a:xfrm>
        <a:prstGeom prst="rect">
          <a:avLst/>
        </a:prstGeom>
        <a:solidFill>
          <a:srgbClr val="232D4B">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chemeClr val="bg1"/>
            </a:buClr>
            <a:buSzPct val="90000"/>
            <a:buFont typeface="Wingdings" panose="05000000000000000000" pitchFamily="2" charset="2"/>
            <a:buChar char="§"/>
          </a:pPr>
          <a:r>
            <a:rPr lang="en-US" sz="2400" kern="1200" dirty="0">
              <a:solidFill>
                <a:prstClr val="white"/>
              </a:solidFill>
              <a:latin typeface="Calibri"/>
              <a:ea typeface="+mn-ea"/>
            </a:rPr>
            <a:t>Improve understanding</a:t>
          </a:r>
          <a:endParaRPr lang="en-US" sz="2400" kern="1200" dirty="0"/>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rPr>
            <a:t>Correct misconceptions</a:t>
          </a:r>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a:solidFill>
                <a:prstClr val="white"/>
              </a:solidFill>
              <a:latin typeface="Calibri"/>
              <a:ea typeface="+mn-ea"/>
            </a:rPr>
            <a:t>Restore trust</a:t>
          </a:r>
          <a:endParaRPr lang="en-US" sz="2400" kern="1200" dirty="0">
            <a:solidFill>
              <a:prstClr val="white"/>
            </a:solidFill>
            <a:latin typeface="Calibri"/>
            <a:ea typeface="+mn-ea"/>
          </a:endParaRPr>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rPr>
            <a:t>Invite and include</a:t>
          </a:r>
        </a:p>
      </dsp:txBody>
      <dsp:txXfrm>
        <a:off x="5647488" y="1693675"/>
        <a:ext cx="2475854" cy="2898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5A7CD-EA16-4DE2-A557-2B652E68730D}">
      <dsp:nvSpPr>
        <dsp:cNvPr id="0" name=""/>
        <dsp:cNvSpPr/>
      </dsp:nvSpPr>
      <dsp:spPr>
        <a:xfrm>
          <a:off x="0" y="138199"/>
          <a:ext cx="11353800" cy="215249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395732" rIns="881181" bIns="106680"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
          </a:pPr>
          <a:endParaRPr lang="en-US" sz="13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solidFill>
                <a:schemeClr val="tx1"/>
              </a:solidFill>
              <a:effectLst/>
              <a:latin typeface="+mn-lt"/>
              <a:ea typeface="MS PGothic" panose="020B0600070205080204" pitchFamily="34" charset="-128"/>
              <a:cs typeface="MS PGothic" charset="0"/>
            </a:rPr>
            <a:t>Know the value of good mentors and friends</a:t>
          </a:r>
          <a:endParaRPr lang="en-U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solidFill>
                <a:schemeClr val="tx1"/>
              </a:solidFill>
              <a:effectLst/>
              <a:latin typeface="+mn-lt"/>
              <a:ea typeface="MS PGothic" panose="020B0600070205080204" pitchFamily="34" charset="-128"/>
              <a:cs typeface="MS PGothic" charset="0"/>
            </a:rPr>
            <a:t>Surround yourself with people who are genuine, authentic, and honest</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solidFill>
                <a:schemeClr val="tx1"/>
              </a:solidFill>
              <a:effectLst/>
              <a:latin typeface="+mn-lt"/>
              <a:ea typeface="MS PGothic" panose="020B0600070205080204" pitchFamily="34" charset="-128"/>
              <a:cs typeface="MS PGothic" charset="0"/>
            </a:rPr>
            <a:t>Build trusting and supportive relationships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solidFill>
                <a:schemeClr val="tx1"/>
              </a:solidFill>
              <a:effectLst/>
              <a:latin typeface="+mn-lt"/>
              <a:ea typeface="MS PGothic" panose="020B0600070205080204" pitchFamily="34" charset="-128"/>
              <a:cs typeface="MS PGothic" charset="0"/>
            </a:rPr>
            <a:t>Hold employees accountable for treating each other with respect</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solidFill>
                <a:schemeClr val="tx1"/>
              </a:solidFill>
              <a:effectLst/>
              <a:latin typeface="+mn-lt"/>
              <a:ea typeface="MS PGothic" panose="020B0600070205080204" pitchFamily="34" charset="-128"/>
              <a:cs typeface="MS PGothic" charset="0"/>
            </a:rPr>
            <a:t>Show validation and appreciation for employees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solidFill>
                <a:schemeClr val="tx1"/>
              </a:solidFill>
              <a:effectLst/>
              <a:latin typeface="+mn-lt"/>
              <a:ea typeface="MS PGothic" panose="020B0600070205080204" pitchFamily="34" charset="-128"/>
              <a:cs typeface="MS PGothic" charset="0"/>
            </a:rPr>
            <a:t>Foster opportunities for socialization</a:t>
          </a:r>
        </a:p>
      </dsp:txBody>
      <dsp:txXfrm>
        <a:off x="0" y="138199"/>
        <a:ext cx="11353800" cy="2152495"/>
      </dsp:txXfrm>
    </dsp:sp>
    <dsp:sp modelId="{F5325153-A435-490C-9789-DFA96D6106A5}">
      <dsp:nvSpPr>
        <dsp:cNvPr id="0" name=""/>
        <dsp:cNvSpPr/>
      </dsp:nvSpPr>
      <dsp:spPr>
        <a:xfrm>
          <a:off x="567690" y="40003"/>
          <a:ext cx="7947660" cy="560332"/>
        </a:xfrm>
        <a:prstGeom prst="roundRect">
          <a:avLst/>
        </a:prstGeom>
        <a:solidFill>
          <a:srgbClr val="54BF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CONNECT: Building Resilience, Growing the Green</a:t>
          </a:r>
          <a:endParaRPr lang="en-US" sz="2000" b="1" kern="1200" dirty="0"/>
        </a:p>
      </dsp:txBody>
      <dsp:txXfrm>
        <a:off x="595043" y="67356"/>
        <a:ext cx="7892954" cy="505626"/>
      </dsp:txXfrm>
    </dsp:sp>
    <dsp:sp modelId="{E51BA28A-4500-4CD7-BA8B-ED8D61348AE9}">
      <dsp:nvSpPr>
        <dsp:cNvPr id="0" name=""/>
        <dsp:cNvSpPr/>
      </dsp:nvSpPr>
      <dsp:spPr>
        <a:xfrm>
          <a:off x="0" y="2855331"/>
          <a:ext cx="11353800" cy="2521921"/>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395732" rIns="881181" bIns="99568" numCol="1" spcCol="1270" anchor="t" anchorCtr="0">
          <a:noAutofit/>
        </a:bodyPr>
        <a:lstStyle/>
        <a:p>
          <a:pPr marL="114300" lvl="1" indent="-114300" algn="l" defTabSz="622300">
            <a:lnSpc>
              <a:spcPct val="90000"/>
            </a:lnSpc>
            <a:spcBef>
              <a:spcPct val="0"/>
            </a:spcBef>
            <a:spcAft>
              <a:spcPts val="0"/>
            </a:spcAft>
            <a:buFont typeface="Wingdings" panose="05000000000000000000" pitchFamily="2" charset="2"/>
            <a:buNone/>
          </a:pPr>
          <a:r>
            <a:rPr lang="en-US" sz="1400" kern="1200" dirty="0">
              <a:cs typeface="MS PGothic" charset="0"/>
            </a:rPr>
            <a:t>Plan for activities which provide social support</a:t>
          </a:r>
          <a:endParaRPr lang="en-US" sz="5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Act to remove obstacles to social support</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Offer different types of social support (practical, inclusion, emotional)</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Help link the person with supportive others</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Address potential negative social influences, such as those who make the person feel judged, or people who endorse less healthy ways of coping</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Help family and friends understand potential experiences that can occur on the job so have a support mechanism</a:t>
          </a:r>
          <a:br>
            <a:rPr lang="en-US" sz="1400" kern="1200" dirty="0">
              <a:cs typeface="MS PGothic" charset="0"/>
            </a:rPr>
          </a:br>
          <a:r>
            <a:rPr lang="en-US" sz="1400" kern="1200" dirty="0">
              <a:cs typeface="MS PGothic" charset="0"/>
            </a:rPr>
            <a:t>Communicate when upset</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Connect with supportive peers</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Virtual Schwartz Rounds</a:t>
          </a:r>
        </a:p>
        <a:p>
          <a:pPr marL="114300" lvl="1" indent="-114300" algn="l" defTabSz="577850">
            <a:lnSpc>
              <a:spcPct val="90000"/>
            </a:lnSpc>
            <a:spcBef>
              <a:spcPct val="0"/>
            </a:spcBef>
            <a:spcAft>
              <a:spcPct val="15000"/>
            </a:spcAft>
            <a:buFont typeface="Wingdings" panose="05000000000000000000" pitchFamily="2" charset="2"/>
            <a:buChar char="§"/>
          </a:pPr>
          <a:endParaRPr lang="en-US" sz="1300" kern="1200" dirty="0">
            <a:solidFill>
              <a:srgbClr val="232D4B"/>
            </a:solidFill>
            <a:latin typeface="Arial" panose="020B0604020202020204" pitchFamily="34" charset="0"/>
            <a:cs typeface="Arial" panose="020B0604020202020204" pitchFamily="34" charset="0"/>
          </a:endParaRPr>
        </a:p>
      </dsp:txBody>
      <dsp:txXfrm>
        <a:off x="0" y="2855331"/>
        <a:ext cx="11353800" cy="2521921"/>
      </dsp:txXfrm>
    </dsp:sp>
    <dsp:sp modelId="{9C78B716-C8F5-48E9-853F-DE63F4DF435E}">
      <dsp:nvSpPr>
        <dsp:cNvPr id="0" name=""/>
        <dsp:cNvSpPr/>
      </dsp:nvSpPr>
      <dsp:spPr>
        <a:xfrm>
          <a:off x="567690" y="2575165"/>
          <a:ext cx="7947660" cy="560332"/>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CONNECT: Proactively Manage Stress</a:t>
          </a:r>
          <a:endParaRPr lang="en-US" sz="2000" b="1" kern="1200" dirty="0">
            <a:latin typeface="Arial" panose="020B0604020202020204" pitchFamily="34" charset="0"/>
            <a:cs typeface="Arial" panose="020B0604020202020204" pitchFamily="34" charset="0"/>
          </a:endParaRPr>
        </a:p>
      </dsp:txBody>
      <dsp:txXfrm>
        <a:off x="595043" y="2602518"/>
        <a:ext cx="7892954" cy="505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44514-E319-4460-960B-A4D2EF04B974}">
      <dsp:nvSpPr>
        <dsp:cNvPr id="0" name=""/>
        <dsp:cNvSpPr/>
      </dsp:nvSpPr>
      <dsp:spPr>
        <a:xfrm>
          <a:off x="0" y="297770"/>
          <a:ext cx="11201399" cy="2608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353" tIns="374904" rIns="869353"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Conflict management; understanding other’s positions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Confront and try to neutralize blame, guilt and shame</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Identify who in the team is most trusted by the individual or has a positive attachment</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Who in the chain of command does the individual most trust</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Address problems, not personalities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If someone is stressed and resists support, be more authoritative in getting them the help they need</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If someone is particularly stressed and isn’t functioning well, foster understanding and support in peers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If someone is having significant stress in their personal life, offer practical support if possible</a:t>
          </a:r>
        </a:p>
      </dsp:txBody>
      <dsp:txXfrm>
        <a:off x="0" y="297770"/>
        <a:ext cx="11201399" cy="2608200"/>
      </dsp:txXfrm>
    </dsp:sp>
    <dsp:sp modelId="{EBA33C8B-7227-4137-84D9-4A16E4D25641}">
      <dsp:nvSpPr>
        <dsp:cNvPr id="0" name=""/>
        <dsp:cNvSpPr/>
      </dsp:nvSpPr>
      <dsp:spPr>
        <a:xfrm>
          <a:off x="556099" y="0"/>
          <a:ext cx="7840979" cy="531360"/>
        </a:xfrm>
        <a:prstGeom prst="roundRect">
          <a:avLst/>
        </a:prstGeom>
        <a:solidFill>
          <a:srgbClr val="EE85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370" tIns="0" rIns="29637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CONNECT: Stress Moving into an Urgent Zone</a:t>
          </a:r>
          <a:endParaRPr lang="en-US" sz="2000" b="1" kern="1200" dirty="0">
            <a:solidFill>
              <a:schemeClr val="tx1"/>
            </a:solidFill>
            <a:latin typeface="Arial" panose="020B0604020202020204" pitchFamily="34" charset="0"/>
            <a:cs typeface="Arial" panose="020B0604020202020204" pitchFamily="34" charset="0"/>
          </a:endParaRPr>
        </a:p>
      </dsp:txBody>
      <dsp:txXfrm>
        <a:off x="582038" y="25939"/>
        <a:ext cx="7789101" cy="479482"/>
      </dsp:txXfrm>
    </dsp:sp>
    <dsp:sp modelId="{1FA530E9-9D2D-441A-B954-52B42EF494C3}">
      <dsp:nvSpPr>
        <dsp:cNvPr id="0" name=""/>
        <dsp:cNvSpPr/>
      </dsp:nvSpPr>
      <dsp:spPr>
        <a:xfrm>
          <a:off x="0" y="3249708"/>
          <a:ext cx="11201399" cy="21546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353" tIns="374904" rIns="869353"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Do not leave person alone</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Connect with those people most trusted who can do a warm handoff to supportive resources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Escalation to leadership and use of outside resources </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NURSE2NURSE Helpline</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Connect with EAP</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Taking time off and reconnecting</a:t>
          </a:r>
        </a:p>
      </dsp:txBody>
      <dsp:txXfrm>
        <a:off x="0" y="3249708"/>
        <a:ext cx="11201399" cy="2154600"/>
      </dsp:txXfrm>
    </dsp:sp>
    <dsp:sp modelId="{AE2C1ABA-53A0-44C4-870C-D0523BA45F0C}">
      <dsp:nvSpPr>
        <dsp:cNvPr id="0" name=""/>
        <dsp:cNvSpPr/>
      </dsp:nvSpPr>
      <dsp:spPr>
        <a:xfrm>
          <a:off x="560069" y="2984028"/>
          <a:ext cx="7840979" cy="53136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370" tIns="0" rIns="29637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CONNECT: In Danger Zone—Take Immediate Action </a:t>
          </a:r>
          <a:endParaRPr lang="en-US" sz="2000" b="1" kern="1200" dirty="0">
            <a:solidFill>
              <a:schemeClr val="tx1"/>
            </a:solidFill>
            <a:latin typeface="Arial" panose="020B0604020202020204" pitchFamily="34" charset="0"/>
            <a:cs typeface="Arial" panose="020B0604020202020204" pitchFamily="34" charset="0"/>
          </a:endParaRPr>
        </a:p>
      </dsp:txBody>
      <dsp:txXfrm>
        <a:off x="586008" y="3009967"/>
        <a:ext cx="778910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F5355-C613-4872-B100-5D760298AB30}">
      <dsp:nvSpPr>
        <dsp:cNvPr id="0" name=""/>
        <dsp:cNvSpPr/>
      </dsp:nvSpPr>
      <dsp:spPr>
        <a:xfrm>
          <a:off x="2539" y="97008"/>
          <a:ext cx="2475854" cy="633600"/>
        </a:xfrm>
        <a:prstGeom prst="rect">
          <a:avLst/>
        </a:prstGeom>
        <a:solidFill>
          <a:srgbClr val="232D4B"/>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Occupational Skills</a:t>
          </a:r>
        </a:p>
      </dsp:txBody>
      <dsp:txXfrm>
        <a:off x="2539" y="97008"/>
        <a:ext cx="2475854" cy="633600"/>
      </dsp:txXfrm>
    </dsp:sp>
    <dsp:sp modelId="{02EE2AB5-5B37-409E-AF34-AA104DDE9ECB}">
      <dsp:nvSpPr>
        <dsp:cNvPr id="0" name=""/>
        <dsp:cNvSpPr/>
      </dsp:nvSpPr>
      <dsp:spPr>
        <a:xfrm>
          <a:off x="2539" y="730608"/>
          <a:ext cx="2475854" cy="4589639"/>
        </a:xfrm>
        <a:prstGeom prst="rect">
          <a:avLst/>
        </a:prstGeom>
        <a:solidFill>
          <a:srgbClr val="232D4B">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endParaRPr lang="en-US" sz="2200" kern="1200" dirty="0">
            <a:solidFill>
              <a:schemeClr val="bg1"/>
            </a:solidFill>
          </a:endParaRP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solidFill>
                <a:schemeClr val="bg1"/>
              </a:solidFill>
            </a:rPr>
            <a:t>Improve occupational skills to reduce risk of stress reactions in inexperienced staff:</a:t>
          </a:r>
          <a:endParaRPr lang="en-US" sz="2200" kern="1200" dirty="0">
            <a:solidFill>
              <a:schemeClr val="bg1"/>
            </a:solidFill>
            <a:latin typeface="Calibri"/>
            <a:ea typeface="+mn-ea"/>
            <a:cs typeface="+mn-cs"/>
          </a:endParaRPr>
        </a:p>
        <a:p>
          <a:pPr marL="228600" lvl="1" indent="-228600" algn="l" defTabSz="977900">
            <a:lnSpc>
              <a:spcPct val="90000"/>
            </a:lnSpc>
            <a:spcBef>
              <a:spcPct val="0"/>
            </a:spcBef>
            <a:spcAft>
              <a:spcPct val="15000"/>
            </a:spcAft>
            <a:buClr>
              <a:schemeClr val="bg1"/>
            </a:buClr>
            <a:buFont typeface="Wingdings" panose="05000000000000000000" pitchFamily="2" charset="2"/>
            <a:buChar char="§"/>
          </a:pPr>
          <a:r>
            <a:rPr lang="en-US" sz="2200" kern="1200">
              <a:solidFill>
                <a:schemeClr val="bg1"/>
              </a:solidFill>
            </a:rPr>
            <a:t>Train</a:t>
          </a:r>
          <a:endParaRPr lang="en-US" sz="2200" kern="1200" dirty="0">
            <a:solidFill>
              <a:schemeClr val="bg1"/>
            </a:solidFill>
          </a:endParaRPr>
        </a:p>
        <a:p>
          <a:pPr marL="228600" lvl="1" indent="-228600" algn="l" defTabSz="977900">
            <a:lnSpc>
              <a:spcPct val="90000"/>
            </a:lnSpc>
            <a:spcBef>
              <a:spcPct val="0"/>
            </a:spcBef>
            <a:spcAft>
              <a:spcPct val="15000"/>
            </a:spcAft>
            <a:buClr>
              <a:schemeClr val="bg1"/>
            </a:buClr>
            <a:buFont typeface="Wingdings" panose="05000000000000000000" pitchFamily="2" charset="2"/>
            <a:buChar char="§"/>
          </a:pPr>
          <a:r>
            <a:rPr lang="en-US" sz="2200" kern="1200">
              <a:solidFill>
                <a:schemeClr val="bg1"/>
              </a:solidFill>
            </a:rPr>
            <a:t>Retrain</a:t>
          </a:r>
          <a:endParaRPr lang="en-US" sz="2200" kern="1200" dirty="0">
            <a:solidFill>
              <a:schemeClr val="bg1"/>
            </a:solidFill>
          </a:endParaRPr>
        </a:p>
        <a:p>
          <a:pPr marL="228600" lvl="1" indent="-228600" algn="l" defTabSz="977900">
            <a:lnSpc>
              <a:spcPct val="90000"/>
            </a:lnSpc>
            <a:spcBef>
              <a:spcPct val="0"/>
            </a:spcBef>
            <a:spcAft>
              <a:spcPct val="15000"/>
            </a:spcAft>
            <a:buClr>
              <a:schemeClr val="bg1"/>
            </a:buClr>
            <a:buFont typeface="Wingdings" panose="05000000000000000000" pitchFamily="2" charset="2"/>
            <a:buChar char="§"/>
          </a:pPr>
          <a:r>
            <a:rPr lang="en-US" sz="2200" kern="1200">
              <a:solidFill>
                <a:schemeClr val="bg1"/>
              </a:solidFill>
            </a:rPr>
            <a:t>Reassign</a:t>
          </a:r>
          <a:endParaRPr lang="en-US" sz="2200" kern="1200" dirty="0">
            <a:solidFill>
              <a:schemeClr val="bg1"/>
            </a:solidFill>
          </a:endParaRPr>
        </a:p>
        <a:p>
          <a:pPr marL="228600" lvl="1" indent="-228600" algn="l" defTabSz="977900">
            <a:lnSpc>
              <a:spcPct val="90000"/>
            </a:lnSpc>
            <a:spcBef>
              <a:spcPct val="0"/>
            </a:spcBef>
            <a:spcAft>
              <a:spcPct val="15000"/>
            </a:spcAft>
            <a:buClr>
              <a:schemeClr val="bg1"/>
            </a:buClr>
            <a:buFont typeface="Wingdings" panose="05000000000000000000" pitchFamily="2" charset="2"/>
            <a:buChar char="§"/>
          </a:pPr>
          <a:r>
            <a:rPr lang="en-US" sz="2200" kern="1200" dirty="0">
              <a:solidFill>
                <a:schemeClr val="bg1"/>
              </a:solidFill>
            </a:rPr>
            <a:t>Mentor back to duty</a:t>
          </a:r>
        </a:p>
      </dsp:txBody>
      <dsp:txXfrm>
        <a:off x="2539" y="730608"/>
        <a:ext cx="2475854" cy="4589639"/>
      </dsp:txXfrm>
    </dsp:sp>
    <dsp:sp modelId="{9CC72FCE-3F01-4AC3-A018-61B56B63B0A9}">
      <dsp:nvSpPr>
        <dsp:cNvPr id="0" name=""/>
        <dsp:cNvSpPr/>
      </dsp:nvSpPr>
      <dsp:spPr>
        <a:xfrm>
          <a:off x="2825014" y="97008"/>
          <a:ext cx="2475854" cy="633600"/>
        </a:xfrm>
        <a:prstGeom prst="rect">
          <a:avLst/>
        </a:prstGeom>
        <a:solidFill>
          <a:srgbClr val="232D4B"/>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Well-Being Skills</a:t>
          </a:r>
        </a:p>
      </dsp:txBody>
      <dsp:txXfrm>
        <a:off x="2825014" y="97008"/>
        <a:ext cx="2475854" cy="633600"/>
      </dsp:txXfrm>
    </dsp:sp>
    <dsp:sp modelId="{793C86DA-975A-45D2-B39A-F22103A49D2D}">
      <dsp:nvSpPr>
        <dsp:cNvPr id="0" name=""/>
        <dsp:cNvSpPr/>
      </dsp:nvSpPr>
      <dsp:spPr>
        <a:xfrm>
          <a:off x="2825014" y="730608"/>
          <a:ext cx="2475854" cy="4589639"/>
        </a:xfrm>
        <a:prstGeom prst="rect">
          <a:avLst/>
        </a:prstGeom>
        <a:solidFill>
          <a:srgbClr val="232D4B">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endParaRPr lang="en-US" sz="2200" kern="1200" dirty="0"/>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Re-establish or learn new skills to deal with stress reactions: </a:t>
          </a: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a:solidFill>
                <a:schemeClr val="bg1"/>
              </a:solidFill>
            </a:rPr>
            <a:t>Calming </a:t>
          </a:r>
          <a:endParaRPr lang="en-US" sz="2200" kern="1200" dirty="0">
            <a:solidFill>
              <a:schemeClr val="bg1"/>
            </a:solidFill>
          </a:endParaRP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Problem-solving</a:t>
          </a: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a:solidFill>
                <a:schemeClr val="bg1"/>
              </a:solidFill>
            </a:rPr>
            <a:t>Health and fitness</a:t>
          </a:r>
          <a:endParaRPr lang="en-US" sz="2200" kern="1200" dirty="0">
            <a:solidFill>
              <a:schemeClr val="bg1"/>
            </a:solidFill>
          </a:endParaRP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Managing trauma and loss reminders</a:t>
          </a:r>
        </a:p>
      </dsp:txBody>
      <dsp:txXfrm>
        <a:off x="2825014" y="730608"/>
        <a:ext cx="2475854" cy="4589639"/>
      </dsp:txXfrm>
    </dsp:sp>
    <dsp:sp modelId="{4575E14D-1F88-4655-B714-0B80490C9F86}">
      <dsp:nvSpPr>
        <dsp:cNvPr id="0" name=""/>
        <dsp:cNvSpPr/>
      </dsp:nvSpPr>
      <dsp:spPr>
        <a:xfrm>
          <a:off x="5647488" y="97008"/>
          <a:ext cx="2475854" cy="633600"/>
        </a:xfrm>
        <a:prstGeom prst="rect">
          <a:avLst/>
        </a:prstGeom>
        <a:solidFill>
          <a:srgbClr val="232D4B"/>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Social Skills</a:t>
          </a:r>
        </a:p>
      </dsp:txBody>
      <dsp:txXfrm>
        <a:off x="5647488" y="97008"/>
        <a:ext cx="2475854" cy="633600"/>
      </dsp:txXfrm>
    </dsp:sp>
    <dsp:sp modelId="{4ED58747-D893-4535-A9A4-40D54D6A6F72}">
      <dsp:nvSpPr>
        <dsp:cNvPr id="0" name=""/>
        <dsp:cNvSpPr/>
      </dsp:nvSpPr>
      <dsp:spPr>
        <a:xfrm>
          <a:off x="5647488" y="730608"/>
          <a:ext cx="2475854" cy="4589639"/>
        </a:xfrm>
        <a:prstGeom prst="rect">
          <a:avLst/>
        </a:prstGeom>
        <a:solidFill>
          <a:srgbClr val="232D4B">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endParaRPr lang="en-US" sz="2200" kern="1200" dirty="0"/>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Re-establish or learn social skills to deal with stress-reactions:</a:t>
          </a: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Requesting support</a:t>
          </a: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Conflict resolution</a:t>
          </a: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a:solidFill>
                <a:schemeClr val="bg1"/>
              </a:solidFill>
            </a:rPr>
            <a:t>Assertiveness</a:t>
          </a:r>
          <a:endParaRPr lang="en-US" sz="2200" kern="1200" dirty="0">
            <a:solidFill>
              <a:schemeClr val="bg1"/>
            </a:solidFill>
          </a:endParaRP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Seeking mentoring</a:t>
          </a:r>
        </a:p>
      </dsp:txBody>
      <dsp:txXfrm>
        <a:off x="5647488" y="730608"/>
        <a:ext cx="2475854" cy="4589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5A7CD-EA16-4DE2-A557-2B652E68730D}">
      <dsp:nvSpPr>
        <dsp:cNvPr id="0" name=""/>
        <dsp:cNvSpPr/>
      </dsp:nvSpPr>
      <dsp:spPr>
        <a:xfrm>
          <a:off x="0" y="79127"/>
          <a:ext cx="11353800" cy="2379074"/>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291592" rIns="881181"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endParaRPr lang="en-US" sz="15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Strong residency programs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Ongoing educational development</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Unit based educators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Mentorship programs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Reflecting on the joy in work</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Self-Awareness of strengths and weaknesses</a:t>
          </a:r>
        </a:p>
      </dsp:txBody>
      <dsp:txXfrm>
        <a:off x="0" y="79127"/>
        <a:ext cx="11353800" cy="2379074"/>
      </dsp:txXfrm>
    </dsp:sp>
    <dsp:sp modelId="{F5325153-A435-490C-9789-DFA96D6106A5}">
      <dsp:nvSpPr>
        <dsp:cNvPr id="0" name=""/>
        <dsp:cNvSpPr/>
      </dsp:nvSpPr>
      <dsp:spPr>
        <a:xfrm>
          <a:off x="567690" y="36050"/>
          <a:ext cx="7947660" cy="412876"/>
        </a:xfrm>
        <a:prstGeom prst="roundRect">
          <a:avLst/>
        </a:prstGeom>
        <a:solidFill>
          <a:srgbClr val="54BF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COMPETENCE: Building Resilience, Growing the Green</a:t>
          </a:r>
          <a:endParaRPr lang="en-US" sz="2000" b="1" kern="1200" dirty="0"/>
        </a:p>
      </dsp:txBody>
      <dsp:txXfrm>
        <a:off x="587845" y="56205"/>
        <a:ext cx="7907350" cy="372566"/>
      </dsp:txXfrm>
    </dsp:sp>
    <dsp:sp modelId="{E51BA28A-4500-4CD7-BA8B-ED8D61348AE9}">
      <dsp:nvSpPr>
        <dsp:cNvPr id="0" name=""/>
        <dsp:cNvSpPr/>
      </dsp:nvSpPr>
      <dsp:spPr>
        <a:xfrm>
          <a:off x="0" y="2903527"/>
          <a:ext cx="11353800" cy="2477677"/>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291592" rIns="881181" bIns="106680" numCol="1" spcCol="1270" anchor="t" anchorCtr="0">
          <a:noAutofit/>
        </a:bodyPr>
        <a:lstStyle/>
        <a:p>
          <a:pPr marL="114300" lvl="1" indent="-114300" algn="l" defTabSz="666750">
            <a:lnSpc>
              <a:spcPct val="90000"/>
            </a:lnSpc>
            <a:spcBef>
              <a:spcPct val="0"/>
            </a:spcBef>
            <a:spcAft>
              <a:spcPts val="0"/>
            </a:spcAft>
            <a:buFont typeface="Wingdings" panose="05000000000000000000" pitchFamily="2" charset="2"/>
            <a:buNone/>
          </a:pPr>
          <a:endParaRPr lang="en-US" sz="15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Affirmations, positive self talk</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Ask for help</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Reach out to others who have experienced similar situations</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Balance between work and personal life</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Celebrating near misses</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Setting priorities</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Problem Solving</a:t>
          </a:r>
        </a:p>
        <a:p>
          <a:pPr marL="57150" lvl="1"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57150" lvl="1"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57150" lvl="1"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114300" lvl="2"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114300" lvl="1" indent="-114300" algn="l" defTabSz="577850">
            <a:lnSpc>
              <a:spcPct val="90000"/>
            </a:lnSpc>
            <a:spcBef>
              <a:spcPct val="0"/>
            </a:spcBef>
            <a:spcAft>
              <a:spcPct val="15000"/>
            </a:spcAft>
            <a:buFont typeface="Wingdings" panose="05000000000000000000" pitchFamily="2" charset="2"/>
            <a:buChar char="§"/>
          </a:pPr>
          <a:endParaRPr lang="en-US" sz="1300" kern="1200" dirty="0">
            <a:solidFill>
              <a:srgbClr val="232D4B"/>
            </a:solidFill>
            <a:latin typeface="Arial" panose="020B0604020202020204" pitchFamily="34" charset="0"/>
            <a:cs typeface="Arial" panose="020B0604020202020204" pitchFamily="34" charset="0"/>
          </a:endParaRPr>
        </a:p>
      </dsp:txBody>
      <dsp:txXfrm>
        <a:off x="0" y="2903527"/>
        <a:ext cx="11353800" cy="2477677"/>
      </dsp:txXfrm>
    </dsp:sp>
    <dsp:sp modelId="{9C78B716-C8F5-48E9-853F-DE63F4DF435E}">
      <dsp:nvSpPr>
        <dsp:cNvPr id="0" name=""/>
        <dsp:cNvSpPr/>
      </dsp:nvSpPr>
      <dsp:spPr>
        <a:xfrm>
          <a:off x="567690" y="2697089"/>
          <a:ext cx="7947660" cy="412876"/>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COMPETENCE: Proactively Manage Stress</a:t>
          </a:r>
          <a:endParaRPr lang="en-US" sz="2000" b="1" kern="1200" dirty="0">
            <a:latin typeface="Arial" panose="020B0604020202020204" pitchFamily="34" charset="0"/>
            <a:cs typeface="Arial" panose="020B0604020202020204" pitchFamily="34" charset="0"/>
          </a:endParaRPr>
        </a:p>
      </dsp:txBody>
      <dsp:txXfrm>
        <a:off x="587845" y="2717244"/>
        <a:ext cx="7907350" cy="3725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44514-E319-4460-960B-A4D2EF04B974}">
      <dsp:nvSpPr>
        <dsp:cNvPr id="0" name=""/>
        <dsp:cNvSpPr/>
      </dsp:nvSpPr>
      <dsp:spPr>
        <a:xfrm>
          <a:off x="0" y="204092"/>
          <a:ext cx="9829799" cy="291027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902" tIns="354076" rIns="762902" bIns="128016" numCol="1" spcCol="1270" anchor="t" anchorCtr="0">
          <a:noAutofit/>
        </a:bodyPr>
        <a:lstStyle/>
        <a:p>
          <a:pPr marL="171450" lvl="1" indent="-171450" algn="l" defTabSz="800100">
            <a:lnSpc>
              <a:spcPct val="90000"/>
            </a:lnSpc>
            <a:spcBef>
              <a:spcPct val="0"/>
            </a:spcBef>
            <a:spcAft>
              <a:spcPts val="0"/>
            </a:spcAft>
            <a:buFont typeface="Wingdings" panose="05000000000000000000" pitchFamily="2" charset="2"/>
            <a:buNone/>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If you’re under too much stress, do something that is easy for you to give you a sense of </a:t>
          </a:r>
          <a:r>
            <a:rPr lang="en-US" sz="1800" kern="1200" dirty="0"/>
            <a:t>accomplishment</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t>Confront and try to neutralize blame, guilt and shame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t>Reach out for help</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t>Debriefings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t>Code Orange Huddles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t>Lessons Learned</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t>Goal setting</a:t>
          </a:r>
        </a:p>
      </dsp:txBody>
      <dsp:txXfrm>
        <a:off x="0" y="204092"/>
        <a:ext cx="9829799" cy="2910270"/>
      </dsp:txXfrm>
    </dsp:sp>
    <dsp:sp modelId="{EBA33C8B-7227-4137-84D9-4A16E4D25641}">
      <dsp:nvSpPr>
        <dsp:cNvPr id="0" name=""/>
        <dsp:cNvSpPr/>
      </dsp:nvSpPr>
      <dsp:spPr>
        <a:xfrm>
          <a:off x="445668" y="0"/>
          <a:ext cx="7331899" cy="476779"/>
        </a:xfrm>
        <a:prstGeom prst="roundRect">
          <a:avLst/>
        </a:prstGeom>
        <a:solidFill>
          <a:srgbClr val="EE85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COMPETENCE: Stress Moving into an Urgent Zone</a:t>
          </a:r>
          <a:endParaRPr lang="en-US" sz="2000" b="1" kern="1200" dirty="0">
            <a:solidFill>
              <a:schemeClr val="tx1"/>
            </a:solidFill>
            <a:latin typeface="Arial" panose="020B0604020202020204" pitchFamily="34" charset="0"/>
            <a:cs typeface="Arial" panose="020B0604020202020204" pitchFamily="34" charset="0"/>
          </a:endParaRPr>
        </a:p>
      </dsp:txBody>
      <dsp:txXfrm>
        <a:off x="468942" y="23274"/>
        <a:ext cx="7285351" cy="430231"/>
      </dsp:txXfrm>
    </dsp:sp>
    <dsp:sp modelId="{1FA530E9-9D2D-441A-B954-52B42EF494C3}">
      <dsp:nvSpPr>
        <dsp:cNvPr id="0" name=""/>
        <dsp:cNvSpPr/>
      </dsp:nvSpPr>
      <dsp:spPr>
        <a:xfrm>
          <a:off x="0" y="3385017"/>
          <a:ext cx="9829799" cy="199237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902" tIns="354076" rIns="762902"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mn-lt"/>
              <a:cs typeface="Arial" panose="020B0604020202020204" pitchFamily="34" charset="0"/>
            </a:rPr>
            <a:t>Interrupt situation and take over</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mn-lt"/>
              <a:cs typeface="Arial" panose="020B0604020202020204" pitchFamily="34" charset="0"/>
            </a:rPr>
            <a:t>Connect with those people most trusted who can do a warm handoff to supportive resources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mn-lt"/>
              <a:cs typeface="Arial" panose="020B0604020202020204" pitchFamily="34" charset="0"/>
            </a:rPr>
            <a:t>Escalation to leadership and use of outside resources </a:t>
          </a:r>
        </a:p>
      </dsp:txBody>
      <dsp:txXfrm>
        <a:off x="0" y="3385017"/>
        <a:ext cx="9829799" cy="1992375"/>
      </dsp:txXfrm>
    </dsp:sp>
    <dsp:sp modelId="{AE2C1ABA-53A0-44C4-870C-D0523BA45F0C}">
      <dsp:nvSpPr>
        <dsp:cNvPr id="0" name=""/>
        <dsp:cNvSpPr/>
      </dsp:nvSpPr>
      <dsp:spPr>
        <a:xfrm>
          <a:off x="513901" y="3204114"/>
          <a:ext cx="7393964" cy="51039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COMPETENCE: In Danger Zone—Take Immediate Action </a:t>
          </a:r>
          <a:endParaRPr lang="en-US" sz="2000" b="1" kern="1200" dirty="0">
            <a:solidFill>
              <a:schemeClr val="tx1"/>
            </a:solidFill>
            <a:latin typeface="Arial" panose="020B0604020202020204" pitchFamily="34" charset="0"/>
            <a:cs typeface="Arial" panose="020B0604020202020204" pitchFamily="34" charset="0"/>
          </a:endParaRPr>
        </a:p>
      </dsp:txBody>
      <dsp:txXfrm>
        <a:off x="538816" y="3229029"/>
        <a:ext cx="7344134" cy="4605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7607" y="156432"/>
          <a:ext cx="2086290" cy="625887"/>
        </a:xfrm>
        <a:prstGeom prst="rect">
          <a:avLst/>
        </a:prstGeom>
        <a:solidFill>
          <a:srgbClr val="232D4B"/>
        </a:soli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4863" tIns="164863" rIns="164863" bIns="164863"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n-lt"/>
              <a:cs typeface="Arial" charset="0"/>
            </a:rPr>
            <a:t>Trust</a:t>
          </a:r>
          <a:endParaRPr lang="en-US" sz="2100" kern="1200" dirty="0"/>
        </a:p>
      </dsp:txBody>
      <dsp:txXfrm>
        <a:off x="7607" y="156432"/>
        <a:ext cx="2086290" cy="625887"/>
      </dsp:txXfrm>
    </dsp:sp>
    <dsp:sp modelId="{C96B89ED-9947-4A4F-BA7C-A258F83E62C8}">
      <dsp:nvSpPr>
        <dsp:cNvPr id="0" name=""/>
        <dsp:cNvSpPr/>
      </dsp:nvSpPr>
      <dsp:spPr>
        <a:xfrm>
          <a:off x="7607" y="782319"/>
          <a:ext cx="2086290" cy="2192252"/>
        </a:xfrm>
        <a:prstGeom prst="rect">
          <a:avLst/>
        </a:prstGeom>
        <a:solidFill>
          <a:srgbClr val="232D4B">
            <a:alpha val="90000"/>
          </a:srgb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079" tIns="206079" rIns="206079" bIns="206079" numCol="1" spcCol="1270" anchor="t" anchorCtr="0">
          <a:noAutofit/>
        </a:bodyPr>
        <a:lstStyle/>
        <a:p>
          <a:pPr marL="0" lvl="0" indent="0" algn="l" defTabSz="711200">
            <a:lnSpc>
              <a:spcPct val="90000"/>
            </a:lnSpc>
            <a:spcBef>
              <a:spcPct val="0"/>
            </a:spcBef>
            <a:spcAft>
              <a:spcPct val="35000"/>
            </a:spcAft>
            <a:buNone/>
          </a:pP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Trust in:</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dirty="0">
              <a:solidFill>
                <a:schemeClr val="bg1"/>
              </a:solidFill>
            </a:rPr>
            <a:t>Peers</a:t>
          </a:r>
        </a:p>
        <a:p>
          <a:pPr marL="0" lvl="0" indent="0" algn="l" defTabSz="711200">
            <a:lnSpc>
              <a:spcPct val="90000"/>
            </a:lnSpc>
            <a:spcBef>
              <a:spcPct val="0"/>
            </a:spcBef>
            <a:spcAft>
              <a:spcPct val="35000"/>
            </a:spcAft>
            <a:buNone/>
          </a:pPr>
          <a:r>
            <a:rPr lang="en-US" sz="1600" kern="1200">
              <a:solidFill>
                <a:schemeClr val="bg1"/>
              </a:solidFill>
            </a:rPr>
            <a:t>Equipment</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Leaders</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Mission</a:t>
          </a:r>
          <a:endParaRPr lang="en-US" sz="1600" kern="1200"/>
        </a:p>
      </dsp:txBody>
      <dsp:txXfrm>
        <a:off x="7607" y="782319"/>
        <a:ext cx="2086290" cy="2192252"/>
      </dsp:txXfrm>
    </dsp:sp>
    <dsp:sp modelId="{3392C23F-3812-5243-AE9C-4A7514895F30}">
      <dsp:nvSpPr>
        <dsp:cNvPr id="0" name=""/>
        <dsp:cNvSpPr/>
      </dsp:nvSpPr>
      <dsp:spPr>
        <a:xfrm>
          <a:off x="2201792" y="156432"/>
          <a:ext cx="2086290" cy="625887"/>
        </a:xfrm>
        <a:prstGeom prst="rect">
          <a:avLst/>
        </a:prstGeom>
        <a:solidFill>
          <a:srgbClr val="232D4B"/>
        </a:soli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4863" tIns="164863" rIns="164863" bIns="164863" numCol="1" spcCol="1270" anchor="ctr" anchorCtr="0">
          <a:noAutofit/>
        </a:bodyPr>
        <a:lstStyle/>
        <a:p>
          <a:pPr marL="0" lvl="0" indent="0" algn="ctr" defTabSz="933450">
            <a:lnSpc>
              <a:spcPct val="90000"/>
            </a:lnSpc>
            <a:spcBef>
              <a:spcPct val="0"/>
            </a:spcBef>
            <a:spcAft>
              <a:spcPct val="35000"/>
            </a:spcAft>
            <a:buNone/>
          </a:pPr>
          <a:r>
            <a:rPr lang="en-US" sz="2100" kern="1200" dirty="0"/>
            <a:t>Hope</a:t>
          </a:r>
        </a:p>
      </dsp:txBody>
      <dsp:txXfrm>
        <a:off x="2201792" y="156432"/>
        <a:ext cx="2086290" cy="625887"/>
      </dsp:txXfrm>
    </dsp:sp>
    <dsp:sp modelId="{663A4983-E385-3A4C-9A2E-20E14778FCC8}">
      <dsp:nvSpPr>
        <dsp:cNvPr id="0" name=""/>
        <dsp:cNvSpPr/>
      </dsp:nvSpPr>
      <dsp:spPr>
        <a:xfrm>
          <a:off x="2201792" y="782319"/>
          <a:ext cx="2086290" cy="2192252"/>
        </a:xfrm>
        <a:prstGeom prst="rect">
          <a:avLst/>
        </a:prstGeom>
        <a:solidFill>
          <a:srgbClr val="232D4B">
            <a:alpha val="90000"/>
          </a:srgb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079" tIns="206079" rIns="206079" bIns="206079" numCol="1" spcCol="1270" anchor="t" anchorCtr="0">
          <a:noAutofit/>
        </a:bodyPr>
        <a:lstStyle/>
        <a:p>
          <a:pPr marL="0" lvl="0" indent="0" algn="l" defTabSz="711200">
            <a:lnSpc>
              <a:spcPct val="90000"/>
            </a:lnSpc>
            <a:spcBef>
              <a:spcPct val="0"/>
            </a:spcBef>
            <a:spcAft>
              <a:spcPct val="35000"/>
            </a:spcAft>
            <a:buClr>
              <a:srgbClr val="FF0000"/>
            </a:buClr>
            <a:buSzPct val="90000"/>
            <a:buNone/>
          </a:pPr>
          <a:endParaRPr lang="en-US" sz="1600" kern="1200" dirty="0">
            <a:solidFill>
              <a:schemeClr val="bg1"/>
            </a:solidFill>
          </a:endParaRPr>
        </a:p>
        <a:p>
          <a:pPr marL="0" lvl="0" indent="0" algn="l" defTabSz="711200">
            <a:lnSpc>
              <a:spcPct val="90000"/>
            </a:lnSpc>
            <a:spcBef>
              <a:spcPct val="0"/>
            </a:spcBef>
            <a:spcAft>
              <a:spcPct val="35000"/>
            </a:spcAft>
            <a:buClr>
              <a:srgbClr val="FF0000"/>
            </a:buClr>
            <a:buSzPct val="90000"/>
            <a:buNone/>
          </a:pPr>
          <a:r>
            <a:rPr lang="en-US" sz="1600" kern="1200">
              <a:solidFill>
                <a:schemeClr val="bg1"/>
              </a:solidFill>
            </a:rPr>
            <a:t>Forgiveness of self</a:t>
          </a:r>
          <a:endParaRPr lang="en-US" sz="1600" kern="1200" dirty="0">
            <a:solidFill>
              <a:schemeClr val="bg1"/>
            </a:solidFill>
          </a:endParaRPr>
        </a:p>
        <a:p>
          <a:pPr marL="0" lvl="0" indent="0" algn="l" defTabSz="711200">
            <a:lnSpc>
              <a:spcPct val="90000"/>
            </a:lnSpc>
            <a:spcBef>
              <a:spcPct val="0"/>
            </a:spcBef>
            <a:spcAft>
              <a:spcPct val="35000"/>
            </a:spcAft>
            <a:buClr>
              <a:srgbClr val="FF0000"/>
            </a:buClr>
            <a:buSzPct val="90000"/>
            <a:buNone/>
          </a:pPr>
          <a:r>
            <a:rPr lang="en-US" sz="1600" kern="1200">
              <a:solidFill>
                <a:schemeClr val="bg1"/>
              </a:solidFill>
            </a:rPr>
            <a:t>Forgiveness of others</a:t>
          </a:r>
          <a:endParaRPr lang="en-US" sz="1600" kern="1200" dirty="0">
            <a:solidFill>
              <a:schemeClr val="bg1"/>
            </a:solidFill>
          </a:endParaRPr>
        </a:p>
        <a:p>
          <a:pPr marL="0" lvl="0" indent="0" algn="l" defTabSz="711200">
            <a:lnSpc>
              <a:spcPct val="90000"/>
            </a:lnSpc>
            <a:spcBef>
              <a:spcPct val="0"/>
            </a:spcBef>
            <a:spcAft>
              <a:spcPct val="35000"/>
            </a:spcAft>
            <a:buClr>
              <a:srgbClr val="FF0000"/>
            </a:buClr>
            <a:buSzPct val="90000"/>
            <a:buNone/>
          </a:pPr>
          <a:r>
            <a:rPr lang="en-US" sz="1600" kern="1200">
              <a:solidFill>
                <a:schemeClr val="bg1"/>
              </a:solidFill>
            </a:rPr>
            <a:t>Imagining the future</a:t>
          </a:r>
          <a:endParaRPr lang="en-US" sz="1600" kern="1200" dirty="0">
            <a:solidFill>
              <a:schemeClr val="bg1"/>
            </a:solidFill>
          </a:endParaRPr>
        </a:p>
      </dsp:txBody>
      <dsp:txXfrm>
        <a:off x="2201792" y="782319"/>
        <a:ext cx="2086290" cy="2192252"/>
      </dsp:txXfrm>
    </dsp:sp>
    <dsp:sp modelId="{0FD8E0E6-B678-DD4E-A868-521155CD4A3D}">
      <dsp:nvSpPr>
        <dsp:cNvPr id="0" name=""/>
        <dsp:cNvSpPr/>
      </dsp:nvSpPr>
      <dsp:spPr>
        <a:xfrm>
          <a:off x="4395978" y="156432"/>
          <a:ext cx="2086290" cy="625887"/>
        </a:xfrm>
        <a:prstGeom prst="rect">
          <a:avLst/>
        </a:prstGeom>
        <a:solidFill>
          <a:srgbClr val="232D4B"/>
        </a:soli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4863" tIns="164863" rIns="164863" bIns="164863" numCol="1" spcCol="1270" anchor="ctr" anchorCtr="0">
          <a:noAutofit/>
        </a:bodyPr>
        <a:lstStyle/>
        <a:p>
          <a:pPr marL="0" lvl="0" indent="0" algn="ctr" defTabSz="933450">
            <a:lnSpc>
              <a:spcPct val="90000"/>
            </a:lnSpc>
            <a:spcBef>
              <a:spcPct val="0"/>
            </a:spcBef>
            <a:spcAft>
              <a:spcPct val="35000"/>
            </a:spcAft>
            <a:buNone/>
          </a:pPr>
          <a:r>
            <a:rPr lang="en-US" sz="2100" kern="1200" dirty="0"/>
            <a:t>Self-Worth </a:t>
          </a:r>
        </a:p>
      </dsp:txBody>
      <dsp:txXfrm>
        <a:off x="4395978" y="156432"/>
        <a:ext cx="2086290" cy="625887"/>
      </dsp:txXfrm>
    </dsp:sp>
    <dsp:sp modelId="{F4B04CBB-6230-B043-955E-84D5A2BA66F1}">
      <dsp:nvSpPr>
        <dsp:cNvPr id="0" name=""/>
        <dsp:cNvSpPr/>
      </dsp:nvSpPr>
      <dsp:spPr>
        <a:xfrm>
          <a:off x="4395978" y="782319"/>
          <a:ext cx="2086290" cy="2192252"/>
        </a:xfrm>
        <a:prstGeom prst="rect">
          <a:avLst/>
        </a:prstGeom>
        <a:solidFill>
          <a:srgbClr val="232D4B">
            <a:alpha val="90000"/>
          </a:srgb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079" tIns="206079" rIns="206079" bIns="206079" numCol="1" spcCol="1270" anchor="t" anchorCtr="0">
          <a:noAutofit/>
        </a:bodyPr>
        <a:lstStyle/>
        <a:p>
          <a:pPr marL="0" lvl="0" indent="0" algn="l" defTabSz="711200">
            <a:lnSpc>
              <a:spcPct val="90000"/>
            </a:lnSpc>
            <a:spcBef>
              <a:spcPct val="0"/>
            </a:spcBef>
            <a:spcAft>
              <a:spcPct val="35000"/>
            </a:spcAft>
            <a:buNone/>
          </a:pP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dirty="0">
              <a:solidFill>
                <a:schemeClr val="bg1"/>
              </a:solidFill>
            </a:rPr>
            <a:t>Belief in self</a:t>
          </a:r>
        </a:p>
        <a:p>
          <a:pPr marL="0" lvl="0" indent="0" algn="l" defTabSz="711200">
            <a:lnSpc>
              <a:spcPct val="90000"/>
            </a:lnSpc>
            <a:spcBef>
              <a:spcPct val="0"/>
            </a:spcBef>
            <a:spcAft>
              <a:spcPct val="35000"/>
            </a:spcAft>
            <a:buNone/>
          </a:pPr>
          <a:r>
            <a:rPr lang="en-US" sz="1600" kern="1200">
              <a:solidFill>
                <a:schemeClr val="bg1"/>
              </a:solidFill>
            </a:rPr>
            <a:t>Accurate self-concept</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Self-respect</a:t>
          </a:r>
          <a:endParaRPr lang="en-US" sz="1600" kern="1200"/>
        </a:p>
        <a:p>
          <a:pPr marL="0" lvl="0" indent="0" algn="l" defTabSz="711200">
            <a:lnSpc>
              <a:spcPct val="90000"/>
            </a:lnSpc>
            <a:spcBef>
              <a:spcPct val="0"/>
            </a:spcBef>
            <a:spcAft>
              <a:spcPct val="35000"/>
            </a:spcAft>
            <a:buNone/>
          </a:pPr>
          <a:endParaRPr lang="en-US" sz="1600" kern="1200" dirty="0">
            <a:solidFill>
              <a:schemeClr val="bg1"/>
            </a:solidFill>
            <a:latin typeface="Calibri" pitchFamily="127" charset="0"/>
          </a:endParaRPr>
        </a:p>
      </dsp:txBody>
      <dsp:txXfrm>
        <a:off x="4395978" y="782319"/>
        <a:ext cx="2086290" cy="2192252"/>
      </dsp:txXfrm>
    </dsp:sp>
    <dsp:sp modelId="{14128912-80BD-EA4B-A556-9B81501FFE87}">
      <dsp:nvSpPr>
        <dsp:cNvPr id="0" name=""/>
        <dsp:cNvSpPr/>
      </dsp:nvSpPr>
      <dsp:spPr>
        <a:xfrm>
          <a:off x="6590163" y="156432"/>
          <a:ext cx="2086290" cy="625887"/>
        </a:xfrm>
        <a:prstGeom prst="rect">
          <a:avLst/>
        </a:prstGeom>
        <a:solidFill>
          <a:srgbClr val="232D4B"/>
        </a:soli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4863" tIns="164863" rIns="164863" bIns="164863" numCol="1" spcCol="1270" anchor="ctr" anchorCtr="0">
          <a:noAutofit/>
        </a:bodyPr>
        <a:lstStyle/>
        <a:p>
          <a:pPr marL="0" lvl="0" indent="0" algn="ctr" defTabSz="933450">
            <a:lnSpc>
              <a:spcPct val="90000"/>
            </a:lnSpc>
            <a:spcBef>
              <a:spcPct val="0"/>
            </a:spcBef>
            <a:spcAft>
              <a:spcPct val="35000"/>
            </a:spcAft>
            <a:buNone/>
          </a:pPr>
          <a:r>
            <a:rPr lang="en-US" sz="2100" kern="1200" dirty="0"/>
            <a:t>Meaning</a:t>
          </a:r>
        </a:p>
      </dsp:txBody>
      <dsp:txXfrm>
        <a:off x="6590163" y="156432"/>
        <a:ext cx="2086290" cy="625887"/>
      </dsp:txXfrm>
    </dsp:sp>
    <dsp:sp modelId="{359F9096-7382-7349-B8E7-3046EFCA5537}">
      <dsp:nvSpPr>
        <dsp:cNvPr id="0" name=""/>
        <dsp:cNvSpPr/>
      </dsp:nvSpPr>
      <dsp:spPr>
        <a:xfrm>
          <a:off x="6590163" y="782319"/>
          <a:ext cx="2086290" cy="2192252"/>
        </a:xfrm>
        <a:prstGeom prst="rect">
          <a:avLst/>
        </a:prstGeom>
        <a:solidFill>
          <a:srgbClr val="232D4B">
            <a:alpha val="90000"/>
          </a:srgbClr>
        </a:solidFill>
        <a:ln w="6350" cap="flat" cmpd="sng" algn="ctr">
          <a:solidFill>
            <a:srgbClr val="232D4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079" tIns="206079" rIns="206079" bIns="206079" numCol="1" spcCol="1270" anchor="t" anchorCtr="0">
          <a:noAutofit/>
        </a:bodyPr>
        <a:lstStyle/>
        <a:p>
          <a:pPr marL="0" lvl="0" indent="0" algn="l" defTabSz="711200">
            <a:lnSpc>
              <a:spcPct val="90000"/>
            </a:lnSpc>
            <a:spcBef>
              <a:spcPct val="0"/>
            </a:spcBef>
            <a:spcAft>
              <a:spcPct val="35000"/>
            </a:spcAft>
            <a:buNone/>
          </a:pP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Making sense</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Purpose</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Faith</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Joy</a:t>
          </a:r>
          <a:endParaRPr lang="en-US" sz="1600" kern="1200"/>
        </a:p>
        <a:p>
          <a:pPr marL="0" lvl="0" indent="0" algn="l" defTabSz="711200">
            <a:lnSpc>
              <a:spcPct val="90000"/>
            </a:lnSpc>
            <a:spcBef>
              <a:spcPct val="0"/>
            </a:spcBef>
            <a:spcAft>
              <a:spcPct val="35000"/>
            </a:spcAft>
            <a:buNone/>
          </a:pPr>
          <a:endParaRPr lang="en-US" sz="1600" kern="1200" dirty="0">
            <a:solidFill>
              <a:schemeClr val="bg1"/>
            </a:solidFill>
          </a:endParaRPr>
        </a:p>
      </dsp:txBody>
      <dsp:txXfrm>
        <a:off x="6590163" y="782319"/>
        <a:ext cx="2086290" cy="2192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5A7CD-EA16-4DE2-A557-2B652E68730D}">
      <dsp:nvSpPr>
        <dsp:cNvPr id="0" name=""/>
        <dsp:cNvSpPr/>
      </dsp:nvSpPr>
      <dsp:spPr>
        <a:xfrm>
          <a:off x="0" y="191029"/>
          <a:ext cx="11353800" cy="2175928"/>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291592" rIns="881181"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endParaRPr lang="en-US" sz="15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Mentor others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Use skills in new contexts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Reflection on how nursing has made a difference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Look for learning opportunities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Foster positive relationships</a:t>
          </a:r>
        </a:p>
      </dsp:txBody>
      <dsp:txXfrm>
        <a:off x="0" y="191029"/>
        <a:ext cx="11353800" cy="2175928"/>
      </dsp:txXfrm>
    </dsp:sp>
    <dsp:sp modelId="{F5325153-A435-490C-9789-DFA96D6106A5}">
      <dsp:nvSpPr>
        <dsp:cNvPr id="0" name=""/>
        <dsp:cNvSpPr/>
      </dsp:nvSpPr>
      <dsp:spPr>
        <a:xfrm>
          <a:off x="567690" y="20186"/>
          <a:ext cx="7947660" cy="492895"/>
        </a:xfrm>
        <a:prstGeom prst="roundRect">
          <a:avLst/>
        </a:prstGeom>
        <a:solidFill>
          <a:srgbClr val="54BF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CONFIDENCE: Building Resilience, Growing the Green</a:t>
          </a:r>
          <a:endParaRPr lang="en-US" sz="2000" b="1" kern="1200" dirty="0"/>
        </a:p>
      </dsp:txBody>
      <dsp:txXfrm>
        <a:off x="591751" y="44247"/>
        <a:ext cx="7899538" cy="444773"/>
      </dsp:txXfrm>
    </dsp:sp>
    <dsp:sp modelId="{E51BA28A-4500-4CD7-BA8B-ED8D61348AE9}">
      <dsp:nvSpPr>
        <dsp:cNvPr id="0" name=""/>
        <dsp:cNvSpPr/>
      </dsp:nvSpPr>
      <dsp:spPr>
        <a:xfrm>
          <a:off x="0" y="2764537"/>
          <a:ext cx="11353800" cy="2632532"/>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291592" rIns="881181" bIns="106680" numCol="1" spcCol="1270" anchor="t" anchorCtr="0">
          <a:noAutofit/>
        </a:bodyPr>
        <a:lstStyle/>
        <a:p>
          <a:pPr marL="114300" lvl="1" indent="-114300" algn="l" defTabSz="666750">
            <a:lnSpc>
              <a:spcPct val="90000"/>
            </a:lnSpc>
            <a:spcBef>
              <a:spcPct val="0"/>
            </a:spcBef>
            <a:spcAft>
              <a:spcPts val="0"/>
            </a:spcAft>
            <a:buFont typeface="Wingdings" panose="05000000000000000000" pitchFamily="2" charset="2"/>
            <a:buNone/>
          </a:pPr>
          <a:endParaRPr lang="en-US" sz="15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Give regular positive feedback</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Positive Affirmations</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Remind other of their positive impact, values, skills and competence</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Take breaks</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Providing accurate information, reduce rumors and gossip</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Re-establish believe in colleagues who have stress reactions by debriefing</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Support &amp; Empathy for peers</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Be non-judgmental</a:t>
          </a:r>
        </a:p>
        <a:p>
          <a:pPr marL="57150" lvl="1"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57150" lvl="1"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114300" lvl="2"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114300" lvl="1" indent="-114300" algn="l" defTabSz="577850">
            <a:lnSpc>
              <a:spcPct val="90000"/>
            </a:lnSpc>
            <a:spcBef>
              <a:spcPct val="0"/>
            </a:spcBef>
            <a:spcAft>
              <a:spcPct val="15000"/>
            </a:spcAft>
            <a:buFont typeface="Wingdings" panose="05000000000000000000" pitchFamily="2" charset="2"/>
            <a:buChar char="§"/>
          </a:pPr>
          <a:endParaRPr lang="en-US" sz="1300" kern="1200" dirty="0">
            <a:solidFill>
              <a:srgbClr val="232D4B"/>
            </a:solidFill>
            <a:latin typeface="Arial" panose="020B0604020202020204" pitchFamily="34" charset="0"/>
            <a:cs typeface="Arial" panose="020B0604020202020204" pitchFamily="34" charset="0"/>
          </a:endParaRPr>
        </a:p>
      </dsp:txBody>
      <dsp:txXfrm>
        <a:off x="0" y="2764537"/>
        <a:ext cx="11353800" cy="2632532"/>
      </dsp:txXfrm>
    </dsp:sp>
    <dsp:sp modelId="{9C78B716-C8F5-48E9-853F-DE63F4DF435E}">
      <dsp:nvSpPr>
        <dsp:cNvPr id="0" name=""/>
        <dsp:cNvSpPr/>
      </dsp:nvSpPr>
      <dsp:spPr>
        <a:xfrm>
          <a:off x="567690" y="2558098"/>
          <a:ext cx="7947660" cy="412876"/>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CONFIDENCE: Proactively Manage Stress</a:t>
          </a:r>
          <a:endParaRPr lang="en-US" sz="2000" b="1" kern="1200" dirty="0">
            <a:latin typeface="Arial" panose="020B0604020202020204" pitchFamily="34" charset="0"/>
            <a:cs typeface="Arial" panose="020B0604020202020204" pitchFamily="34" charset="0"/>
          </a:endParaRPr>
        </a:p>
      </dsp:txBody>
      <dsp:txXfrm>
        <a:off x="587845" y="2578253"/>
        <a:ext cx="7907350" cy="3725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44514-E319-4460-960B-A4D2EF04B974}">
      <dsp:nvSpPr>
        <dsp:cNvPr id="0" name=""/>
        <dsp:cNvSpPr/>
      </dsp:nvSpPr>
      <dsp:spPr>
        <a:xfrm>
          <a:off x="0" y="182680"/>
          <a:ext cx="9829799" cy="2944231"/>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902" tIns="583184" rIns="762902" bIns="35560" numCol="1" spcCol="1270" anchor="t" anchorCtr="0">
          <a:noAutofit/>
        </a:bodyPr>
        <a:lstStyle/>
        <a:p>
          <a:pPr marL="57150" lvl="1" indent="-57150" algn="l" defTabSz="222250">
            <a:lnSpc>
              <a:spcPct val="100000"/>
            </a:lnSpc>
            <a:spcBef>
              <a:spcPct val="0"/>
            </a:spcBef>
            <a:spcAft>
              <a:spcPts val="0"/>
            </a:spcAft>
            <a:buFont typeface="Wingdings" panose="05000000000000000000" pitchFamily="2" charset="2"/>
            <a:buNone/>
          </a:pPr>
          <a:endParaRPr lang="en-US" sz="500" b="0"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ts val="0"/>
            </a:spcAft>
            <a:buFont typeface="Wingdings" panose="05000000000000000000" pitchFamily="2" charset="2"/>
            <a:buChar char="§"/>
          </a:pPr>
          <a:r>
            <a:rPr lang="en-US" sz="1800" b="0" kern="1200" dirty="0">
              <a:solidFill>
                <a:srgbClr val="232D4B"/>
              </a:solidFill>
              <a:latin typeface="Arial" pitchFamily="34" charset="0"/>
              <a:ea typeface="MS PGothic" pitchFamily="34" charset="-128"/>
            </a:rPr>
            <a:t>Listen for &amp; confront distorted  perceptions</a:t>
          </a:r>
          <a:endParaRPr lang="en-US" sz="1800" b="0" kern="1200" dirty="0"/>
        </a:p>
        <a:p>
          <a:pPr marL="171450" lvl="1" indent="-171450" algn="l" defTabSz="800100">
            <a:lnSpc>
              <a:spcPct val="100000"/>
            </a:lnSpc>
            <a:spcBef>
              <a:spcPct val="0"/>
            </a:spcBef>
            <a:spcAft>
              <a:spcPts val="0"/>
            </a:spcAft>
            <a:buFont typeface="Wingdings" panose="05000000000000000000" pitchFamily="2" charset="2"/>
            <a:buChar char="§"/>
          </a:pPr>
          <a:r>
            <a:rPr lang="en-US" sz="1800" kern="1200" dirty="0">
              <a:cs typeface="MS PGothic" charset="0"/>
            </a:rPr>
            <a:t>Provide accurate information, reduce rumors and gossip</a:t>
          </a:r>
          <a:endParaRPr lang="en-US" sz="1800" kern="1200" dirty="0"/>
        </a:p>
        <a:p>
          <a:pPr marL="171450" lvl="1" indent="-171450" algn="l" defTabSz="800100">
            <a:lnSpc>
              <a:spcPct val="100000"/>
            </a:lnSpc>
            <a:spcBef>
              <a:spcPct val="0"/>
            </a:spcBef>
            <a:spcAft>
              <a:spcPts val="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Be authentic, empathic, and nonjudgmental</a:t>
          </a:r>
          <a:endParaRPr lang="en-US" sz="1800" kern="1200" dirty="0"/>
        </a:p>
        <a:p>
          <a:pPr marL="171450" lvl="1" indent="-171450" algn="l" defTabSz="800100">
            <a:lnSpc>
              <a:spcPct val="100000"/>
            </a:lnSpc>
            <a:spcBef>
              <a:spcPct val="0"/>
            </a:spcBef>
            <a:spcAft>
              <a:spcPts val="0"/>
            </a:spcAft>
            <a:buFont typeface="Wingdings" panose="05000000000000000000" pitchFamily="2" charset="2"/>
            <a:buChar char="§"/>
          </a:pPr>
          <a:r>
            <a:rPr lang="en-US" sz="1800" b="0" kern="1200" dirty="0">
              <a:solidFill>
                <a:schemeClr val="tx1"/>
              </a:solidFill>
              <a:effectLst/>
              <a:latin typeface="+mn-lt"/>
              <a:ea typeface="MS PGothic" panose="020B0600070205080204" pitchFamily="34" charset="-128"/>
              <a:cs typeface="MS PGothic" charset="0"/>
            </a:rPr>
            <a:t>Counter guilt by normalizing reactions and letting people know they are not alone in experiencing stress reactions</a:t>
          </a: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tx1"/>
              </a:solidFill>
              <a:effectLst/>
              <a:latin typeface="+mn-lt"/>
              <a:ea typeface="MS PGothic" panose="020B0600070205080204" pitchFamily="34" charset="-128"/>
              <a:cs typeface="MS PGothic" charset="0"/>
            </a:rPr>
            <a:t>Be available– may need to talk over and over</a:t>
          </a: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tx1"/>
              </a:solidFill>
              <a:effectLst/>
              <a:latin typeface="+mn-lt"/>
              <a:ea typeface="MS PGothic" panose="020B0600070205080204" pitchFamily="34" charset="-128"/>
              <a:cs typeface="MS PGothic" charset="0"/>
            </a:rPr>
            <a:t>connect them to treatment or to people who have dealt with similar situations</a:t>
          </a: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t>Bring in pastoral care, resiliency team</a:t>
          </a:r>
        </a:p>
      </dsp:txBody>
      <dsp:txXfrm>
        <a:off x="0" y="182680"/>
        <a:ext cx="9829799" cy="2944231"/>
      </dsp:txXfrm>
    </dsp:sp>
    <dsp:sp modelId="{EBA33C8B-7227-4137-84D9-4A16E4D25641}">
      <dsp:nvSpPr>
        <dsp:cNvPr id="0" name=""/>
        <dsp:cNvSpPr/>
      </dsp:nvSpPr>
      <dsp:spPr>
        <a:xfrm>
          <a:off x="533399" y="0"/>
          <a:ext cx="6880859" cy="616828"/>
        </a:xfrm>
        <a:prstGeom prst="roundRect">
          <a:avLst/>
        </a:prstGeom>
        <a:solidFill>
          <a:srgbClr val="EE85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CONFIDENCE: Stress Moving into an Urgent Zone</a:t>
          </a:r>
          <a:endParaRPr lang="en-US" sz="2000" b="1" kern="1200" dirty="0">
            <a:solidFill>
              <a:schemeClr val="tx1"/>
            </a:solidFill>
            <a:latin typeface="Arial" panose="020B0604020202020204" pitchFamily="34" charset="0"/>
            <a:cs typeface="Arial" panose="020B0604020202020204" pitchFamily="34" charset="0"/>
          </a:endParaRPr>
        </a:p>
      </dsp:txBody>
      <dsp:txXfrm>
        <a:off x="563510" y="30111"/>
        <a:ext cx="6820637" cy="556606"/>
      </dsp:txXfrm>
    </dsp:sp>
    <dsp:sp modelId="{1FA530E9-9D2D-441A-B954-52B42EF494C3}">
      <dsp:nvSpPr>
        <dsp:cNvPr id="0" name=""/>
        <dsp:cNvSpPr/>
      </dsp:nvSpPr>
      <dsp:spPr>
        <a:xfrm>
          <a:off x="0" y="3427237"/>
          <a:ext cx="9829799" cy="2115382"/>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902" tIns="583184" rIns="762902" bIns="71120" numCol="1" spcCol="1270" anchor="t" anchorCtr="0">
          <a:noAutofit/>
        </a:bodyPr>
        <a:lstStyle/>
        <a:p>
          <a:pPr marL="57150" lvl="1" indent="-57150" algn="l" defTabSz="444500">
            <a:lnSpc>
              <a:spcPct val="90000"/>
            </a:lnSpc>
            <a:spcBef>
              <a:spcPct val="0"/>
            </a:spcBef>
            <a:spcAft>
              <a:spcPts val="0"/>
            </a:spcAft>
            <a:buFont typeface="Wingdings" panose="05000000000000000000" pitchFamily="2" charset="2"/>
            <a:buNone/>
          </a:pPr>
          <a:endParaRPr lang="en-US" sz="10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Interrupt situation and take over</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Connect with those people most trusted who can do a warm handoff to supportive resources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Escalation to leadership and use of outside resources </a:t>
          </a:r>
        </a:p>
      </dsp:txBody>
      <dsp:txXfrm>
        <a:off x="0" y="3427237"/>
        <a:ext cx="9829799" cy="2115382"/>
      </dsp:txXfrm>
    </dsp:sp>
    <dsp:sp modelId="{AE2C1ABA-53A0-44C4-870C-D0523BA45F0C}">
      <dsp:nvSpPr>
        <dsp:cNvPr id="0" name=""/>
        <dsp:cNvSpPr/>
      </dsp:nvSpPr>
      <dsp:spPr>
        <a:xfrm>
          <a:off x="533399" y="3230836"/>
          <a:ext cx="7173020" cy="626462"/>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CONFIDENCE: In Danger Zone—Take Immediate Action </a:t>
          </a:r>
          <a:endParaRPr lang="en-US" sz="2000" b="1" kern="1200" dirty="0">
            <a:solidFill>
              <a:schemeClr val="tx1"/>
            </a:solidFill>
            <a:latin typeface="Arial" panose="020B0604020202020204" pitchFamily="34" charset="0"/>
            <a:cs typeface="Arial" panose="020B0604020202020204" pitchFamily="34" charset="0"/>
          </a:endParaRPr>
        </a:p>
      </dsp:txBody>
      <dsp:txXfrm>
        <a:off x="563980" y="3261417"/>
        <a:ext cx="7111858" cy="5653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2A566-0669-4B08-A582-F575EA00B0E4}"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C0721-374C-47B1-A1BA-FC14AC980347}" type="slidenum">
              <a:rPr lang="en-US" smtClean="0"/>
              <a:t>‹#›</a:t>
            </a:fld>
            <a:endParaRPr lang="en-US"/>
          </a:p>
        </p:txBody>
      </p:sp>
    </p:spTree>
    <p:extLst>
      <p:ext uri="{BB962C8B-B14F-4D97-AF65-F5344CB8AC3E}">
        <p14:creationId xmlns:p14="http://schemas.microsoft.com/office/powerpoint/2010/main" val="363974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1196-F223-45EB-BFE8-138D0B031D6B}" type="slidenum">
              <a:rPr lang="en-US" smtClean="0"/>
              <a:t>1</a:t>
            </a:fld>
            <a:endParaRPr lang="en-US" dirty="0"/>
          </a:p>
        </p:txBody>
      </p:sp>
    </p:spTree>
    <p:extLst>
      <p:ext uri="{BB962C8B-B14F-4D97-AF65-F5344CB8AC3E}">
        <p14:creationId xmlns:p14="http://schemas.microsoft.com/office/powerpoint/2010/main" val="928447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12</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29665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C0721-374C-47B1-A1BA-FC14AC980347}" type="slidenum">
              <a:rPr lang="en-US" smtClean="0"/>
              <a:t>14</a:t>
            </a:fld>
            <a:endParaRPr lang="en-US"/>
          </a:p>
        </p:txBody>
      </p:sp>
    </p:spTree>
    <p:extLst>
      <p:ext uri="{BB962C8B-B14F-4D97-AF65-F5344CB8AC3E}">
        <p14:creationId xmlns:p14="http://schemas.microsoft.com/office/powerpoint/2010/main" val="217525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C0721-374C-47B1-A1BA-FC14AC980347}" type="slidenum">
              <a:rPr lang="en-US" smtClean="0"/>
              <a:t>15</a:t>
            </a:fld>
            <a:endParaRPr lang="en-US"/>
          </a:p>
        </p:txBody>
      </p:sp>
    </p:spTree>
    <p:extLst>
      <p:ext uri="{BB962C8B-B14F-4D97-AF65-F5344CB8AC3E}">
        <p14:creationId xmlns:p14="http://schemas.microsoft.com/office/powerpoint/2010/main" val="1001429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C0721-374C-47B1-A1BA-FC14AC980347}" type="slidenum">
              <a:rPr lang="en-US" smtClean="0"/>
              <a:t>16</a:t>
            </a:fld>
            <a:endParaRPr lang="en-US"/>
          </a:p>
        </p:txBody>
      </p:sp>
    </p:spTree>
    <p:extLst>
      <p:ext uri="{BB962C8B-B14F-4D97-AF65-F5344CB8AC3E}">
        <p14:creationId xmlns:p14="http://schemas.microsoft.com/office/powerpoint/2010/main" val="3821805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17</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28623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18</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301811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19</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251359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20</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751247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21</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3617607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22</a:t>
            </a:fld>
            <a:endParaRPr lang="en-US" altLang="en-US"/>
          </a:p>
        </p:txBody>
      </p:sp>
    </p:spTree>
    <p:extLst>
      <p:ext uri="{BB962C8B-B14F-4D97-AF65-F5344CB8AC3E}">
        <p14:creationId xmlns:p14="http://schemas.microsoft.com/office/powerpoint/2010/main" val="73558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1196-F223-45EB-BFE8-138D0B031D6B}" type="slidenum">
              <a:rPr lang="en-US" smtClean="0"/>
              <a:t>2</a:t>
            </a:fld>
            <a:endParaRPr lang="en-US" dirty="0"/>
          </a:p>
        </p:txBody>
      </p:sp>
    </p:spTree>
    <p:extLst>
      <p:ext uri="{BB962C8B-B14F-4D97-AF65-F5344CB8AC3E}">
        <p14:creationId xmlns:p14="http://schemas.microsoft.com/office/powerpoint/2010/main" val="3676883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23</a:t>
            </a:fld>
            <a:endParaRPr lang="en-US" altLang="en-US"/>
          </a:p>
        </p:txBody>
      </p:sp>
    </p:spTree>
    <p:extLst>
      <p:ext uri="{BB962C8B-B14F-4D97-AF65-F5344CB8AC3E}">
        <p14:creationId xmlns:p14="http://schemas.microsoft.com/office/powerpoint/2010/main" val="2372661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37DDDE62-A5C3-F340-BF08-69FDA8BD7DDC}" type="slidenum">
              <a:rPr lang="en-US" sz="1200">
                <a:solidFill>
                  <a:prstClr val="black"/>
                </a:solidFill>
              </a:rPr>
              <a:pPr defTabSz="924367" eaLnBrk="1" fontAlgn="auto" hangingPunct="1">
                <a:spcBef>
                  <a:spcPts val="0"/>
                </a:spcBef>
                <a:spcAft>
                  <a:spcPts val="0"/>
                </a:spcAft>
                <a:defRPr/>
              </a:pPr>
              <a:t>24</a:t>
            </a:fld>
            <a:endParaRPr lang="en-US" sz="1200">
              <a:solidFill>
                <a:prstClr val="black"/>
              </a:solidFill>
            </a:endParaRPr>
          </a:p>
        </p:txBody>
      </p:sp>
      <p:sp>
        <p:nvSpPr>
          <p:cNvPr id="86018" name="Rectangle 2"/>
          <p:cNvSpPr>
            <a:spLocks noGrp="1" noRot="1" noChangeAspect="1" noChangeArrowheads="1" noTextEdit="1"/>
          </p:cNvSpPr>
          <p:nvPr>
            <p:ph type="sldImg"/>
          </p:nvPr>
        </p:nvSpPr>
        <p:spPr bwMode="auto">
          <a:xfrm>
            <a:off x="577850" y="533400"/>
            <a:ext cx="5922963" cy="33321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bwMode="auto">
          <a:xfrm>
            <a:off x="389047" y="4259927"/>
            <a:ext cx="6149190" cy="44458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24367">
              <a:defRPr/>
            </a:pPr>
            <a:endParaRPr lang="en-US" dirty="0"/>
          </a:p>
        </p:txBody>
      </p:sp>
      <p:sp>
        <p:nvSpPr>
          <p:cNvPr id="2" name="Header Placeholder 1">
            <a:extLst>
              <a:ext uri="{FF2B5EF4-FFF2-40B4-BE49-F238E27FC236}">
                <a16:creationId xmlns:a16="http://schemas.microsoft.com/office/drawing/2014/main" id="{94DCCA38-0820-DA4C-9984-3291CD4D2D9E}"/>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3265740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37DDDE62-A5C3-F340-BF08-69FDA8BD7DDC}" type="slidenum">
              <a:rPr lang="en-US" sz="1200">
                <a:solidFill>
                  <a:prstClr val="black"/>
                </a:solidFill>
              </a:rPr>
              <a:pPr defTabSz="924367" eaLnBrk="1" fontAlgn="auto" hangingPunct="1">
                <a:spcBef>
                  <a:spcPts val="0"/>
                </a:spcBef>
                <a:spcAft>
                  <a:spcPts val="0"/>
                </a:spcAft>
                <a:defRPr/>
              </a:pPr>
              <a:t>25</a:t>
            </a:fld>
            <a:endParaRPr lang="en-US" sz="1200">
              <a:solidFill>
                <a:prstClr val="black"/>
              </a:solidFill>
            </a:endParaRPr>
          </a:p>
        </p:txBody>
      </p:sp>
      <p:sp>
        <p:nvSpPr>
          <p:cNvPr id="86018" name="Rectangle 2"/>
          <p:cNvSpPr>
            <a:spLocks noGrp="1" noRot="1" noChangeAspect="1" noChangeArrowheads="1" noTextEdit="1"/>
          </p:cNvSpPr>
          <p:nvPr>
            <p:ph type="sldImg"/>
          </p:nvPr>
        </p:nvSpPr>
        <p:spPr bwMode="auto">
          <a:xfrm>
            <a:off x="577850" y="533400"/>
            <a:ext cx="5922963" cy="33321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xfrm>
            <a:off x="389047" y="4259927"/>
            <a:ext cx="6149190" cy="44458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367">
              <a:defRPr/>
            </a:pPr>
            <a:endParaRPr lang="en-US" dirty="0"/>
          </a:p>
        </p:txBody>
      </p:sp>
      <p:sp>
        <p:nvSpPr>
          <p:cNvPr id="2" name="Header Placeholder 1">
            <a:extLst>
              <a:ext uri="{FF2B5EF4-FFF2-40B4-BE49-F238E27FC236}">
                <a16:creationId xmlns:a16="http://schemas.microsoft.com/office/drawing/2014/main" id="{94DCCA38-0820-DA4C-9984-3291CD4D2D9E}"/>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1922741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37DDDE62-A5C3-F340-BF08-69FDA8BD7DDC}" type="slidenum">
              <a:rPr lang="en-US" sz="1200">
                <a:solidFill>
                  <a:prstClr val="black"/>
                </a:solidFill>
              </a:rPr>
              <a:pPr defTabSz="924367" eaLnBrk="1" fontAlgn="auto" hangingPunct="1">
                <a:spcBef>
                  <a:spcPts val="0"/>
                </a:spcBef>
                <a:spcAft>
                  <a:spcPts val="0"/>
                </a:spcAft>
                <a:defRPr/>
              </a:pPr>
              <a:t>26</a:t>
            </a:fld>
            <a:endParaRPr lang="en-US" sz="1200">
              <a:solidFill>
                <a:prstClr val="black"/>
              </a:solidFill>
            </a:endParaRPr>
          </a:p>
        </p:txBody>
      </p:sp>
      <p:sp>
        <p:nvSpPr>
          <p:cNvPr id="86018" name="Rectangle 2"/>
          <p:cNvSpPr>
            <a:spLocks noGrp="1" noRot="1" noChangeAspect="1" noChangeArrowheads="1" noTextEdit="1"/>
          </p:cNvSpPr>
          <p:nvPr>
            <p:ph type="sldImg"/>
          </p:nvPr>
        </p:nvSpPr>
        <p:spPr bwMode="auto">
          <a:xfrm>
            <a:off x="577850" y="533400"/>
            <a:ext cx="5922963" cy="33321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xfrm>
            <a:off x="389047" y="4259927"/>
            <a:ext cx="6149190" cy="44458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367">
              <a:defRPr/>
            </a:pPr>
            <a:endParaRPr lang="en-US" dirty="0"/>
          </a:p>
        </p:txBody>
      </p:sp>
      <p:sp>
        <p:nvSpPr>
          <p:cNvPr id="2" name="Header Placeholder 1">
            <a:extLst>
              <a:ext uri="{FF2B5EF4-FFF2-40B4-BE49-F238E27FC236}">
                <a16:creationId xmlns:a16="http://schemas.microsoft.com/office/drawing/2014/main" id="{9FB87F4A-73ED-7844-8B68-FFDF689497F4}"/>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2292993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37DDDE62-A5C3-F340-BF08-69FDA8BD7DDC}" type="slidenum">
              <a:rPr lang="en-US" sz="1200">
                <a:solidFill>
                  <a:prstClr val="black"/>
                </a:solidFill>
              </a:rPr>
              <a:pPr defTabSz="924367" eaLnBrk="1" fontAlgn="auto" hangingPunct="1">
                <a:spcBef>
                  <a:spcPts val="0"/>
                </a:spcBef>
                <a:spcAft>
                  <a:spcPts val="0"/>
                </a:spcAft>
                <a:defRPr/>
              </a:pPr>
              <a:t>27</a:t>
            </a:fld>
            <a:endParaRPr lang="en-US" sz="1200">
              <a:solidFill>
                <a:prstClr val="black"/>
              </a:solidFill>
            </a:endParaRPr>
          </a:p>
        </p:txBody>
      </p:sp>
      <p:sp>
        <p:nvSpPr>
          <p:cNvPr id="86018" name="Rectangle 2"/>
          <p:cNvSpPr>
            <a:spLocks noGrp="1" noRot="1" noChangeAspect="1" noChangeArrowheads="1" noTextEdit="1"/>
          </p:cNvSpPr>
          <p:nvPr>
            <p:ph type="sldImg"/>
          </p:nvPr>
        </p:nvSpPr>
        <p:spPr bwMode="auto">
          <a:xfrm>
            <a:off x="577850" y="533400"/>
            <a:ext cx="5922963" cy="33321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xfrm>
            <a:off x="389047" y="4259927"/>
            <a:ext cx="6149190" cy="44458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367">
              <a:defRPr/>
            </a:pPr>
            <a:endParaRPr lang="en-US" dirty="0"/>
          </a:p>
        </p:txBody>
      </p:sp>
      <p:sp>
        <p:nvSpPr>
          <p:cNvPr id="2" name="Header Placeholder 1">
            <a:extLst>
              <a:ext uri="{FF2B5EF4-FFF2-40B4-BE49-F238E27FC236}">
                <a16:creationId xmlns:a16="http://schemas.microsoft.com/office/drawing/2014/main" id="{31B8D8EA-7D3D-4143-94EB-F56EA2274136}"/>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3321146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37DDDE62-A5C3-F340-BF08-69FDA8BD7DDC}" type="slidenum">
              <a:rPr lang="en-US" sz="1200">
                <a:solidFill>
                  <a:prstClr val="black"/>
                </a:solidFill>
              </a:rPr>
              <a:pPr defTabSz="924367" eaLnBrk="1" fontAlgn="auto" hangingPunct="1">
                <a:spcBef>
                  <a:spcPts val="0"/>
                </a:spcBef>
                <a:spcAft>
                  <a:spcPts val="0"/>
                </a:spcAft>
                <a:defRPr/>
              </a:pPr>
              <a:t>28</a:t>
            </a:fld>
            <a:endParaRPr lang="en-US" sz="1200">
              <a:solidFill>
                <a:prstClr val="black"/>
              </a:solidFill>
            </a:endParaRPr>
          </a:p>
        </p:txBody>
      </p:sp>
      <p:sp>
        <p:nvSpPr>
          <p:cNvPr id="86018" name="Rectangle 2"/>
          <p:cNvSpPr>
            <a:spLocks noGrp="1" noRot="1" noChangeAspect="1" noChangeArrowheads="1" noTextEdit="1"/>
          </p:cNvSpPr>
          <p:nvPr>
            <p:ph type="sldImg"/>
          </p:nvPr>
        </p:nvSpPr>
        <p:spPr bwMode="auto">
          <a:xfrm>
            <a:off x="577850" y="533400"/>
            <a:ext cx="5922963" cy="33321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xfrm>
            <a:off x="389047" y="4259927"/>
            <a:ext cx="6149190" cy="44458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367">
              <a:defRPr/>
            </a:pPr>
            <a:endParaRPr lang="en-US" dirty="0"/>
          </a:p>
        </p:txBody>
      </p:sp>
      <p:sp>
        <p:nvSpPr>
          <p:cNvPr id="2" name="Header Placeholder 1">
            <a:extLst>
              <a:ext uri="{FF2B5EF4-FFF2-40B4-BE49-F238E27FC236}">
                <a16:creationId xmlns:a16="http://schemas.microsoft.com/office/drawing/2014/main" id="{476E0261-664D-2547-804B-93FD461EA5CE}"/>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3093121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37DDDE62-A5C3-F340-BF08-69FDA8BD7DDC}" type="slidenum">
              <a:rPr lang="en-US" sz="1200">
                <a:solidFill>
                  <a:prstClr val="black"/>
                </a:solidFill>
              </a:rPr>
              <a:pPr defTabSz="924367" eaLnBrk="1" fontAlgn="auto" hangingPunct="1">
                <a:spcBef>
                  <a:spcPts val="0"/>
                </a:spcBef>
                <a:spcAft>
                  <a:spcPts val="0"/>
                </a:spcAft>
                <a:defRPr/>
              </a:pPr>
              <a:t>29</a:t>
            </a:fld>
            <a:endParaRPr lang="en-US" sz="1200">
              <a:solidFill>
                <a:prstClr val="black"/>
              </a:solidFill>
            </a:endParaRPr>
          </a:p>
        </p:txBody>
      </p:sp>
      <p:sp>
        <p:nvSpPr>
          <p:cNvPr id="86018" name="Rectangle 2"/>
          <p:cNvSpPr>
            <a:spLocks noGrp="1" noRot="1" noChangeAspect="1" noChangeArrowheads="1" noTextEdit="1"/>
          </p:cNvSpPr>
          <p:nvPr>
            <p:ph type="sldImg"/>
          </p:nvPr>
        </p:nvSpPr>
        <p:spPr bwMode="auto">
          <a:xfrm>
            <a:off x="577850" y="533400"/>
            <a:ext cx="5922963" cy="33321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bwMode="auto">
          <a:xfrm>
            <a:off x="389047" y="4259927"/>
            <a:ext cx="6149190" cy="44458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24367">
              <a:defRPr/>
            </a:pPr>
            <a:endParaRPr lang="en-US" dirty="0"/>
          </a:p>
        </p:txBody>
      </p:sp>
      <p:sp>
        <p:nvSpPr>
          <p:cNvPr id="2" name="Header Placeholder 1">
            <a:extLst>
              <a:ext uri="{FF2B5EF4-FFF2-40B4-BE49-F238E27FC236}">
                <a16:creationId xmlns:a16="http://schemas.microsoft.com/office/drawing/2014/main" id="{476E0261-664D-2547-804B-93FD461EA5CE}"/>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77695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xfrm>
            <a:off x="655914" y="4375319"/>
            <a:ext cx="5557582" cy="41541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7827"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145C8C71-D176-1F49-B954-D9394CD457F0}" type="slidenum">
              <a:rPr lang="en-US" sz="1200">
                <a:solidFill>
                  <a:prstClr val="black"/>
                </a:solidFill>
              </a:rPr>
              <a:pPr defTabSz="924367" eaLnBrk="1" fontAlgn="auto" hangingPunct="1">
                <a:spcBef>
                  <a:spcPts val="0"/>
                </a:spcBef>
                <a:spcAft>
                  <a:spcPts val="0"/>
                </a:spcAft>
                <a:defRPr/>
              </a:pPr>
              <a:t>30</a:t>
            </a:fld>
            <a:endParaRPr lang="en-US" sz="1200">
              <a:solidFill>
                <a:prstClr val="black"/>
              </a:solidFill>
            </a:endParaRPr>
          </a:p>
        </p:txBody>
      </p:sp>
    </p:spTree>
    <p:extLst>
      <p:ext uri="{BB962C8B-B14F-4D97-AF65-F5344CB8AC3E}">
        <p14:creationId xmlns:p14="http://schemas.microsoft.com/office/powerpoint/2010/main" val="257404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31</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3376407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pPr defTabSz="924367">
              <a:defRPr/>
            </a:pPr>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32</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159017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1196-F223-45EB-BFE8-138D0B031D6B}" type="slidenum">
              <a:rPr lang="en-US" smtClean="0"/>
              <a:t>3</a:t>
            </a:fld>
            <a:endParaRPr lang="en-US" dirty="0"/>
          </a:p>
        </p:txBody>
      </p:sp>
    </p:spTree>
    <p:extLst>
      <p:ext uri="{BB962C8B-B14F-4D97-AF65-F5344CB8AC3E}">
        <p14:creationId xmlns:p14="http://schemas.microsoft.com/office/powerpoint/2010/main" val="454929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Rot="1" noChangeAspect="1" noTextEdit="1"/>
          </p:cNvSpPr>
          <p:nvPr>
            <p:ph type="sldImg"/>
          </p:nvPr>
        </p:nvSpPr>
        <p:spPr bwMode="auto">
          <a:xfrm>
            <a:off x="1804988" y="230188"/>
            <a:ext cx="3219450" cy="1811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9922" name="Rectangle 3"/>
          <p:cNvSpPr>
            <a:spLocks noGrp="1"/>
          </p:cNvSpPr>
          <p:nvPr>
            <p:ph type="body" idx="1"/>
          </p:nvPr>
        </p:nvSpPr>
        <p:spPr bwMode="auto">
          <a:xfrm>
            <a:off x="710573" y="2538647"/>
            <a:ext cx="5678154" cy="63850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defRPr/>
            </a:pPr>
            <a:endParaRPr lang="en-US" dirty="0"/>
          </a:p>
        </p:txBody>
      </p:sp>
    </p:spTree>
    <p:extLst>
      <p:ext uri="{BB962C8B-B14F-4D97-AF65-F5344CB8AC3E}">
        <p14:creationId xmlns:p14="http://schemas.microsoft.com/office/powerpoint/2010/main" val="490721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6053FD-2D72-4AF2-B8DF-D32C1D48CADD}" type="slidenum">
              <a:rPr lang="en-US" altLang="en-US" smtClean="0"/>
              <a:pPr/>
              <a:t>34</a:t>
            </a:fld>
            <a:endParaRPr lang="en-US" altLang="en-US"/>
          </a:p>
        </p:txBody>
      </p:sp>
    </p:spTree>
    <p:extLst>
      <p:ext uri="{BB962C8B-B14F-4D97-AF65-F5344CB8AC3E}">
        <p14:creationId xmlns:p14="http://schemas.microsoft.com/office/powerpoint/2010/main" val="3734661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35</a:t>
            </a:fld>
            <a:endParaRPr lang="en-US" altLang="en-US"/>
          </a:p>
        </p:txBody>
      </p:sp>
    </p:spTree>
    <p:extLst>
      <p:ext uri="{BB962C8B-B14F-4D97-AF65-F5344CB8AC3E}">
        <p14:creationId xmlns:p14="http://schemas.microsoft.com/office/powerpoint/2010/main" val="1746082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36</a:t>
            </a:fld>
            <a:endParaRPr lang="en-US" altLang="en-US"/>
          </a:p>
        </p:txBody>
      </p:sp>
    </p:spTree>
    <p:extLst>
      <p:ext uri="{BB962C8B-B14F-4D97-AF65-F5344CB8AC3E}">
        <p14:creationId xmlns:p14="http://schemas.microsoft.com/office/powerpoint/2010/main" val="7419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xfrm>
            <a:off x="710574" y="4516356"/>
            <a:ext cx="5678154" cy="4561230"/>
          </a:xfrm>
          <a:ln/>
        </p:spPr>
        <p:txBody>
          <a:bodyPr/>
          <a:lstStyle/>
          <a:p>
            <a:endParaRPr lang="en-US" dirty="0"/>
          </a:p>
        </p:txBody>
      </p:sp>
      <p:sp>
        <p:nvSpPr>
          <p:cNvPr id="124933" name="Slide Number Placeholder 5"/>
          <p:cNvSpPr>
            <a:spLocks noGrp="1"/>
          </p:cNvSpPr>
          <p:nvPr>
            <p:ph type="sldNum" sz="quarter" idx="5"/>
          </p:nvPr>
        </p:nvSpPr>
        <p:spPr bwMode="auto">
          <a:noFill/>
          <a:ln>
            <a:miter lim="800000"/>
            <a:headEnd/>
            <a:tailEnd/>
          </a:ln>
        </p:spPr>
        <p:txBody>
          <a:bodyPr/>
          <a:lstStyle/>
          <a:p>
            <a:pPr defTabSz="950044" eaLnBrk="1" fontAlgn="auto" hangingPunct="1">
              <a:spcBef>
                <a:spcPts val="0"/>
              </a:spcBef>
              <a:spcAft>
                <a:spcPts val="0"/>
              </a:spcAft>
              <a:defRPr/>
            </a:pPr>
            <a:fld id="{100A53D0-430C-429C-93BC-C4A108BA562F}" type="slidenum">
              <a:rPr lang="en-US" sz="1300">
                <a:solidFill>
                  <a:prstClr val="black"/>
                </a:solidFill>
                <a:latin typeface="Arial" pitchFamily="127" charset="0"/>
                <a:ea typeface="ＭＳ Ｐゴシック" pitchFamily="127" charset="-128"/>
                <a:cs typeface="ＭＳ Ｐゴシック" pitchFamily="127" charset="-128"/>
              </a:rPr>
              <a:pPr defTabSz="950044" eaLnBrk="1" fontAlgn="auto" hangingPunct="1">
                <a:spcBef>
                  <a:spcPts val="0"/>
                </a:spcBef>
                <a:spcAft>
                  <a:spcPts val="0"/>
                </a:spcAft>
                <a:defRPr/>
              </a:pPr>
              <a:t>37</a:t>
            </a:fld>
            <a:endParaRPr lang="en-US" sz="1300">
              <a:solidFill>
                <a:prstClr val="black"/>
              </a:solidFill>
              <a:latin typeface="Arial" pitchFamily="127" charset="0"/>
              <a:ea typeface="ＭＳ Ｐゴシック" pitchFamily="127" charset="-128"/>
              <a:cs typeface="ＭＳ Ｐゴシック" pitchFamily="127" charset="-128"/>
            </a:endParaRPr>
          </a:p>
        </p:txBody>
      </p:sp>
      <p:sp>
        <p:nvSpPr>
          <p:cNvPr id="2" name="Header Placeholder 1">
            <a:extLst>
              <a:ext uri="{FF2B5EF4-FFF2-40B4-BE49-F238E27FC236}">
                <a16:creationId xmlns:a16="http://schemas.microsoft.com/office/drawing/2014/main" id="{8DA3DF5C-5DAD-AE46-BEDD-EEF0BE466AB2}"/>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3317595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38</a:t>
            </a:fld>
            <a:endParaRPr lang="en-US" altLang="en-US"/>
          </a:p>
        </p:txBody>
      </p:sp>
    </p:spTree>
    <p:extLst>
      <p:ext uri="{BB962C8B-B14F-4D97-AF65-F5344CB8AC3E}">
        <p14:creationId xmlns:p14="http://schemas.microsoft.com/office/powerpoint/2010/main" val="2641969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7"/>
          <p:cNvSpPr>
            <a:spLocks noGrp="1" noChangeArrowheads="1"/>
          </p:cNvSpPr>
          <p:nvPr>
            <p:ph type="sldNum" sz="quarter" idx="5"/>
          </p:nvPr>
        </p:nvSpPr>
        <p:spPr bwMode="auto">
          <a:noFill/>
          <a:ln>
            <a:miter lim="800000"/>
            <a:headEnd/>
            <a:tailEnd/>
          </a:ln>
        </p:spPr>
        <p:txBody>
          <a:bodyPr/>
          <a:lstStyle/>
          <a:p>
            <a:pPr defTabSz="923548"/>
            <a:fld id="{88989EEC-D4E2-47A4-B890-7A273BA5B064}" type="slidenum">
              <a:rPr lang="en-US" sz="1300">
                <a:latin typeface="Arial" pitchFamily="127" charset="0"/>
                <a:ea typeface="ＭＳ Ｐゴシック" pitchFamily="127" charset="-128"/>
                <a:cs typeface="ＭＳ Ｐゴシック" pitchFamily="127" charset="-128"/>
              </a:rPr>
              <a:pPr defTabSz="923548"/>
              <a:t>39</a:t>
            </a:fld>
            <a:endParaRPr lang="en-US" sz="1300">
              <a:latin typeface="Arial" pitchFamily="127" charset="0"/>
              <a:ea typeface="ＭＳ Ｐゴシック" pitchFamily="127" charset="-128"/>
              <a:cs typeface="ＭＳ Ｐゴシック" pitchFamily="127" charset="-128"/>
            </a:endParaRPr>
          </a:p>
        </p:txBody>
      </p:sp>
      <p:sp>
        <p:nvSpPr>
          <p:cNvPr id="532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50" name="Rectangle 3"/>
          <p:cNvSpPr>
            <a:spLocks noGrp="1" noChangeArrowheads="1"/>
          </p:cNvSpPr>
          <p:nvPr>
            <p:ph type="body" idx="1"/>
          </p:nvPr>
        </p:nvSpPr>
        <p:spPr>
          <a:ln/>
        </p:spPr>
        <p:txBody>
          <a:bodyPr>
            <a:normAutofit/>
          </a:bodyPr>
          <a:lstStyle/>
          <a:p>
            <a:pPr defTabSz="462183"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31726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40</a:t>
            </a:fld>
            <a:endParaRPr lang="en-US" altLang="en-US"/>
          </a:p>
        </p:txBody>
      </p:sp>
    </p:spTree>
    <p:extLst>
      <p:ext uri="{BB962C8B-B14F-4D97-AF65-F5344CB8AC3E}">
        <p14:creationId xmlns:p14="http://schemas.microsoft.com/office/powerpoint/2010/main" val="2759949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41</a:t>
            </a:fld>
            <a:endParaRPr lang="en-US" altLang="en-US"/>
          </a:p>
        </p:txBody>
      </p:sp>
    </p:spTree>
    <p:extLst>
      <p:ext uri="{BB962C8B-B14F-4D97-AF65-F5344CB8AC3E}">
        <p14:creationId xmlns:p14="http://schemas.microsoft.com/office/powerpoint/2010/main" val="2966078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42</a:t>
            </a:fld>
            <a:endParaRPr lang="en-US" altLang="en-US"/>
          </a:p>
        </p:txBody>
      </p:sp>
    </p:spTree>
    <p:extLst>
      <p:ext uri="{BB962C8B-B14F-4D97-AF65-F5344CB8AC3E}">
        <p14:creationId xmlns:p14="http://schemas.microsoft.com/office/powerpoint/2010/main" val="398088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500063"/>
            <a:ext cx="3771900" cy="2122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Date Placeholder 6"/>
          <p:cNvSpPr>
            <a:spLocks noGrp="1"/>
          </p:cNvSpPr>
          <p:nvPr>
            <p:ph type="dt" idx="13"/>
          </p:nvPr>
        </p:nvSpPr>
        <p:spPr/>
        <p:txBody>
          <a:bodyPr/>
          <a:lstStyle/>
          <a:p>
            <a:endParaRPr lang="en-US" dirty="0"/>
          </a:p>
        </p:txBody>
      </p:sp>
    </p:spTree>
    <p:extLst>
      <p:ext uri="{BB962C8B-B14F-4D97-AF65-F5344CB8AC3E}">
        <p14:creationId xmlns:p14="http://schemas.microsoft.com/office/powerpoint/2010/main" val="1817641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43</a:t>
            </a:fld>
            <a:endParaRPr lang="en-US" altLang="en-US"/>
          </a:p>
        </p:txBody>
      </p:sp>
    </p:spTree>
    <p:extLst>
      <p:ext uri="{BB962C8B-B14F-4D97-AF65-F5344CB8AC3E}">
        <p14:creationId xmlns:p14="http://schemas.microsoft.com/office/powerpoint/2010/main" val="2005147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24367">
              <a:defRPr/>
            </a:pPr>
            <a:endParaRPr lang="en-US" dirty="0"/>
          </a:p>
        </p:txBody>
      </p:sp>
      <p:sp>
        <p:nvSpPr>
          <p:cNvPr id="94211" name="Slide Number Placeholder 5"/>
          <p:cNvSpPr txBox="1">
            <a:spLocks noGrp="1"/>
          </p:cNvSpPr>
          <p:nvPr/>
        </p:nvSpPr>
        <p:spPr bwMode="auto">
          <a:xfrm>
            <a:off x="3935481" y="8769871"/>
            <a:ext cx="3009486" cy="461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16" tIns="46208" rIns="92416" bIns="46208"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defTabSz="922763" eaLnBrk="1" fontAlgn="auto" hangingPunct="1">
              <a:spcBef>
                <a:spcPts val="0"/>
              </a:spcBef>
              <a:spcAft>
                <a:spcPts val="0"/>
              </a:spcAft>
              <a:defRPr/>
            </a:pPr>
            <a:fld id="{A8B23C6C-BC35-EE49-BF10-9ACEE124962A}" type="slidenum">
              <a:rPr lang="en-US" sz="1300">
                <a:solidFill>
                  <a:prstClr val="black"/>
                </a:solidFill>
              </a:rPr>
              <a:pPr algn="r" defTabSz="922763" eaLnBrk="1" fontAlgn="auto" hangingPunct="1">
                <a:spcBef>
                  <a:spcPts val="0"/>
                </a:spcBef>
                <a:spcAft>
                  <a:spcPts val="0"/>
                </a:spcAft>
                <a:defRPr/>
              </a:pPr>
              <a:t>44</a:t>
            </a:fld>
            <a:endParaRPr lang="en-US" sz="1300">
              <a:solidFill>
                <a:prstClr val="black"/>
              </a:solidFill>
            </a:endParaRPr>
          </a:p>
        </p:txBody>
      </p:sp>
      <p:sp>
        <p:nvSpPr>
          <p:cNvPr id="94212"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BF460CC8-B9C7-1245-9860-1EE939558124}" type="slidenum">
              <a:rPr lang="en-US" sz="1200">
                <a:solidFill>
                  <a:prstClr val="black"/>
                </a:solidFill>
              </a:rPr>
              <a:pPr defTabSz="924367" eaLnBrk="1" fontAlgn="auto" hangingPunct="1">
                <a:spcBef>
                  <a:spcPts val="0"/>
                </a:spcBef>
                <a:spcAft>
                  <a:spcPts val="0"/>
                </a:spcAft>
                <a:defRPr/>
              </a:pPr>
              <a:t>44</a:t>
            </a:fld>
            <a:endParaRPr lang="en-US" sz="1200">
              <a:solidFill>
                <a:prstClr val="black"/>
              </a:solidFill>
            </a:endParaRPr>
          </a:p>
        </p:txBody>
      </p:sp>
      <p:sp>
        <p:nvSpPr>
          <p:cNvPr id="2" name="Header Placeholder 1">
            <a:extLst>
              <a:ext uri="{FF2B5EF4-FFF2-40B4-BE49-F238E27FC236}">
                <a16:creationId xmlns:a16="http://schemas.microsoft.com/office/drawing/2014/main" id="{EEA09FC7-7C4B-724E-92A5-75182BF9F097}"/>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597092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367">
              <a:defRPr/>
            </a:pPr>
            <a:endParaRPr lang="en-US" dirty="0"/>
          </a:p>
        </p:txBody>
      </p:sp>
      <p:sp>
        <p:nvSpPr>
          <p:cNvPr id="94211" name="Slide Number Placeholder 5"/>
          <p:cNvSpPr txBox="1">
            <a:spLocks noGrp="1"/>
          </p:cNvSpPr>
          <p:nvPr/>
        </p:nvSpPr>
        <p:spPr bwMode="auto">
          <a:xfrm>
            <a:off x="3935481" y="8769871"/>
            <a:ext cx="3009486" cy="46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16" tIns="46208" rIns="92416" bIns="46208"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defTabSz="922763" eaLnBrk="1" fontAlgn="auto" hangingPunct="1">
              <a:spcBef>
                <a:spcPts val="0"/>
              </a:spcBef>
              <a:spcAft>
                <a:spcPts val="0"/>
              </a:spcAft>
              <a:defRPr/>
            </a:pPr>
            <a:fld id="{A8B23C6C-BC35-EE49-BF10-9ACEE124962A}" type="slidenum">
              <a:rPr lang="en-US" sz="1300">
                <a:solidFill>
                  <a:prstClr val="black"/>
                </a:solidFill>
              </a:rPr>
              <a:pPr algn="r" defTabSz="922763" eaLnBrk="1" fontAlgn="auto" hangingPunct="1">
                <a:spcBef>
                  <a:spcPts val="0"/>
                </a:spcBef>
                <a:spcAft>
                  <a:spcPts val="0"/>
                </a:spcAft>
                <a:defRPr/>
              </a:pPr>
              <a:t>45</a:t>
            </a:fld>
            <a:endParaRPr lang="en-US" sz="1300">
              <a:solidFill>
                <a:prstClr val="black"/>
              </a:solidFill>
            </a:endParaRPr>
          </a:p>
        </p:txBody>
      </p:sp>
      <p:sp>
        <p:nvSpPr>
          <p:cNvPr id="94212"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BF460CC8-B9C7-1245-9860-1EE939558124}" type="slidenum">
              <a:rPr lang="en-US" sz="1200">
                <a:solidFill>
                  <a:prstClr val="black"/>
                </a:solidFill>
              </a:rPr>
              <a:pPr defTabSz="924367" eaLnBrk="1" fontAlgn="auto" hangingPunct="1">
                <a:spcBef>
                  <a:spcPts val="0"/>
                </a:spcBef>
                <a:spcAft>
                  <a:spcPts val="0"/>
                </a:spcAft>
                <a:defRPr/>
              </a:pPr>
              <a:t>45</a:t>
            </a:fld>
            <a:endParaRPr lang="en-US" sz="1200">
              <a:solidFill>
                <a:prstClr val="black"/>
              </a:solidFill>
            </a:endParaRPr>
          </a:p>
        </p:txBody>
      </p:sp>
    </p:spTree>
    <p:extLst>
      <p:ext uri="{BB962C8B-B14F-4D97-AF65-F5344CB8AC3E}">
        <p14:creationId xmlns:p14="http://schemas.microsoft.com/office/powerpoint/2010/main" val="1065572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367">
              <a:defRPr/>
            </a:pPr>
            <a:endParaRPr lang="en-US" dirty="0"/>
          </a:p>
        </p:txBody>
      </p:sp>
      <p:sp>
        <p:nvSpPr>
          <p:cNvPr id="94211" name="Slide Number Placeholder 5"/>
          <p:cNvSpPr txBox="1">
            <a:spLocks noGrp="1"/>
          </p:cNvSpPr>
          <p:nvPr/>
        </p:nvSpPr>
        <p:spPr bwMode="auto">
          <a:xfrm>
            <a:off x="3935481" y="8769871"/>
            <a:ext cx="3009486" cy="46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16" tIns="46208" rIns="92416" bIns="46208"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defTabSz="922763" eaLnBrk="1" fontAlgn="auto" hangingPunct="1">
              <a:spcBef>
                <a:spcPts val="0"/>
              </a:spcBef>
              <a:spcAft>
                <a:spcPts val="0"/>
              </a:spcAft>
              <a:defRPr/>
            </a:pPr>
            <a:fld id="{A8B23C6C-BC35-EE49-BF10-9ACEE124962A}" type="slidenum">
              <a:rPr lang="en-US" sz="1300">
                <a:solidFill>
                  <a:prstClr val="black"/>
                </a:solidFill>
              </a:rPr>
              <a:pPr algn="r" defTabSz="922763" eaLnBrk="1" fontAlgn="auto" hangingPunct="1">
                <a:spcBef>
                  <a:spcPts val="0"/>
                </a:spcBef>
                <a:spcAft>
                  <a:spcPts val="0"/>
                </a:spcAft>
                <a:defRPr/>
              </a:pPr>
              <a:t>46</a:t>
            </a:fld>
            <a:endParaRPr lang="en-US" sz="1300">
              <a:solidFill>
                <a:prstClr val="black"/>
              </a:solidFill>
            </a:endParaRPr>
          </a:p>
        </p:txBody>
      </p:sp>
      <p:sp>
        <p:nvSpPr>
          <p:cNvPr id="94212"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BF460CC8-B9C7-1245-9860-1EE939558124}" type="slidenum">
              <a:rPr lang="en-US" sz="1200">
                <a:solidFill>
                  <a:prstClr val="black"/>
                </a:solidFill>
              </a:rPr>
              <a:pPr defTabSz="924367" eaLnBrk="1" fontAlgn="auto" hangingPunct="1">
                <a:spcBef>
                  <a:spcPts val="0"/>
                </a:spcBef>
                <a:spcAft>
                  <a:spcPts val="0"/>
                </a:spcAft>
                <a:defRPr/>
              </a:pPr>
              <a:t>46</a:t>
            </a:fld>
            <a:endParaRPr lang="en-US" sz="1200">
              <a:solidFill>
                <a:prstClr val="black"/>
              </a:solidFill>
            </a:endParaRPr>
          </a:p>
        </p:txBody>
      </p:sp>
    </p:spTree>
    <p:extLst>
      <p:ext uri="{BB962C8B-B14F-4D97-AF65-F5344CB8AC3E}">
        <p14:creationId xmlns:p14="http://schemas.microsoft.com/office/powerpoint/2010/main" val="895298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367">
              <a:defRPr/>
            </a:pPr>
            <a:endParaRPr lang="en-US" dirty="0"/>
          </a:p>
        </p:txBody>
      </p:sp>
      <p:sp>
        <p:nvSpPr>
          <p:cNvPr id="94211" name="Slide Number Placeholder 5"/>
          <p:cNvSpPr txBox="1">
            <a:spLocks noGrp="1"/>
          </p:cNvSpPr>
          <p:nvPr/>
        </p:nvSpPr>
        <p:spPr bwMode="auto">
          <a:xfrm>
            <a:off x="3935481" y="8769871"/>
            <a:ext cx="3009486" cy="46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16" tIns="46208" rIns="92416" bIns="46208"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defTabSz="922763" eaLnBrk="1" fontAlgn="auto" hangingPunct="1">
              <a:spcBef>
                <a:spcPts val="0"/>
              </a:spcBef>
              <a:spcAft>
                <a:spcPts val="0"/>
              </a:spcAft>
              <a:defRPr/>
            </a:pPr>
            <a:fld id="{A8B23C6C-BC35-EE49-BF10-9ACEE124962A}" type="slidenum">
              <a:rPr lang="en-US" sz="1300">
                <a:solidFill>
                  <a:prstClr val="black"/>
                </a:solidFill>
              </a:rPr>
              <a:pPr algn="r" defTabSz="922763" eaLnBrk="1" fontAlgn="auto" hangingPunct="1">
                <a:spcBef>
                  <a:spcPts val="0"/>
                </a:spcBef>
                <a:spcAft>
                  <a:spcPts val="0"/>
                </a:spcAft>
                <a:defRPr/>
              </a:pPr>
              <a:t>47</a:t>
            </a:fld>
            <a:endParaRPr lang="en-US" sz="1300">
              <a:solidFill>
                <a:prstClr val="black"/>
              </a:solidFill>
            </a:endParaRPr>
          </a:p>
        </p:txBody>
      </p:sp>
      <p:sp>
        <p:nvSpPr>
          <p:cNvPr id="94212"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BF460CC8-B9C7-1245-9860-1EE939558124}" type="slidenum">
              <a:rPr lang="en-US" sz="1200">
                <a:solidFill>
                  <a:prstClr val="black"/>
                </a:solidFill>
              </a:rPr>
              <a:pPr defTabSz="924367" eaLnBrk="1" fontAlgn="auto" hangingPunct="1">
                <a:spcBef>
                  <a:spcPts val="0"/>
                </a:spcBef>
                <a:spcAft>
                  <a:spcPts val="0"/>
                </a:spcAft>
                <a:defRPr/>
              </a:pPr>
              <a:t>47</a:t>
            </a:fld>
            <a:endParaRPr lang="en-US" sz="1200">
              <a:solidFill>
                <a:prstClr val="black"/>
              </a:solidFill>
            </a:endParaRPr>
          </a:p>
        </p:txBody>
      </p:sp>
      <p:sp>
        <p:nvSpPr>
          <p:cNvPr id="2" name="Header Placeholder 1">
            <a:extLst>
              <a:ext uri="{FF2B5EF4-FFF2-40B4-BE49-F238E27FC236}">
                <a16:creationId xmlns:a16="http://schemas.microsoft.com/office/drawing/2014/main" id="{39B4FCCD-E94D-EF45-A94E-BB546FAD5D60}"/>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1762496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367" eaLnBrk="1" fontAlgn="auto" hangingPunct="1">
              <a:spcBef>
                <a:spcPts val="0"/>
              </a:spcBef>
              <a:spcAft>
                <a:spcPts val="0"/>
              </a:spcAft>
              <a:defRPr/>
            </a:pPr>
            <a:fld id="{5D9CDB62-9E7E-4467-B640-31643E45248C}" type="slidenum">
              <a:rPr lang="en-US" altLang="en-US">
                <a:solidFill>
                  <a:prstClr val="black"/>
                </a:solidFill>
                <a:latin typeface="Calibri" panose="020F0502020204030204"/>
              </a:rPr>
              <a:pPr defTabSz="924367" eaLnBrk="1" fontAlgn="auto" hangingPunct="1">
                <a:spcBef>
                  <a:spcPts val="0"/>
                </a:spcBef>
                <a:spcAft>
                  <a:spcPts val="0"/>
                </a:spcAft>
                <a:defRPr/>
              </a:pPr>
              <a:t>48</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40632034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367" eaLnBrk="1" fontAlgn="auto" hangingPunct="1">
              <a:spcBef>
                <a:spcPts val="0"/>
              </a:spcBef>
              <a:spcAft>
                <a:spcPts val="0"/>
              </a:spcAft>
              <a:defRPr/>
            </a:pPr>
            <a:fld id="{5D9CDB62-9E7E-4467-B640-31643E45248C}" type="slidenum">
              <a:rPr lang="en-US" altLang="en-US">
                <a:solidFill>
                  <a:prstClr val="black"/>
                </a:solidFill>
                <a:latin typeface="Calibri" panose="020F0502020204030204"/>
              </a:rPr>
              <a:pPr defTabSz="924367" eaLnBrk="1" fontAlgn="auto" hangingPunct="1">
                <a:spcBef>
                  <a:spcPts val="0"/>
                </a:spcBef>
                <a:spcAft>
                  <a:spcPts val="0"/>
                </a:spcAft>
                <a:defRPr/>
              </a:pPr>
              <a:t>49</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2153866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xfrm>
            <a:off x="655914" y="4375319"/>
            <a:ext cx="5557582" cy="41541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7827"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145C8C71-D176-1F49-B954-D9394CD457F0}" type="slidenum">
              <a:rPr lang="en-US" sz="1200">
                <a:solidFill>
                  <a:prstClr val="black"/>
                </a:solidFill>
              </a:rPr>
              <a:pPr defTabSz="924367" eaLnBrk="1" fontAlgn="auto" hangingPunct="1">
                <a:spcBef>
                  <a:spcPts val="0"/>
                </a:spcBef>
                <a:spcAft>
                  <a:spcPts val="0"/>
                </a:spcAft>
                <a:defRPr/>
              </a:pPr>
              <a:t>50</a:t>
            </a:fld>
            <a:endParaRPr lang="en-US" sz="1200">
              <a:solidFill>
                <a:prstClr val="black"/>
              </a:solidFill>
            </a:endParaRPr>
          </a:p>
        </p:txBody>
      </p:sp>
    </p:spTree>
    <p:extLst>
      <p:ext uri="{BB962C8B-B14F-4D97-AF65-F5344CB8AC3E}">
        <p14:creationId xmlns:p14="http://schemas.microsoft.com/office/powerpoint/2010/main" val="35219394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pPr defTabSz="924367">
              <a:defRPr/>
            </a:pPr>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51</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020629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52</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14219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7</a:t>
            </a:fld>
            <a:endParaRPr lang="en-US" altLang="en-US"/>
          </a:p>
        </p:txBody>
      </p:sp>
    </p:spTree>
    <p:extLst>
      <p:ext uri="{BB962C8B-B14F-4D97-AF65-F5344CB8AC3E}">
        <p14:creationId xmlns:p14="http://schemas.microsoft.com/office/powerpoint/2010/main" val="38089749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endParaRPr lang="en-US" dirty="0"/>
          </a:p>
        </p:txBody>
      </p:sp>
      <p:sp>
        <p:nvSpPr>
          <p:cNvPr id="124933" name="Slide Number Placeholder 5"/>
          <p:cNvSpPr>
            <a:spLocks noGrp="1"/>
          </p:cNvSpPr>
          <p:nvPr>
            <p:ph type="sldNum" sz="quarter" idx="5"/>
          </p:nvPr>
        </p:nvSpPr>
        <p:spPr bwMode="auto">
          <a:noFill/>
          <a:ln>
            <a:miter lim="800000"/>
            <a:headEnd/>
            <a:tailEnd/>
          </a:ln>
        </p:spPr>
        <p:txBody>
          <a:bodyPr/>
          <a:lstStyle/>
          <a:p>
            <a:pPr defTabSz="950044" eaLnBrk="1" fontAlgn="auto" hangingPunct="1">
              <a:spcBef>
                <a:spcPts val="0"/>
              </a:spcBef>
              <a:spcAft>
                <a:spcPts val="0"/>
              </a:spcAft>
              <a:defRPr/>
            </a:pPr>
            <a:fld id="{100A53D0-430C-429C-93BC-C4A108BA562F}" type="slidenum">
              <a:rPr lang="en-US" sz="1300">
                <a:solidFill>
                  <a:prstClr val="black"/>
                </a:solidFill>
                <a:latin typeface="Arial" pitchFamily="127" charset="0"/>
                <a:ea typeface="ＭＳ Ｐゴシック" pitchFamily="127" charset="-128"/>
                <a:cs typeface="ＭＳ Ｐゴシック" pitchFamily="127" charset="-128"/>
              </a:rPr>
              <a:pPr defTabSz="950044" eaLnBrk="1" fontAlgn="auto" hangingPunct="1">
                <a:spcBef>
                  <a:spcPts val="0"/>
                </a:spcBef>
                <a:spcAft>
                  <a:spcPts val="0"/>
                </a:spcAft>
                <a:defRPr/>
              </a:pPr>
              <a:t>53</a:t>
            </a:fld>
            <a:endParaRPr lang="en-US" sz="1300">
              <a:solidFill>
                <a:prstClr val="black"/>
              </a:solidFill>
              <a:latin typeface="Arial" pitchFamily="127" charset="0"/>
              <a:ea typeface="ＭＳ Ｐゴシック" pitchFamily="127" charset="-128"/>
              <a:cs typeface="ＭＳ Ｐゴシック" pitchFamily="127" charset="-128"/>
            </a:endParaRPr>
          </a:p>
        </p:txBody>
      </p:sp>
      <p:sp>
        <p:nvSpPr>
          <p:cNvPr id="2" name="Header Placeholder 1">
            <a:extLst>
              <a:ext uri="{FF2B5EF4-FFF2-40B4-BE49-F238E27FC236}">
                <a16:creationId xmlns:a16="http://schemas.microsoft.com/office/drawing/2014/main" id="{D463D96D-FD2C-9D49-AE3E-316EFF4E94BA}"/>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862901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54</a:t>
            </a:fld>
            <a:endParaRPr lang="en-US" altLang="en-US"/>
          </a:p>
        </p:txBody>
      </p:sp>
    </p:spTree>
    <p:extLst>
      <p:ext uri="{BB962C8B-B14F-4D97-AF65-F5344CB8AC3E}">
        <p14:creationId xmlns:p14="http://schemas.microsoft.com/office/powerpoint/2010/main" val="9529557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55</a:t>
            </a:fld>
            <a:endParaRPr lang="en-US" altLang="en-US"/>
          </a:p>
        </p:txBody>
      </p:sp>
    </p:spTree>
    <p:extLst>
      <p:ext uri="{BB962C8B-B14F-4D97-AF65-F5344CB8AC3E}">
        <p14:creationId xmlns:p14="http://schemas.microsoft.com/office/powerpoint/2010/main" val="10978330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59</a:t>
            </a:fld>
            <a:endParaRPr lang="en-US" altLang="en-US"/>
          </a:p>
        </p:txBody>
      </p:sp>
    </p:spTree>
    <p:extLst>
      <p:ext uri="{BB962C8B-B14F-4D97-AF65-F5344CB8AC3E}">
        <p14:creationId xmlns:p14="http://schemas.microsoft.com/office/powerpoint/2010/main" val="14201890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367">
              <a:defRPr/>
            </a:pPr>
            <a:endParaRPr lang="en-US" dirty="0"/>
          </a:p>
        </p:txBody>
      </p:sp>
      <p:sp>
        <p:nvSpPr>
          <p:cNvPr id="100355" name="Slide Number Placeholder 5"/>
          <p:cNvSpPr txBox="1">
            <a:spLocks noGrp="1"/>
          </p:cNvSpPr>
          <p:nvPr/>
        </p:nvSpPr>
        <p:spPr bwMode="auto">
          <a:xfrm>
            <a:off x="3935481" y="8769871"/>
            <a:ext cx="3009486" cy="46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16" tIns="46208" rIns="92416" bIns="46208"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defTabSz="922763" eaLnBrk="1" fontAlgn="auto" hangingPunct="1">
              <a:spcBef>
                <a:spcPts val="0"/>
              </a:spcBef>
              <a:spcAft>
                <a:spcPts val="0"/>
              </a:spcAft>
              <a:defRPr/>
            </a:pPr>
            <a:fld id="{5884A1FE-6FB8-754E-A0DA-2EF1EDC830E2}" type="slidenum">
              <a:rPr lang="en-US" sz="1300">
                <a:solidFill>
                  <a:prstClr val="black"/>
                </a:solidFill>
              </a:rPr>
              <a:pPr algn="r" defTabSz="922763" eaLnBrk="1" fontAlgn="auto" hangingPunct="1">
                <a:spcBef>
                  <a:spcPts val="0"/>
                </a:spcBef>
                <a:spcAft>
                  <a:spcPts val="0"/>
                </a:spcAft>
                <a:defRPr/>
              </a:pPr>
              <a:t>60</a:t>
            </a:fld>
            <a:endParaRPr lang="en-US" sz="1300">
              <a:solidFill>
                <a:prstClr val="black"/>
              </a:solidFill>
            </a:endParaRPr>
          </a:p>
        </p:txBody>
      </p:sp>
      <p:sp>
        <p:nvSpPr>
          <p:cNvPr id="100356"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11250079-23DA-7048-8F15-AA68A5F4AAAD}" type="slidenum">
              <a:rPr lang="en-US" sz="1200">
                <a:solidFill>
                  <a:prstClr val="black"/>
                </a:solidFill>
              </a:rPr>
              <a:pPr defTabSz="924367" eaLnBrk="1" fontAlgn="auto" hangingPunct="1">
                <a:spcBef>
                  <a:spcPts val="0"/>
                </a:spcBef>
                <a:spcAft>
                  <a:spcPts val="0"/>
                </a:spcAft>
                <a:defRPr/>
              </a:pPr>
              <a:t>60</a:t>
            </a:fld>
            <a:endParaRPr lang="en-US" sz="1200">
              <a:solidFill>
                <a:prstClr val="black"/>
              </a:solidFill>
            </a:endParaRPr>
          </a:p>
        </p:txBody>
      </p:sp>
      <p:sp>
        <p:nvSpPr>
          <p:cNvPr id="2" name="Header Placeholder 1">
            <a:extLst>
              <a:ext uri="{FF2B5EF4-FFF2-40B4-BE49-F238E27FC236}">
                <a16:creationId xmlns:a16="http://schemas.microsoft.com/office/drawing/2014/main" id="{E37E5370-71FC-6440-AF41-9864227AB9E1}"/>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11854765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xfrm>
            <a:off x="655914" y="4375319"/>
            <a:ext cx="5557582" cy="41541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7827"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145C8C71-D176-1F49-B954-D9394CD457F0}" type="slidenum">
              <a:rPr lang="en-US" sz="1200">
                <a:solidFill>
                  <a:prstClr val="black"/>
                </a:solidFill>
              </a:rPr>
              <a:pPr defTabSz="924367" eaLnBrk="1" fontAlgn="auto" hangingPunct="1">
                <a:spcBef>
                  <a:spcPts val="0"/>
                </a:spcBef>
                <a:spcAft>
                  <a:spcPts val="0"/>
                </a:spcAft>
                <a:defRPr/>
              </a:pPr>
              <a:t>61</a:t>
            </a:fld>
            <a:endParaRPr lang="en-US" sz="1200">
              <a:solidFill>
                <a:prstClr val="black"/>
              </a:solidFill>
            </a:endParaRPr>
          </a:p>
        </p:txBody>
      </p:sp>
      <p:sp>
        <p:nvSpPr>
          <p:cNvPr id="2" name="Header Placeholder 1">
            <a:extLst>
              <a:ext uri="{FF2B5EF4-FFF2-40B4-BE49-F238E27FC236}">
                <a16:creationId xmlns:a16="http://schemas.microsoft.com/office/drawing/2014/main" id="{99877FA6-C33C-BD4D-9D28-49EEC3BDAE65}"/>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970922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367">
              <a:defRPr/>
            </a:pPr>
            <a:endParaRPr lang="en-US" dirty="0"/>
          </a:p>
        </p:txBody>
      </p:sp>
      <p:sp>
        <p:nvSpPr>
          <p:cNvPr id="100355" name="Slide Number Placeholder 5"/>
          <p:cNvSpPr txBox="1">
            <a:spLocks noGrp="1"/>
          </p:cNvSpPr>
          <p:nvPr/>
        </p:nvSpPr>
        <p:spPr bwMode="auto">
          <a:xfrm>
            <a:off x="3935481" y="8769871"/>
            <a:ext cx="3009486" cy="46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16" tIns="46208" rIns="92416" bIns="46208"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defTabSz="922763" eaLnBrk="1" fontAlgn="auto" hangingPunct="1">
              <a:spcBef>
                <a:spcPts val="0"/>
              </a:spcBef>
              <a:spcAft>
                <a:spcPts val="0"/>
              </a:spcAft>
              <a:defRPr/>
            </a:pPr>
            <a:fld id="{5884A1FE-6FB8-754E-A0DA-2EF1EDC830E2}" type="slidenum">
              <a:rPr lang="en-US" sz="1300">
                <a:solidFill>
                  <a:prstClr val="black"/>
                </a:solidFill>
              </a:rPr>
              <a:pPr algn="r" defTabSz="922763" eaLnBrk="1" fontAlgn="auto" hangingPunct="1">
                <a:spcBef>
                  <a:spcPts val="0"/>
                </a:spcBef>
                <a:spcAft>
                  <a:spcPts val="0"/>
                </a:spcAft>
                <a:defRPr/>
              </a:pPr>
              <a:t>62</a:t>
            </a:fld>
            <a:endParaRPr lang="en-US" sz="1300">
              <a:solidFill>
                <a:prstClr val="black"/>
              </a:solidFill>
            </a:endParaRPr>
          </a:p>
        </p:txBody>
      </p:sp>
      <p:sp>
        <p:nvSpPr>
          <p:cNvPr id="100356"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11250079-23DA-7048-8F15-AA68A5F4AAAD}" type="slidenum">
              <a:rPr lang="en-US" sz="1200">
                <a:solidFill>
                  <a:prstClr val="black"/>
                </a:solidFill>
              </a:rPr>
              <a:pPr defTabSz="924367" eaLnBrk="1" fontAlgn="auto" hangingPunct="1">
                <a:spcBef>
                  <a:spcPts val="0"/>
                </a:spcBef>
                <a:spcAft>
                  <a:spcPts val="0"/>
                </a:spcAft>
                <a:defRPr/>
              </a:pPr>
              <a:t>62</a:t>
            </a:fld>
            <a:endParaRPr lang="en-US" sz="1200">
              <a:solidFill>
                <a:prstClr val="black"/>
              </a:solidFill>
            </a:endParaRPr>
          </a:p>
        </p:txBody>
      </p:sp>
      <p:sp>
        <p:nvSpPr>
          <p:cNvPr id="2" name="Header Placeholder 1">
            <a:extLst>
              <a:ext uri="{FF2B5EF4-FFF2-40B4-BE49-F238E27FC236}">
                <a16:creationId xmlns:a16="http://schemas.microsoft.com/office/drawing/2014/main" id="{90CA436A-70BB-B74A-8372-0CA66A3263DE}"/>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35529717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xfrm>
            <a:off x="655914" y="4375319"/>
            <a:ext cx="5557582" cy="41541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462183" eaLnBrk="1" fontAlgn="auto" hangingPunct="1">
              <a:spcBef>
                <a:spcPts val="0"/>
              </a:spcBef>
              <a:spcAft>
                <a:spcPts val="0"/>
              </a:spcAft>
              <a:defRPr/>
            </a:pPr>
            <a:endParaRPr lang="en-US" dirty="0"/>
          </a:p>
        </p:txBody>
      </p:sp>
      <p:sp>
        <p:nvSpPr>
          <p:cNvPr id="77827"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145C8C71-D176-1F49-B954-D9394CD457F0}" type="slidenum">
              <a:rPr lang="en-US" sz="1200">
                <a:solidFill>
                  <a:prstClr val="black"/>
                </a:solidFill>
              </a:rPr>
              <a:pPr defTabSz="924367" eaLnBrk="1" fontAlgn="auto" hangingPunct="1">
                <a:spcBef>
                  <a:spcPts val="0"/>
                </a:spcBef>
                <a:spcAft>
                  <a:spcPts val="0"/>
                </a:spcAft>
                <a:defRPr/>
              </a:pPr>
              <a:t>63</a:t>
            </a:fld>
            <a:endParaRPr lang="en-US" sz="1200">
              <a:solidFill>
                <a:prstClr val="black"/>
              </a:solidFill>
            </a:endParaRPr>
          </a:p>
        </p:txBody>
      </p:sp>
    </p:spTree>
    <p:extLst>
      <p:ext uri="{BB962C8B-B14F-4D97-AF65-F5344CB8AC3E}">
        <p14:creationId xmlns:p14="http://schemas.microsoft.com/office/powerpoint/2010/main" val="8014162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Image Placeholder 3">
            <a:extLst>
              <a:ext uri="{FF2B5EF4-FFF2-40B4-BE49-F238E27FC236}">
                <a16:creationId xmlns:a16="http://schemas.microsoft.com/office/drawing/2014/main" id="{A98287A0-5BE5-4309-8E94-CE9C75E79A4A}"/>
              </a:ext>
            </a:extLst>
          </p:cNvPr>
          <p:cNvSpPr>
            <a:spLocks noGrp="1" noRot="1" noChangeAspect="1"/>
          </p:cNvSpPr>
          <p:nvPr>
            <p:ph type="sldImg"/>
          </p:nvPr>
        </p:nvSpPr>
        <p:spPr>
          <a:xfrm>
            <a:off x="777875" y="661988"/>
            <a:ext cx="5759450" cy="3240087"/>
          </a:xfrm>
        </p:spPr>
      </p:sp>
    </p:spTree>
    <p:extLst>
      <p:ext uri="{BB962C8B-B14F-4D97-AF65-F5344CB8AC3E}">
        <p14:creationId xmlns:p14="http://schemas.microsoft.com/office/powerpoint/2010/main" val="947270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66</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306026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8</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434125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67</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33764074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656537" y="4374929"/>
            <a:ext cx="5557218" cy="4154462"/>
          </a:xfrm>
          <a:noFill/>
        </p:spPr>
        <p:txBody>
          <a:bodyPr/>
          <a:lstStyle/>
          <a:p>
            <a:endParaRPr lang="en-US" dirty="0"/>
          </a:p>
        </p:txBody>
      </p:sp>
      <p:sp>
        <p:nvSpPr>
          <p:cNvPr id="145411" name="Slide Number Placeholder 5"/>
          <p:cNvSpPr>
            <a:spLocks noGrp="1"/>
          </p:cNvSpPr>
          <p:nvPr>
            <p:ph type="sldNum" sz="quarter" idx="5"/>
          </p:nvPr>
        </p:nvSpPr>
        <p:spPr bwMode="auto">
          <a:noFill/>
          <a:ln>
            <a:miter lim="800000"/>
            <a:headEnd/>
            <a:tailEnd/>
          </a:ln>
        </p:spPr>
        <p:txBody>
          <a:bodyPr/>
          <a:lstStyle/>
          <a:p>
            <a:fld id="{77C7CCEE-104C-45B4-ABB9-727CFB3685BF}" type="slidenum">
              <a:rPr lang="en-US">
                <a:latin typeface="Arial" pitchFamily="127" charset="0"/>
                <a:ea typeface="ＭＳ Ｐゴシック" pitchFamily="127" charset="-128"/>
                <a:cs typeface="ＭＳ Ｐゴシック" pitchFamily="127" charset="-128"/>
              </a:rPr>
              <a:pPr/>
              <a:t>71</a:t>
            </a:fld>
            <a:endParaRPr lang="en-US">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25836238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656537" y="4374929"/>
            <a:ext cx="5557218" cy="4154462"/>
          </a:xfrm>
          <a:noFill/>
        </p:spPr>
        <p:txBody>
          <a:bodyPr/>
          <a:lstStyle/>
          <a:p>
            <a:endParaRPr lang="en-US" dirty="0"/>
          </a:p>
        </p:txBody>
      </p:sp>
      <p:sp>
        <p:nvSpPr>
          <p:cNvPr id="145411" name="Slide Number Placeholder 5"/>
          <p:cNvSpPr>
            <a:spLocks noGrp="1"/>
          </p:cNvSpPr>
          <p:nvPr>
            <p:ph type="sldNum" sz="quarter" idx="5"/>
          </p:nvPr>
        </p:nvSpPr>
        <p:spPr bwMode="auto">
          <a:noFill/>
          <a:ln>
            <a:miter lim="800000"/>
            <a:headEnd/>
            <a:tailEnd/>
          </a:ln>
        </p:spPr>
        <p:txBody>
          <a:bodyPr/>
          <a:lstStyle/>
          <a:p>
            <a:pPr defTabSz="924367" eaLnBrk="1" fontAlgn="auto" hangingPunct="1">
              <a:spcBef>
                <a:spcPts val="0"/>
              </a:spcBef>
              <a:spcAft>
                <a:spcPts val="0"/>
              </a:spcAft>
              <a:defRPr/>
            </a:pPr>
            <a:fld id="{77C7CCEE-104C-45B4-ABB9-727CFB3685BF}" type="slidenum">
              <a:rPr lang="en-US">
                <a:solidFill>
                  <a:prstClr val="black"/>
                </a:solidFill>
                <a:latin typeface="Arial" pitchFamily="127" charset="0"/>
                <a:ea typeface="ＭＳ Ｐゴシック" pitchFamily="127" charset="-128"/>
                <a:cs typeface="ＭＳ Ｐゴシック" pitchFamily="127" charset="-128"/>
              </a:rPr>
              <a:pPr defTabSz="924367" eaLnBrk="1" fontAlgn="auto" hangingPunct="1">
                <a:spcBef>
                  <a:spcPts val="0"/>
                </a:spcBef>
                <a:spcAft>
                  <a:spcPts val="0"/>
                </a:spcAft>
                <a:defRPr/>
              </a:pPr>
              <a:t>72</a:t>
            </a:fld>
            <a:endParaRPr lang="en-US">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3935441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656537" y="4374929"/>
            <a:ext cx="5557218" cy="4154462"/>
          </a:xfrm>
          <a:noFill/>
        </p:spPr>
        <p:txBody>
          <a:bodyPr/>
          <a:lstStyle/>
          <a:p>
            <a:endParaRPr lang="en-US" dirty="0"/>
          </a:p>
        </p:txBody>
      </p:sp>
      <p:sp>
        <p:nvSpPr>
          <p:cNvPr id="145411" name="Slide Number Placeholder 5"/>
          <p:cNvSpPr>
            <a:spLocks noGrp="1"/>
          </p:cNvSpPr>
          <p:nvPr>
            <p:ph type="sldNum" sz="quarter" idx="5"/>
          </p:nvPr>
        </p:nvSpPr>
        <p:spPr bwMode="auto">
          <a:noFill/>
          <a:ln>
            <a:miter lim="800000"/>
            <a:headEnd/>
            <a:tailEnd/>
          </a:ln>
        </p:spPr>
        <p:txBody>
          <a:bodyPr/>
          <a:lstStyle/>
          <a:p>
            <a:pPr defTabSz="924367" eaLnBrk="1" fontAlgn="auto" hangingPunct="1">
              <a:spcBef>
                <a:spcPts val="0"/>
              </a:spcBef>
              <a:spcAft>
                <a:spcPts val="0"/>
              </a:spcAft>
              <a:defRPr/>
            </a:pPr>
            <a:fld id="{77C7CCEE-104C-45B4-ABB9-727CFB3685BF}" type="slidenum">
              <a:rPr lang="en-US">
                <a:solidFill>
                  <a:prstClr val="black"/>
                </a:solidFill>
                <a:latin typeface="Arial" pitchFamily="127" charset="0"/>
                <a:ea typeface="ＭＳ Ｐゴシック" pitchFamily="127" charset="-128"/>
                <a:cs typeface="ＭＳ Ｐゴシック" pitchFamily="127" charset="-128"/>
              </a:rPr>
              <a:pPr defTabSz="924367" eaLnBrk="1" fontAlgn="auto" hangingPunct="1">
                <a:spcBef>
                  <a:spcPts val="0"/>
                </a:spcBef>
                <a:spcAft>
                  <a:spcPts val="0"/>
                </a:spcAft>
                <a:defRPr/>
              </a:pPr>
              <a:t>73</a:t>
            </a:fld>
            <a:endParaRPr lang="en-US">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36485029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656537" y="4374929"/>
            <a:ext cx="5557218" cy="4154462"/>
          </a:xfrm>
          <a:noFill/>
        </p:spPr>
        <p:txBody>
          <a:bodyPr/>
          <a:lstStyle/>
          <a:p>
            <a:endParaRPr lang="en-US" dirty="0"/>
          </a:p>
        </p:txBody>
      </p:sp>
      <p:sp>
        <p:nvSpPr>
          <p:cNvPr id="145411" name="Slide Number Placeholder 5"/>
          <p:cNvSpPr>
            <a:spLocks noGrp="1"/>
          </p:cNvSpPr>
          <p:nvPr>
            <p:ph type="sldNum" sz="quarter" idx="5"/>
          </p:nvPr>
        </p:nvSpPr>
        <p:spPr bwMode="auto">
          <a:noFill/>
          <a:ln>
            <a:miter lim="800000"/>
            <a:headEnd/>
            <a:tailEnd/>
          </a:ln>
        </p:spPr>
        <p:txBody>
          <a:bodyPr/>
          <a:lstStyle/>
          <a:p>
            <a:pPr defTabSz="924367" eaLnBrk="1" fontAlgn="auto" hangingPunct="1">
              <a:spcBef>
                <a:spcPts val="0"/>
              </a:spcBef>
              <a:spcAft>
                <a:spcPts val="0"/>
              </a:spcAft>
              <a:defRPr/>
            </a:pPr>
            <a:fld id="{77C7CCEE-104C-45B4-ABB9-727CFB3685BF}" type="slidenum">
              <a:rPr lang="en-US">
                <a:solidFill>
                  <a:prstClr val="black"/>
                </a:solidFill>
                <a:latin typeface="Arial" pitchFamily="127" charset="0"/>
                <a:ea typeface="ＭＳ Ｐゴシック" pitchFamily="127" charset="-128"/>
                <a:cs typeface="ＭＳ Ｐゴシック" pitchFamily="127" charset="-128"/>
              </a:rPr>
              <a:pPr defTabSz="924367" eaLnBrk="1" fontAlgn="auto" hangingPunct="1">
                <a:spcBef>
                  <a:spcPts val="0"/>
                </a:spcBef>
                <a:spcAft>
                  <a:spcPts val="0"/>
                </a:spcAft>
                <a:defRPr/>
              </a:pPr>
              <a:t>77</a:t>
            </a:fld>
            <a:endParaRPr lang="en-US">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30192342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656537" y="4374929"/>
            <a:ext cx="5557218" cy="4154462"/>
          </a:xfrm>
          <a:noFill/>
        </p:spPr>
        <p:txBody>
          <a:bodyPr/>
          <a:lstStyle/>
          <a:p>
            <a:endParaRPr lang="en-US" dirty="0"/>
          </a:p>
        </p:txBody>
      </p:sp>
      <p:sp>
        <p:nvSpPr>
          <p:cNvPr id="145411" name="Slide Number Placeholder 5"/>
          <p:cNvSpPr>
            <a:spLocks noGrp="1"/>
          </p:cNvSpPr>
          <p:nvPr>
            <p:ph type="sldNum" sz="quarter" idx="5"/>
          </p:nvPr>
        </p:nvSpPr>
        <p:spPr bwMode="auto">
          <a:noFill/>
          <a:ln>
            <a:miter lim="800000"/>
            <a:headEnd/>
            <a:tailEnd/>
          </a:ln>
        </p:spPr>
        <p:txBody>
          <a:bodyPr/>
          <a:lstStyle/>
          <a:p>
            <a:pPr defTabSz="924367" eaLnBrk="1" fontAlgn="auto" hangingPunct="1">
              <a:spcBef>
                <a:spcPts val="0"/>
              </a:spcBef>
              <a:spcAft>
                <a:spcPts val="0"/>
              </a:spcAft>
              <a:defRPr/>
            </a:pPr>
            <a:fld id="{77C7CCEE-104C-45B4-ABB9-727CFB3685BF}" type="slidenum">
              <a:rPr lang="en-US">
                <a:solidFill>
                  <a:prstClr val="black"/>
                </a:solidFill>
                <a:latin typeface="Arial" pitchFamily="127" charset="0"/>
                <a:ea typeface="ＭＳ Ｐゴシック" pitchFamily="127" charset="-128"/>
                <a:cs typeface="ＭＳ Ｐゴシック" pitchFamily="127" charset="-128"/>
              </a:rPr>
              <a:pPr defTabSz="924367" eaLnBrk="1" fontAlgn="auto" hangingPunct="1">
                <a:spcBef>
                  <a:spcPts val="0"/>
                </a:spcBef>
                <a:spcAft>
                  <a:spcPts val="0"/>
                </a:spcAft>
                <a:defRPr/>
              </a:pPr>
              <a:t>78</a:t>
            </a:fld>
            <a:endParaRPr lang="en-US">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254399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446088"/>
            <a:ext cx="3556000" cy="20018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Awareness Brief</a:t>
            </a:r>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9</a:t>
            </a:fld>
            <a:endParaRPr lang="en-US" altLang="en-US"/>
          </a:p>
        </p:txBody>
      </p:sp>
    </p:spTree>
    <p:extLst>
      <p:ext uri="{BB962C8B-B14F-4D97-AF65-F5344CB8AC3E}">
        <p14:creationId xmlns:p14="http://schemas.microsoft.com/office/powerpoint/2010/main" val="175093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533400" y="381000"/>
            <a:ext cx="3556000" cy="2001838"/>
          </a:xfrm>
          <a:ln/>
        </p:spPr>
      </p:sp>
      <p:sp>
        <p:nvSpPr>
          <p:cNvPr id="15363" name="Rectangle 3"/>
          <p:cNvSpPr>
            <a:spLocks noGrp="1" noChangeArrowheads="1"/>
          </p:cNvSpPr>
          <p:nvPr>
            <p:ph type="body" idx="1"/>
          </p:nvPr>
        </p:nvSpPr>
        <p:spPr>
          <a:xfrm>
            <a:off x="384175" y="2438400"/>
            <a:ext cx="6316663" cy="6369050"/>
          </a:xfrm>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ormAutofit/>
          </a:bodyPr>
          <a:lstStyle/>
          <a:p>
            <a:pPr eaLnBrk="1" hangingPunct="1"/>
            <a:endParaRPr lang="en-US" altLang="en-US" dirty="0"/>
          </a:p>
        </p:txBody>
      </p:sp>
      <p:sp>
        <p:nvSpPr>
          <p:cNvPr id="15365" name="Header Placeholder 2"/>
          <p:cNvSpPr>
            <a:spLocks noGrp="1"/>
          </p:cNvSpPr>
          <p:nvPr>
            <p:ph type="hdr" sz="quarter"/>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1863">
              <a:defRPr sz="2000" b="1">
                <a:solidFill>
                  <a:schemeClr val="tx1"/>
                </a:solidFill>
                <a:latin typeface="Arial" charset="0"/>
                <a:ea typeface="ＭＳ Ｐゴシック" charset="-128"/>
              </a:defRPr>
            </a:lvl1pPr>
            <a:lvl2pPr marL="742950" indent="-285750" defTabSz="931863">
              <a:defRPr sz="2000" b="1">
                <a:solidFill>
                  <a:schemeClr val="tx1"/>
                </a:solidFill>
                <a:latin typeface="Arial" charset="0"/>
                <a:ea typeface="ＭＳ Ｐゴシック" charset="-128"/>
              </a:defRPr>
            </a:lvl2pPr>
            <a:lvl3pPr marL="1143000" indent="-228600" defTabSz="931863">
              <a:defRPr sz="2000" b="1">
                <a:solidFill>
                  <a:schemeClr val="tx1"/>
                </a:solidFill>
                <a:latin typeface="Arial" charset="0"/>
                <a:ea typeface="ＭＳ Ｐゴシック" charset="-128"/>
              </a:defRPr>
            </a:lvl3pPr>
            <a:lvl4pPr marL="1600200" indent="-228600" defTabSz="931863">
              <a:defRPr sz="2000" b="1">
                <a:solidFill>
                  <a:schemeClr val="tx1"/>
                </a:solidFill>
                <a:latin typeface="Arial" charset="0"/>
                <a:ea typeface="ＭＳ Ｐゴシック" charset="-128"/>
              </a:defRPr>
            </a:lvl4pPr>
            <a:lvl5pPr marL="2057400" indent="-228600" defTabSz="931863">
              <a:defRPr sz="2000" b="1">
                <a:solidFill>
                  <a:schemeClr val="tx1"/>
                </a:solidFill>
                <a:latin typeface="Arial" charset="0"/>
                <a:ea typeface="ＭＳ Ｐゴシック" charset="-128"/>
              </a:defRPr>
            </a:lvl5pPr>
            <a:lvl6pPr marL="2514600" indent="-228600" defTabSz="931863" eaLnBrk="0" fontAlgn="base" hangingPunct="0">
              <a:spcBef>
                <a:spcPct val="0"/>
              </a:spcBef>
              <a:spcAft>
                <a:spcPct val="0"/>
              </a:spcAft>
              <a:defRPr sz="2000" b="1">
                <a:solidFill>
                  <a:schemeClr val="tx1"/>
                </a:solidFill>
                <a:latin typeface="Arial" charset="0"/>
                <a:ea typeface="ＭＳ Ｐゴシック" charset="-128"/>
              </a:defRPr>
            </a:lvl6pPr>
            <a:lvl7pPr marL="2971800" indent="-228600" defTabSz="931863" eaLnBrk="0" fontAlgn="base" hangingPunct="0">
              <a:spcBef>
                <a:spcPct val="0"/>
              </a:spcBef>
              <a:spcAft>
                <a:spcPct val="0"/>
              </a:spcAft>
              <a:defRPr sz="2000" b="1">
                <a:solidFill>
                  <a:schemeClr val="tx1"/>
                </a:solidFill>
                <a:latin typeface="Arial" charset="0"/>
                <a:ea typeface="ＭＳ Ｐゴシック" charset="-128"/>
              </a:defRPr>
            </a:lvl7pPr>
            <a:lvl8pPr marL="3429000" indent="-228600" defTabSz="931863" eaLnBrk="0" fontAlgn="base" hangingPunct="0">
              <a:spcBef>
                <a:spcPct val="0"/>
              </a:spcBef>
              <a:spcAft>
                <a:spcPct val="0"/>
              </a:spcAft>
              <a:defRPr sz="2000" b="1">
                <a:solidFill>
                  <a:schemeClr val="tx1"/>
                </a:solidFill>
                <a:latin typeface="Arial" charset="0"/>
                <a:ea typeface="ＭＳ Ｐゴシック" charset="-128"/>
              </a:defRPr>
            </a:lvl8pPr>
            <a:lvl9pPr marL="3886200" indent="-228600" defTabSz="931863" eaLnBrk="0" fontAlgn="base" hangingPunct="0">
              <a:spcBef>
                <a:spcPct val="0"/>
              </a:spcBef>
              <a:spcAft>
                <a:spcPct val="0"/>
              </a:spcAft>
              <a:defRPr sz="2000" b="1">
                <a:solidFill>
                  <a:schemeClr val="tx1"/>
                </a:solidFill>
                <a:latin typeface="Arial" charset="0"/>
                <a:ea typeface="ＭＳ Ｐゴシック" charset="-128"/>
              </a:defRPr>
            </a:lvl9pPr>
          </a:lstStyle>
          <a:p>
            <a:r>
              <a:rPr lang="en-US" altLang="en-US" sz="1300" b="0"/>
              <a:t>Awareness Brief</a:t>
            </a:r>
          </a:p>
        </p:txBody>
      </p:sp>
    </p:spTree>
    <p:extLst>
      <p:ext uri="{BB962C8B-B14F-4D97-AF65-F5344CB8AC3E}">
        <p14:creationId xmlns:p14="http://schemas.microsoft.com/office/powerpoint/2010/main" val="3615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6053FD-2D72-4AF2-B8DF-D32C1D48CADD}" type="slidenum">
              <a:rPr lang="en-US" altLang="en-US" smtClean="0"/>
              <a:pPr/>
              <a:t>11</a:t>
            </a:fld>
            <a:endParaRPr lang="en-US" altLang="en-US"/>
          </a:p>
        </p:txBody>
      </p:sp>
    </p:spTree>
    <p:extLst>
      <p:ext uri="{BB962C8B-B14F-4D97-AF65-F5344CB8AC3E}">
        <p14:creationId xmlns:p14="http://schemas.microsoft.com/office/powerpoint/2010/main" val="415949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5371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5330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8372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F91A7235-59CC-5B44-B52E-B2DC79DCC5A3}"/>
              </a:ext>
            </a:extLst>
          </p:cNvPr>
          <p:cNvSpPr>
            <a:spLocks noChangeArrowheads="1"/>
          </p:cNvSpPr>
          <p:nvPr userDrawn="1"/>
        </p:nvSpPr>
        <p:spPr bwMode="auto">
          <a:xfrm>
            <a:off x="1" y="1115602"/>
            <a:ext cx="12192000" cy="17145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1999"/>
          </a:p>
        </p:txBody>
      </p:sp>
      <p:sp>
        <p:nvSpPr>
          <p:cNvPr id="8" name="Rectangle 7">
            <a:extLst>
              <a:ext uri="{FF2B5EF4-FFF2-40B4-BE49-F238E27FC236}">
                <a16:creationId xmlns:a16="http://schemas.microsoft.com/office/drawing/2014/main" id="{6483627E-F1C4-2240-AD4D-AC671832986D}"/>
              </a:ext>
            </a:extLst>
          </p:cNvPr>
          <p:cNvSpPr/>
          <p:nvPr userDrawn="1"/>
        </p:nvSpPr>
        <p:spPr>
          <a:xfrm>
            <a:off x="1" y="0"/>
            <a:ext cx="12192000" cy="1111898"/>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3"/>
          </a:p>
        </p:txBody>
      </p:sp>
      <p:sp>
        <p:nvSpPr>
          <p:cNvPr id="2" name="Title 1"/>
          <p:cNvSpPr>
            <a:spLocks noGrp="1"/>
          </p:cNvSpPr>
          <p:nvPr>
            <p:ph type="title"/>
          </p:nvPr>
        </p:nvSpPr>
        <p:spPr>
          <a:xfrm>
            <a:off x="2057400" y="76203"/>
            <a:ext cx="9296400" cy="1007533"/>
          </a:xfrm>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pPr>
              <a:defRPr/>
            </a:pPr>
            <a:fld id="{7FDC8E72-74F9-4B97-9385-3DF9DF55E0B7}" type="datetime1">
              <a:rPr lang="en-US" altLang="en-US" smtClean="0"/>
              <a:t>2/8/2024</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824EF0E-25B2-5842-AE02-D3EA60690DA2}" type="slidenum">
              <a:rPr lang="en-US" altLang="en-US" smtClean="0"/>
              <a:pPr>
                <a:defRPr/>
              </a:pPr>
              <a:t>‹#›</a:t>
            </a:fld>
            <a:endParaRPr lang="en-US" altLang="en-US"/>
          </a:p>
        </p:txBody>
      </p:sp>
    </p:spTree>
    <p:extLst>
      <p:ext uri="{BB962C8B-B14F-4D97-AF65-F5344CB8AC3E}">
        <p14:creationId xmlns:p14="http://schemas.microsoft.com/office/powerpoint/2010/main" val="82604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6108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3831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8790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849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858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778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091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829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877464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5.xml"/><Relationship Id="rId16"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19.png"/><Relationship Id="rId5" Type="http://schemas.openxmlformats.org/officeDocument/2006/relationships/image" Target="../media/image27.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26.jpeg"/><Relationship Id="rId9" Type="http://schemas.openxmlformats.org/officeDocument/2006/relationships/image" Target="../media/image17.png"/><Relationship Id="rId1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jpe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pn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mailto:cpdn@rutgers.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1.png"/><Relationship Id="rId3" Type="http://schemas.openxmlformats.org/officeDocument/2006/relationships/image" Target="../media/image25.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9.xml"/><Relationship Id="rId16"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19.png"/><Relationship Id="rId5" Type="http://schemas.openxmlformats.org/officeDocument/2006/relationships/image" Target="../media/image39.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26.jpeg"/><Relationship Id="rId9" Type="http://schemas.openxmlformats.org/officeDocument/2006/relationships/image" Target="../media/image17.png"/><Relationship Id="rId1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4.png"/><Relationship Id="rId7" Type="http://schemas.openxmlformats.org/officeDocument/2006/relationships/diagramColors" Target="../diagrams/colors6.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6.sv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4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25.jpe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48.xml"/><Relationship Id="rId16"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23.png"/><Relationship Id="rId10" Type="http://schemas.openxmlformats.org/officeDocument/2006/relationships/image" Target="../media/image52.png"/><Relationship Id="rId4" Type="http://schemas.openxmlformats.org/officeDocument/2006/relationships/image" Target="../media/image26.jpeg"/><Relationship Id="rId9" Type="http://schemas.openxmlformats.org/officeDocument/2006/relationships/image" Target="../media/image51.png"/><Relationship Id="rId14" Type="http://schemas.openxmlformats.org/officeDocument/2006/relationships/image" Target="../media/image56.png"/></Relationships>
</file>

<file path=ppt/slides/_rels/slide5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1.jpeg"/><Relationship Id="rId7" Type="http://schemas.openxmlformats.org/officeDocument/2006/relationships/diagramColors" Target="../diagrams/colors7.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4.png"/><Relationship Id="rId7" Type="http://schemas.openxmlformats.org/officeDocument/2006/relationships/diagramColors" Target="../diagrams/colors9.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61.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60.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62.png"/><Relationship Id="rId4" Type="http://schemas.openxmlformats.org/officeDocument/2006/relationships/image" Target="../media/image15.png"/><Relationship Id="rId9" Type="http://schemas.openxmlformats.org/officeDocument/2006/relationships/image" Target="../media/image2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34D-ADDB-41FE-AB6B-D0424C02F2B3}"/>
              </a:ext>
            </a:extLst>
          </p:cNvPr>
          <p:cNvSpPr>
            <a:spLocks noGrp="1"/>
          </p:cNvSpPr>
          <p:nvPr>
            <p:ph type="title"/>
          </p:nvPr>
        </p:nvSpPr>
        <p:spPr>
          <a:xfrm>
            <a:off x="955232" y="145963"/>
            <a:ext cx="10571751" cy="1007533"/>
          </a:xfrm>
        </p:spPr>
        <p:txBody>
          <a:bodyPr>
            <a:normAutofit/>
          </a:bodyPr>
          <a:lstStyle/>
          <a:p>
            <a:pPr marL="6350" algn="ctr">
              <a:spcBef>
                <a:spcPts val="102"/>
              </a:spcBef>
            </a:pPr>
            <a:r>
              <a:rPr lang="en-US" sz="2200" b="1" spc="-5" dirty="0">
                <a:latin typeface="Arial"/>
                <a:cs typeface="Arial"/>
              </a:rPr>
              <a:t>Stress First Aid Train the Trainer</a:t>
            </a:r>
            <a:br>
              <a:rPr lang="en-US" sz="2200" dirty="0">
                <a:latin typeface="Arial" panose="020B0604020202020204" pitchFamily="34" charset="0"/>
                <a:cs typeface="Arial" panose="020B0604020202020204" pitchFamily="34" charset="0"/>
              </a:rPr>
            </a:br>
            <a:r>
              <a:rPr lang="en-US" sz="2200" b="1" spc="-5" dirty="0">
                <a:latin typeface="Arial"/>
                <a:cs typeface="Arial"/>
              </a:rPr>
              <a:t>February 23, 2024</a:t>
            </a:r>
            <a:endParaRPr lang="en-US" dirty="0">
              <a:cs typeface="Calibri Light" panose="020F0302020204030204"/>
            </a:endParaRPr>
          </a:p>
        </p:txBody>
      </p:sp>
      <p:sp>
        <p:nvSpPr>
          <p:cNvPr id="4" name="TextBox 3">
            <a:extLst>
              <a:ext uri="{FF2B5EF4-FFF2-40B4-BE49-F238E27FC236}">
                <a16:creationId xmlns:a16="http://schemas.microsoft.com/office/drawing/2014/main" id="{3765C4EE-D75A-4B47-A20A-A81314ED0040}"/>
              </a:ext>
            </a:extLst>
          </p:cNvPr>
          <p:cNvSpPr txBox="1"/>
          <p:nvPr/>
        </p:nvSpPr>
        <p:spPr>
          <a:xfrm>
            <a:off x="153988" y="1371601"/>
            <a:ext cx="11809412" cy="4847481"/>
          </a:xfrm>
          <a:prstGeom prst="rect">
            <a:avLst/>
          </a:prstGeom>
          <a:noFill/>
        </p:spPr>
        <p:txBody>
          <a:bodyPr wrap="square">
            <a:spAutoFit/>
          </a:bodyPr>
          <a:lstStyle/>
          <a:p>
            <a:pPr marL="6494" algn="ctr"/>
            <a:endParaRPr lang="en-US" sz="1200" dirty="0">
              <a:latin typeface="Arial" panose="020B0604020202020204" pitchFamily="34" charset="0"/>
              <a:cs typeface="Arial" panose="020B0604020202020204" pitchFamily="34" charset="0"/>
            </a:endParaRPr>
          </a:p>
          <a:p>
            <a:pPr marL="7144" algn="ctr"/>
            <a:r>
              <a:rPr lang="en-US" sz="1200" b="1" i="1" spc="-5" dirty="0">
                <a:latin typeface="+mj-lt"/>
                <a:cs typeface="Arial" panose="020B0604020202020204" pitchFamily="34" charset="0"/>
              </a:rPr>
              <a:t>CE</a:t>
            </a:r>
            <a:r>
              <a:rPr lang="en-US" sz="1200" b="1" i="1" spc="-15" dirty="0">
                <a:latin typeface="+mj-lt"/>
                <a:cs typeface="Arial" panose="020B0604020202020204" pitchFamily="34" charset="0"/>
              </a:rPr>
              <a:t> </a:t>
            </a:r>
            <a:r>
              <a:rPr lang="en-US" sz="1200" b="1" i="1" spc="-5" dirty="0">
                <a:latin typeface="+mj-lt"/>
                <a:cs typeface="Arial" panose="020B0604020202020204" pitchFamily="34" charset="0"/>
              </a:rPr>
              <a:t>Certified</a:t>
            </a:r>
            <a:r>
              <a:rPr lang="en-US" sz="1200" b="1" i="1" spc="-10" dirty="0">
                <a:latin typeface="+mj-lt"/>
                <a:cs typeface="Arial" panose="020B0604020202020204" pitchFamily="34" charset="0"/>
              </a:rPr>
              <a:t> </a:t>
            </a:r>
            <a:r>
              <a:rPr lang="en-US" sz="1200" b="1" i="1" spc="-5" dirty="0">
                <a:latin typeface="+mj-lt"/>
                <a:cs typeface="Arial" panose="020B0604020202020204" pitchFamily="34" charset="0"/>
              </a:rPr>
              <a:t>Live</a:t>
            </a:r>
            <a:r>
              <a:rPr lang="en-US" sz="1200" b="1" i="1" spc="-10" dirty="0">
                <a:latin typeface="+mj-lt"/>
                <a:cs typeface="Arial" panose="020B0604020202020204" pitchFamily="34" charset="0"/>
              </a:rPr>
              <a:t> </a:t>
            </a:r>
            <a:r>
              <a:rPr lang="en-US" sz="1200" b="1" i="1" spc="-5" dirty="0">
                <a:latin typeface="+mj-lt"/>
                <a:cs typeface="Arial" panose="020B0604020202020204" pitchFamily="34" charset="0"/>
              </a:rPr>
              <a:t>Activity</a:t>
            </a:r>
            <a:endParaRPr lang="en-US" sz="1200" dirty="0">
              <a:latin typeface="+mj-lt"/>
              <a:cs typeface="Arial" panose="020B0604020202020204" pitchFamily="34" charset="0"/>
            </a:endParaRPr>
          </a:p>
          <a:p>
            <a:pPr marL="5845" algn="ctr"/>
            <a:r>
              <a:rPr lang="en-US" sz="1200" b="1" spc="-5" dirty="0">
                <a:latin typeface="+mj-lt"/>
                <a:cs typeface="Arial" panose="020B0604020202020204" pitchFamily="34" charset="0"/>
              </a:rPr>
              <a:t>Pr</a:t>
            </a:r>
            <a:r>
              <a:rPr lang="en-US" sz="1200" b="1" dirty="0">
                <a:latin typeface="+mj-lt"/>
                <a:cs typeface="Arial" panose="020B0604020202020204" pitchFamily="34" charset="0"/>
              </a:rPr>
              <a:t>o</a:t>
            </a:r>
            <a:r>
              <a:rPr lang="en-US" sz="1200" b="1" spc="-5" dirty="0">
                <a:latin typeface="+mj-lt"/>
                <a:cs typeface="Arial" panose="020B0604020202020204" pitchFamily="34" charset="0"/>
              </a:rPr>
              <a:t>vi</a:t>
            </a:r>
            <a:r>
              <a:rPr lang="en-US" sz="1200" b="1" dirty="0">
                <a:latin typeface="+mj-lt"/>
                <a:cs typeface="Arial" panose="020B0604020202020204" pitchFamily="34" charset="0"/>
              </a:rPr>
              <a:t>d</a:t>
            </a:r>
            <a:r>
              <a:rPr lang="en-US" sz="1200" b="1" spc="-5" dirty="0">
                <a:latin typeface="+mj-lt"/>
                <a:cs typeface="Arial" panose="020B0604020202020204" pitchFamily="34" charset="0"/>
              </a:rPr>
              <a:t>e</a:t>
            </a:r>
            <a:r>
              <a:rPr lang="en-US" sz="1200" b="1" dirty="0">
                <a:latin typeface="+mj-lt"/>
                <a:cs typeface="Arial" panose="020B0604020202020204" pitchFamily="34" charset="0"/>
              </a:rPr>
              <a:t>d </a:t>
            </a:r>
            <a:r>
              <a:rPr lang="en-US" sz="1200" b="1" spc="-5" dirty="0">
                <a:latin typeface="+mj-lt"/>
                <a:cs typeface="Arial" panose="020B0604020202020204" pitchFamily="34" charset="0"/>
              </a:rPr>
              <a:t>by:</a:t>
            </a:r>
            <a:endParaRPr lang="en-US" sz="1200" dirty="0">
              <a:latin typeface="+mj-lt"/>
              <a:cs typeface="Arial" panose="020B0604020202020204" pitchFamily="34" charset="0"/>
            </a:endParaRPr>
          </a:p>
          <a:p>
            <a:pPr marL="977369" marR="962431" algn="ctr">
              <a:lnSpc>
                <a:spcPts val="1432"/>
              </a:lnSpc>
              <a:spcBef>
                <a:spcPts val="66"/>
              </a:spcBef>
            </a:pPr>
            <a:r>
              <a:rPr lang="en-US" sz="1200" spc="-5" dirty="0">
                <a:latin typeface="+mj-lt"/>
                <a:cs typeface="Arial" panose="020B0604020202020204" pitchFamily="34" charset="0"/>
              </a:rPr>
              <a:t>Rutgers,</a:t>
            </a:r>
            <a:r>
              <a:rPr lang="en-US" sz="1200" spc="5" dirty="0">
                <a:latin typeface="+mj-lt"/>
                <a:cs typeface="Arial" panose="020B0604020202020204" pitchFamily="34" charset="0"/>
              </a:rPr>
              <a:t> </a:t>
            </a:r>
            <a:r>
              <a:rPr lang="en-US" sz="1200" spc="-5" dirty="0">
                <a:latin typeface="+mj-lt"/>
                <a:cs typeface="Arial" panose="020B0604020202020204" pitchFamily="34" charset="0"/>
              </a:rPr>
              <a:t>The</a:t>
            </a:r>
            <a:r>
              <a:rPr lang="en-US" sz="1200" spc="5" dirty="0">
                <a:latin typeface="+mj-lt"/>
                <a:cs typeface="Arial" panose="020B0604020202020204" pitchFamily="34" charset="0"/>
              </a:rPr>
              <a:t> </a:t>
            </a:r>
            <a:r>
              <a:rPr lang="en-US" sz="1200" dirty="0">
                <a:latin typeface="+mj-lt"/>
                <a:cs typeface="Arial" panose="020B0604020202020204" pitchFamily="34" charset="0"/>
              </a:rPr>
              <a:t>State</a:t>
            </a:r>
            <a:r>
              <a:rPr lang="en-US" sz="1200" spc="5" dirty="0">
                <a:latin typeface="+mj-lt"/>
                <a:cs typeface="Arial" panose="020B0604020202020204" pitchFamily="34" charset="0"/>
              </a:rPr>
              <a:t> </a:t>
            </a:r>
            <a:r>
              <a:rPr lang="en-US" sz="1200" spc="-5" dirty="0">
                <a:latin typeface="+mj-lt"/>
                <a:cs typeface="Arial" panose="020B0604020202020204" pitchFamily="34" charset="0"/>
              </a:rPr>
              <a:t>University of</a:t>
            </a:r>
            <a:r>
              <a:rPr lang="en-US" sz="1200" dirty="0">
                <a:latin typeface="+mj-lt"/>
                <a:cs typeface="Arial" panose="020B0604020202020204" pitchFamily="34" charset="0"/>
              </a:rPr>
              <a:t> </a:t>
            </a:r>
            <a:r>
              <a:rPr lang="en-US" sz="1200" spc="-5" dirty="0">
                <a:latin typeface="+mj-lt"/>
                <a:cs typeface="Arial" panose="020B0604020202020204" pitchFamily="34" charset="0"/>
              </a:rPr>
              <a:t>New</a:t>
            </a:r>
            <a:r>
              <a:rPr lang="en-US" sz="1200" dirty="0">
                <a:latin typeface="+mj-lt"/>
                <a:cs typeface="Arial" panose="020B0604020202020204" pitchFamily="34" charset="0"/>
              </a:rPr>
              <a:t> </a:t>
            </a:r>
            <a:r>
              <a:rPr lang="en-US" sz="1200" spc="-5" dirty="0">
                <a:latin typeface="+mj-lt"/>
                <a:cs typeface="Arial" panose="020B0604020202020204" pitchFamily="34" charset="0"/>
              </a:rPr>
              <a:t>Jersey,</a:t>
            </a:r>
            <a:r>
              <a:rPr lang="en-US" sz="1200" spc="10" dirty="0">
                <a:latin typeface="+mj-lt"/>
                <a:cs typeface="Arial" panose="020B0604020202020204" pitchFamily="34" charset="0"/>
              </a:rPr>
              <a:t> </a:t>
            </a:r>
            <a:r>
              <a:rPr lang="en-US" sz="1200" spc="-5" dirty="0">
                <a:latin typeface="+mj-lt"/>
                <a:cs typeface="Arial" panose="020B0604020202020204" pitchFamily="34" charset="0"/>
              </a:rPr>
              <a:t>School of</a:t>
            </a:r>
            <a:r>
              <a:rPr lang="en-US" sz="1200" dirty="0">
                <a:latin typeface="+mj-lt"/>
                <a:cs typeface="Arial" panose="020B0604020202020204" pitchFamily="34" charset="0"/>
              </a:rPr>
              <a:t> </a:t>
            </a:r>
            <a:r>
              <a:rPr lang="en-US" sz="1200" spc="-5" dirty="0">
                <a:latin typeface="+mj-lt"/>
                <a:cs typeface="Arial" panose="020B0604020202020204" pitchFamily="34" charset="0"/>
              </a:rPr>
              <a:t>Nursing, </a:t>
            </a:r>
            <a:r>
              <a:rPr lang="en-US" sz="1200" spc="-256" dirty="0">
                <a:latin typeface="+mj-lt"/>
                <a:cs typeface="Arial" panose="020B0604020202020204" pitchFamily="34" charset="0"/>
              </a:rPr>
              <a:t> </a:t>
            </a:r>
            <a:r>
              <a:rPr lang="en-US" sz="1200" spc="-5" dirty="0">
                <a:latin typeface="+mj-lt"/>
                <a:cs typeface="Arial" panose="020B0604020202020204" pitchFamily="34" charset="0"/>
              </a:rPr>
              <a:t>Center for Professional</a:t>
            </a:r>
            <a:r>
              <a:rPr lang="en-US" sz="1200" spc="10" dirty="0">
                <a:latin typeface="+mj-lt"/>
                <a:cs typeface="Arial" panose="020B0604020202020204" pitchFamily="34" charset="0"/>
              </a:rPr>
              <a:t> </a:t>
            </a:r>
            <a:r>
              <a:rPr lang="en-US" sz="1200" spc="-5" dirty="0">
                <a:latin typeface="+mj-lt"/>
                <a:cs typeface="Arial" panose="020B0604020202020204" pitchFamily="34" charset="0"/>
              </a:rPr>
              <a:t>Development</a:t>
            </a:r>
            <a:endParaRPr lang="en-US" sz="1200" dirty="0">
              <a:latin typeface="+mj-lt"/>
              <a:cs typeface="Arial" panose="020B0604020202020204" pitchFamily="34" charset="0"/>
            </a:endParaRPr>
          </a:p>
          <a:p>
            <a:pPr>
              <a:spcBef>
                <a:spcPts val="10"/>
              </a:spcBef>
            </a:pPr>
            <a:endParaRPr lang="en-US" sz="1200" u="sng" dirty="0">
              <a:uFill>
                <a:solidFill>
                  <a:schemeClr val="accent4">
                    <a:lumMod val="40000"/>
                    <a:lumOff val="60000"/>
                  </a:schemeClr>
                </a:solidFill>
              </a:uFill>
              <a:latin typeface="+mj-lt"/>
              <a:cs typeface="Arial" panose="020B0604020202020204" pitchFamily="34" charset="0"/>
            </a:endParaRPr>
          </a:p>
          <a:p>
            <a:pPr marL="12988">
              <a:lnSpc>
                <a:spcPts val="1452"/>
              </a:lnSpc>
            </a:pPr>
            <a:r>
              <a:rPr lang="en-US" sz="1200" b="1" u="sng" spc="-5" dirty="0">
                <a:uFill>
                  <a:solidFill>
                    <a:schemeClr val="accent4">
                      <a:lumMod val="40000"/>
                      <a:lumOff val="60000"/>
                    </a:schemeClr>
                  </a:solidFill>
                </a:uFill>
                <a:latin typeface="+mj-lt"/>
                <a:cs typeface="Arial" panose="020B0604020202020204" pitchFamily="34" charset="0"/>
              </a:rPr>
              <a:t>Activity</a:t>
            </a:r>
            <a:r>
              <a:rPr lang="en-US" sz="1200" b="1" u="sng" spc="-20"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Overview</a:t>
            </a:r>
            <a:r>
              <a:rPr lang="en-US" sz="1200" b="1" u="sng" spc="-15" dirty="0">
                <a:uFill>
                  <a:solidFill>
                    <a:schemeClr val="accent4">
                      <a:lumMod val="40000"/>
                      <a:lumOff val="60000"/>
                    </a:schemeClr>
                  </a:solidFill>
                </a:uFill>
                <a:latin typeface="+mj-lt"/>
                <a:cs typeface="Arial" panose="020B0604020202020204" pitchFamily="34" charset="0"/>
              </a:rPr>
              <a:t> </a:t>
            </a:r>
            <a:r>
              <a:rPr lang="en-US" sz="1200" b="1" u="sng" dirty="0">
                <a:uFill>
                  <a:solidFill>
                    <a:schemeClr val="accent4">
                      <a:lumMod val="40000"/>
                      <a:lumOff val="60000"/>
                    </a:schemeClr>
                  </a:solidFill>
                </a:uFill>
                <a:latin typeface="+mj-lt"/>
                <a:cs typeface="Arial" panose="020B0604020202020204" pitchFamily="34" charset="0"/>
              </a:rPr>
              <a:t>and</a:t>
            </a:r>
            <a:r>
              <a:rPr lang="en-US" sz="1200" b="1" u="sng" spc="-10"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Description</a:t>
            </a:r>
            <a:endParaRPr lang="en-US" sz="1200" u="sng" dirty="0">
              <a:uFill>
                <a:solidFill>
                  <a:schemeClr val="accent4">
                    <a:lumMod val="40000"/>
                    <a:lumOff val="60000"/>
                  </a:schemeClr>
                </a:solidFill>
              </a:uFill>
              <a:latin typeface="+mj-lt"/>
              <a:cs typeface="Arial" panose="020B0604020202020204" pitchFamily="34" charset="0"/>
            </a:endParaRPr>
          </a:p>
          <a:p>
            <a:pPr>
              <a:spcBef>
                <a:spcPts val="15"/>
              </a:spcBef>
            </a:pPr>
            <a:r>
              <a:rPr lang="en-US" sz="1200" dirty="0"/>
              <a:t>SFA is a set of supportive and practical actions to assist nurses experiencing stress. SFA helps team members identify and address early signs of stress reactions in themselves and others in an ongoing way (not just after “critical incidents”). During the three sessions via zoom participants will learn the SFA model, training techniques and implementation strategies as a Trainer lens.</a:t>
            </a:r>
          </a:p>
          <a:p>
            <a:pPr>
              <a:spcBef>
                <a:spcPts val="15"/>
              </a:spcBef>
            </a:pPr>
            <a:r>
              <a:rPr lang="en-US" sz="1200" dirty="0"/>
              <a:t> </a:t>
            </a:r>
            <a:endParaRPr lang="en-US" sz="1200" dirty="0">
              <a:uFill>
                <a:solidFill>
                  <a:schemeClr val="accent4">
                    <a:lumMod val="40000"/>
                    <a:lumOff val="60000"/>
                  </a:schemeClr>
                </a:solidFill>
              </a:uFill>
              <a:latin typeface="+mj-lt"/>
              <a:cs typeface="Arial" panose="020B0604020202020204" pitchFamily="34" charset="0"/>
            </a:endParaRPr>
          </a:p>
          <a:p>
            <a:pPr marL="12988">
              <a:spcBef>
                <a:spcPts val="5"/>
              </a:spcBef>
            </a:pPr>
            <a:r>
              <a:rPr lang="en-US" sz="1200" b="1" u="sng" spc="-5" dirty="0">
                <a:uFill>
                  <a:solidFill>
                    <a:schemeClr val="accent4">
                      <a:lumMod val="40000"/>
                      <a:lumOff val="60000"/>
                    </a:schemeClr>
                  </a:solidFill>
                </a:uFill>
                <a:latin typeface="+mj-lt"/>
                <a:cs typeface="Arial" panose="020B0604020202020204" pitchFamily="34" charset="0"/>
              </a:rPr>
              <a:t>Learning</a:t>
            </a:r>
            <a:r>
              <a:rPr lang="en-US" sz="1200" b="1" u="sng"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Objectives</a:t>
            </a:r>
            <a:r>
              <a:rPr lang="en-US" sz="1200" spc="-5" dirty="0">
                <a:uFill>
                  <a:solidFill>
                    <a:schemeClr val="accent4">
                      <a:lumMod val="40000"/>
                      <a:lumOff val="60000"/>
                    </a:schemeClr>
                  </a:solidFill>
                </a:uFill>
                <a:latin typeface="+mj-lt"/>
                <a:cs typeface="Arial" panose="020B0604020202020204" pitchFamily="34" charset="0"/>
              </a:rPr>
              <a:t>:</a:t>
            </a:r>
            <a:r>
              <a:rPr lang="en-US" sz="1200" spc="15" dirty="0">
                <a:uFill>
                  <a:solidFill>
                    <a:schemeClr val="accent4">
                      <a:lumMod val="40000"/>
                      <a:lumOff val="60000"/>
                    </a:schemeClr>
                  </a:solidFill>
                </a:uFill>
                <a:latin typeface="+mj-lt"/>
                <a:cs typeface="Arial" panose="020B0604020202020204" pitchFamily="34" charset="0"/>
              </a:rPr>
              <a:t> </a:t>
            </a:r>
            <a:r>
              <a:rPr lang="en-US" sz="1200" spc="-5" dirty="0">
                <a:latin typeface="+mj-lt"/>
                <a:cs typeface="Arial" panose="020B0604020202020204" pitchFamily="34" charset="0"/>
              </a:rPr>
              <a:t>Upon</a:t>
            </a:r>
            <a:r>
              <a:rPr lang="en-US" sz="1200" spc="5" dirty="0">
                <a:latin typeface="+mj-lt"/>
                <a:cs typeface="Arial" panose="020B0604020202020204" pitchFamily="34" charset="0"/>
              </a:rPr>
              <a:t> </a:t>
            </a:r>
            <a:r>
              <a:rPr lang="en-US" sz="1200" spc="-5" dirty="0">
                <a:latin typeface="+mj-lt"/>
                <a:cs typeface="Arial" panose="020B0604020202020204" pitchFamily="34" charset="0"/>
              </a:rPr>
              <a:t>completion</a:t>
            </a:r>
            <a:r>
              <a:rPr lang="en-US" sz="1200" spc="10" dirty="0">
                <a:latin typeface="+mj-lt"/>
                <a:cs typeface="Arial" panose="020B0604020202020204" pitchFamily="34" charset="0"/>
              </a:rPr>
              <a:t> </a:t>
            </a:r>
            <a:r>
              <a:rPr lang="en-US" sz="1200" spc="-5" dirty="0">
                <a:latin typeface="+mj-lt"/>
                <a:cs typeface="Arial" panose="020B0604020202020204" pitchFamily="34" charset="0"/>
              </a:rPr>
              <a:t>of</a:t>
            </a:r>
            <a:r>
              <a:rPr lang="en-US" sz="1200" spc="5" dirty="0">
                <a:latin typeface="+mj-lt"/>
                <a:cs typeface="Arial" panose="020B0604020202020204" pitchFamily="34" charset="0"/>
              </a:rPr>
              <a:t> </a:t>
            </a:r>
            <a:r>
              <a:rPr lang="en-US" sz="1200" spc="-5" dirty="0">
                <a:latin typeface="+mj-lt"/>
                <a:cs typeface="Arial" panose="020B0604020202020204" pitchFamily="34" charset="0"/>
              </a:rPr>
              <a:t>this</a:t>
            </a:r>
            <a:r>
              <a:rPr lang="en-US" sz="1200" spc="-10" dirty="0">
                <a:latin typeface="+mj-lt"/>
                <a:cs typeface="Arial" panose="020B0604020202020204" pitchFamily="34" charset="0"/>
              </a:rPr>
              <a:t> </a:t>
            </a:r>
            <a:r>
              <a:rPr lang="en-US" sz="1200" spc="-5" dirty="0">
                <a:latin typeface="+mj-lt"/>
                <a:cs typeface="Arial" panose="020B0604020202020204" pitchFamily="34" charset="0"/>
              </a:rPr>
              <a:t>activity,</a:t>
            </a:r>
            <a:r>
              <a:rPr lang="en-US" sz="1200" spc="15" dirty="0">
                <a:latin typeface="+mj-lt"/>
                <a:cs typeface="Arial" panose="020B0604020202020204" pitchFamily="34" charset="0"/>
              </a:rPr>
              <a:t> </a:t>
            </a:r>
            <a:r>
              <a:rPr lang="en-US" sz="1200" spc="-5" dirty="0">
                <a:latin typeface="+mj-lt"/>
                <a:cs typeface="Arial" panose="020B0604020202020204" pitchFamily="34" charset="0"/>
              </a:rPr>
              <a:t>participants</a:t>
            </a:r>
            <a:r>
              <a:rPr lang="en-US" sz="1200" dirty="0">
                <a:latin typeface="+mj-lt"/>
                <a:cs typeface="Arial" panose="020B0604020202020204" pitchFamily="34" charset="0"/>
              </a:rPr>
              <a:t> </a:t>
            </a:r>
            <a:r>
              <a:rPr lang="en-US" sz="1200" spc="-10" dirty="0">
                <a:latin typeface="+mj-lt"/>
                <a:cs typeface="Arial" panose="020B0604020202020204" pitchFamily="34" charset="0"/>
              </a:rPr>
              <a:t>will</a:t>
            </a:r>
            <a:r>
              <a:rPr lang="en-US" sz="1200" spc="5" dirty="0">
                <a:latin typeface="+mj-lt"/>
                <a:cs typeface="Arial" panose="020B0604020202020204" pitchFamily="34" charset="0"/>
              </a:rPr>
              <a:t> </a:t>
            </a:r>
            <a:r>
              <a:rPr lang="en-US" sz="1200" dirty="0">
                <a:latin typeface="+mj-lt"/>
                <a:cs typeface="Arial" panose="020B0604020202020204" pitchFamily="34" charset="0"/>
              </a:rPr>
              <a:t>be</a:t>
            </a:r>
            <a:r>
              <a:rPr lang="en-US" sz="1200" spc="10" dirty="0">
                <a:latin typeface="+mj-lt"/>
                <a:cs typeface="Arial" panose="020B0604020202020204" pitchFamily="34" charset="0"/>
              </a:rPr>
              <a:t> </a:t>
            </a:r>
            <a:r>
              <a:rPr lang="en-US" sz="1200" dirty="0">
                <a:latin typeface="+mj-lt"/>
                <a:cs typeface="Arial" panose="020B0604020202020204" pitchFamily="34" charset="0"/>
              </a:rPr>
              <a:t>better </a:t>
            </a:r>
            <a:r>
              <a:rPr lang="en-US" sz="1200" spc="-5" dirty="0">
                <a:latin typeface="+mj-lt"/>
                <a:cs typeface="Arial" panose="020B0604020202020204" pitchFamily="34" charset="0"/>
              </a:rPr>
              <a:t>able</a:t>
            </a:r>
            <a:r>
              <a:rPr lang="en-US" sz="1200" dirty="0">
                <a:latin typeface="+mj-lt"/>
                <a:cs typeface="Arial" panose="020B0604020202020204" pitchFamily="34" charset="0"/>
              </a:rPr>
              <a:t> </a:t>
            </a:r>
            <a:r>
              <a:rPr lang="en-US" sz="1200" spc="-5" dirty="0">
                <a:latin typeface="+mj-lt"/>
                <a:cs typeface="Arial" panose="020B0604020202020204" pitchFamily="34" charset="0"/>
              </a:rPr>
              <a:t>to:</a:t>
            </a:r>
          </a:p>
          <a:p>
            <a:pPr marL="457200" indent="-457200">
              <a:spcAft>
                <a:spcPts val="600"/>
              </a:spcAft>
              <a:buAutoNum type="arabicPeriod"/>
            </a:pPr>
            <a:r>
              <a:rPr lang="en-US" sz="1200" dirty="0">
                <a:latin typeface="+mj-lt"/>
              </a:rPr>
              <a:t>Describe approaches for reducing stigma and normalizing the assessment and management of stress </a:t>
            </a:r>
          </a:p>
          <a:p>
            <a:pPr marL="457200" indent="-457200">
              <a:spcAft>
                <a:spcPts val="600"/>
              </a:spcAft>
              <a:buAutoNum type="arabicPeriod"/>
            </a:pPr>
            <a:r>
              <a:rPr lang="en-US" sz="1200" dirty="0">
                <a:latin typeface="+mj-lt"/>
              </a:rPr>
              <a:t>Identify how to recognize stress injuries in health care professionals</a:t>
            </a:r>
          </a:p>
          <a:p>
            <a:pPr marL="457200" indent="-457200">
              <a:spcAft>
                <a:spcPts val="600"/>
              </a:spcAft>
              <a:buAutoNum type="arabicPeriod"/>
            </a:pPr>
            <a:r>
              <a:rPr lang="en-US" sz="1200" dirty="0">
                <a:latin typeface="+mj-lt"/>
              </a:rPr>
              <a:t>Describe how to administer Stress First Aid (SFA) at the individual, unit, and organizational level</a:t>
            </a:r>
          </a:p>
          <a:p>
            <a:pPr marL="457200" indent="-457200">
              <a:spcAft>
                <a:spcPts val="600"/>
              </a:spcAft>
              <a:buAutoNum type="arabicPeriod"/>
            </a:pPr>
            <a:r>
              <a:rPr lang="en-US" sz="1200" dirty="0">
                <a:latin typeface="+mj-lt"/>
              </a:rPr>
              <a:t>Describe strategies to maintain healthy stress and resilience</a:t>
            </a:r>
          </a:p>
          <a:p>
            <a:pPr marL="12988">
              <a:spcBef>
                <a:spcPts val="5"/>
              </a:spcBef>
            </a:pPr>
            <a:endParaRPr lang="en-US" sz="1200" dirty="0">
              <a:latin typeface="+mj-lt"/>
              <a:cs typeface="Arial" panose="020B0604020202020204" pitchFamily="34" charset="0"/>
            </a:endParaRPr>
          </a:p>
          <a:p>
            <a:pPr marL="12988">
              <a:spcBef>
                <a:spcPts val="5"/>
              </a:spcBef>
            </a:pPr>
            <a:r>
              <a:rPr lang="en-US" sz="1200" b="1" u="sng" spc="-5" dirty="0">
                <a:uFill>
                  <a:solidFill>
                    <a:schemeClr val="accent4">
                      <a:lumMod val="40000"/>
                      <a:lumOff val="60000"/>
                    </a:schemeClr>
                  </a:solidFill>
                </a:uFill>
                <a:latin typeface="+mj-lt"/>
                <a:cs typeface="Arial" panose="020B0604020202020204" pitchFamily="34" charset="0"/>
              </a:rPr>
              <a:t>Target</a:t>
            </a:r>
            <a:r>
              <a:rPr lang="en-US" sz="1200" b="1" u="sng" spc="-61"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Audience</a:t>
            </a:r>
            <a:endParaRPr lang="en-US" sz="1200" dirty="0">
              <a:uFill>
                <a:solidFill>
                  <a:schemeClr val="accent4">
                    <a:lumMod val="40000"/>
                    <a:lumOff val="60000"/>
                  </a:schemeClr>
                </a:solidFill>
              </a:uFill>
              <a:latin typeface="+mj-lt"/>
              <a:cs typeface="Arial" panose="020B0604020202020204" pitchFamily="34" charset="0"/>
            </a:endParaRPr>
          </a:p>
          <a:p>
            <a:pPr marL="12988"/>
            <a:r>
              <a:rPr lang="en-US" sz="1200" spc="-5" dirty="0">
                <a:latin typeface="+mj-lt"/>
                <a:cs typeface="Arial" panose="020B0604020202020204" pitchFamily="34" charset="0"/>
              </a:rPr>
              <a:t>This</a:t>
            </a:r>
            <a:r>
              <a:rPr lang="en-US" sz="1200" dirty="0">
                <a:latin typeface="+mj-lt"/>
                <a:cs typeface="Arial" panose="020B0604020202020204" pitchFamily="34" charset="0"/>
              </a:rPr>
              <a:t> </a:t>
            </a:r>
            <a:r>
              <a:rPr lang="en-US" sz="1200" spc="-5" dirty="0">
                <a:latin typeface="+mj-lt"/>
                <a:cs typeface="Arial" panose="020B0604020202020204" pitchFamily="34" charset="0"/>
              </a:rPr>
              <a:t>activity</a:t>
            </a:r>
            <a:r>
              <a:rPr lang="en-US" sz="1200" spc="5" dirty="0">
                <a:latin typeface="+mj-lt"/>
                <a:cs typeface="Arial" panose="020B0604020202020204" pitchFamily="34" charset="0"/>
              </a:rPr>
              <a:t> </a:t>
            </a:r>
            <a:r>
              <a:rPr lang="en-US" sz="1200" dirty="0">
                <a:latin typeface="+mj-lt"/>
                <a:cs typeface="Arial" panose="020B0604020202020204" pitchFamily="34" charset="0"/>
              </a:rPr>
              <a:t>is </a:t>
            </a:r>
            <a:r>
              <a:rPr lang="en-US" sz="1200" spc="-5" dirty="0">
                <a:latin typeface="+mj-lt"/>
                <a:cs typeface="Arial" panose="020B0604020202020204" pitchFamily="34" charset="0"/>
              </a:rPr>
              <a:t>designed</a:t>
            </a:r>
            <a:r>
              <a:rPr lang="en-US" sz="1200" dirty="0">
                <a:latin typeface="+mj-lt"/>
                <a:cs typeface="Arial" panose="020B0604020202020204" pitchFamily="34" charset="0"/>
              </a:rPr>
              <a:t> </a:t>
            </a:r>
            <a:r>
              <a:rPr lang="en-US" sz="1200" spc="-5" dirty="0">
                <a:latin typeface="+mj-lt"/>
                <a:cs typeface="Arial" panose="020B0604020202020204" pitchFamily="34" charset="0"/>
              </a:rPr>
              <a:t>for</a:t>
            </a:r>
            <a:r>
              <a:rPr lang="en-US" sz="1200" spc="5" dirty="0">
                <a:latin typeface="+mj-lt"/>
                <a:cs typeface="Arial" panose="020B0604020202020204" pitchFamily="34" charset="0"/>
              </a:rPr>
              <a:t> </a:t>
            </a:r>
            <a:r>
              <a:rPr lang="en-US" sz="1200" spc="-5" dirty="0">
                <a:latin typeface="+mj-lt"/>
                <a:cs typeface="Arial" panose="020B0604020202020204" pitchFamily="34" charset="0"/>
              </a:rPr>
              <a:t>professional</a:t>
            </a:r>
            <a:r>
              <a:rPr lang="en-US" sz="1200" dirty="0">
                <a:latin typeface="+mj-lt"/>
                <a:cs typeface="Arial" panose="020B0604020202020204" pitchFamily="34" charset="0"/>
              </a:rPr>
              <a:t> </a:t>
            </a:r>
            <a:r>
              <a:rPr lang="en-US" sz="1200" spc="-5" dirty="0">
                <a:latin typeface="+mj-lt"/>
                <a:cs typeface="Arial" panose="020B0604020202020204" pitchFamily="34" charset="0"/>
              </a:rPr>
              <a:t>Registered</a:t>
            </a:r>
            <a:r>
              <a:rPr lang="en-US" sz="1200" dirty="0">
                <a:latin typeface="+mj-lt"/>
                <a:cs typeface="Arial" panose="020B0604020202020204" pitchFamily="34" charset="0"/>
              </a:rPr>
              <a:t> </a:t>
            </a:r>
            <a:r>
              <a:rPr lang="en-US" sz="1200" spc="-5" dirty="0">
                <a:latin typeface="+mj-lt"/>
                <a:cs typeface="Arial" panose="020B0604020202020204" pitchFamily="34" charset="0"/>
              </a:rPr>
              <a:t>Nurses.</a:t>
            </a:r>
            <a:endParaRPr lang="en-US" sz="1200" dirty="0">
              <a:latin typeface="+mj-lt"/>
              <a:cs typeface="Arial" panose="020B0604020202020204" pitchFamily="34" charset="0"/>
            </a:endParaRPr>
          </a:p>
          <a:p>
            <a:pPr>
              <a:spcBef>
                <a:spcPts val="15"/>
              </a:spcBef>
            </a:pPr>
            <a:endParaRPr lang="en-US" sz="1200" dirty="0">
              <a:latin typeface="+mj-lt"/>
              <a:cs typeface="Arial" panose="020B0604020202020204" pitchFamily="34" charset="0"/>
            </a:endParaRPr>
          </a:p>
          <a:p>
            <a:pPr marL="12988">
              <a:spcBef>
                <a:spcPts val="5"/>
              </a:spcBef>
            </a:pPr>
            <a:r>
              <a:rPr lang="en-US" sz="1200" b="1" u="sng" spc="-5" dirty="0">
                <a:uFill>
                  <a:solidFill>
                    <a:schemeClr val="accent4">
                      <a:lumMod val="40000"/>
                      <a:lumOff val="60000"/>
                    </a:schemeClr>
                  </a:solidFill>
                </a:uFill>
                <a:latin typeface="+mj-lt"/>
                <a:cs typeface="Arial" panose="020B0604020202020204" pitchFamily="34" charset="0"/>
              </a:rPr>
              <a:t>Accreditation</a:t>
            </a:r>
            <a:endParaRPr lang="en-US" sz="1200" b="1" u="sng" dirty="0">
              <a:uFill>
                <a:solidFill>
                  <a:schemeClr val="accent4">
                    <a:lumMod val="40000"/>
                    <a:lumOff val="60000"/>
                  </a:schemeClr>
                </a:solidFill>
              </a:uFill>
              <a:latin typeface="+mj-lt"/>
              <a:cs typeface="Arial" panose="020B0604020202020204" pitchFamily="34" charset="0"/>
            </a:endParaRPr>
          </a:p>
          <a:p>
            <a:pPr marL="12988">
              <a:spcBef>
                <a:spcPts val="5"/>
              </a:spcBef>
            </a:pPr>
            <a:r>
              <a:rPr lang="en-US" sz="1200" spc="-5" dirty="0">
                <a:latin typeface="+mj-lt"/>
                <a:cs typeface="Arial" panose="020B0604020202020204" pitchFamily="34" charset="0"/>
              </a:rPr>
              <a:t>In</a:t>
            </a:r>
            <a:r>
              <a:rPr lang="en-US" sz="1200" dirty="0">
                <a:latin typeface="+mj-lt"/>
                <a:cs typeface="Arial" panose="020B0604020202020204" pitchFamily="34" charset="0"/>
              </a:rPr>
              <a:t> </a:t>
            </a:r>
            <a:r>
              <a:rPr lang="en-US" sz="1200" spc="-5" dirty="0">
                <a:latin typeface="+mj-lt"/>
                <a:cs typeface="Arial" panose="020B0604020202020204" pitchFamily="34" charset="0"/>
              </a:rPr>
              <a:t>support</a:t>
            </a:r>
            <a:r>
              <a:rPr lang="en-US" sz="1200" dirty="0">
                <a:latin typeface="+mj-lt"/>
                <a:cs typeface="Arial" panose="020B0604020202020204" pitchFamily="34" charset="0"/>
              </a:rPr>
              <a:t> </a:t>
            </a:r>
            <a:r>
              <a:rPr lang="en-US" sz="1200" spc="-5" dirty="0">
                <a:latin typeface="+mj-lt"/>
                <a:cs typeface="Arial" panose="020B0604020202020204" pitchFamily="34" charset="0"/>
              </a:rPr>
              <a:t>of</a:t>
            </a:r>
            <a:r>
              <a:rPr lang="en-US" sz="1200" dirty="0">
                <a:latin typeface="+mj-lt"/>
                <a:cs typeface="Arial" panose="020B0604020202020204" pitchFamily="34" charset="0"/>
              </a:rPr>
              <a:t> </a:t>
            </a:r>
            <a:r>
              <a:rPr lang="en-US" sz="1200" spc="-5" dirty="0">
                <a:latin typeface="+mj-lt"/>
                <a:cs typeface="Arial" panose="020B0604020202020204" pitchFamily="34" charset="0"/>
              </a:rPr>
              <a:t>improving</a:t>
            </a:r>
            <a:r>
              <a:rPr lang="en-US" sz="1200" spc="5" dirty="0">
                <a:latin typeface="+mj-lt"/>
                <a:cs typeface="Arial" panose="020B0604020202020204" pitchFamily="34" charset="0"/>
              </a:rPr>
              <a:t> </a:t>
            </a:r>
            <a:r>
              <a:rPr lang="en-US" sz="1200" dirty="0">
                <a:latin typeface="+mj-lt"/>
                <a:cs typeface="Arial" panose="020B0604020202020204" pitchFamily="34" charset="0"/>
              </a:rPr>
              <a:t>patient </a:t>
            </a:r>
            <a:r>
              <a:rPr lang="en-US" sz="1200" spc="-5" dirty="0">
                <a:latin typeface="+mj-lt"/>
                <a:cs typeface="Arial" panose="020B0604020202020204" pitchFamily="34" charset="0"/>
              </a:rPr>
              <a:t>care,</a:t>
            </a:r>
            <a:r>
              <a:rPr lang="en-US" sz="1200" spc="10" dirty="0">
                <a:latin typeface="+mj-lt"/>
                <a:cs typeface="Arial" panose="020B0604020202020204" pitchFamily="34" charset="0"/>
              </a:rPr>
              <a:t> </a:t>
            </a:r>
            <a:r>
              <a:rPr lang="en-US" sz="1200" spc="-5" dirty="0">
                <a:latin typeface="+mj-lt"/>
                <a:cs typeface="Arial" panose="020B0604020202020204" pitchFamily="34" charset="0"/>
              </a:rPr>
              <a:t>this activity</a:t>
            </a:r>
            <a:r>
              <a:rPr lang="en-US" sz="1200" spc="-10" dirty="0">
                <a:latin typeface="+mj-lt"/>
                <a:cs typeface="Arial" panose="020B0604020202020204" pitchFamily="34" charset="0"/>
              </a:rPr>
              <a:t> </a:t>
            </a:r>
            <a:r>
              <a:rPr lang="en-US" sz="1200" spc="-5" dirty="0">
                <a:latin typeface="+mj-lt"/>
                <a:cs typeface="Arial" panose="020B0604020202020204" pitchFamily="34" charset="0"/>
              </a:rPr>
              <a:t>has</a:t>
            </a:r>
            <a:r>
              <a:rPr lang="en-US" sz="1200" dirty="0">
                <a:latin typeface="+mj-lt"/>
                <a:cs typeface="Arial" panose="020B0604020202020204" pitchFamily="34" charset="0"/>
              </a:rPr>
              <a:t> been </a:t>
            </a:r>
            <a:r>
              <a:rPr lang="en-US" sz="1200" spc="-5" dirty="0">
                <a:latin typeface="+mj-lt"/>
                <a:cs typeface="Arial" panose="020B0604020202020204" pitchFamily="34" charset="0"/>
              </a:rPr>
              <a:t>planned</a:t>
            </a:r>
            <a:r>
              <a:rPr lang="en-US" sz="1200" spc="-10" dirty="0">
                <a:latin typeface="+mj-lt"/>
                <a:cs typeface="Arial" panose="020B0604020202020204" pitchFamily="34" charset="0"/>
              </a:rPr>
              <a:t> </a:t>
            </a:r>
            <a:r>
              <a:rPr lang="en-US" sz="1200" dirty="0">
                <a:latin typeface="+mj-lt"/>
                <a:cs typeface="Arial" panose="020B0604020202020204" pitchFamily="34" charset="0"/>
              </a:rPr>
              <a:t>and </a:t>
            </a:r>
            <a:r>
              <a:rPr lang="en-US" sz="1200" spc="-256" dirty="0">
                <a:latin typeface="+mj-lt"/>
                <a:cs typeface="Arial" panose="020B0604020202020204" pitchFamily="34" charset="0"/>
              </a:rPr>
              <a:t> </a:t>
            </a:r>
            <a:r>
              <a:rPr lang="en-US" sz="1200" spc="-5" dirty="0">
                <a:latin typeface="+mj-lt"/>
                <a:cs typeface="Arial" panose="020B0604020202020204" pitchFamily="34" charset="0"/>
              </a:rPr>
              <a:t>implemented</a:t>
            </a:r>
            <a:r>
              <a:rPr lang="en-US" sz="1200" spc="-10" dirty="0">
                <a:latin typeface="+mj-lt"/>
                <a:cs typeface="Arial" panose="020B0604020202020204" pitchFamily="34" charset="0"/>
              </a:rPr>
              <a:t> </a:t>
            </a:r>
            <a:r>
              <a:rPr lang="en-US" sz="1200" dirty="0">
                <a:latin typeface="+mj-lt"/>
                <a:cs typeface="Arial" panose="020B0604020202020204" pitchFamily="34" charset="0"/>
              </a:rPr>
              <a:t>by </a:t>
            </a:r>
            <a:r>
              <a:rPr lang="en-US" sz="1200" spc="-5" dirty="0">
                <a:latin typeface="+mj-lt"/>
                <a:cs typeface="Arial" panose="020B0604020202020204" pitchFamily="34" charset="0"/>
              </a:rPr>
              <a:t>Rutgers</a:t>
            </a:r>
            <a:r>
              <a:rPr lang="en-US" sz="1200" spc="5" dirty="0">
                <a:latin typeface="+mj-lt"/>
                <a:cs typeface="Arial" panose="020B0604020202020204" pitchFamily="34" charset="0"/>
              </a:rPr>
              <a:t> </a:t>
            </a:r>
            <a:r>
              <a:rPr lang="en-US" sz="1200" spc="-5" dirty="0">
                <a:latin typeface="+mj-lt"/>
                <a:cs typeface="Arial" panose="020B0604020202020204" pitchFamily="34" charset="0"/>
              </a:rPr>
              <a:t>Biomedical </a:t>
            </a:r>
            <a:r>
              <a:rPr lang="en-US" sz="1200" dirty="0">
                <a:latin typeface="+mj-lt"/>
                <a:cs typeface="Arial" panose="020B0604020202020204" pitchFamily="34" charset="0"/>
              </a:rPr>
              <a:t>and</a:t>
            </a:r>
            <a:r>
              <a:rPr lang="en-US" sz="1200" spc="-5" dirty="0">
                <a:latin typeface="+mj-lt"/>
                <a:cs typeface="Arial" panose="020B0604020202020204" pitchFamily="34" charset="0"/>
              </a:rPr>
              <a:t> Health</a:t>
            </a:r>
            <a:r>
              <a:rPr lang="en-US" sz="1200" dirty="0">
                <a:latin typeface="+mj-lt"/>
                <a:cs typeface="Arial" panose="020B0604020202020204" pitchFamily="34" charset="0"/>
              </a:rPr>
              <a:t> </a:t>
            </a:r>
            <a:r>
              <a:rPr lang="en-US" sz="1200" spc="-5" dirty="0">
                <a:latin typeface="+mj-lt"/>
                <a:cs typeface="Arial" panose="020B0604020202020204" pitchFamily="34" charset="0"/>
              </a:rPr>
              <a:t>Sciences </a:t>
            </a:r>
            <a:r>
              <a:rPr lang="en-US" sz="1200" dirty="0">
                <a:latin typeface="+mj-lt"/>
                <a:cs typeface="Arial" panose="020B0604020202020204" pitchFamily="34" charset="0"/>
              </a:rPr>
              <a:t>and </a:t>
            </a:r>
            <a:r>
              <a:rPr lang="en-US" sz="1200" spc="-5" dirty="0">
                <a:latin typeface="+mj-lt"/>
                <a:cs typeface="Arial" panose="020B0604020202020204" pitchFamily="34" charset="0"/>
              </a:rPr>
              <a:t>NJ-NEW.</a:t>
            </a:r>
          </a:p>
          <a:p>
            <a:pPr marL="12988">
              <a:spcBef>
                <a:spcPts val="5"/>
              </a:spcBef>
            </a:pPr>
            <a:r>
              <a:rPr lang="en-US" sz="1200" spc="-5" dirty="0">
                <a:latin typeface="+mj-lt"/>
                <a:cs typeface="Arial" panose="020B0604020202020204" pitchFamily="34" charset="0"/>
              </a:rPr>
              <a:t>Rutgers</a:t>
            </a:r>
            <a:r>
              <a:rPr lang="en-US" sz="1200" dirty="0">
                <a:latin typeface="+mj-lt"/>
                <a:cs typeface="Arial" panose="020B0604020202020204" pitchFamily="34" charset="0"/>
              </a:rPr>
              <a:t> </a:t>
            </a:r>
            <a:r>
              <a:rPr lang="en-US" sz="1200" spc="-5" dirty="0">
                <a:latin typeface="+mj-lt"/>
                <a:cs typeface="Arial" panose="020B0604020202020204" pitchFamily="34" charset="0"/>
              </a:rPr>
              <a:t>Biomedical </a:t>
            </a:r>
            <a:r>
              <a:rPr lang="en-US" sz="1200" dirty="0">
                <a:latin typeface="+mj-lt"/>
                <a:cs typeface="Arial" panose="020B0604020202020204" pitchFamily="34" charset="0"/>
              </a:rPr>
              <a:t>and</a:t>
            </a:r>
            <a:r>
              <a:rPr lang="en-US" sz="1200" spc="5" dirty="0">
                <a:latin typeface="+mj-lt"/>
                <a:cs typeface="Arial" panose="020B0604020202020204" pitchFamily="34" charset="0"/>
              </a:rPr>
              <a:t> </a:t>
            </a:r>
            <a:r>
              <a:rPr lang="en-US" sz="1200" spc="-5" dirty="0">
                <a:latin typeface="+mj-lt"/>
                <a:cs typeface="Arial" panose="020B0604020202020204" pitchFamily="34" charset="0"/>
              </a:rPr>
              <a:t>Health Sciences</a:t>
            </a:r>
            <a:r>
              <a:rPr lang="en-US" sz="1200" dirty="0">
                <a:latin typeface="+mj-lt"/>
                <a:cs typeface="Arial" panose="020B0604020202020204" pitchFamily="34" charset="0"/>
              </a:rPr>
              <a:t> is</a:t>
            </a:r>
            <a:r>
              <a:rPr lang="en-US" sz="1200" spc="-5" dirty="0">
                <a:latin typeface="+mj-lt"/>
                <a:cs typeface="Arial" panose="020B0604020202020204" pitchFamily="34" charset="0"/>
              </a:rPr>
              <a:t> jointly</a:t>
            </a:r>
            <a:r>
              <a:rPr lang="en-US" sz="1200" dirty="0">
                <a:latin typeface="+mj-lt"/>
                <a:cs typeface="Arial" panose="020B0604020202020204" pitchFamily="34" charset="0"/>
              </a:rPr>
              <a:t> </a:t>
            </a:r>
            <a:r>
              <a:rPr lang="en-US" sz="1200" spc="-5" dirty="0">
                <a:latin typeface="+mj-lt"/>
                <a:cs typeface="Arial" panose="020B0604020202020204" pitchFamily="34" charset="0"/>
              </a:rPr>
              <a:t>accredited</a:t>
            </a:r>
            <a:r>
              <a:rPr lang="en-US" sz="1200" spc="-10" dirty="0">
                <a:latin typeface="+mj-lt"/>
                <a:cs typeface="Arial" panose="020B0604020202020204" pitchFamily="34" charset="0"/>
              </a:rPr>
              <a:t> </a:t>
            </a:r>
            <a:r>
              <a:rPr lang="en-US" sz="1200" dirty="0">
                <a:latin typeface="+mj-lt"/>
                <a:cs typeface="Arial" panose="020B0604020202020204" pitchFamily="34" charset="0"/>
              </a:rPr>
              <a:t>by</a:t>
            </a:r>
            <a:r>
              <a:rPr lang="en-US" sz="1200" spc="-5" dirty="0">
                <a:latin typeface="+mj-lt"/>
                <a:cs typeface="Arial" panose="020B0604020202020204" pitchFamily="34" charset="0"/>
              </a:rPr>
              <a:t> the </a:t>
            </a:r>
            <a:r>
              <a:rPr lang="en-US" sz="1200" dirty="0">
                <a:latin typeface="+mj-lt"/>
                <a:cs typeface="Arial" panose="020B0604020202020204" pitchFamily="34" charset="0"/>
              </a:rPr>
              <a:t> </a:t>
            </a:r>
            <a:r>
              <a:rPr lang="en-US" sz="1200" spc="-5" dirty="0">
                <a:latin typeface="+mj-lt"/>
                <a:cs typeface="Arial" panose="020B0604020202020204" pitchFamily="34" charset="0"/>
              </a:rPr>
              <a:t>Accreditation</a:t>
            </a:r>
            <a:r>
              <a:rPr lang="en-US" sz="1200" spc="5" dirty="0">
                <a:latin typeface="+mj-lt"/>
                <a:cs typeface="Arial" panose="020B0604020202020204" pitchFamily="34" charset="0"/>
              </a:rPr>
              <a:t> </a:t>
            </a:r>
            <a:r>
              <a:rPr lang="en-US" sz="1200" spc="-5" dirty="0">
                <a:latin typeface="+mj-lt"/>
                <a:cs typeface="Arial" panose="020B0604020202020204" pitchFamily="34" charset="0"/>
              </a:rPr>
              <a:t>Council</a:t>
            </a:r>
            <a:r>
              <a:rPr lang="en-US" sz="1200" dirty="0">
                <a:latin typeface="+mj-lt"/>
                <a:cs typeface="Arial" panose="020B0604020202020204" pitchFamily="34" charset="0"/>
              </a:rPr>
              <a:t> for </a:t>
            </a:r>
            <a:r>
              <a:rPr lang="en-US" sz="1200" spc="-5" dirty="0">
                <a:latin typeface="+mj-lt"/>
                <a:cs typeface="Arial" panose="020B0604020202020204" pitchFamily="34" charset="0"/>
              </a:rPr>
              <a:t>Continuing</a:t>
            </a:r>
            <a:r>
              <a:rPr lang="en-US" sz="1200" dirty="0">
                <a:latin typeface="+mj-lt"/>
                <a:cs typeface="Arial" panose="020B0604020202020204" pitchFamily="34" charset="0"/>
              </a:rPr>
              <a:t> </a:t>
            </a:r>
            <a:r>
              <a:rPr lang="en-US" sz="1200" spc="-5" dirty="0">
                <a:latin typeface="+mj-lt"/>
                <a:cs typeface="Arial" panose="020B0604020202020204" pitchFamily="34" charset="0"/>
              </a:rPr>
              <a:t>Medical Education</a:t>
            </a:r>
            <a:r>
              <a:rPr lang="en-US" sz="1200" spc="5" dirty="0">
                <a:latin typeface="+mj-lt"/>
                <a:cs typeface="Arial" panose="020B0604020202020204" pitchFamily="34" charset="0"/>
              </a:rPr>
              <a:t> </a:t>
            </a:r>
            <a:r>
              <a:rPr lang="en-US" sz="1200" spc="-5" dirty="0">
                <a:latin typeface="+mj-lt"/>
                <a:cs typeface="Arial" panose="020B0604020202020204" pitchFamily="34" charset="0"/>
              </a:rPr>
              <a:t>(ACCME),</a:t>
            </a:r>
            <a:r>
              <a:rPr lang="en-US" sz="1200" spc="10" dirty="0">
                <a:latin typeface="+mj-lt"/>
                <a:cs typeface="Arial" panose="020B0604020202020204" pitchFamily="34" charset="0"/>
              </a:rPr>
              <a:t> </a:t>
            </a:r>
            <a:r>
              <a:rPr lang="en-US" sz="1200" spc="-5" dirty="0">
                <a:latin typeface="+mj-lt"/>
                <a:cs typeface="Arial" panose="020B0604020202020204" pitchFamily="34" charset="0"/>
              </a:rPr>
              <a:t>the Accreditation</a:t>
            </a:r>
            <a:r>
              <a:rPr lang="en-US" sz="1200" dirty="0">
                <a:latin typeface="+mj-lt"/>
                <a:cs typeface="Arial" panose="020B0604020202020204" pitchFamily="34" charset="0"/>
              </a:rPr>
              <a:t> </a:t>
            </a:r>
            <a:r>
              <a:rPr lang="en-US" sz="1200" spc="-5" dirty="0">
                <a:latin typeface="+mj-lt"/>
                <a:cs typeface="Arial" panose="020B0604020202020204" pitchFamily="34" charset="0"/>
              </a:rPr>
              <a:t>Council </a:t>
            </a:r>
            <a:r>
              <a:rPr lang="en-US" sz="1200" dirty="0">
                <a:latin typeface="+mj-lt"/>
                <a:cs typeface="Arial" panose="020B0604020202020204" pitchFamily="34" charset="0"/>
              </a:rPr>
              <a:t>for</a:t>
            </a:r>
            <a:r>
              <a:rPr lang="en-US" sz="1200" spc="-5" dirty="0">
                <a:latin typeface="+mj-lt"/>
                <a:cs typeface="Arial" panose="020B0604020202020204" pitchFamily="34" charset="0"/>
              </a:rPr>
              <a:t> Pharmacy Education</a:t>
            </a:r>
            <a:r>
              <a:rPr lang="en-US" sz="1200" spc="5" dirty="0">
                <a:latin typeface="+mj-lt"/>
                <a:cs typeface="Arial" panose="020B0604020202020204" pitchFamily="34" charset="0"/>
              </a:rPr>
              <a:t> </a:t>
            </a:r>
            <a:r>
              <a:rPr lang="en-US" sz="1200" spc="-5" dirty="0">
                <a:latin typeface="+mj-lt"/>
                <a:cs typeface="Arial" panose="020B0604020202020204" pitchFamily="34" charset="0"/>
              </a:rPr>
              <a:t>(ACPE),</a:t>
            </a:r>
            <a:r>
              <a:rPr lang="en-US" sz="1200" spc="5" dirty="0">
                <a:latin typeface="+mj-lt"/>
                <a:cs typeface="Arial" panose="020B0604020202020204" pitchFamily="34" charset="0"/>
              </a:rPr>
              <a:t> </a:t>
            </a:r>
            <a:r>
              <a:rPr lang="en-US" sz="1200" dirty="0">
                <a:latin typeface="+mj-lt"/>
                <a:cs typeface="Arial" panose="020B0604020202020204" pitchFamily="34" charset="0"/>
              </a:rPr>
              <a:t>and</a:t>
            </a:r>
            <a:r>
              <a:rPr lang="en-US" sz="1200" spc="-10" dirty="0">
                <a:latin typeface="+mj-lt"/>
                <a:cs typeface="Arial" panose="020B0604020202020204" pitchFamily="34" charset="0"/>
              </a:rPr>
              <a:t> </a:t>
            </a:r>
            <a:r>
              <a:rPr lang="en-US" sz="1200" spc="-5" dirty="0">
                <a:latin typeface="+mj-lt"/>
                <a:cs typeface="Arial" panose="020B0604020202020204" pitchFamily="34" charset="0"/>
              </a:rPr>
              <a:t>the </a:t>
            </a:r>
            <a:r>
              <a:rPr lang="en-US" sz="1200" dirty="0">
                <a:latin typeface="+mj-lt"/>
                <a:cs typeface="Arial" panose="020B0604020202020204" pitchFamily="34" charset="0"/>
              </a:rPr>
              <a:t> </a:t>
            </a:r>
            <a:r>
              <a:rPr lang="en-US" sz="1200" spc="-5" dirty="0">
                <a:latin typeface="+mj-lt"/>
                <a:cs typeface="Arial" panose="020B0604020202020204" pitchFamily="34" charset="0"/>
              </a:rPr>
              <a:t>American</a:t>
            </a:r>
            <a:r>
              <a:rPr lang="en-US" sz="1200" spc="5" dirty="0">
                <a:latin typeface="+mj-lt"/>
                <a:cs typeface="Arial" panose="020B0604020202020204" pitchFamily="34" charset="0"/>
              </a:rPr>
              <a:t> </a:t>
            </a:r>
            <a:r>
              <a:rPr lang="en-US" sz="1200" spc="-5" dirty="0">
                <a:latin typeface="+mj-lt"/>
                <a:cs typeface="Arial" panose="020B0604020202020204" pitchFamily="34" charset="0"/>
              </a:rPr>
              <a:t>Nurses</a:t>
            </a:r>
            <a:r>
              <a:rPr lang="en-US" sz="1200" dirty="0">
                <a:latin typeface="+mj-lt"/>
                <a:cs typeface="Arial" panose="020B0604020202020204" pitchFamily="34" charset="0"/>
              </a:rPr>
              <a:t> </a:t>
            </a:r>
            <a:r>
              <a:rPr lang="en-US" sz="1200" spc="-5" dirty="0">
                <a:latin typeface="+mj-lt"/>
                <a:cs typeface="Arial" panose="020B0604020202020204" pitchFamily="34" charset="0"/>
              </a:rPr>
              <a:t>Credentialing</a:t>
            </a:r>
            <a:r>
              <a:rPr lang="en-US" sz="1200" dirty="0">
                <a:latin typeface="+mj-lt"/>
                <a:cs typeface="Arial" panose="020B0604020202020204" pitchFamily="34" charset="0"/>
              </a:rPr>
              <a:t> </a:t>
            </a:r>
            <a:r>
              <a:rPr lang="en-US" sz="1200" spc="-5" dirty="0">
                <a:latin typeface="+mj-lt"/>
                <a:cs typeface="Arial" panose="020B0604020202020204" pitchFamily="34" charset="0"/>
              </a:rPr>
              <a:t>Center</a:t>
            </a:r>
            <a:r>
              <a:rPr lang="en-US" sz="1200" dirty="0">
                <a:latin typeface="+mj-lt"/>
                <a:cs typeface="Arial" panose="020B0604020202020204" pitchFamily="34" charset="0"/>
              </a:rPr>
              <a:t> </a:t>
            </a:r>
            <a:r>
              <a:rPr lang="en-US" sz="1200" spc="-5" dirty="0">
                <a:latin typeface="+mj-lt"/>
                <a:cs typeface="Arial" panose="020B0604020202020204" pitchFamily="34" charset="0"/>
              </a:rPr>
              <a:t>(ANCC),</a:t>
            </a:r>
            <a:r>
              <a:rPr lang="en-US" sz="1200" spc="10" dirty="0">
                <a:latin typeface="+mj-lt"/>
                <a:cs typeface="Arial" panose="020B0604020202020204" pitchFamily="34" charset="0"/>
              </a:rPr>
              <a:t> </a:t>
            </a:r>
            <a:r>
              <a:rPr lang="en-US" sz="1200" dirty="0">
                <a:latin typeface="+mj-lt"/>
                <a:cs typeface="Arial" panose="020B0604020202020204" pitchFamily="34" charset="0"/>
              </a:rPr>
              <a:t>to </a:t>
            </a:r>
            <a:r>
              <a:rPr lang="en-US" sz="1200" spc="-5" dirty="0">
                <a:latin typeface="+mj-lt"/>
                <a:cs typeface="Arial" panose="020B0604020202020204" pitchFamily="34" charset="0"/>
              </a:rPr>
              <a:t>provide</a:t>
            </a:r>
            <a:r>
              <a:rPr lang="en-US" sz="1200" spc="5" dirty="0">
                <a:latin typeface="+mj-lt"/>
                <a:cs typeface="Arial" panose="020B0604020202020204" pitchFamily="34" charset="0"/>
              </a:rPr>
              <a:t> </a:t>
            </a:r>
            <a:r>
              <a:rPr lang="en-US" sz="1200" spc="-5" dirty="0">
                <a:latin typeface="+mj-lt"/>
                <a:cs typeface="Arial" panose="020B0604020202020204" pitchFamily="34" charset="0"/>
              </a:rPr>
              <a:t>continuing </a:t>
            </a:r>
            <a:r>
              <a:rPr lang="en-US" sz="1200" spc="-5" dirty="0">
                <a:latin typeface="Arial" panose="020B0604020202020204" pitchFamily="34" charset="0"/>
                <a:cs typeface="Arial" panose="020B0604020202020204" pitchFamily="34" charset="0"/>
              </a:rPr>
              <a:t>education for the</a:t>
            </a:r>
            <a:r>
              <a:rPr lang="en-US" sz="120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healthcare</a:t>
            </a:r>
            <a:r>
              <a:rPr lang="en-US" sz="120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team.</a:t>
            </a:r>
            <a:endParaRPr lang="en-US"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29C19C-934F-4814-A09F-6D90F0F9FAF2}"/>
              </a:ext>
            </a:extLst>
          </p:cNvPr>
          <p:cNvSpPr txBox="1"/>
          <p:nvPr/>
        </p:nvSpPr>
        <p:spPr>
          <a:xfrm>
            <a:off x="2667000" y="6065706"/>
            <a:ext cx="6091516" cy="646331"/>
          </a:xfrm>
          <a:prstGeom prst="rect">
            <a:avLst/>
          </a:prstGeom>
          <a:noFill/>
        </p:spPr>
        <p:txBody>
          <a:bodyPr wrap="square">
            <a:spAutoFit/>
          </a:bodyPr>
          <a:lstStyle/>
          <a:p>
            <a:pPr marL="12988" algn="ctr"/>
            <a:r>
              <a:rPr lang="en-US" spc="-5" dirty="0">
                <a:solidFill>
                  <a:srgbClr val="CB05B3"/>
                </a:solidFill>
                <a:latin typeface="+mj-lt"/>
                <a:cs typeface="Cambria"/>
              </a:rPr>
              <a:t>Nurses</a:t>
            </a:r>
            <a:endParaRPr lang="en-US" dirty="0">
              <a:solidFill>
                <a:srgbClr val="CB05B3"/>
              </a:solidFill>
              <a:latin typeface="+mj-lt"/>
              <a:cs typeface="Cambria"/>
            </a:endParaRPr>
          </a:p>
          <a:p>
            <a:pPr marL="12988" algn="ctr"/>
            <a:r>
              <a:rPr lang="en-US" spc="-5" dirty="0">
                <a:solidFill>
                  <a:srgbClr val="CB05B3"/>
                </a:solidFill>
                <a:latin typeface="+mj-lt"/>
                <a:cs typeface="Cambria"/>
              </a:rPr>
              <a:t>This activity </a:t>
            </a:r>
            <a:r>
              <a:rPr lang="en-US" dirty="0">
                <a:solidFill>
                  <a:srgbClr val="CB05B3"/>
                </a:solidFill>
                <a:latin typeface="+mj-lt"/>
                <a:cs typeface="Cambria"/>
              </a:rPr>
              <a:t>is</a:t>
            </a:r>
            <a:r>
              <a:rPr lang="en-US" spc="-5" dirty="0">
                <a:solidFill>
                  <a:srgbClr val="CB05B3"/>
                </a:solidFill>
                <a:latin typeface="+mj-lt"/>
                <a:cs typeface="Cambria"/>
              </a:rPr>
              <a:t> awarded</a:t>
            </a:r>
            <a:r>
              <a:rPr lang="en-US" spc="5" dirty="0">
                <a:solidFill>
                  <a:srgbClr val="CB05B3"/>
                </a:solidFill>
                <a:latin typeface="+mj-lt"/>
                <a:cs typeface="Cambria"/>
              </a:rPr>
              <a:t> 12</a:t>
            </a:r>
            <a:r>
              <a:rPr lang="en-US" spc="-5" dirty="0">
                <a:solidFill>
                  <a:srgbClr val="CB05B3"/>
                </a:solidFill>
                <a:latin typeface="+mj-lt"/>
                <a:cs typeface="Cambria"/>
              </a:rPr>
              <a:t> contact</a:t>
            </a:r>
            <a:r>
              <a:rPr lang="en-US" dirty="0">
                <a:solidFill>
                  <a:srgbClr val="CB05B3"/>
                </a:solidFill>
                <a:latin typeface="+mj-lt"/>
                <a:cs typeface="Cambria"/>
              </a:rPr>
              <a:t> </a:t>
            </a:r>
            <a:r>
              <a:rPr lang="en-US" spc="-5" dirty="0">
                <a:solidFill>
                  <a:srgbClr val="CB05B3"/>
                </a:solidFill>
                <a:latin typeface="+mj-lt"/>
                <a:cs typeface="Cambria"/>
              </a:rPr>
              <a:t>hours.</a:t>
            </a:r>
            <a:r>
              <a:rPr lang="en-US" spc="5" dirty="0">
                <a:solidFill>
                  <a:srgbClr val="CB05B3"/>
                </a:solidFill>
                <a:latin typeface="+mj-lt"/>
                <a:cs typeface="Cambria"/>
              </a:rPr>
              <a:t> </a:t>
            </a:r>
            <a:endParaRPr lang="en-US" dirty="0">
              <a:solidFill>
                <a:srgbClr val="CB05B3"/>
              </a:solidFill>
              <a:latin typeface="+mj-lt"/>
              <a:cs typeface="Cambria"/>
            </a:endParaRPr>
          </a:p>
        </p:txBody>
      </p:sp>
      <p:pic>
        <p:nvPicPr>
          <p:cNvPr id="7" name="Picture 6">
            <a:extLst>
              <a:ext uri="{FF2B5EF4-FFF2-40B4-BE49-F238E27FC236}">
                <a16:creationId xmlns:a16="http://schemas.microsoft.com/office/drawing/2014/main" id="{9229524B-EC58-4A46-B4EC-56D1FC3B36A4}"/>
              </a:ext>
            </a:extLst>
          </p:cNvPr>
          <p:cNvPicPr>
            <a:picLocks noChangeAspect="1"/>
          </p:cNvPicPr>
          <p:nvPr/>
        </p:nvPicPr>
        <p:blipFill>
          <a:blip r:embed="rId3"/>
          <a:stretch>
            <a:fillRect/>
          </a:stretch>
        </p:blipFill>
        <p:spPr>
          <a:xfrm>
            <a:off x="10520940" y="5820052"/>
            <a:ext cx="1290061" cy="886917"/>
          </a:xfrm>
          <a:prstGeom prst="rect">
            <a:avLst/>
          </a:prstGeom>
        </p:spPr>
      </p:pic>
    </p:spTree>
    <p:extLst>
      <p:ext uri="{BB962C8B-B14F-4D97-AF65-F5344CB8AC3E}">
        <p14:creationId xmlns:p14="http://schemas.microsoft.com/office/powerpoint/2010/main" val="359653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a:spLocks noChangeArrowheads="1"/>
          </p:cNvSpPr>
          <p:nvPr/>
        </p:nvSpPr>
        <p:spPr bwMode="auto">
          <a:xfrm>
            <a:off x="2133600" y="2901677"/>
            <a:ext cx="1573968" cy="914400"/>
          </a:xfrm>
          <a:prstGeom prst="ellipse">
            <a:avLst/>
          </a:prstGeom>
          <a:solidFill>
            <a:srgbClr val="FF9900"/>
          </a:solidFill>
          <a:ln w="38100">
            <a:noFill/>
            <a:round/>
            <a:headEnd/>
            <a:tailEnd/>
          </a:ln>
          <a:effectLst/>
          <a:scene3d>
            <a:camera prst="orthographicFront"/>
            <a:lightRig rig="threePt" dir="t"/>
          </a:scene3d>
          <a:sp3d>
            <a:bevelT/>
          </a:sp3d>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Aft>
                <a:spcPct val="15000"/>
              </a:spcAft>
              <a:buClr>
                <a:srgbClr val="FF0000"/>
              </a:buClr>
              <a:buSzPct val="100000"/>
              <a:buFont typeface="Verdana" charset="0"/>
              <a:buNone/>
              <a:defRPr/>
            </a:pPr>
            <a:r>
              <a:rPr lang="en-US" sz="1800" dirty="0">
                <a:latin typeface="+mn-lt"/>
                <a:cs typeface="Arial" charset="0"/>
              </a:rPr>
              <a:t>Life Threat</a:t>
            </a:r>
          </a:p>
        </p:txBody>
      </p:sp>
      <p:sp>
        <p:nvSpPr>
          <p:cNvPr id="13" name="Oval 8"/>
          <p:cNvSpPr>
            <a:spLocks noChangeArrowheads="1"/>
          </p:cNvSpPr>
          <p:nvPr/>
        </p:nvSpPr>
        <p:spPr bwMode="auto">
          <a:xfrm>
            <a:off x="4252049" y="2915964"/>
            <a:ext cx="1395413" cy="900113"/>
          </a:xfrm>
          <a:prstGeom prst="ellipse">
            <a:avLst/>
          </a:prstGeom>
          <a:solidFill>
            <a:srgbClr val="FF9900"/>
          </a:solidFill>
          <a:ln w="38100">
            <a:noFill/>
            <a:round/>
            <a:headEnd/>
            <a:tailEnd/>
          </a:ln>
          <a:effectLst/>
          <a:scene3d>
            <a:camera prst="orthographicFront"/>
            <a:lightRig rig="threePt" dir="t"/>
          </a:scene3d>
          <a:sp3d>
            <a:bevelT/>
          </a:sp3d>
        </p:spPr>
        <p:txBody>
          <a:bodyPr wrap="none" anchor="ct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Aft>
                <a:spcPct val="15000"/>
              </a:spcAft>
              <a:buClr>
                <a:srgbClr val="FF0000"/>
              </a:buClr>
              <a:buSzPct val="100000"/>
              <a:buFont typeface="Verdana" charset="0"/>
              <a:buNone/>
              <a:defRPr/>
            </a:pPr>
            <a:r>
              <a:rPr lang="en-US" sz="1800" dirty="0">
                <a:latin typeface="+mn-lt"/>
                <a:cs typeface="Arial" charset="0"/>
              </a:rPr>
              <a:t>Loss</a:t>
            </a:r>
          </a:p>
        </p:txBody>
      </p:sp>
      <p:sp>
        <p:nvSpPr>
          <p:cNvPr id="15" name="Oval 12"/>
          <p:cNvSpPr>
            <a:spLocks noChangeArrowheads="1"/>
          </p:cNvSpPr>
          <p:nvPr/>
        </p:nvSpPr>
        <p:spPr bwMode="auto">
          <a:xfrm>
            <a:off x="8305800" y="2915171"/>
            <a:ext cx="1509712" cy="887412"/>
          </a:xfrm>
          <a:prstGeom prst="ellipse">
            <a:avLst/>
          </a:prstGeom>
          <a:solidFill>
            <a:srgbClr val="FF9900"/>
          </a:solidFill>
          <a:ln w="38100">
            <a:noFill/>
            <a:round/>
            <a:headEnd/>
            <a:tailEnd/>
          </a:ln>
          <a:effectLst/>
          <a:scene3d>
            <a:camera prst="orthographicFront"/>
            <a:lightRig rig="threePt" dir="t"/>
          </a:scene3d>
          <a:sp3d>
            <a:bevelT/>
          </a:sp3d>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Aft>
                <a:spcPct val="15000"/>
              </a:spcAft>
              <a:buClr>
                <a:srgbClr val="FF0000"/>
              </a:buClr>
              <a:buSzPct val="100000"/>
              <a:buFont typeface="Verdana" charset="0"/>
              <a:buNone/>
              <a:defRPr/>
            </a:pPr>
            <a:r>
              <a:rPr lang="en-US" sz="1800" dirty="0">
                <a:latin typeface="+mn-lt"/>
                <a:cs typeface="Arial" charset="0"/>
              </a:rPr>
              <a:t>Wear &amp; Tear</a:t>
            </a:r>
          </a:p>
        </p:txBody>
      </p:sp>
      <p:sp>
        <p:nvSpPr>
          <p:cNvPr id="19" name="Oval 8"/>
          <p:cNvSpPr>
            <a:spLocks noChangeArrowheads="1"/>
          </p:cNvSpPr>
          <p:nvPr/>
        </p:nvSpPr>
        <p:spPr bwMode="auto">
          <a:xfrm>
            <a:off x="6171393" y="2900801"/>
            <a:ext cx="1600200" cy="901700"/>
          </a:xfrm>
          <a:prstGeom prst="ellipse">
            <a:avLst/>
          </a:prstGeom>
          <a:solidFill>
            <a:srgbClr val="FF9900"/>
          </a:solidFill>
          <a:ln w="38100">
            <a:noFill/>
            <a:round/>
            <a:headEnd/>
            <a:tailEnd/>
          </a:ln>
          <a:effectLst/>
          <a:scene3d>
            <a:camera prst="orthographicFront"/>
            <a:lightRig rig="threePt" dir="t"/>
          </a:scene3d>
          <a:sp3d>
            <a:bevelT/>
          </a:sp3d>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Aft>
                <a:spcPct val="15000"/>
              </a:spcAft>
              <a:buClr>
                <a:srgbClr val="FF0000"/>
              </a:buClr>
              <a:buSzPct val="100000"/>
              <a:buFont typeface="Verdana" charset="0"/>
              <a:buNone/>
              <a:defRPr/>
            </a:pPr>
            <a:r>
              <a:rPr lang="en-US" sz="1800" dirty="0">
                <a:latin typeface="+mn-lt"/>
                <a:cs typeface="Arial" charset="0"/>
              </a:rPr>
              <a:t>Inner Conflict</a:t>
            </a:r>
          </a:p>
        </p:txBody>
      </p:sp>
      <p:sp>
        <p:nvSpPr>
          <p:cNvPr id="14350" name="Rectangle 2"/>
          <p:cNvSpPr>
            <a:spLocks noGrp="1" noChangeArrowheads="1"/>
          </p:cNvSpPr>
          <p:nvPr>
            <p:ph type="title"/>
          </p:nvPr>
        </p:nvSpPr>
        <p:spPr>
          <a:xfrm>
            <a:off x="856885" y="248676"/>
            <a:ext cx="10574505" cy="1007533"/>
          </a:xfrm>
        </p:spPr>
        <p:txBody>
          <a:bodyPr>
            <a:normAutofit/>
          </a:bodyPr>
          <a:lstStyle/>
          <a:p>
            <a:pPr algn="ctr" eaLnBrk="1" hangingPunct="1"/>
            <a:r>
              <a:rPr lang="en-GB" altLang="en-US" sz="4000" dirty="0">
                <a:latin typeface="+mn-lt"/>
              </a:rPr>
              <a:t>Four Sources of Stress Injury</a:t>
            </a:r>
          </a:p>
        </p:txBody>
      </p:sp>
      <p:sp>
        <p:nvSpPr>
          <p:cNvPr id="4" name="Down Arrow 3"/>
          <p:cNvSpPr/>
          <p:nvPr/>
        </p:nvSpPr>
        <p:spPr>
          <a:xfrm>
            <a:off x="2671764" y="2437034"/>
            <a:ext cx="542925" cy="481012"/>
          </a:xfrm>
          <a:prstGeom prst="downArrow">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 name="Down Arrow 19"/>
          <p:cNvSpPr/>
          <p:nvPr/>
        </p:nvSpPr>
        <p:spPr>
          <a:xfrm>
            <a:off x="4649789" y="2419572"/>
            <a:ext cx="542925" cy="481013"/>
          </a:xfrm>
          <a:prstGeom prst="downArrow">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Down Arrow 20"/>
          <p:cNvSpPr/>
          <p:nvPr/>
        </p:nvSpPr>
        <p:spPr>
          <a:xfrm>
            <a:off x="6699251" y="2437034"/>
            <a:ext cx="544513" cy="481012"/>
          </a:xfrm>
          <a:prstGeom prst="downArrow">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Down Arrow 21"/>
          <p:cNvSpPr/>
          <p:nvPr/>
        </p:nvSpPr>
        <p:spPr>
          <a:xfrm>
            <a:off x="8785226" y="2419572"/>
            <a:ext cx="542925" cy="481013"/>
          </a:xfrm>
          <a:prstGeom prst="downArrow">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 name="Rectangle 10"/>
          <p:cNvSpPr txBox="1">
            <a:spLocks noChangeArrowheads="1"/>
          </p:cNvSpPr>
          <p:nvPr/>
        </p:nvSpPr>
        <p:spPr>
          <a:xfrm>
            <a:off x="2133600" y="3994371"/>
            <a:ext cx="1804988" cy="2144177"/>
          </a:xfrm>
          <a:prstGeom prst="rect">
            <a:avLst/>
          </a:prstGeom>
        </p:spPr>
        <p:txBody>
          <a:bodyPr lIns="0" tIns="0" rIns="0" bIns="0">
            <a:spAutoFit/>
          </a:bodyPr>
          <a:lstStyle>
            <a:lvl1pPr marL="342900" indent="-342900" algn="l" defTabSz="914400" rtl="0" eaLnBrk="1" latinLnBrk="0" hangingPunct="1">
              <a:spcBef>
                <a:spcPts val="2000"/>
              </a:spcBef>
              <a:buClr>
                <a:srgbClr val="FF0000"/>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rgbClr val="FF0000"/>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spcBef>
                <a:spcPts val="800"/>
              </a:spcBef>
              <a:buNone/>
              <a:defRPr/>
            </a:pPr>
            <a:r>
              <a:rPr lang="en-US" sz="1800" b="1" dirty="0">
                <a:solidFill>
                  <a:srgbClr val="000090"/>
                </a:solidFill>
                <a:ea typeface="ＭＳ Ｐゴシック" charset="0"/>
                <a:cs typeface="ＭＳ Ｐゴシック" charset="0"/>
              </a:rPr>
              <a:t>A </a:t>
            </a:r>
            <a:r>
              <a:rPr lang="en-US" sz="1800" b="1" u="sng" dirty="0">
                <a:solidFill>
                  <a:srgbClr val="000090"/>
                </a:solidFill>
                <a:ea typeface="ＭＳ Ｐゴシック" charset="0"/>
                <a:cs typeface="ＭＳ Ｐゴシック" charset="0"/>
              </a:rPr>
              <a:t>traumatic</a:t>
            </a:r>
            <a:r>
              <a:rPr lang="en-US" sz="1800" b="1" dirty="0">
                <a:solidFill>
                  <a:srgbClr val="000090"/>
                </a:solidFill>
                <a:ea typeface="ＭＳ Ｐゴシック" charset="0"/>
                <a:cs typeface="ＭＳ Ｐゴシック" charset="0"/>
              </a:rPr>
              <a:t> injury</a:t>
            </a:r>
          </a:p>
          <a:p>
            <a:pPr marL="0" indent="0">
              <a:spcBef>
                <a:spcPts val="800"/>
              </a:spcBef>
              <a:buNone/>
              <a:defRPr/>
            </a:pPr>
            <a:r>
              <a:rPr lang="en-US" sz="1800" b="1" dirty="0">
                <a:solidFill>
                  <a:srgbClr val="000000"/>
                </a:solidFill>
              </a:rPr>
              <a:t>Due to an experience of death-provoking terror, horror, or helplessness</a:t>
            </a:r>
          </a:p>
          <a:p>
            <a:pPr>
              <a:spcBef>
                <a:spcPts val="800"/>
              </a:spcBef>
              <a:defRPr/>
            </a:pPr>
            <a:endParaRPr lang="en-US" sz="1800" dirty="0">
              <a:solidFill>
                <a:srgbClr val="000090"/>
              </a:solidFill>
              <a:ea typeface="ＭＳ Ｐゴシック" charset="0"/>
              <a:cs typeface="ＭＳ Ｐゴシック" charset="0"/>
            </a:endParaRPr>
          </a:p>
        </p:txBody>
      </p:sp>
      <p:sp>
        <p:nvSpPr>
          <p:cNvPr id="14356" name="Rectangle 10"/>
          <p:cNvSpPr txBox="1">
            <a:spLocks noChangeArrowheads="1"/>
          </p:cNvSpPr>
          <p:nvPr/>
        </p:nvSpPr>
        <p:spPr bwMode="auto">
          <a:xfrm>
            <a:off x="4335464" y="3994371"/>
            <a:ext cx="1590675" cy="1764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b="1">
                <a:solidFill>
                  <a:schemeClr val="tx1"/>
                </a:solidFill>
                <a:latin typeface="Arial" charset="0"/>
                <a:ea typeface="ＭＳ Ｐゴシック" charset="-128"/>
              </a:defRPr>
            </a:lvl1pPr>
            <a:lvl2pPr marL="742950" indent="-285750">
              <a:defRPr sz="2000" b="1">
                <a:solidFill>
                  <a:schemeClr val="tx1"/>
                </a:solidFill>
                <a:latin typeface="Arial" charset="0"/>
                <a:ea typeface="ＭＳ Ｐゴシック" charset="-128"/>
              </a:defRPr>
            </a:lvl2pPr>
            <a:lvl3pPr marL="1143000" indent="-228600">
              <a:defRPr sz="2000" b="1">
                <a:solidFill>
                  <a:schemeClr val="tx1"/>
                </a:solidFill>
                <a:latin typeface="Arial" charset="0"/>
                <a:ea typeface="ＭＳ Ｐゴシック" charset="-128"/>
              </a:defRPr>
            </a:lvl3pPr>
            <a:lvl4pPr marL="1600200" indent="-228600">
              <a:defRPr sz="2000" b="1">
                <a:solidFill>
                  <a:schemeClr val="tx1"/>
                </a:solidFill>
                <a:latin typeface="Arial" charset="0"/>
                <a:ea typeface="ＭＳ Ｐゴシック" charset="-128"/>
              </a:defRPr>
            </a:lvl4pPr>
            <a:lvl5pPr marL="2057400" indent="-228600">
              <a:defRPr sz="2000" b="1">
                <a:solidFill>
                  <a:schemeClr val="tx1"/>
                </a:solidFill>
                <a:latin typeface="Arial" charset="0"/>
                <a:ea typeface="ＭＳ Ｐゴシック"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charset="-128"/>
              </a:defRPr>
            </a:lvl9pPr>
          </a:lstStyle>
          <a:p>
            <a:pPr>
              <a:spcBef>
                <a:spcPts val="800"/>
              </a:spcBef>
              <a:buClr>
                <a:srgbClr val="FF0000"/>
              </a:buClr>
              <a:buSzPct val="90000"/>
            </a:pPr>
            <a:r>
              <a:rPr lang="en-US" altLang="en-US" sz="1800" dirty="0">
                <a:solidFill>
                  <a:srgbClr val="000090"/>
                </a:solidFill>
                <a:latin typeface="Calibri" charset="0"/>
              </a:rPr>
              <a:t>A </a:t>
            </a:r>
            <a:r>
              <a:rPr lang="en-US" altLang="en-US" sz="1800" u="sng" dirty="0">
                <a:solidFill>
                  <a:srgbClr val="000090"/>
                </a:solidFill>
                <a:latin typeface="Calibri" charset="0"/>
              </a:rPr>
              <a:t>grief</a:t>
            </a:r>
            <a:r>
              <a:rPr lang="en-US" altLang="en-US" sz="1800" dirty="0">
                <a:solidFill>
                  <a:srgbClr val="000090"/>
                </a:solidFill>
                <a:latin typeface="Calibri" charset="0"/>
              </a:rPr>
              <a:t> injury</a:t>
            </a:r>
          </a:p>
          <a:p>
            <a:pPr>
              <a:spcBef>
                <a:spcPts val="800"/>
              </a:spcBef>
              <a:buClr>
                <a:srgbClr val="FF0000"/>
              </a:buClr>
              <a:buSzPct val="90000"/>
            </a:pPr>
            <a:r>
              <a:rPr lang="en-US" altLang="en-US" sz="1800" dirty="0">
                <a:solidFill>
                  <a:srgbClr val="000000"/>
                </a:solidFill>
                <a:latin typeface="Calibri" charset="0"/>
              </a:rPr>
              <a:t>Due to the loss of cherished people, things or parts of oneself</a:t>
            </a:r>
          </a:p>
        </p:txBody>
      </p:sp>
      <p:sp>
        <p:nvSpPr>
          <p:cNvPr id="14357" name="Rectangle 10"/>
          <p:cNvSpPr txBox="1">
            <a:spLocks noChangeArrowheads="1"/>
          </p:cNvSpPr>
          <p:nvPr/>
        </p:nvSpPr>
        <p:spPr bwMode="auto">
          <a:xfrm>
            <a:off x="6170613" y="3994371"/>
            <a:ext cx="1928812" cy="147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b="1">
                <a:solidFill>
                  <a:schemeClr val="tx1"/>
                </a:solidFill>
                <a:latin typeface="Arial" charset="0"/>
                <a:ea typeface="ＭＳ Ｐゴシック" charset="-128"/>
              </a:defRPr>
            </a:lvl1pPr>
            <a:lvl2pPr marL="742950" indent="-285750">
              <a:defRPr sz="2000" b="1">
                <a:solidFill>
                  <a:schemeClr val="tx1"/>
                </a:solidFill>
                <a:latin typeface="Arial" charset="0"/>
                <a:ea typeface="ＭＳ Ｐゴシック" charset="-128"/>
              </a:defRPr>
            </a:lvl2pPr>
            <a:lvl3pPr marL="1143000" indent="-228600">
              <a:defRPr sz="2000" b="1">
                <a:solidFill>
                  <a:schemeClr val="tx1"/>
                </a:solidFill>
                <a:latin typeface="Arial" charset="0"/>
                <a:ea typeface="ＭＳ Ｐゴシック" charset="-128"/>
              </a:defRPr>
            </a:lvl3pPr>
            <a:lvl4pPr marL="1600200" indent="-228600">
              <a:defRPr sz="2000" b="1">
                <a:solidFill>
                  <a:schemeClr val="tx1"/>
                </a:solidFill>
                <a:latin typeface="Arial" charset="0"/>
                <a:ea typeface="ＭＳ Ｐゴシック" charset="-128"/>
              </a:defRPr>
            </a:lvl4pPr>
            <a:lvl5pPr marL="2057400" indent="-228600">
              <a:defRPr sz="2000" b="1">
                <a:solidFill>
                  <a:schemeClr val="tx1"/>
                </a:solidFill>
                <a:latin typeface="Arial" charset="0"/>
                <a:ea typeface="ＭＳ Ｐゴシック"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charset="-128"/>
              </a:defRPr>
            </a:lvl9pPr>
          </a:lstStyle>
          <a:p>
            <a:pPr>
              <a:spcBef>
                <a:spcPts val="800"/>
              </a:spcBef>
              <a:buClr>
                <a:srgbClr val="FF0000"/>
              </a:buClr>
              <a:buSzPct val="90000"/>
            </a:pPr>
            <a:r>
              <a:rPr lang="en-US" altLang="en-US" sz="1800" dirty="0">
                <a:solidFill>
                  <a:srgbClr val="000090"/>
                </a:solidFill>
                <a:latin typeface="Calibri" charset="0"/>
              </a:rPr>
              <a:t>A </a:t>
            </a:r>
            <a:r>
              <a:rPr lang="en-US" altLang="en-US" sz="1800" u="sng" dirty="0">
                <a:solidFill>
                  <a:srgbClr val="000090"/>
                </a:solidFill>
                <a:latin typeface="Calibri" charset="0"/>
              </a:rPr>
              <a:t>moral</a:t>
            </a:r>
            <a:r>
              <a:rPr lang="en-US" altLang="en-US" sz="1800" dirty="0">
                <a:solidFill>
                  <a:srgbClr val="000090"/>
                </a:solidFill>
                <a:latin typeface="Calibri" charset="0"/>
              </a:rPr>
              <a:t> injury</a:t>
            </a:r>
          </a:p>
          <a:p>
            <a:pPr>
              <a:spcBef>
                <a:spcPts val="800"/>
              </a:spcBef>
              <a:buClr>
                <a:srgbClr val="FF0000"/>
              </a:buClr>
              <a:buSzPct val="90000"/>
            </a:pPr>
            <a:r>
              <a:rPr lang="en-US" altLang="en-US" sz="1800" dirty="0">
                <a:solidFill>
                  <a:srgbClr val="000000"/>
                </a:solidFill>
                <a:latin typeface="Calibri" charset="0"/>
              </a:rPr>
              <a:t>Due to behaviors or the witnessing of behaviors that violate moral values</a:t>
            </a:r>
          </a:p>
        </p:txBody>
      </p:sp>
      <p:sp>
        <p:nvSpPr>
          <p:cNvPr id="26" name="Rectangle 10"/>
          <p:cNvSpPr txBox="1">
            <a:spLocks noChangeArrowheads="1"/>
          </p:cNvSpPr>
          <p:nvPr/>
        </p:nvSpPr>
        <p:spPr>
          <a:xfrm>
            <a:off x="8235951" y="3975321"/>
            <a:ext cx="1971675" cy="2400300"/>
          </a:xfrm>
          <a:prstGeom prst="rect">
            <a:avLst/>
          </a:prstGeom>
        </p:spPr>
        <p:txBody>
          <a:bodyPr lIns="0" tIns="0" rIns="0" bIns="0">
            <a:spAutoFit/>
          </a:bodyPr>
          <a:lstStyle>
            <a:lvl1pPr marL="342900" indent="-342900" algn="l" defTabSz="914400" rtl="0" eaLnBrk="1" latinLnBrk="0" hangingPunct="1">
              <a:spcBef>
                <a:spcPts val="2000"/>
              </a:spcBef>
              <a:buClr>
                <a:srgbClr val="FF0000"/>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rgbClr val="FF0000"/>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spcBef>
                <a:spcPts val="800"/>
              </a:spcBef>
              <a:buNone/>
              <a:defRPr/>
            </a:pPr>
            <a:r>
              <a:rPr lang="en-US" sz="1800" b="1" dirty="0">
                <a:solidFill>
                  <a:srgbClr val="000090"/>
                </a:solidFill>
                <a:latin typeface="Calibri" charset="0"/>
                <a:ea typeface="Calibri" charset="0"/>
                <a:cs typeface="Calibri" charset="0"/>
              </a:rPr>
              <a:t>A </a:t>
            </a:r>
            <a:r>
              <a:rPr lang="en-US" sz="1800" b="1" u="sng" dirty="0">
                <a:solidFill>
                  <a:srgbClr val="000090"/>
                </a:solidFill>
                <a:latin typeface="Calibri" charset="0"/>
                <a:ea typeface="Calibri" charset="0"/>
                <a:cs typeface="Calibri" charset="0"/>
              </a:rPr>
              <a:t>fatigue</a:t>
            </a:r>
            <a:r>
              <a:rPr lang="en-US" sz="1800" b="1" dirty="0">
                <a:solidFill>
                  <a:srgbClr val="000090"/>
                </a:solidFill>
                <a:latin typeface="Calibri" charset="0"/>
                <a:ea typeface="Calibri" charset="0"/>
                <a:cs typeface="Calibri" charset="0"/>
              </a:rPr>
              <a:t> injury</a:t>
            </a:r>
          </a:p>
          <a:p>
            <a:pPr marL="0" indent="0">
              <a:spcBef>
                <a:spcPts val="800"/>
              </a:spcBef>
              <a:buNone/>
              <a:defRPr/>
            </a:pPr>
            <a:r>
              <a:rPr lang="en-US" sz="1800" b="1" dirty="0">
                <a:solidFill>
                  <a:srgbClr val="000000"/>
                </a:solidFill>
                <a:latin typeface="Calibri" charset="0"/>
                <a:ea typeface="Calibri" charset="0"/>
                <a:cs typeface="Calibri" charset="0"/>
              </a:rPr>
              <a:t>Due to the accumulation of stress from all sources over time without sufficient rest and recovery</a:t>
            </a:r>
          </a:p>
          <a:p>
            <a:pPr marL="231775" indent="-231775">
              <a:spcBef>
                <a:spcPts val="800"/>
              </a:spcBef>
              <a:defRPr/>
            </a:pPr>
            <a:endParaRPr lang="en-US" sz="1800" b="1" dirty="0">
              <a:solidFill>
                <a:srgbClr val="000090"/>
              </a:solidFill>
              <a:latin typeface="Calibri" charset="0"/>
              <a:ea typeface="Calibri" charset="0"/>
              <a:cs typeface="Calibri" charset="0"/>
            </a:endParaRPr>
          </a:p>
        </p:txBody>
      </p:sp>
      <p:sp>
        <p:nvSpPr>
          <p:cNvPr id="17" name="Text Box 14"/>
          <p:cNvSpPr txBox="1">
            <a:spLocks noChangeArrowheads="1"/>
          </p:cNvSpPr>
          <p:nvPr/>
        </p:nvSpPr>
        <p:spPr bwMode="auto">
          <a:xfrm>
            <a:off x="2227107" y="1904548"/>
            <a:ext cx="7823722" cy="610874"/>
          </a:xfrm>
          <a:prstGeom prst="rect">
            <a:avLst/>
          </a:prstGeom>
          <a:solidFill>
            <a:srgbClr val="FF9900"/>
          </a:solidFill>
          <a:ln w="38100">
            <a:noFill/>
            <a:miter lim="800000"/>
            <a:headEnd/>
            <a:tailEnd/>
          </a:ln>
          <a:effectLst/>
          <a:scene3d>
            <a:camera prst="orthographicFront"/>
            <a:lightRig rig="threePt" dir="t"/>
          </a:scene3d>
          <a:sp3d>
            <a:bevelT/>
          </a:sp3d>
        </p:spPr>
        <p:txBody>
          <a:bodyPr tIns="91440" bIns="91440" anchor="ct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Bef>
                <a:spcPct val="50000"/>
              </a:spcBef>
              <a:buClr>
                <a:schemeClr val="bg1"/>
              </a:buClr>
              <a:buSzPct val="100000"/>
              <a:buFont typeface="Verdana" charset="0"/>
              <a:buNone/>
              <a:defRPr/>
            </a:pPr>
            <a:r>
              <a:rPr lang="en-US" b="1" dirty="0">
                <a:effectLst>
                  <a:glow rad="63500">
                    <a:schemeClr val="accent2">
                      <a:satMod val="175000"/>
                      <a:alpha val="40000"/>
                    </a:schemeClr>
                  </a:glow>
                </a:effectLst>
                <a:latin typeface="+mn-lt"/>
                <a:cs typeface="Arial Unicode MS" charset="0"/>
              </a:rPr>
              <a:t>Intense or Prolonged Stress</a:t>
            </a:r>
          </a:p>
        </p:txBody>
      </p:sp>
    </p:spTree>
    <p:extLst>
      <p:ext uri="{BB962C8B-B14F-4D97-AF65-F5344CB8AC3E}">
        <p14:creationId xmlns:p14="http://schemas.microsoft.com/office/powerpoint/2010/main" val="85006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315F-6172-6B7B-5752-6D710920C624}"/>
              </a:ext>
            </a:extLst>
          </p:cNvPr>
          <p:cNvSpPr>
            <a:spLocks noGrp="1"/>
          </p:cNvSpPr>
          <p:nvPr>
            <p:ph type="title"/>
          </p:nvPr>
        </p:nvSpPr>
        <p:spPr>
          <a:xfrm>
            <a:off x="2335427" y="132347"/>
            <a:ext cx="7325930" cy="1007533"/>
          </a:xfrm>
        </p:spPr>
        <p:txBody>
          <a:bodyPr>
            <a:normAutofit fontScale="90000"/>
          </a:bodyPr>
          <a:lstStyle/>
          <a:p>
            <a:r>
              <a:rPr lang="en-US" dirty="0">
                <a:latin typeface="+mn-lt"/>
              </a:rPr>
              <a:t>Stress Continuum/Thermometer</a:t>
            </a:r>
          </a:p>
        </p:txBody>
      </p:sp>
      <p:graphicFrame>
        <p:nvGraphicFramePr>
          <p:cNvPr id="4" name="Group 3">
            <a:extLst>
              <a:ext uri="{FF2B5EF4-FFF2-40B4-BE49-F238E27FC236}">
                <a16:creationId xmlns:a16="http://schemas.microsoft.com/office/drawing/2014/main" id="{A2B2ECD9-B387-84A3-67B8-914B457F98B7}"/>
              </a:ext>
            </a:extLst>
          </p:cNvPr>
          <p:cNvGraphicFramePr>
            <a:graphicFrameLocks noGrp="1"/>
          </p:cNvGraphicFramePr>
          <p:nvPr/>
        </p:nvGraphicFramePr>
        <p:xfrm>
          <a:off x="1528011" y="1298032"/>
          <a:ext cx="10663989" cy="5464432"/>
        </p:xfrm>
        <a:graphic>
          <a:graphicData uri="http://schemas.openxmlformats.org/drawingml/2006/table">
            <a:tbl>
              <a:tblPr/>
              <a:tblGrid>
                <a:gridCol w="2667017">
                  <a:extLst>
                    <a:ext uri="{9D8B030D-6E8A-4147-A177-3AD203B41FA5}">
                      <a16:colId xmlns:a16="http://schemas.microsoft.com/office/drawing/2014/main" val="20000"/>
                    </a:ext>
                  </a:extLst>
                </a:gridCol>
                <a:gridCol w="2664977">
                  <a:extLst>
                    <a:ext uri="{9D8B030D-6E8A-4147-A177-3AD203B41FA5}">
                      <a16:colId xmlns:a16="http://schemas.microsoft.com/office/drawing/2014/main" val="20001"/>
                    </a:ext>
                  </a:extLst>
                </a:gridCol>
                <a:gridCol w="2664977">
                  <a:extLst>
                    <a:ext uri="{9D8B030D-6E8A-4147-A177-3AD203B41FA5}">
                      <a16:colId xmlns:a16="http://schemas.microsoft.com/office/drawing/2014/main" val="20002"/>
                    </a:ext>
                  </a:extLst>
                </a:gridCol>
                <a:gridCol w="2667018">
                  <a:extLst>
                    <a:ext uri="{9D8B030D-6E8A-4147-A177-3AD203B41FA5}">
                      <a16:colId xmlns:a16="http://schemas.microsoft.com/office/drawing/2014/main" val="20003"/>
                    </a:ext>
                  </a:extLst>
                </a:gridCol>
              </a:tblGrid>
              <a:tr h="6547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127" charset="0"/>
                          <a:ea typeface="Corbel" pitchFamily="127" charset="0"/>
                          <a:cs typeface="Corbel" pitchFamily="127" charset="0"/>
                        </a:rPr>
                        <a:t>READY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bg1"/>
                          </a:solidFill>
                          <a:effectLst/>
                          <a:latin typeface="Calibri" pitchFamily="127" charset="0"/>
                          <a:ea typeface="Corbel" pitchFamily="127" charset="0"/>
                          <a:cs typeface="Corbel" pitchFamily="127" charset="0"/>
                        </a:rPr>
                        <a:t>(Green)</a:t>
                      </a:r>
                    </a:p>
                  </a:txBody>
                  <a:tcPr marL="91416" marR="91416" marT="45708" marB="4570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127" charset="0"/>
                          <a:ea typeface="Corbel" pitchFamily="127" charset="0"/>
                          <a:cs typeface="Corbel" pitchFamily="127" charset="0"/>
                        </a:rPr>
                        <a:t>REACTING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bg1"/>
                          </a:solidFill>
                          <a:effectLst/>
                          <a:latin typeface="Calibri" pitchFamily="127" charset="0"/>
                          <a:ea typeface="Corbel" pitchFamily="127" charset="0"/>
                          <a:cs typeface="Corbel" pitchFamily="127" charset="0"/>
                        </a:rPr>
                        <a:t>(Yellow)</a:t>
                      </a:r>
                    </a:p>
                  </a:txBody>
                  <a:tcPr marL="91416" marR="91416" marT="45708" marB="4570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127" charset="0"/>
                          <a:ea typeface="Corbel" pitchFamily="127" charset="0"/>
                          <a:cs typeface="Corbel" pitchFamily="127" charset="0"/>
                        </a:rPr>
                        <a:t>INJURED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bg1"/>
                          </a:solidFill>
                          <a:effectLst/>
                          <a:latin typeface="Calibri" pitchFamily="127" charset="0"/>
                          <a:ea typeface="Corbel" pitchFamily="127" charset="0"/>
                          <a:cs typeface="Corbel" pitchFamily="127" charset="0"/>
                        </a:rPr>
                        <a:t>(Orange)</a:t>
                      </a:r>
                    </a:p>
                  </a:txBody>
                  <a:tcPr marL="91416" marR="91416" marT="45708" marB="4570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127" charset="0"/>
                          <a:ea typeface="Corbel" pitchFamily="127" charset="0"/>
                          <a:cs typeface="Corbel" pitchFamily="127" charset="0"/>
                        </a:rPr>
                        <a:t>ILL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bg1"/>
                          </a:solidFill>
                          <a:effectLst/>
                          <a:latin typeface="Calibri" pitchFamily="127" charset="0"/>
                          <a:ea typeface="Corbel" pitchFamily="127" charset="0"/>
                          <a:cs typeface="Corbel" pitchFamily="127" charset="0"/>
                        </a:rPr>
                        <a:t>(Red)</a:t>
                      </a:r>
                    </a:p>
                  </a:txBody>
                  <a:tcPr marL="91416" marR="91416" marT="45708" marB="4570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0000"/>
                    </a:solidFill>
                  </a:tcPr>
                </a:tc>
                <a:extLst>
                  <a:ext uri="{0D108BD9-81ED-4DB2-BD59-A6C34878D82A}">
                    <a16:rowId xmlns:a16="http://schemas.microsoft.com/office/drawing/2014/main" val="10000"/>
                  </a:ext>
                </a:extLst>
              </a:tr>
              <a:tr h="4808491">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Optimal functioning</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Adaptive growth</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Wellness</a:t>
                      </a:r>
                    </a:p>
                    <a:p>
                      <a:pPr marL="341313" marR="0" lvl="0" indent="-341313" algn="l" defTabSz="457200" rtl="0" eaLnBrk="1" fontAlgn="base" latinLnBrk="0" hangingPunct="1">
                        <a:lnSpc>
                          <a:spcPct val="90000"/>
                        </a:lnSpc>
                        <a:spcBef>
                          <a:spcPct val="3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FEATURES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At one’s best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Well-trained and prepared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In control</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Physically, mentally and spiritually fit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Mission-focused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Motivated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Calm and steady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Having fun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Behaving ethically</a:t>
                      </a:r>
                      <a:endParaRPr kumimoji="0" lang="en-US" sz="1600" b="1" i="0" u="none" strike="noStrike" cap="none" normalizeH="0" baseline="0" dirty="0">
                        <a:ln>
                          <a:noFill/>
                        </a:ln>
                        <a:solidFill>
                          <a:srgbClr val="103154"/>
                        </a:solidFill>
                        <a:effectLst/>
                        <a:latin typeface="Calibri" pitchFamily="127" charset="0"/>
                        <a:ea typeface="Corbel" pitchFamily="127" charset="0"/>
                        <a:cs typeface="Corbel" pitchFamily="127" charset="0"/>
                      </a:endParaRPr>
                    </a:p>
                  </a:txBody>
                  <a:tcPr marL="91416" marR="91416"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9E690">
                        <a:alpha val="49803"/>
                      </a:srgbClr>
                    </a:solidFill>
                  </a:tcPr>
                </a:tc>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Mild and transient distress or impairment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Always goes away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Low risk</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CAUSES</a:t>
                      </a:r>
                      <a:endPar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Any stressor</a:t>
                      </a:r>
                      <a:endPar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FEATURES</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Feeling irritable, anxious or down</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Loss of motivation</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Loss of focus</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Difficulty sleeping</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Muscle tension or other physical changes</a:t>
                      </a:r>
                    </a:p>
                    <a:p>
                      <a:pPr marL="341313" marR="0" lvl="0" indent="-341313" algn="l" defTabSz="457200" rtl="0" eaLnBrk="1" fontAlgn="base" latinLnBrk="0" hangingPunct="1">
                        <a:lnSpc>
                          <a:spcPct val="10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Not having fun</a:t>
                      </a:r>
                    </a:p>
                  </a:txBody>
                  <a:tcPr marL="91416" marR="91416"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alpha val="50195"/>
                      </a:srgbClr>
                    </a:solidFill>
                  </a:tcPr>
                </a:tc>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More severe and persistent distress or impairment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Leaves a scar</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Higher risk</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CAUSES</a:t>
                      </a:r>
                      <a:endPar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Life threat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Loss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Moral injury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Wear and tear</a:t>
                      </a:r>
                      <a:endPar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FEATURES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Loss of control</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Panic, rage or depression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No longer feeling like normal self</a:t>
                      </a:r>
                    </a:p>
                    <a:p>
                      <a:pPr marL="341313" marR="0" lvl="0" indent="-341313" algn="l" defTabSz="457200" rtl="0" eaLnBrk="1" fontAlgn="base" latinLnBrk="0" hangingPunct="1">
                        <a:lnSpc>
                          <a:spcPct val="9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Excessive guilt, shame or blame</a:t>
                      </a:r>
                    </a:p>
                    <a:p>
                      <a:pPr marL="341313" marR="0" lvl="0" indent="-341313" algn="l" defTabSz="457200" rtl="0" eaLnBrk="1" fontAlgn="base" latinLnBrk="0" hangingPunct="1">
                        <a:lnSpc>
                          <a:spcPct val="9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Misconduct</a:t>
                      </a:r>
                    </a:p>
                  </a:txBody>
                  <a:tcPr marL="91416" marR="91416"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33">
                        <a:alpha val="49803"/>
                      </a:srgbClr>
                    </a:solidFill>
                  </a:tcPr>
                </a:tc>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Clinical mental disorder</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Unhealed stress injury causing life impairment</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TYPES</a:t>
                      </a:r>
                      <a:endPar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PTSD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Depression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Anxiety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Substance use disorders</a:t>
                      </a:r>
                      <a:endPar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FEATURES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Symptoms persist and worsen over time</a:t>
                      </a:r>
                    </a:p>
                    <a:p>
                      <a:pPr marL="341313" marR="0" lvl="0" indent="-341313" algn="l" defTabSz="457200" rtl="0" eaLnBrk="1" fontAlgn="base" latinLnBrk="0" hangingPunct="1">
                        <a:lnSpc>
                          <a:spcPct val="9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Severe distress or social or occupational impairment</a:t>
                      </a:r>
                    </a:p>
                  </a:txBody>
                  <a:tcPr marL="91416" marR="91416"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5050">
                        <a:alpha val="49803"/>
                      </a:srgbClr>
                    </a:solidFill>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0" y="1820448"/>
            <a:ext cx="1476375" cy="4419600"/>
          </a:xfrm>
          <a:prstGeom prst="rect">
            <a:avLst/>
          </a:prstGeom>
        </p:spPr>
      </p:pic>
    </p:spTree>
    <p:extLst>
      <p:ext uri="{BB962C8B-B14F-4D97-AF65-F5344CB8AC3E}">
        <p14:creationId xmlns:p14="http://schemas.microsoft.com/office/powerpoint/2010/main" val="366171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DE04006-BA8C-47BE-8873-D7110F41A431}"/>
              </a:ext>
            </a:extLst>
          </p:cNvPr>
          <p:cNvSpPr>
            <a:spLocks noGrp="1"/>
          </p:cNvSpPr>
          <p:nvPr>
            <p:ph type="title"/>
          </p:nvPr>
        </p:nvSpPr>
        <p:spPr>
          <a:xfrm>
            <a:off x="3477150" y="85437"/>
            <a:ext cx="5980751" cy="1008063"/>
          </a:xfrm>
        </p:spPr>
        <p:txBody>
          <a:bodyPr>
            <a:noAutofit/>
          </a:bodyPr>
          <a:lstStyle/>
          <a:p>
            <a:r>
              <a:rPr lang="en-US" sz="4000" dirty="0">
                <a:latin typeface="+mn-lt"/>
                <a:cs typeface="Arial" panose="020B0604020202020204" pitchFamily="34" charset="0"/>
              </a:rPr>
              <a:t>STRESS FIRST AID MODEL</a:t>
            </a:r>
          </a:p>
        </p:txBody>
      </p:sp>
      <p:pic>
        <p:nvPicPr>
          <p:cNvPr id="17" name="Picture 16">
            <a:extLst>
              <a:ext uri="{FF2B5EF4-FFF2-40B4-BE49-F238E27FC236}">
                <a16:creationId xmlns:a16="http://schemas.microsoft.com/office/drawing/2014/main" id="{B15907D7-F889-7533-8549-112A4348E917}"/>
              </a:ext>
            </a:extLst>
          </p:cNvPr>
          <p:cNvPicPr>
            <a:picLocks noChangeAspect="1"/>
          </p:cNvPicPr>
          <p:nvPr/>
        </p:nvPicPr>
        <p:blipFill>
          <a:blip r:embed="rId3"/>
          <a:stretch>
            <a:fillRect/>
          </a:stretch>
        </p:blipFill>
        <p:spPr>
          <a:xfrm>
            <a:off x="1981200" y="1447800"/>
            <a:ext cx="8077126" cy="5137020"/>
          </a:xfrm>
          <a:prstGeom prst="rect">
            <a:avLst/>
          </a:prstGeom>
        </p:spPr>
      </p:pic>
    </p:spTree>
    <p:extLst>
      <p:ext uri="{BB962C8B-B14F-4D97-AF65-F5344CB8AC3E}">
        <p14:creationId xmlns:p14="http://schemas.microsoft.com/office/powerpoint/2010/main" val="268962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D4FB-3EED-3268-0EE6-CEE79D8C8256}"/>
              </a:ext>
            </a:extLst>
          </p:cNvPr>
          <p:cNvSpPr>
            <a:spLocks noGrp="1"/>
          </p:cNvSpPr>
          <p:nvPr>
            <p:ph type="title"/>
          </p:nvPr>
        </p:nvSpPr>
        <p:spPr>
          <a:xfrm>
            <a:off x="849086" y="337460"/>
            <a:ext cx="9927771" cy="1007533"/>
          </a:xfrm>
        </p:spPr>
        <p:txBody>
          <a:bodyPr>
            <a:normAutofit fontScale="90000"/>
          </a:bodyPr>
          <a:lstStyle/>
          <a:p>
            <a:pPr algn="ctr"/>
            <a:r>
              <a:rPr lang="en-US" dirty="0">
                <a:latin typeface="+mn-lt"/>
                <a:ea typeface="+mj-lt"/>
                <a:cs typeface="+mj-lt"/>
              </a:rPr>
              <a:t>Check Actions</a:t>
            </a:r>
            <a:br>
              <a:rPr lang="en-US" b="1" dirty="0">
                <a:ea typeface="+mj-lt"/>
                <a:cs typeface="+mj-lt"/>
              </a:rPr>
            </a:br>
            <a:r>
              <a:rPr lang="en-US" sz="3600" b="1" dirty="0">
                <a:ea typeface="+mj-lt"/>
                <a:cs typeface="+mj-lt"/>
              </a:rPr>
              <a:t>Observe, Keep Track, Examine, Decide</a:t>
            </a:r>
            <a:endParaRPr lang="en-US" sz="3600" dirty="0">
              <a:ea typeface="+mj-lt"/>
              <a:cs typeface="+mj-lt"/>
            </a:endParaRPr>
          </a:p>
          <a:p>
            <a:endParaRPr lang="en-US" dirty="0">
              <a:cs typeface="Calibri Light"/>
            </a:endParaRPr>
          </a:p>
        </p:txBody>
      </p:sp>
      <p:graphicFrame>
        <p:nvGraphicFramePr>
          <p:cNvPr id="5" name="Table 4">
            <a:extLst>
              <a:ext uri="{FF2B5EF4-FFF2-40B4-BE49-F238E27FC236}">
                <a16:creationId xmlns:a16="http://schemas.microsoft.com/office/drawing/2014/main" id="{A24DC7E5-C7EF-9344-1443-3A05E89092D1}"/>
              </a:ext>
            </a:extLst>
          </p:cNvPr>
          <p:cNvGraphicFramePr>
            <a:graphicFrameLocks noGrp="1"/>
          </p:cNvGraphicFramePr>
          <p:nvPr>
            <p:extLst>
              <p:ext uri="{D42A27DB-BD31-4B8C-83A1-F6EECF244321}">
                <p14:modId xmlns:p14="http://schemas.microsoft.com/office/powerpoint/2010/main" val="1803345440"/>
              </p:ext>
            </p:extLst>
          </p:nvPr>
        </p:nvGraphicFramePr>
        <p:xfrm>
          <a:off x="391560" y="1402511"/>
          <a:ext cx="11301047" cy="5288267"/>
        </p:xfrm>
        <a:graphic>
          <a:graphicData uri="http://schemas.openxmlformats.org/drawingml/2006/table">
            <a:tbl>
              <a:tblPr firstRow="1" bandRow="1">
                <a:tableStyleId>{5C22544A-7EE6-4342-B048-85BDC9FD1C3A}</a:tableStyleId>
              </a:tblPr>
              <a:tblGrid>
                <a:gridCol w="3735993">
                  <a:extLst>
                    <a:ext uri="{9D8B030D-6E8A-4147-A177-3AD203B41FA5}">
                      <a16:colId xmlns:a16="http://schemas.microsoft.com/office/drawing/2014/main" val="189547671"/>
                    </a:ext>
                  </a:extLst>
                </a:gridCol>
                <a:gridCol w="3782527">
                  <a:extLst>
                    <a:ext uri="{9D8B030D-6E8A-4147-A177-3AD203B41FA5}">
                      <a16:colId xmlns:a16="http://schemas.microsoft.com/office/drawing/2014/main" val="1605429596"/>
                    </a:ext>
                  </a:extLst>
                </a:gridCol>
                <a:gridCol w="3782527">
                  <a:extLst>
                    <a:ext uri="{9D8B030D-6E8A-4147-A177-3AD203B41FA5}">
                      <a16:colId xmlns:a16="http://schemas.microsoft.com/office/drawing/2014/main" val="2051190331"/>
                    </a:ext>
                  </a:extLst>
                </a:gridCol>
              </a:tblGrid>
              <a:tr h="428993">
                <a:tc>
                  <a:txBody>
                    <a:bodyPr/>
                    <a:lstStyle/>
                    <a:p>
                      <a:r>
                        <a:rPr lang="en-US" sz="2400" dirty="0"/>
                        <a:t>Check Self</a:t>
                      </a:r>
                    </a:p>
                  </a:txBody>
                  <a:tcPr>
                    <a:solidFill>
                      <a:srgbClr val="232D4B"/>
                    </a:solidFill>
                  </a:tcPr>
                </a:tc>
                <a:tc>
                  <a:txBody>
                    <a:bodyPr/>
                    <a:lstStyle/>
                    <a:p>
                      <a:r>
                        <a:rPr lang="en-US" sz="2400" dirty="0"/>
                        <a:t>Check Peer/Leader</a:t>
                      </a:r>
                    </a:p>
                  </a:txBody>
                  <a:tcPr>
                    <a:solidFill>
                      <a:srgbClr val="232D4B"/>
                    </a:solidFill>
                  </a:tcPr>
                </a:tc>
                <a:tc>
                  <a:txBody>
                    <a:bodyPr/>
                    <a:lstStyle/>
                    <a:p>
                      <a:r>
                        <a:rPr lang="en-US" sz="2400" dirty="0"/>
                        <a:t>Check</a:t>
                      </a:r>
                      <a:r>
                        <a:rPr lang="en-US" sz="2400" baseline="0" dirty="0"/>
                        <a:t> Leader/Organization</a:t>
                      </a:r>
                      <a:endParaRPr lang="en-US" sz="2400" dirty="0"/>
                    </a:p>
                  </a:txBody>
                  <a:tcPr>
                    <a:solidFill>
                      <a:srgbClr val="232D4B"/>
                    </a:solidFill>
                  </a:tcPr>
                </a:tc>
                <a:extLst>
                  <a:ext uri="{0D108BD9-81ED-4DB2-BD59-A6C34878D82A}">
                    <a16:rowId xmlns:a16="http://schemas.microsoft.com/office/drawing/2014/main" val="4005926267"/>
                  </a:ext>
                </a:extLst>
              </a:tr>
              <a:tr h="455205">
                <a:tc>
                  <a:txBody>
                    <a:bodyPr/>
                    <a:lstStyle/>
                    <a:p>
                      <a:r>
                        <a:rPr lang="en-US" sz="2000" dirty="0"/>
                        <a:t>Permission for Self Care</a:t>
                      </a:r>
                    </a:p>
                  </a:txBody>
                  <a:tcPr>
                    <a:solidFill>
                      <a:schemeClr val="tx2">
                        <a:lumMod val="20000"/>
                        <a:lumOff val="80000"/>
                      </a:schemeClr>
                    </a:solidFill>
                  </a:tcPr>
                </a:tc>
                <a:tc>
                  <a:txBody>
                    <a:bodyPr/>
                    <a:lstStyle/>
                    <a:p>
                      <a:r>
                        <a:rPr lang="en-US" sz="2000" dirty="0"/>
                        <a:t>Build Relationships</a:t>
                      </a:r>
                    </a:p>
                  </a:txBody>
                  <a:tcPr>
                    <a:solidFill>
                      <a:schemeClr val="tx2">
                        <a:lumMod val="20000"/>
                        <a:lumOff val="80000"/>
                      </a:schemeClr>
                    </a:solidFill>
                  </a:tcPr>
                </a:tc>
                <a:tc>
                  <a:txBody>
                    <a:bodyPr/>
                    <a:lstStyle/>
                    <a:p>
                      <a:r>
                        <a:rPr lang="en-US" sz="2000" dirty="0"/>
                        <a:t>Well-Being Becomes</a:t>
                      </a:r>
                      <a:r>
                        <a:rPr lang="en-US" sz="2000" baseline="0" dirty="0"/>
                        <a:t> a Pillar</a:t>
                      </a:r>
                      <a:endParaRPr lang="en-US" sz="2000" dirty="0"/>
                    </a:p>
                  </a:txBody>
                  <a:tcPr>
                    <a:solidFill>
                      <a:schemeClr val="tx2">
                        <a:lumMod val="20000"/>
                        <a:lumOff val="80000"/>
                      </a:schemeClr>
                    </a:solidFill>
                  </a:tcPr>
                </a:tc>
                <a:extLst>
                  <a:ext uri="{0D108BD9-81ED-4DB2-BD59-A6C34878D82A}">
                    <a16:rowId xmlns:a16="http://schemas.microsoft.com/office/drawing/2014/main" val="703618266"/>
                  </a:ext>
                </a:extLst>
              </a:tr>
              <a:tr h="890955">
                <a:tc>
                  <a:txBody>
                    <a:bodyPr/>
                    <a:lstStyle/>
                    <a:p>
                      <a:r>
                        <a:rPr lang="en-US" sz="2000" dirty="0"/>
                        <a:t>SFA Thermometer</a:t>
                      </a:r>
                      <a:r>
                        <a:rPr lang="en-US" sz="2000" baseline="0" dirty="0"/>
                        <a:t> Self Check</a:t>
                      </a:r>
                      <a:endParaRPr lang="en-US" sz="2000" dirty="0"/>
                    </a:p>
                  </a:txBody>
                  <a:tcPr>
                    <a:solidFill>
                      <a:schemeClr val="tx2">
                        <a:lumMod val="20000"/>
                        <a:lumOff val="80000"/>
                      </a:schemeClr>
                    </a:solidFill>
                  </a:tcPr>
                </a:tc>
                <a:tc>
                  <a:txBody>
                    <a:bodyPr/>
                    <a:lstStyle/>
                    <a:p>
                      <a:r>
                        <a:rPr lang="en-US" sz="2000" dirty="0"/>
                        <a:t>Know Normal</a:t>
                      </a:r>
                      <a:r>
                        <a:rPr lang="en-US" sz="2000" baseline="0" dirty="0"/>
                        <a:t> &amp; Red Flags of Team Members</a:t>
                      </a:r>
                      <a:endParaRPr lang="en-US" sz="2000" dirty="0"/>
                    </a:p>
                  </a:txBody>
                  <a:tcPr>
                    <a:solidFill>
                      <a:schemeClr val="tx2">
                        <a:lumMod val="20000"/>
                        <a:lumOff val="80000"/>
                      </a:schemeClr>
                    </a:solidFill>
                  </a:tcPr>
                </a:tc>
                <a:tc>
                  <a:txBody>
                    <a:bodyPr/>
                    <a:lstStyle/>
                    <a:p>
                      <a:r>
                        <a:rPr lang="en-US" sz="2000" dirty="0"/>
                        <a:t>Create a People First Culture</a:t>
                      </a:r>
                    </a:p>
                  </a:txBody>
                  <a:tcPr>
                    <a:solidFill>
                      <a:schemeClr val="tx2">
                        <a:lumMod val="20000"/>
                        <a:lumOff val="80000"/>
                      </a:schemeClr>
                    </a:solidFill>
                  </a:tcPr>
                </a:tc>
                <a:extLst>
                  <a:ext uri="{0D108BD9-81ED-4DB2-BD59-A6C34878D82A}">
                    <a16:rowId xmlns:a16="http://schemas.microsoft.com/office/drawing/2014/main" val="4175949044"/>
                  </a:ext>
                </a:extLst>
              </a:tr>
              <a:tr h="772187">
                <a:tc>
                  <a:txBody>
                    <a:bodyPr/>
                    <a:lstStyle/>
                    <a:p>
                      <a:r>
                        <a:rPr lang="en-US" sz="2000" dirty="0"/>
                        <a:t>Self Awareness of Own Signs Reacting to Stress</a:t>
                      </a:r>
                      <a:r>
                        <a:rPr lang="en-US" sz="2000" baseline="0" dirty="0"/>
                        <a:t> (Yellow to Orange)</a:t>
                      </a:r>
                      <a:endParaRPr lang="en-US" sz="2000" dirty="0"/>
                    </a:p>
                  </a:txBody>
                  <a:tcPr>
                    <a:solidFill>
                      <a:schemeClr val="tx2">
                        <a:lumMod val="20000"/>
                        <a:lumOff val="80000"/>
                      </a:schemeClr>
                    </a:solidFill>
                  </a:tcPr>
                </a:tc>
                <a:tc>
                  <a:txBody>
                    <a:bodyPr/>
                    <a:lstStyle/>
                    <a:p>
                      <a:r>
                        <a:rPr lang="en-US" sz="2000" dirty="0"/>
                        <a:t>Observe for Changes in Behavior &amp; Communication</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Track Data &amp; Make Public (Turnover, Absenteeism, Engagement)</a:t>
                      </a:r>
                    </a:p>
                  </a:txBody>
                  <a:tcPr>
                    <a:solidFill>
                      <a:schemeClr val="tx2">
                        <a:lumMod val="20000"/>
                        <a:lumOff val="80000"/>
                      </a:schemeClr>
                    </a:solidFill>
                  </a:tcPr>
                </a:tc>
                <a:extLst>
                  <a:ext uri="{0D108BD9-81ED-4DB2-BD59-A6C34878D82A}">
                    <a16:rowId xmlns:a16="http://schemas.microsoft.com/office/drawing/2014/main" val="568652002"/>
                  </a:ext>
                </a:extLst>
              </a:tr>
              <a:tr h="772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Self</a:t>
                      </a:r>
                      <a:r>
                        <a:rPr lang="en-US" sz="2000" baseline="0" dirty="0"/>
                        <a:t> Awareness of Red Flags</a:t>
                      </a:r>
                      <a:endParaRPr lang="en-US" sz="2000" dirty="0"/>
                    </a:p>
                    <a:p>
                      <a:endParaRPr lang="en-US" sz="20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Be</a:t>
                      </a:r>
                      <a:r>
                        <a:rPr lang="en-US" sz="2000" baseline="0" dirty="0"/>
                        <a:t> Approachable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Be Authentic</a:t>
                      </a:r>
                    </a:p>
                  </a:txBody>
                  <a:tcPr>
                    <a:solidFill>
                      <a:schemeClr val="tx2">
                        <a:lumMod val="20000"/>
                        <a:lumOff val="80000"/>
                      </a:schemeClr>
                    </a:solidFill>
                  </a:tcPr>
                </a:tc>
                <a:tc>
                  <a:txBody>
                    <a:bodyPr/>
                    <a:lstStyle/>
                    <a:p>
                      <a:r>
                        <a:rPr lang="en-US" sz="2000" dirty="0"/>
                        <a:t>Rounds with Stress Checks</a:t>
                      </a:r>
                    </a:p>
                  </a:txBody>
                  <a:tcPr>
                    <a:solidFill>
                      <a:schemeClr val="tx2">
                        <a:lumMod val="20000"/>
                        <a:lumOff val="80000"/>
                      </a:schemeClr>
                    </a:solidFill>
                  </a:tcPr>
                </a:tc>
                <a:extLst>
                  <a:ext uri="{0D108BD9-81ED-4DB2-BD59-A6C34878D82A}">
                    <a16:rowId xmlns:a16="http://schemas.microsoft.com/office/drawing/2014/main" val="1260303502"/>
                  </a:ext>
                </a:extLst>
              </a:tr>
              <a:tr h="693951">
                <a:tc>
                  <a:txBody>
                    <a:bodyPr/>
                    <a:lstStyle/>
                    <a:p>
                      <a:endParaRPr lang="en-US"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Check You Check Two</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Support Time to Implement SFA and Other Programs</a:t>
                      </a:r>
                    </a:p>
                  </a:txBody>
                  <a:tcPr>
                    <a:solidFill>
                      <a:schemeClr val="tx2">
                        <a:lumMod val="20000"/>
                        <a:lumOff val="80000"/>
                      </a:schemeClr>
                    </a:solidFill>
                  </a:tcPr>
                </a:tc>
                <a:extLst>
                  <a:ext uri="{0D108BD9-81ED-4DB2-BD59-A6C34878D82A}">
                    <a16:rowId xmlns:a16="http://schemas.microsoft.com/office/drawing/2014/main" val="1108554721"/>
                  </a:ext>
                </a:extLst>
              </a:tr>
              <a:tr h="772187">
                <a:tc>
                  <a:txBody>
                    <a:bodyPr/>
                    <a:lstStyle/>
                    <a:p>
                      <a:endParaRPr lang="en-US" sz="20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Use SFA</a:t>
                      </a:r>
                      <a:r>
                        <a:rPr lang="en-US" sz="2000" baseline="0" dirty="0"/>
                        <a:t> Thermometer as a Daily or per shift stress check</a:t>
                      </a:r>
                      <a:endParaRPr lang="en-US" sz="2000" dirty="0"/>
                    </a:p>
                  </a:txBody>
                  <a:tcPr>
                    <a:solidFill>
                      <a:schemeClr val="tx2">
                        <a:lumMod val="20000"/>
                        <a:lumOff val="80000"/>
                      </a:schemeClr>
                    </a:solidFill>
                  </a:tcPr>
                </a:tc>
                <a:tc>
                  <a:txBody>
                    <a:bodyPr/>
                    <a:lstStyle/>
                    <a:p>
                      <a:r>
                        <a:rPr lang="en-US" sz="2000" dirty="0"/>
                        <a:t>Focus Groups: Meaning of Data &amp; Unit Checks on</a:t>
                      </a:r>
                      <a:r>
                        <a:rPr lang="en-US" sz="2000" baseline="0" dirty="0"/>
                        <a:t> biggest challenges &amp; what is working and not working</a:t>
                      </a:r>
                      <a:endParaRPr lang="en-US" sz="2000" dirty="0"/>
                    </a:p>
                  </a:txBody>
                  <a:tcPr>
                    <a:solidFill>
                      <a:schemeClr val="tx2">
                        <a:lumMod val="20000"/>
                        <a:lumOff val="80000"/>
                      </a:schemeClr>
                    </a:solidFill>
                  </a:tcPr>
                </a:tc>
                <a:extLst>
                  <a:ext uri="{0D108BD9-81ED-4DB2-BD59-A6C34878D82A}">
                    <a16:rowId xmlns:a16="http://schemas.microsoft.com/office/drawing/2014/main" val="3148091090"/>
                  </a:ext>
                </a:extLst>
              </a:tr>
            </a:tbl>
          </a:graphicData>
        </a:graphic>
      </p:graphicFrame>
    </p:spTree>
    <p:extLst>
      <p:ext uri="{BB962C8B-B14F-4D97-AF65-F5344CB8AC3E}">
        <p14:creationId xmlns:p14="http://schemas.microsoft.com/office/powerpoint/2010/main" val="3675482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85" y="76203"/>
            <a:ext cx="10498015" cy="1007533"/>
          </a:xfrm>
        </p:spPr>
        <p:txBody>
          <a:bodyPr>
            <a:normAutofit fontScale="90000"/>
          </a:bodyPr>
          <a:lstStyle/>
          <a:p>
            <a:pPr algn="ctr"/>
            <a:r>
              <a:rPr lang="en-US" dirty="0">
                <a:latin typeface="+mn-lt"/>
              </a:rPr>
              <a:t>Coordinate Actions</a:t>
            </a:r>
            <a:br>
              <a:rPr lang="en-US" dirty="0"/>
            </a:br>
            <a:r>
              <a:rPr lang="en-US" sz="3600" dirty="0"/>
              <a:t>Collaborate, Inform, Refer</a:t>
            </a:r>
          </a:p>
        </p:txBody>
      </p:sp>
      <p:graphicFrame>
        <p:nvGraphicFramePr>
          <p:cNvPr id="3" name="Table 2"/>
          <p:cNvGraphicFramePr>
            <a:graphicFrameLocks noGrp="1"/>
          </p:cNvGraphicFramePr>
          <p:nvPr>
            <p:extLst>
              <p:ext uri="{D42A27DB-BD31-4B8C-83A1-F6EECF244321}">
                <p14:modId xmlns:p14="http://schemas.microsoft.com/office/powerpoint/2010/main" val="1600650346"/>
              </p:ext>
            </p:extLst>
          </p:nvPr>
        </p:nvGraphicFramePr>
        <p:xfrm>
          <a:off x="454268" y="1566064"/>
          <a:ext cx="11301047" cy="5025358"/>
        </p:xfrm>
        <a:graphic>
          <a:graphicData uri="http://schemas.openxmlformats.org/drawingml/2006/table">
            <a:tbl>
              <a:tblPr firstRow="1" bandRow="1">
                <a:tableStyleId>{5C22544A-7EE6-4342-B048-85BDC9FD1C3A}</a:tableStyleId>
              </a:tblPr>
              <a:tblGrid>
                <a:gridCol w="3735993">
                  <a:extLst>
                    <a:ext uri="{9D8B030D-6E8A-4147-A177-3AD203B41FA5}">
                      <a16:colId xmlns:a16="http://schemas.microsoft.com/office/drawing/2014/main" val="189547671"/>
                    </a:ext>
                  </a:extLst>
                </a:gridCol>
                <a:gridCol w="3782527">
                  <a:extLst>
                    <a:ext uri="{9D8B030D-6E8A-4147-A177-3AD203B41FA5}">
                      <a16:colId xmlns:a16="http://schemas.microsoft.com/office/drawing/2014/main" val="1605429596"/>
                    </a:ext>
                  </a:extLst>
                </a:gridCol>
                <a:gridCol w="3782527">
                  <a:extLst>
                    <a:ext uri="{9D8B030D-6E8A-4147-A177-3AD203B41FA5}">
                      <a16:colId xmlns:a16="http://schemas.microsoft.com/office/drawing/2014/main" val="2051190331"/>
                    </a:ext>
                  </a:extLst>
                </a:gridCol>
              </a:tblGrid>
              <a:tr h="428993">
                <a:tc>
                  <a:txBody>
                    <a:bodyPr/>
                    <a:lstStyle/>
                    <a:p>
                      <a:r>
                        <a:rPr lang="en-US" sz="2400" dirty="0"/>
                        <a:t>Coordinate Self</a:t>
                      </a:r>
                    </a:p>
                  </a:txBody>
                  <a:tcPr>
                    <a:solidFill>
                      <a:srgbClr val="232D4B"/>
                    </a:solidFill>
                  </a:tcPr>
                </a:tc>
                <a:tc>
                  <a:txBody>
                    <a:bodyPr/>
                    <a:lstStyle/>
                    <a:p>
                      <a:r>
                        <a:rPr lang="en-US" sz="2400" dirty="0"/>
                        <a:t>Coordinate Peer/Leader</a:t>
                      </a:r>
                    </a:p>
                  </a:txBody>
                  <a:tcPr>
                    <a:solidFill>
                      <a:srgbClr val="232D4B"/>
                    </a:solidFill>
                  </a:tcPr>
                </a:tc>
                <a:tc>
                  <a:txBody>
                    <a:bodyPr/>
                    <a:lstStyle/>
                    <a:p>
                      <a:r>
                        <a:rPr lang="en-US" sz="2400" dirty="0"/>
                        <a:t>Coordinate</a:t>
                      </a:r>
                      <a:r>
                        <a:rPr lang="en-US" sz="2400" baseline="0" dirty="0"/>
                        <a:t> Leader/Organization</a:t>
                      </a:r>
                      <a:endParaRPr lang="en-US" sz="2400" dirty="0"/>
                    </a:p>
                  </a:txBody>
                  <a:tcPr>
                    <a:solidFill>
                      <a:srgbClr val="232D4B"/>
                    </a:solidFill>
                  </a:tcPr>
                </a:tc>
                <a:extLst>
                  <a:ext uri="{0D108BD9-81ED-4DB2-BD59-A6C34878D82A}">
                    <a16:rowId xmlns:a16="http://schemas.microsoft.com/office/drawing/2014/main" val="4005926267"/>
                  </a:ext>
                </a:extLst>
              </a:tr>
              <a:tr h="455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Develop a Self</a:t>
                      </a:r>
                      <a:r>
                        <a:rPr lang="en-US" sz="2000" baseline="0" dirty="0"/>
                        <a:t> Care Plan and Share It</a:t>
                      </a:r>
                      <a:endParaRPr lang="en-US" sz="2000" dirty="0"/>
                    </a:p>
                  </a:txBody>
                  <a:tcPr>
                    <a:solidFill>
                      <a:schemeClr val="tx2">
                        <a:lumMod val="20000"/>
                        <a:lumOff val="80000"/>
                      </a:schemeClr>
                    </a:solidFill>
                  </a:tcPr>
                </a:tc>
                <a:tc>
                  <a:txBody>
                    <a:bodyPr/>
                    <a:lstStyle/>
                    <a:p>
                      <a:r>
                        <a:rPr lang="en-US" sz="2000" dirty="0"/>
                        <a:t>Coordinate and communicate plans for managing</a:t>
                      </a:r>
                      <a:r>
                        <a:rPr lang="en-US" sz="2000" baseline="0" dirty="0"/>
                        <a:t> unit stress</a:t>
                      </a:r>
                      <a:endParaRPr lang="en-US" sz="2000" dirty="0"/>
                    </a:p>
                  </a:txBody>
                  <a:tcPr>
                    <a:solidFill>
                      <a:schemeClr val="tx2">
                        <a:lumMod val="20000"/>
                        <a:lumOff val="80000"/>
                      </a:schemeClr>
                    </a:solidFill>
                  </a:tcPr>
                </a:tc>
                <a:tc>
                  <a:txBody>
                    <a:bodyPr/>
                    <a:lstStyle/>
                    <a:p>
                      <a:r>
                        <a:rPr lang="en-US" sz="2000" dirty="0"/>
                        <a:t>Provide organizational resources available to staff as needed</a:t>
                      </a:r>
                    </a:p>
                  </a:txBody>
                  <a:tcPr>
                    <a:solidFill>
                      <a:schemeClr val="tx2">
                        <a:lumMod val="20000"/>
                        <a:lumOff val="80000"/>
                      </a:schemeClr>
                    </a:solidFill>
                  </a:tcPr>
                </a:tc>
                <a:extLst>
                  <a:ext uri="{0D108BD9-81ED-4DB2-BD59-A6C34878D82A}">
                    <a16:rowId xmlns:a16="http://schemas.microsoft.com/office/drawing/2014/main" val="703618266"/>
                  </a:ext>
                </a:extLst>
              </a:tr>
              <a:tr h="890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Share</a:t>
                      </a:r>
                      <a:r>
                        <a:rPr lang="en-US" sz="2000" baseline="0" dirty="0"/>
                        <a:t> With Others Your Red Flags</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Coordinate</a:t>
                      </a:r>
                      <a:r>
                        <a:rPr lang="en-US" sz="2000" baseline="0" dirty="0"/>
                        <a:t> </a:t>
                      </a:r>
                      <a:r>
                        <a:rPr lang="en-US" sz="2000" dirty="0"/>
                        <a:t>rechecks</a:t>
                      </a:r>
                    </a:p>
                    <a:p>
                      <a:endParaRPr lang="en-US" sz="2000" dirty="0"/>
                    </a:p>
                  </a:txBody>
                  <a:tcPr>
                    <a:solidFill>
                      <a:schemeClr val="tx2">
                        <a:lumMod val="20000"/>
                        <a:lumOff val="80000"/>
                      </a:schemeClr>
                    </a:solidFill>
                  </a:tcPr>
                </a:tc>
                <a:tc>
                  <a:txBody>
                    <a:bodyPr/>
                    <a:lstStyle/>
                    <a:p>
                      <a:r>
                        <a:rPr lang="en-US" sz="2000" dirty="0"/>
                        <a:t>Communicate resources—what they are, how they can be accessed</a:t>
                      </a:r>
                    </a:p>
                  </a:txBody>
                  <a:tcPr>
                    <a:solidFill>
                      <a:schemeClr val="tx2">
                        <a:lumMod val="20000"/>
                        <a:lumOff val="80000"/>
                      </a:schemeClr>
                    </a:solidFill>
                  </a:tcPr>
                </a:tc>
                <a:extLst>
                  <a:ext uri="{0D108BD9-81ED-4DB2-BD59-A6C34878D82A}">
                    <a16:rowId xmlns:a16="http://schemas.microsoft.com/office/drawing/2014/main" val="4175949044"/>
                  </a:ext>
                </a:extLst>
              </a:tr>
              <a:tr h="772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Act</a:t>
                      </a:r>
                      <a:r>
                        <a:rPr lang="en-US" sz="2000" baseline="0" dirty="0"/>
                        <a:t> in Presence of Red Flags</a:t>
                      </a:r>
                      <a:endParaRPr lang="en-US" sz="2000" dirty="0"/>
                    </a:p>
                    <a:p>
                      <a:endParaRPr lang="en-US" sz="2000" dirty="0"/>
                    </a:p>
                  </a:txBody>
                  <a:tcPr>
                    <a:solidFill>
                      <a:schemeClr val="tx2">
                        <a:lumMod val="20000"/>
                        <a:lumOff val="80000"/>
                      </a:schemeClr>
                    </a:solidFill>
                  </a:tcPr>
                </a:tc>
                <a:tc>
                  <a:txBody>
                    <a:bodyPr/>
                    <a:lstStyle/>
                    <a:p>
                      <a:r>
                        <a:rPr lang="en-US" sz="2000" dirty="0"/>
                        <a:t>Debriefing: what worked, what didn’t,</a:t>
                      </a:r>
                      <a:r>
                        <a:rPr lang="en-US" sz="2000" baseline="0" dirty="0"/>
                        <a:t> what can we learn moving forward</a:t>
                      </a:r>
                      <a:endParaRPr lang="en-US" sz="2000" dirty="0"/>
                    </a:p>
                  </a:txBody>
                  <a:tcPr>
                    <a:solidFill>
                      <a:schemeClr val="tx2">
                        <a:lumMod val="20000"/>
                        <a:lumOff val="80000"/>
                      </a:schemeClr>
                    </a:solidFill>
                  </a:tcPr>
                </a:tc>
                <a:tc>
                  <a:txBody>
                    <a:bodyPr/>
                    <a:lstStyle/>
                    <a:p>
                      <a:r>
                        <a:rPr lang="en-US" sz="2000" dirty="0"/>
                        <a:t>Respond</a:t>
                      </a:r>
                      <a:r>
                        <a:rPr lang="en-US" sz="2000" baseline="0" dirty="0"/>
                        <a:t> and coordinate intervention for cases escalated to leadership</a:t>
                      </a:r>
                      <a:endParaRPr lang="en-US" sz="2000" dirty="0"/>
                    </a:p>
                  </a:txBody>
                  <a:tcPr>
                    <a:solidFill>
                      <a:schemeClr val="tx2">
                        <a:lumMod val="20000"/>
                        <a:lumOff val="80000"/>
                      </a:schemeClr>
                    </a:solidFill>
                  </a:tcPr>
                </a:tc>
                <a:extLst>
                  <a:ext uri="{0D108BD9-81ED-4DB2-BD59-A6C34878D82A}">
                    <a16:rowId xmlns:a16="http://schemas.microsoft.com/office/drawing/2014/main" val="568652002"/>
                  </a:ext>
                </a:extLst>
              </a:tr>
              <a:tr h="772187">
                <a:tc>
                  <a:txBody>
                    <a:bodyPr/>
                    <a:lstStyle/>
                    <a:p>
                      <a:r>
                        <a:rPr lang="en-US" sz="2000" dirty="0"/>
                        <a:t>Ask for Help</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Know Resources</a:t>
                      </a:r>
                    </a:p>
                  </a:txBody>
                  <a:tcPr>
                    <a:solidFill>
                      <a:schemeClr val="tx2">
                        <a:lumMod val="20000"/>
                        <a:lumOff val="80000"/>
                      </a:schemeClr>
                    </a:solidFill>
                  </a:tcPr>
                </a:tc>
                <a:tc>
                  <a:txBody>
                    <a:bodyPr/>
                    <a:lstStyle/>
                    <a:p>
                      <a:r>
                        <a:rPr lang="en-US" sz="2000" dirty="0"/>
                        <a:t>Track reasons for escalation, keep aggregate information, decide</a:t>
                      </a:r>
                      <a:r>
                        <a:rPr lang="en-US" sz="2000" baseline="0" dirty="0"/>
                        <a:t> if earlier intervention can be taken</a:t>
                      </a:r>
                      <a:endParaRPr lang="en-US" sz="2000" dirty="0"/>
                    </a:p>
                  </a:txBody>
                  <a:tcPr>
                    <a:solidFill>
                      <a:schemeClr val="tx2">
                        <a:lumMod val="20000"/>
                        <a:lumOff val="80000"/>
                      </a:schemeClr>
                    </a:solidFill>
                  </a:tcPr>
                </a:tc>
                <a:extLst>
                  <a:ext uri="{0D108BD9-81ED-4DB2-BD59-A6C34878D82A}">
                    <a16:rowId xmlns:a16="http://schemas.microsoft.com/office/drawing/2014/main" val="1260303502"/>
                  </a:ext>
                </a:extLst>
              </a:tr>
              <a:tr h="483838">
                <a:tc>
                  <a:txBody>
                    <a:bodyPr/>
                    <a:lstStyle/>
                    <a:p>
                      <a:r>
                        <a:rPr lang="en-US" sz="2000" dirty="0"/>
                        <a:t>Know Resources</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Coordinate</a:t>
                      </a:r>
                      <a:r>
                        <a:rPr lang="en-US" sz="2000" baseline="0" dirty="0"/>
                        <a:t> mentorship</a:t>
                      </a:r>
                      <a:endParaRPr lang="en-US" sz="2000" dirty="0"/>
                    </a:p>
                  </a:txBody>
                  <a:tcPr>
                    <a:solidFill>
                      <a:schemeClr val="tx2">
                        <a:lumMod val="20000"/>
                        <a:lumOff val="80000"/>
                      </a:schemeClr>
                    </a:solidFill>
                  </a:tcPr>
                </a:tc>
                <a:tc>
                  <a:txBody>
                    <a:bodyPr/>
                    <a:lstStyle/>
                    <a:p>
                      <a:endParaRPr lang="en-US" sz="2000" dirty="0"/>
                    </a:p>
                  </a:txBody>
                  <a:tcPr>
                    <a:solidFill>
                      <a:schemeClr val="tx2">
                        <a:lumMod val="20000"/>
                        <a:lumOff val="80000"/>
                      </a:schemeClr>
                    </a:solidFill>
                  </a:tcPr>
                </a:tc>
                <a:extLst>
                  <a:ext uri="{0D108BD9-81ED-4DB2-BD59-A6C34878D82A}">
                    <a16:rowId xmlns:a16="http://schemas.microsoft.com/office/drawing/2014/main" val="1108554721"/>
                  </a:ext>
                </a:extLst>
              </a:tr>
            </a:tbl>
          </a:graphicData>
        </a:graphic>
      </p:graphicFrame>
    </p:spTree>
    <p:extLst>
      <p:ext uri="{BB962C8B-B14F-4D97-AF65-F5344CB8AC3E}">
        <p14:creationId xmlns:p14="http://schemas.microsoft.com/office/powerpoint/2010/main" val="234434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85" y="76203"/>
            <a:ext cx="10498015" cy="1007533"/>
          </a:xfrm>
        </p:spPr>
        <p:txBody>
          <a:bodyPr>
            <a:normAutofit fontScale="90000"/>
          </a:bodyPr>
          <a:lstStyle/>
          <a:p>
            <a:pPr algn="ctr"/>
            <a:r>
              <a:rPr lang="en-US" dirty="0">
                <a:latin typeface="+mn-lt"/>
              </a:rPr>
              <a:t>Cover Actions</a:t>
            </a:r>
            <a:br>
              <a:rPr lang="en-US" dirty="0"/>
            </a:br>
            <a:r>
              <a:rPr lang="en-US" sz="3600" dirty="0"/>
              <a:t>Stand By, Make/Others Safe, Encourage Perception of Safety</a:t>
            </a:r>
          </a:p>
        </p:txBody>
      </p:sp>
      <p:graphicFrame>
        <p:nvGraphicFramePr>
          <p:cNvPr id="3" name="Table 2"/>
          <p:cNvGraphicFramePr>
            <a:graphicFrameLocks noGrp="1"/>
          </p:cNvGraphicFramePr>
          <p:nvPr>
            <p:extLst>
              <p:ext uri="{D42A27DB-BD31-4B8C-83A1-F6EECF244321}">
                <p14:modId xmlns:p14="http://schemas.microsoft.com/office/powerpoint/2010/main" val="960927931"/>
              </p:ext>
            </p:extLst>
          </p:nvPr>
        </p:nvGraphicFramePr>
        <p:xfrm>
          <a:off x="454268" y="1348808"/>
          <a:ext cx="11301047" cy="5423445"/>
        </p:xfrm>
        <a:graphic>
          <a:graphicData uri="http://schemas.openxmlformats.org/drawingml/2006/table">
            <a:tbl>
              <a:tblPr firstRow="1" bandRow="1">
                <a:tableStyleId>{5C22544A-7EE6-4342-B048-85BDC9FD1C3A}</a:tableStyleId>
              </a:tblPr>
              <a:tblGrid>
                <a:gridCol w="3735993">
                  <a:extLst>
                    <a:ext uri="{9D8B030D-6E8A-4147-A177-3AD203B41FA5}">
                      <a16:colId xmlns:a16="http://schemas.microsoft.com/office/drawing/2014/main" val="189547671"/>
                    </a:ext>
                  </a:extLst>
                </a:gridCol>
                <a:gridCol w="3782527">
                  <a:extLst>
                    <a:ext uri="{9D8B030D-6E8A-4147-A177-3AD203B41FA5}">
                      <a16:colId xmlns:a16="http://schemas.microsoft.com/office/drawing/2014/main" val="1605429596"/>
                    </a:ext>
                  </a:extLst>
                </a:gridCol>
                <a:gridCol w="3782527">
                  <a:extLst>
                    <a:ext uri="{9D8B030D-6E8A-4147-A177-3AD203B41FA5}">
                      <a16:colId xmlns:a16="http://schemas.microsoft.com/office/drawing/2014/main" val="2051190331"/>
                    </a:ext>
                  </a:extLst>
                </a:gridCol>
              </a:tblGrid>
              <a:tr h="428993">
                <a:tc>
                  <a:txBody>
                    <a:bodyPr/>
                    <a:lstStyle/>
                    <a:p>
                      <a:r>
                        <a:rPr lang="en-US" sz="2400" dirty="0"/>
                        <a:t>Cover Self</a:t>
                      </a:r>
                    </a:p>
                  </a:txBody>
                  <a:tcPr>
                    <a:solidFill>
                      <a:srgbClr val="232D4B"/>
                    </a:solidFill>
                  </a:tcPr>
                </a:tc>
                <a:tc>
                  <a:txBody>
                    <a:bodyPr/>
                    <a:lstStyle/>
                    <a:p>
                      <a:r>
                        <a:rPr lang="en-US" sz="2400" dirty="0"/>
                        <a:t>Cover Peer/Leader</a:t>
                      </a:r>
                    </a:p>
                  </a:txBody>
                  <a:tcPr>
                    <a:solidFill>
                      <a:srgbClr val="232D4B"/>
                    </a:solidFill>
                  </a:tcPr>
                </a:tc>
                <a:tc>
                  <a:txBody>
                    <a:bodyPr/>
                    <a:lstStyle/>
                    <a:p>
                      <a:r>
                        <a:rPr lang="en-US" sz="2400" dirty="0"/>
                        <a:t>Cover</a:t>
                      </a:r>
                      <a:r>
                        <a:rPr lang="en-US" sz="2400" baseline="0" dirty="0"/>
                        <a:t> Leader/Organization</a:t>
                      </a:r>
                      <a:endParaRPr lang="en-US" sz="2400" dirty="0"/>
                    </a:p>
                  </a:txBody>
                  <a:tcPr>
                    <a:solidFill>
                      <a:srgbClr val="232D4B"/>
                    </a:solidFill>
                  </a:tcPr>
                </a:tc>
                <a:extLst>
                  <a:ext uri="{0D108BD9-81ED-4DB2-BD59-A6C34878D82A}">
                    <a16:rowId xmlns:a16="http://schemas.microsoft.com/office/drawing/2014/main" val="4005926267"/>
                  </a:ext>
                </a:extLst>
              </a:tr>
              <a:tr h="455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Speak</a:t>
                      </a:r>
                      <a:r>
                        <a:rPr lang="en-US" sz="1900" baseline="0" dirty="0"/>
                        <a:t> up when you don’t feel safe</a:t>
                      </a:r>
                      <a:endParaRPr lang="en-US" sz="1900" dirty="0"/>
                    </a:p>
                  </a:txBody>
                  <a:tcPr>
                    <a:solidFill>
                      <a:schemeClr val="tx2">
                        <a:lumMod val="20000"/>
                        <a:lumOff val="80000"/>
                      </a:schemeClr>
                    </a:solidFill>
                  </a:tcPr>
                </a:tc>
                <a:tc>
                  <a:txBody>
                    <a:bodyPr/>
                    <a:lstStyle/>
                    <a:p>
                      <a:r>
                        <a:rPr lang="en-US" sz="1900" dirty="0"/>
                        <a:t>Remain available, assist as needed</a:t>
                      </a:r>
                    </a:p>
                  </a:txBody>
                  <a:tcPr>
                    <a:solidFill>
                      <a:schemeClr val="tx2">
                        <a:lumMod val="20000"/>
                        <a:lumOff val="80000"/>
                      </a:schemeClr>
                    </a:solidFill>
                  </a:tcPr>
                </a:tc>
                <a:tc>
                  <a:txBody>
                    <a:bodyPr/>
                    <a:lstStyle/>
                    <a:p>
                      <a:r>
                        <a:rPr lang="en-US" sz="1900" dirty="0"/>
                        <a:t>Greater commitment to safety. </a:t>
                      </a:r>
                    </a:p>
                  </a:txBody>
                  <a:tcPr>
                    <a:solidFill>
                      <a:schemeClr val="tx2">
                        <a:lumMod val="20000"/>
                        <a:lumOff val="80000"/>
                      </a:schemeClr>
                    </a:solidFill>
                  </a:tcPr>
                </a:tc>
                <a:extLst>
                  <a:ext uri="{0D108BD9-81ED-4DB2-BD59-A6C34878D82A}">
                    <a16:rowId xmlns:a16="http://schemas.microsoft.com/office/drawing/2014/main" val="703618266"/>
                  </a:ext>
                </a:extLst>
              </a:tr>
              <a:tr h="890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Speak up when you don’t think you can take a shift, an assignment (Set Boundaries)</a:t>
                      </a:r>
                    </a:p>
                  </a:txBody>
                  <a:tcPr>
                    <a:solidFill>
                      <a:schemeClr val="tx2">
                        <a:lumMod val="20000"/>
                        <a:lumOff val="80000"/>
                      </a:schemeClr>
                    </a:solidFill>
                  </a:tcPr>
                </a:tc>
                <a:tc>
                  <a:txBody>
                    <a:bodyPr/>
                    <a:lstStyle/>
                    <a:p>
                      <a:r>
                        <a:rPr lang="en-US" sz="1900" dirty="0"/>
                        <a:t>Continue to observe, Check</a:t>
                      </a:r>
                      <a:r>
                        <a:rPr lang="en-US" sz="1900" baseline="0" dirty="0"/>
                        <a:t> in and reduce high risk behavior, Give time off as needed</a:t>
                      </a:r>
                      <a:endParaRPr lang="en-US" sz="1900" dirty="0"/>
                    </a:p>
                  </a:txBody>
                  <a:tcPr>
                    <a:solidFill>
                      <a:schemeClr val="tx2">
                        <a:lumMod val="20000"/>
                        <a:lumOff val="80000"/>
                      </a:schemeClr>
                    </a:solidFill>
                  </a:tcPr>
                </a:tc>
                <a:tc>
                  <a:txBody>
                    <a:bodyPr/>
                    <a:lstStyle/>
                    <a:p>
                      <a:r>
                        <a:rPr lang="en-US" sz="1900" dirty="0"/>
                        <a:t>Reduction of chaos and rumors; Briefings before staff involved in high risk situations</a:t>
                      </a:r>
                    </a:p>
                  </a:txBody>
                  <a:tcPr>
                    <a:solidFill>
                      <a:schemeClr val="tx2">
                        <a:lumMod val="20000"/>
                        <a:lumOff val="80000"/>
                      </a:schemeClr>
                    </a:solidFill>
                  </a:tcPr>
                </a:tc>
                <a:extLst>
                  <a:ext uri="{0D108BD9-81ED-4DB2-BD59-A6C34878D82A}">
                    <a16:rowId xmlns:a16="http://schemas.microsoft.com/office/drawing/2014/main" val="4175949044"/>
                  </a:ext>
                </a:extLst>
              </a:tr>
              <a:tr h="485263">
                <a:tc>
                  <a:txBody>
                    <a:bodyPr/>
                    <a:lstStyle/>
                    <a:p>
                      <a:r>
                        <a:rPr lang="en-US" sz="1900" dirty="0"/>
                        <a:t>Communicate Concerns</a:t>
                      </a:r>
                    </a:p>
                  </a:txBody>
                  <a:tcPr>
                    <a:solidFill>
                      <a:schemeClr val="tx2">
                        <a:lumMod val="20000"/>
                        <a:lumOff val="80000"/>
                      </a:schemeClr>
                    </a:solidFill>
                  </a:tcPr>
                </a:tc>
                <a:tc>
                  <a:txBody>
                    <a:bodyPr/>
                    <a:lstStyle/>
                    <a:p>
                      <a:r>
                        <a:rPr lang="en-US" sz="1900" dirty="0"/>
                        <a:t>Hold</a:t>
                      </a:r>
                      <a:r>
                        <a:rPr lang="en-US" sz="1900" baseline="0" dirty="0"/>
                        <a:t> person’s attention if panicky, Clearly communicate what to do (don’t focus on what not to do)</a:t>
                      </a:r>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Disaster Drills, Debriefs—learn</a:t>
                      </a:r>
                      <a:r>
                        <a:rPr lang="en-US" sz="1900" baseline="0" dirty="0"/>
                        <a:t> what can be done differently</a:t>
                      </a:r>
                      <a:endParaRPr lang="en-US" sz="1900" dirty="0"/>
                    </a:p>
                  </a:txBody>
                  <a:tcPr>
                    <a:solidFill>
                      <a:schemeClr val="tx2">
                        <a:lumMod val="20000"/>
                        <a:lumOff val="80000"/>
                      </a:schemeClr>
                    </a:solidFill>
                  </a:tcPr>
                </a:tc>
                <a:extLst>
                  <a:ext uri="{0D108BD9-81ED-4DB2-BD59-A6C34878D82A}">
                    <a16:rowId xmlns:a16="http://schemas.microsoft.com/office/drawing/2014/main" val="568652002"/>
                  </a:ext>
                </a:extLst>
              </a:tr>
              <a:tr h="772187">
                <a:tc>
                  <a:txBody>
                    <a:bodyPr/>
                    <a:lstStyle/>
                    <a:p>
                      <a:r>
                        <a:rPr lang="en-US" sz="1900" dirty="0"/>
                        <a:t>Reach out to those</a:t>
                      </a:r>
                      <a:r>
                        <a:rPr lang="en-US" sz="1900" baseline="0" dirty="0"/>
                        <a:t> who feel safe to you, get help from others</a:t>
                      </a:r>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Get accurate understanding of specific risks; Communicate safety risks to others</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Safety protocols &amp; alerts, De-escalation trainings,</a:t>
                      </a:r>
                      <a:r>
                        <a:rPr lang="en-US" sz="1900" baseline="0" dirty="0"/>
                        <a:t> stress education</a:t>
                      </a:r>
                      <a:endParaRPr lang="en-US" sz="1900" dirty="0"/>
                    </a:p>
                  </a:txBody>
                  <a:tcPr>
                    <a:solidFill>
                      <a:schemeClr val="tx2">
                        <a:lumMod val="20000"/>
                        <a:lumOff val="80000"/>
                      </a:schemeClr>
                    </a:solidFill>
                  </a:tcPr>
                </a:tc>
                <a:extLst>
                  <a:ext uri="{0D108BD9-81ED-4DB2-BD59-A6C34878D82A}">
                    <a16:rowId xmlns:a16="http://schemas.microsoft.com/office/drawing/2014/main" val="1260303502"/>
                  </a:ext>
                </a:extLst>
              </a:tr>
              <a:tr h="483838">
                <a:tc>
                  <a:txBody>
                    <a:bodyPr/>
                    <a:lstStyle/>
                    <a:p>
                      <a:r>
                        <a:rPr lang="en-US" sz="1900" dirty="0"/>
                        <a:t>Distract yourself by focusing on breath, nearby object, counting</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Authoritative presence, Reassurance and Education </a:t>
                      </a:r>
                    </a:p>
                  </a:txBody>
                  <a:tcPr>
                    <a:solidFill>
                      <a:schemeClr val="tx2">
                        <a:lumMod val="20000"/>
                        <a:lumOff val="80000"/>
                      </a:schemeClr>
                    </a:solidFill>
                  </a:tcPr>
                </a:tc>
                <a:tc>
                  <a:txBody>
                    <a:bodyPr/>
                    <a:lstStyle/>
                    <a:p>
                      <a:r>
                        <a:rPr lang="en-US" sz="1900" dirty="0"/>
                        <a:t>Systems for managing staff in danger zone</a:t>
                      </a:r>
                    </a:p>
                  </a:txBody>
                  <a:tcPr>
                    <a:solidFill>
                      <a:schemeClr val="tx2">
                        <a:lumMod val="20000"/>
                        <a:lumOff val="80000"/>
                      </a:schemeClr>
                    </a:solidFill>
                  </a:tcPr>
                </a:tc>
                <a:extLst>
                  <a:ext uri="{0D108BD9-81ED-4DB2-BD59-A6C34878D82A}">
                    <a16:rowId xmlns:a16="http://schemas.microsoft.com/office/drawing/2014/main" val="1108554721"/>
                  </a:ext>
                </a:extLst>
              </a:tr>
              <a:tr h="483838">
                <a:tc>
                  <a:txBody>
                    <a:bodyPr/>
                    <a:lstStyle/>
                    <a:p>
                      <a:r>
                        <a:rPr lang="en-US" sz="1900" dirty="0"/>
                        <a:t>Stay positive</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Briefings about changes in practice/strategies/resources; Be willing</a:t>
                      </a:r>
                      <a:r>
                        <a:rPr lang="en-US" sz="1900" baseline="0" dirty="0"/>
                        <a:t> to share own vulnerability</a:t>
                      </a:r>
                      <a:endParaRPr lang="en-US" sz="1900" dirty="0"/>
                    </a:p>
                  </a:txBody>
                  <a:tcPr>
                    <a:solidFill>
                      <a:schemeClr val="tx2">
                        <a:lumMod val="20000"/>
                        <a:lumOff val="80000"/>
                      </a:schemeClr>
                    </a:solidFill>
                  </a:tcPr>
                </a:tc>
                <a:tc>
                  <a:txBody>
                    <a:bodyPr/>
                    <a:lstStyle/>
                    <a:p>
                      <a:r>
                        <a:rPr lang="en-US" sz="1900" dirty="0"/>
                        <a:t>Know what situations make staff feel unsafe</a:t>
                      </a:r>
                    </a:p>
                  </a:txBody>
                  <a:tcPr>
                    <a:solidFill>
                      <a:schemeClr val="tx2">
                        <a:lumMod val="20000"/>
                        <a:lumOff val="80000"/>
                      </a:schemeClr>
                    </a:solidFill>
                  </a:tcPr>
                </a:tc>
                <a:extLst>
                  <a:ext uri="{0D108BD9-81ED-4DB2-BD59-A6C34878D82A}">
                    <a16:rowId xmlns:a16="http://schemas.microsoft.com/office/drawing/2014/main" val="3029495574"/>
                  </a:ext>
                </a:extLst>
              </a:tr>
            </a:tbl>
          </a:graphicData>
        </a:graphic>
      </p:graphicFrame>
    </p:spTree>
    <p:extLst>
      <p:ext uri="{BB962C8B-B14F-4D97-AF65-F5344CB8AC3E}">
        <p14:creationId xmlns:p14="http://schemas.microsoft.com/office/powerpoint/2010/main" val="1452280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85" y="76203"/>
            <a:ext cx="10498015" cy="1007533"/>
          </a:xfrm>
        </p:spPr>
        <p:txBody>
          <a:bodyPr>
            <a:normAutofit fontScale="90000"/>
          </a:bodyPr>
          <a:lstStyle/>
          <a:p>
            <a:pPr algn="ctr"/>
            <a:r>
              <a:rPr lang="en-US" dirty="0">
                <a:latin typeface="+mn-lt"/>
              </a:rPr>
              <a:t>Calm Actions</a:t>
            </a:r>
            <a:br>
              <a:rPr lang="en-US" dirty="0"/>
            </a:br>
            <a:r>
              <a:rPr lang="en-US" sz="3600" dirty="0"/>
              <a:t>Quiet, Compose, Recover, Soothe</a:t>
            </a:r>
          </a:p>
        </p:txBody>
      </p:sp>
      <p:graphicFrame>
        <p:nvGraphicFramePr>
          <p:cNvPr id="3" name="Table 2"/>
          <p:cNvGraphicFramePr>
            <a:graphicFrameLocks noGrp="1"/>
          </p:cNvGraphicFramePr>
          <p:nvPr>
            <p:extLst>
              <p:ext uri="{D42A27DB-BD31-4B8C-83A1-F6EECF244321}">
                <p14:modId xmlns:p14="http://schemas.microsoft.com/office/powerpoint/2010/main" val="324682050"/>
              </p:ext>
            </p:extLst>
          </p:nvPr>
        </p:nvGraphicFramePr>
        <p:xfrm>
          <a:off x="423332" y="1344083"/>
          <a:ext cx="11378523" cy="5537908"/>
        </p:xfrm>
        <a:graphic>
          <a:graphicData uri="http://schemas.openxmlformats.org/drawingml/2006/table">
            <a:tbl>
              <a:tblPr firstRow="1" bandRow="1">
                <a:tableStyleId>{5C22544A-7EE6-4342-B048-85BDC9FD1C3A}</a:tableStyleId>
              </a:tblPr>
              <a:tblGrid>
                <a:gridCol w="3761606">
                  <a:extLst>
                    <a:ext uri="{9D8B030D-6E8A-4147-A177-3AD203B41FA5}">
                      <a16:colId xmlns:a16="http://schemas.microsoft.com/office/drawing/2014/main" val="189547671"/>
                    </a:ext>
                  </a:extLst>
                </a:gridCol>
                <a:gridCol w="4121188">
                  <a:extLst>
                    <a:ext uri="{9D8B030D-6E8A-4147-A177-3AD203B41FA5}">
                      <a16:colId xmlns:a16="http://schemas.microsoft.com/office/drawing/2014/main" val="1605429596"/>
                    </a:ext>
                  </a:extLst>
                </a:gridCol>
                <a:gridCol w="3495729">
                  <a:extLst>
                    <a:ext uri="{9D8B030D-6E8A-4147-A177-3AD203B41FA5}">
                      <a16:colId xmlns:a16="http://schemas.microsoft.com/office/drawing/2014/main" val="2051190331"/>
                    </a:ext>
                  </a:extLst>
                </a:gridCol>
              </a:tblGrid>
              <a:tr h="803899">
                <a:tc>
                  <a:txBody>
                    <a:bodyPr/>
                    <a:lstStyle/>
                    <a:p>
                      <a:r>
                        <a:rPr lang="en-US" sz="2400" dirty="0"/>
                        <a:t>Calm Self</a:t>
                      </a:r>
                    </a:p>
                  </a:txBody>
                  <a:tcPr>
                    <a:solidFill>
                      <a:srgbClr val="232D4B"/>
                    </a:solidFill>
                  </a:tcPr>
                </a:tc>
                <a:tc>
                  <a:txBody>
                    <a:bodyPr/>
                    <a:lstStyle/>
                    <a:p>
                      <a:r>
                        <a:rPr lang="en-US" sz="2400" dirty="0"/>
                        <a:t>Calm Peer/Leader</a:t>
                      </a:r>
                    </a:p>
                  </a:txBody>
                  <a:tcPr>
                    <a:solidFill>
                      <a:srgbClr val="232D4B"/>
                    </a:solidFill>
                  </a:tcPr>
                </a:tc>
                <a:tc>
                  <a:txBody>
                    <a:bodyPr/>
                    <a:lstStyle/>
                    <a:p>
                      <a:r>
                        <a:rPr lang="en-US" sz="2400" dirty="0"/>
                        <a:t>Calm</a:t>
                      </a:r>
                      <a:r>
                        <a:rPr lang="en-US" sz="2400" baseline="0" dirty="0"/>
                        <a:t> Leader/Organization</a:t>
                      </a:r>
                      <a:endParaRPr lang="en-US" sz="2400" dirty="0"/>
                    </a:p>
                  </a:txBody>
                  <a:tcPr>
                    <a:solidFill>
                      <a:srgbClr val="232D4B"/>
                    </a:solidFill>
                  </a:tcPr>
                </a:tc>
                <a:extLst>
                  <a:ext uri="{0D108BD9-81ED-4DB2-BD59-A6C34878D82A}">
                    <a16:rowId xmlns:a16="http://schemas.microsoft.com/office/drawing/2014/main" val="4005926267"/>
                  </a:ext>
                </a:extLst>
              </a:tr>
              <a:tr h="9315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Awareness of calming strategies that work for you</a:t>
                      </a:r>
                    </a:p>
                  </a:txBody>
                  <a:tcPr>
                    <a:solidFill>
                      <a:schemeClr val="tx2">
                        <a:lumMod val="20000"/>
                        <a:lumOff val="80000"/>
                      </a:schemeClr>
                    </a:solidFill>
                  </a:tcPr>
                </a:tc>
                <a:tc>
                  <a:txBody>
                    <a:bodyPr/>
                    <a:lstStyle/>
                    <a:p>
                      <a:r>
                        <a:rPr lang="en-US" sz="1900" dirty="0"/>
                        <a:t>Promote coping and problem solving;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Provide</a:t>
                      </a:r>
                      <a:r>
                        <a:rPr lang="en-US" sz="1900" baseline="0" dirty="0"/>
                        <a:t> breaks for calming; guide in relaxation techniques</a:t>
                      </a:r>
                      <a:endParaRPr lang="en-US" sz="1900" dirty="0"/>
                    </a:p>
                  </a:txBody>
                  <a:tcPr>
                    <a:solidFill>
                      <a:schemeClr val="tx2">
                        <a:lumMod val="20000"/>
                        <a:lumOff val="80000"/>
                      </a:schemeClr>
                    </a:solidFill>
                  </a:tcPr>
                </a:tc>
                <a:tc>
                  <a:txBody>
                    <a:bodyPr/>
                    <a:lstStyle/>
                    <a:p>
                      <a:r>
                        <a:rPr lang="en-US" sz="1900" dirty="0"/>
                        <a:t>Policies and practices to promote distressing behaviors</a:t>
                      </a:r>
                    </a:p>
                  </a:txBody>
                  <a:tcPr>
                    <a:solidFill>
                      <a:schemeClr val="tx2">
                        <a:lumMod val="20000"/>
                        <a:lumOff val="80000"/>
                      </a:schemeClr>
                    </a:solidFill>
                  </a:tcPr>
                </a:tc>
                <a:extLst>
                  <a:ext uri="{0D108BD9-81ED-4DB2-BD59-A6C34878D82A}">
                    <a16:rowId xmlns:a16="http://schemas.microsoft.com/office/drawing/2014/main" val="703618266"/>
                  </a:ext>
                </a:extLst>
              </a:tr>
              <a:tr h="9315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Focus on gratitude, acceptance, understanding what you can control</a:t>
                      </a:r>
                    </a:p>
                  </a:txBody>
                  <a:tcPr>
                    <a:solidFill>
                      <a:schemeClr val="tx2">
                        <a:lumMod val="20000"/>
                        <a:lumOff val="80000"/>
                      </a:schemeClr>
                    </a:solidFill>
                  </a:tcPr>
                </a:tc>
                <a:tc>
                  <a:txBody>
                    <a:bodyPr/>
                    <a:lstStyle/>
                    <a:p>
                      <a:r>
                        <a:rPr lang="en-US" sz="1900" dirty="0"/>
                        <a:t>Provide perspective by presenting situation from alternative</a:t>
                      </a:r>
                      <a:r>
                        <a:rPr lang="en-US" sz="1900" baseline="0" dirty="0"/>
                        <a:t> vantage point (reframing)</a:t>
                      </a:r>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Provide resources to promote</a:t>
                      </a:r>
                      <a:r>
                        <a:rPr lang="en-US" sz="1900" baseline="0" dirty="0"/>
                        <a:t> calm: rejuvenation cart, tranquility space</a:t>
                      </a:r>
                      <a:endParaRPr lang="en-US" sz="1900" dirty="0"/>
                    </a:p>
                  </a:txBody>
                  <a:tcPr>
                    <a:solidFill>
                      <a:schemeClr val="tx2">
                        <a:lumMod val="20000"/>
                        <a:lumOff val="80000"/>
                      </a:schemeClr>
                    </a:solidFill>
                  </a:tcPr>
                </a:tc>
                <a:extLst>
                  <a:ext uri="{0D108BD9-81ED-4DB2-BD59-A6C34878D82A}">
                    <a16:rowId xmlns:a16="http://schemas.microsoft.com/office/drawing/2014/main" val="4175949044"/>
                  </a:ext>
                </a:extLst>
              </a:tr>
              <a:tr h="650775">
                <a:tc>
                  <a:txBody>
                    <a:bodyPr/>
                    <a:lstStyle/>
                    <a:p>
                      <a:r>
                        <a:rPr lang="en-US" sz="1900" dirty="0"/>
                        <a:t>Prioritize calming</a:t>
                      </a:r>
                      <a:r>
                        <a:rPr lang="en-US" sz="1900" baseline="0" dirty="0"/>
                        <a:t> strategies to calm you down</a:t>
                      </a:r>
                      <a:endParaRPr lang="en-US" sz="1900" dirty="0"/>
                    </a:p>
                  </a:txBody>
                  <a:tcPr>
                    <a:solidFill>
                      <a:schemeClr val="tx2">
                        <a:lumMod val="20000"/>
                        <a:lumOff val="80000"/>
                      </a:schemeClr>
                    </a:solidFill>
                  </a:tcPr>
                </a:tc>
                <a:tc>
                  <a:txBody>
                    <a:bodyPr/>
                    <a:lstStyle/>
                    <a:p>
                      <a:r>
                        <a:rPr lang="en-US" sz="1900" dirty="0"/>
                        <a:t>Develop staff re</a:t>
                      </a:r>
                      <a:r>
                        <a:rPr lang="en-US" sz="1900" baseline="0" dirty="0"/>
                        <a:t> stress response, coping, relaxation strategies</a:t>
                      </a:r>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Mandatory breaks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900" dirty="0"/>
                    </a:p>
                  </a:txBody>
                  <a:tcPr>
                    <a:solidFill>
                      <a:schemeClr val="tx2">
                        <a:lumMod val="20000"/>
                        <a:lumOff val="80000"/>
                      </a:schemeClr>
                    </a:solidFill>
                  </a:tcPr>
                </a:tc>
                <a:extLst>
                  <a:ext uri="{0D108BD9-81ED-4DB2-BD59-A6C34878D82A}">
                    <a16:rowId xmlns:a16="http://schemas.microsoft.com/office/drawing/2014/main" val="568652002"/>
                  </a:ext>
                </a:extLst>
              </a:tr>
              <a:tr h="370048">
                <a:tc>
                  <a:txBody>
                    <a:bodyPr/>
                    <a:lstStyle/>
                    <a:p>
                      <a:r>
                        <a:rPr lang="en-US" sz="1900" dirty="0"/>
                        <a:t>Ask for Help</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Reduce gossip</a:t>
                      </a:r>
                      <a:r>
                        <a:rPr lang="en-US" sz="1900" baseline="0" dirty="0"/>
                        <a:t> and negativity</a:t>
                      </a:r>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Provide flexible</a:t>
                      </a:r>
                      <a:r>
                        <a:rPr lang="en-US" sz="1900" baseline="0" dirty="0"/>
                        <a:t> staffing</a:t>
                      </a:r>
                      <a:endParaRPr lang="en-US" sz="1900" dirty="0"/>
                    </a:p>
                  </a:txBody>
                  <a:tcPr>
                    <a:solidFill>
                      <a:schemeClr val="tx2">
                        <a:lumMod val="20000"/>
                        <a:lumOff val="80000"/>
                      </a:schemeClr>
                    </a:solidFill>
                  </a:tcPr>
                </a:tc>
                <a:extLst>
                  <a:ext uri="{0D108BD9-81ED-4DB2-BD59-A6C34878D82A}">
                    <a16:rowId xmlns:a16="http://schemas.microsoft.com/office/drawing/2014/main" val="1260303502"/>
                  </a:ext>
                </a:extLst>
              </a:tr>
              <a:tr h="650775">
                <a:tc>
                  <a:txBody>
                    <a:bodyPr/>
                    <a:lstStyle/>
                    <a:p>
                      <a:r>
                        <a:rPr lang="en-US" sz="1900" dirty="0"/>
                        <a:t>Get organized and problem solve to tackle</a:t>
                      </a:r>
                      <a:r>
                        <a:rPr lang="en-US" sz="1900" baseline="0" dirty="0"/>
                        <a:t> problems directly</a:t>
                      </a:r>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Sessions where staff can discuss challenges in caring</a:t>
                      </a:r>
                    </a:p>
                  </a:txBody>
                  <a:tcPr>
                    <a:solidFill>
                      <a:schemeClr val="tx2">
                        <a:lumMod val="20000"/>
                        <a:lumOff val="80000"/>
                      </a:schemeClr>
                    </a:solidFill>
                  </a:tcPr>
                </a:tc>
                <a:tc>
                  <a:txBody>
                    <a:bodyPr/>
                    <a:lstStyle/>
                    <a:p>
                      <a:r>
                        <a:rPr lang="en-US" sz="1900" dirty="0"/>
                        <a:t>After Action</a:t>
                      </a:r>
                      <a:r>
                        <a:rPr lang="en-US" sz="1900" baseline="0" dirty="0"/>
                        <a:t> Responses</a:t>
                      </a:r>
                      <a:endParaRPr lang="en-US" sz="1900" dirty="0"/>
                    </a:p>
                  </a:txBody>
                  <a:tcPr>
                    <a:solidFill>
                      <a:schemeClr val="tx2">
                        <a:lumMod val="20000"/>
                        <a:lumOff val="80000"/>
                      </a:schemeClr>
                    </a:solidFill>
                  </a:tcPr>
                </a:tc>
                <a:extLst>
                  <a:ext uri="{0D108BD9-81ED-4DB2-BD59-A6C34878D82A}">
                    <a16:rowId xmlns:a16="http://schemas.microsoft.com/office/drawing/2014/main" val="1108554721"/>
                  </a:ext>
                </a:extLst>
              </a:tr>
              <a:tr h="421089">
                <a:tc>
                  <a:txBody>
                    <a:bodyPr/>
                    <a:lstStyle/>
                    <a:p>
                      <a:r>
                        <a:rPr lang="en-US" sz="1900" dirty="0"/>
                        <a:t>STOP</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Authoritative,</a:t>
                      </a:r>
                      <a:r>
                        <a:rPr lang="en-US" sz="1900" baseline="0" dirty="0"/>
                        <a:t> Empathic Presence</a:t>
                      </a:r>
                      <a:endParaRPr lang="en-US" sz="1900" dirty="0"/>
                    </a:p>
                  </a:txBody>
                  <a:tcPr>
                    <a:solidFill>
                      <a:schemeClr val="tx2">
                        <a:lumMod val="20000"/>
                        <a:lumOff val="80000"/>
                      </a:schemeClr>
                    </a:solidFill>
                  </a:tcPr>
                </a:tc>
                <a:tc>
                  <a:txBody>
                    <a:bodyPr/>
                    <a:lstStyle/>
                    <a:p>
                      <a:r>
                        <a:rPr lang="en-US" sz="1900" dirty="0"/>
                        <a:t>Stress Management Approaches</a:t>
                      </a:r>
                    </a:p>
                  </a:txBody>
                  <a:tcPr>
                    <a:solidFill>
                      <a:schemeClr val="tx2">
                        <a:lumMod val="20000"/>
                        <a:lumOff val="80000"/>
                      </a:schemeClr>
                    </a:solidFill>
                  </a:tcPr>
                </a:tc>
                <a:extLst>
                  <a:ext uri="{0D108BD9-81ED-4DB2-BD59-A6C34878D82A}">
                    <a16:rowId xmlns:a16="http://schemas.microsoft.com/office/drawing/2014/main" val="3029495574"/>
                  </a:ext>
                </a:extLst>
              </a:tr>
              <a:tr h="650775">
                <a:tc>
                  <a:txBody>
                    <a:bodyPr/>
                    <a:lstStyle/>
                    <a:p>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Use person's name, get them</a:t>
                      </a:r>
                      <a:r>
                        <a:rPr lang="en-US" sz="1900" baseline="0" dirty="0"/>
                        <a:t> to look at you, communicate what is needed</a:t>
                      </a:r>
                      <a:endParaRPr lang="en-US" sz="1900" dirty="0"/>
                    </a:p>
                  </a:txBody>
                  <a:tcPr>
                    <a:solidFill>
                      <a:schemeClr val="tx2">
                        <a:lumMod val="20000"/>
                        <a:lumOff val="80000"/>
                      </a:schemeClr>
                    </a:solidFill>
                  </a:tcPr>
                </a:tc>
                <a:tc>
                  <a:txBody>
                    <a:bodyPr/>
                    <a:lstStyle/>
                    <a:p>
                      <a:endParaRPr lang="en-US" sz="1900" dirty="0"/>
                    </a:p>
                  </a:txBody>
                  <a:tcPr>
                    <a:solidFill>
                      <a:schemeClr val="tx2">
                        <a:lumMod val="20000"/>
                        <a:lumOff val="80000"/>
                      </a:schemeClr>
                    </a:solidFill>
                  </a:tcPr>
                </a:tc>
                <a:extLst>
                  <a:ext uri="{0D108BD9-81ED-4DB2-BD59-A6C34878D82A}">
                    <a16:rowId xmlns:a16="http://schemas.microsoft.com/office/drawing/2014/main" val="267015968"/>
                  </a:ext>
                </a:extLst>
              </a:tr>
            </a:tbl>
          </a:graphicData>
        </a:graphic>
      </p:graphicFrame>
    </p:spTree>
    <p:extLst>
      <p:ext uri="{BB962C8B-B14F-4D97-AF65-F5344CB8AC3E}">
        <p14:creationId xmlns:p14="http://schemas.microsoft.com/office/powerpoint/2010/main" val="551025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DE04006-BA8C-47BE-8873-D7110F41A431}"/>
              </a:ext>
            </a:extLst>
          </p:cNvPr>
          <p:cNvSpPr>
            <a:spLocks noGrp="1"/>
          </p:cNvSpPr>
          <p:nvPr>
            <p:ph type="title"/>
          </p:nvPr>
        </p:nvSpPr>
        <p:spPr>
          <a:xfrm>
            <a:off x="914401" y="76201"/>
            <a:ext cx="11009869" cy="1008063"/>
          </a:xfrm>
        </p:spPr>
        <p:txBody>
          <a:bodyPr>
            <a:noAutofit/>
          </a:bodyPr>
          <a:lstStyle/>
          <a:p>
            <a:r>
              <a:rPr lang="en-US" sz="4000" dirty="0">
                <a:latin typeface="+mn-lt"/>
              </a:rPr>
              <a:t>Secondary Aid: Connect, Competence, Confidence</a:t>
            </a:r>
          </a:p>
        </p:txBody>
      </p:sp>
      <p:grpSp>
        <p:nvGrpSpPr>
          <p:cNvPr id="4" name="Group 3">
            <a:extLst>
              <a:ext uri="{FF2B5EF4-FFF2-40B4-BE49-F238E27FC236}">
                <a16:creationId xmlns:a16="http://schemas.microsoft.com/office/drawing/2014/main" id="{53290AE6-EC72-497D-AC3A-D1892BAA1EAE}"/>
              </a:ext>
            </a:extLst>
          </p:cNvPr>
          <p:cNvGrpSpPr/>
          <p:nvPr/>
        </p:nvGrpSpPr>
        <p:grpSpPr>
          <a:xfrm>
            <a:off x="914401" y="1163130"/>
            <a:ext cx="5365179" cy="5561151"/>
            <a:chOff x="2087295" y="762695"/>
            <a:chExt cx="5365179" cy="5561151"/>
          </a:xfrm>
        </p:grpSpPr>
        <p:pic>
          <p:nvPicPr>
            <p:cNvPr id="5" name="Picture 49">
              <a:extLst>
                <a:ext uri="{FF2B5EF4-FFF2-40B4-BE49-F238E27FC236}">
                  <a16:creationId xmlns:a16="http://schemas.microsoft.com/office/drawing/2014/main" id="{7DA45372-2B2C-4BB3-B253-D9267C32501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7295" y="762695"/>
              <a:ext cx="4799350" cy="556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a:extLst>
                <a:ext uri="{FF2B5EF4-FFF2-40B4-BE49-F238E27FC236}">
                  <a16:creationId xmlns:a16="http://schemas.microsoft.com/office/drawing/2014/main" id="{0B2A31C7-5EDB-463D-B24E-08295246B9A9}"/>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5729" y="3387737"/>
              <a:ext cx="2160024" cy="148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a:extLst>
                <a:ext uri="{FF2B5EF4-FFF2-40B4-BE49-F238E27FC236}">
                  <a16:creationId xmlns:a16="http://schemas.microsoft.com/office/drawing/2014/main" id="{8E910B29-4140-4DDE-B840-CB257F1D0E9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6958" y="1570522"/>
              <a:ext cx="701492" cy="1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a:extLst>
                <a:ext uri="{FF2B5EF4-FFF2-40B4-BE49-F238E27FC236}">
                  <a16:creationId xmlns:a16="http://schemas.microsoft.com/office/drawing/2014/main" id="{77B2257C-AFB8-440D-A6BC-CC39F7A6059C}"/>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0589" y="2591020"/>
              <a:ext cx="595157"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3">
              <a:extLst>
                <a:ext uri="{FF2B5EF4-FFF2-40B4-BE49-F238E27FC236}">
                  <a16:creationId xmlns:a16="http://schemas.microsoft.com/office/drawing/2014/main" id="{724D8310-4B5D-4B24-9B92-54A62496CD1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7765" y="4038443"/>
              <a:ext cx="877659"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4">
              <a:extLst>
                <a:ext uri="{FF2B5EF4-FFF2-40B4-BE49-F238E27FC236}">
                  <a16:creationId xmlns:a16="http://schemas.microsoft.com/office/drawing/2014/main" id="{7940D935-80E2-4D03-8323-FC054117D0CB}"/>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678" y="5162099"/>
              <a:ext cx="1214121" cy="236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5">
              <a:extLst>
                <a:ext uri="{FF2B5EF4-FFF2-40B4-BE49-F238E27FC236}">
                  <a16:creationId xmlns:a16="http://schemas.microsoft.com/office/drawing/2014/main" id="{073CB241-9BDB-462A-A308-FBE1D2260011}"/>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711" y="5603310"/>
              <a:ext cx="1090329" cy="18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5">
              <a:extLst>
                <a:ext uri="{FF2B5EF4-FFF2-40B4-BE49-F238E27FC236}">
                  <a16:creationId xmlns:a16="http://schemas.microsoft.com/office/drawing/2014/main" id="{40723007-F634-447F-8111-22B1A4F1F734}"/>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729" y="1779574"/>
              <a:ext cx="1415681" cy="507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9">
              <a:extLst>
                <a:ext uri="{FF2B5EF4-FFF2-40B4-BE49-F238E27FC236}">
                  <a16:creationId xmlns:a16="http://schemas.microsoft.com/office/drawing/2014/main" id="{4A2F0350-37DE-44C5-A83B-210DF7E0A8EC}"/>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552" y="2063858"/>
              <a:ext cx="1975922" cy="161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0">
              <a:extLst>
                <a:ext uri="{FF2B5EF4-FFF2-40B4-BE49-F238E27FC236}">
                  <a16:creationId xmlns:a16="http://schemas.microsoft.com/office/drawing/2014/main" id="{3B6AC4AE-A7D5-4246-B0F3-E5F1F78EEBBC}"/>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9201" y="5044656"/>
              <a:ext cx="652292" cy="44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5">
              <a:extLst>
                <a:ext uri="{FF2B5EF4-FFF2-40B4-BE49-F238E27FC236}">
                  <a16:creationId xmlns:a16="http://schemas.microsoft.com/office/drawing/2014/main" id="{22EFF3E8-DD2E-4352-955F-49FE58BCB7C7}"/>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1847" y="1287968"/>
              <a:ext cx="1131856" cy="488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 name="Picture 1"/>
          <p:cNvPicPr>
            <a:picLocks noChangeAspect="1"/>
          </p:cNvPicPr>
          <p:nvPr/>
        </p:nvPicPr>
        <p:blipFill>
          <a:blip r:embed="rId14"/>
          <a:stretch>
            <a:fillRect/>
          </a:stretch>
        </p:blipFill>
        <p:spPr>
          <a:xfrm>
            <a:off x="8492007" y="1524000"/>
            <a:ext cx="2762250" cy="4876800"/>
          </a:xfrm>
          <a:prstGeom prst="rect">
            <a:avLst/>
          </a:prstGeom>
        </p:spPr>
      </p:pic>
      <p:sp>
        <p:nvSpPr>
          <p:cNvPr id="17" name="TextBox 16">
            <a:extLst>
              <a:ext uri="{FF2B5EF4-FFF2-40B4-BE49-F238E27FC236}">
                <a16:creationId xmlns:a16="http://schemas.microsoft.com/office/drawing/2014/main" id="{24E60ECD-F97C-4CBF-AA0A-1AA16FD36585}"/>
              </a:ext>
            </a:extLst>
          </p:cNvPr>
          <p:cNvSpPr txBox="1"/>
          <p:nvPr/>
        </p:nvSpPr>
        <p:spPr>
          <a:xfrm>
            <a:off x="6030162" y="5193268"/>
            <a:ext cx="1742239" cy="369332"/>
          </a:xfrm>
          <a:prstGeom prst="rect">
            <a:avLst/>
          </a:prstGeom>
          <a:solidFill>
            <a:srgbClr val="57406C"/>
          </a:solidFill>
        </p:spPr>
        <p:txBody>
          <a:bodyPr wrap="square" rtlCol="0">
            <a:spAutoFit/>
          </a:bodyPr>
          <a:lstStyle/>
          <a:p>
            <a:r>
              <a:rPr lang="en-US" dirty="0">
                <a:solidFill>
                  <a:schemeClr val="bg1"/>
                </a:solidFill>
              </a:rPr>
              <a:t>Secondary Aid</a:t>
            </a:r>
          </a:p>
        </p:txBody>
      </p:sp>
      <p:sp>
        <p:nvSpPr>
          <p:cNvPr id="18" name="Right Arrow 16">
            <a:extLst>
              <a:ext uri="{FF2B5EF4-FFF2-40B4-BE49-F238E27FC236}">
                <a16:creationId xmlns:a16="http://schemas.microsoft.com/office/drawing/2014/main" id="{DCB3932B-3E1F-4AE6-B790-2EC1CA3063C5}"/>
              </a:ext>
            </a:extLst>
          </p:cNvPr>
          <p:cNvSpPr/>
          <p:nvPr/>
        </p:nvSpPr>
        <p:spPr>
          <a:xfrm>
            <a:off x="7962899" y="5323840"/>
            <a:ext cx="529108" cy="174229"/>
          </a:xfrm>
          <a:prstGeom prst="rightArrow">
            <a:avLst/>
          </a:prstGeom>
          <a:solidFill>
            <a:srgbClr val="574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958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depressedpatient_crop380w.jpg">
            <a:extLst>
              <a:ext uri="{FF2B5EF4-FFF2-40B4-BE49-F238E27FC236}">
                <a16:creationId xmlns:a16="http://schemas.microsoft.com/office/drawing/2014/main" id="{8E4BB165-4D0F-45E2-8D81-F12205C71DF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828800"/>
            <a:ext cx="2842669" cy="1868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 descr="on_the_record_07.jpg">
            <a:extLst>
              <a:ext uri="{FF2B5EF4-FFF2-40B4-BE49-F238E27FC236}">
                <a16:creationId xmlns:a16="http://schemas.microsoft.com/office/drawing/2014/main" id="{ACAE0E3F-319F-4155-BC6D-1C5BE53C04B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1" y="4267200"/>
            <a:ext cx="2842669" cy="2208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6EC3846A-E5FC-4BEB-9128-2C1D36D8A0AF}"/>
              </a:ext>
            </a:extLst>
          </p:cNvPr>
          <p:cNvGrpSpPr/>
          <p:nvPr/>
        </p:nvGrpSpPr>
        <p:grpSpPr>
          <a:xfrm>
            <a:off x="4075188" y="1600201"/>
            <a:ext cx="4589931" cy="4700237"/>
            <a:chOff x="2087295" y="762695"/>
            <a:chExt cx="5365179" cy="5561151"/>
          </a:xfrm>
        </p:grpSpPr>
        <p:pic>
          <p:nvPicPr>
            <p:cNvPr id="10" name="Picture 49">
              <a:extLst>
                <a:ext uri="{FF2B5EF4-FFF2-40B4-BE49-F238E27FC236}">
                  <a16:creationId xmlns:a16="http://schemas.microsoft.com/office/drawing/2014/main" id="{44E050FE-F70E-4F6E-B5F4-95CAF3A2F9E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7295" y="762695"/>
              <a:ext cx="4799350" cy="556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97A6AB1-391F-4413-8B7A-E83A602163B8}"/>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5729" y="3387737"/>
              <a:ext cx="2160024" cy="148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81096C8-FC69-451A-A604-64D4830F698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6958" y="1570522"/>
              <a:ext cx="701492" cy="1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C2E2091-46D0-4074-89C4-C2F7A5248EAF}"/>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0589" y="2591020"/>
              <a:ext cx="595157"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1A72BE4-27E7-4026-89F0-CC6F9EA71F3F}"/>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7765" y="4038443"/>
              <a:ext cx="877659"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F67D22F-57B6-48E7-AB45-4436AA996050}"/>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678" y="5162099"/>
              <a:ext cx="1214121" cy="236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ECA1B4E-6B7A-45F9-BF94-D6279BF8EF5F}"/>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711" y="5603310"/>
              <a:ext cx="1090329" cy="18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5">
              <a:extLst>
                <a:ext uri="{FF2B5EF4-FFF2-40B4-BE49-F238E27FC236}">
                  <a16:creationId xmlns:a16="http://schemas.microsoft.com/office/drawing/2014/main" id="{42FFEBD2-07E7-4C39-A1FA-6CCFD24A2424}"/>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729" y="1779574"/>
              <a:ext cx="1415681" cy="507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a:extLst>
                <a:ext uri="{FF2B5EF4-FFF2-40B4-BE49-F238E27FC236}">
                  <a16:creationId xmlns:a16="http://schemas.microsoft.com/office/drawing/2014/main" id="{2BC67037-9E2C-4938-950A-5D9A9884C7C2}"/>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552" y="2063858"/>
              <a:ext cx="1975922" cy="161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30">
              <a:extLst>
                <a:ext uri="{FF2B5EF4-FFF2-40B4-BE49-F238E27FC236}">
                  <a16:creationId xmlns:a16="http://schemas.microsoft.com/office/drawing/2014/main" id="{762FE199-ECCD-425A-B5FB-4A9FC7C185C5}"/>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9201" y="5044656"/>
              <a:ext cx="652292" cy="44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35">
              <a:extLst>
                <a:ext uri="{FF2B5EF4-FFF2-40B4-BE49-F238E27FC236}">
                  <a16:creationId xmlns:a16="http://schemas.microsoft.com/office/drawing/2014/main" id="{81135F0C-A425-4D86-B3D5-BA85A5F860D6}"/>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1847" y="1287968"/>
              <a:ext cx="1131856" cy="488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 name="TextBox 20">
            <a:extLst>
              <a:ext uri="{FF2B5EF4-FFF2-40B4-BE49-F238E27FC236}">
                <a16:creationId xmlns:a16="http://schemas.microsoft.com/office/drawing/2014/main" id="{34F87D60-815A-4503-9312-82349A91ECA9}"/>
              </a:ext>
            </a:extLst>
          </p:cNvPr>
          <p:cNvSpPr txBox="1"/>
          <p:nvPr/>
        </p:nvSpPr>
        <p:spPr>
          <a:xfrm>
            <a:off x="8974987" y="2273786"/>
            <a:ext cx="3094532" cy="3970318"/>
          </a:xfrm>
          <a:prstGeom prst="rect">
            <a:avLst/>
          </a:prstGeom>
          <a:noFill/>
        </p:spPr>
        <p:txBody>
          <a:bodyPr wrap="square" rtlCol="0">
            <a:spAutoFit/>
          </a:bodyPr>
          <a:lstStyle/>
          <a:p>
            <a:pPr marL="342900" indent="-342900">
              <a:buAutoNum type="arabicPeriod"/>
            </a:pPr>
            <a:r>
              <a:rPr lang="en-US" b="1" i="1" dirty="0"/>
              <a:t>CHECK</a:t>
            </a:r>
          </a:p>
          <a:p>
            <a:r>
              <a:rPr lang="en-US" i="1" dirty="0"/>
              <a:t>Assess: Observe and listen</a:t>
            </a:r>
          </a:p>
          <a:p>
            <a:r>
              <a:rPr lang="en-US" b="1" i="1" dirty="0"/>
              <a:t>2. COORDINATE</a:t>
            </a:r>
          </a:p>
          <a:p>
            <a:r>
              <a:rPr lang="en-US" i="1" dirty="0"/>
              <a:t>Get help, refer as needed</a:t>
            </a:r>
          </a:p>
          <a:p>
            <a:r>
              <a:rPr lang="en-US" b="1" i="1" dirty="0"/>
              <a:t>3. COVER</a:t>
            </a:r>
          </a:p>
          <a:p>
            <a:r>
              <a:rPr lang="en-US" i="1" dirty="0"/>
              <a:t>Get safety ASAP</a:t>
            </a:r>
          </a:p>
          <a:p>
            <a:r>
              <a:rPr lang="en-US" b="1" i="1" dirty="0"/>
              <a:t>4.CALM</a:t>
            </a:r>
          </a:p>
          <a:p>
            <a:r>
              <a:rPr lang="en-US" i="1" dirty="0"/>
              <a:t>Relax, slow down, refocus</a:t>
            </a:r>
          </a:p>
          <a:p>
            <a:r>
              <a:rPr lang="en-US" b="1" i="1" dirty="0">
                <a:highlight>
                  <a:srgbClr val="FF33CC"/>
                </a:highlight>
              </a:rPr>
              <a:t>5.CONNECT</a:t>
            </a:r>
          </a:p>
          <a:p>
            <a:r>
              <a:rPr lang="en-US" i="1" dirty="0">
                <a:highlight>
                  <a:srgbClr val="FF33CC"/>
                </a:highlight>
              </a:rPr>
              <a:t>Get support from others</a:t>
            </a:r>
          </a:p>
          <a:p>
            <a:r>
              <a:rPr lang="en-US" b="1" i="1" dirty="0"/>
              <a:t>6.COMPETENCE</a:t>
            </a:r>
          </a:p>
          <a:p>
            <a:r>
              <a:rPr lang="en-US" i="1" dirty="0"/>
              <a:t>Restore effectiveness</a:t>
            </a:r>
          </a:p>
          <a:p>
            <a:r>
              <a:rPr lang="en-US" b="1" i="1" dirty="0"/>
              <a:t>7. CONFIDENCE</a:t>
            </a:r>
          </a:p>
          <a:p>
            <a:r>
              <a:rPr lang="en-US" i="1" dirty="0"/>
              <a:t>Restore self-esteem and hope</a:t>
            </a:r>
          </a:p>
        </p:txBody>
      </p:sp>
      <p:pic>
        <p:nvPicPr>
          <p:cNvPr id="22" name="Picture 46">
            <a:extLst>
              <a:ext uri="{FF2B5EF4-FFF2-40B4-BE49-F238E27FC236}">
                <a16:creationId xmlns:a16="http://schemas.microsoft.com/office/drawing/2014/main" id="{0C0B2848-D34D-48F1-B68B-A79CCD5EB8D9}"/>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1837" y="1411631"/>
            <a:ext cx="2388566" cy="755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2B2558EF-AF14-4793-9605-C0F95A0572C4}"/>
              </a:ext>
            </a:extLst>
          </p:cNvPr>
          <p:cNvSpPr txBox="1"/>
          <p:nvPr/>
        </p:nvSpPr>
        <p:spPr>
          <a:xfrm>
            <a:off x="2960705" y="253038"/>
            <a:ext cx="6629400" cy="707886"/>
          </a:xfrm>
          <a:prstGeom prst="rect">
            <a:avLst/>
          </a:prstGeom>
          <a:noFill/>
        </p:spPr>
        <p:txBody>
          <a:bodyPr wrap="square" rtlCol="0">
            <a:spAutoFit/>
          </a:bodyPr>
          <a:lstStyle/>
          <a:p>
            <a:r>
              <a:rPr lang="en-US" sz="4000" dirty="0">
                <a:solidFill>
                  <a:schemeClr val="bg1"/>
                </a:solidFill>
              </a:rPr>
              <a:t>Stress First Aid Action: Connect</a:t>
            </a:r>
          </a:p>
        </p:txBody>
      </p:sp>
    </p:spTree>
    <p:extLst>
      <p:ext uri="{BB962C8B-B14F-4D97-AF65-F5344CB8AC3E}">
        <p14:creationId xmlns:p14="http://schemas.microsoft.com/office/powerpoint/2010/main" val="1934905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7A4F436F-ED98-4F4F-AE34-9BC8A33C90F8}"/>
              </a:ext>
            </a:extLst>
          </p:cNvPr>
          <p:cNvSpPr>
            <a:spLocks noGrp="1" noChangeArrowheads="1"/>
          </p:cNvSpPr>
          <p:nvPr>
            <p:ph type="title"/>
          </p:nvPr>
        </p:nvSpPr>
        <p:spPr bwMode="auto">
          <a:xfrm>
            <a:off x="1981201" y="76201"/>
            <a:ext cx="8610600" cy="1008063"/>
          </a:xfrm>
        </p:spPr>
        <p:txBody>
          <a:bodyPr vert="horz" lIns="91416" tIns="45708" rIns="91416" bIns="45708" numCol="1" rtlCol="0" anchor="ctr" anchorCtr="1" compatLnSpc="1">
            <a:prstTxWarp prst="textNoShape">
              <a:avLst/>
            </a:prstTxWarp>
            <a:normAutofit/>
          </a:bodyPr>
          <a:lstStyle/>
          <a:p>
            <a:pPr>
              <a:defRPr/>
            </a:pPr>
            <a:r>
              <a:rPr lang="en-GB" sz="4000" dirty="0">
                <a:latin typeface="+mn-lt"/>
                <a:ea typeface="ＭＳ Ｐゴシック" charset="0"/>
              </a:rPr>
              <a:t>Connect Actions </a:t>
            </a:r>
            <a:endParaRPr lang="en-US" sz="4000" dirty="0">
              <a:latin typeface="+mn-lt"/>
            </a:endParaRPr>
          </a:p>
        </p:txBody>
      </p:sp>
      <p:sp>
        <p:nvSpPr>
          <p:cNvPr id="4" name="Down Arrow 1">
            <a:extLst>
              <a:ext uri="{FF2B5EF4-FFF2-40B4-BE49-F238E27FC236}">
                <a16:creationId xmlns:a16="http://schemas.microsoft.com/office/drawing/2014/main" id="{FF13CEAD-5089-432E-9C61-33C3703EE8F4}"/>
              </a:ext>
            </a:extLst>
          </p:cNvPr>
          <p:cNvSpPr/>
          <p:nvPr/>
        </p:nvSpPr>
        <p:spPr>
          <a:xfrm>
            <a:off x="4657061" y="1387816"/>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1">
            <a:extLst>
              <a:ext uri="{FF2B5EF4-FFF2-40B4-BE49-F238E27FC236}">
                <a16:creationId xmlns:a16="http://schemas.microsoft.com/office/drawing/2014/main" id="{D8CF3985-87E9-45BC-ACDC-AC621CF85DBE}"/>
              </a:ext>
            </a:extLst>
          </p:cNvPr>
          <p:cNvSpPr/>
          <p:nvPr/>
        </p:nvSpPr>
        <p:spPr>
          <a:xfrm>
            <a:off x="7361963" y="1387816"/>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1">
            <a:extLst>
              <a:ext uri="{FF2B5EF4-FFF2-40B4-BE49-F238E27FC236}">
                <a16:creationId xmlns:a16="http://schemas.microsoft.com/office/drawing/2014/main" id="{1AC8A8EC-1E93-499E-B047-86DFBD1360DC}"/>
              </a:ext>
            </a:extLst>
          </p:cNvPr>
          <p:cNvSpPr/>
          <p:nvPr/>
        </p:nvSpPr>
        <p:spPr>
          <a:xfrm>
            <a:off x="10210801" y="1423911"/>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text on a black background&#10;&#10;Description automatically generated">
            <a:extLst>
              <a:ext uri="{FF2B5EF4-FFF2-40B4-BE49-F238E27FC236}">
                <a16:creationId xmlns:a16="http://schemas.microsoft.com/office/drawing/2014/main" id="{088F31C1-7B82-4DB0-8A55-C91DD5A99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23" y="2095185"/>
            <a:ext cx="3248026" cy="3352800"/>
          </a:xfrm>
          <a:prstGeom prst="rect">
            <a:avLst/>
          </a:prstGeom>
        </p:spPr>
      </p:pic>
      <p:graphicFrame>
        <p:nvGraphicFramePr>
          <p:cNvPr id="2" name="Diagram 1">
            <a:extLst>
              <a:ext uri="{FF2B5EF4-FFF2-40B4-BE49-F238E27FC236}">
                <a16:creationId xmlns:a16="http://schemas.microsoft.com/office/drawing/2014/main" id="{FA7D70D9-F058-4A45-9FE1-096C612B7E96}"/>
              </a:ext>
            </a:extLst>
          </p:cNvPr>
          <p:cNvGraphicFramePr/>
          <p:nvPr/>
        </p:nvGraphicFramePr>
        <p:xfrm>
          <a:off x="3733801" y="1440744"/>
          <a:ext cx="8125883"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037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34D-ADDB-41FE-AB6B-D0424C02F2B3}"/>
              </a:ext>
            </a:extLst>
          </p:cNvPr>
          <p:cNvSpPr>
            <a:spLocks noGrp="1"/>
          </p:cNvSpPr>
          <p:nvPr>
            <p:ph type="title"/>
          </p:nvPr>
        </p:nvSpPr>
        <p:spPr>
          <a:xfrm>
            <a:off x="858250" y="364068"/>
            <a:ext cx="10571751" cy="1007533"/>
          </a:xfrm>
        </p:spPr>
        <p:txBody>
          <a:bodyPr>
            <a:normAutofit fontScale="90000"/>
          </a:bodyPr>
          <a:lstStyle/>
          <a:p>
            <a:pPr marL="6350" algn="ctr">
              <a:spcBef>
                <a:spcPts val="102"/>
              </a:spcBef>
            </a:pPr>
            <a:r>
              <a:rPr lang="en-US" sz="2200" b="1" spc="-5" dirty="0">
                <a:latin typeface="Arial"/>
                <a:cs typeface="Arial"/>
              </a:rPr>
              <a:t>Stress First Aid Train the Trainer</a:t>
            </a:r>
            <a:br>
              <a:rPr lang="en-US" sz="2200" dirty="0">
                <a:latin typeface="Arial" panose="020B0604020202020204" pitchFamily="34" charset="0"/>
                <a:cs typeface="Arial" panose="020B0604020202020204" pitchFamily="34" charset="0"/>
              </a:rPr>
            </a:br>
            <a:r>
              <a:rPr lang="en-US" sz="2200" b="1" spc="-5" dirty="0">
                <a:latin typeface="Arial"/>
                <a:cs typeface="Arial"/>
              </a:rPr>
              <a:t>February 23, 2024</a:t>
            </a:r>
            <a:br>
              <a:rPr lang="en-US" b="1" dirty="0">
                <a:latin typeface="Arial" panose="020B0604020202020204" pitchFamily="34" charset="0"/>
                <a:cs typeface="Arial" panose="020B0604020202020204" pitchFamily="34" charset="0"/>
              </a:rPr>
            </a:br>
            <a:endParaRPr lang="en-US" dirty="0">
              <a:cs typeface="Calibri Light" panose="020F0302020204030204"/>
            </a:endParaRPr>
          </a:p>
        </p:txBody>
      </p:sp>
      <p:pic>
        <p:nvPicPr>
          <p:cNvPr id="7" name="Picture 6">
            <a:extLst>
              <a:ext uri="{FF2B5EF4-FFF2-40B4-BE49-F238E27FC236}">
                <a16:creationId xmlns:a16="http://schemas.microsoft.com/office/drawing/2014/main" id="{9229524B-EC58-4A46-B4EC-56D1FC3B36A4}"/>
              </a:ext>
            </a:extLst>
          </p:cNvPr>
          <p:cNvPicPr>
            <a:picLocks noChangeAspect="1"/>
          </p:cNvPicPr>
          <p:nvPr/>
        </p:nvPicPr>
        <p:blipFill>
          <a:blip r:embed="rId3"/>
          <a:stretch>
            <a:fillRect/>
          </a:stretch>
        </p:blipFill>
        <p:spPr>
          <a:xfrm>
            <a:off x="10520940" y="5716369"/>
            <a:ext cx="1440873" cy="990600"/>
          </a:xfrm>
          <a:prstGeom prst="rect">
            <a:avLst/>
          </a:prstGeom>
        </p:spPr>
      </p:pic>
      <p:sp>
        <p:nvSpPr>
          <p:cNvPr id="8" name="TextBox 7">
            <a:extLst>
              <a:ext uri="{FF2B5EF4-FFF2-40B4-BE49-F238E27FC236}">
                <a16:creationId xmlns:a16="http://schemas.microsoft.com/office/drawing/2014/main" id="{0633B7E5-A989-4222-A91E-BF1175156B1C}"/>
              </a:ext>
            </a:extLst>
          </p:cNvPr>
          <p:cNvSpPr txBox="1"/>
          <p:nvPr/>
        </p:nvSpPr>
        <p:spPr>
          <a:xfrm>
            <a:off x="457201" y="1374729"/>
            <a:ext cx="11201399" cy="4700261"/>
          </a:xfrm>
          <a:prstGeom prst="rect">
            <a:avLst/>
          </a:prstGeom>
          <a:noFill/>
        </p:spPr>
        <p:txBody>
          <a:bodyPr wrap="square" lIns="91440" tIns="45720" rIns="91440" bIns="45720" anchor="t">
            <a:spAutoFit/>
          </a:bodyPr>
          <a:lstStyle/>
          <a:p>
            <a:pPr marL="12700">
              <a:lnSpc>
                <a:spcPts val="1452"/>
              </a:lnSpc>
              <a:spcBef>
                <a:spcPts val="102"/>
              </a:spcBef>
            </a:pPr>
            <a:r>
              <a:rPr lang="en-US" sz="1000" b="1" u="sng" dirty="0">
                <a:uFill>
                  <a:solidFill>
                    <a:schemeClr val="accent4">
                      <a:lumMod val="40000"/>
                      <a:lumOff val="60000"/>
                    </a:schemeClr>
                  </a:solidFill>
                </a:uFill>
                <a:cs typeface="Cambria"/>
              </a:rPr>
              <a:t>Method</a:t>
            </a:r>
            <a:r>
              <a:rPr lang="en-US" sz="1000" b="1" u="sng" spc="-36" dirty="0">
                <a:uFill>
                  <a:solidFill>
                    <a:schemeClr val="accent4">
                      <a:lumMod val="40000"/>
                      <a:lumOff val="60000"/>
                    </a:schemeClr>
                  </a:solidFill>
                </a:uFill>
                <a:cs typeface="Cambria"/>
              </a:rPr>
              <a:t> </a:t>
            </a:r>
            <a:r>
              <a:rPr lang="en-US" sz="1000" b="1" u="sng" spc="-10" dirty="0">
                <a:uFill>
                  <a:solidFill>
                    <a:schemeClr val="accent4">
                      <a:lumMod val="40000"/>
                      <a:lumOff val="60000"/>
                    </a:schemeClr>
                  </a:solidFill>
                </a:uFill>
                <a:cs typeface="Cambria"/>
              </a:rPr>
              <a:t>of</a:t>
            </a:r>
            <a:r>
              <a:rPr lang="en-US" sz="1000" b="1" u="sng" spc="-3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Participation</a:t>
            </a:r>
            <a:endParaRPr lang="en-US" sz="1000" u="sng" dirty="0">
              <a:uFill>
                <a:solidFill>
                  <a:srgbClr val="FFC000">
                    <a:lumMod val="40000"/>
                    <a:lumOff val="60000"/>
                  </a:srgbClr>
                </a:solidFill>
              </a:uFill>
              <a:cs typeface="Cambria"/>
            </a:endParaRPr>
          </a:p>
          <a:p>
            <a:pPr marL="12700" marR="181610">
              <a:lnSpc>
                <a:spcPct val="97700"/>
              </a:lnSpc>
              <a:spcBef>
                <a:spcPts val="15"/>
              </a:spcBef>
            </a:pPr>
            <a:r>
              <a:rPr lang="en-US" sz="1000" spc="-5" dirty="0">
                <a:cs typeface="Cambria"/>
              </a:rPr>
              <a:t>In</a:t>
            </a:r>
            <a:r>
              <a:rPr lang="en-US" sz="1000" dirty="0">
                <a:cs typeface="Cambria"/>
              </a:rPr>
              <a:t> </a:t>
            </a:r>
            <a:r>
              <a:rPr lang="en-US" sz="1000" spc="-5" dirty="0">
                <a:cs typeface="Cambria"/>
              </a:rPr>
              <a:t>order </a:t>
            </a:r>
            <a:r>
              <a:rPr lang="en-US" sz="1000" dirty="0">
                <a:cs typeface="Cambria"/>
              </a:rPr>
              <a:t>to </a:t>
            </a:r>
            <a:r>
              <a:rPr lang="en-US" sz="1000" spc="-5" dirty="0">
                <a:cs typeface="Cambria"/>
              </a:rPr>
              <a:t>meet</a:t>
            </a:r>
            <a:r>
              <a:rPr lang="en-US" sz="1000" dirty="0">
                <a:cs typeface="Cambria"/>
              </a:rPr>
              <a:t> </a:t>
            </a:r>
            <a:r>
              <a:rPr lang="en-US" sz="1000" spc="-5" dirty="0">
                <a:cs typeface="Cambria"/>
              </a:rPr>
              <a:t>the</a:t>
            </a:r>
            <a:r>
              <a:rPr lang="en-US" sz="1000" spc="5" dirty="0">
                <a:cs typeface="Cambria"/>
              </a:rPr>
              <a:t> </a:t>
            </a:r>
            <a:r>
              <a:rPr lang="en-US" sz="1000" dirty="0">
                <a:cs typeface="Cambria"/>
              </a:rPr>
              <a:t>learning</a:t>
            </a:r>
            <a:r>
              <a:rPr lang="en-US" sz="1000" spc="-10" dirty="0">
                <a:cs typeface="Cambria"/>
              </a:rPr>
              <a:t> </a:t>
            </a:r>
            <a:r>
              <a:rPr lang="en-US" sz="1000" spc="-5" dirty="0">
                <a:cs typeface="Cambria"/>
              </a:rPr>
              <a:t>objectives</a:t>
            </a:r>
            <a:r>
              <a:rPr lang="en-US" sz="1000" dirty="0">
                <a:cs typeface="Cambria"/>
              </a:rPr>
              <a:t> and</a:t>
            </a:r>
            <a:r>
              <a:rPr lang="en-US" sz="1000" spc="-5" dirty="0">
                <a:cs typeface="Cambria"/>
              </a:rPr>
              <a:t> receive</a:t>
            </a:r>
            <a:r>
              <a:rPr lang="en-US" sz="1000" dirty="0">
                <a:cs typeface="Cambria"/>
              </a:rPr>
              <a:t> </a:t>
            </a:r>
            <a:r>
              <a:rPr lang="en-US" sz="1000" spc="-5" dirty="0">
                <a:cs typeface="Cambria"/>
              </a:rPr>
              <a:t>continuing</a:t>
            </a:r>
            <a:r>
              <a:rPr lang="en-US" sz="1000" dirty="0">
                <a:cs typeface="Cambria"/>
              </a:rPr>
              <a:t> </a:t>
            </a:r>
            <a:r>
              <a:rPr lang="en-US" sz="1000" spc="-5" dirty="0">
                <a:cs typeface="Cambria"/>
              </a:rPr>
              <a:t>education</a:t>
            </a:r>
            <a:r>
              <a:rPr lang="en-US" sz="1000" dirty="0">
                <a:cs typeface="Cambria"/>
              </a:rPr>
              <a:t> </a:t>
            </a:r>
            <a:r>
              <a:rPr lang="en-US" sz="1000" spc="-5" dirty="0">
                <a:cs typeface="Cambria"/>
              </a:rPr>
              <a:t>credits, </a:t>
            </a:r>
            <a:r>
              <a:rPr lang="en-US" sz="1000" dirty="0">
                <a:cs typeface="Cambria"/>
              </a:rPr>
              <a:t> </a:t>
            </a:r>
            <a:r>
              <a:rPr lang="en-US" sz="1000" spc="-5" dirty="0">
                <a:cs typeface="Cambria"/>
              </a:rPr>
              <a:t>participants are</a:t>
            </a:r>
            <a:r>
              <a:rPr lang="en-US" sz="1000" dirty="0">
                <a:cs typeface="Cambria"/>
              </a:rPr>
              <a:t> </a:t>
            </a:r>
            <a:r>
              <a:rPr lang="en-US" sz="1000" spc="-5" dirty="0">
                <a:cs typeface="Cambria"/>
              </a:rPr>
              <a:t>expected</a:t>
            </a:r>
            <a:r>
              <a:rPr lang="en-US" sz="1000" spc="-10" dirty="0">
                <a:cs typeface="Cambria"/>
              </a:rPr>
              <a:t> </a:t>
            </a:r>
            <a:r>
              <a:rPr lang="en-US" sz="1000" dirty="0">
                <a:cs typeface="Cambria"/>
              </a:rPr>
              <a:t>to</a:t>
            </a:r>
            <a:r>
              <a:rPr lang="en-US" sz="1000" spc="-5" dirty="0">
                <a:cs typeface="Cambria"/>
              </a:rPr>
              <a:t> </a:t>
            </a:r>
            <a:r>
              <a:rPr lang="en-US" sz="1000" dirty="0">
                <a:cs typeface="Cambria"/>
              </a:rPr>
              <a:t>attend</a:t>
            </a:r>
            <a:r>
              <a:rPr lang="en-US" sz="1000" spc="-5" dirty="0">
                <a:cs typeface="Cambria"/>
              </a:rPr>
              <a:t> 100%</a:t>
            </a:r>
            <a:r>
              <a:rPr lang="en-US" sz="1000" dirty="0">
                <a:cs typeface="Cambria"/>
              </a:rPr>
              <a:t> </a:t>
            </a:r>
            <a:r>
              <a:rPr lang="en-US" sz="1000" spc="-5" dirty="0">
                <a:cs typeface="Cambria"/>
              </a:rPr>
              <a:t>of </a:t>
            </a:r>
            <a:r>
              <a:rPr lang="en-US" sz="1000" dirty="0">
                <a:cs typeface="Cambria"/>
              </a:rPr>
              <a:t>the </a:t>
            </a:r>
            <a:r>
              <a:rPr lang="en-US" sz="1000" spc="-5" dirty="0">
                <a:cs typeface="Cambria"/>
              </a:rPr>
              <a:t>program,</a:t>
            </a:r>
            <a:r>
              <a:rPr lang="en-US" sz="1000" spc="10" dirty="0">
                <a:cs typeface="Cambria"/>
              </a:rPr>
              <a:t> </a:t>
            </a:r>
            <a:r>
              <a:rPr lang="en-US" sz="1000" dirty="0">
                <a:cs typeface="Cambria"/>
              </a:rPr>
              <a:t>and</a:t>
            </a:r>
            <a:r>
              <a:rPr lang="en-US" sz="1000" spc="-10" dirty="0">
                <a:cs typeface="Cambria"/>
              </a:rPr>
              <a:t> </a:t>
            </a:r>
            <a:r>
              <a:rPr lang="en-US" sz="1000" spc="-5" dirty="0">
                <a:cs typeface="Cambria"/>
              </a:rPr>
              <a:t>complete</a:t>
            </a:r>
            <a:r>
              <a:rPr lang="en-US" sz="1000" dirty="0">
                <a:cs typeface="Cambria"/>
              </a:rPr>
              <a:t> an </a:t>
            </a:r>
            <a:r>
              <a:rPr lang="en-US" sz="1000" spc="-5" dirty="0">
                <a:cs typeface="Cambria"/>
              </a:rPr>
              <a:t>online </a:t>
            </a:r>
            <a:r>
              <a:rPr lang="en-US" sz="1000" dirty="0">
                <a:cs typeface="Cambria"/>
              </a:rPr>
              <a:t> </a:t>
            </a:r>
            <a:r>
              <a:rPr lang="en-US" sz="1000" spc="-5" dirty="0">
                <a:cs typeface="Cambria"/>
              </a:rPr>
              <a:t>evaluation</a:t>
            </a:r>
            <a:r>
              <a:rPr lang="en-US" sz="1000" spc="5" dirty="0">
                <a:cs typeface="Cambria"/>
              </a:rPr>
              <a:t> </a:t>
            </a:r>
            <a:r>
              <a:rPr lang="en-US" sz="1000" spc="-5" dirty="0">
                <a:cs typeface="Cambria"/>
              </a:rPr>
              <a:t>form</a:t>
            </a:r>
            <a:r>
              <a:rPr lang="en-US" sz="1000" spc="5" dirty="0">
                <a:cs typeface="Cambria"/>
              </a:rPr>
              <a:t> </a:t>
            </a:r>
            <a:r>
              <a:rPr lang="en-US" sz="1000" dirty="0">
                <a:cs typeface="Cambria"/>
              </a:rPr>
              <a:t>at</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conclusion</a:t>
            </a:r>
            <a:r>
              <a:rPr lang="en-US" sz="1000" spc="5" dirty="0">
                <a:cs typeface="Cambria"/>
              </a:rPr>
              <a:t> </a:t>
            </a:r>
            <a:r>
              <a:rPr lang="en-US" sz="1000" spc="-5" dirty="0">
                <a:cs typeface="Cambria"/>
              </a:rPr>
              <a:t>of</a:t>
            </a:r>
            <a:r>
              <a:rPr lang="en-US" sz="1000" spc="5" dirty="0">
                <a:cs typeface="Cambria"/>
              </a:rPr>
              <a:t> </a:t>
            </a:r>
            <a:r>
              <a:rPr lang="en-US" sz="1000" spc="-5" dirty="0">
                <a:cs typeface="Cambria"/>
              </a:rPr>
              <a:t>the</a:t>
            </a:r>
            <a:r>
              <a:rPr lang="en-US" sz="1000" spc="5" dirty="0">
                <a:cs typeface="Cambria"/>
              </a:rPr>
              <a:t> </a:t>
            </a:r>
            <a:r>
              <a:rPr lang="en-US" sz="1000" spc="-5" dirty="0">
                <a:cs typeface="Cambria"/>
              </a:rPr>
              <a:t>activity.</a:t>
            </a:r>
            <a:r>
              <a:rPr lang="en-US" sz="1000" spc="15" dirty="0">
                <a:cs typeface="Cambria"/>
              </a:rPr>
              <a:t> </a:t>
            </a:r>
            <a:r>
              <a:rPr lang="en-US" sz="1000" dirty="0">
                <a:cs typeface="Cambria"/>
              </a:rPr>
              <a:t>A </a:t>
            </a:r>
            <a:r>
              <a:rPr lang="en-US" sz="1000" spc="-5" dirty="0">
                <a:cs typeface="Cambria"/>
              </a:rPr>
              <a:t>letter</a:t>
            </a:r>
            <a:r>
              <a:rPr lang="en-US" sz="1000" spc="5" dirty="0">
                <a:cs typeface="Cambria"/>
              </a:rPr>
              <a:t> </a:t>
            </a:r>
            <a:r>
              <a:rPr lang="en-US" sz="1000" spc="-5" dirty="0">
                <a:cs typeface="Cambria"/>
              </a:rPr>
              <a:t>certifying</a:t>
            </a:r>
            <a:r>
              <a:rPr lang="en-US" sz="1000" dirty="0">
                <a:cs typeface="Cambria"/>
              </a:rPr>
              <a:t> </a:t>
            </a:r>
            <a:r>
              <a:rPr lang="en-US" sz="1000" spc="-5" dirty="0">
                <a:cs typeface="Cambria"/>
              </a:rPr>
              <a:t>attendance</a:t>
            </a:r>
            <a:r>
              <a:rPr lang="en-US" sz="1000" spc="10" dirty="0">
                <a:cs typeface="Cambria"/>
              </a:rPr>
              <a:t> </a:t>
            </a:r>
            <a:r>
              <a:rPr lang="en-US" sz="1000" dirty="0">
                <a:cs typeface="Cambria"/>
              </a:rPr>
              <a:t>and</a:t>
            </a:r>
            <a:r>
              <a:rPr lang="en-US" sz="1000" spc="-5" dirty="0">
                <a:cs typeface="Cambria"/>
              </a:rPr>
              <a:t> credit </a:t>
            </a:r>
            <a:r>
              <a:rPr lang="en-US" sz="1000" spc="-251" dirty="0">
                <a:cs typeface="Cambria"/>
              </a:rPr>
              <a:t> </a:t>
            </a:r>
            <a:r>
              <a:rPr lang="en-US" sz="1000" spc="-5" dirty="0">
                <a:cs typeface="Cambria"/>
              </a:rPr>
              <a:t>verification</a:t>
            </a:r>
            <a:r>
              <a:rPr lang="en-US" sz="1000" dirty="0">
                <a:cs typeface="Cambria"/>
              </a:rPr>
              <a:t> </a:t>
            </a:r>
            <a:r>
              <a:rPr lang="en-US" sz="1000" spc="-5" dirty="0">
                <a:cs typeface="Cambria"/>
              </a:rPr>
              <a:t>will</a:t>
            </a:r>
            <a:r>
              <a:rPr lang="en-US" sz="1000" dirty="0">
                <a:cs typeface="Cambria"/>
              </a:rPr>
              <a:t> be</a:t>
            </a:r>
            <a:r>
              <a:rPr lang="en-US" sz="1000" spc="5" dirty="0">
                <a:cs typeface="Cambria"/>
              </a:rPr>
              <a:t> </a:t>
            </a:r>
            <a:r>
              <a:rPr lang="en-US" sz="1000" spc="-5" dirty="0">
                <a:cs typeface="Cambria"/>
              </a:rPr>
              <a:t>emailed </a:t>
            </a:r>
            <a:r>
              <a:rPr lang="en-US" sz="1000" dirty="0">
                <a:cs typeface="Cambria"/>
              </a:rPr>
              <a:t>to </a:t>
            </a:r>
            <a:r>
              <a:rPr lang="en-US" sz="1000" spc="-5" dirty="0">
                <a:cs typeface="Cambria"/>
              </a:rPr>
              <a:t>participants</a:t>
            </a:r>
            <a:r>
              <a:rPr lang="en-US" sz="1000" dirty="0">
                <a:cs typeface="Cambria"/>
              </a:rPr>
              <a:t> </a:t>
            </a:r>
            <a:r>
              <a:rPr lang="en-US" sz="1000" spc="-5" dirty="0">
                <a:cs typeface="Cambria"/>
              </a:rPr>
              <a:t>upon</a:t>
            </a:r>
            <a:r>
              <a:rPr lang="en-US" sz="1000" spc="5" dirty="0">
                <a:cs typeface="Cambria"/>
              </a:rPr>
              <a:t> </a:t>
            </a:r>
            <a:r>
              <a:rPr lang="en-US" sz="1000" spc="-5" dirty="0">
                <a:cs typeface="Cambria"/>
              </a:rPr>
              <a:t>completion</a:t>
            </a:r>
            <a:r>
              <a:rPr lang="en-US" sz="1000" spc="5" dirty="0">
                <a:cs typeface="Cambria"/>
              </a:rPr>
              <a:t> </a:t>
            </a:r>
            <a:r>
              <a:rPr lang="en-US" sz="1000" spc="-5" dirty="0">
                <a:cs typeface="Cambria"/>
              </a:rPr>
              <a:t>of</a:t>
            </a:r>
            <a:r>
              <a:rPr lang="en-US" sz="1000" dirty="0">
                <a:cs typeface="Cambria"/>
              </a:rPr>
              <a:t> </a:t>
            </a:r>
            <a:r>
              <a:rPr lang="en-US" sz="1000" spc="-5" dirty="0">
                <a:cs typeface="Cambria"/>
              </a:rPr>
              <a:t>the</a:t>
            </a:r>
            <a:r>
              <a:rPr lang="en-US" sz="1000" spc="5" dirty="0">
                <a:cs typeface="Cambria"/>
              </a:rPr>
              <a:t> </a:t>
            </a:r>
            <a:r>
              <a:rPr lang="en-US" sz="1000" spc="-5" dirty="0">
                <a:cs typeface="Cambria"/>
              </a:rPr>
              <a:t>online</a:t>
            </a:r>
            <a:r>
              <a:rPr lang="en-US" sz="1000" spc="5" dirty="0">
                <a:cs typeface="Cambria"/>
              </a:rPr>
              <a:t> </a:t>
            </a:r>
            <a:r>
              <a:rPr lang="en-US" sz="1000" spc="-5" dirty="0">
                <a:cs typeface="Cambria"/>
              </a:rPr>
              <a:t>evaluation </a:t>
            </a:r>
            <a:r>
              <a:rPr lang="en-US" sz="1000" dirty="0">
                <a:cs typeface="Cambria"/>
              </a:rPr>
              <a:t> </a:t>
            </a:r>
            <a:r>
              <a:rPr lang="en-US" sz="1000" spc="-5" dirty="0">
                <a:cs typeface="Cambria"/>
              </a:rPr>
              <a:t>survey.</a:t>
            </a:r>
            <a:endParaRPr lang="en-US" sz="1000" dirty="0">
              <a:cs typeface="Cambria"/>
            </a:endParaRPr>
          </a:p>
          <a:p>
            <a:pPr>
              <a:spcBef>
                <a:spcPts val="31"/>
              </a:spcBef>
            </a:pPr>
            <a:endParaRPr lang="en-US" sz="1000" dirty="0">
              <a:cs typeface="Cambria"/>
            </a:endParaRPr>
          </a:p>
          <a:p>
            <a:pPr marL="12700">
              <a:lnSpc>
                <a:spcPts val="1452"/>
              </a:lnSpc>
            </a:pPr>
            <a:r>
              <a:rPr lang="en-US" sz="1000" b="1" u="sng" spc="-5" dirty="0">
                <a:uFill>
                  <a:solidFill>
                    <a:schemeClr val="accent4">
                      <a:lumMod val="40000"/>
                      <a:lumOff val="60000"/>
                    </a:schemeClr>
                  </a:solidFill>
                </a:uFill>
                <a:cs typeface="Cambria"/>
              </a:rPr>
              <a:t>A</a:t>
            </a:r>
            <a:r>
              <a:rPr lang="en-US" sz="1000" b="1" u="sng" dirty="0">
                <a:uFill>
                  <a:solidFill>
                    <a:schemeClr val="accent4">
                      <a:lumMod val="40000"/>
                      <a:lumOff val="60000"/>
                    </a:schemeClr>
                  </a:solidFill>
                </a:uFill>
                <a:cs typeface="Cambria"/>
              </a:rPr>
              <a:t>c</a:t>
            </a:r>
            <a:r>
              <a:rPr lang="en-US" sz="1000" b="1" u="sng" spc="5" dirty="0">
                <a:uFill>
                  <a:solidFill>
                    <a:schemeClr val="accent4">
                      <a:lumMod val="40000"/>
                      <a:lumOff val="60000"/>
                    </a:schemeClr>
                  </a:solidFill>
                </a:uFill>
                <a:cs typeface="Cambria"/>
              </a:rPr>
              <a:t>t</a:t>
            </a:r>
            <a:r>
              <a:rPr lang="en-US" sz="1000" b="1" u="sng" spc="-10" dirty="0">
                <a:uFill>
                  <a:solidFill>
                    <a:schemeClr val="accent4">
                      <a:lumMod val="40000"/>
                      <a:lumOff val="60000"/>
                    </a:schemeClr>
                  </a:solidFill>
                </a:uFill>
                <a:cs typeface="Cambria"/>
              </a:rPr>
              <a:t>i</a:t>
            </a:r>
            <a:r>
              <a:rPr lang="en-US" sz="1000" b="1" u="sng" spc="-5" dirty="0">
                <a:uFill>
                  <a:solidFill>
                    <a:schemeClr val="accent4">
                      <a:lumMod val="40000"/>
                      <a:lumOff val="60000"/>
                    </a:schemeClr>
                  </a:solidFill>
                </a:uFill>
                <a:cs typeface="Cambria"/>
              </a:rPr>
              <a:t>vi</a:t>
            </a:r>
            <a:r>
              <a:rPr lang="en-US" sz="1000" b="1" u="sng" spc="5" dirty="0">
                <a:uFill>
                  <a:solidFill>
                    <a:schemeClr val="accent4">
                      <a:lumMod val="40000"/>
                      <a:lumOff val="60000"/>
                    </a:schemeClr>
                  </a:solidFill>
                </a:uFill>
                <a:cs typeface="Cambria"/>
              </a:rPr>
              <a:t>t</a:t>
            </a:r>
            <a:r>
              <a:rPr lang="en-US" sz="1000" b="1" u="sng" dirty="0">
                <a:uFill>
                  <a:solidFill>
                    <a:schemeClr val="accent4">
                      <a:lumMod val="40000"/>
                      <a:lumOff val="60000"/>
                    </a:schemeClr>
                  </a:solidFill>
                </a:uFill>
                <a:cs typeface="Cambria"/>
              </a:rPr>
              <a:t>y</a:t>
            </a:r>
            <a:r>
              <a:rPr lang="en-US" sz="1000" b="1" u="sng" spc="-5" dirty="0">
                <a:uFill>
                  <a:solidFill>
                    <a:schemeClr val="accent4">
                      <a:lumMod val="40000"/>
                      <a:lumOff val="60000"/>
                    </a:schemeClr>
                  </a:solidFill>
                </a:uFill>
                <a:cs typeface="Cambria"/>
              </a:rPr>
              <a:t> </a:t>
            </a:r>
            <a:r>
              <a:rPr lang="en-US" sz="1000" b="1" u="sng" spc="-10" dirty="0">
                <a:uFill>
                  <a:solidFill>
                    <a:schemeClr val="accent4">
                      <a:lumMod val="40000"/>
                      <a:lumOff val="60000"/>
                    </a:schemeClr>
                  </a:solidFill>
                </a:uFill>
                <a:cs typeface="Cambria"/>
              </a:rPr>
              <a:t>Di</a:t>
            </a:r>
            <a:r>
              <a:rPr lang="en-US" sz="1000" b="1" u="sng" spc="-5" dirty="0">
                <a:uFill>
                  <a:solidFill>
                    <a:schemeClr val="accent4">
                      <a:lumMod val="40000"/>
                      <a:lumOff val="60000"/>
                    </a:schemeClr>
                  </a:solidFill>
                </a:uFill>
                <a:cs typeface="Cambria"/>
              </a:rPr>
              <a:t>re</a:t>
            </a:r>
            <a:r>
              <a:rPr lang="en-US" sz="1000" b="1" u="sng" dirty="0">
                <a:uFill>
                  <a:solidFill>
                    <a:schemeClr val="accent4">
                      <a:lumMod val="40000"/>
                      <a:lumOff val="60000"/>
                    </a:schemeClr>
                  </a:solidFill>
                </a:uFill>
                <a:cs typeface="Cambria"/>
              </a:rPr>
              <a:t>c</a:t>
            </a:r>
            <a:r>
              <a:rPr lang="en-US" sz="1000" b="1" u="sng" spc="5" dirty="0">
                <a:uFill>
                  <a:solidFill>
                    <a:schemeClr val="accent4">
                      <a:lumMod val="40000"/>
                      <a:lumOff val="60000"/>
                    </a:schemeClr>
                  </a:solidFill>
                </a:uFill>
                <a:cs typeface="Cambria"/>
              </a:rPr>
              <a:t>t</a:t>
            </a:r>
            <a:r>
              <a:rPr lang="en-US" sz="1000" b="1" u="sng" dirty="0">
                <a:uFill>
                  <a:solidFill>
                    <a:schemeClr val="accent4">
                      <a:lumMod val="40000"/>
                      <a:lumOff val="60000"/>
                    </a:schemeClr>
                  </a:solidFill>
                </a:uFill>
                <a:cs typeface="Cambria"/>
              </a:rPr>
              <a:t>or </a:t>
            </a:r>
            <a:r>
              <a:rPr lang="en-US" sz="1000" b="1" dirty="0">
                <a:uFill>
                  <a:solidFill>
                    <a:schemeClr val="accent4">
                      <a:lumMod val="40000"/>
                      <a:lumOff val="60000"/>
                    </a:schemeClr>
                  </a:solidFill>
                </a:uFill>
                <a:cs typeface="Cambria"/>
              </a:rPr>
              <a:t>-</a:t>
            </a:r>
            <a:r>
              <a:rPr lang="en-US" sz="1000" spc="-5" dirty="0">
                <a:cs typeface="Cambria"/>
              </a:rPr>
              <a:t>Susan Salmond,</a:t>
            </a:r>
            <a:r>
              <a:rPr lang="en-US" sz="1000" spc="5" dirty="0">
                <a:cs typeface="Cambria"/>
              </a:rPr>
              <a:t> </a:t>
            </a:r>
            <a:r>
              <a:rPr lang="en-US" sz="1000" spc="-5" dirty="0">
                <a:cs typeface="Cambria"/>
              </a:rPr>
              <a:t>EdD,</a:t>
            </a:r>
            <a:r>
              <a:rPr lang="en-US" sz="1000" dirty="0">
                <a:cs typeface="Cambria"/>
              </a:rPr>
              <a:t> </a:t>
            </a:r>
            <a:r>
              <a:rPr lang="en-US" sz="1000" spc="-10" dirty="0">
                <a:cs typeface="Cambria"/>
              </a:rPr>
              <a:t>RN,</a:t>
            </a:r>
            <a:r>
              <a:rPr lang="en-US" sz="1000" spc="5" dirty="0">
                <a:cs typeface="Cambria"/>
              </a:rPr>
              <a:t> </a:t>
            </a:r>
            <a:r>
              <a:rPr lang="en-US" sz="1000" spc="-5" dirty="0">
                <a:cs typeface="Cambria"/>
              </a:rPr>
              <a:t>ANEF,</a:t>
            </a:r>
            <a:r>
              <a:rPr lang="en-US" sz="1000" spc="-10" dirty="0">
                <a:cs typeface="Cambria"/>
              </a:rPr>
              <a:t> </a:t>
            </a:r>
            <a:r>
              <a:rPr lang="en-US" sz="1000" spc="-5" dirty="0">
                <a:cs typeface="Cambria"/>
              </a:rPr>
              <a:t>FAAN</a:t>
            </a:r>
            <a:r>
              <a:rPr lang="en-US" sz="1000" dirty="0">
                <a:cs typeface="Cambria"/>
              </a:rPr>
              <a:t>         </a:t>
            </a:r>
            <a:r>
              <a:rPr lang="en-US" sz="1000" b="1" u="sng" spc="-5" dirty="0">
                <a:uFill>
                  <a:solidFill>
                    <a:schemeClr val="accent4">
                      <a:lumMod val="40000"/>
                      <a:lumOff val="60000"/>
                    </a:schemeClr>
                  </a:solidFill>
                </a:uFill>
                <a:cs typeface="Cambria"/>
              </a:rPr>
              <a:t>Planning</a:t>
            </a:r>
            <a:r>
              <a:rPr lang="en-US" sz="1000" b="1" u="sng" spc="-5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Committee</a:t>
            </a:r>
            <a:r>
              <a:rPr lang="en-US" sz="1000" b="1" u="sng" dirty="0">
                <a:uFill>
                  <a:solidFill>
                    <a:schemeClr val="accent4">
                      <a:lumMod val="40000"/>
                      <a:lumOff val="60000"/>
                    </a:schemeClr>
                  </a:solidFill>
                </a:uFill>
                <a:cs typeface="Cambria"/>
              </a:rPr>
              <a:t> </a:t>
            </a:r>
            <a:r>
              <a:rPr lang="en-US" sz="1000" b="1" dirty="0">
                <a:uFill>
                  <a:solidFill>
                    <a:schemeClr val="accent4">
                      <a:lumMod val="40000"/>
                      <a:lumOff val="60000"/>
                    </a:schemeClr>
                  </a:solidFill>
                </a:uFill>
                <a:cs typeface="Cambria"/>
              </a:rPr>
              <a:t> -</a:t>
            </a:r>
            <a:r>
              <a:rPr lang="en-US" sz="1000" spc="-5" dirty="0">
                <a:cs typeface="Cambria"/>
              </a:rPr>
              <a:t>Edna</a:t>
            </a:r>
            <a:r>
              <a:rPr lang="en-US" sz="1000" spc="-10" dirty="0">
                <a:cs typeface="Cambria"/>
              </a:rPr>
              <a:t> </a:t>
            </a:r>
            <a:r>
              <a:rPr lang="en-US" sz="1000" spc="-5" dirty="0">
                <a:cs typeface="Cambria"/>
              </a:rPr>
              <a:t>Cadmus,</a:t>
            </a:r>
            <a:r>
              <a:rPr lang="en-US" sz="1000" dirty="0">
                <a:cs typeface="Cambria"/>
              </a:rPr>
              <a:t> </a:t>
            </a:r>
            <a:r>
              <a:rPr lang="en-US" sz="1000" spc="-5" dirty="0">
                <a:cs typeface="Cambria"/>
              </a:rPr>
              <a:t>PhD, RN, NEA-BC,</a:t>
            </a:r>
            <a:r>
              <a:rPr lang="en-US" sz="1000" dirty="0">
                <a:cs typeface="Cambria"/>
              </a:rPr>
              <a:t> </a:t>
            </a:r>
            <a:r>
              <a:rPr lang="en-US" sz="1000" spc="-5" dirty="0">
                <a:cs typeface="Cambria"/>
              </a:rPr>
              <a:t>FAAN &amp; </a:t>
            </a:r>
            <a:r>
              <a:rPr lang="en-US" sz="1000" spc="-256" dirty="0">
                <a:cs typeface="Cambria"/>
              </a:rPr>
              <a:t> </a:t>
            </a:r>
            <a:r>
              <a:rPr lang="en-US" sz="1000" spc="-5" dirty="0">
                <a:cs typeface="Cambria"/>
              </a:rPr>
              <a:t>Jennifer</a:t>
            </a:r>
            <a:r>
              <a:rPr lang="en-US" sz="1000" spc="-10" dirty="0">
                <a:cs typeface="Cambria"/>
              </a:rPr>
              <a:t> </a:t>
            </a:r>
            <a:r>
              <a:rPr lang="en-US" sz="1000" spc="-5" dirty="0">
                <a:cs typeface="Cambria"/>
              </a:rPr>
              <a:t>Polakowski, MPA</a:t>
            </a:r>
            <a:endParaRPr lang="en-US" sz="1000" dirty="0">
              <a:cs typeface="Cambria"/>
            </a:endParaRPr>
          </a:p>
          <a:p>
            <a:pPr>
              <a:spcBef>
                <a:spcPts val="56"/>
              </a:spcBef>
            </a:pPr>
            <a:endParaRPr lang="en-US" sz="1000" dirty="0">
              <a:cs typeface="Cambria"/>
            </a:endParaRPr>
          </a:p>
          <a:p>
            <a:pPr marL="12700">
              <a:lnSpc>
                <a:spcPts val="1452"/>
              </a:lnSpc>
            </a:pPr>
            <a:r>
              <a:rPr lang="en-US" sz="1000" b="1" u="sng" spc="-5" dirty="0">
                <a:uFill>
                  <a:solidFill>
                    <a:schemeClr val="accent4">
                      <a:lumMod val="40000"/>
                      <a:lumOff val="60000"/>
                    </a:schemeClr>
                  </a:solidFill>
                </a:uFill>
                <a:cs typeface="Cambria"/>
              </a:rPr>
              <a:t>Guest</a:t>
            </a:r>
            <a:r>
              <a:rPr lang="en-US" sz="1000" b="1" u="sng" spc="-6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Faculty</a:t>
            </a:r>
            <a:endParaRPr lang="en-US" sz="1000" b="1" u="sng" spc="-5" dirty="0">
              <a:uFill>
                <a:solidFill>
                  <a:srgbClr val="FFC000">
                    <a:lumMod val="40000"/>
                    <a:lumOff val="60000"/>
                  </a:srgbClr>
                </a:solidFill>
              </a:uFill>
              <a:cs typeface="Cambria"/>
            </a:endParaRPr>
          </a:p>
          <a:p>
            <a:pPr marL="12700">
              <a:lnSpc>
                <a:spcPts val="1452"/>
              </a:lnSpc>
            </a:pPr>
            <a:r>
              <a:rPr lang="en-US" sz="1000" dirty="0"/>
              <a:t>Susan Salmond, EdD, RN, ANEF, FAAN</a:t>
            </a:r>
            <a:endParaRPr lang="en-US" sz="1000" dirty="0">
              <a:cs typeface="Calibri" panose="020F0502020204030204"/>
            </a:endParaRPr>
          </a:p>
          <a:p>
            <a:pPr marL="12700">
              <a:lnSpc>
                <a:spcPts val="1452"/>
              </a:lnSpc>
            </a:pPr>
            <a:endParaRPr lang="en-US" sz="1000" dirty="0">
              <a:cs typeface="Calibri" panose="020F0502020204030204"/>
            </a:endParaRPr>
          </a:p>
          <a:p>
            <a:pPr marL="12700">
              <a:lnSpc>
                <a:spcPts val="1452"/>
              </a:lnSpc>
            </a:pPr>
            <a:endParaRPr lang="en-US" sz="1000" dirty="0">
              <a:cs typeface="Calibri" panose="020F0502020204030204"/>
            </a:endParaRPr>
          </a:p>
          <a:p>
            <a:pPr marL="12700">
              <a:lnSpc>
                <a:spcPts val="1462"/>
              </a:lnSpc>
              <a:spcBef>
                <a:spcPts val="5"/>
              </a:spcBef>
            </a:pPr>
            <a:r>
              <a:rPr lang="en-US" sz="1000" b="1" u="sng" spc="-5" dirty="0">
                <a:uFill>
                  <a:solidFill>
                    <a:schemeClr val="accent4">
                      <a:lumMod val="40000"/>
                      <a:lumOff val="60000"/>
                    </a:schemeClr>
                  </a:solidFill>
                </a:uFill>
                <a:cs typeface="Cambria"/>
              </a:rPr>
              <a:t>Disclosure</a:t>
            </a:r>
            <a:r>
              <a:rPr lang="en-US" sz="1000" b="1" u="sng" spc="-46"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Declarations</a:t>
            </a:r>
            <a:endParaRPr lang="en-US" sz="1000" dirty="0">
              <a:uFill>
                <a:solidFill>
                  <a:srgbClr val="FFC000">
                    <a:lumMod val="40000"/>
                    <a:lumOff val="60000"/>
                  </a:srgbClr>
                </a:solidFill>
              </a:uFill>
              <a:cs typeface="Cambria"/>
            </a:endParaRPr>
          </a:p>
          <a:p>
            <a:pPr marL="12700" marR="39370">
              <a:lnSpc>
                <a:spcPct val="97700"/>
              </a:lnSpc>
              <a:spcBef>
                <a:spcPts val="20"/>
              </a:spcBef>
            </a:pPr>
            <a:r>
              <a:rPr lang="en-US" sz="1000" spc="-5" dirty="0">
                <a:cs typeface="Cambria"/>
              </a:rPr>
              <a:t>In</a:t>
            </a:r>
            <a:r>
              <a:rPr lang="en-US" sz="1000" dirty="0">
                <a:cs typeface="Cambria"/>
              </a:rPr>
              <a:t> </a:t>
            </a:r>
            <a:r>
              <a:rPr lang="en-US" sz="1000" spc="-5" dirty="0">
                <a:cs typeface="Cambria"/>
              </a:rPr>
              <a:t>accordance</a:t>
            </a:r>
            <a:r>
              <a:rPr lang="en-US" sz="1000" spc="5" dirty="0">
                <a:cs typeface="Cambria"/>
              </a:rPr>
              <a:t> </a:t>
            </a:r>
            <a:r>
              <a:rPr lang="en-US" sz="1000" spc="-5" dirty="0">
                <a:cs typeface="Cambria"/>
              </a:rPr>
              <a:t>with the</a:t>
            </a:r>
            <a:r>
              <a:rPr lang="en-US" sz="1000" spc="15" dirty="0">
                <a:cs typeface="Cambria"/>
              </a:rPr>
              <a:t> </a:t>
            </a:r>
            <a:r>
              <a:rPr lang="en-US" sz="1000" spc="-5" dirty="0">
                <a:cs typeface="Cambria"/>
              </a:rPr>
              <a:t>disclosure</a:t>
            </a:r>
            <a:r>
              <a:rPr lang="en-US" sz="1000" spc="5" dirty="0">
                <a:cs typeface="Cambria"/>
              </a:rPr>
              <a:t> </a:t>
            </a:r>
            <a:r>
              <a:rPr lang="en-US" sz="1000" spc="-5" dirty="0">
                <a:cs typeface="Cambria"/>
              </a:rPr>
              <a:t>policies of</a:t>
            </a:r>
            <a:r>
              <a:rPr lang="en-US" sz="1000" dirty="0">
                <a:cs typeface="Cambria"/>
              </a:rPr>
              <a:t> RBHS</a:t>
            </a:r>
            <a:r>
              <a:rPr lang="en-US" sz="1000" spc="5" dirty="0">
                <a:cs typeface="Cambria"/>
              </a:rPr>
              <a:t> </a:t>
            </a:r>
            <a:r>
              <a:rPr lang="en-US" sz="1000" dirty="0">
                <a:cs typeface="Cambria"/>
              </a:rPr>
              <a:t>and</a:t>
            </a:r>
            <a:r>
              <a:rPr lang="en-US" sz="1000" spc="-10" dirty="0">
                <a:cs typeface="Cambria"/>
              </a:rPr>
              <a:t> </a:t>
            </a:r>
            <a:r>
              <a:rPr lang="en-US" sz="1000" dirty="0">
                <a:cs typeface="Cambria"/>
              </a:rPr>
              <a:t>to </a:t>
            </a:r>
            <a:r>
              <a:rPr lang="en-US" sz="1000" spc="-5" dirty="0">
                <a:cs typeface="Cambria"/>
              </a:rPr>
              <a:t>conform</a:t>
            </a:r>
            <a:r>
              <a:rPr lang="en-US" sz="1000" dirty="0">
                <a:cs typeface="Cambria"/>
              </a:rPr>
              <a:t> with</a:t>
            </a:r>
            <a:r>
              <a:rPr lang="en-US" sz="1000" spc="-5" dirty="0">
                <a:cs typeface="Cambria"/>
              </a:rPr>
              <a:t> Joint</a:t>
            </a:r>
            <a:r>
              <a:rPr lang="en-US" sz="1000" spc="5" dirty="0">
                <a:cs typeface="Cambria"/>
              </a:rPr>
              <a:t> </a:t>
            </a:r>
            <a:r>
              <a:rPr lang="en-US" sz="1000" spc="-5" dirty="0">
                <a:cs typeface="Cambria"/>
              </a:rPr>
              <a:t>Accreditation </a:t>
            </a:r>
            <a:r>
              <a:rPr lang="en-US" sz="1000" spc="-256" dirty="0">
                <a:cs typeface="Cambria"/>
              </a:rPr>
              <a:t> </a:t>
            </a:r>
            <a:r>
              <a:rPr lang="en-US" sz="1000" spc="-5" dirty="0">
                <a:cs typeface="Cambria"/>
              </a:rPr>
              <a:t>requirements</a:t>
            </a:r>
            <a:r>
              <a:rPr lang="en-US" sz="1000" dirty="0">
                <a:cs typeface="Cambria"/>
              </a:rPr>
              <a:t> and</a:t>
            </a:r>
            <a:r>
              <a:rPr lang="en-US" sz="1000" spc="-5" dirty="0">
                <a:cs typeface="Cambria"/>
              </a:rPr>
              <a:t> FDA</a:t>
            </a:r>
            <a:r>
              <a:rPr lang="en-US" sz="1000" dirty="0">
                <a:cs typeface="Cambria"/>
              </a:rPr>
              <a:t> </a:t>
            </a:r>
            <a:r>
              <a:rPr lang="en-US" sz="1000" spc="-5" dirty="0">
                <a:cs typeface="Cambria"/>
              </a:rPr>
              <a:t>guidelines,</a:t>
            </a:r>
            <a:r>
              <a:rPr lang="en-US" sz="1000" spc="10" dirty="0">
                <a:cs typeface="Cambria"/>
              </a:rPr>
              <a:t> </a:t>
            </a:r>
            <a:r>
              <a:rPr lang="en-US" sz="1000" spc="-5" dirty="0">
                <a:cs typeface="Cambria"/>
              </a:rPr>
              <a:t>individuals</a:t>
            </a:r>
            <a:r>
              <a:rPr lang="en-US" sz="1000" spc="5" dirty="0">
                <a:cs typeface="Cambria"/>
              </a:rPr>
              <a:t> </a:t>
            </a:r>
            <a:r>
              <a:rPr lang="en-US" sz="1000" dirty="0">
                <a:cs typeface="Cambria"/>
              </a:rPr>
              <a:t>in</a:t>
            </a:r>
            <a:r>
              <a:rPr lang="en-US" sz="1000" spc="5" dirty="0">
                <a:cs typeface="Cambria"/>
              </a:rPr>
              <a:t> </a:t>
            </a:r>
            <a:r>
              <a:rPr lang="en-US" sz="1000" dirty="0">
                <a:cs typeface="Cambria"/>
              </a:rPr>
              <a:t>a</a:t>
            </a:r>
            <a:r>
              <a:rPr lang="en-US" sz="1000" spc="5" dirty="0">
                <a:cs typeface="Cambria"/>
              </a:rPr>
              <a:t> </a:t>
            </a:r>
            <a:r>
              <a:rPr lang="en-US" sz="1000" spc="-5" dirty="0">
                <a:cs typeface="Cambria"/>
              </a:rPr>
              <a:t>position</a:t>
            </a:r>
            <a:r>
              <a:rPr lang="en-US" sz="1000" dirty="0">
                <a:cs typeface="Cambria"/>
              </a:rPr>
              <a:t> to </a:t>
            </a:r>
            <a:r>
              <a:rPr lang="en-US" sz="1000" spc="-5" dirty="0">
                <a:cs typeface="Cambria"/>
              </a:rPr>
              <a:t>control</a:t>
            </a:r>
            <a:r>
              <a:rPr lang="en-US" sz="1000" dirty="0">
                <a:cs typeface="Cambria"/>
              </a:rPr>
              <a:t> t</a:t>
            </a:r>
            <a:r>
              <a:rPr lang="en-US" sz="1000" spc="-5" dirty="0">
                <a:cs typeface="Cambria"/>
              </a:rPr>
              <a:t>he</a:t>
            </a:r>
            <a:r>
              <a:rPr lang="en-US" sz="1000" spc="5" dirty="0">
                <a:cs typeface="Cambria"/>
              </a:rPr>
              <a:t> </a:t>
            </a:r>
            <a:r>
              <a:rPr lang="en-US" sz="1000" spc="-5" dirty="0">
                <a:cs typeface="Cambria"/>
              </a:rPr>
              <a:t>content</a:t>
            </a:r>
            <a:r>
              <a:rPr lang="en-US" sz="1000" spc="5" dirty="0">
                <a:cs typeface="Cambria"/>
              </a:rPr>
              <a:t> </a:t>
            </a:r>
            <a:r>
              <a:rPr lang="en-US" sz="1000" spc="-5" dirty="0">
                <a:cs typeface="Cambria"/>
              </a:rPr>
              <a:t>of</a:t>
            </a:r>
            <a:r>
              <a:rPr lang="en-US" sz="1000" dirty="0">
                <a:cs typeface="Cambria"/>
              </a:rPr>
              <a:t> </a:t>
            </a:r>
            <a:r>
              <a:rPr lang="en-US" sz="1000" spc="-5" dirty="0">
                <a:cs typeface="Cambria"/>
              </a:rPr>
              <a:t>this </a:t>
            </a:r>
            <a:r>
              <a:rPr lang="en-US" sz="1000" dirty="0">
                <a:cs typeface="Cambria"/>
              </a:rPr>
              <a:t> </a:t>
            </a:r>
            <a:r>
              <a:rPr lang="en-US" sz="1000" spc="-5" dirty="0">
                <a:cs typeface="Cambria"/>
              </a:rPr>
              <a:t>educational</a:t>
            </a:r>
            <a:r>
              <a:rPr lang="en-US" sz="1000" dirty="0">
                <a:cs typeface="Cambria"/>
              </a:rPr>
              <a:t> </a:t>
            </a:r>
            <a:r>
              <a:rPr lang="en-US" sz="1000" spc="-5" dirty="0">
                <a:cs typeface="Cambria"/>
              </a:rPr>
              <a:t>activity</a:t>
            </a:r>
            <a:r>
              <a:rPr lang="en-US" sz="1000" spc="5" dirty="0">
                <a:cs typeface="Cambria"/>
              </a:rPr>
              <a:t> </a:t>
            </a:r>
            <a:r>
              <a:rPr lang="en-US" sz="1000" spc="-5" dirty="0">
                <a:cs typeface="Cambria"/>
              </a:rPr>
              <a:t>are</a:t>
            </a:r>
            <a:r>
              <a:rPr lang="en-US" sz="1000" spc="10" dirty="0">
                <a:cs typeface="Cambria"/>
              </a:rPr>
              <a:t> </a:t>
            </a:r>
            <a:r>
              <a:rPr lang="en-US" sz="1000" spc="-5" dirty="0">
                <a:cs typeface="Cambria"/>
              </a:rPr>
              <a:t>required </a:t>
            </a:r>
            <a:r>
              <a:rPr lang="en-US" sz="1000" dirty="0">
                <a:cs typeface="Cambria"/>
              </a:rPr>
              <a:t>to</a:t>
            </a:r>
            <a:r>
              <a:rPr lang="en-US" sz="1000" spc="5" dirty="0">
                <a:cs typeface="Cambria"/>
              </a:rPr>
              <a:t> </a:t>
            </a:r>
            <a:r>
              <a:rPr lang="en-US" sz="1000" spc="-5" dirty="0">
                <a:cs typeface="Cambria"/>
              </a:rPr>
              <a:t>disclose</a:t>
            </a:r>
            <a:r>
              <a:rPr lang="en-US" sz="1000" spc="10" dirty="0">
                <a:cs typeface="Cambria"/>
              </a:rPr>
              <a:t> </a:t>
            </a:r>
            <a:r>
              <a:rPr lang="en-US" sz="1000" dirty="0">
                <a:cs typeface="Cambria"/>
              </a:rPr>
              <a:t>to the</a:t>
            </a:r>
            <a:r>
              <a:rPr lang="en-US" sz="1000" spc="10" dirty="0">
                <a:cs typeface="Cambria"/>
              </a:rPr>
              <a:t> </a:t>
            </a:r>
            <a:r>
              <a:rPr lang="en-US" sz="1000" spc="-5" dirty="0">
                <a:cs typeface="Cambria"/>
              </a:rPr>
              <a:t>activity</a:t>
            </a:r>
            <a:r>
              <a:rPr lang="en-US" sz="1000" spc="5" dirty="0">
                <a:cs typeface="Cambria"/>
              </a:rPr>
              <a:t> </a:t>
            </a:r>
            <a:r>
              <a:rPr lang="en-US" sz="1000" spc="-5" dirty="0">
                <a:cs typeface="Cambria"/>
              </a:rPr>
              <a:t>participants:</a:t>
            </a:r>
            <a:r>
              <a:rPr lang="en-US" sz="1000" dirty="0">
                <a:cs typeface="Cambria"/>
              </a:rPr>
              <a:t> </a:t>
            </a:r>
            <a:r>
              <a:rPr lang="en-US" sz="1000" spc="-5" dirty="0">
                <a:cs typeface="Cambria"/>
              </a:rPr>
              <a:t>1)</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existence</a:t>
            </a:r>
            <a:r>
              <a:rPr lang="en-US" sz="1000" spc="5" dirty="0">
                <a:cs typeface="Cambria"/>
              </a:rPr>
              <a:t> </a:t>
            </a:r>
            <a:r>
              <a:rPr lang="en-US" sz="1000" spc="-5" dirty="0">
                <a:cs typeface="Cambria"/>
              </a:rPr>
              <a:t>of </a:t>
            </a:r>
            <a:r>
              <a:rPr lang="en-US" sz="1000" dirty="0">
                <a:cs typeface="Cambria"/>
              </a:rPr>
              <a:t> any</a:t>
            </a:r>
            <a:r>
              <a:rPr lang="en-US" sz="1000" spc="-10" dirty="0">
                <a:cs typeface="Cambria"/>
              </a:rPr>
              <a:t> </a:t>
            </a:r>
            <a:r>
              <a:rPr lang="en-US" sz="1000" spc="-5" dirty="0">
                <a:cs typeface="Cambria"/>
              </a:rPr>
              <a:t>relevant</a:t>
            </a:r>
            <a:r>
              <a:rPr lang="en-US" sz="1000" spc="5" dirty="0">
                <a:cs typeface="Cambria"/>
              </a:rPr>
              <a:t> </a:t>
            </a:r>
            <a:r>
              <a:rPr lang="en-US" sz="1000" spc="-5" dirty="0">
                <a:cs typeface="Cambria"/>
              </a:rPr>
              <a:t>financial</a:t>
            </a:r>
            <a:r>
              <a:rPr lang="en-US" sz="1000" dirty="0">
                <a:cs typeface="Cambria"/>
              </a:rPr>
              <a:t> </a:t>
            </a:r>
            <a:r>
              <a:rPr lang="en-US" sz="1000" spc="-5" dirty="0">
                <a:cs typeface="Cambria"/>
              </a:rPr>
              <a:t>relationship</a:t>
            </a:r>
            <a:r>
              <a:rPr lang="en-US" sz="1000" spc="5" dirty="0">
                <a:cs typeface="Cambria"/>
              </a:rPr>
              <a:t> </a:t>
            </a:r>
            <a:r>
              <a:rPr lang="en-US" sz="1000" spc="-5" dirty="0">
                <a:cs typeface="Cambria"/>
              </a:rPr>
              <a:t>with</a:t>
            </a:r>
            <a:r>
              <a:rPr lang="en-US" sz="1000" dirty="0">
                <a:cs typeface="Cambria"/>
              </a:rPr>
              <a:t> any</a:t>
            </a:r>
            <a:r>
              <a:rPr lang="en-US" sz="1000" spc="-5" dirty="0">
                <a:cs typeface="Cambria"/>
              </a:rPr>
              <a:t> entity producing,</a:t>
            </a:r>
            <a:r>
              <a:rPr lang="en-US" sz="1000" spc="10" dirty="0">
                <a:cs typeface="Cambria"/>
              </a:rPr>
              <a:t> </a:t>
            </a:r>
            <a:r>
              <a:rPr lang="en-US" sz="1000" spc="-5" dirty="0">
                <a:cs typeface="Cambria"/>
              </a:rPr>
              <a:t>marketing,</a:t>
            </a:r>
            <a:r>
              <a:rPr lang="en-US" sz="1000" spc="10" dirty="0">
                <a:cs typeface="Cambria"/>
              </a:rPr>
              <a:t> </a:t>
            </a:r>
            <a:r>
              <a:rPr lang="en-US" sz="1000" spc="-5" dirty="0">
                <a:cs typeface="Cambria"/>
              </a:rPr>
              <a:t>re-selling,</a:t>
            </a:r>
            <a:r>
              <a:rPr lang="en-US" sz="1000" spc="10" dirty="0">
                <a:cs typeface="Cambria"/>
              </a:rPr>
              <a:t> </a:t>
            </a:r>
            <a:r>
              <a:rPr lang="en-US" sz="1000" spc="-5" dirty="0">
                <a:cs typeface="Cambria"/>
              </a:rPr>
              <a:t>or </a:t>
            </a:r>
            <a:r>
              <a:rPr lang="en-US" sz="1000" dirty="0">
                <a:cs typeface="Cambria"/>
              </a:rPr>
              <a:t> </a:t>
            </a:r>
            <a:r>
              <a:rPr lang="en-US" sz="1000" spc="-5" dirty="0">
                <a:cs typeface="Cambria"/>
              </a:rPr>
              <a:t>distributing</a:t>
            </a:r>
            <a:r>
              <a:rPr lang="en-US" sz="1000" spc="-10" dirty="0">
                <a:cs typeface="Cambria"/>
              </a:rPr>
              <a:t> </a:t>
            </a:r>
            <a:r>
              <a:rPr lang="en-US" sz="1000" spc="-5" dirty="0">
                <a:cs typeface="Cambria"/>
              </a:rPr>
              <a:t>health</a:t>
            </a:r>
            <a:r>
              <a:rPr lang="en-US" sz="1000" dirty="0">
                <a:cs typeface="Cambria"/>
              </a:rPr>
              <a:t> </a:t>
            </a:r>
            <a:r>
              <a:rPr lang="en-US" sz="1000" spc="-5" dirty="0">
                <a:cs typeface="Cambria"/>
              </a:rPr>
              <a:t>care</a:t>
            </a:r>
            <a:r>
              <a:rPr lang="en-US" sz="1000" spc="5" dirty="0">
                <a:cs typeface="Cambria"/>
              </a:rPr>
              <a:t> </a:t>
            </a:r>
            <a:r>
              <a:rPr lang="en-US" sz="1000" spc="-5" dirty="0">
                <a:cs typeface="Cambria"/>
              </a:rPr>
              <a:t>goods</a:t>
            </a:r>
            <a:r>
              <a:rPr lang="en-US" sz="1000" spc="5" dirty="0">
                <a:cs typeface="Cambria"/>
              </a:rPr>
              <a:t> or</a:t>
            </a:r>
            <a:r>
              <a:rPr lang="en-US" sz="1000" dirty="0">
                <a:cs typeface="Cambria"/>
              </a:rPr>
              <a:t> </a:t>
            </a:r>
            <a:r>
              <a:rPr lang="en-US" sz="1000" spc="-5" dirty="0">
                <a:cs typeface="Cambria"/>
              </a:rPr>
              <a:t>services</a:t>
            </a:r>
            <a:r>
              <a:rPr lang="en-US" sz="1000" spc="5" dirty="0">
                <a:cs typeface="Cambria"/>
              </a:rPr>
              <a:t> </a:t>
            </a:r>
            <a:r>
              <a:rPr lang="en-US" sz="1000" spc="-5" dirty="0">
                <a:cs typeface="Cambria"/>
              </a:rPr>
              <a:t>consumed by,</a:t>
            </a:r>
            <a:r>
              <a:rPr lang="en-US" sz="1000" spc="10" dirty="0">
                <a:cs typeface="Cambria"/>
              </a:rPr>
              <a:t> </a:t>
            </a:r>
            <a:r>
              <a:rPr lang="en-US" sz="1000" spc="-5" dirty="0">
                <a:cs typeface="Cambria"/>
              </a:rPr>
              <a:t>or</a:t>
            </a:r>
            <a:r>
              <a:rPr lang="en-US" sz="1000" dirty="0">
                <a:cs typeface="Cambria"/>
              </a:rPr>
              <a:t> </a:t>
            </a:r>
            <a:r>
              <a:rPr lang="en-US" sz="1000" spc="-5" dirty="0">
                <a:cs typeface="Cambria"/>
              </a:rPr>
              <a:t>used on,</a:t>
            </a:r>
            <a:r>
              <a:rPr lang="en-US" sz="1000" spc="10" dirty="0">
                <a:cs typeface="Cambria"/>
              </a:rPr>
              <a:t> </a:t>
            </a:r>
            <a:r>
              <a:rPr lang="en-US" sz="1000" spc="-5" dirty="0">
                <a:cs typeface="Cambria"/>
              </a:rPr>
              <a:t>patients,</a:t>
            </a:r>
            <a:r>
              <a:rPr lang="en-US" sz="1000" spc="10" dirty="0">
                <a:cs typeface="Cambria"/>
              </a:rPr>
              <a:t> </a:t>
            </a:r>
            <a:r>
              <a:rPr lang="en-US" sz="1000" spc="-5" dirty="0">
                <a:cs typeface="Cambria"/>
              </a:rPr>
              <a:t>with</a:t>
            </a:r>
            <a:r>
              <a:rPr lang="en-US" sz="1000" dirty="0">
                <a:cs typeface="Cambria"/>
              </a:rPr>
              <a:t> </a:t>
            </a:r>
            <a:r>
              <a:rPr lang="en-US" sz="1000" spc="-5" dirty="0">
                <a:cs typeface="Cambria"/>
              </a:rPr>
              <a:t>the </a:t>
            </a:r>
            <a:r>
              <a:rPr lang="en-US" sz="1000" dirty="0">
                <a:cs typeface="Cambria"/>
              </a:rPr>
              <a:t> </a:t>
            </a:r>
            <a:r>
              <a:rPr lang="en-US" sz="1000" spc="-5" dirty="0">
                <a:cs typeface="Cambria"/>
              </a:rPr>
              <a:t>exemption</a:t>
            </a:r>
            <a:r>
              <a:rPr lang="en-US" sz="1000" dirty="0">
                <a:cs typeface="Cambria"/>
              </a:rPr>
              <a:t> </a:t>
            </a:r>
            <a:r>
              <a:rPr lang="en-US" sz="1000" spc="-5" dirty="0">
                <a:cs typeface="Cambria"/>
              </a:rPr>
              <a:t>of</a:t>
            </a:r>
            <a:r>
              <a:rPr lang="en-US" sz="1000" dirty="0">
                <a:cs typeface="Cambria"/>
              </a:rPr>
              <a:t> </a:t>
            </a:r>
            <a:r>
              <a:rPr lang="en-US" sz="1000" spc="-5" dirty="0">
                <a:cs typeface="Cambria"/>
              </a:rPr>
              <a:t>non-profit</a:t>
            </a:r>
            <a:r>
              <a:rPr lang="en-US" sz="1000" spc="5" dirty="0">
                <a:cs typeface="Cambria"/>
              </a:rPr>
              <a:t> </a:t>
            </a:r>
            <a:r>
              <a:rPr lang="en-US" sz="1000" spc="-5" dirty="0">
                <a:cs typeface="Cambria"/>
              </a:rPr>
              <a:t>or</a:t>
            </a:r>
            <a:r>
              <a:rPr lang="en-US" sz="1000" dirty="0">
                <a:cs typeface="Cambria"/>
              </a:rPr>
              <a:t> </a:t>
            </a:r>
            <a:r>
              <a:rPr lang="en-US" sz="1000" spc="-5" dirty="0">
                <a:cs typeface="Cambria"/>
              </a:rPr>
              <a:t>government</a:t>
            </a:r>
            <a:r>
              <a:rPr lang="en-US" sz="1000" spc="5" dirty="0">
                <a:cs typeface="Cambria"/>
              </a:rPr>
              <a:t> </a:t>
            </a:r>
            <a:r>
              <a:rPr lang="en-US" sz="1000" spc="-5" dirty="0">
                <a:cs typeface="Cambria"/>
              </a:rPr>
              <a:t>organizations</a:t>
            </a:r>
            <a:r>
              <a:rPr lang="en-US" sz="1000" dirty="0">
                <a:cs typeface="Cambria"/>
              </a:rPr>
              <a:t> and</a:t>
            </a:r>
            <a:r>
              <a:rPr lang="en-US" sz="1000" spc="-5" dirty="0">
                <a:cs typeface="Cambria"/>
              </a:rPr>
              <a:t> non-health</a:t>
            </a:r>
            <a:r>
              <a:rPr lang="en-US" sz="1000" dirty="0">
                <a:cs typeface="Cambria"/>
              </a:rPr>
              <a:t> </a:t>
            </a:r>
            <a:r>
              <a:rPr lang="en-US" sz="1000" spc="-10" dirty="0">
                <a:cs typeface="Cambria"/>
              </a:rPr>
              <a:t>care</a:t>
            </a:r>
            <a:r>
              <a:rPr lang="en-US" sz="1000" spc="5" dirty="0">
                <a:cs typeface="Cambria"/>
              </a:rPr>
              <a:t> </a:t>
            </a:r>
            <a:r>
              <a:rPr lang="en-US" sz="1000" spc="-5" dirty="0">
                <a:cs typeface="Cambria"/>
              </a:rPr>
              <a:t>related </a:t>
            </a:r>
            <a:r>
              <a:rPr lang="en-US" sz="1000" dirty="0">
                <a:cs typeface="Cambria"/>
              </a:rPr>
              <a:t> </a:t>
            </a:r>
            <a:r>
              <a:rPr lang="en-US" sz="1000" spc="-5" dirty="0">
                <a:cs typeface="Cambria"/>
              </a:rPr>
              <a:t>companies,</a:t>
            </a:r>
            <a:r>
              <a:rPr lang="en-US" sz="1000" spc="5" dirty="0">
                <a:cs typeface="Cambria"/>
              </a:rPr>
              <a:t> </a:t>
            </a:r>
            <a:r>
              <a:rPr lang="en-US" sz="1000" spc="-5" dirty="0">
                <a:cs typeface="Cambria"/>
              </a:rPr>
              <a:t>within</a:t>
            </a:r>
            <a:r>
              <a:rPr lang="en-US" sz="1000" spc="-10" dirty="0">
                <a:cs typeface="Cambria"/>
              </a:rPr>
              <a:t> </a:t>
            </a:r>
            <a:r>
              <a:rPr lang="en-US" sz="1000" spc="-5" dirty="0">
                <a:cs typeface="Cambria"/>
              </a:rPr>
              <a:t>the</a:t>
            </a:r>
            <a:r>
              <a:rPr lang="en-US" sz="1000" dirty="0">
                <a:cs typeface="Cambria"/>
              </a:rPr>
              <a:t> </a:t>
            </a:r>
            <a:r>
              <a:rPr lang="en-US" sz="1000" spc="-5" dirty="0">
                <a:cs typeface="Cambria"/>
              </a:rPr>
              <a:t>past</a:t>
            </a:r>
            <a:r>
              <a:rPr lang="en-US" sz="1000" spc="5" dirty="0">
                <a:cs typeface="Cambria"/>
              </a:rPr>
              <a:t> </a:t>
            </a:r>
            <a:r>
              <a:rPr lang="en-US" sz="1000" spc="-5" dirty="0">
                <a:cs typeface="Cambria"/>
              </a:rPr>
              <a:t>12 months; </a:t>
            </a:r>
            <a:r>
              <a:rPr lang="en-US" sz="1000" dirty="0">
                <a:cs typeface="Cambria"/>
              </a:rPr>
              <a:t>and</a:t>
            </a:r>
            <a:r>
              <a:rPr lang="en-US" sz="1000" spc="-5" dirty="0">
                <a:cs typeface="Cambria"/>
              </a:rPr>
              <a:t> </a:t>
            </a:r>
            <a:r>
              <a:rPr lang="en-US" sz="1000" dirty="0">
                <a:cs typeface="Cambria"/>
              </a:rPr>
              <a:t>2)</a:t>
            </a:r>
            <a:r>
              <a:rPr lang="en-US" sz="1000" spc="-5" dirty="0">
                <a:cs typeface="Cambria"/>
              </a:rPr>
              <a:t> </a:t>
            </a:r>
            <a:r>
              <a:rPr lang="en-US" sz="1000" dirty="0">
                <a:cs typeface="Cambria"/>
              </a:rPr>
              <a:t>the </a:t>
            </a:r>
            <a:r>
              <a:rPr lang="en-US" sz="1000" spc="-5" dirty="0">
                <a:cs typeface="Cambria"/>
              </a:rPr>
              <a:t>identification</a:t>
            </a:r>
            <a:r>
              <a:rPr lang="en-US" sz="1000" spc="5" dirty="0">
                <a:cs typeface="Cambria"/>
              </a:rPr>
              <a:t> </a:t>
            </a:r>
            <a:r>
              <a:rPr lang="en-US" sz="1000" spc="-5" dirty="0">
                <a:cs typeface="Cambria"/>
              </a:rPr>
              <a:t>of </a:t>
            </a:r>
            <a:r>
              <a:rPr lang="en-US" sz="1000" dirty="0">
                <a:cs typeface="Cambria"/>
              </a:rPr>
              <a:t>a </a:t>
            </a:r>
            <a:r>
              <a:rPr lang="en-US" sz="1000" spc="-5" dirty="0">
                <a:cs typeface="Cambria"/>
              </a:rPr>
              <a:t>commercial </a:t>
            </a:r>
            <a:r>
              <a:rPr lang="en-US" sz="1000" dirty="0">
                <a:cs typeface="Cambria"/>
              </a:rPr>
              <a:t> </a:t>
            </a:r>
            <a:r>
              <a:rPr lang="en-US" sz="1000" spc="-5" dirty="0">
                <a:cs typeface="Cambria"/>
              </a:rPr>
              <a:t>product/device</a:t>
            </a:r>
            <a:r>
              <a:rPr lang="en-US" sz="1000" dirty="0">
                <a:cs typeface="Cambria"/>
              </a:rPr>
              <a:t> </a:t>
            </a:r>
            <a:r>
              <a:rPr lang="en-US" sz="1000" spc="-5" dirty="0">
                <a:cs typeface="Cambria"/>
              </a:rPr>
              <a:t>that</a:t>
            </a:r>
            <a:r>
              <a:rPr lang="en-US" sz="1000" spc="5" dirty="0">
                <a:cs typeface="Cambria"/>
              </a:rPr>
              <a:t> </a:t>
            </a:r>
            <a:r>
              <a:rPr lang="en-US" sz="1000" dirty="0">
                <a:cs typeface="Cambria"/>
              </a:rPr>
              <a:t>is</a:t>
            </a:r>
            <a:r>
              <a:rPr lang="en-US" sz="1000" spc="15" dirty="0">
                <a:cs typeface="Cambria"/>
              </a:rPr>
              <a:t> </a:t>
            </a:r>
            <a:r>
              <a:rPr lang="en-US" sz="1000" spc="-5" dirty="0">
                <a:cs typeface="Cambria"/>
              </a:rPr>
              <a:t>unlabeled for use</a:t>
            </a:r>
            <a:r>
              <a:rPr lang="en-US" sz="1000" spc="5" dirty="0">
                <a:cs typeface="Cambria"/>
              </a:rPr>
              <a:t> </a:t>
            </a:r>
            <a:r>
              <a:rPr lang="en-US" sz="1000" spc="-5" dirty="0">
                <a:cs typeface="Cambria"/>
              </a:rPr>
              <a:t>or</a:t>
            </a:r>
            <a:r>
              <a:rPr lang="en-US" sz="1000" dirty="0">
                <a:cs typeface="Cambria"/>
              </a:rPr>
              <a:t> an</a:t>
            </a:r>
            <a:r>
              <a:rPr lang="en-US" sz="1000" spc="15" dirty="0">
                <a:cs typeface="Cambria"/>
              </a:rPr>
              <a:t> </a:t>
            </a:r>
            <a:r>
              <a:rPr lang="en-US" sz="1000" spc="-5" dirty="0">
                <a:cs typeface="Cambria"/>
              </a:rPr>
              <a:t>investigational</a:t>
            </a:r>
            <a:r>
              <a:rPr lang="en-US" sz="1000" dirty="0">
                <a:cs typeface="Cambria"/>
              </a:rPr>
              <a:t> </a:t>
            </a:r>
            <a:r>
              <a:rPr lang="en-US" sz="1000" spc="-5" dirty="0">
                <a:cs typeface="Cambria"/>
              </a:rPr>
              <a:t>use</a:t>
            </a:r>
            <a:r>
              <a:rPr lang="en-US" sz="1000" spc="5" dirty="0">
                <a:cs typeface="Cambria"/>
              </a:rPr>
              <a:t> </a:t>
            </a:r>
            <a:r>
              <a:rPr lang="en-US" sz="1000" spc="-5" dirty="0">
                <a:cs typeface="Cambria"/>
              </a:rPr>
              <a:t>of </a:t>
            </a:r>
            <a:r>
              <a:rPr lang="en-US" sz="1000" dirty="0">
                <a:cs typeface="Cambria"/>
              </a:rPr>
              <a:t>a</a:t>
            </a:r>
            <a:r>
              <a:rPr lang="en-US" sz="1000" spc="-10" dirty="0">
                <a:cs typeface="Cambria"/>
              </a:rPr>
              <a:t> </a:t>
            </a:r>
            <a:r>
              <a:rPr lang="en-US" sz="1000" spc="-5" dirty="0">
                <a:cs typeface="Cambria"/>
              </a:rPr>
              <a:t>product/device</a:t>
            </a:r>
            <a:r>
              <a:rPr lang="en-US" sz="1000" spc="5" dirty="0">
                <a:cs typeface="Cambria"/>
              </a:rPr>
              <a:t> </a:t>
            </a:r>
            <a:r>
              <a:rPr lang="en-US" sz="1000" spc="-5" dirty="0">
                <a:cs typeface="Cambria"/>
              </a:rPr>
              <a:t>not </a:t>
            </a:r>
            <a:r>
              <a:rPr lang="en-US" sz="1000" dirty="0">
                <a:cs typeface="Cambria"/>
              </a:rPr>
              <a:t> </a:t>
            </a:r>
            <a:r>
              <a:rPr lang="en-US" sz="1000" spc="-5" dirty="0">
                <a:cs typeface="Cambria"/>
              </a:rPr>
              <a:t>yet approved.</a:t>
            </a:r>
          </a:p>
          <a:p>
            <a:pPr marL="12700" marR="39370">
              <a:lnSpc>
                <a:spcPct val="97700"/>
              </a:lnSpc>
              <a:spcBef>
                <a:spcPts val="20"/>
              </a:spcBef>
            </a:pPr>
            <a:endParaRPr lang="en-US" sz="1000" dirty="0">
              <a:uFill>
                <a:solidFill>
                  <a:srgbClr val="FFC000">
                    <a:lumMod val="40000"/>
                    <a:lumOff val="60000"/>
                  </a:srgbClr>
                </a:solidFill>
              </a:uFill>
              <a:cs typeface="Cambria"/>
            </a:endParaRPr>
          </a:p>
          <a:p>
            <a:pPr marL="12700">
              <a:lnSpc>
                <a:spcPts val="1452"/>
              </a:lnSpc>
            </a:pPr>
            <a:r>
              <a:rPr lang="en-US" sz="1000" b="1" u="sng" dirty="0">
                <a:uFill>
                  <a:solidFill>
                    <a:schemeClr val="accent4">
                      <a:lumMod val="40000"/>
                      <a:lumOff val="60000"/>
                    </a:schemeClr>
                  </a:solidFill>
                </a:uFill>
                <a:cs typeface="Cambria"/>
              </a:rPr>
              <a:t>Faculty</a:t>
            </a:r>
            <a:r>
              <a:rPr lang="en-US" sz="1000" b="1" u="sng" spc="-3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Financial</a:t>
            </a:r>
            <a:r>
              <a:rPr lang="en-US" sz="1000" b="1" u="sng" spc="-20"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Disclosures</a:t>
            </a:r>
            <a:endParaRPr lang="en-US" sz="1000" dirty="0">
              <a:uFill>
                <a:solidFill>
                  <a:srgbClr val="FFC000">
                    <a:lumMod val="40000"/>
                    <a:lumOff val="60000"/>
                  </a:srgbClr>
                </a:solidFill>
              </a:uFill>
              <a:cs typeface="Cambria"/>
            </a:endParaRPr>
          </a:p>
          <a:p>
            <a:pPr marL="480060" indent="-233680">
              <a:buAutoNum type="alphaLcParenR"/>
              <a:tabLst>
                <a:tab pos="480567" algn="l"/>
              </a:tabLst>
            </a:pPr>
            <a:r>
              <a:rPr lang="en-US" sz="1000" spc="-5" dirty="0">
                <a:cs typeface="Cambria"/>
              </a:rPr>
              <a:t>The</a:t>
            </a:r>
            <a:r>
              <a:rPr lang="en-US" sz="1000" dirty="0">
                <a:cs typeface="Cambria"/>
              </a:rPr>
              <a:t> </a:t>
            </a:r>
            <a:r>
              <a:rPr lang="en-US" sz="1000" spc="-5" dirty="0">
                <a:cs typeface="Cambria"/>
              </a:rPr>
              <a:t>following</a:t>
            </a:r>
            <a:r>
              <a:rPr lang="en-US" sz="1000" spc="10" dirty="0">
                <a:cs typeface="Cambria"/>
              </a:rPr>
              <a:t> </a:t>
            </a:r>
            <a:r>
              <a:rPr lang="en-US" sz="1000" spc="-5" dirty="0">
                <a:cs typeface="Cambria"/>
              </a:rPr>
              <a:t>faculty</a:t>
            </a:r>
            <a:r>
              <a:rPr lang="en-US" sz="1000" spc="10" dirty="0">
                <a:cs typeface="Cambria"/>
              </a:rPr>
              <a:t> </a:t>
            </a:r>
            <a:r>
              <a:rPr lang="en-US" sz="1000" spc="-5" dirty="0">
                <a:cs typeface="Cambria"/>
              </a:rPr>
              <a:t>have</a:t>
            </a:r>
            <a:r>
              <a:rPr lang="en-US" sz="1000" spc="5" dirty="0">
                <a:cs typeface="Cambria"/>
              </a:rPr>
              <a:t> </a:t>
            </a:r>
            <a:r>
              <a:rPr lang="en-US" sz="1000" dirty="0">
                <a:cs typeface="Cambria"/>
              </a:rPr>
              <a:t>no </a:t>
            </a:r>
            <a:r>
              <a:rPr lang="en-US" sz="1000" spc="-5" dirty="0">
                <a:cs typeface="Cambria"/>
              </a:rPr>
              <a:t>relevant</a:t>
            </a:r>
            <a:r>
              <a:rPr lang="en-US" sz="1000" spc="5" dirty="0">
                <a:cs typeface="Cambria"/>
              </a:rPr>
              <a:t> </a:t>
            </a:r>
            <a:r>
              <a:rPr lang="en-US" sz="1000" spc="-5" dirty="0">
                <a:cs typeface="Cambria"/>
              </a:rPr>
              <a:t>financial</a:t>
            </a:r>
            <a:r>
              <a:rPr lang="en-US" sz="1000" dirty="0">
                <a:cs typeface="Cambria"/>
              </a:rPr>
              <a:t> </a:t>
            </a:r>
            <a:r>
              <a:rPr lang="en-US" sz="1000" spc="-5" dirty="0">
                <a:cs typeface="Cambria"/>
              </a:rPr>
              <a:t>relations </a:t>
            </a:r>
            <a:r>
              <a:rPr lang="en-US" sz="1000" dirty="0">
                <a:cs typeface="Cambria"/>
              </a:rPr>
              <a:t>to </a:t>
            </a:r>
            <a:r>
              <a:rPr lang="en-US" sz="1000" spc="-5" dirty="0">
                <a:cs typeface="Cambria"/>
              </a:rPr>
              <a:t>disclose</a:t>
            </a:r>
            <a:r>
              <a:rPr lang="en-US" sz="1000" b="1" spc="-5" dirty="0">
                <a:cs typeface="Cambria"/>
              </a:rPr>
              <a:t>:</a:t>
            </a:r>
            <a:endParaRPr lang="en-US" sz="1000" dirty="0">
              <a:cs typeface="Cambria"/>
            </a:endParaRPr>
          </a:p>
          <a:p>
            <a:pPr marL="641350" lvl="1" indent="-171450">
              <a:lnSpc>
                <a:spcPts val="1452"/>
              </a:lnSpc>
              <a:buFont typeface="Arial" panose="020B0604020202020204" pitchFamily="34" charset="0"/>
              <a:buChar char="•"/>
            </a:pPr>
            <a:r>
              <a:rPr lang="en-US" sz="1000" dirty="0"/>
              <a:t>Susan Salmond, EdD, RN, ANEF, FAAN</a:t>
            </a:r>
            <a:endParaRPr lang="en-US" sz="1000" dirty="0">
              <a:cs typeface="Calibri" panose="020F0502020204030204"/>
            </a:endParaRPr>
          </a:p>
          <a:p>
            <a:pPr marL="641350" lvl="1" indent="-171450">
              <a:lnSpc>
                <a:spcPts val="1452"/>
              </a:lnSpc>
              <a:buFont typeface="Arial" panose="020B0604020202020204" pitchFamily="34" charset="0"/>
              <a:buChar char="•"/>
            </a:pPr>
            <a:r>
              <a:rPr lang="en-US" sz="1000" dirty="0"/>
              <a:t>Shannon Patel, DNP, APN-C, NEA-BC, CPHQ</a:t>
            </a:r>
          </a:p>
          <a:p>
            <a:pPr marL="641350" lvl="1" indent="-171450">
              <a:lnSpc>
                <a:spcPts val="1452"/>
              </a:lnSpc>
              <a:buFont typeface="Arial" panose="020B0604020202020204" pitchFamily="34" charset="0"/>
              <a:buChar char="•"/>
            </a:pPr>
            <a:endParaRPr lang="en-US" sz="1000" dirty="0">
              <a:ea typeface="+mn-lt"/>
              <a:cs typeface="+mn-lt"/>
            </a:endParaRPr>
          </a:p>
          <a:p>
            <a:pPr marL="480060" indent="-233680">
              <a:buAutoNum type="alphaLcParenR"/>
              <a:tabLst>
                <a:tab pos="480567" algn="l"/>
              </a:tabLst>
            </a:pPr>
            <a:r>
              <a:rPr lang="en-US" sz="1000" spc="-5" dirty="0">
                <a:cs typeface="Cambria"/>
              </a:rPr>
              <a:t>The</a:t>
            </a:r>
            <a:r>
              <a:rPr lang="en-US" sz="1000" spc="5" dirty="0">
                <a:cs typeface="Cambria"/>
              </a:rPr>
              <a:t> </a:t>
            </a:r>
            <a:r>
              <a:rPr lang="en-US" sz="1000" spc="-5" dirty="0">
                <a:cs typeface="Cambria"/>
              </a:rPr>
              <a:t>following</a:t>
            </a:r>
            <a:r>
              <a:rPr lang="en-US" sz="1000" spc="10" dirty="0">
                <a:cs typeface="Cambria"/>
              </a:rPr>
              <a:t> </a:t>
            </a:r>
            <a:r>
              <a:rPr lang="en-US" sz="1000" spc="-5" dirty="0">
                <a:cs typeface="Cambria"/>
              </a:rPr>
              <a:t>faculty</a:t>
            </a:r>
            <a:r>
              <a:rPr lang="en-US" sz="1000" spc="10" dirty="0">
                <a:cs typeface="Cambria"/>
              </a:rPr>
              <a:t> </a:t>
            </a:r>
            <a:r>
              <a:rPr lang="en-US" sz="1000" spc="-5" dirty="0">
                <a:cs typeface="Cambria"/>
              </a:rPr>
              <a:t>have</a:t>
            </a:r>
            <a:r>
              <a:rPr lang="en-US" sz="1000" spc="10" dirty="0">
                <a:cs typeface="Cambria"/>
              </a:rPr>
              <a:t> </a:t>
            </a:r>
            <a:r>
              <a:rPr lang="en-US" sz="1000" spc="-5" dirty="0">
                <a:cs typeface="Cambria"/>
              </a:rPr>
              <a:t>relevant</a:t>
            </a:r>
            <a:r>
              <a:rPr lang="en-US" sz="1000" spc="5" dirty="0">
                <a:cs typeface="Cambria"/>
              </a:rPr>
              <a:t> </a:t>
            </a:r>
            <a:r>
              <a:rPr lang="en-US" sz="1000" spc="-5" dirty="0">
                <a:cs typeface="Cambria"/>
              </a:rPr>
              <a:t>financial</a:t>
            </a:r>
            <a:r>
              <a:rPr lang="en-US" sz="1000" dirty="0">
                <a:cs typeface="Cambria"/>
              </a:rPr>
              <a:t> </a:t>
            </a:r>
            <a:r>
              <a:rPr lang="en-US" sz="1000" spc="-5" dirty="0">
                <a:cs typeface="Cambria"/>
              </a:rPr>
              <a:t>relations</a:t>
            </a:r>
            <a:r>
              <a:rPr lang="en-US" sz="1000" dirty="0">
                <a:cs typeface="Cambria"/>
              </a:rPr>
              <a:t> to </a:t>
            </a:r>
            <a:r>
              <a:rPr lang="en-US" sz="1000" spc="-5" dirty="0">
                <a:cs typeface="Cambria"/>
              </a:rPr>
              <a:t>disclose:</a:t>
            </a:r>
            <a:r>
              <a:rPr lang="en-US" sz="1000" dirty="0">
                <a:cs typeface="Cambria"/>
              </a:rPr>
              <a:t> </a:t>
            </a:r>
            <a:r>
              <a:rPr lang="en-US" sz="1000" spc="-5" dirty="0">
                <a:cs typeface="Cambria"/>
              </a:rPr>
              <a:t>N/A</a:t>
            </a:r>
            <a:endParaRPr lang="en-US" sz="1000" dirty="0">
              <a:cs typeface="Cambria"/>
            </a:endParaRPr>
          </a:p>
          <a:p>
            <a:pPr>
              <a:spcBef>
                <a:spcPts val="31"/>
              </a:spcBef>
            </a:pPr>
            <a:endParaRPr lang="en-US" sz="1000" dirty="0">
              <a:uFill>
                <a:solidFill>
                  <a:schemeClr val="accent4">
                    <a:lumMod val="40000"/>
                    <a:lumOff val="60000"/>
                  </a:schemeClr>
                </a:solidFill>
              </a:uFill>
              <a:cs typeface="Cambria"/>
            </a:endParaRPr>
          </a:p>
          <a:p>
            <a:pPr marL="12700">
              <a:lnSpc>
                <a:spcPts val="1452"/>
              </a:lnSpc>
              <a:spcBef>
                <a:spcPts val="5"/>
              </a:spcBef>
            </a:pPr>
            <a:r>
              <a:rPr lang="en-US" sz="1000" b="1" u="sng" spc="-5" dirty="0">
                <a:uFill>
                  <a:solidFill>
                    <a:schemeClr val="accent4">
                      <a:lumMod val="40000"/>
                      <a:lumOff val="60000"/>
                    </a:schemeClr>
                  </a:solidFill>
                </a:uFill>
                <a:cs typeface="Cambria"/>
              </a:rPr>
              <a:t>CE</a:t>
            </a:r>
            <a:r>
              <a:rPr lang="en-US" sz="1000" b="1" u="sng" spc="-15"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Content</a:t>
            </a:r>
            <a:r>
              <a:rPr lang="en-US" sz="1000" b="1" u="sng" spc="-10"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Peer</a:t>
            </a:r>
            <a:r>
              <a:rPr lang="en-US" sz="1000" b="1" u="sng" spc="-15"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Reviewers</a:t>
            </a:r>
            <a:endParaRPr lang="en-US" sz="1000" dirty="0">
              <a:uFill>
                <a:solidFill>
                  <a:srgbClr val="FFC000">
                    <a:lumMod val="40000"/>
                    <a:lumOff val="60000"/>
                  </a:srgbClr>
                </a:solidFill>
              </a:uFill>
              <a:cs typeface="Cambria"/>
            </a:endParaRPr>
          </a:p>
          <a:p>
            <a:pPr marR="5080"/>
            <a:r>
              <a:rPr lang="en-US" sz="1000" spc="-5" dirty="0">
                <a:cs typeface="Cambria"/>
              </a:rPr>
              <a:t>In</a:t>
            </a:r>
            <a:r>
              <a:rPr lang="en-US" sz="1000" dirty="0">
                <a:cs typeface="Cambria"/>
              </a:rPr>
              <a:t> </a:t>
            </a:r>
            <a:r>
              <a:rPr lang="en-US" sz="1000" spc="-5" dirty="0">
                <a:cs typeface="Cambria"/>
              </a:rPr>
              <a:t>order</a:t>
            </a:r>
            <a:r>
              <a:rPr lang="en-US" sz="1000" dirty="0">
                <a:cs typeface="Cambria"/>
              </a:rPr>
              <a:t> to </a:t>
            </a:r>
            <a:r>
              <a:rPr lang="en-US" sz="1000" spc="-5" dirty="0">
                <a:cs typeface="Cambria"/>
              </a:rPr>
              <a:t>help</a:t>
            </a:r>
            <a:r>
              <a:rPr lang="en-US" sz="1000" spc="5" dirty="0">
                <a:cs typeface="Cambria"/>
              </a:rPr>
              <a:t> </a:t>
            </a:r>
            <a:r>
              <a:rPr lang="en-US" sz="1000" spc="-5" dirty="0">
                <a:cs typeface="Cambria"/>
              </a:rPr>
              <a:t>ensure</a:t>
            </a:r>
            <a:r>
              <a:rPr lang="en-US" sz="1000" spc="15" dirty="0">
                <a:cs typeface="Cambria"/>
              </a:rPr>
              <a:t> </a:t>
            </a:r>
            <a:r>
              <a:rPr lang="en-US" sz="1000" spc="-5" dirty="0">
                <a:cs typeface="Cambria"/>
              </a:rPr>
              <a:t>content</a:t>
            </a:r>
            <a:r>
              <a:rPr lang="en-US" sz="1000" spc="5" dirty="0">
                <a:cs typeface="Cambria"/>
              </a:rPr>
              <a:t> </a:t>
            </a:r>
            <a:r>
              <a:rPr lang="en-US" sz="1000" spc="-5" dirty="0">
                <a:cs typeface="Cambria"/>
              </a:rPr>
              <a:t>objectivity,</a:t>
            </a:r>
            <a:r>
              <a:rPr lang="en-US" sz="1000" spc="5" dirty="0">
                <a:cs typeface="Cambria"/>
              </a:rPr>
              <a:t> </a:t>
            </a:r>
            <a:r>
              <a:rPr lang="en-US" sz="1000" spc="-5" dirty="0">
                <a:cs typeface="Cambria"/>
              </a:rPr>
              <a:t>independence,</a:t>
            </a:r>
            <a:r>
              <a:rPr lang="en-US" sz="1000" spc="10" dirty="0">
                <a:cs typeface="Cambria"/>
              </a:rPr>
              <a:t> </a:t>
            </a:r>
            <a:r>
              <a:rPr lang="en-US" sz="1000" dirty="0">
                <a:cs typeface="Cambria"/>
              </a:rPr>
              <a:t>and</a:t>
            </a:r>
            <a:r>
              <a:rPr lang="en-US" sz="1000" spc="-5" dirty="0">
                <a:cs typeface="Cambria"/>
              </a:rPr>
              <a:t> fair</a:t>
            </a:r>
            <a:r>
              <a:rPr lang="en-US" sz="1000" dirty="0">
                <a:cs typeface="Cambria"/>
              </a:rPr>
              <a:t> </a:t>
            </a:r>
            <a:r>
              <a:rPr lang="en-US" sz="1000" spc="-5" dirty="0">
                <a:cs typeface="Cambria"/>
              </a:rPr>
              <a:t>balance,</a:t>
            </a:r>
            <a:r>
              <a:rPr lang="en-US" sz="1000" spc="10" dirty="0">
                <a:cs typeface="Cambria"/>
              </a:rPr>
              <a:t> </a:t>
            </a:r>
            <a:r>
              <a:rPr lang="en-US" sz="1000" dirty="0">
                <a:cs typeface="Cambria"/>
              </a:rPr>
              <a:t>and</a:t>
            </a:r>
            <a:r>
              <a:rPr lang="en-US" sz="1000" spc="-5" dirty="0">
                <a:cs typeface="Cambria"/>
              </a:rPr>
              <a:t> </a:t>
            </a:r>
            <a:r>
              <a:rPr lang="en-US" sz="1000" dirty="0">
                <a:cs typeface="Cambria"/>
              </a:rPr>
              <a:t>to</a:t>
            </a:r>
            <a:r>
              <a:rPr lang="en-US" sz="1000" spc="-5" dirty="0">
                <a:cs typeface="Cambria"/>
              </a:rPr>
              <a:t> ensure </a:t>
            </a:r>
            <a:r>
              <a:rPr lang="en-US" sz="1000" dirty="0">
                <a:cs typeface="Cambria"/>
              </a:rPr>
              <a:t> </a:t>
            </a:r>
            <a:r>
              <a:rPr lang="en-US" sz="1000" spc="-5" dirty="0">
                <a:cs typeface="Cambria"/>
              </a:rPr>
              <a:t>that</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content</a:t>
            </a:r>
            <a:r>
              <a:rPr lang="en-US" sz="1000" spc="10" dirty="0">
                <a:cs typeface="Cambria"/>
              </a:rPr>
              <a:t> </a:t>
            </a:r>
            <a:r>
              <a:rPr lang="en-US" sz="1000" dirty="0">
                <a:cs typeface="Cambria"/>
              </a:rPr>
              <a:t>is</a:t>
            </a:r>
            <a:r>
              <a:rPr lang="en-US" sz="1000" spc="-5" dirty="0">
                <a:cs typeface="Cambria"/>
              </a:rPr>
              <a:t> aligned</a:t>
            </a:r>
            <a:r>
              <a:rPr lang="en-US" sz="1000" dirty="0">
                <a:cs typeface="Cambria"/>
              </a:rPr>
              <a:t> </a:t>
            </a:r>
            <a:r>
              <a:rPr lang="en-US" sz="1000" spc="-5" dirty="0">
                <a:cs typeface="Cambria"/>
              </a:rPr>
              <a:t>with</a:t>
            </a:r>
            <a:r>
              <a:rPr lang="en-US" sz="1000" spc="5" dirty="0">
                <a:cs typeface="Cambria"/>
              </a:rPr>
              <a:t> </a:t>
            </a:r>
            <a:r>
              <a:rPr lang="en-US" sz="1000" spc="-5" dirty="0">
                <a:cs typeface="Cambria"/>
              </a:rPr>
              <a:t>the</a:t>
            </a:r>
            <a:r>
              <a:rPr lang="en-US" sz="1000" spc="5" dirty="0">
                <a:cs typeface="Cambria"/>
              </a:rPr>
              <a:t> </a:t>
            </a:r>
            <a:r>
              <a:rPr lang="en-US" sz="1000" spc="-5" dirty="0">
                <a:cs typeface="Cambria"/>
              </a:rPr>
              <a:t>interest of</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public,</a:t>
            </a:r>
            <a:r>
              <a:rPr lang="en-US" sz="1000" spc="15" dirty="0">
                <a:cs typeface="Cambria"/>
              </a:rPr>
              <a:t> </a:t>
            </a:r>
            <a:r>
              <a:rPr lang="en-US" sz="1000" spc="-5" dirty="0">
                <a:cs typeface="Cambria"/>
              </a:rPr>
              <a:t>CPD</a:t>
            </a:r>
            <a:r>
              <a:rPr lang="en-US" sz="1000" spc="5" dirty="0">
                <a:cs typeface="Cambria"/>
              </a:rPr>
              <a:t> </a:t>
            </a:r>
            <a:r>
              <a:rPr lang="en-US" sz="1000" spc="-5" dirty="0">
                <a:cs typeface="Cambria"/>
              </a:rPr>
              <a:t>has</a:t>
            </a:r>
            <a:r>
              <a:rPr lang="en-US" sz="1000" spc="5" dirty="0">
                <a:cs typeface="Cambria"/>
              </a:rPr>
              <a:t> </a:t>
            </a:r>
            <a:r>
              <a:rPr lang="en-US" sz="1000" spc="-5" dirty="0">
                <a:cs typeface="Cambria"/>
              </a:rPr>
              <a:t>resolved all</a:t>
            </a:r>
            <a:r>
              <a:rPr lang="en-US" sz="1000" spc="5" dirty="0">
                <a:cs typeface="Cambria"/>
              </a:rPr>
              <a:t> </a:t>
            </a:r>
            <a:r>
              <a:rPr lang="en-US" sz="1000" spc="-5" dirty="0">
                <a:cs typeface="Cambria"/>
              </a:rPr>
              <a:t>potential</a:t>
            </a:r>
            <a:r>
              <a:rPr lang="en-US" sz="1000" spc="5" dirty="0">
                <a:cs typeface="Cambria"/>
              </a:rPr>
              <a:t> </a:t>
            </a:r>
            <a:r>
              <a:rPr lang="en-US" sz="1000" dirty="0">
                <a:cs typeface="Cambria"/>
              </a:rPr>
              <a:t>and</a:t>
            </a:r>
          </a:p>
          <a:p>
            <a:pPr marR="5080"/>
            <a:r>
              <a:rPr lang="en-US" sz="1000" spc="-256" dirty="0">
                <a:cs typeface="Cambria"/>
              </a:rPr>
              <a:t> </a:t>
            </a:r>
            <a:r>
              <a:rPr lang="en-US" sz="1000" spc="-5" dirty="0">
                <a:cs typeface="Cambria"/>
              </a:rPr>
              <a:t>real</a:t>
            </a:r>
            <a:r>
              <a:rPr lang="en-US" sz="1000" dirty="0">
                <a:cs typeface="Cambria"/>
              </a:rPr>
              <a:t> </a:t>
            </a:r>
            <a:r>
              <a:rPr lang="en-US" sz="1000" spc="-5" dirty="0">
                <a:cs typeface="Cambria"/>
              </a:rPr>
              <a:t>conflicts</a:t>
            </a:r>
            <a:r>
              <a:rPr lang="en-US" sz="1000" dirty="0">
                <a:cs typeface="Cambria"/>
              </a:rPr>
              <a:t> </a:t>
            </a:r>
            <a:r>
              <a:rPr lang="en-US" sz="1000" spc="-5" dirty="0">
                <a:cs typeface="Cambria"/>
              </a:rPr>
              <a:t>of</a:t>
            </a:r>
            <a:r>
              <a:rPr lang="en-US" sz="1000" dirty="0">
                <a:cs typeface="Cambria"/>
              </a:rPr>
              <a:t> </a:t>
            </a:r>
            <a:r>
              <a:rPr lang="en-US" sz="1000" spc="-5" dirty="0">
                <a:cs typeface="Cambria"/>
              </a:rPr>
              <a:t>interest</a:t>
            </a:r>
            <a:r>
              <a:rPr lang="en-US" sz="1000" spc="5" dirty="0">
                <a:cs typeface="Cambria"/>
              </a:rPr>
              <a:t> </a:t>
            </a:r>
            <a:r>
              <a:rPr lang="en-US" sz="1000" spc="-5" dirty="0">
                <a:cs typeface="Cambria"/>
              </a:rPr>
              <a:t>through</a:t>
            </a:r>
            <a:r>
              <a:rPr lang="en-US" sz="1000" dirty="0">
                <a:cs typeface="Cambria"/>
              </a:rPr>
              <a:t> content</a:t>
            </a:r>
            <a:r>
              <a:rPr lang="en-US" sz="1000" spc="5" dirty="0">
                <a:cs typeface="Cambria"/>
              </a:rPr>
              <a:t> </a:t>
            </a:r>
            <a:r>
              <a:rPr lang="en-US" sz="1000" spc="-5" dirty="0">
                <a:cs typeface="Cambria"/>
              </a:rPr>
              <a:t>review</a:t>
            </a:r>
            <a:r>
              <a:rPr lang="en-US" sz="1000" dirty="0">
                <a:cs typeface="Cambria"/>
              </a:rPr>
              <a:t> by </a:t>
            </a:r>
            <a:r>
              <a:rPr lang="en-US" sz="1000" spc="-5" dirty="0">
                <a:cs typeface="Cambria"/>
              </a:rPr>
              <a:t>non-conflicted,</a:t>
            </a:r>
            <a:r>
              <a:rPr lang="en-US" sz="1000" spc="10" dirty="0">
                <a:cs typeface="Cambria"/>
              </a:rPr>
              <a:t> </a:t>
            </a:r>
            <a:r>
              <a:rPr lang="en-US" sz="1000" spc="-5" dirty="0">
                <a:cs typeface="Cambria"/>
              </a:rPr>
              <a:t>qualified reviewers. This activity</a:t>
            </a:r>
            <a:r>
              <a:rPr lang="en-US" sz="1000" dirty="0">
                <a:cs typeface="Cambria"/>
              </a:rPr>
              <a:t> </a:t>
            </a:r>
            <a:r>
              <a:rPr lang="en-US" sz="1000" spc="-5" dirty="0">
                <a:cs typeface="Cambria"/>
              </a:rPr>
              <a:t>was</a:t>
            </a:r>
            <a:r>
              <a:rPr lang="en-US" sz="1000" spc="5" dirty="0">
                <a:cs typeface="Cambria"/>
              </a:rPr>
              <a:t> </a:t>
            </a:r>
            <a:r>
              <a:rPr lang="en-US" sz="1000" spc="-5" dirty="0">
                <a:cs typeface="Cambria"/>
              </a:rPr>
              <a:t>peer-reviewed for</a:t>
            </a:r>
            <a:r>
              <a:rPr lang="en-US" sz="1000" spc="10" dirty="0">
                <a:cs typeface="Cambria"/>
              </a:rPr>
              <a:t> </a:t>
            </a:r>
            <a:r>
              <a:rPr lang="en-US" sz="1000" spc="-5" dirty="0">
                <a:cs typeface="Cambria"/>
              </a:rPr>
              <a:t>relevance,</a:t>
            </a:r>
            <a:r>
              <a:rPr lang="en-US" sz="1000" spc="15" dirty="0">
                <a:cs typeface="Cambria"/>
              </a:rPr>
              <a:t> </a:t>
            </a:r>
            <a:r>
              <a:rPr lang="en-US" sz="1000" spc="-5" dirty="0">
                <a:cs typeface="Cambria"/>
              </a:rPr>
              <a:t>accuracy</a:t>
            </a:r>
            <a:r>
              <a:rPr lang="en-US" sz="1000" dirty="0">
                <a:cs typeface="Cambria"/>
              </a:rPr>
              <a:t> </a:t>
            </a:r>
            <a:r>
              <a:rPr lang="en-US" sz="1000" spc="-5" dirty="0">
                <a:cs typeface="Cambria"/>
              </a:rPr>
              <a:t>of</a:t>
            </a:r>
            <a:r>
              <a:rPr lang="en-US" sz="1000" dirty="0">
                <a:cs typeface="Cambria"/>
              </a:rPr>
              <a:t> content,</a:t>
            </a:r>
            <a:r>
              <a:rPr lang="en-US" sz="1000" spc="15" dirty="0">
                <a:cs typeface="Cambria"/>
              </a:rPr>
              <a:t> </a:t>
            </a:r>
            <a:r>
              <a:rPr lang="en-US" sz="1000" spc="-5" dirty="0">
                <a:cs typeface="Cambria"/>
              </a:rPr>
              <a:t>and balance</a:t>
            </a:r>
            <a:r>
              <a:rPr lang="en-US" sz="1000" spc="5" dirty="0">
                <a:cs typeface="Cambria"/>
              </a:rPr>
              <a:t> </a:t>
            </a:r>
            <a:r>
              <a:rPr lang="en-US" sz="1000" spc="-5" dirty="0">
                <a:cs typeface="Cambria"/>
              </a:rPr>
              <a:t>of</a:t>
            </a:r>
            <a:r>
              <a:rPr lang="en-US" sz="1000" dirty="0">
                <a:cs typeface="Cambria"/>
              </a:rPr>
              <a:t> </a:t>
            </a:r>
            <a:r>
              <a:rPr lang="en-US" sz="1000" spc="-5" dirty="0">
                <a:cs typeface="Cambria"/>
              </a:rPr>
              <a:t>presentation</a:t>
            </a:r>
            <a:r>
              <a:rPr lang="en-US" sz="1000" spc="-10" dirty="0">
                <a:cs typeface="Cambria"/>
              </a:rPr>
              <a:t> </a:t>
            </a:r>
          </a:p>
          <a:p>
            <a:pPr marR="5080"/>
            <a:r>
              <a:rPr lang="en-US" sz="1000" dirty="0"/>
              <a:t>by: Jeannette Manchester, DNP, MBA,RN, who has no financial relevant  relationships to disclose.</a:t>
            </a:r>
            <a:endParaRPr lang="en-US" sz="1000" dirty="0">
              <a:cs typeface="Calibri" panose="020F0502020204030204"/>
            </a:endParaRPr>
          </a:p>
        </p:txBody>
      </p:sp>
    </p:spTree>
    <p:extLst>
      <p:ext uri="{BB962C8B-B14F-4D97-AF65-F5344CB8AC3E}">
        <p14:creationId xmlns:p14="http://schemas.microsoft.com/office/powerpoint/2010/main" val="271908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4D30A18B-1780-42DF-9893-EF10F5120730}"/>
              </a:ext>
            </a:extLst>
          </p:cNvPr>
          <p:cNvSpPr>
            <a:spLocks noGrp="1" noChangeArrowheads="1"/>
          </p:cNvSpPr>
          <p:nvPr>
            <p:ph type="title"/>
          </p:nvPr>
        </p:nvSpPr>
        <p:spPr>
          <a:xfrm>
            <a:off x="762001" y="2459"/>
            <a:ext cx="9677399" cy="1261543"/>
          </a:xfrm>
        </p:spPr>
        <p:txBody>
          <a:bodyPr vert="horz" lIns="91416" tIns="45708" rIns="91416" bIns="45708" rtlCol="0" anchor="ctr">
            <a:normAutofit/>
          </a:bodyPr>
          <a:lstStyle/>
          <a:p>
            <a:pPr algn="ctr"/>
            <a:r>
              <a:rPr lang="en-GB" sz="4000" dirty="0">
                <a:latin typeface="+mn-lt"/>
                <a:ea typeface="ＭＳ Ｐゴシック" charset="0"/>
              </a:rPr>
              <a:t>Connect: Why &amp; When?</a:t>
            </a:r>
            <a:endParaRPr lang="en-US" sz="4000" dirty="0">
              <a:latin typeface="+mn-lt"/>
            </a:endParaRPr>
          </a:p>
        </p:txBody>
      </p:sp>
      <p:pic>
        <p:nvPicPr>
          <p:cNvPr id="5" name="Picture 4" descr="A group of people in a room&#10;&#10;Description automatically generated">
            <a:extLst>
              <a:ext uri="{FF2B5EF4-FFF2-40B4-BE49-F238E27FC236}">
                <a16:creationId xmlns:a16="http://schemas.microsoft.com/office/drawing/2014/main" id="{0AFDB28D-CE04-4C69-BC0F-72FC59CE0961}"/>
              </a:ext>
            </a:extLst>
          </p:cNvPr>
          <p:cNvPicPr>
            <a:picLocks noChangeAspect="1"/>
          </p:cNvPicPr>
          <p:nvPr/>
        </p:nvPicPr>
        <p:blipFill rotWithShape="1">
          <a:blip r:embed="rId3"/>
          <a:srcRect l="14097" r="19376" b="1"/>
          <a:stretch/>
        </p:blipFill>
        <p:spPr>
          <a:xfrm>
            <a:off x="8077200" y="1825625"/>
            <a:ext cx="3810000" cy="381099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 name="TextBox 1"/>
          <p:cNvSpPr txBox="1"/>
          <p:nvPr/>
        </p:nvSpPr>
        <p:spPr>
          <a:xfrm>
            <a:off x="533400" y="1825625"/>
            <a:ext cx="6934200" cy="4308872"/>
          </a:xfrm>
          <a:prstGeom prst="rect">
            <a:avLst/>
          </a:prstGeom>
          <a:noFill/>
        </p:spPr>
        <p:txBody>
          <a:bodyPr wrap="square" rtlCol="0">
            <a:spAutoFit/>
          </a:bodyPr>
          <a:lstStyle/>
          <a:p>
            <a:pPr marL="285750" indent="-285750">
              <a:spcBef>
                <a:spcPts val="600"/>
              </a:spcBef>
              <a:buFont typeface="Wingdings" panose="05000000000000000000" pitchFamily="2" charset="2"/>
              <a:buChar char="v"/>
            </a:pPr>
            <a:r>
              <a:rPr lang="en-US" sz="2400" dirty="0"/>
              <a:t>Trust</a:t>
            </a:r>
          </a:p>
          <a:p>
            <a:pPr marL="285750" indent="-285750">
              <a:spcBef>
                <a:spcPts val="600"/>
              </a:spcBef>
              <a:buFont typeface="Wingdings" panose="05000000000000000000" pitchFamily="2" charset="2"/>
              <a:buChar char="v"/>
            </a:pPr>
            <a:r>
              <a:rPr lang="en-US" sz="2400" dirty="0"/>
              <a:t>Stress-related decrements in social skills</a:t>
            </a:r>
          </a:p>
          <a:p>
            <a:pPr marL="285750" indent="-285750">
              <a:spcBef>
                <a:spcPts val="600"/>
              </a:spcBef>
              <a:buFont typeface="Wingdings" panose="05000000000000000000" pitchFamily="2" charset="2"/>
              <a:buChar char="v"/>
            </a:pPr>
            <a:r>
              <a:rPr lang="en-US" sz="2400" dirty="0"/>
              <a:t>Lack of positive feedback or support</a:t>
            </a:r>
          </a:p>
          <a:p>
            <a:pPr marL="285750" indent="-285750">
              <a:spcBef>
                <a:spcPts val="600"/>
              </a:spcBef>
              <a:buFont typeface="Wingdings" panose="05000000000000000000" pitchFamily="2" charset="2"/>
              <a:buChar char="v"/>
            </a:pPr>
            <a:r>
              <a:rPr lang="en-US" sz="2400" dirty="0"/>
              <a:t>Exhaustion</a:t>
            </a:r>
          </a:p>
          <a:p>
            <a:pPr marL="285750" indent="-285750">
              <a:spcBef>
                <a:spcPts val="600"/>
              </a:spcBef>
              <a:buFont typeface="Wingdings" panose="05000000000000000000" pitchFamily="2" charset="2"/>
              <a:buChar char="v"/>
            </a:pPr>
            <a:r>
              <a:rPr lang="en-US" sz="2400" dirty="0"/>
              <a:t>Fear of being misunderstood or being a burden</a:t>
            </a:r>
          </a:p>
          <a:p>
            <a:pPr marL="285750" indent="-285750">
              <a:spcBef>
                <a:spcPts val="600"/>
              </a:spcBef>
              <a:buFont typeface="Wingdings" panose="05000000000000000000" pitchFamily="2" charset="2"/>
              <a:buChar char="v"/>
            </a:pPr>
            <a:r>
              <a:rPr lang="en-US" sz="2400" dirty="0"/>
              <a:t>Avoidance</a:t>
            </a:r>
          </a:p>
          <a:p>
            <a:pPr marL="285750" indent="-285750">
              <a:spcBef>
                <a:spcPts val="600"/>
              </a:spcBef>
              <a:buFont typeface="Wingdings" panose="05000000000000000000" pitchFamily="2" charset="2"/>
              <a:buChar char="v"/>
            </a:pPr>
            <a:r>
              <a:rPr lang="en-US" sz="2400" dirty="0"/>
              <a:t>Orange zone behaviors</a:t>
            </a:r>
          </a:p>
          <a:p>
            <a:pPr marL="285750" indent="-285750">
              <a:spcBef>
                <a:spcPts val="600"/>
              </a:spcBef>
              <a:buFont typeface="Wingdings" panose="05000000000000000000" pitchFamily="2" charset="2"/>
              <a:buChar char="v"/>
            </a:pPr>
            <a:r>
              <a:rPr lang="en-US" sz="2400" dirty="0"/>
              <a:t>Needs for different social support network</a:t>
            </a:r>
          </a:p>
          <a:p>
            <a:pPr marL="285750" indent="-285750">
              <a:spcBef>
                <a:spcPts val="600"/>
              </a:spcBef>
              <a:buFont typeface="Wingdings" panose="05000000000000000000" pitchFamily="2" charset="2"/>
              <a:buChar char="v"/>
            </a:pPr>
            <a:r>
              <a:rPr lang="en-US" sz="2400" dirty="0"/>
              <a:t>Stigma</a:t>
            </a:r>
          </a:p>
          <a:p>
            <a:endParaRPr lang="en-US" dirty="0"/>
          </a:p>
        </p:txBody>
      </p:sp>
    </p:spTree>
    <p:extLst>
      <p:ext uri="{BB962C8B-B14F-4D97-AF65-F5344CB8AC3E}">
        <p14:creationId xmlns:p14="http://schemas.microsoft.com/office/powerpoint/2010/main" val="184262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2CEE0-1183-437F-ABB1-F5F25A4259C6}"/>
              </a:ext>
            </a:extLst>
          </p:cNvPr>
          <p:cNvSpPr>
            <a:spLocks noGrp="1"/>
          </p:cNvSpPr>
          <p:nvPr>
            <p:ph type="title"/>
          </p:nvPr>
        </p:nvSpPr>
        <p:spPr>
          <a:xfrm>
            <a:off x="1600200" y="76203"/>
            <a:ext cx="9601200" cy="1007533"/>
          </a:xfrm>
        </p:spPr>
        <p:txBody>
          <a:bodyPr>
            <a:noAutofit/>
          </a:bodyPr>
          <a:lstStyle/>
          <a:p>
            <a:r>
              <a:rPr lang="en-US" sz="4000" dirty="0">
                <a:latin typeface="+mn-lt"/>
              </a:rPr>
              <a:t>Connect: Different Types of Support</a:t>
            </a:r>
          </a:p>
        </p:txBody>
      </p:sp>
      <p:pic>
        <p:nvPicPr>
          <p:cNvPr id="14" name="Picture 2" descr="Mentoring.jpg">
            <a:extLst>
              <a:ext uri="{FF2B5EF4-FFF2-40B4-BE49-F238E27FC236}">
                <a16:creationId xmlns:a16="http://schemas.microsoft.com/office/drawing/2014/main" id="{F739A16E-6275-46EF-9BFA-508CA32F0A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1" y="2694985"/>
            <a:ext cx="3365603" cy="276624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ntent Placeholder 2">
            <a:extLst>
              <a:ext uri="{FF2B5EF4-FFF2-40B4-BE49-F238E27FC236}">
                <a16:creationId xmlns:a16="http://schemas.microsoft.com/office/drawing/2014/main" id="{63537A41-49F1-4280-B18F-189536D5C0DA}"/>
              </a:ext>
            </a:extLst>
          </p:cNvPr>
          <p:cNvSpPr txBox="1">
            <a:spLocks/>
          </p:cNvSpPr>
          <p:nvPr/>
        </p:nvSpPr>
        <p:spPr>
          <a:xfrm>
            <a:off x="4648201" y="2470653"/>
            <a:ext cx="7219544" cy="3214912"/>
          </a:xfrm>
          <a:prstGeom prst="rect">
            <a:avLst/>
          </a:prstGeom>
        </p:spPr>
        <p:txBody>
          <a:bodyPr>
            <a:normAutofit/>
          </a:bodyPr>
          <a:lstStyle>
            <a:lvl1pPr marL="228600" indent="-228600" algn="l" defTabSz="914400" rtl="0" eaLnBrk="1" latinLnBrk="0" hangingPunct="1">
              <a:lnSpc>
                <a:spcPct val="90000"/>
              </a:lnSpc>
              <a:spcBef>
                <a:spcPts val="1000"/>
              </a:spcBef>
              <a:buClr>
                <a:srgbClr val="68C8C6"/>
              </a:buClr>
              <a:buFont typeface="Arial" panose="020B0604020202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232D4B"/>
              </a:buClr>
              <a:buFont typeface="Wingdings" panose="05000000000000000000" pitchFamily="2" charset="2"/>
              <a:buChar char="v"/>
            </a:pPr>
            <a:r>
              <a:rPr lang="en-US" sz="2399" b="1" dirty="0">
                <a:solidFill>
                  <a:schemeClr val="tx1"/>
                </a:solidFill>
              </a:rPr>
              <a:t>Instrumental support</a:t>
            </a:r>
            <a:r>
              <a:rPr lang="en-US" sz="2399" dirty="0">
                <a:solidFill>
                  <a:schemeClr val="tx1"/>
                </a:solidFill>
              </a:rPr>
              <a:t>: material aid (such as assistance with daily tasks)</a:t>
            </a:r>
          </a:p>
          <a:p>
            <a:pPr>
              <a:spcBef>
                <a:spcPts val="600"/>
              </a:spcBef>
              <a:buClr>
                <a:srgbClr val="232D4B"/>
              </a:buClr>
              <a:buFont typeface="Wingdings" panose="05000000000000000000" pitchFamily="2" charset="2"/>
              <a:buChar char="v"/>
            </a:pPr>
            <a:r>
              <a:rPr lang="en-US" sz="2399" b="1" dirty="0">
                <a:solidFill>
                  <a:schemeClr val="tx1"/>
                </a:solidFill>
              </a:rPr>
              <a:t>Informational support</a:t>
            </a:r>
            <a:r>
              <a:rPr lang="en-US" sz="2399" dirty="0">
                <a:solidFill>
                  <a:schemeClr val="tx1"/>
                </a:solidFill>
              </a:rPr>
              <a:t>: relevant information (such as advice or guidance) </a:t>
            </a:r>
          </a:p>
          <a:p>
            <a:pPr>
              <a:spcBef>
                <a:spcPts val="600"/>
              </a:spcBef>
              <a:buClr>
                <a:srgbClr val="232D4B"/>
              </a:buClr>
              <a:buFont typeface="Wingdings" panose="05000000000000000000" pitchFamily="2" charset="2"/>
              <a:buChar char="v"/>
            </a:pPr>
            <a:r>
              <a:rPr lang="en-US" sz="2399" b="1" dirty="0">
                <a:solidFill>
                  <a:schemeClr val="tx1"/>
                </a:solidFill>
              </a:rPr>
              <a:t>Emotional support</a:t>
            </a:r>
            <a:r>
              <a:rPr lang="en-US" sz="2399" dirty="0">
                <a:solidFill>
                  <a:schemeClr val="tx1"/>
                </a:solidFill>
              </a:rPr>
              <a:t>: empathy, caring, reassurance and giving opportunities for venting</a:t>
            </a:r>
          </a:p>
          <a:p>
            <a:pPr>
              <a:spcBef>
                <a:spcPts val="600"/>
              </a:spcBef>
              <a:buClr>
                <a:srgbClr val="232D4B"/>
              </a:buClr>
              <a:buFont typeface="Wingdings" panose="05000000000000000000" pitchFamily="2" charset="2"/>
              <a:buChar char="v"/>
            </a:pPr>
            <a:r>
              <a:rPr lang="en-US" sz="2399" b="1" dirty="0">
                <a:solidFill>
                  <a:schemeClr val="tx1"/>
                </a:solidFill>
              </a:rPr>
              <a:t>Inclusion: </a:t>
            </a:r>
            <a:r>
              <a:rPr lang="en-US" sz="2399" dirty="0">
                <a:solidFill>
                  <a:schemeClr val="tx1"/>
                </a:solidFill>
              </a:rPr>
              <a:t>make efforts to pull the person in </a:t>
            </a:r>
          </a:p>
        </p:txBody>
      </p:sp>
    </p:spTree>
    <p:extLst>
      <p:ext uri="{BB962C8B-B14F-4D97-AF65-F5344CB8AC3E}">
        <p14:creationId xmlns:p14="http://schemas.microsoft.com/office/powerpoint/2010/main" val="1965577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Connect: In the Green &amp; Yellow</a:t>
            </a:r>
          </a:p>
        </p:txBody>
      </p:sp>
      <p:sp>
        <p:nvSpPr>
          <p:cNvPr id="5" name="TextBox 4"/>
          <p:cNvSpPr txBox="1"/>
          <p:nvPr/>
        </p:nvSpPr>
        <p:spPr>
          <a:xfrm>
            <a:off x="1295400" y="4572000"/>
            <a:ext cx="9372600" cy="707886"/>
          </a:xfrm>
          <a:prstGeom prst="rect">
            <a:avLst/>
          </a:prstGeom>
          <a:noFill/>
        </p:spPr>
        <p:txBody>
          <a:bodyPr wrap="square" rtlCol="0">
            <a:spAutoFit/>
          </a:bodyPr>
          <a:lstStyle/>
          <a:p>
            <a:pPr marL="342900" indent="-342900">
              <a:buFont typeface="Arial" panose="020B0604020202020204" pitchFamily="34" charset="0"/>
              <a:buChar char="•"/>
            </a:pPr>
            <a:endParaRPr lang="en-US" sz="2000" dirty="0">
              <a:cs typeface="MS PGothic" charset="0"/>
            </a:endParaRPr>
          </a:p>
          <a:p>
            <a:pPr marL="342900" indent="-342900">
              <a:buFont typeface="Arial" panose="020B0604020202020204" pitchFamily="34" charset="0"/>
              <a:buChar char="•"/>
            </a:pPr>
            <a:endParaRPr lang="en-US" sz="2000" dirty="0"/>
          </a:p>
        </p:txBody>
      </p:sp>
      <p:graphicFrame>
        <p:nvGraphicFramePr>
          <p:cNvPr id="7" name="Diagram 6">
            <a:extLst>
              <a:ext uri="{FF2B5EF4-FFF2-40B4-BE49-F238E27FC236}">
                <a16:creationId xmlns:a16="http://schemas.microsoft.com/office/drawing/2014/main" id="{610AA6F1-E338-435A-B59D-A2A745FBED4F}"/>
              </a:ext>
            </a:extLst>
          </p:cNvPr>
          <p:cNvGraphicFramePr/>
          <p:nvPr>
            <p:extLst>
              <p:ext uri="{D42A27DB-BD31-4B8C-83A1-F6EECF244321}">
                <p14:modId xmlns:p14="http://schemas.microsoft.com/office/powerpoint/2010/main" val="3411852827"/>
              </p:ext>
            </p:extLst>
          </p:nvPr>
        </p:nvGraphicFramePr>
        <p:xfrm>
          <a:off x="533400" y="1288344"/>
          <a:ext cx="1135380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9346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1849" y="69847"/>
            <a:ext cx="11116751" cy="981075"/>
          </a:xfrm>
          <a:prstGeom prst="rect">
            <a:avLst/>
          </a:prstGeom>
        </p:spPr>
      </p:pic>
      <p:sp>
        <p:nvSpPr>
          <p:cNvPr id="6" name="TextBox 5"/>
          <p:cNvSpPr txBox="1"/>
          <p:nvPr/>
        </p:nvSpPr>
        <p:spPr>
          <a:xfrm>
            <a:off x="2590800" y="206441"/>
            <a:ext cx="9601200" cy="707886"/>
          </a:xfrm>
          <a:prstGeom prst="rect">
            <a:avLst/>
          </a:prstGeom>
          <a:noFill/>
        </p:spPr>
        <p:txBody>
          <a:bodyPr wrap="square" rtlCol="0">
            <a:spAutoFit/>
          </a:bodyPr>
          <a:lstStyle/>
          <a:p>
            <a:r>
              <a:rPr lang="en-US" sz="4000" dirty="0">
                <a:solidFill>
                  <a:schemeClr val="bg1"/>
                </a:solidFill>
              </a:rPr>
              <a:t>Connect: In the Orange or Red</a:t>
            </a:r>
          </a:p>
        </p:txBody>
      </p:sp>
      <p:graphicFrame>
        <p:nvGraphicFramePr>
          <p:cNvPr id="11" name="Diagram 10">
            <a:extLst>
              <a:ext uri="{FF2B5EF4-FFF2-40B4-BE49-F238E27FC236}">
                <a16:creationId xmlns:a16="http://schemas.microsoft.com/office/drawing/2014/main" id="{E76C20B3-0E50-4F48-926B-C2539474F228}"/>
              </a:ext>
            </a:extLst>
          </p:cNvPr>
          <p:cNvGraphicFramePr/>
          <p:nvPr/>
        </p:nvGraphicFramePr>
        <p:xfrm>
          <a:off x="443580" y="1209675"/>
          <a:ext cx="11201399"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008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048000" y="31221"/>
            <a:ext cx="6705600" cy="1007533"/>
          </a:xfrm>
        </p:spPr>
        <p:txBody>
          <a:bodyPr>
            <a:normAutofit/>
          </a:bodyPr>
          <a:lstStyle/>
          <a:p>
            <a:pPr>
              <a:defRPr/>
            </a:pPr>
            <a:r>
              <a:rPr lang="en-US" sz="4000" dirty="0">
                <a:latin typeface="+mn-lt"/>
                <a:ea typeface="ＭＳ Ｐゴシック" charset="0"/>
              </a:rPr>
              <a:t>Connect Example: Individual</a:t>
            </a:r>
          </a:p>
        </p:txBody>
      </p:sp>
      <p:sp>
        <p:nvSpPr>
          <p:cNvPr id="84994" name="Rectangle 3"/>
          <p:cNvSpPr>
            <a:spLocks noGrp="1" noChangeArrowheads="1"/>
          </p:cNvSpPr>
          <p:nvPr>
            <p:ph idx="4294967295"/>
          </p:nvPr>
        </p:nvSpPr>
        <p:spPr>
          <a:xfrm>
            <a:off x="6607175" y="914400"/>
            <a:ext cx="5584825" cy="5408613"/>
          </a:xfrm>
        </p:spPr>
        <p:txBody>
          <a:bodyPr anchor="ctr">
            <a:normAutofit/>
          </a:bodyPr>
          <a:lstStyle/>
          <a:p>
            <a:pPr marL="0" indent="0">
              <a:buNone/>
            </a:pPr>
            <a:r>
              <a:rPr lang="en-US" dirty="0"/>
              <a:t>“For practical support I ask other peers to help me with my patients if I'm in an overwhelming situation</a:t>
            </a:r>
            <a:r>
              <a:rPr lang="en-US" sz="2400" dirty="0"/>
              <a:t>.”</a:t>
            </a:r>
          </a:p>
        </p:txBody>
      </p:sp>
      <p:pic>
        <p:nvPicPr>
          <p:cNvPr id="3" name="Picture 2" descr="A picture containing indoor, sitting, chair, woman&#10;&#10;Description automatically generated">
            <a:extLst>
              <a:ext uri="{FF2B5EF4-FFF2-40B4-BE49-F238E27FC236}">
                <a16:creationId xmlns:a16="http://schemas.microsoft.com/office/drawing/2014/main" id="{D7C547B9-D9B0-BD4B-B61F-C74F1CF927DF}"/>
              </a:ext>
            </a:extLst>
          </p:cNvPr>
          <p:cNvPicPr>
            <a:picLocks noChangeAspect="1"/>
          </p:cNvPicPr>
          <p:nvPr/>
        </p:nvPicPr>
        <p:blipFill rotWithShape="1">
          <a:blip r:embed="rId3">
            <a:extLst>
              <a:ext uri="{28A0092B-C50C-407E-A947-70E740481C1C}">
                <a14:useLocalDpi xmlns:a14="http://schemas.microsoft.com/office/drawing/2010/main" val="0"/>
              </a:ext>
            </a:extLst>
          </a:blip>
          <a:srcRect t="11388" r="-1" b="6775"/>
          <a:stretch/>
        </p:blipFill>
        <p:spPr>
          <a:xfrm>
            <a:off x="371052" y="1752600"/>
            <a:ext cx="4277149" cy="4089258"/>
          </a:xfrm>
          <a:prstGeom prst="rect">
            <a:avLst/>
          </a:prstGeom>
        </p:spPr>
      </p:pic>
    </p:spTree>
    <p:extLst>
      <p:ext uri="{BB962C8B-B14F-4D97-AF65-F5344CB8AC3E}">
        <p14:creationId xmlns:p14="http://schemas.microsoft.com/office/powerpoint/2010/main" val="33979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449169" y="0"/>
            <a:ext cx="10742831" cy="1007533"/>
          </a:xfrm>
        </p:spPr>
        <p:txBody>
          <a:bodyPr>
            <a:normAutofit/>
          </a:bodyPr>
          <a:lstStyle/>
          <a:p>
            <a:pPr>
              <a:defRPr/>
            </a:pPr>
            <a:r>
              <a:rPr lang="en-US" sz="4000" dirty="0">
                <a:latin typeface="+mn-lt"/>
                <a:ea typeface="ＭＳ Ｐゴシック" charset="0"/>
              </a:rPr>
              <a:t>Connect Example: Individual: Reach Out</a:t>
            </a:r>
          </a:p>
        </p:txBody>
      </p:sp>
      <p:sp>
        <p:nvSpPr>
          <p:cNvPr id="84994" name="Rectangle 3"/>
          <p:cNvSpPr>
            <a:spLocks noGrp="1" noChangeArrowheads="1"/>
          </p:cNvSpPr>
          <p:nvPr>
            <p:ph idx="4294967295"/>
          </p:nvPr>
        </p:nvSpPr>
        <p:spPr>
          <a:xfrm>
            <a:off x="6607175" y="1219200"/>
            <a:ext cx="5584825" cy="5408613"/>
          </a:xfrm>
        </p:spPr>
        <p:txBody>
          <a:bodyPr anchor="ctr">
            <a:normAutofit/>
          </a:bodyPr>
          <a:lstStyle/>
          <a:p>
            <a:pPr marL="0" indent="0">
              <a:buNone/>
            </a:pPr>
            <a:r>
              <a:rPr lang="en-US" sz="2400" dirty="0"/>
              <a:t>“The people I reach out to are honest. It’s about calling a spade a spade, not dancing around it. They’re able to give their perspective on my problem and say something like: ‘You need to pick up the pieces and move on.’  It serves to provide another’s perspective, and foster honesty. Or they might say, ‘That’s not normal for you.’ I am skeptical of self-diagnosis. I think you need to get a second opinion from someone who knows you - a fresh perspective.”</a:t>
            </a:r>
          </a:p>
        </p:txBody>
      </p:sp>
      <p:pic>
        <p:nvPicPr>
          <p:cNvPr id="3" name="Picture 2" descr="A picture containing indoor, sitting, chair, woman&#10;&#10;Description automatically generated">
            <a:extLst>
              <a:ext uri="{FF2B5EF4-FFF2-40B4-BE49-F238E27FC236}">
                <a16:creationId xmlns:a16="http://schemas.microsoft.com/office/drawing/2014/main" id="{D7C547B9-D9B0-BD4B-B61F-C74F1CF927DF}"/>
              </a:ext>
            </a:extLst>
          </p:cNvPr>
          <p:cNvPicPr>
            <a:picLocks noChangeAspect="1"/>
          </p:cNvPicPr>
          <p:nvPr/>
        </p:nvPicPr>
        <p:blipFill rotWithShape="1">
          <a:blip r:embed="rId3">
            <a:extLst>
              <a:ext uri="{28A0092B-C50C-407E-A947-70E740481C1C}">
                <a14:useLocalDpi xmlns:a14="http://schemas.microsoft.com/office/drawing/2010/main" val="0"/>
              </a:ext>
            </a:extLst>
          </a:blip>
          <a:srcRect t="11388" r="-1" b="6775"/>
          <a:stretch/>
        </p:blipFill>
        <p:spPr>
          <a:xfrm>
            <a:off x="1609" y="2768743"/>
            <a:ext cx="4277149" cy="4089258"/>
          </a:xfrm>
          <a:prstGeom prst="rect">
            <a:avLst/>
          </a:prstGeom>
        </p:spPr>
      </p:pic>
    </p:spTree>
    <p:extLst>
      <p:ext uri="{BB962C8B-B14F-4D97-AF65-F5344CB8AC3E}">
        <p14:creationId xmlns:p14="http://schemas.microsoft.com/office/powerpoint/2010/main" val="226884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296770" y="76203"/>
            <a:ext cx="10819031" cy="1007533"/>
          </a:xfrm>
        </p:spPr>
        <p:txBody>
          <a:bodyPr>
            <a:noAutofit/>
          </a:bodyPr>
          <a:lstStyle/>
          <a:p>
            <a:pPr>
              <a:defRPr/>
            </a:pPr>
            <a:r>
              <a:rPr lang="en-US" sz="4000" dirty="0">
                <a:latin typeface="+mn-lt"/>
                <a:ea typeface="ＭＳ Ｐゴシック" charset="0"/>
              </a:rPr>
              <a:t>Connect Examples: Peer/Leader Support</a:t>
            </a:r>
          </a:p>
        </p:txBody>
      </p:sp>
      <p:sp>
        <p:nvSpPr>
          <p:cNvPr id="84994" name="Rectangle 3"/>
          <p:cNvSpPr>
            <a:spLocks noGrp="1" noChangeArrowheads="1"/>
          </p:cNvSpPr>
          <p:nvPr>
            <p:ph idx="4294967295"/>
          </p:nvPr>
        </p:nvSpPr>
        <p:spPr>
          <a:xfrm>
            <a:off x="6607175" y="1363663"/>
            <a:ext cx="5584825" cy="5408612"/>
          </a:xfrm>
        </p:spPr>
        <p:txBody>
          <a:bodyPr anchor="ctr">
            <a:normAutofit fontScale="92500" lnSpcReduction="10000"/>
          </a:bodyPr>
          <a:lstStyle/>
          <a:p>
            <a:pPr marL="0" indent="0">
              <a:buNone/>
            </a:pPr>
            <a:r>
              <a:rPr lang="en-US" b="1" dirty="0"/>
              <a:t>“</a:t>
            </a:r>
            <a:r>
              <a:rPr lang="en-US" dirty="0"/>
              <a:t>I try to make my staff laugh as much as possible throughout the work day.  I also take advantage of any lulls throughout the day to hold round tables with the staff.  During these round tables, staff can voice their concerns over anything that bothers them.  I also try to make myself available and approachable to staff at all times during the work day.</a:t>
            </a:r>
            <a:r>
              <a:rPr lang="en-US" sz="2400" dirty="0"/>
              <a:t>”</a:t>
            </a:r>
          </a:p>
          <a:p>
            <a:pPr marL="0" indent="0">
              <a:buNone/>
            </a:pPr>
            <a:endParaRPr lang="en-US" sz="2400" dirty="0">
              <a:ea typeface="ＭＳ Ｐゴシック" charset="0"/>
              <a:cs typeface="ＭＳ Ｐゴシック" charset="0"/>
            </a:endParaRPr>
          </a:p>
          <a:p>
            <a:pPr marL="0" indent="0">
              <a:buNone/>
            </a:pPr>
            <a:r>
              <a:rPr lang="en-US" dirty="0"/>
              <a:t>“I try to help a co-worker who is drowning by giving a medication to a patient or starting an IV - just a simple task to allow them to catch up.</a:t>
            </a:r>
            <a:r>
              <a:rPr lang="en-US" sz="2400" dirty="0"/>
              <a:t>”</a:t>
            </a:r>
            <a:endParaRPr lang="en-US" sz="2400" dirty="0">
              <a:ea typeface="ＭＳ Ｐゴシック" charset="0"/>
              <a:cs typeface="ＭＳ Ｐゴシック" charset="0"/>
            </a:endParaRPr>
          </a:p>
        </p:txBody>
      </p:sp>
      <p:pic>
        <p:nvPicPr>
          <p:cNvPr id="4" name="Picture 3" descr="A picture containing dryer, drawing&#10;&#10;Description automatically generated">
            <a:extLst>
              <a:ext uri="{FF2B5EF4-FFF2-40B4-BE49-F238E27FC236}">
                <a16:creationId xmlns:a16="http://schemas.microsoft.com/office/drawing/2014/main" id="{F784FC86-0E9E-0D4F-AC16-88E867F682AB}"/>
              </a:ext>
            </a:extLst>
          </p:cNvPr>
          <p:cNvPicPr>
            <a:picLocks noChangeAspect="1"/>
          </p:cNvPicPr>
          <p:nvPr/>
        </p:nvPicPr>
        <p:blipFill rotWithShape="1">
          <a:blip r:embed="rId3">
            <a:extLst>
              <a:ext uri="{28A0092B-C50C-407E-A947-70E740481C1C}">
                <a14:useLocalDpi xmlns:a14="http://schemas.microsoft.com/office/drawing/2010/main" val="0"/>
              </a:ext>
            </a:extLst>
          </a:blip>
          <a:srcRect l="17865" r="3917" b="1"/>
          <a:stretch/>
        </p:blipFill>
        <p:spPr>
          <a:xfrm>
            <a:off x="381001" y="2023396"/>
            <a:ext cx="4277149" cy="4089258"/>
          </a:xfrm>
          <a:prstGeom prst="rect">
            <a:avLst/>
          </a:prstGeom>
        </p:spPr>
      </p:pic>
    </p:spTree>
    <p:extLst>
      <p:ext uri="{BB962C8B-B14F-4D97-AF65-F5344CB8AC3E}">
        <p14:creationId xmlns:p14="http://schemas.microsoft.com/office/powerpoint/2010/main" val="3522503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752600" y="76203"/>
            <a:ext cx="9676030" cy="1007533"/>
          </a:xfrm>
        </p:spPr>
        <p:txBody>
          <a:bodyPr>
            <a:noAutofit/>
          </a:bodyPr>
          <a:lstStyle/>
          <a:p>
            <a:pPr>
              <a:defRPr/>
            </a:pPr>
            <a:r>
              <a:rPr lang="en-US" sz="4000" dirty="0">
                <a:latin typeface="+mn-lt"/>
                <a:ea typeface="ＭＳ Ｐゴシック" charset="0"/>
              </a:rPr>
              <a:t>Connect Example: Peer/Leader Support</a:t>
            </a:r>
          </a:p>
        </p:txBody>
      </p:sp>
      <p:sp>
        <p:nvSpPr>
          <p:cNvPr id="84994" name="Rectangle 3"/>
          <p:cNvSpPr>
            <a:spLocks noGrp="1" noChangeArrowheads="1"/>
          </p:cNvSpPr>
          <p:nvPr>
            <p:ph idx="4294967295"/>
          </p:nvPr>
        </p:nvSpPr>
        <p:spPr>
          <a:xfrm>
            <a:off x="6607175" y="1084263"/>
            <a:ext cx="5584825" cy="5408612"/>
          </a:xfrm>
        </p:spPr>
        <p:txBody>
          <a:bodyPr anchor="ctr">
            <a:normAutofit/>
          </a:bodyPr>
          <a:lstStyle/>
          <a:p>
            <a:pPr marL="0" indent="0">
              <a:buNone/>
            </a:pPr>
            <a:r>
              <a:rPr lang="en-US" dirty="0"/>
              <a:t>“We would write our name on the department whiteboard if we thought we were in the green zone that day, to give permission for peers to approach us for support without worrying about being a burden. We could erase our name during the shift if we were no longer in the green.”</a:t>
            </a:r>
          </a:p>
        </p:txBody>
      </p:sp>
      <p:pic>
        <p:nvPicPr>
          <p:cNvPr id="4" name="Picture 3" descr="A picture containing dryer, drawing&#10;&#10;Description automatically generated">
            <a:extLst>
              <a:ext uri="{FF2B5EF4-FFF2-40B4-BE49-F238E27FC236}">
                <a16:creationId xmlns:a16="http://schemas.microsoft.com/office/drawing/2014/main" id="{F784FC86-0E9E-0D4F-AC16-88E867F682AB}"/>
              </a:ext>
            </a:extLst>
          </p:cNvPr>
          <p:cNvPicPr>
            <a:picLocks noChangeAspect="1"/>
          </p:cNvPicPr>
          <p:nvPr/>
        </p:nvPicPr>
        <p:blipFill rotWithShape="1">
          <a:blip r:embed="rId3">
            <a:extLst>
              <a:ext uri="{28A0092B-C50C-407E-A947-70E740481C1C}">
                <a14:useLocalDpi xmlns:a14="http://schemas.microsoft.com/office/drawing/2010/main" val="0"/>
              </a:ext>
            </a:extLst>
          </a:blip>
          <a:srcRect l="17865" r="3917" b="1"/>
          <a:stretch/>
        </p:blipFill>
        <p:spPr>
          <a:xfrm>
            <a:off x="609601" y="2133600"/>
            <a:ext cx="4277149" cy="4089258"/>
          </a:xfrm>
          <a:prstGeom prst="rect">
            <a:avLst/>
          </a:prstGeom>
        </p:spPr>
      </p:pic>
    </p:spTree>
    <p:extLst>
      <p:ext uri="{BB962C8B-B14F-4D97-AF65-F5344CB8AC3E}">
        <p14:creationId xmlns:p14="http://schemas.microsoft.com/office/powerpoint/2010/main" val="612185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671974" y="73306"/>
            <a:ext cx="7467600" cy="1007533"/>
          </a:xfrm>
        </p:spPr>
        <p:txBody>
          <a:bodyPr>
            <a:noAutofit/>
          </a:bodyPr>
          <a:lstStyle/>
          <a:p>
            <a:pPr>
              <a:defRPr/>
            </a:pPr>
            <a:r>
              <a:rPr lang="en-US" sz="4000" dirty="0">
                <a:latin typeface="+mn-lt"/>
                <a:ea typeface="ＭＳ Ｐゴシック" charset="0"/>
              </a:rPr>
              <a:t>Connect Examples: Support</a:t>
            </a:r>
          </a:p>
        </p:txBody>
      </p:sp>
      <p:sp>
        <p:nvSpPr>
          <p:cNvPr id="84994" name="Rectangle 3"/>
          <p:cNvSpPr>
            <a:spLocks noGrp="1" noChangeArrowheads="1"/>
          </p:cNvSpPr>
          <p:nvPr>
            <p:ph idx="4294967295"/>
          </p:nvPr>
        </p:nvSpPr>
        <p:spPr>
          <a:xfrm>
            <a:off x="6607175" y="1295400"/>
            <a:ext cx="5584825" cy="5408613"/>
          </a:xfrm>
        </p:spPr>
        <p:txBody>
          <a:bodyPr anchor="ctr">
            <a:normAutofit/>
          </a:bodyPr>
          <a:lstStyle/>
          <a:p>
            <a:pPr marL="0" indent="0">
              <a:buNone/>
            </a:pPr>
            <a:r>
              <a:rPr lang="en-US" sz="2400" dirty="0"/>
              <a:t>“You walk into the break room and someone has left a treat for you, and it’s just those little actions that show that somebody’s thinking about you. They validate that you are significant person and that you are important.”</a:t>
            </a:r>
          </a:p>
          <a:p>
            <a:pPr marL="0" indent="0">
              <a:buNone/>
            </a:pPr>
            <a:r>
              <a:rPr lang="en-US" sz="2400" dirty="0"/>
              <a:t> </a:t>
            </a:r>
          </a:p>
          <a:p>
            <a:pPr marL="0" indent="0">
              <a:buNone/>
            </a:pPr>
            <a:r>
              <a:rPr lang="en-US" sz="2400" dirty="0"/>
              <a:t>“Every season I give my office a healthcare item for that season. For winter they get a hand warmer and lip balm. It’s not much, but it is a little something to let them know I care.”</a:t>
            </a:r>
            <a:br>
              <a:rPr lang="en-US" sz="2400" dirty="0"/>
            </a:br>
            <a:br>
              <a:rPr lang="en-US" sz="2400" dirty="0"/>
            </a:br>
            <a:r>
              <a:rPr lang="en-US" sz="2400" dirty="0"/>
              <a:t>“We go take a walk, just about a 15-minute walk just to get out of the office.”</a:t>
            </a:r>
          </a:p>
        </p:txBody>
      </p:sp>
      <p:pic>
        <p:nvPicPr>
          <p:cNvPr id="5" name="Picture 4" descr="A picture containing dryer, drawing&#10;&#10;Description automatically generated">
            <a:extLst>
              <a:ext uri="{FF2B5EF4-FFF2-40B4-BE49-F238E27FC236}">
                <a16:creationId xmlns:a16="http://schemas.microsoft.com/office/drawing/2014/main" id="{2E01C700-B8BB-2E41-ACF8-C8A0834BABA7}"/>
              </a:ext>
            </a:extLst>
          </p:cNvPr>
          <p:cNvPicPr>
            <a:picLocks noChangeAspect="1"/>
          </p:cNvPicPr>
          <p:nvPr/>
        </p:nvPicPr>
        <p:blipFill rotWithShape="1">
          <a:blip r:embed="rId3">
            <a:extLst>
              <a:ext uri="{28A0092B-C50C-407E-A947-70E740481C1C}">
                <a14:useLocalDpi xmlns:a14="http://schemas.microsoft.com/office/drawing/2010/main" val="0"/>
              </a:ext>
            </a:extLst>
          </a:blip>
          <a:srcRect l="17865" r="3917" b="1"/>
          <a:stretch/>
        </p:blipFill>
        <p:spPr>
          <a:xfrm>
            <a:off x="533401" y="1955077"/>
            <a:ext cx="4277149" cy="4089258"/>
          </a:xfrm>
          <a:prstGeom prst="rect">
            <a:avLst/>
          </a:prstGeom>
        </p:spPr>
      </p:pic>
    </p:spTree>
    <p:extLst>
      <p:ext uri="{BB962C8B-B14F-4D97-AF65-F5344CB8AC3E}">
        <p14:creationId xmlns:p14="http://schemas.microsoft.com/office/powerpoint/2010/main" val="243389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86000" y="48599"/>
            <a:ext cx="8229600" cy="1007533"/>
          </a:xfrm>
        </p:spPr>
        <p:txBody>
          <a:bodyPr>
            <a:noAutofit/>
          </a:bodyPr>
          <a:lstStyle/>
          <a:p>
            <a:pPr>
              <a:defRPr/>
            </a:pPr>
            <a:r>
              <a:rPr lang="en-US" sz="4000" dirty="0">
                <a:latin typeface="+mn-lt"/>
                <a:ea typeface="ＭＳ Ｐゴシック" charset="0"/>
              </a:rPr>
              <a:t>Connect Examples: Peer Support</a:t>
            </a:r>
          </a:p>
        </p:txBody>
      </p:sp>
      <p:sp>
        <p:nvSpPr>
          <p:cNvPr id="84994" name="Rectangle 3"/>
          <p:cNvSpPr>
            <a:spLocks noGrp="1" noChangeArrowheads="1"/>
          </p:cNvSpPr>
          <p:nvPr>
            <p:ph idx="4294967295"/>
          </p:nvPr>
        </p:nvSpPr>
        <p:spPr>
          <a:xfrm>
            <a:off x="6173788" y="1400175"/>
            <a:ext cx="6018212" cy="5408613"/>
          </a:xfrm>
        </p:spPr>
        <p:txBody>
          <a:bodyPr anchor="ctr">
            <a:normAutofit fontScale="92500"/>
          </a:bodyPr>
          <a:lstStyle/>
          <a:p>
            <a:pPr marL="0" indent="0">
              <a:lnSpc>
                <a:spcPct val="120000"/>
              </a:lnSpc>
              <a:buNone/>
            </a:pPr>
            <a:r>
              <a:rPr lang="en-US" dirty="0"/>
              <a:t>“There are a lot of opportunities that come about to lend support to the people you work with, whether it's a family member who’s sick or somebody who has passed away. There is value in a text message saying, "Hey, I'm thinking about you. I hope that you're doing okay. Things will be better tomorrow." It's really important that we maximize those situations, to foster that sense that someone else is thinking about them when things aren't going well.”</a:t>
            </a:r>
          </a:p>
        </p:txBody>
      </p:sp>
      <p:pic>
        <p:nvPicPr>
          <p:cNvPr id="5" name="Picture 4" descr="A picture containing dryer, drawing&#10;&#10;Description automatically generated">
            <a:extLst>
              <a:ext uri="{FF2B5EF4-FFF2-40B4-BE49-F238E27FC236}">
                <a16:creationId xmlns:a16="http://schemas.microsoft.com/office/drawing/2014/main" id="{2E01C700-B8BB-2E41-ACF8-C8A0834BABA7}"/>
              </a:ext>
            </a:extLst>
          </p:cNvPr>
          <p:cNvPicPr>
            <a:picLocks noChangeAspect="1"/>
          </p:cNvPicPr>
          <p:nvPr/>
        </p:nvPicPr>
        <p:blipFill rotWithShape="1">
          <a:blip r:embed="rId3">
            <a:extLst>
              <a:ext uri="{28A0092B-C50C-407E-A947-70E740481C1C}">
                <a14:useLocalDpi xmlns:a14="http://schemas.microsoft.com/office/drawing/2010/main" val="0"/>
              </a:ext>
            </a:extLst>
          </a:blip>
          <a:srcRect l="17865" r="3917" b="1"/>
          <a:stretch/>
        </p:blipFill>
        <p:spPr>
          <a:xfrm>
            <a:off x="441197" y="2060466"/>
            <a:ext cx="4277149" cy="4089258"/>
          </a:xfrm>
          <a:prstGeom prst="rect">
            <a:avLst/>
          </a:prstGeom>
        </p:spPr>
      </p:pic>
    </p:spTree>
    <p:extLst>
      <p:ext uri="{BB962C8B-B14F-4D97-AF65-F5344CB8AC3E}">
        <p14:creationId xmlns:p14="http://schemas.microsoft.com/office/powerpoint/2010/main" val="2307343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34D-ADDB-41FE-AB6B-D0424C02F2B3}"/>
              </a:ext>
            </a:extLst>
          </p:cNvPr>
          <p:cNvSpPr>
            <a:spLocks noGrp="1"/>
          </p:cNvSpPr>
          <p:nvPr>
            <p:ph type="title"/>
          </p:nvPr>
        </p:nvSpPr>
        <p:spPr>
          <a:xfrm>
            <a:off x="858250" y="364068"/>
            <a:ext cx="10571751" cy="1007533"/>
          </a:xfrm>
        </p:spPr>
        <p:txBody>
          <a:bodyPr>
            <a:normAutofit fontScale="90000"/>
          </a:bodyPr>
          <a:lstStyle/>
          <a:p>
            <a:pPr marL="6350" algn="ctr">
              <a:spcBef>
                <a:spcPts val="102"/>
              </a:spcBef>
            </a:pPr>
            <a:r>
              <a:rPr lang="en-US" sz="2200" b="1" spc="-5" dirty="0">
                <a:latin typeface="Arial"/>
                <a:cs typeface="Arial"/>
              </a:rPr>
              <a:t>Stress First Aid Train the Trainer</a:t>
            </a:r>
            <a:br>
              <a:rPr lang="en-US" sz="2200" b="1" spc="-5" dirty="0">
                <a:latin typeface="Arial" panose="020B0604020202020204" pitchFamily="34" charset="0"/>
                <a:cs typeface="Arial" panose="020B0604020202020204" pitchFamily="34" charset="0"/>
              </a:rPr>
            </a:br>
            <a:r>
              <a:rPr lang="en-US" sz="2200" b="1" spc="-5" dirty="0">
                <a:latin typeface="Arial"/>
                <a:cs typeface="Arial"/>
              </a:rPr>
              <a:t>February 23, 2024</a:t>
            </a:r>
            <a:br>
              <a:rPr lang="en-US" b="1" dirty="0">
                <a:latin typeface="Arial" panose="020B0604020202020204" pitchFamily="34" charset="0"/>
                <a:cs typeface="Arial" panose="020B0604020202020204" pitchFamily="34" charset="0"/>
              </a:rPr>
            </a:br>
            <a:endParaRPr lang="en-US" dirty="0">
              <a:cs typeface="Calibri Light" panose="020F0302020204030204"/>
            </a:endParaRPr>
          </a:p>
        </p:txBody>
      </p:sp>
      <p:pic>
        <p:nvPicPr>
          <p:cNvPr id="7" name="Picture 6">
            <a:extLst>
              <a:ext uri="{FF2B5EF4-FFF2-40B4-BE49-F238E27FC236}">
                <a16:creationId xmlns:a16="http://schemas.microsoft.com/office/drawing/2014/main" id="{9229524B-EC58-4A46-B4EC-56D1FC3B36A4}"/>
              </a:ext>
            </a:extLst>
          </p:cNvPr>
          <p:cNvPicPr>
            <a:picLocks noChangeAspect="1"/>
          </p:cNvPicPr>
          <p:nvPr/>
        </p:nvPicPr>
        <p:blipFill>
          <a:blip r:embed="rId3"/>
          <a:stretch>
            <a:fillRect/>
          </a:stretch>
        </p:blipFill>
        <p:spPr>
          <a:xfrm>
            <a:off x="10520940" y="5716369"/>
            <a:ext cx="1440873" cy="990600"/>
          </a:xfrm>
          <a:prstGeom prst="rect">
            <a:avLst/>
          </a:prstGeom>
        </p:spPr>
      </p:pic>
      <p:sp>
        <p:nvSpPr>
          <p:cNvPr id="8" name="TextBox 7">
            <a:extLst>
              <a:ext uri="{FF2B5EF4-FFF2-40B4-BE49-F238E27FC236}">
                <a16:creationId xmlns:a16="http://schemas.microsoft.com/office/drawing/2014/main" id="{0633B7E5-A989-4222-A91E-BF1175156B1C}"/>
              </a:ext>
            </a:extLst>
          </p:cNvPr>
          <p:cNvSpPr txBox="1"/>
          <p:nvPr/>
        </p:nvSpPr>
        <p:spPr>
          <a:xfrm>
            <a:off x="230190" y="1531327"/>
            <a:ext cx="11428410" cy="4701352"/>
          </a:xfrm>
          <a:prstGeom prst="rect">
            <a:avLst/>
          </a:prstGeom>
          <a:noFill/>
        </p:spPr>
        <p:txBody>
          <a:bodyPr wrap="square">
            <a:spAutoFit/>
          </a:bodyPr>
          <a:lstStyle/>
          <a:p>
            <a:pPr marL="12988" marR="169497">
              <a:lnSpc>
                <a:spcPct val="97900"/>
              </a:lnSpc>
            </a:pPr>
            <a:r>
              <a:rPr lang="en-US" sz="1100" b="1" u="sng" spc="-5" dirty="0">
                <a:uFill>
                  <a:solidFill>
                    <a:schemeClr val="accent4">
                      <a:lumMod val="40000"/>
                      <a:lumOff val="60000"/>
                    </a:schemeClr>
                  </a:solidFill>
                </a:uFill>
                <a:latin typeface="+mj-lt"/>
                <a:cs typeface="Cambria"/>
              </a:rPr>
              <a:t>Rutgers</a:t>
            </a:r>
            <a:r>
              <a:rPr lang="en-US" sz="1100" b="1" u="sng"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Biomedical</a:t>
            </a:r>
            <a:r>
              <a:rPr lang="en-US" sz="1100" b="1" u="sng"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and</a:t>
            </a:r>
            <a:r>
              <a:rPr lang="en-US" sz="1100" b="1" u="sng" dirty="0">
                <a:uFill>
                  <a:solidFill>
                    <a:schemeClr val="accent4">
                      <a:lumMod val="40000"/>
                      <a:lumOff val="60000"/>
                    </a:schemeClr>
                  </a:solidFill>
                </a:uFill>
                <a:latin typeface="+mj-lt"/>
                <a:cs typeface="Cambria"/>
              </a:rPr>
              <a:t> Health </a:t>
            </a:r>
            <a:r>
              <a:rPr lang="en-US" sz="1100" b="1" u="sng" spc="-5" dirty="0">
                <a:uFill>
                  <a:solidFill>
                    <a:schemeClr val="accent4">
                      <a:lumMod val="40000"/>
                      <a:lumOff val="60000"/>
                    </a:schemeClr>
                  </a:solidFill>
                </a:uFill>
                <a:latin typeface="+mj-lt"/>
                <a:cs typeface="Cambria"/>
              </a:rPr>
              <a:t>Sciences</a:t>
            </a:r>
            <a:r>
              <a:rPr lang="en-US" sz="1100" b="1" u="sng" spc="5"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Center </a:t>
            </a:r>
            <a:r>
              <a:rPr lang="en-US" sz="1100" b="1" u="sng" dirty="0">
                <a:uFill>
                  <a:solidFill>
                    <a:schemeClr val="accent4">
                      <a:lumMod val="40000"/>
                      <a:lumOff val="60000"/>
                    </a:schemeClr>
                  </a:solidFill>
                </a:uFill>
                <a:latin typeface="+mj-lt"/>
                <a:cs typeface="Cambria"/>
              </a:rPr>
              <a:t>for</a:t>
            </a:r>
            <a:r>
              <a:rPr lang="en-US" sz="1100" b="1" u="sng" spc="-5" dirty="0">
                <a:uFill>
                  <a:solidFill>
                    <a:schemeClr val="accent4">
                      <a:lumMod val="40000"/>
                      <a:lumOff val="60000"/>
                    </a:schemeClr>
                  </a:solidFill>
                </a:uFill>
                <a:latin typeface="+mj-lt"/>
                <a:cs typeface="Cambria"/>
              </a:rPr>
              <a:t> Professional</a:t>
            </a:r>
            <a:r>
              <a:rPr lang="en-US" sz="1100" b="1" u="sng"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Development </a:t>
            </a:r>
            <a:r>
              <a:rPr lang="en-US" sz="1100" b="1" dirty="0">
                <a:uFill>
                  <a:solidFill>
                    <a:schemeClr val="accent4">
                      <a:lumMod val="40000"/>
                      <a:lumOff val="60000"/>
                    </a:schemeClr>
                  </a:solidFill>
                </a:uFill>
                <a:latin typeface="+mj-lt"/>
                <a:cs typeface="Cambria"/>
              </a:rPr>
              <a:t> </a:t>
            </a:r>
          </a:p>
          <a:p>
            <a:pPr marL="12988" marR="169497">
              <a:lnSpc>
                <a:spcPct val="97900"/>
              </a:lnSpc>
            </a:pPr>
            <a:r>
              <a:rPr lang="en-US" sz="1100" spc="-5" dirty="0">
                <a:latin typeface="+mj-lt"/>
                <a:cs typeface="Cambria"/>
              </a:rPr>
              <a:t>Jeannette</a:t>
            </a:r>
            <a:r>
              <a:rPr lang="en-US" sz="1100" spc="5" dirty="0">
                <a:latin typeface="+mj-lt"/>
                <a:cs typeface="Cambria"/>
              </a:rPr>
              <a:t> </a:t>
            </a:r>
            <a:r>
              <a:rPr lang="en-US" sz="1100" spc="-5" dirty="0">
                <a:latin typeface="+mj-lt"/>
                <a:cs typeface="Cambria"/>
              </a:rPr>
              <a:t>Manchester, DNP,</a:t>
            </a:r>
            <a:r>
              <a:rPr lang="en-US" sz="1100" spc="10" dirty="0">
                <a:latin typeface="+mj-lt"/>
                <a:cs typeface="Cambria"/>
              </a:rPr>
              <a:t> </a:t>
            </a:r>
            <a:r>
              <a:rPr lang="en-US" sz="1100" spc="-5" dirty="0">
                <a:latin typeface="+mj-lt"/>
                <a:cs typeface="Cambria"/>
              </a:rPr>
              <a:t>MBA,</a:t>
            </a:r>
            <a:r>
              <a:rPr lang="en-US" sz="1100" spc="10" dirty="0">
                <a:latin typeface="+mj-lt"/>
                <a:cs typeface="Cambria"/>
              </a:rPr>
              <a:t> </a:t>
            </a:r>
            <a:r>
              <a:rPr lang="en-US" sz="1100" spc="-5" dirty="0">
                <a:latin typeface="+mj-lt"/>
                <a:cs typeface="Cambria"/>
              </a:rPr>
              <a:t>RN,</a:t>
            </a:r>
            <a:r>
              <a:rPr lang="en-US" sz="1100" spc="15" dirty="0">
                <a:latin typeface="+mj-lt"/>
                <a:cs typeface="Cambria"/>
              </a:rPr>
              <a:t> </a:t>
            </a:r>
            <a:r>
              <a:rPr lang="en-US" sz="1100" spc="-5" dirty="0">
                <a:latin typeface="+mj-lt"/>
                <a:cs typeface="Cambria"/>
              </a:rPr>
              <a:t>Assistant</a:t>
            </a:r>
            <a:r>
              <a:rPr lang="en-US" sz="1100" spc="5" dirty="0">
                <a:latin typeface="+mj-lt"/>
                <a:cs typeface="Cambria"/>
              </a:rPr>
              <a:t> </a:t>
            </a:r>
            <a:r>
              <a:rPr lang="en-US" sz="1100" spc="-5" dirty="0">
                <a:latin typeface="+mj-lt"/>
                <a:cs typeface="Cambria"/>
              </a:rPr>
              <a:t>Professor,</a:t>
            </a:r>
            <a:r>
              <a:rPr lang="en-US" sz="1100" spc="10" dirty="0">
                <a:latin typeface="+mj-lt"/>
                <a:cs typeface="Cambria"/>
              </a:rPr>
              <a:t> </a:t>
            </a:r>
            <a:r>
              <a:rPr lang="en-US" sz="1100" spc="-5" dirty="0">
                <a:latin typeface="+mj-lt"/>
                <a:cs typeface="Cambria"/>
              </a:rPr>
              <a:t>Assistant</a:t>
            </a:r>
            <a:r>
              <a:rPr lang="en-US" sz="1100" spc="5" dirty="0">
                <a:latin typeface="+mj-lt"/>
                <a:cs typeface="Cambria"/>
              </a:rPr>
              <a:t> </a:t>
            </a:r>
            <a:r>
              <a:rPr lang="en-US" sz="1100" spc="-5" dirty="0">
                <a:latin typeface="+mj-lt"/>
                <a:cs typeface="Cambria"/>
              </a:rPr>
              <a:t>Dean,</a:t>
            </a:r>
            <a:r>
              <a:rPr lang="en-US" sz="1100" spc="15" dirty="0">
                <a:latin typeface="+mj-lt"/>
                <a:cs typeface="Cambria"/>
              </a:rPr>
              <a:t> </a:t>
            </a:r>
            <a:r>
              <a:rPr lang="en-US" sz="1100" spc="-5" dirty="0">
                <a:latin typeface="+mj-lt"/>
                <a:cs typeface="Cambria"/>
              </a:rPr>
              <a:t>Center</a:t>
            </a:r>
            <a:r>
              <a:rPr lang="en-US" sz="1100" dirty="0">
                <a:latin typeface="+mj-lt"/>
                <a:cs typeface="Cambria"/>
              </a:rPr>
              <a:t> </a:t>
            </a:r>
            <a:r>
              <a:rPr lang="en-US" sz="1100" spc="-5" dirty="0">
                <a:latin typeface="+mj-lt"/>
                <a:cs typeface="Cambria"/>
              </a:rPr>
              <a:t>for </a:t>
            </a:r>
            <a:r>
              <a:rPr lang="en-US" sz="1100" dirty="0">
                <a:latin typeface="+mj-lt"/>
                <a:cs typeface="Cambria"/>
              </a:rPr>
              <a:t> </a:t>
            </a:r>
            <a:r>
              <a:rPr lang="en-US" sz="1100" spc="-5" dirty="0">
                <a:latin typeface="+mj-lt"/>
                <a:cs typeface="Cambria"/>
              </a:rPr>
              <a:t>Professional</a:t>
            </a:r>
            <a:r>
              <a:rPr lang="en-US" sz="1100" spc="5" dirty="0">
                <a:latin typeface="+mj-lt"/>
                <a:cs typeface="Cambria"/>
              </a:rPr>
              <a:t> </a:t>
            </a:r>
            <a:r>
              <a:rPr lang="en-US" sz="1100" spc="-5" dirty="0">
                <a:latin typeface="+mj-lt"/>
                <a:cs typeface="Cambria"/>
              </a:rPr>
              <a:t>Development,</a:t>
            </a:r>
            <a:r>
              <a:rPr lang="en-US" sz="1100" spc="15" dirty="0">
                <a:latin typeface="+mj-lt"/>
                <a:cs typeface="Cambria"/>
              </a:rPr>
              <a:t> </a:t>
            </a:r>
            <a:r>
              <a:rPr lang="en-US" sz="1100" spc="-5" dirty="0">
                <a:latin typeface="+mj-lt"/>
                <a:cs typeface="Cambria"/>
              </a:rPr>
              <a:t>Rutgers,</a:t>
            </a:r>
            <a:r>
              <a:rPr lang="en-US" sz="1100" spc="15" dirty="0">
                <a:latin typeface="+mj-lt"/>
                <a:cs typeface="Cambria"/>
              </a:rPr>
              <a:t> </a:t>
            </a:r>
            <a:r>
              <a:rPr lang="en-US" sz="1100" spc="-5" dirty="0">
                <a:latin typeface="+mj-lt"/>
                <a:cs typeface="Cambria"/>
              </a:rPr>
              <a:t>the</a:t>
            </a:r>
            <a:r>
              <a:rPr lang="en-US" sz="1100" spc="10" dirty="0">
                <a:latin typeface="+mj-lt"/>
                <a:cs typeface="Cambria"/>
              </a:rPr>
              <a:t> </a:t>
            </a:r>
            <a:r>
              <a:rPr lang="en-US" sz="1100" spc="-5" dirty="0">
                <a:latin typeface="+mj-lt"/>
                <a:cs typeface="Cambria"/>
              </a:rPr>
              <a:t>State</a:t>
            </a:r>
            <a:r>
              <a:rPr lang="en-US" sz="1100" spc="10" dirty="0">
                <a:latin typeface="+mj-lt"/>
                <a:cs typeface="Cambria"/>
              </a:rPr>
              <a:t> </a:t>
            </a:r>
            <a:r>
              <a:rPr lang="en-US" sz="1100" spc="-5" dirty="0">
                <a:latin typeface="+mj-lt"/>
                <a:cs typeface="Cambria"/>
              </a:rPr>
              <a:t>University</a:t>
            </a:r>
            <a:r>
              <a:rPr lang="en-US" sz="1100" spc="5"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New</a:t>
            </a:r>
            <a:r>
              <a:rPr lang="en-US" sz="1100" spc="5" dirty="0">
                <a:latin typeface="+mj-lt"/>
                <a:cs typeface="Cambria"/>
              </a:rPr>
              <a:t> </a:t>
            </a:r>
            <a:r>
              <a:rPr lang="en-US" sz="1100" spc="-5" dirty="0">
                <a:latin typeface="+mj-lt"/>
                <a:cs typeface="Cambria"/>
              </a:rPr>
              <a:t>Jersey</a:t>
            </a:r>
            <a:r>
              <a:rPr lang="en-US" sz="1100" spc="15" dirty="0">
                <a:latin typeface="+mj-lt"/>
                <a:cs typeface="Cambria"/>
              </a:rPr>
              <a:t> </a:t>
            </a:r>
            <a:r>
              <a:rPr lang="en-US" sz="1100" spc="-5" dirty="0">
                <a:latin typeface="+mj-lt"/>
                <a:cs typeface="Cambria"/>
              </a:rPr>
              <a:t>School</a:t>
            </a:r>
            <a:r>
              <a:rPr lang="en-US" sz="1100" spc="5"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Nursing.</a:t>
            </a:r>
            <a:r>
              <a:rPr lang="en-US" sz="1100" dirty="0">
                <a:latin typeface="+mj-lt"/>
                <a:cs typeface="Cambria"/>
              </a:rPr>
              <a:t> </a:t>
            </a:r>
            <a:r>
              <a:rPr lang="en-US" sz="1100" spc="-5" dirty="0">
                <a:latin typeface="+mj-lt"/>
                <a:cs typeface="Cambria"/>
              </a:rPr>
              <a:t>Mariely</a:t>
            </a:r>
            <a:r>
              <a:rPr lang="en-US" sz="1100" dirty="0">
                <a:latin typeface="+mj-lt"/>
                <a:cs typeface="Cambria"/>
              </a:rPr>
              <a:t> </a:t>
            </a:r>
            <a:r>
              <a:rPr lang="en-US" sz="1100" spc="-5" dirty="0">
                <a:latin typeface="+mj-lt"/>
                <a:cs typeface="Cambria"/>
              </a:rPr>
              <a:t>Rosario,</a:t>
            </a:r>
            <a:r>
              <a:rPr lang="en-US" sz="1100" spc="15" dirty="0">
                <a:latin typeface="+mj-lt"/>
                <a:cs typeface="Cambria"/>
              </a:rPr>
              <a:t> </a:t>
            </a:r>
            <a:r>
              <a:rPr lang="en-US" sz="1100" dirty="0">
                <a:latin typeface="+mj-lt"/>
                <a:cs typeface="Cambria"/>
              </a:rPr>
              <a:t>BS,</a:t>
            </a:r>
            <a:r>
              <a:rPr lang="en-US" sz="1100" spc="20" dirty="0">
                <a:latin typeface="+mj-lt"/>
                <a:cs typeface="Cambria"/>
              </a:rPr>
              <a:t> </a:t>
            </a:r>
            <a:r>
              <a:rPr lang="en-US" sz="1100" spc="-5" dirty="0">
                <a:latin typeface="+mj-lt"/>
                <a:cs typeface="Cambria"/>
              </a:rPr>
              <a:t>Program</a:t>
            </a:r>
            <a:r>
              <a:rPr lang="en-US" sz="1100" spc="5" dirty="0">
                <a:latin typeface="+mj-lt"/>
                <a:cs typeface="Cambria"/>
              </a:rPr>
              <a:t> </a:t>
            </a:r>
            <a:r>
              <a:rPr lang="en-US" sz="1100" spc="-5" dirty="0">
                <a:latin typeface="+mj-lt"/>
                <a:cs typeface="Cambria"/>
              </a:rPr>
              <a:t>Assistant,</a:t>
            </a:r>
            <a:r>
              <a:rPr lang="en-US" sz="1100" spc="20" dirty="0">
                <a:latin typeface="+mj-lt"/>
                <a:cs typeface="Cambria"/>
              </a:rPr>
              <a:t> </a:t>
            </a:r>
            <a:r>
              <a:rPr lang="en-US" sz="1100" spc="-5" dirty="0">
                <a:latin typeface="+mj-lt"/>
                <a:cs typeface="Cambria"/>
              </a:rPr>
              <a:t>Center</a:t>
            </a:r>
            <a:r>
              <a:rPr lang="en-US" sz="1100" spc="5" dirty="0">
                <a:latin typeface="+mj-lt"/>
                <a:cs typeface="Cambria"/>
              </a:rPr>
              <a:t> </a:t>
            </a:r>
            <a:r>
              <a:rPr lang="en-US" sz="1100" spc="-5" dirty="0">
                <a:latin typeface="+mj-lt"/>
                <a:cs typeface="Cambria"/>
              </a:rPr>
              <a:t>for</a:t>
            </a:r>
            <a:r>
              <a:rPr lang="en-US" sz="1100" spc="10" dirty="0">
                <a:latin typeface="+mj-lt"/>
                <a:cs typeface="Cambria"/>
              </a:rPr>
              <a:t> </a:t>
            </a:r>
            <a:r>
              <a:rPr lang="en-US" sz="1100" spc="-5" dirty="0">
                <a:latin typeface="+mj-lt"/>
                <a:cs typeface="Cambria"/>
              </a:rPr>
              <a:t>Professional</a:t>
            </a:r>
            <a:r>
              <a:rPr lang="en-US" sz="1100" spc="5" dirty="0">
                <a:latin typeface="+mj-lt"/>
                <a:cs typeface="Cambria"/>
              </a:rPr>
              <a:t> </a:t>
            </a:r>
            <a:r>
              <a:rPr lang="en-US" sz="1100" spc="-5" dirty="0">
                <a:latin typeface="+mj-lt"/>
                <a:cs typeface="Cambria"/>
              </a:rPr>
              <a:t>Development</a:t>
            </a:r>
            <a:r>
              <a:rPr lang="en-US" sz="1100" spc="10" dirty="0">
                <a:latin typeface="+mj-lt"/>
                <a:cs typeface="Cambria"/>
              </a:rPr>
              <a:t> </a:t>
            </a:r>
            <a:r>
              <a:rPr lang="en-US" sz="1100" spc="-5" dirty="0">
                <a:latin typeface="+mj-lt"/>
                <a:cs typeface="Cambria"/>
              </a:rPr>
              <a:t>Rutgers,</a:t>
            </a:r>
            <a:r>
              <a:rPr lang="en-US" sz="1100" spc="20" dirty="0">
                <a:latin typeface="+mj-lt"/>
                <a:cs typeface="Cambria"/>
              </a:rPr>
              <a:t> </a:t>
            </a:r>
            <a:r>
              <a:rPr lang="en-US" sz="1100" spc="-5" dirty="0">
                <a:latin typeface="+mj-lt"/>
                <a:cs typeface="Cambria"/>
              </a:rPr>
              <a:t>the </a:t>
            </a:r>
            <a:r>
              <a:rPr lang="en-US" sz="1100" spc="-256" dirty="0">
                <a:latin typeface="+mj-lt"/>
                <a:cs typeface="Cambria"/>
              </a:rPr>
              <a:t> </a:t>
            </a:r>
            <a:r>
              <a:rPr lang="en-US" sz="1100" dirty="0">
                <a:latin typeface="+mj-lt"/>
                <a:cs typeface="Cambria"/>
              </a:rPr>
              <a:t>State </a:t>
            </a:r>
            <a:r>
              <a:rPr lang="en-US" sz="1100" spc="-5" dirty="0">
                <a:latin typeface="+mj-lt"/>
                <a:cs typeface="Cambria"/>
              </a:rPr>
              <a:t>University of New</a:t>
            </a:r>
            <a:r>
              <a:rPr lang="en-US" sz="1100" spc="5" dirty="0">
                <a:latin typeface="+mj-lt"/>
                <a:cs typeface="Cambria"/>
              </a:rPr>
              <a:t> </a:t>
            </a:r>
            <a:r>
              <a:rPr lang="en-US" sz="1100" spc="-5" dirty="0">
                <a:latin typeface="+mj-lt"/>
                <a:cs typeface="Cambria"/>
              </a:rPr>
              <a:t>Jersey School of Nursing.</a:t>
            </a:r>
            <a:endParaRPr lang="en-US" sz="1100" dirty="0">
              <a:latin typeface="+mj-lt"/>
              <a:cs typeface="Cambria"/>
            </a:endParaRPr>
          </a:p>
          <a:p>
            <a:pPr>
              <a:spcBef>
                <a:spcPts val="51"/>
              </a:spcBef>
            </a:pPr>
            <a:endParaRPr lang="en-US" sz="1100" dirty="0">
              <a:latin typeface="+mj-lt"/>
              <a:cs typeface="Cambria"/>
            </a:endParaRPr>
          </a:p>
          <a:p>
            <a:pPr marL="12988">
              <a:spcBef>
                <a:spcPts val="5"/>
              </a:spcBef>
            </a:pPr>
            <a:r>
              <a:rPr lang="en-US" sz="1100" b="1" u="sng" spc="-5" dirty="0">
                <a:latin typeface="+mj-lt"/>
                <a:cs typeface="Cambria"/>
              </a:rPr>
              <a:t>Off-Label/Investigational</a:t>
            </a:r>
            <a:r>
              <a:rPr lang="en-US" sz="1100" b="1" u="sng" spc="-36" dirty="0">
                <a:latin typeface="+mj-lt"/>
                <a:cs typeface="Cambria"/>
              </a:rPr>
              <a:t> </a:t>
            </a:r>
            <a:r>
              <a:rPr lang="en-US" sz="1100" b="1" u="sng" dirty="0">
                <a:latin typeface="+mj-lt"/>
                <a:cs typeface="Cambria"/>
              </a:rPr>
              <a:t>Use</a:t>
            </a:r>
            <a:endParaRPr lang="en-US" sz="1100" u="sng" dirty="0">
              <a:latin typeface="+mj-lt"/>
              <a:cs typeface="Cambria"/>
            </a:endParaRPr>
          </a:p>
          <a:p>
            <a:pPr marL="12988" marR="529273">
              <a:spcBef>
                <a:spcPts val="61"/>
              </a:spcBef>
            </a:pPr>
            <a:r>
              <a:rPr lang="en-US" sz="1100" spc="-5" dirty="0">
                <a:latin typeface="+mj-lt"/>
                <a:cs typeface="Cambria"/>
              </a:rPr>
              <a:t>This</a:t>
            </a:r>
            <a:r>
              <a:rPr lang="en-US" sz="1100" dirty="0">
                <a:latin typeface="+mj-lt"/>
                <a:cs typeface="Cambria"/>
              </a:rPr>
              <a:t> </a:t>
            </a:r>
            <a:r>
              <a:rPr lang="en-US" sz="1100" spc="-5" dirty="0">
                <a:latin typeface="+mj-lt"/>
                <a:cs typeface="Cambria"/>
              </a:rPr>
              <a:t>activity</a:t>
            </a:r>
            <a:r>
              <a:rPr lang="en-US" sz="1100" dirty="0">
                <a:latin typeface="+mj-lt"/>
                <a:cs typeface="Cambria"/>
              </a:rPr>
              <a:t> </a:t>
            </a:r>
            <a:r>
              <a:rPr lang="en-US" sz="1100" spc="-5" dirty="0">
                <a:latin typeface="+mj-lt"/>
                <a:cs typeface="Cambria"/>
              </a:rPr>
              <a:t>does</a:t>
            </a:r>
            <a:r>
              <a:rPr lang="en-US" sz="1100" spc="10" dirty="0">
                <a:latin typeface="+mj-lt"/>
                <a:cs typeface="Cambria"/>
              </a:rPr>
              <a:t> </a:t>
            </a:r>
            <a:r>
              <a:rPr lang="en-US" sz="1100" spc="-5" dirty="0">
                <a:latin typeface="+mj-lt"/>
                <a:cs typeface="Cambria"/>
              </a:rPr>
              <a:t>not</a:t>
            </a:r>
            <a:r>
              <a:rPr lang="en-US" sz="1100" spc="5" dirty="0">
                <a:latin typeface="+mj-lt"/>
                <a:cs typeface="Cambria"/>
              </a:rPr>
              <a:t> </a:t>
            </a:r>
            <a:r>
              <a:rPr lang="en-US" sz="1100" spc="-5" dirty="0">
                <a:latin typeface="+mj-lt"/>
                <a:cs typeface="Cambria"/>
              </a:rPr>
              <a:t>contain</a:t>
            </a:r>
            <a:r>
              <a:rPr lang="en-US" sz="1100" spc="5" dirty="0">
                <a:latin typeface="+mj-lt"/>
                <a:cs typeface="Cambria"/>
              </a:rPr>
              <a:t> </a:t>
            </a:r>
            <a:r>
              <a:rPr lang="en-US" sz="1100" spc="-5" dirty="0">
                <a:latin typeface="+mj-lt"/>
                <a:cs typeface="Cambria"/>
              </a:rPr>
              <a:t>information</a:t>
            </a:r>
            <a:r>
              <a:rPr lang="en-US" sz="1100" spc="10" dirty="0">
                <a:latin typeface="+mj-lt"/>
                <a:cs typeface="Cambria"/>
              </a:rPr>
              <a:t> </a:t>
            </a:r>
            <a:r>
              <a:rPr lang="en-US" sz="1100" spc="-5" dirty="0">
                <a:latin typeface="+mj-lt"/>
                <a:cs typeface="Cambria"/>
              </a:rPr>
              <a:t>on</a:t>
            </a:r>
            <a:r>
              <a:rPr lang="en-US" sz="1100" spc="5" dirty="0">
                <a:latin typeface="+mj-lt"/>
                <a:cs typeface="Cambria"/>
              </a:rPr>
              <a:t> </a:t>
            </a:r>
            <a:r>
              <a:rPr lang="en-US" sz="1100" spc="-5" dirty="0">
                <a:latin typeface="+mj-lt"/>
                <a:cs typeface="Cambria"/>
              </a:rPr>
              <a:t>commercial</a:t>
            </a:r>
            <a:r>
              <a:rPr lang="en-US" sz="1100" spc="5" dirty="0">
                <a:latin typeface="+mj-lt"/>
                <a:cs typeface="Cambria"/>
              </a:rPr>
              <a:t> </a:t>
            </a:r>
            <a:r>
              <a:rPr lang="en-US" sz="1100" spc="-5" dirty="0">
                <a:latin typeface="+mj-lt"/>
                <a:cs typeface="Cambria"/>
              </a:rPr>
              <a:t>products/devices</a:t>
            </a:r>
            <a:r>
              <a:rPr lang="en-US" sz="1100" spc="5" dirty="0">
                <a:latin typeface="+mj-lt"/>
                <a:cs typeface="Cambria"/>
              </a:rPr>
              <a:t> </a:t>
            </a:r>
            <a:r>
              <a:rPr lang="en-US" sz="1100" spc="-5" dirty="0">
                <a:latin typeface="+mj-lt"/>
                <a:cs typeface="Cambria"/>
              </a:rPr>
              <a:t>that</a:t>
            </a:r>
            <a:r>
              <a:rPr lang="en-US" sz="1100" spc="5" dirty="0">
                <a:latin typeface="+mj-lt"/>
                <a:cs typeface="Cambria"/>
              </a:rPr>
              <a:t> </a:t>
            </a:r>
            <a:r>
              <a:rPr lang="en-US" sz="1100" spc="-5" dirty="0">
                <a:latin typeface="+mj-lt"/>
                <a:cs typeface="Cambria"/>
              </a:rPr>
              <a:t>are </a:t>
            </a:r>
            <a:r>
              <a:rPr lang="en-US" sz="1100" spc="-251" dirty="0">
                <a:latin typeface="+mj-lt"/>
                <a:cs typeface="Cambria"/>
              </a:rPr>
              <a:t> </a:t>
            </a:r>
            <a:r>
              <a:rPr lang="en-US" sz="1100" spc="-5" dirty="0">
                <a:latin typeface="+mj-lt"/>
                <a:cs typeface="Cambria"/>
              </a:rPr>
              <a:t>unlabeled</a:t>
            </a:r>
            <a:r>
              <a:rPr lang="en-US" sz="1100" spc="-10" dirty="0">
                <a:latin typeface="+mj-lt"/>
                <a:cs typeface="Cambria"/>
              </a:rPr>
              <a:t> </a:t>
            </a:r>
            <a:r>
              <a:rPr lang="en-US" sz="1100" spc="-5" dirty="0">
                <a:latin typeface="+mj-lt"/>
                <a:cs typeface="Cambria"/>
              </a:rPr>
              <a:t>for use</a:t>
            </a:r>
            <a:r>
              <a:rPr lang="en-US" sz="1100" spc="5" dirty="0">
                <a:latin typeface="+mj-lt"/>
                <a:cs typeface="Cambria"/>
              </a:rPr>
              <a:t> </a:t>
            </a:r>
            <a:r>
              <a:rPr lang="en-US" sz="1100" spc="-5" dirty="0">
                <a:latin typeface="+mj-lt"/>
                <a:cs typeface="Cambria"/>
              </a:rPr>
              <a:t>or investigational</a:t>
            </a:r>
            <a:r>
              <a:rPr lang="en-US" sz="1100" dirty="0">
                <a:latin typeface="+mj-lt"/>
                <a:cs typeface="Cambria"/>
              </a:rPr>
              <a:t> </a:t>
            </a:r>
            <a:r>
              <a:rPr lang="en-US" sz="1100" spc="-5" dirty="0">
                <a:latin typeface="+mj-lt"/>
                <a:cs typeface="Cambria"/>
              </a:rPr>
              <a:t>uses</a:t>
            </a:r>
            <a:r>
              <a:rPr lang="en-US" sz="1100"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products not</a:t>
            </a:r>
            <a:r>
              <a:rPr lang="en-US" sz="1100" spc="5" dirty="0">
                <a:latin typeface="+mj-lt"/>
                <a:cs typeface="Cambria"/>
              </a:rPr>
              <a:t> </a:t>
            </a:r>
            <a:r>
              <a:rPr lang="en-US" sz="1100" spc="-5" dirty="0">
                <a:latin typeface="+mj-lt"/>
                <a:cs typeface="Cambria"/>
              </a:rPr>
              <a:t>yet</a:t>
            </a:r>
            <a:r>
              <a:rPr lang="en-US" sz="1100" dirty="0">
                <a:latin typeface="+mj-lt"/>
                <a:cs typeface="Cambria"/>
              </a:rPr>
              <a:t> </a:t>
            </a:r>
            <a:r>
              <a:rPr lang="en-US" sz="1100" spc="-5" dirty="0">
                <a:latin typeface="+mj-lt"/>
                <a:cs typeface="Cambria"/>
              </a:rPr>
              <a:t>approved.</a:t>
            </a:r>
            <a:endParaRPr lang="en-US" sz="1100" dirty="0">
              <a:latin typeface="+mj-lt"/>
              <a:cs typeface="Cambria"/>
            </a:endParaRPr>
          </a:p>
          <a:p>
            <a:pPr>
              <a:spcBef>
                <a:spcPts val="56"/>
              </a:spcBef>
            </a:pPr>
            <a:endParaRPr lang="en-US" sz="1100" dirty="0">
              <a:latin typeface="+mj-lt"/>
              <a:cs typeface="Cambria"/>
            </a:endParaRPr>
          </a:p>
          <a:p>
            <a:pPr marL="12988"/>
            <a:r>
              <a:rPr lang="en-US" sz="1100" b="1" u="sng" spc="-5" dirty="0">
                <a:uFill>
                  <a:solidFill>
                    <a:schemeClr val="accent4">
                      <a:lumMod val="40000"/>
                      <a:lumOff val="60000"/>
                    </a:schemeClr>
                  </a:solidFill>
                </a:uFill>
                <a:latin typeface="+mj-lt"/>
                <a:cs typeface="Cambria"/>
              </a:rPr>
              <a:t>Disclaimer</a:t>
            </a:r>
            <a:endParaRPr lang="en-US" sz="1100" dirty="0">
              <a:uFill>
                <a:solidFill>
                  <a:schemeClr val="accent4">
                    <a:lumMod val="40000"/>
                    <a:lumOff val="60000"/>
                  </a:schemeClr>
                </a:solidFill>
              </a:uFill>
              <a:latin typeface="+mj-lt"/>
              <a:cs typeface="Cambria"/>
            </a:endParaRPr>
          </a:p>
          <a:p>
            <a:pPr marL="12988" marR="275352">
              <a:spcBef>
                <a:spcPts val="10"/>
              </a:spcBef>
            </a:pPr>
            <a:r>
              <a:rPr lang="en-US" sz="1100" spc="-5" dirty="0">
                <a:latin typeface="+mj-lt"/>
                <a:cs typeface="Cambria"/>
              </a:rPr>
              <a:t>The</a:t>
            </a:r>
            <a:r>
              <a:rPr lang="en-US" sz="1100" spc="5" dirty="0">
                <a:latin typeface="+mj-lt"/>
                <a:cs typeface="Cambria"/>
              </a:rPr>
              <a:t> </a:t>
            </a:r>
            <a:r>
              <a:rPr lang="en-US" sz="1100" spc="-5" dirty="0">
                <a:latin typeface="+mj-lt"/>
                <a:cs typeface="Cambria"/>
              </a:rPr>
              <a:t>views</a:t>
            </a:r>
            <a:r>
              <a:rPr lang="en-US" sz="1100" spc="5" dirty="0">
                <a:latin typeface="+mj-lt"/>
                <a:cs typeface="Cambria"/>
              </a:rPr>
              <a:t> </a:t>
            </a:r>
            <a:r>
              <a:rPr lang="en-US" sz="1100" spc="-5" dirty="0">
                <a:latin typeface="+mj-lt"/>
                <a:cs typeface="Cambria"/>
              </a:rPr>
              <a:t>expressed </a:t>
            </a:r>
            <a:r>
              <a:rPr lang="en-US" sz="1100" dirty="0">
                <a:latin typeface="+mj-lt"/>
                <a:cs typeface="Cambria"/>
              </a:rPr>
              <a:t>in</a:t>
            </a:r>
            <a:r>
              <a:rPr lang="en-US" sz="1100" spc="5" dirty="0">
                <a:latin typeface="+mj-lt"/>
                <a:cs typeface="Cambria"/>
              </a:rPr>
              <a:t> </a:t>
            </a:r>
            <a:r>
              <a:rPr lang="en-US" sz="1100" spc="-5" dirty="0">
                <a:latin typeface="+mj-lt"/>
                <a:cs typeface="Cambria"/>
              </a:rPr>
              <a:t>this</a:t>
            </a:r>
            <a:r>
              <a:rPr lang="en-US" sz="1100" dirty="0">
                <a:latin typeface="+mj-lt"/>
                <a:cs typeface="Cambria"/>
              </a:rPr>
              <a:t> </a:t>
            </a:r>
            <a:r>
              <a:rPr lang="en-US" sz="1100" spc="-5" dirty="0">
                <a:latin typeface="+mj-lt"/>
                <a:cs typeface="Cambria"/>
              </a:rPr>
              <a:t>activity</a:t>
            </a:r>
            <a:r>
              <a:rPr lang="en-US" sz="1100" spc="5" dirty="0">
                <a:latin typeface="+mj-lt"/>
                <a:cs typeface="Cambria"/>
              </a:rPr>
              <a:t> </a:t>
            </a:r>
            <a:r>
              <a:rPr lang="en-US" sz="1100" spc="-5" dirty="0">
                <a:latin typeface="+mj-lt"/>
                <a:cs typeface="Cambria"/>
              </a:rPr>
              <a:t>are</a:t>
            </a:r>
            <a:r>
              <a:rPr lang="en-US" sz="1100" spc="5" dirty="0">
                <a:latin typeface="+mj-lt"/>
                <a:cs typeface="Cambria"/>
              </a:rPr>
              <a:t> </a:t>
            </a:r>
            <a:r>
              <a:rPr lang="en-US" sz="1100" spc="-5" dirty="0">
                <a:latin typeface="+mj-lt"/>
                <a:cs typeface="Cambria"/>
              </a:rPr>
              <a:t>those</a:t>
            </a:r>
            <a:r>
              <a:rPr lang="en-US" sz="1100" spc="5"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the</a:t>
            </a:r>
            <a:r>
              <a:rPr lang="en-US" sz="1100" spc="5" dirty="0">
                <a:latin typeface="+mj-lt"/>
                <a:cs typeface="Cambria"/>
              </a:rPr>
              <a:t> </a:t>
            </a:r>
            <a:r>
              <a:rPr lang="en-US" sz="1100" spc="-5" dirty="0">
                <a:latin typeface="+mj-lt"/>
                <a:cs typeface="Cambria"/>
              </a:rPr>
              <a:t>faculty.</a:t>
            </a:r>
            <a:r>
              <a:rPr lang="en-US" sz="1100" spc="31" dirty="0">
                <a:latin typeface="+mj-lt"/>
                <a:cs typeface="Cambria"/>
              </a:rPr>
              <a:t> </a:t>
            </a:r>
            <a:r>
              <a:rPr lang="en-US" sz="1100" spc="-5" dirty="0">
                <a:latin typeface="+mj-lt"/>
                <a:cs typeface="Cambria"/>
              </a:rPr>
              <a:t>It</a:t>
            </a:r>
            <a:r>
              <a:rPr lang="en-US" sz="1100" spc="10" dirty="0">
                <a:latin typeface="+mj-lt"/>
                <a:cs typeface="Cambria"/>
              </a:rPr>
              <a:t> </a:t>
            </a:r>
            <a:r>
              <a:rPr lang="en-US" sz="1100" spc="-5" dirty="0">
                <a:latin typeface="+mj-lt"/>
                <a:cs typeface="Cambria"/>
              </a:rPr>
              <a:t>should not</a:t>
            </a:r>
            <a:r>
              <a:rPr lang="en-US" sz="1100" spc="5" dirty="0">
                <a:latin typeface="+mj-lt"/>
                <a:cs typeface="Cambria"/>
              </a:rPr>
              <a:t> </a:t>
            </a:r>
            <a:r>
              <a:rPr lang="en-US" sz="1100" dirty="0">
                <a:latin typeface="+mj-lt"/>
                <a:cs typeface="Cambria"/>
              </a:rPr>
              <a:t>be</a:t>
            </a:r>
            <a:r>
              <a:rPr lang="en-US" sz="1100" spc="5" dirty="0">
                <a:latin typeface="+mj-lt"/>
                <a:cs typeface="Cambria"/>
              </a:rPr>
              <a:t> </a:t>
            </a:r>
            <a:r>
              <a:rPr lang="en-US" sz="1100" spc="-5" dirty="0">
                <a:latin typeface="+mj-lt"/>
                <a:cs typeface="Cambria"/>
              </a:rPr>
              <a:t>inferred or </a:t>
            </a:r>
            <a:r>
              <a:rPr lang="en-US" sz="1100" spc="-256" dirty="0">
                <a:latin typeface="+mj-lt"/>
                <a:cs typeface="Cambria"/>
              </a:rPr>
              <a:t> </a:t>
            </a:r>
            <a:r>
              <a:rPr lang="en-US" sz="1100" spc="-5" dirty="0">
                <a:latin typeface="+mj-lt"/>
                <a:cs typeface="Cambria"/>
              </a:rPr>
              <a:t>assumed that</a:t>
            </a:r>
            <a:r>
              <a:rPr lang="en-US" sz="1100" spc="5" dirty="0">
                <a:latin typeface="+mj-lt"/>
                <a:cs typeface="Cambria"/>
              </a:rPr>
              <a:t> </a:t>
            </a:r>
            <a:r>
              <a:rPr lang="en-US" sz="1100" spc="-5" dirty="0">
                <a:latin typeface="+mj-lt"/>
                <a:cs typeface="Cambria"/>
              </a:rPr>
              <a:t>they</a:t>
            </a:r>
            <a:r>
              <a:rPr lang="en-US" sz="1100" dirty="0">
                <a:latin typeface="+mj-lt"/>
                <a:cs typeface="Cambria"/>
              </a:rPr>
              <a:t> </a:t>
            </a:r>
            <a:r>
              <a:rPr lang="en-US" sz="1100" spc="-5" dirty="0">
                <a:latin typeface="+mj-lt"/>
                <a:cs typeface="Cambria"/>
              </a:rPr>
              <a:t>are</a:t>
            </a:r>
            <a:r>
              <a:rPr lang="en-US" sz="1100" spc="10" dirty="0">
                <a:latin typeface="+mj-lt"/>
                <a:cs typeface="Cambria"/>
              </a:rPr>
              <a:t> </a:t>
            </a:r>
            <a:r>
              <a:rPr lang="en-US" sz="1100" spc="-5" dirty="0">
                <a:latin typeface="+mj-lt"/>
                <a:cs typeface="Cambria"/>
              </a:rPr>
              <a:t>expressing</a:t>
            </a:r>
            <a:r>
              <a:rPr lang="en-US" sz="1100" dirty="0">
                <a:latin typeface="+mj-lt"/>
                <a:cs typeface="Cambria"/>
              </a:rPr>
              <a:t> </a:t>
            </a:r>
            <a:r>
              <a:rPr lang="en-US" sz="1100" spc="-5" dirty="0">
                <a:latin typeface="+mj-lt"/>
                <a:cs typeface="Cambria"/>
              </a:rPr>
              <a:t>the</a:t>
            </a:r>
            <a:r>
              <a:rPr lang="en-US" sz="1100" spc="5" dirty="0">
                <a:latin typeface="+mj-lt"/>
                <a:cs typeface="Cambria"/>
              </a:rPr>
              <a:t> </a:t>
            </a:r>
            <a:r>
              <a:rPr lang="en-US" sz="1100" spc="-5" dirty="0">
                <a:latin typeface="+mj-lt"/>
                <a:cs typeface="Cambria"/>
              </a:rPr>
              <a:t>views</a:t>
            </a:r>
            <a:r>
              <a:rPr lang="en-US" sz="1100" spc="10" dirty="0">
                <a:latin typeface="+mj-lt"/>
                <a:cs typeface="Cambria"/>
              </a:rPr>
              <a:t> </a:t>
            </a:r>
            <a:r>
              <a:rPr lang="en-US" sz="1100" spc="-5" dirty="0">
                <a:latin typeface="+mj-lt"/>
                <a:cs typeface="Cambria"/>
              </a:rPr>
              <a:t>of</a:t>
            </a:r>
            <a:r>
              <a:rPr lang="en-US" sz="1100" dirty="0">
                <a:latin typeface="+mj-lt"/>
                <a:cs typeface="Cambria"/>
              </a:rPr>
              <a:t> any</a:t>
            </a:r>
            <a:r>
              <a:rPr lang="en-US" sz="1100" spc="-5" dirty="0">
                <a:latin typeface="+mj-lt"/>
                <a:cs typeface="Cambria"/>
              </a:rPr>
              <a:t> manufacturer</a:t>
            </a:r>
            <a:r>
              <a:rPr lang="en-US" sz="1100" spc="5"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pharmaceuticals </a:t>
            </a:r>
            <a:r>
              <a:rPr lang="en-US" sz="1100" dirty="0">
                <a:latin typeface="+mj-lt"/>
                <a:cs typeface="Cambria"/>
              </a:rPr>
              <a:t> </a:t>
            </a:r>
            <a:r>
              <a:rPr lang="en-US" sz="1100" spc="-5" dirty="0">
                <a:latin typeface="+mj-lt"/>
                <a:cs typeface="Cambria"/>
              </a:rPr>
              <a:t>and/or</a:t>
            </a:r>
            <a:r>
              <a:rPr lang="en-US" sz="1100" spc="-10" dirty="0">
                <a:latin typeface="+mj-lt"/>
                <a:cs typeface="Cambria"/>
              </a:rPr>
              <a:t> </a:t>
            </a:r>
            <a:r>
              <a:rPr lang="en-US" sz="1100" spc="-5" dirty="0">
                <a:latin typeface="+mj-lt"/>
                <a:cs typeface="Cambria"/>
              </a:rPr>
              <a:t>medical devices</a:t>
            </a:r>
            <a:r>
              <a:rPr lang="en-US" sz="1100" dirty="0">
                <a:latin typeface="+mj-lt"/>
                <a:cs typeface="Cambria"/>
              </a:rPr>
              <a:t> </a:t>
            </a:r>
            <a:r>
              <a:rPr lang="en-US" sz="1100" spc="-5" dirty="0">
                <a:latin typeface="+mj-lt"/>
                <a:cs typeface="Cambria"/>
              </a:rPr>
              <a:t>or Rutgers.</a:t>
            </a:r>
            <a:endParaRPr lang="en-US" sz="1100" dirty="0">
              <a:latin typeface="+mj-lt"/>
              <a:cs typeface="Cambria"/>
            </a:endParaRPr>
          </a:p>
          <a:p>
            <a:pPr>
              <a:spcBef>
                <a:spcPts val="56"/>
              </a:spcBef>
            </a:pPr>
            <a:endParaRPr lang="en-US" sz="1100" dirty="0">
              <a:latin typeface="+mj-lt"/>
              <a:cs typeface="Cambria"/>
            </a:endParaRPr>
          </a:p>
          <a:p>
            <a:pPr marL="12988" marR="90269"/>
            <a:r>
              <a:rPr lang="en-US" sz="1100" spc="-5" dirty="0">
                <a:latin typeface="+mj-lt"/>
                <a:cs typeface="Cambria"/>
              </a:rPr>
              <a:t>It</a:t>
            </a:r>
            <a:r>
              <a:rPr lang="en-US" sz="1100" dirty="0">
                <a:latin typeface="+mj-lt"/>
                <a:cs typeface="Cambria"/>
              </a:rPr>
              <a:t> </a:t>
            </a:r>
            <a:r>
              <a:rPr lang="en-US" sz="1100" spc="-5" dirty="0">
                <a:latin typeface="+mj-lt"/>
                <a:cs typeface="Cambria"/>
              </a:rPr>
              <a:t>should</a:t>
            </a:r>
            <a:r>
              <a:rPr lang="en-US" sz="1100" spc="-10" dirty="0">
                <a:latin typeface="+mj-lt"/>
                <a:cs typeface="Cambria"/>
              </a:rPr>
              <a:t> </a:t>
            </a:r>
            <a:r>
              <a:rPr lang="en-US" sz="1100" dirty="0">
                <a:latin typeface="+mj-lt"/>
                <a:cs typeface="Cambria"/>
              </a:rPr>
              <a:t>be</a:t>
            </a:r>
            <a:r>
              <a:rPr lang="en-US" sz="1100" spc="5" dirty="0">
                <a:latin typeface="+mj-lt"/>
                <a:cs typeface="Cambria"/>
              </a:rPr>
              <a:t> </a:t>
            </a:r>
            <a:r>
              <a:rPr lang="en-US" sz="1100" spc="-5" dirty="0">
                <a:latin typeface="+mj-lt"/>
                <a:cs typeface="Cambria"/>
              </a:rPr>
              <a:t>noted</a:t>
            </a:r>
            <a:r>
              <a:rPr lang="en-US" sz="1100" spc="-10" dirty="0">
                <a:latin typeface="+mj-lt"/>
                <a:cs typeface="Cambria"/>
              </a:rPr>
              <a:t> </a:t>
            </a:r>
            <a:r>
              <a:rPr lang="en-US" sz="1100" spc="-5" dirty="0">
                <a:latin typeface="+mj-lt"/>
                <a:cs typeface="Cambria"/>
              </a:rPr>
              <a:t>that</a:t>
            </a:r>
            <a:r>
              <a:rPr lang="en-US" sz="1100" dirty="0">
                <a:latin typeface="+mj-lt"/>
                <a:cs typeface="Cambria"/>
              </a:rPr>
              <a:t> the</a:t>
            </a:r>
            <a:r>
              <a:rPr lang="en-US" sz="1100" spc="5" dirty="0">
                <a:latin typeface="+mj-lt"/>
                <a:cs typeface="Cambria"/>
              </a:rPr>
              <a:t> </a:t>
            </a:r>
            <a:r>
              <a:rPr lang="en-US" sz="1100" spc="-5" dirty="0">
                <a:latin typeface="+mj-lt"/>
                <a:cs typeface="Cambria"/>
              </a:rPr>
              <a:t>recommendations made</a:t>
            </a:r>
            <a:r>
              <a:rPr lang="en-US" sz="1100" spc="5" dirty="0">
                <a:latin typeface="+mj-lt"/>
                <a:cs typeface="Cambria"/>
              </a:rPr>
              <a:t> </a:t>
            </a:r>
            <a:r>
              <a:rPr lang="en-US" sz="1100" spc="-5" dirty="0">
                <a:latin typeface="+mj-lt"/>
                <a:cs typeface="Cambria"/>
              </a:rPr>
              <a:t>herein</a:t>
            </a:r>
            <a:r>
              <a:rPr lang="en-US" sz="1100" dirty="0">
                <a:latin typeface="+mj-lt"/>
                <a:cs typeface="Cambria"/>
              </a:rPr>
              <a:t> </a:t>
            </a:r>
            <a:r>
              <a:rPr lang="en-US" sz="1100" spc="-5" dirty="0">
                <a:latin typeface="+mj-lt"/>
                <a:cs typeface="Cambria"/>
              </a:rPr>
              <a:t>with regard</a:t>
            </a:r>
            <a:r>
              <a:rPr lang="en-US" sz="1100" spc="10" dirty="0">
                <a:latin typeface="+mj-lt"/>
                <a:cs typeface="Cambria"/>
              </a:rPr>
              <a:t> </a:t>
            </a:r>
            <a:r>
              <a:rPr lang="en-US" sz="1100" dirty="0">
                <a:latin typeface="+mj-lt"/>
                <a:cs typeface="Cambria"/>
              </a:rPr>
              <a:t>to</a:t>
            </a:r>
            <a:r>
              <a:rPr lang="en-US" sz="1100" spc="-5" dirty="0">
                <a:latin typeface="+mj-lt"/>
                <a:cs typeface="Cambria"/>
              </a:rPr>
              <a:t> the</a:t>
            </a:r>
            <a:r>
              <a:rPr lang="en-US" sz="1100" spc="5" dirty="0">
                <a:latin typeface="+mj-lt"/>
                <a:cs typeface="Cambria"/>
              </a:rPr>
              <a:t> </a:t>
            </a:r>
            <a:r>
              <a:rPr lang="en-US" sz="1100" spc="-5" dirty="0">
                <a:latin typeface="+mj-lt"/>
                <a:cs typeface="Cambria"/>
              </a:rPr>
              <a:t>use</a:t>
            </a:r>
            <a:r>
              <a:rPr lang="en-US" sz="1100" dirty="0">
                <a:latin typeface="+mj-lt"/>
                <a:cs typeface="Cambria"/>
              </a:rPr>
              <a:t> </a:t>
            </a:r>
            <a:r>
              <a:rPr lang="en-US" sz="1100" spc="-5" dirty="0">
                <a:latin typeface="+mj-lt"/>
                <a:cs typeface="Cambria"/>
              </a:rPr>
              <a:t>of </a:t>
            </a:r>
            <a:r>
              <a:rPr lang="en-US" sz="1100" dirty="0">
                <a:latin typeface="+mj-lt"/>
                <a:cs typeface="Cambria"/>
              </a:rPr>
              <a:t> </a:t>
            </a:r>
            <a:r>
              <a:rPr lang="en-US" sz="1100" spc="-5" dirty="0">
                <a:latin typeface="+mj-lt"/>
                <a:cs typeface="Cambria"/>
              </a:rPr>
              <a:t>therapeutic</a:t>
            </a:r>
            <a:r>
              <a:rPr lang="en-US" sz="1100" dirty="0">
                <a:latin typeface="+mj-lt"/>
                <a:cs typeface="Cambria"/>
              </a:rPr>
              <a:t> </a:t>
            </a:r>
            <a:r>
              <a:rPr lang="en-US" sz="1100" spc="-5" dirty="0">
                <a:latin typeface="+mj-lt"/>
                <a:cs typeface="Cambria"/>
              </a:rPr>
              <a:t>agents,</a:t>
            </a:r>
            <a:r>
              <a:rPr lang="en-US" sz="1100" spc="10" dirty="0">
                <a:latin typeface="+mj-lt"/>
                <a:cs typeface="Cambria"/>
              </a:rPr>
              <a:t> </a:t>
            </a:r>
            <a:r>
              <a:rPr lang="en-US" sz="1100" spc="-5" dirty="0">
                <a:latin typeface="+mj-lt"/>
                <a:cs typeface="Cambria"/>
              </a:rPr>
              <a:t>varying</a:t>
            </a:r>
            <a:r>
              <a:rPr lang="en-US" sz="1100" dirty="0">
                <a:latin typeface="+mj-lt"/>
                <a:cs typeface="Cambria"/>
              </a:rPr>
              <a:t> </a:t>
            </a:r>
            <a:r>
              <a:rPr lang="en-US" sz="1100" spc="-5" dirty="0">
                <a:latin typeface="+mj-lt"/>
                <a:cs typeface="Cambria"/>
              </a:rPr>
              <a:t>disease</a:t>
            </a:r>
            <a:r>
              <a:rPr lang="en-US" sz="1100" spc="5" dirty="0">
                <a:latin typeface="+mj-lt"/>
                <a:cs typeface="Cambria"/>
              </a:rPr>
              <a:t> </a:t>
            </a:r>
            <a:r>
              <a:rPr lang="en-US" sz="1100" spc="-5" dirty="0">
                <a:latin typeface="+mj-lt"/>
                <a:cs typeface="Cambria"/>
              </a:rPr>
              <a:t>states,</a:t>
            </a:r>
            <a:r>
              <a:rPr lang="en-US" sz="1100" spc="10" dirty="0">
                <a:latin typeface="+mj-lt"/>
                <a:cs typeface="Cambria"/>
              </a:rPr>
              <a:t> </a:t>
            </a:r>
            <a:r>
              <a:rPr lang="en-US" sz="1100" spc="-5" dirty="0">
                <a:latin typeface="+mj-lt"/>
                <a:cs typeface="Cambria"/>
              </a:rPr>
              <a:t>and assessments</a:t>
            </a:r>
            <a:r>
              <a:rPr lang="en-US" sz="1100" spc="5"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risk,</a:t>
            </a:r>
            <a:r>
              <a:rPr lang="en-US" sz="1100" spc="10" dirty="0">
                <a:latin typeface="+mj-lt"/>
                <a:cs typeface="Cambria"/>
              </a:rPr>
              <a:t> </a:t>
            </a:r>
            <a:r>
              <a:rPr lang="en-US" sz="1100" spc="-5" dirty="0">
                <a:latin typeface="+mj-lt"/>
                <a:cs typeface="Cambria"/>
              </a:rPr>
              <a:t>are</a:t>
            </a:r>
            <a:r>
              <a:rPr lang="en-US" sz="1100" spc="5" dirty="0">
                <a:latin typeface="+mj-lt"/>
                <a:cs typeface="Cambria"/>
              </a:rPr>
              <a:t> </a:t>
            </a:r>
            <a:r>
              <a:rPr lang="en-US" sz="1100" spc="-5" dirty="0">
                <a:latin typeface="+mj-lt"/>
                <a:cs typeface="Cambria"/>
              </a:rPr>
              <a:t>based upon</a:t>
            </a:r>
            <a:r>
              <a:rPr lang="en-US" sz="1100" spc="5" dirty="0">
                <a:latin typeface="+mj-lt"/>
                <a:cs typeface="Cambria"/>
              </a:rPr>
              <a:t> </a:t>
            </a:r>
            <a:r>
              <a:rPr lang="en-US" sz="1100" dirty="0">
                <a:latin typeface="+mj-lt"/>
                <a:cs typeface="Cambria"/>
              </a:rPr>
              <a:t>a </a:t>
            </a:r>
            <a:r>
              <a:rPr lang="en-US" sz="1100" spc="5" dirty="0">
                <a:latin typeface="+mj-lt"/>
                <a:cs typeface="Cambria"/>
              </a:rPr>
              <a:t> </a:t>
            </a:r>
            <a:r>
              <a:rPr lang="en-US" sz="1100" spc="-5" dirty="0">
                <a:latin typeface="+mj-lt"/>
                <a:cs typeface="Cambria"/>
              </a:rPr>
              <a:t>combination</a:t>
            </a:r>
            <a:r>
              <a:rPr lang="en-US" sz="1100" spc="5"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clinical trials,</a:t>
            </a:r>
            <a:r>
              <a:rPr lang="en-US" sz="1100" spc="15" dirty="0">
                <a:latin typeface="+mj-lt"/>
                <a:cs typeface="Cambria"/>
              </a:rPr>
              <a:t> </a:t>
            </a:r>
            <a:r>
              <a:rPr lang="en-US" sz="1100" spc="-5" dirty="0">
                <a:latin typeface="+mj-lt"/>
                <a:cs typeface="Cambria"/>
              </a:rPr>
              <a:t>current</a:t>
            </a:r>
            <a:r>
              <a:rPr lang="en-US" sz="1100" spc="10" dirty="0">
                <a:latin typeface="+mj-lt"/>
                <a:cs typeface="Cambria"/>
              </a:rPr>
              <a:t> </a:t>
            </a:r>
            <a:r>
              <a:rPr lang="en-US" sz="1100" spc="-5" dirty="0">
                <a:latin typeface="+mj-lt"/>
                <a:cs typeface="Cambria"/>
              </a:rPr>
              <a:t>guidelines,</a:t>
            </a:r>
            <a:r>
              <a:rPr lang="en-US" sz="1100" spc="15" dirty="0">
                <a:latin typeface="+mj-lt"/>
                <a:cs typeface="Cambria"/>
              </a:rPr>
              <a:t> </a:t>
            </a:r>
            <a:r>
              <a:rPr lang="en-US" sz="1100" dirty="0">
                <a:latin typeface="+mj-lt"/>
                <a:cs typeface="Cambria"/>
              </a:rPr>
              <a:t>and </a:t>
            </a:r>
            <a:r>
              <a:rPr lang="en-US" sz="1100" spc="-5" dirty="0">
                <a:latin typeface="+mj-lt"/>
                <a:cs typeface="Cambria"/>
              </a:rPr>
              <a:t>the</a:t>
            </a:r>
            <a:r>
              <a:rPr lang="en-US" sz="1100" spc="10" dirty="0">
                <a:latin typeface="+mj-lt"/>
                <a:cs typeface="Cambria"/>
              </a:rPr>
              <a:t> </a:t>
            </a:r>
            <a:r>
              <a:rPr lang="en-US" sz="1100" spc="-5" dirty="0">
                <a:latin typeface="+mj-lt"/>
                <a:cs typeface="Cambria"/>
              </a:rPr>
              <a:t>clinical</a:t>
            </a:r>
            <a:r>
              <a:rPr lang="en-US" sz="1100" spc="5" dirty="0">
                <a:latin typeface="+mj-lt"/>
                <a:cs typeface="Cambria"/>
              </a:rPr>
              <a:t> </a:t>
            </a:r>
            <a:r>
              <a:rPr lang="en-US" sz="1100" spc="-5" dirty="0">
                <a:latin typeface="+mj-lt"/>
                <a:cs typeface="Cambria"/>
              </a:rPr>
              <a:t>practice</a:t>
            </a:r>
            <a:r>
              <a:rPr lang="en-US" sz="1100" spc="10" dirty="0">
                <a:latin typeface="+mj-lt"/>
                <a:cs typeface="Cambria"/>
              </a:rPr>
              <a:t> </a:t>
            </a:r>
            <a:r>
              <a:rPr lang="en-US" sz="1100" spc="-5" dirty="0">
                <a:latin typeface="+mj-lt"/>
                <a:cs typeface="Cambria"/>
              </a:rPr>
              <a:t>experience</a:t>
            </a:r>
            <a:r>
              <a:rPr lang="en-US" sz="1100" spc="10"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the </a:t>
            </a:r>
            <a:r>
              <a:rPr lang="en-US" sz="1100" spc="-256" dirty="0">
                <a:latin typeface="+mj-lt"/>
                <a:cs typeface="Cambria"/>
              </a:rPr>
              <a:t> </a:t>
            </a:r>
            <a:r>
              <a:rPr lang="en-US" sz="1100" spc="-5" dirty="0">
                <a:latin typeface="+mj-lt"/>
                <a:cs typeface="Cambria"/>
              </a:rPr>
              <a:t>participating</a:t>
            </a:r>
            <a:r>
              <a:rPr lang="en-US" sz="1100" dirty="0">
                <a:latin typeface="+mj-lt"/>
                <a:cs typeface="Cambria"/>
              </a:rPr>
              <a:t> </a:t>
            </a:r>
            <a:r>
              <a:rPr lang="en-US" sz="1100" spc="-5" dirty="0">
                <a:latin typeface="+mj-lt"/>
                <a:cs typeface="Cambria"/>
              </a:rPr>
              <a:t>presenters.</a:t>
            </a:r>
            <a:r>
              <a:rPr lang="en-US" sz="1100" spc="10" dirty="0">
                <a:latin typeface="+mj-lt"/>
                <a:cs typeface="Cambria"/>
              </a:rPr>
              <a:t> </a:t>
            </a:r>
            <a:r>
              <a:rPr lang="en-US" sz="1100" spc="-5" dirty="0">
                <a:latin typeface="+mj-lt"/>
                <a:cs typeface="Cambria"/>
              </a:rPr>
              <a:t>The</a:t>
            </a:r>
            <a:r>
              <a:rPr lang="en-US" sz="1100" spc="5" dirty="0">
                <a:latin typeface="+mj-lt"/>
                <a:cs typeface="Cambria"/>
              </a:rPr>
              <a:t> </a:t>
            </a:r>
            <a:r>
              <a:rPr lang="en-US" sz="1100" spc="-5" dirty="0">
                <a:latin typeface="+mj-lt"/>
                <a:cs typeface="Cambria"/>
              </a:rPr>
              <a:t>drug selection</a:t>
            </a:r>
            <a:r>
              <a:rPr lang="en-US" sz="1100" spc="5" dirty="0">
                <a:latin typeface="+mj-lt"/>
                <a:cs typeface="Cambria"/>
              </a:rPr>
              <a:t> </a:t>
            </a:r>
            <a:r>
              <a:rPr lang="en-US" sz="1100" dirty="0">
                <a:latin typeface="+mj-lt"/>
                <a:cs typeface="Cambria"/>
              </a:rPr>
              <a:t>and</a:t>
            </a:r>
            <a:r>
              <a:rPr lang="en-US" sz="1100" spc="-5" dirty="0">
                <a:latin typeface="+mj-lt"/>
                <a:cs typeface="Cambria"/>
              </a:rPr>
              <a:t> dosage</a:t>
            </a:r>
            <a:r>
              <a:rPr lang="en-US" sz="1100" spc="10" dirty="0">
                <a:latin typeface="+mj-lt"/>
                <a:cs typeface="Cambria"/>
              </a:rPr>
              <a:t> </a:t>
            </a:r>
            <a:r>
              <a:rPr lang="en-US" sz="1100" spc="-5" dirty="0">
                <a:latin typeface="+mj-lt"/>
                <a:cs typeface="Cambria"/>
              </a:rPr>
              <a:t>information</a:t>
            </a:r>
            <a:r>
              <a:rPr lang="en-US" sz="1100" spc="5" dirty="0">
                <a:latin typeface="+mj-lt"/>
                <a:cs typeface="Cambria"/>
              </a:rPr>
              <a:t> </a:t>
            </a:r>
            <a:r>
              <a:rPr lang="en-US" sz="1100" spc="-5" dirty="0">
                <a:latin typeface="+mj-lt"/>
                <a:cs typeface="Cambria"/>
              </a:rPr>
              <a:t>presented </a:t>
            </a:r>
            <a:r>
              <a:rPr lang="en-US" sz="1100" dirty="0">
                <a:latin typeface="+mj-lt"/>
                <a:cs typeface="Cambria"/>
              </a:rPr>
              <a:t>in</a:t>
            </a:r>
            <a:r>
              <a:rPr lang="en-US" sz="1100" spc="5" dirty="0">
                <a:latin typeface="+mj-lt"/>
                <a:cs typeface="Cambria"/>
              </a:rPr>
              <a:t> </a:t>
            </a:r>
            <a:r>
              <a:rPr lang="en-US" sz="1100" spc="-5" dirty="0">
                <a:latin typeface="+mj-lt"/>
                <a:cs typeface="Cambria"/>
              </a:rPr>
              <a:t>this </a:t>
            </a:r>
            <a:r>
              <a:rPr lang="en-US" sz="1100" dirty="0">
                <a:latin typeface="+mj-lt"/>
                <a:cs typeface="Cambria"/>
              </a:rPr>
              <a:t> </a:t>
            </a:r>
            <a:r>
              <a:rPr lang="en-US" sz="1100" spc="-5" dirty="0">
                <a:latin typeface="+mj-lt"/>
                <a:cs typeface="Cambria"/>
              </a:rPr>
              <a:t>activity are</a:t>
            </a:r>
            <a:r>
              <a:rPr lang="en-US" sz="1100" spc="5" dirty="0">
                <a:latin typeface="+mj-lt"/>
                <a:cs typeface="Cambria"/>
              </a:rPr>
              <a:t> </a:t>
            </a:r>
            <a:r>
              <a:rPr lang="en-US" sz="1100" spc="-5" dirty="0">
                <a:latin typeface="+mj-lt"/>
                <a:cs typeface="Cambria"/>
              </a:rPr>
              <a:t>believed</a:t>
            </a:r>
            <a:r>
              <a:rPr lang="en-US" sz="1100" spc="-10" dirty="0">
                <a:latin typeface="+mj-lt"/>
                <a:cs typeface="Cambria"/>
              </a:rPr>
              <a:t> </a:t>
            </a:r>
            <a:r>
              <a:rPr lang="en-US" sz="1100" dirty="0">
                <a:latin typeface="+mj-lt"/>
                <a:cs typeface="Cambria"/>
              </a:rPr>
              <a:t>to be </a:t>
            </a:r>
            <a:r>
              <a:rPr lang="en-US" sz="1100" spc="-5" dirty="0">
                <a:latin typeface="+mj-lt"/>
                <a:cs typeface="Cambria"/>
              </a:rPr>
              <a:t>accurate.</a:t>
            </a:r>
            <a:r>
              <a:rPr lang="en-US" sz="1100" spc="281" dirty="0">
                <a:latin typeface="+mj-lt"/>
                <a:cs typeface="Cambria"/>
              </a:rPr>
              <a:t> </a:t>
            </a:r>
            <a:r>
              <a:rPr lang="en-US" sz="1100" spc="-5" dirty="0">
                <a:latin typeface="+mj-lt"/>
                <a:cs typeface="Cambria"/>
              </a:rPr>
              <a:t>However, participants are</a:t>
            </a:r>
            <a:r>
              <a:rPr lang="en-US" sz="1100" spc="5" dirty="0">
                <a:latin typeface="+mj-lt"/>
                <a:cs typeface="Cambria"/>
              </a:rPr>
              <a:t> </a:t>
            </a:r>
            <a:r>
              <a:rPr lang="en-US" sz="1100" spc="-5" dirty="0">
                <a:latin typeface="+mj-lt"/>
                <a:cs typeface="Cambria"/>
              </a:rPr>
              <a:t>urged</a:t>
            </a:r>
            <a:r>
              <a:rPr lang="en-US" sz="1100" spc="-10" dirty="0">
                <a:latin typeface="+mj-lt"/>
                <a:cs typeface="Cambria"/>
              </a:rPr>
              <a:t> </a:t>
            </a:r>
            <a:r>
              <a:rPr lang="en-US" sz="1100" spc="5" dirty="0">
                <a:latin typeface="+mj-lt"/>
                <a:cs typeface="Cambria"/>
              </a:rPr>
              <a:t>to</a:t>
            </a:r>
            <a:r>
              <a:rPr lang="en-US" sz="1100" dirty="0">
                <a:latin typeface="+mj-lt"/>
                <a:cs typeface="Cambria"/>
              </a:rPr>
              <a:t> </a:t>
            </a:r>
            <a:r>
              <a:rPr lang="en-US" sz="1100" spc="-5" dirty="0">
                <a:latin typeface="+mj-lt"/>
                <a:cs typeface="Cambria"/>
              </a:rPr>
              <a:t>consult</a:t>
            </a:r>
            <a:r>
              <a:rPr lang="en-US" sz="1100" dirty="0">
                <a:latin typeface="+mj-lt"/>
                <a:cs typeface="Cambria"/>
              </a:rPr>
              <a:t> </a:t>
            </a:r>
            <a:r>
              <a:rPr lang="en-US" sz="1100" spc="-5" dirty="0">
                <a:latin typeface="+mj-lt"/>
                <a:cs typeface="Cambria"/>
              </a:rPr>
              <a:t>all </a:t>
            </a:r>
            <a:r>
              <a:rPr lang="en-US" sz="1100" dirty="0">
                <a:latin typeface="+mj-lt"/>
                <a:cs typeface="Cambria"/>
              </a:rPr>
              <a:t> </a:t>
            </a:r>
            <a:r>
              <a:rPr lang="en-US" sz="1100" spc="-5" dirty="0">
                <a:latin typeface="+mj-lt"/>
                <a:cs typeface="Cambria"/>
              </a:rPr>
              <a:t>available</a:t>
            </a:r>
            <a:r>
              <a:rPr lang="en-US" sz="1100" spc="5" dirty="0">
                <a:latin typeface="+mj-lt"/>
                <a:cs typeface="Cambria"/>
              </a:rPr>
              <a:t> </a:t>
            </a:r>
            <a:r>
              <a:rPr lang="en-US" sz="1100" spc="-5" dirty="0">
                <a:latin typeface="+mj-lt"/>
                <a:cs typeface="Cambria"/>
              </a:rPr>
              <a:t>data</a:t>
            </a:r>
            <a:r>
              <a:rPr lang="en-US" sz="1100" spc="5" dirty="0">
                <a:latin typeface="+mj-lt"/>
                <a:cs typeface="Cambria"/>
              </a:rPr>
              <a:t> </a:t>
            </a:r>
            <a:r>
              <a:rPr lang="en-US" sz="1100" spc="-5" dirty="0">
                <a:latin typeface="+mj-lt"/>
                <a:cs typeface="Cambria"/>
              </a:rPr>
              <a:t>on</a:t>
            </a:r>
            <a:r>
              <a:rPr lang="en-US" sz="1100" spc="5" dirty="0">
                <a:latin typeface="+mj-lt"/>
                <a:cs typeface="Cambria"/>
              </a:rPr>
              <a:t> </a:t>
            </a:r>
            <a:r>
              <a:rPr lang="en-US" sz="1100" spc="-5" dirty="0">
                <a:latin typeface="+mj-lt"/>
                <a:cs typeface="Cambria"/>
              </a:rPr>
              <a:t>products</a:t>
            </a:r>
            <a:r>
              <a:rPr lang="en-US" sz="1100" dirty="0">
                <a:latin typeface="+mj-lt"/>
                <a:cs typeface="Cambria"/>
              </a:rPr>
              <a:t> </a:t>
            </a:r>
            <a:r>
              <a:rPr lang="en-US" sz="1100" spc="-5" dirty="0">
                <a:latin typeface="+mj-lt"/>
                <a:cs typeface="Cambria"/>
              </a:rPr>
              <a:t>or</a:t>
            </a:r>
            <a:r>
              <a:rPr lang="en-US" sz="1100" dirty="0">
                <a:latin typeface="+mj-lt"/>
                <a:cs typeface="Cambria"/>
              </a:rPr>
              <a:t> </a:t>
            </a:r>
            <a:r>
              <a:rPr lang="en-US" sz="1100" spc="-5" dirty="0">
                <a:latin typeface="+mj-lt"/>
                <a:cs typeface="Cambria"/>
              </a:rPr>
              <a:t>procedures</a:t>
            </a:r>
            <a:r>
              <a:rPr lang="en-US" sz="1100" spc="5" dirty="0">
                <a:latin typeface="+mj-lt"/>
                <a:cs typeface="Cambria"/>
              </a:rPr>
              <a:t> </a:t>
            </a:r>
            <a:r>
              <a:rPr lang="en-US" sz="1100" spc="-5" dirty="0">
                <a:latin typeface="+mj-lt"/>
                <a:cs typeface="Cambria"/>
              </a:rPr>
              <a:t>before</a:t>
            </a:r>
            <a:r>
              <a:rPr lang="en-US" sz="1100" spc="5" dirty="0">
                <a:latin typeface="+mj-lt"/>
                <a:cs typeface="Cambria"/>
              </a:rPr>
              <a:t> </a:t>
            </a:r>
            <a:r>
              <a:rPr lang="en-US" sz="1100" spc="-5" dirty="0">
                <a:latin typeface="+mj-lt"/>
                <a:cs typeface="Cambria"/>
              </a:rPr>
              <a:t>using</a:t>
            </a:r>
            <a:r>
              <a:rPr lang="en-US" sz="1100" dirty="0">
                <a:latin typeface="+mj-lt"/>
                <a:cs typeface="Cambria"/>
              </a:rPr>
              <a:t> </a:t>
            </a:r>
            <a:r>
              <a:rPr lang="en-US" sz="1100" spc="-5" dirty="0">
                <a:latin typeface="+mj-lt"/>
                <a:cs typeface="Cambria"/>
              </a:rPr>
              <a:t>them</a:t>
            </a:r>
            <a:r>
              <a:rPr lang="en-US" sz="1100" dirty="0">
                <a:latin typeface="+mj-lt"/>
                <a:cs typeface="Cambria"/>
              </a:rPr>
              <a:t> in</a:t>
            </a:r>
            <a:r>
              <a:rPr lang="en-US" sz="1100" spc="5" dirty="0">
                <a:latin typeface="+mj-lt"/>
                <a:cs typeface="Cambria"/>
              </a:rPr>
              <a:t> </a:t>
            </a:r>
            <a:r>
              <a:rPr lang="en-US" sz="1100" spc="-5" dirty="0">
                <a:latin typeface="+mj-lt"/>
                <a:cs typeface="Cambria"/>
              </a:rPr>
              <a:t>clinical</a:t>
            </a:r>
            <a:r>
              <a:rPr lang="en-US" sz="1100" spc="-10" dirty="0">
                <a:latin typeface="+mj-lt"/>
                <a:cs typeface="Cambria"/>
              </a:rPr>
              <a:t> </a:t>
            </a:r>
            <a:r>
              <a:rPr lang="en-US" sz="1100" spc="-5" dirty="0">
                <a:latin typeface="+mj-lt"/>
                <a:cs typeface="Cambria"/>
              </a:rPr>
              <a:t>practice.</a:t>
            </a:r>
            <a:r>
              <a:rPr lang="en-US" sz="1100" spc="10" dirty="0">
                <a:latin typeface="+mj-lt"/>
                <a:cs typeface="Cambria"/>
              </a:rPr>
              <a:t> </a:t>
            </a:r>
            <a:r>
              <a:rPr lang="en-US" sz="1100" spc="-5" dirty="0">
                <a:latin typeface="+mj-lt"/>
                <a:cs typeface="Cambria"/>
              </a:rPr>
              <a:t>Rutgers </a:t>
            </a:r>
            <a:r>
              <a:rPr lang="en-US" sz="1100" dirty="0">
                <a:latin typeface="+mj-lt"/>
                <a:cs typeface="Cambria"/>
              </a:rPr>
              <a:t> </a:t>
            </a:r>
            <a:r>
              <a:rPr lang="en-US" sz="1100" spc="-5" dirty="0">
                <a:latin typeface="+mj-lt"/>
                <a:cs typeface="Cambria"/>
              </a:rPr>
              <a:t>reserves</a:t>
            </a:r>
            <a:r>
              <a:rPr lang="en-US" sz="1100" dirty="0">
                <a:latin typeface="+mj-lt"/>
                <a:cs typeface="Cambria"/>
              </a:rPr>
              <a:t> </a:t>
            </a:r>
            <a:r>
              <a:rPr lang="en-US" sz="1100" spc="-5" dirty="0">
                <a:latin typeface="+mj-lt"/>
                <a:cs typeface="Cambria"/>
              </a:rPr>
              <a:t>the</a:t>
            </a:r>
            <a:r>
              <a:rPr lang="en-US" sz="1100" dirty="0">
                <a:latin typeface="+mj-lt"/>
                <a:cs typeface="Cambria"/>
              </a:rPr>
              <a:t> </a:t>
            </a:r>
            <a:r>
              <a:rPr lang="en-US" sz="1100" spc="-5" dirty="0">
                <a:latin typeface="+mj-lt"/>
                <a:cs typeface="Cambria"/>
              </a:rPr>
              <a:t>right</a:t>
            </a:r>
            <a:r>
              <a:rPr lang="en-US" sz="1100" spc="5" dirty="0">
                <a:latin typeface="+mj-lt"/>
                <a:cs typeface="Cambria"/>
              </a:rPr>
              <a:t> </a:t>
            </a:r>
            <a:r>
              <a:rPr lang="en-US" sz="1100" dirty="0">
                <a:latin typeface="+mj-lt"/>
                <a:cs typeface="Cambria"/>
              </a:rPr>
              <a:t>to</a:t>
            </a:r>
            <a:r>
              <a:rPr lang="en-US" sz="1100" spc="-5" dirty="0">
                <a:latin typeface="+mj-lt"/>
                <a:cs typeface="Cambria"/>
              </a:rPr>
              <a:t> modify the</a:t>
            </a:r>
            <a:r>
              <a:rPr lang="en-US" sz="1100" spc="5" dirty="0">
                <a:latin typeface="+mj-lt"/>
                <a:cs typeface="Cambria"/>
              </a:rPr>
              <a:t> </a:t>
            </a:r>
            <a:r>
              <a:rPr lang="en-US" sz="1100" spc="-5" dirty="0">
                <a:latin typeface="+mj-lt"/>
                <a:cs typeface="Cambria"/>
              </a:rPr>
              <a:t>program contents </a:t>
            </a:r>
            <a:r>
              <a:rPr lang="en-US" sz="1100" dirty="0">
                <a:latin typeface="+mj-lt"/>
                <a:cs typeface="Cambria"/>
              </a:rPr>
              <a:t>and</a:t>
            </a:r>
            <a:r>
              <a:rPr lang="en-US" sz="1100" spc="-5" dirty="0">
                <a:latin typeface="+mj-lt"/>
                <a:cs typeface="Cambria"/>
              </a:rPr>
              <a:t> faculty</a:t>
            </a:r>
            <a:r>
              <a:rPr lang="en-US" sz="1100" spc="-10" dirty="0">
                <a:latin typeface="+mj-lt"/>
                <a:cs typeface="Cambria"/>
              </a:rPr>
              <a:t> </a:t>
            </a:r>
            <a:r>
              <a:rPr lang="en-US" sz="1100" dirty="0">
                <a:latin typeface="+mj-lt"/>
                <a:cs typeface="Cambria"/>
              </a:rPr>
              <a:t>if</a:t>
            </a:r>
            <a:r>
              <a:rPr lang="en-US" sz="1100" spc="-5" dirty="0">
                <a:latin typeface="+mj-lt"/>
                <a:cs typeface="Cambria"/>
              </a:rPr>
              <a:t> necessary.</a:t>
            </a:r>
            <a:endParaRPr lang="en-US" sz="1100" dirty="0">
              <a:latin typeface="+mj-lt"/>
              <a:cs typeface="Cambria"/>
            </a:endParaRPr>
          </a:p>
          <a:p>
            <a:pPr>
              <a:spcBef>
                <a:spcPts val="31"/>
              </a:spcBef>
            </a:pPr>
            <a:endParaRPr lang="en-US" sz="1100" dirty="0">
              <a:latin typeface="+mj-lt"/>
              <a:cs typeface="Cambria"/>
            </a:endParaRPr>
          </a:p>
          <a:p>
            <a:pPr marL="12988">
              <a:spcBef>
                <a:spcPts val="5"/>
              </a:spcBef>
            </a:pPr>
            <a:r>
              <a:rPr lang="en-US" sz="1100" b="1" u="sng" spc="-5" dirty="0">
                <a:uFill>
                  <a:solidFill>
                    <a:schemeClr val="accent4">
                      <a:lumMod val="40000"/>
                      <a:lumOff val="60000"/>
                    </a:schemeClr>
                  </a:solidFill>
                </a:uFill>
                <a:latin typeface="+mj-lt"/>
                <a:cs typeface="Cambria"/>
              </a:rPr>
              <a:t>Questions</a:t>
            </a:r>
            <a:endParaRPr lang="en-US" sz="1100" dirty="0">
              <a:uFill>
                <a:solidFill>
                  <a:schemeClr val="accent4">
                    <a:lumMod val="40000"/>
                    <a:lumOff val="60000"/>
                  </a:schemeClr>
                </a:solidFill>
              </a:uFill>
              <a:latin typeface="+mj-lt"/>
              <a:cs typeface="Cambria"/>
            </a:endParaRPr>
          </a:p>
          <a:p>
            <a:pPr marL="12988" marR="134429">
              <a:spcBef>
                <a:spcPts val="61"/>
              </a:spcBef>
            </a:pPr>
            <a:r>
              <a:rPr lang="en-US" sz="1100" spc="-5" dirty="0">
                <a:latin typeface="+mj-lt"/>
                <a:cs typeface="Cambria"/>
              </a:rPr>
              <a:t>For</a:t>
            </a:r>
            <a:r>
              <a:rPr lang="en-US" sz="1100" dirty="0">
                <a:latin typeface="+mj-lt"/>
                <a:cs typeface="Cambria"/>
              </a:rPr>
              <a:t> </a:t>
            </a:r>
            <a:r>
              <a:rPr lang="en-US" sz="1100" spc="-5" dirty="0">
                <a:latin typeface="+mj-lt"/>
                <a:cs typeface="Cambria"/>
              </a:rPr>
              <a:t>questions</a:t>
            </a:r>
            <a:r>
              <a:rPr lang="en-US" sz="1100" spc="5" dirty="0">
                <a:latin typeface="+mj-lt"/>
                <a:cs typeface="Cambria"/>
              </a:rPr>
              <a:t> </a:t>
            </a:r>
            <a:r>
              <a:rPr lang="en-US" sz="1100" spc="-5" dirty="0">
                <a:latin typeface="+mj-lt"/>
                <a:cs typeface="Cambria"/>
              </a:rPr>
              <a:t>or</a:t>
            </a:r>
            <a:r>
              <a:rPr lang="en-US" sz="1100" dirty="0">
                <a:latin typeface="+mj-lt"/>
                <a:cs typeface="Cambria"/>
              </a:rPr>
              <a:t> </a:t>
            </a:r>
            <a:r>
              <a:rPr lang="en-US" sz="1100" spc="-5" dirty="0">
                <a:latin typeface="+mj-lt"/>
                <a:cs typeface="Cambria"/>
              </a:rPr>
              <a:t>concerns</a:t>
            </a:r>
            <a:r>
              <a:rPr lang="en-US" sz="1100" spc="5" dirty="0">
                <a:latin typeface="+mj-lt"/>
                <a:cs typeface="Cambria"/>
              </a:rPr>
              <a:t> </a:t>
            </a:r>
            <a:r>
              <a:rPr lang="en-US" sz="1100" spc="-5" dirty="0">
                <a:latin typeface="+mj-lt"/>
                <a:cs typeface="Cambria"/>
              </a:rPr>
              <a:t>regarding</a:t>
            </a:r>
            <a:r>
              <a:rPr lang="en-US" sz="1100" dirty="0">
                <a:latin typeface="+mj-lt"/>
                <a:cs typeface="Cambria"/>
              </a:rPr>
              <a:t> </a:t>
            </a:r>
            <a:r>
              <a:rPr lang="en-US" sz="1100" spc="-5" dirty="0">
                <a:latin typeface="+mj-lt"/>
                <a:cs typeface="Cambria"/>
              </a:rPr>
              <a:t>nursing</a:t>
            </a:r>
            <a:r>
              <a:rPr lang="en-US" sz="1100" spc="15" dirty="0">
                <a:latin typeface="+mj-lt"/>
                <a:cs typeface="Cambria"/>
              </a:rPr>
              <a:t> </a:t>
            </a:r>
            <a:r>
              <a:rPr lang="en-US" sz="1100" dirty="0">
                <a:latin typeface="+mj-lt"/>
                <a:cs typeface="Cambria"/>
              </a:rPr>
              <a:t>contact</a:t>
            </a:r>
            <a:r>
              <a:rPr lang="en-US" sz="1100" spc="5" dirty="0">
                <a:latin typeface="+mj-lt"/>
                <a:cs typeface="Cambria"/>
              </a:rPr>
              <a:t> </a:t>
            </a:r>
            <a:r>
              <a:rPr lang="en-US" sz="1100" spc="-5" dirty="0">
                <a:latin typeface="+mj-lt"/>
                <a:cs typeface="Cambria"/>
              </a:rPr>
              <a:t>hours</a:t>
            </a:r>
            <a:r>
              <a:rPr lang="en-US" sz="1100" spc="10" dirty="0">
                <a:latin typeface="+mj-lt"/>
                <a:cs typeface="Cambria"/>
              </a:rPr>
              <a:t> </a:t>
            </a:r>
            <a:r>
              <a:rPr lang="en-US" sz="1100" spc="-5" dirty="0">
                <a:latin typeface="+mj-lt"/>
                <a:cs typeface="Cambria"/>
              </a:rPr>
              <a:t>for</a:t>
            </a:r>
            <a:r>
              <a:rPr lang="en-US" sz="1100" dirty="0">
                <a:latin typeface="+mj-lt"/>
                <a:cs typeface="Cambria"/>
              </a:rPr>
              <a:t> </a:t>
            </a:r>
            <a:r>
              <a:rPr lang="en-US" sz="1100" spc="-5" dirty="0">
                <a:latin typeface="+mj-lt"/>
                <a:cs typeface="Cambria"/>
              </a:rPr>
              <a:t>this</a:t>
            </a:r>
            <a:r>
              <a:rPr lang="en-US" sz="1100" spc="5" dirty="0">
                <a:latin typeface="+mj-lt"/>
                <a:cs typeface="Cambria"/>
              </a:rPr>
              <a:t> </a:t>
            </a:r>
            <a:r>
              <a:rPr lang="en-US" sz="1100" spc="-5" dirty="0">
                <a:latin typeface="+mj-lt"/>
                <a:cs typeface="Cambria"/>
              </a:rPr>
              <a:t>activity,</a:t>
            </a:r>
            <a:r>
              <a:rPr lang="en-US" sz="1100" spc="10" dirty="0">
                <a:latin typeface="+mj-lt"/>
                <a:cs typeface="Cambria"/>
              </a:rPr>
              <a:t> </a:t>
            </a:r>
            <a:r>
              <a:rPr lang="en-US" sz="1100" spc="-5" dirty="0">
                <a:latin typeface="+mj-lt"/>
                <a:cs typeface="Cambria"/>
              </a:rPr>
              <a:t>please</a:t>
            </a:r>
            <a:r>
              <a:rPr lang="en-US" sz="1100" spc="10" dirty="0">
                <a:latin typeface="+mj-lt"/>
                <a:cs typeface="Cambria"/>
              </a:rPr>
              <a:t> </a:t>
            </a:r>
            <a:r>
              <a:rPr lang="en-US" sz="1100" spc="-5" dirty="0">
                <a:latin typeface="+mj-lt"/>
                <a:cs typeface="Cambria"/>
              </a:rPr>
              <a:t>call</a:t>
            </a:r>
            <a:r>
              <a:rPr lang="en-US" sz="1100" dirty="0">
                <a:latin typeface="+mj-lt"/>
                <a:cs typeface="Cambria"/>
              </a:rPr>
              <a:t> </a:t>
            </a:r>
            <a:r>
              <a:rPr lang="en-US" sz="1100" spc="-5" dirty="0">
                <a:latin typeface="+mj-lt"/>
                <a:cs typeface="Cambria"/>
              </a:rPr>
              <a:t>the </a:t>
            </a:r>
            <a:r>
              <a:rPr lang="en-US" sz="1100" spc="-256" dirty="0">
                <a:latin typeface="+mj-lt"/>
                <a:cs typeface="Cambria"/>
              </a:rPr>
              <a:t> </a:t>
            </a:r>
            <a:r>
              <a:rPr lang="en-US" sz="1100" spc="-5" dirty="0">
                <a:latin typeface="+mj-lt"/>
                <a:cs typeface="Cambria"/>
              </a:rPr>
              <a:t>Center for</a:t>
            </a:r>
            <a:r>
              <a:rPr lang="en-US" sz="1100" dirty="0">
                <a:latin typeface="+mj-lt"/>
                <a:cs typeface="Cambria"/>
              </a:rPr>
              <a:t> </a:t>
            </a:r>
            <a:r>
              <a:rPr lang="en-US" sz="1100" spc="-5" dirty="0">
                <a:latin typeface="+mj-lt"/>
                <a:cs typeface="Cambria"/>
              </a:rPr>
              <a:t>Professional</a:t>
            </a:r>
            <a:r>
              <a:rPr lang="en-US" sz="1100" spc="10" dirty="0">
                <a:latin typeface="+mj-lt"/>
                <a:cs typeface="Cambria"/>
              </a:rPr>
              <a:t> </a:t>
            </a:r>
            <a:r>
              <a:rPr lang="en-US" sz="1100" spc="-5" dirty="0">
                <a:latin typeface="+mj-lt"/>
                <a:cs typeface="Cambria"/>
              </a:rPr>
              <a:t>Development</a:t>
            </a:r>
            <a:r>
              <a:rPr lang="en-US" sz="1100" dirty="0">
                <a:latin typeface="+mj-lt"/>
                <a:cs typeface="Cambria"/>
              </a:rPr>
              <a:t> at</a:t>
            </a:r>
            <a:r>
              <a:rPr lang="en-US" sz="1100" spc="5" dirty="0">
                <a:latin typeface="+mj-lt"/>
                <a:cs typeface="Cambria"/>
              </a:rPr>
              <a:t> </a:t>
            </a:r>
            <a:r>
              <a:rPr lang="en-US" sz="1100" spc="-5" dirty="0">
                <a:latin typeface="+mj-lt"/>
                <a:cs typeface="Cambria"/>
              </a:rPr>
              <a:t>973-972-6655</a:t>
            </a:r>
            <a:r>
              <a:rPr lang="en-US" sz="1100" dirty="0">
                <a:latin typeface="+mj-lt"/>
                <a:cs typeface="Cambria"/>
              </a:rPr>
              <a:t> </a:t>
            </a:r>
            <a:r>
              <a:rPr lang="en-US" sz="1100" spc="5" dirty="0">
                <a:latin typeface="+mj-lt"/>
                <a:cs typeface="Cambria"/>
              </a:rPr>
              <a:t>or</a:t>
            </a:r>
            <a:r>
              <a:rPr lang="en-US" sz="1100" spc="-5" dirty="0">
                <a:latin typeface="+mj-lt"/>
                <a:cs typeface="Cambria"/>
              </a:rPr>
              <a:t> email</a:t>
            </a:r>
            <a:r>
              <a:rPr lang="en-US" sz="1100" dirty="0">
                <a:latin typeface="+mj-lt"/>
                <a:cs typeface="Cambria"/>
              </a:rPr>
              <a:t> </a:t>
            </a:r>
            <a:r>
              <a:rPr lang="en-US" sz="1100" u="sng" spc="-5" dirty="0">
                <a:uFill>
                  <a:solidFill>
                    <a:srgbClr val="0000FF"/>
                  </a:solidFill>
                </a:uFill>
                <a:latin typeface="+mj-lt"/>
                <a:cs typeface="Cambria"/>
                <a:hlinkClick r:id="rId4">
                  <a:extLst>
                    <a:ext uri="{A12FA001-AC4F-418D-AE19-62706E023703}">
                      <ahyp:hlinkClr xmlns:ahyp="http://schemas.microsoft.com/office/drawing/2018/hyperlinkcolor" val="tx"/>
                    </a:ext>
                  </a:extLst>
                </a:hlinkClick>
              </a:rPr>
              <a:t>cpdn@rutgers.edu</a:t>
            </a:r>
            <a:endParaRPr lang="en-US" sz="1100" dirty="0">
              <a:latin typeface="+mj-lt"/>
              <a:cs typeface="Cambria"/>
            </a:endParaRPr>
          </a:p>
          <a:p>
            <a:endParaRPr lang="en-US" sz="1100" dirty="0">
              <a:latin typeface="+mj-lt"/>
              <a:cs typeface="Cambria"/>
            </a:endParaRPr>
          </a:p>
          <a:p>
            <a:pPr>
              <a:spcBef>
                <a:spcPts val="1130"/>
              </a:spcBef>
            </a:pPr>
            <a:r>
              <a:rPr lang="en-US" sz="1100" b="1" u="sng" spc="-5" dirty="0">
                <a:uFill>
                  <a:solidFill>
                    <a:schemeClr val="accent4">
                      <a:lumMod val="40000"/>
                      <a:lumOff val="60000"/>
                    </a:schemeClr>
                  </a:solidFill>
                </a:uFill>
                <a:latin typeface="+mj-lt"/>
                <a:cs typeface="Cambria"/>
              </a:rPr>
              <a:t>INSTRUCTIONS</a:t>
            </a:r>
            <a:r>
              <a:rPr lang="en-US" sz="1100" b="1" u="sng" spc="-10" dirty="0">
                <a:uFill>
                  <a:solidFill>
                    <a:schemeClr val="accent4">
                      <a:lumMod val="40000"/>
                      <a:lumOff val="60000"/>
                    </a:schemeClr>
                  </a:solidFill>
                </a:uFill>
                <a:latin typeface="+mj-lt"/>
                <a:cs typeface="Cambria"/>
              </a:rPr>
              <a:t> </a:t>
            </a:r>
            <a:r>
              <a:rPr lang="en-US" sz="1100" b="1" u="sng" dirty="0">
                <a:uFill>
                  <a:solidFill>
                    <a:schemeClr val="accent4">
                      <a:lumMod val="40000"/>
                      <a:lumOff val="60000"/>
                    </a:schemeClr>
                  </a:solidFill>
                </a:uFill>
                <a:latin typeface="+mj-lt"/>
                <a:cs typeface="Cambria"/>
              </a:rPr>
              <a:t>FOR</a:t>
            </a:r>
            <a:r>
              <a:rPr lang="en-US" sz="1100" b="1" u="sng" spc="-10"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EVALUATION AND</a:t>
            </a:r>
            <a:endParaRPr lang="en-US" sz="1100" dirty="0">
              <a:uFill>
                <a:solidFill>
                  <a:schemeClr val="accent4">
                    <a:lumMod val="40000"/>
                    <a:lumOff val="60000"/>
                  </a:schemeClr>
                </a:solidFill>
              </a:uFill>
              <a:latin typeface="+mj-lt"/>
              <a:cs typeface="Cambria"/>
            </a:endParaRPr>
          </a:p>
          <a:p>
            <a:r>
              <a:rPr lang="en-US" sz="1100" b="1" u="sng" spc="-5" dirty="0">
                <a:uFill>
                  <a:solidFill>
                    <a:schemeClr val="accent4">
                      <a:lumMod val="40000"/>
                      <a:lumOff val="60000"/>
                    </a:schemeClr>
                  </a:solidFill>
                </a:uFill>
                <a:latin typeface="+mj-lt"/>
                <a:cs typeface="Cambria"/>
              </a:rPr>
              <a:t>CE</a:t>
            </a:r>
            <a:r>
              <a:rPr lang="en-US" sz="1100" b="1" u="sng" spc="-10"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CERTIFICATES</a:t>
            </a:r>
            <a:r>
              <a:rPr lang="en-US" sz="1100" b="1" u="sng" spc="-10" dirty="0">
                <a:uFill>
                  <a:solidFill>
                    <a:schemeClr val="accent4">
                      <a:lumMod val="40000"/>
                      <a:lumOff val="60000"/>
                    </a:schemeClr>
                  </a:solidFill>
                </a:uFill>
                <a:latin typeface="+mj-lt"/>
                <a:cs typeface="Cambria"/>
              </a:rPr>
              <a:t> </a:t>
            </a:r>
            <a:r>
              <a:rPr lang="en-US" sz="1100" b="1" u="sng" dirty="0">
                <a:uFill>
                  <a:solidFill>
                    <a:schemeClr val="accent4">
                      <a:lumMod val="40000"/>
                      <a:lumOff val="60000"/>
                    </a:schemeClr>
                  </a:solidFill>
                </a:uFill>
                <a:latin typeface="+mj-lt"/>
                <a:cs typeface="Cambria"/>
              </a:rPr>
              <a:t>AND</a:t>
            </a:r>
            <a:r>
              <a:rPr lang="en-US" sz="1100" b="1" u="sng" spc="-15"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ATTENDANCE </a:t>
            </a:r>
            <a:r>
              <a:rPr lang="en-US" sz="1100" b="1" u="sng" dirty="0">
                <a:uFill>
                  <a:solidFill>
                    <a:schemeClr val="accent4">
                      <a:lumMod val="40000"/>
                      <a:lumOff val="60000"/>
                    </a:schemeClr>
                  </a:solidFill>
                </a:uFill>
                <a:latin typeface="+mj-lt"/>
                <a:cs typeface="Cambria"/>
              </a:rPr>
              <a:t>LETTERS</a:t>
            </a:r>
            <a:endParaRPr lang="en-US" sz="1100" dirty="0">
              <a:uFill>
                <a:solidFill>
                  <a:schemeClr val="accent4">
                    <a:lumMod val="40000"/>
                    <a:lumOff val="60000"/>
                  </a:schemeClr>
                </a:solidFill>
              </a:uFill>
              <a:latin typeface="+mj-lt"/>
              <a:cs typeface="Cambria"/>
            </a:endParaRPr>
          </a:p>
          <a:p>
            <a:pPr>
              <a:spcBef>
                <a:spcPts val="5"/>
              </a:spcBef>
            </a:pPr>
            <a:endParaRPr lang="en-US" sz="1100" dirty="0">
              <a:latin typeface="+mj-lt"/>
              <a:cs typeface="Cambria"/>
            </a:endParaRPr>
          </a:p>
          <a:p>
            <a:pPr marL="12988" marR="5195" algn="just"/>
            <a:r>
              <a:rPr lang="en-US" sz="1100" spc="-5" dirty="0">
                <a:latin typeface="+mj-lt"/>
                <a:cs typeface="Cambria"/>
              </a:rPr>
              <a:t>Following</a:t>
            </a:r>
            <a:r>
              <a:rPr lang="en-US" sz="1100" spc="-31" dirty="0">
                <a:latin typeface="+mj-lt"/>
                <a:cs typeface="Cambria"/>
              </a:rPr>
              <a:t> </a:t>
            </a:r>
            <a:r>
              <a:rPr lang="en-US" sz="1100" spc="-5" dirty="0">
                <a:latin typeface="+mj-lt"/>
                <a:cs typeface="Cambria"/>
              </a:rPr>
              <a:t>the</a:t>
            </a:r>
            <a:r>
              <a:rPr lang="en-US" sz="1100" spc="-20" dirty="0">
                <a:latin typeface="+mj-lt"/>
                <a:cs typeface="Cambria"/>
              </a:rPr>
              <a:t> </a:t>
            </a:r>
            <a:r>
              <a:rPr lang="en-US" sz="1100" spc="-5" dirty="0">
                <a:latin typeface="+mj-lt"/>
                <a:cs typeface="Cambria"/>
              </a:rPr>
              <a:t>program,</a:t>
            </a:r>
            <a:r>
              <a:rPr lang="en-US" sz="1100" spc="-15" dirty="0">
                <a:latin typeface="+mj-lt"/>
                <a:cs typeface="Cambria"/>
              </a:rPr>
              <a:t> </a:t>
            </a:r>
            <a:r>
              <a:rPr lang="en-US" sz="1100" spc="-5" dirty="0">
                <a:latin typeface="+mj-lt"/>
                <a:cs typeface="Cambria"/>
              </a:rPr>
              <a:t>please</a:t>
            </a:r>
            <a:r>
              <a:rPr lang="en-US" sz="1100" spc="-26" dirty="0">
                <a:latin typeface="+mj-lt"/>
                <a:cs typeface="Cambria"/>
              </a:rPr>
              <a:t> </a:t>
            </a:r>
            <a:r>
              <a:rPr lang="en-US" sz="1100" spc="-5" dirty="0">
                <a:latin typeface="+mj-lt"/>
                <a:cs typeface="Cambria"/>
              </a:rPr>
              <a:t>take</a:t>
            </a:r>
            <a:r>
              <a:rPr lang="en-US" sz="1100" spc="-20" dirty="0">
                <a:latin typeface="+mj-lt"/>
                <a:cs typeface="Cambria"/>
              </a:rPr>
              <a:t> </a:t>
            </a:r>
            <a:r>
              <a:rPr lang="en-US" sz="1100" dirty="0">
                <a:latin typeface="+mj-lt"/>
                <a:cs typeface="Cambria"/>
              </a:rPr>
              <a:t>a</a:t>
            </a:r>
            <a:r>
              <a:rPr lang="en-US" sz="1100" spc="-20" dirty="0">
                <a:latin typeface="+mj-lt"/>
                <a:cs typeface="Cambria"/>
              </a:rPr>
              <a:t> </a:t>
            </a:r>
            <a:r>
              <a:rPr lang="en-US" sz="1100" spc="-5" dirty="0">
                <a:latin typeface="+mj-lt"/>
                <a:cs typeface="Cambria"/>
              </a:rPr>
              <a:t>few</a:t>
            </a:r>
            <a:r>
              <a:rPr lang="en-US" sz="1100" spc="-26" dirty="0">
                <a:latin typeface="+mj-lt"/>
                <a:cs typeface="Cambria"/>
              </a:rPr>
              <a:t> </a:t>
            </a:r>
            <a:r>
              <a:rPr lang="en-US" sz="1100" spc="-5" dirty="0">
                <a:latin typeface="+mj-lt"/>
                <a:cs typeface="Cambria"/>
              </a:rPr>
              <a:t>moments</a:t>
            </a:r>
            <a:r>
              <a:rPr lang="en-US" sz="1100" spc="-26" dirty="0">
                <a:latin typeface="+mj-lt"/>
                <a:cs typeface="Cambria"/>
              </a:rPr>
              <a:t> </a:t>
            </a:r>
            <a:r>
              <a:rPr lang="en-US" sz="1100" dirty="0">
                <a:latin typeface="+mj-lt"/>
                <a:cs typeface="Cambria"/>
              </a:rPr>
              <a:t>to</a:t>
            </a:r>
            <a:r>
              <a:rPr lang="en-US" sz="1100" spc="-26" dirty="0">
                <a:latin typeface="+mj-lt"/>
                <a:cs typeface="Cambria"/>
              </a:rPr>
              <a:t> </a:t>
            </a:r>
            <a:r>
              <a:rPr lang="en-US" sz="1100" spc="-5" dirty="0">
                <a:latin typeface="+mj-lt"/>
                <a:cs typeface="Cambria"/>
              </a:rPr>
              <a:t>complete</a:t>
            </a:r>
            <a:r>
              <a:rPr lang="en-US" sz="1100" spc="-20" dirty="0">
                <a:latin typeface="+mj-lt"/>
                <a:cs typeface="Cambria"/>
              </a:rPr>
              <a:t> </a:t>
            </a:r>
            <a:r>
              <a:rPr lang="en-US" sz="1100" spc="-5" dirty="0">
                <a:latin typeface="+mj-lt"/>
                <a:cs typeface="Cambria"/>
              </a:rPr>
              <a:t>the</a:t>
            </a:r>
            <a:r>
              <a:rPr lang="en-US" sz="1100" spc="-26" dirty="0">
                <a:latin typeface="+mj-lt"/>
                <a:cs typeface="Cambria"/>
              </a:rPr>
              <a:t> </a:t>
            </a:r>
            <a:r>
              <a:rPr lang="en-US" sz="1100" spc="-5" dirty="0">
                <a:latin typeface="+mj-lt"/>
                <a:cs typeface="Cambria"/>
              </a:rPr>
              <a:t>online</a:t>
            </a:r>
            <a:r>
              <a:rPr lang="en-US" sz="1100" spc="-20" dirty="0">
                <a:latin typeface="+mj-lt"/>
                <a:cs typeface="Cambria"/>
              </a:rPr>
              <a:t> </a:t>
            </a:r>
            <a:r>
              <a:rPr lang="en-US" sz="1100" spc="-5" dirty="0">
                <a:latin typeface="+mj-lt"/>
                <a:cs typeface="Cambria"/>
              </a:rPr>
              <a:t>evaluation</a:t>
            </a:r>
            <a:r>
              <a:rPr lang="en-US" sz="1100" spc="-20" dirty="0">
                <a:latin typeface="+mj-lt"/>
                <a:cs typeface="Cambria"/>
              </a:rPr>
              <a:t> </a:t>
            </a:r>
            <a:r>
              <a:rPr lang="en-US" sz="1100" spc="-5" dirty="0">
                <a:latin typeface="+mj-lt"/>
                <a:cs typeface="Cambria"/>
              </a:rPr>
              <a:t>survey that will be provided in the zoom chat and emailed. Completion will</a:t>
            </a:r>
            <a:r>
              <a:rPr lang="en-US" sz="1100" dirty="0">
                <a:latin typeface="+mj-lt"/>
                <a:cs typeface="Cambria"/>
              </a:rPr>
              <a:t> </a:t>
            </a:r>
            <a:r>
              <a:rPr lang="en-US" sz="1100" spc="-5" dirty="0">
                <a:latin typeface="+mj-lt"/>
                <a:cs typeface="Cambria"/>
              </a:rPr>
              <a:t>assist us </a:t>
            </a:r>
            <a:r>
              <a:rPr lang="en-US" sz="1100" dirty="0">
                <a:latin typeface="+mj-lt"/>
                <a:cs typeface="Cambria"/>
              </a:rPr>
              <a:t>in</a:t>
            </a:r>
          </a:p>
          <a:p>
            <a:pPr marL="12988" marR="5195" algn="just"/>
            <a:r>
              <a:rPr lang="en-US" sz="1100" spc="-5" dirty="0">
                <a:latin typeface="+mj-lt"/>
                <a:cs typeface="Cambria"/>
              </a:rPr>
              <a:t>assessing the effectiveness of this activity </a:t>
            </a:r>
            <a:r>
              <a:rPr lang="en-US" sz="1100" dirty="0">
                <a:latin typeface="+mj-lt"/>
                <a:cs typeface="Cambria"/>
              </a:rPr>
              <a:t>and to </a:t>
            </a:r>
            <a:r>
              <a:rPr lang="en-US" sz="1100" spc="5" dirty="0">
                <a:latin typeface="+mj-lt"/>
                <a:cs typeface="Cambria"/>
              </a:rPr>
              <a:t> </a:t>
            </a:r>
            <a:r>
              <a:rPr lang="en-US" sz="1100" spc="-5" dirty="0">
                <a:latin typeface="+mj-lt"/>
                <a:cs typeface="Cambria"/>
              </a:rPr>
              <a:t>make recommendations for future educational offerings.</a:t>
            </a:r>
            <a:r>
              <a:rPr lang="en-US" sz="1100" spc="260" dirty="0">
                <a:latin typeface="+mj-lt"/>
                <a:cs typeface="Cambria"/>
              </a:rPr>
              <a:t> </a:t>
            </a:r>
            <a:r>
              <a:rPr lang="en-US" sz="1100" spc="-5" dirty="0">
                <a:latin typeface="+mj-lt"/>
                <a:cs typeface="Cambria"/>
              </a:rPr>
              <a:t>Your response will help ensure that future programs </a:t>
            </a:r>
            <a:r>
              <a:rPr lang="en-US" sz="1100" spc="5" dirty="0">
                <a:latin typeface="+mj-lt"/>
                <a:cs typeface="Cambria"/>
              </a:rPr>
              <a:t>are </a:t>
            </a:r>
            <a:r>
              <a:rPr lang="en-US" sz="1100" spc="-5" dirty="0">
                <a:latin typeface="+mj-lt"/>
                <a:cs typeface="Cambria"/>
              </a:rPr>
              <a:t>informative </a:t>
            </a:r>
          </a:p>
          <a:p>
            <a:pPr marL="12988" marR="5195" algn="just"/>
            <a:r>
              <a:rPr lang="en-US" sz="1100" dirty="0">
                <a:latin typeface="+mj-lt"/>
                <a:cs typeface="Cambria"/>
              </a:rPr>
              <a:t>and </a:t>
            </a:r>
            <a:r>
              <a:rPr lang="en-US" sz="1100" spc="-5" dirty="0">
                <a:latin typeface="+mj-lt"/>
                <a:cs typeface="Cambria"/>
              </a:rPr>
              <a:t>meet the educational needs of all participants.</a:t>
            </a:r>
            <a:r>
              <a:rPr lang="en-US" sz="1100" dirty="0">
                <a:latin typeface="+mj-lt"/>
                <a:cs typeface="Cambria"/>
              </a:rPr>
              <a:t> </a:t>
            </a:r>
            <a:r>
              <a:rPr lang="en-US" sz="1100" b="1" spc="-10" dirty="0">
                <a:latin typeface="+mj-lt"/>
                <a:cs typeface="Cambria"/>
              </a:rPr>
              <a:t>All </a:t>
            </a:r>
            <a:r>
              <a:rPr lang="en-US" sz="1100" b="1" spc="-5" dirty="0">
                <a:latin typeface="+mj-lt"/>
                <a:cs typeface="Cambria"/>
              </a:rPr>
              <a:t>surveys</a:t>
            </a:r>
            <a:r>
              <a:rPr lang="en-US" sz="1100" b="1" dirty="0">
                <a:latin typeface="+mj-lt"/>
                <a:cs typeface="Cambria"/>
              </a:rPr>
              <a:t> </a:t>
            </a:r>
            <a:r>
              <a:rPr lang="en-US" sz="1100" b="1" spc="-5" dirty="0">
                <a:latin typeface="+mj-lt"/>
                <a:cs typeface="Cambria"/>
              </a:rPr>
              <a:t>must</a:t>
            </a:r>
            <a:r>
              <a:rPr lang="en-US" sz="1100" b="1" spc="5" dirty="0">
                <a:latin typeface="+mj-lt"/>
                <a:cs typeface="Cambria"/>
              </a:rPr>
              <a:t> </a:t>
            </a:r>
            <a:r>
              <a:rPr lang="en-US" sz="1100" b="1" spc="-5" dirty="0">
                <a:latin typeface="+mj-lt"/>
                <a:cs typeface="Cambria"/>
              </a:rPr>
              <a:t>be completed</a:t>
            </a:r>
            <a:r>
              <a:rPr lang="en-US" sz="1100" b="1" dirty="0">
                <a:latin typeface="+mj-lt"/>
                <a:cs typeface="Cambria"/>
              </a:rPr>
              <a:t> 4</a:t>
            </a:r>
            <a:r>
              <a:rPr lang="en-US" sz="1100" b="1" spc="-5" dirty="0">
                <a:latin typeface="+mj-lt"/>
                <a:cs typeface="Cambria"/>
              </a:rPr>
              <a:t> weeks</a:t>
            </a:r>
            <a:r>
              <a:rPr lang="en-US" sz="1100" b="1" dirty="0">
                <a:latin typeface="+mj-lt"/>
                <a:cs typeface="Cambria"/>
              </a:rPr>
              <a:t> </a:t>
            </a:r>
            <a:r>
              <a:rPr lang="en-US" sz="1100" b="1" spc="-5" dirty="0">
                <a:latin typeface="+mj-lt"/>
                <a:cs typeface="Cambria"/>
              </a:rPr>
              <a:t>after the course.</a:t>
            </a:r>
            <a:endParaRPr lang="en-US" sz="1100" dirty="0">
              <a:latin typeface="+mj-lt"/>
              <a:cs typeface="Cambria"/>
            </a:endParaRPr>
          </a:p>
          <a:p>
            <a:pPr>
              <a:spcBef>
                <a:spcPts val="51"/>
              </a:spcBef>
            </a:pPr>
            <a:endParaRPr lang="en-US" sz="1100" dirty="0">
              <a:latin typeface="+mj-lt"/>
              <a:cs typeface="Cambria"/>
            </a:endParaRPr>
          </a:p>
          <a:p>
            <a:pPr marL="12988" marR="5195" algn="just"/>
            <a:r>
              <a:rPr lang="en-US" sz="1100" spc="-5" dirty="0">
                <a:latin typeface="+mj-lt"/>
                <a:cs typeface="Cambria"/>
              </a:rPr>
              <a:t>In order </a:t>
            </a:r>
            <a:r>
              <a:rPr lang="en-US" sz="1100" dirty="0">
                <a:latin typeface="+mj-lt"/>
                <a:cs typeface="Cambria"/>
              </a:rPr>
              <a:t>to </a:t>
            </a:r>
            <a:r>
              <a:rPr lang="en-US" sz="1100" spc="-5" dirty="0">
                <a:latin typeface="+mj-lt"/>
                <a:cs typeface="Cambria"/>
              </a:rPr>
              <a:t>obtain </a:t>
            </a:r>
            <a:r>
              <a:rPr lang="en-US" sz="1100" dirty="0">
                <a:latin typeface="+mj-lt"/>
                <a:cs typeface="Cambria"/>
              </a:rPr>
              <a:t>a </a:t>
            </a:r>
            <a:r>
              <a:rPr lang="en-US" sz="1100" spc="-5" dirty="0">
                <a:latin typeface="+mj-lt"/>
                <a:cs typeface="Cambria"/>
              </a:rPr>
              <a:t>CE certificate/attendance letter for this activity, </a:t>
            </a:r>
            <a:r>
              <a:rPr lang="en-US" sz="1100" spc="-10" dirty="0">
                <a:latin typeface="+mj-lt"/>
                <a:cs typeface="Cambria"/>
              </a:rPr>
              <a:t>you </a:t>
            </a:r>
            <a:r>
              <a:rPr lang="en-US" sz="1100" spc="-5" dirty="0">
                <a:latin typeface="+mj-lt"/>
                <a:cs typeface="Cambria"/>
              </a:rPr>
              <a:t>must complete the </a:t>
            </a:r>
            <a:r>
              <a:rPr lang="en-US" sz="1100" dirty="0">
                <a:latin typeface="+mj-lt"/>
                <a:cs typeface="Cambria"/>
              </a:rPr>
              <a:t> </a:t>
            </a:r>
            <a:r>
              <a:rPr lang="en-US" sz="1100" spc="-5" dirty="0">
                <a:latin typeface="+mj-lt"/>
                <a:cs typeface="Cambria"/>
              </a:rPr>
              <a:t>online</a:t>
            </a:r>
            <a:r>
              <a:rPr lang="en-US" sz="1100" dirty="0">
                <a:latin typeface="+mj-lt"/>
                <a:cs typeface="Cambria"/>
              </a:rPr>
              <a:t> </a:t>
            </a:r>
            <a:r>
              <a:rPr lang="en-US" sz="1100" spc="-5" dirty="0">
                <a:latin typeface="+mj-lt"/>
                <a:cs typeface="Cambria"/>
              </a:rPr>
              <a:t>evaluation</a:t>
            </a:r>
            <a:r>
              <a:rPr lang="en-US" sz="1100" dirty="0">
                <a:latin typeface="+mj-lt"/>
                <a:cs typeface="Cambria"/>
              </a:rPr>
              <a:t> </a:t>
            </a:r>
            <a:r>
              <a:rPr lang="en-US" sz="1100" spc="-5" dirty="0">
                <a:latin typeface="+mj-lt"/>
                <a:cs typeface="Cambria"/>
              </a:rPr>
              <a:t>survey</a:t>
            </a:r>
            <a:r>
              <a:rPr lang="en-US" sz="1100" dirty="0">
                <a:latin typeface="+mj-lt"/>
                <a:cs typeface="Cambria"/>
              </a:rPr>
              <a:t> </a:t>
            </a:r>
            <a:r>
              <a:rPr lang="en-US" sz="1100" spc="-5" dirty="0">
                <a:latin typeface="+mj-lt"/>
                <a:cs typeface="Cambria"/>
              </a:rPr>
              <a:t>after</a:t>
            </a:r>
            <a:r>
              <a:rPr lang="en-US" sz="1100" dirty="0">
                <a:latin typeface="+mj-lt"/>
                <a:cs typeface="Cambria"/>
              </a:rPr>
              <a:t> t</a:t>
            </a:r>
            <a:r>
              <a:rPr lang="en-US" sz="1100" spc="-5" dirty="0">
                <a:latin typeface="+mj-lt"/>
                <a:cs typeface="Cambria"/>
              </a:rPr>
              <a:t>he</a:t>
            </a:r>
            <a:r>
              <a:rPr lang="en-US" sz="1100" dirty="0">
                <a:latin typeface="+mj-lt"/>
                <a:cs typeface="Cambria"/>
              </a:rPr>
              <a:t> </a:t>
            </a:r>
            <a:r>
              <a:rPr lang="en-US" sz="1100" spc="-5" dirty="0">
                <a:latin typeface="+mj-lt"/>
                <a:cs typeface="Cambria"/>
              </a:rPr>
              <a:t>activity</a:t>
            </a:r>
            <a:r>
              <a:rPr lang="en-US" sz="1100" dirty="0">
                <a:latin typeface="+mj-lt"/>
                <a:cs typeface="Cambria"/>
              </a:rPr>
              <a:t> has</a:t>
            </a:r>
            <a:r>
              <a:rPr lang="en-US" sz="1100" spc="5" dirty="0">
                <a:latin typeface="+mj-lt"/>
                <a:cs typeface="Cambria"/>
              </a:rPr>
              <a:t> </a:t>
            </a:r>
            <a:r>
              <a:rPr lang="en-US" sz="1100" spc="-5" dirty="0">
                <a:latin typeface="+mj-lt"/>
                <a:cs typeface="Cambria"/>
              </a:rPr>
              <a:t>concluded</a:t>
            </a:r>
            <a:r>
              <a:rPr lang="en-US" sz="1000" spc="-5" dirty="0">
                <a:latin typeface="+mj-lt"/>
                <a:cs typeface="Cambria"/>
              </a:rPr>
              <a:t>.</a:t>
            </a:r>
            <a:endParaRPr lang="en-US" sz="1000" dirty="0">
              <a:latin typeface="+mj-lt"/>
            </a:endParaRPr>
          </a:p>
        </p:txBody>
      </p:sp>
    </p:spTree>
    <p:extLst>
      <p:ext uri="{BB962C8B-B14F-4D97-AF65-F5344CB8AC3E}">
        <p14:creationId xmlns:p14="http://schemas.microsoft.com/office/powerpoint/2010/main" val="67124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a:xfrm>
            <a:off x="1493195" y="76203"/>
            <a:ext cx="9296400" cy="1007533"/>
          </a:xfrm>
        </p:spPr>
        <p:txBody>
          <a:bodyPr>
            <a:normAutofit/>
          </a:bodyPr>
          <a:lstStyle/>
          <a:p>
            <a:pPr algn="ctr">
              <a:defRPr/>
            </a:pPr>
            <a:r>
              <a:rPr lang="en-US" sz="4000" dirty="0">
                <a:latin typeface="+mn-lt"/>
                <a:ea typeface="ＭＳ Ｐゴシック" charset="0"/>
              </a:rPr>
              <a:t>Group Discussion</a:t>
            </a:r>
          </a:p>
        </p:txBody>
      </p:sp>
      <p:sp>
        <p:nvSpPr>
          <p:cNvPr id="76802" name="Content Placeholder 2"/>
          <p:cNvSpPr>
            <a:spLocks noGrp="1"/>
          </p:cNvSpPr>
          <p:nvPr>
            <p:ph idx="4294967295"/>
          </p:nvPr>
        </p:nvSpPr>
        <p:spPr>
          <a:xfrm>
            <a:off x="6607175" y="1449388"/>
            <a:ext cx="5584825" cy="5408612"/>
          </a:xfrm>
        </p:spPr>
        <p:txBody>
          <a:bodyPr anchor="ctr">
            <a:normAutofit/>
          </a:bodyPr>
          <a:lstStyle/>
          <a:p>
            <a:pPr>
              <a:buFont typeface="Wingdings" charset="2"/>
              <a:buChar char="§"/>
            </a:pPr>
            <a:r>
              <a:rPr lang="en-US" sz="2400" dirty="0"/>
              <a:t>What are some examples of how connection might be needed in your work?  </a:t>
            </a:r>
          </a:p>
          <a:p>
            <a:pPr>
              <a:buFont typeface="Wingdings" charset="2"/>
              <a:buChar char="§"/>
            </a:pPr>
            <a:r>
              <a:rPr lang="en-US" sz="2400" dirty="0"/>
              <a:t>What are some ways that you have been able to increase connection for yourself?</a:t>
            </a:r>
          </a:p>
          <a:p>
            <a:pPr>
              <a:buFont typeface="Wingdings" charset="2"/>
              <a:buChar char="§"/>
            </a:pPr>
            <a:r>
              <a:rPr lang="en-US" sz="2400" dirty="0"/>
              <a:t>What are some ways that you have offered or been offered competence-enhancing actions? </a:t>
            </a:r>
          </a:p>
        </p:txBody>
      </p:sp>
      <p:pic>
        <p:nvPicPr>
          <p:cNvPr id="3" name="Picture 2" descr="A picture containing indoor, table, sitting, cup&#10;&#10;Description automatically generated">
            <a:extLst>
              <a:ext uri="{FF2B5EF4-FFF2-40B4-BE49-F238E27FC236}">
                <a16:creationId xmlns:a16="http://schemas.microsoft.com/office/drawing/2014/main" id="{FDE58266-1AA1-0C4F-A397-5ADAB32D2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2971801"/>
            <a:ext cx="3886795" cy="3136319"/>
          </a:xfrm>
          <a:prstGeom prst="rect">
            <a:avLst/>
          </a:prstGeom>
        </p:spPr>
      </p:pic>
    </p:spTree>
    <p:extLst>
      <p:ext uri="{BB962C8B-B14F-4D97-AF65-F5344CB8AC3E}">
        <p14:creationId xmlns:p14="http://schemas.microsoft.com/office/powerpoint/2010/main" val="28647612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4A46ED-B97E-493F-9F96-C355BB9AB3C7}"/>
              </a:ext>
            </a:extLst>
          </p:cNvPr>
          <p:cNvPicPr>
            <a:picLocks noChangeAspect="1"/>
          </p:cNvPicPr>
          <p:nvPr/>
        </p:nvPicPr>
        <p:blipFill>
          <a:blip r:embed="rId3"/>
          <a:stretch>
            <a:fillRect/>
          </a:stretch>
        </p:blipFill>
        <p:spPr>
          <a:xfrm>
            <a:off x="3307309" y="1856096"/>
            <a:ext cx="5937389" cy="3822400"/>
          </a:xfrm>
          <a:prstGeom prst="rect">
            <a:avLst/>
          </a:prstGeom>
        </p:spPr>
      </p:pic>
    </p:spTree>
    <p:extLst>
      <p:ext uri="{BB962C8B-B14F-4D97-AF65-F5344CB8AC3E}">
        <p14:creationId xmlns:p14="http://schemas.microsoft.com/office/powerpoint/2010/main" val="3943455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depressedpatient_crop380w.jpg">
            <a:extLst>
              <a:ext uri="{FF2B5EF4-FFF2-40B4-BE49-F238E27FC236}">
                <a16:creationId xmlns:a16="http://schemas.microsoft.com/office/drawing/2014/main" id="{8E4BB165-4D0F-45E2-8D81-F12205C71DF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828800"/>
            <a:ext cx="2842669" cy="1868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 descr="on_the_record_07.jpg">
            <a:extLst>
              <a:ext uri="{FF2B5EF4-FFF2-40B4-BE49-F238E27FC236}">
                <a16:creationId xmlns:a16="http://schemas.microsoft.com/office/drawing/2014/main" id="{ACAE0E3F-319F-4155-BC6D-1C5BE53C04B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1" y="4267200"/>
            <a:ext cx="2842669" cy="2208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6EC3846A-E5FC-4BEB-9128-2C1D36D8A0AF}"/>
              </a:ext>
            </a:extLst>
          </p:cNvPr>
          <p:cNvGrpSpPr/>
          <p:nvPr/>
        </p:nvGrpSpPr>
        <p:grpSpPr>
          <a:xfrm>
            <a:off x="3978160" y="1411631"/>
            <a:ext cx="4783987" cy="5045067"/>
            <a:chOff x="2087295" y="762695"/>
            <a:chExt cx="5365179" cy="5561151"/>
          </a:xfrm>
        </p:grpSpPr>
        <p:pic>
          <p:nvPicPr>
            <p:cNvPr id="10" name="Picture 49">
              <a:extLst>
                <a:ext uri="{FF2B5EF4-FFF2-40B4-BE49-F238E27FC236}">
                  <a16:creationId xmlns:a16="http://schemas.microsoft.com/office/drawing/2014/main" id="{44E050FE-F70E-4F6E-B5F4-95CAF3A2F9E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7295" y="762695"/>
              <a:ext cx="4799350" cy="556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97A6AB1-391F-4413-8B7A-E83A602163B8}"/>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5729" y="3387737"/>
              <a:ext cx="2160024" cy="148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81096C8-FC69-451A-A604-64D4830F698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6958" y="1570522"/>
              <a:ext cx="701492" cy="1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C2E2091-46D0-4074-89C4-C2F7A5248EAF}"/>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0589" y="2591020"/>
              <a:ext cx="595157"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1A72BE4-27E7-4026-89F0-CC6F9EA71F3F}"/>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7765" y="4038443"/>
              <a:ext cx="877659"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F67D22F-57B6-48E7-AB45-4436AA996050}"/>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678" y="5162099"/>
              <a:ext cx="1214121" cy="236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ECA1B4E-6B7A-45F9-BF94-D6279BF8EF5F}"/>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711" y="5603310"/>
              <a:ext cx="1090329" cy="18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5">
              <a:extLst>
                <a:ext uri="{FF2B5EF4-FFF2-40B4-BE49-F238E27FC236}">
                  <a16:creationId xmlns:a16="http://schemas.microsoft.com/office/drawing/2014/main" id="{42FFEBD2-07E7-4C39-A1FA-6CCFD24A2424}"/>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729" y="1779574"/>
              <a:ext cx="1415681" cy="507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a:extLst>
                <a:ext uri="{FF2B5EF4-FFF2-40B4-BE49-F238E27FC236}">
                  <a16:creationId xmlns:a16="http://schemas.microsoft.com/office/drawing/2014/main" id="{2BC67037-9E2C-4938-950A-5D9A9884C7C2}"/>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552" y="2063858"/>
              <a:ext cx="1975922" cy="161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30">
              <a:extLst>
                <a:ext uri="{FF2B5EF4-FFF2-40B4-BE49-F238E27FC236}">
                  <a16:creationId xmlns:a16="http://schemas.microsoft.com/office/drawing/2014/main" id="{762FE199-ECCD-425A-B5FB-4A9FC7C185C5}"/>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9201" y="5044656"/>
              <a:ext cx="652292" cy="44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35">
              <a:extLst>
                <a:ext uri="{FF2B5EF4-FFF2-40B4-BE49-F238E27FC236}">
                  <a16:creationId xmlns:a16="http://schemas.microsoft.com/office/drawing/2014/main" id="{81135F0C-A425-4D86-B3D5-BA85A5F860D6}"/>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1847" y="1287968"/>
              <a:ext cx="1131856" cy="488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 name="TextBox 20">
            <a:extLst>
              <a:ext uri="{FF2B5EF4-FFF2-40B4-BE49-F238E27FC236}">
                <a16:creationId xmlns:a16="http://schemas.microsoft.com/office/drawing/2014/main" id="{34F87D60-815A-4503-9312-82349A91ECA9}"/>
              </a:ext>
            </a:extLst>
          </p:cNvPr>
          <p:cNvSpPr txBox="1"/>
          <p:nvPr/>
        </p:nvSpPr>
        <p:spPr>
          <a:xfrm>
            <a:off x="8974987" y="2273786"/>
            <a:ext cx="3094532" cy="3970318"/>
          </a:xfrm>
          <a:prstGeom prst="rect">
            <a:avLst/>
          </a:prstGeom>
          <a:noFill/>
        </p:spPr>
        <p:txBody>
          <a:bodyPr wrap="square" rtlCol="0">
            <a:spAutoFit/>
          </a:bodyPr>
          <a:lstStyle/>
          <a:p>
            <a:pPr marL="342900" indent="-342900">
              <a:buAutoNum type="arabicPeriod"/>
            </a:pPr>
            <a:r>
              <a:rPr lang="en-US" b="1" i="1" dirty="0"/>
              <a:t>CHECK</a:t>
            </a:r>
          </a:p>
          <a:p>
            <a:r>
              <a:rPr lang="en-US" i="1" dirty="0"/>
              <a:t>Assess: Observe and listen</a:t>
            </a:r>
          </a:p>
          <a:p>
            <a:r>
              <a:rPr lang="en-US" b="1" i="1" dirty="0"/>
              <a:t>2. COORDINATE</a:t>
            </a:r>
          </a:p>
          <a:p>
            <a:r>
              <a:rPr lang="en-US" i="1" dirty="0"/>
              <a:t>Get help, refer as needed</a:t>
            </a:r>
          </a:p>
          <a:p>
            <a:r>
              <a:rPr lang="en-US" b="1" i="1" dirty="0"/>
              <a:t>3. COVER</a:t>
            </a:r>
          </a:p>
          <a:p>
            <a:r>
              <a:rPr lang="en-US" i="1" dirty="0"/>
              <a:t>Get safety ASAP</a:t>
            </a:r>
          </a:p>
          <a:p>
            <a:r>
              <a:rPr lang="en-US" b="1" i="1" dirty="0"/>
              <a:t>4.CALM</a:t>
            </a:r>
          </a:p>
          <a:p>
            <a:r>
              <a:rPr lang="en-US" i="1" dirty="0"/>
              <a:t>Relax, slow down, refocus</a:t>
            </a:r>
          </a:p>
          <a:p>
            <a:r>
              <a:rPr lang="en-US" b="1" i="1" dirty="0"/>
              <a:t>5.CONNECT</a:t>
            </a:r>
          </a:p>
          <a:p>
            <a:r>
              <a:rPr lang="en-US" i="1" dirty="0"/>
              <a:t>Get support from others</a:t>
            </a:r>
          </a:p>
          <a:p>
            <a:r>
              <a:rPr lang="en-US" b="1" i="1" dirty="0">
                <a:highlight>
                  <a:srgbClr val="FF33CC"/>
                </a:highlight>
              </a:rPr>
              <a:t>6.COMPETENCE</a:t>
            </a:r>
          </a:p>
          <a:p>
            <a:r>
              <a:rPr lang="en-US" i="1" dirty="0">
                <a:highlight>
                  <a:srgbClr val="FF33CC"/>
                </a:highlight>
              </a:rPr>
              <a:t>Restore effectiveness</a:t>
            </a:r>
          </a:p>
          <a:p>
            <a:r>
              <a:rPr lang="en-US" b="1" i="1" dirty="0"/>
              <a:t>7. CONFIDENCE</a:t>
            </a:r>
          </a:p>
          <a:p>
            <a:r>
              <a:rPr lang="en-US" i="1" dirty="0"/>
              <a:t>Restore self-esteem and hope</a:t>
            </a:r>
          </a:p>
        </p:txBody>
      </p:sp>
      <p:pic>
        <p:nvPicPr>
          <p:cNvPr id="22" name="Picture 46">
            <a:extLst>
              <a:ext uri="{FF2B5EF4-FFF2-40B4-BE49-F238E27FC236}">
                <a16:creationId xmlns:a16="http://schemas.microsoft.com/office/drawing/2014/main" id="{0C0B2848-D34D-48F1-B68B-A79CCD5EB8D9}"/>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1837" y="1411631"/>
            <a:ext cx="2388566" cy="755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2B2558EF-AF14-4793-9605-C0F95A0572C4}"/>
              </a:ext>
            </a:extLst>
          </p:cNvPr>
          <p:cNvSpPr txBox="1"/>
          <p:nvPr/>
        </p:nvSpPr>
        <p:spPr>
          <a:xfrm>
            <a:off x="1905000" y="228600"/>
            <a:ext cx="8402918" cy="707886"/>
          </a:xfrm>
          <a:prstGeom prst="rect">
            <a:avLst/>
          </a:prstGeom>
          <a:noFill/>
        </p:spPr>
        <p:txBody>
          <a:bodyPr wrap="square" rtlCol="0">
            <a:spAutoFit/>
          </a:bodyPr>
          <a:lstStyle/>
          <a:p>
            <a:r>
              <a:rPr lang="en-US" sz="4000" dirty="0">
                <a:solidFill>
                  <a:schemeClr val="bg1"/>
                </a:solidFill>
              </a:rPr>
              <a:t>Stress First Aid Action: Competence</a:t>
            </a:r>
          </a:p>
        </p:txBody>
      </p:sp>
    </p:spTree>
    <p:extLst>
      <p:ext uri="{BB962C8B-B14F-4D97-AF65-F5344CB8AC3E}">
        <p14:creationId xmlns:p14="http://schemas.microsoft.com/office/powerpoint/2010/main" val="131331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77756" y="1406924"/>
            <a:ext cx="3450528" cy="2608942"/>
          </a:xfrm>
          <a:prstGeom prst="ellipse">
            <a:avLst/>
          </a:prstGeom>
          <a:solidFill>
            <a:srgbClr val="FFFF00">
              <a:alpha val="9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8774">
              <a:defRPr/>
            </a:pPr>
            <a:r>
              <a:rPr lang="en-US" sz="1999" b="1" dirty="0">
                <a:solidFill>
                  <a:srgbClr val="4472C4"/>
                </a:solidFill>
                <a:latin typeface="Campton Book"/>
              </a:rPr>
              <a:t>Inexperience</a:t>
            </a:r>
          </a:p>
        </p:txBody>
      </p:sp>
      <p:sp>
        <p:nvSpPr>
          <p:cNvPr id="5" name="Oval 4"/>
          <p:cNvSpPr/>
          <p:nvPr/>
        </p:nvSpPr>
        <p:spPr>
          <a:xfrm>
            <a:off x="6464664" y="1511154"/>
            <a:ext cx="3450529" cy="2504712"/>
          </a:xfrm>
          <a:prstGeom prst="ellipse">
            <a:avLst/>
          </a:prstGeom>
          <a:solidFill>
            <a:srgbClr val="FF8B00">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8774">
              <a:defRPr/>
            </a:pPr>
            <a:r>
              <a:rPr lang="en-US" sz="1999" b="1" dirty="0">
                <a:solidFill>
                  <a:prstClr val="white"/>
                </a:solidFill>
                <a:latin typeface="Campton Book"/>
              </a:rPr>
              <a:t>Stress Reactions</a:t>
            </a:r>
          </a:p>
        </p:txBody>
      </p:sp>
      <p:sp>
        <p:nvSpPr>
          <p:cNvPr id="27" name="Title 1">
            <a:extLst>
              <a:ext uri="{FF2B5EF4-FFF2-40B4-BE49-F238E27FC236}">
                <a16:creationId xmlns:a16="http://schemas.microsoft.com/office/drawing/2014/main" id="{E1821D11-B37C-8A4C-A6E5-1F0CD580BDDE}"/>
              </a:ext>
            </a:extLst>
          </p:cNvPr>
          <p:cNvSpPr>
            <a:spLocks noGrp="1"/>
          </p:cNvSpPr>
          <p:nvPr>
            <p:ph type="title"/>
          </p:nvPr>
        </p:nvSpPr>
        <p:spPr>
          <a:xfrm>
            <a:off x="2233560" y="58710"/>
            <a:ext cx="7596240" cy="1007533"/>
          </a:xfrm>
        </p:spPr>
        <p:txBody>
          <a:bodyPr>
            <a:normAutofit/>
          </a:bodyPr>
          <a:lstStyle/>
          <a:p>
            <a:r>
              <a:rPr lang="en-US" sz="4000" dirty="0">
                <a:latin typeface="+mn-lt"/>
              </a:rPr>
              <a:t>Competence:  Why and When</a:t>
            </a:r>
          </a:p>
        </p:txBody>
      </p:sp>
      <p:sp>
        <p:nvSpPr>
          <p:cNvPr id="3" name="Right Arrow 2">
            <a:extLst>
              <a:ext uri="{FF2B5EF4-FFF2-40B4-BE49-F238E27FC236}">
                <a16:creationId xmlns:a16="http://schemas.microsoft.com/office/drawing/2014/main" id="{D20B3940-1FB3-7B4C-80CE-5AA00A0635C7}"/>
              </a:ext>
            </a:extLst>
          </p:cNvPr>
          <p:cNvSpPr/>
          <p:nvPr/>
        </p:nvSpPr>
        <p:spPr>
          <a:xfrm>
            <a:off x="5414171" y="2573793"/>
            <a:ext cx="978153" cy="484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28" name="Oval 27">
            <a:extLst>
              <a:ext uri="{FF2B5EF4-FFF2-40B4-BE49-F238E27FC236}">
                <a16:creationId xmlns:a16="http://schemas.microsoft.com/office/drawing/2014/main" id="{9C010717-37CE-5A4D-837F-F8BE6683994D}"/>
              </a:ext>
            </a:extLst>
          </p:cNvPr>
          <p:cNvSpPr/>
          <p:nvPr/>
        </p:nvSpPr>
        <p:spPr>
          <a:xfrm>
            <a:off x="1908626" y="4125607"/>
            <a:ext cx="3450528" cy="2622280"/>
          </a:xfrm>
          <a:prstGeom prst="ellipse">
            <a:avLst/>
          </a:prstGeom>
          <a:solidFill>
            <a:srgbClr val="FF8B00">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8774">
              <a:defRPr/>
            </a:pPr>
            <a:r>
              <a:rPr lang="en-US" sz="1999" b="1" dirty="0">
                <a:solidFill>
                  <a:prstClr val="white"/>
                </a:solidFill>
                <a:latin typeface="Campton Book"/>
              </a:rPr>
              <a:t>Stress Reactions</a:t>
            </a:r>
          </a:p>
        </p:txBody>
      </p:sp>
      <p:sp>
        <p:nvSpPr>
          <p:cNvPr id="29" name="Oval 28">
            <a:extLst>
              <a:ext uri="{FF2B5EF4-FFF2-40B4-BE49-F238E27FC236}">
                <a16:creationId xmlns:a16="http://schemas.microsoft.com/office/drawing/2014/main" id="{E245A7E7-69B4-EE43-BF38-1AA53BD777EB}"/>
              </a:ext>
            </a:extLst>
          </p:cNvPr>
          <p:cNvSpPr/>
          <p:nvPr/>
        </p:nvSpPr>
        <p:spPr>
          <a:xfrm>
            <a:off x="6464664" y="4125607"/>
            <a:ext cx="3517537" cy="2608942"/>
          </a:xfrm>
          <a:prstGeom prst="ellipse">
            <a:avLst/>
          </a:prstGeom>
          <a:solidFill>
            <a:srgbClr val="FFFF00">
              <a:alpha val="9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8774">
              <a:defRPr/>
            </a:pPr>
            <a:r>
              <a:rPr lang="en-US" sz="1999" b="1" dirty="0">
                <a:solidFill>
                  <a:srgbClr val="4472C4"/>
                </a:solidFill>
                <a:latin typeface="Campton Book"/>
              </a:rPr>
              <a:t>Distress or Trouble Functioning</a:t>
            </a:r>
          </a:p>
        </p:txBody>
      </p:sp>
      <p:sp>
        <p:nvSpPr>
          <p:cNvPr id="30" name="Right Arrow 29">
            <a:extLst>
              <a:ext uri="{FF2B5EF4-FFF2-40B4-BE49-F238E27FC236}">
                <a16:creationId xmlns:a16="http://schemas.microsoft.com/office/drawing/2014/main" id="{58C70995-431D-4A4B-881A-A0EE29E4396D}"/>
              </a:ext>
            </a:extLst>
          </p:cNvPr>
          <p:cNvSpPr/>
          <p:nvPr/>
        </p:nvSpPr>
        <p:spPr>
          <a:xfrm>
            <a:off x="5416481" y="5344859"/>
            <a:ext cx="978153" cy="484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Tree>
    <p:extLst>
      <p:ext uri="{BB962C8B-B14F-4D97-AF65-F5344CB8AC3E}">
        <p14:creationId xmlns:p14="http://schemas.microsoft.com/office/powerpoint/2010/main" val="1739218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D14C-E43D-4684-9AE0-4F28D8E95DB6}"/>
              </a:ext>
            </a:extLst>
          </p:cNvPr>
          <p:cNvSpPr>
            <a:spLocks noGrp="1"/>
          </p:cNvSpPr>
          <p:nvPr>
            <p:ph type="title"/>
          </p:nvPr>
        </p:nvSpPr>
        <p:spPr>
          <a:xfrm>
            <a:off x="1524001" y="76203"/>
            <a:ext cx="9293979" cy="1007533"/>
          </a:xfrm>
        </p:spPr>
        <p:txBody>
          <a:bodyPr>
            <a:normAutofit/>
          </a:bodyPr>
          <a:lstStyle/>
          <a:p>
            <a:pPr algn="ctr"/>
            <a:r>
              <a:rPr lang="en-US" sz="4000" dirty="0">
                <a:latin typeface="+mn-lt"/>
              </a:rPr>
              <a:t>Competence Actions</a:t>
            </a:r>
          </a:p>
        </p:txBody>
      </p:sp>
      <p:graphicFrame>
        <p:nvGraphicFramePr>
          <p:cNvPr id="4" name="Diagram 3">
            <a:extLst>
              <a:ext uri="{FF2B5EF4-FFF2-40B4-BE49-F238E27FC236}">
                <a16:creationId xmlns:a16="http://schemas.microsoft.com/office/drawing/2014/main" id="{22707EE7-9FA6-4AFB-A8DC-3E7C85210233}"/>
              </a:ext>
            </a:extLst>
          </p:cNvPr>
          <p:cNvGraphicFramePr/>
          <p:nvPr/>
        </p:nvGraphicFramePr>
        <p:xfrm>
          <a:off x="3733801" y="1440744"/>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text on a black background&#10;&#10;Description automatically generated">
            <a:extLst>
              <a:ext uri="{FF2B5EF4-FFF2-40B4-BE49-F238E27FC236}">
                <a16:creationId xmlns:a16="http://schemas.microsoft.com/office/drawing/2014/main" id="{F030490C-3320-4486-BB86-425F22841A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9" y="2209800"/>
            <a:ext cx="3406035" cy="3515908"/>
          </a:xfrm>
          <a:prstGeom prst="rect">
            <a:avLst/>
          </a:prstGeom>
        </p:spPr>
      </p:pic>
    </p:spTree>
    <p:extLst>
      <p:ext uri="{BB962C8B-B14F-4D97-AF65-F5344CB8AC3E}">
        <p14:creationId xmlns:p14="http://schemas.microsoft.com/office/powerpoint/2010/main" val="218252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panose="020F0502020204030204" pitchFamily="34" charset="0"/>
                <a:cs typeface="Calibri" panose="020F0502020204030204" pitchFamily="34" charset="0"/>
              </a:rPr>
              <a:t>Competence: In the Green &amp; Yellow</a:t>
            </a:r>
          </a:p>
        </p:txBody>
      </p:sp>
      <p:sp>
        <p:nvSpPr>
          <p:cNvPr id="5" name="TextBox 4"/>
          <p:cNvSpPr txBox="1"/>
          <p:nvPr/>
        </p:nvSpPr>
        <p:spPr>
          <a:xfrm>
            <a:off x="1295400" y="4609172"/>
            <a:ext cx="9372600" cy="707886"/>
          </a:xfrm>
          <a:prstGeom prst="rect">
            <a:avLst/>
          </a:prstGeom>
          <a:noFill/>
        </p:spPr>
        <p:txBody>
          <a:bodyPr wrap="square" rtlCol="0">
            <a:spAutoFit/>
          </a:bodyPr>
          <a:lstStyle/>
          <a:p>
            <a:pPr marL="342900" indent="-342900">
              <a:buFont typeface="Arial" panose="020B0604020202020204" pitchFamily="34" charset="0"/>
              <a:buChar char="•"/>
            </a:pPr>
            <a:endParaRPr lang="en-US" sz="2000" dirty="0">
              <a:cs typeface="MS PGothic" charset="0"/>
            </a:endParaRPr>
          </a:p>
          <a:p>
            <a:pPr marL="342900" indent="-342900">
              <a:buFont typeface="Arial" panose="020B0604020202020204" pitchFamily="34" charset="0"/>
              <a:buChar char="•"/>
            </a:pPr>
            <a:endParaRPr lang="en-US" sz="2000" dirty="0"/>
          </a:p>
        </p:txBody>
      </p:sp>
      <p:graphicFrame>
        <p:nvGraphicFramePr>
          <p:cNvPr id="6" name="Diagram 5">
            <a:extLst>
              <a:ext uri="{FF2B5EF4-FFF2-40B4-BE49-F238E27FC236}">
                <a16:creationId xmlns:a16="http://schemas.microsoft.com/office/drawing/2014/main" id="{D9E9EFC7-0A36-4E46-B1E6-722A2C220A7E}"/>
              </a:ext>
            </a:extLst>
          </p:cNvPr>
          <p:cNvGraphicFramePr/>
          <p:nvPr>
            <p:extLst>
              <p:ext uri="{D42A27DB-BD31-4B8C-83A1-F6EECF244321}">
                <p14:modId xmlns:p14="http://schemas.microsoft.com/office/powerpoint/2010/main" val="696041879"/>
              </p:ext>
            </p:extLst>
          </p:nvPr>
        </p:nvGraphicFramePr>
        <p:xfrm>
          <a:off x="304800" y="1371600"/>
          <a:ext cx="1135380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6501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1849" y="69847"/>
            <a:ext cx="11116751" cy="981075"/>
          </a:xfrm>
          <a:prstGeom prst="rect">
            <a:avLst/>
          </a:prstGeom>
        </p:spPr>
      </p:pic>
      <p:sp>
        <p:nvSpPr>
          <p:cNvPr id="6" name="TextBox 5"/>
          <p:cNvSpPr txBox="1"/>
          <p:nvPr/>
        </p:nvSpPr>
        <p:spPr>
          <a:xfrm>
            <a:off x="2310715" y="175393"/>
            <a:ext cx="7446128" cy="707886"/>
          </a:xfrm>
          <a:prstGeom prst="rect">
            <a:avLst/>
          </a:prstGeom>
          <a:noFill/>
        </p:spPr>
        <p:txBody>
          <a:bodyPr wrap="square" rtlCol="0">
            <a:spAutoFit/>
          </a:bodyPr>
          <a:lstStyle/>
          <a:p>
            <a:r>
              <a:rPr lang="en-US" sz="4000" dirty="0">
                <a:solidFill>
                  <a:schemeClr val="bg1"/>
                </a:solidFill>
              </a:rPr>
              <a:t>Competence: In the Orange or Red</a:t>
            </a:r>
          </a:p>
        </p:txBody>
      </p:sp>
      <p:sp>
        <p:nvSpPr>
          <p:cNvPr id="7" name="TextBox 6"/>
          <p:cNvSpPr txBox="1"/>
          <p:nvPr/>
        </p:nvSpPr>
        <p:spPr>
          <a:xfrm>
            <a:off x="1295400" y="4648200"/>
            <a:ext cx="8686800" cy="707886"/>
          </a:xfrm>
          <a:prstGeom prst="rect">
            <a:avLst/>
          </a:prstGeom>
          <a:noFill/>
        </p:spPr>
        <p:txBody>
          <a:bodyPr wrap="square" rtlCol="0">
            <a:sp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graphicFrame>
        <p:nvGraphicFramePr>
          <p:cNvPr id="8" name="Diagram 7">
            <a:extLst>
              <a:ext uri="{FF2B5EF4-FFF2-40B4-BE49-F238E27FC236}">
                <a16:creationId xmlns:a16="http://schemas.microsoft.com/office/drawing/2014/main" id="{DF831E84-D9DE-4230-BA45-FABF6C9B7B2F}"/>
              </a:ext>
            </a:extLst>
          </p:cNvPr>
          <p:cNvGraphicFramePr/>
          <p:nvPr>
            <p:extLst>
              <p:ext uri="{D42A27DB-BD31-4B8C-83A1-F6EECF244321}">
                <p14:modId xmlns:p14="http://schemas.microsoft.com/office/powerpoint/2010/main" val="3933962427"/>
              </p:ext>
            </p:extLst>
          </p:nvPr>
        </p:nvGraphicFramePr>
        <p:xfrm>
          <a:off x="990601" y="1209676"/>
          <a:ext cx="9829799" cy="5419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9202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2164557" y="1"/>
            <a:ext cx="10895231" cy="1007533"/>
          </a:xfrm>
        </p:spPr>
        <p:txBody>
          <a:bodyPr>
            <a:normAutofit/>
          </a:bodyPr>
          <a:lstStyle/>
          <a:p>
            <a:pPr>
              <a:defRPr/>
            </a:pPr>
            <a:r>
              <a:rPr lang="en-GB" sz="4000" dirty="0">
                <a:latin typeface="+mn-lt"/>
                <a:ea typeface="ＭＳ Ｐゴシック" charset="0"/>
                <a:cs typeface="ＭＳ Ｐゴシック" charset="0"/>
              </a:rPr>
              <a:t>Examples of a Need for Competence</a:t>
            </a:r>
            <a:endParaRPr lang="en-US" sz="4000" dirty="0">
              <a:effectLst>
                <a:outerShdw blurRad="38100" dist="38100" dir="2700000" algn="tl">
                  <a:srgbClr val="000000">
                    <a:alpha val="43137"/>
                  </a:srgbClr>
                </a:outerShdw>
              </a:effectLst>
              <a:latin typeface="+mn-lt"/>
              <a:ea typeface="ＭＳ Ｐゴシック" charset="0"/>
              <a:cs typeface="ＭＳ Ｐゴシック" charset="0"/>
            </a:endParaRPr>
          </a:p>
        </p:txBody>
      </p:sp>
      <p:pic>
        <p:nvPicPr>
          <p:cNvPr id="18436" name="Picture 4" descr="https://kayaconnect.org/pluginfile.php/30444/course/overviewfiles/Competence%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4407836"/>
            <a:ext cx="4024313" cy="22331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E5EB55-8407-40DF-941A-0647B7B085C1}"/>
              </a:ext>
            </a:extLst>
          </p:cNvPr>
          <p:cNvSpPr txBox="1"/>
          <p:nvPr/>
        </p:nvSpPr>
        <p:spPr>
          <a:xfrm>
            <a:off x="4083051" y="1905000"/>
            <a:ext cx="8107362" cy="4385816"/>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v"/>
            </a:pPr>
            <a:r>
              <a:rPr lang="en-US" dirty="0">
                <a:ea typeface="ＭＳ Ｐゴシック" charset="0"/>
                <a:cs typeface="Arial" charset="0"/>
              </a:rPr>
              <a:t>An intern new to an infectious disease rotation becomes anxious and has concerns about his own safety.</a:t>
            </a:r>
          </a:p>
          <a:p>
            <a:pPr marL="285750" indent="-285750">
              <a:spcBef>
                <a:spcPts val="600"/>
              </a:spcBef>
              <a:spcAft>
                <a:spcPts val="600"/>
              </a:spcAft>
              <a:buFont typeface="Wingdings" panose="05000000000000000000" pitchFamily="2" charset="2"/>
              <a:buChar char="v"/>
            </a:pPr>
            <a:r>
              <a:rPr lang="en-US" dirty="0"/>
              <a:t>A nurse involved in a pandemic feels unsure of her actions in the face of changing directives coming down from above.</a:t>
            </a:r>
          </a:p>
          <a:p>
            <a:pPr marL="285750" indent="-285750">
              <a:spcBef>
                <a:spcPts val="600"/>
              </a:spcBef>
              <a:spcAft>
                <a:spcPts val="600"/>
              </a:spcAft>
              <a:buFont typeface="Wingdings" panose="05000000000000000000" pitchFamily="2" charset="2"/>
              <a:buChar char="v"/>
            </a:pPr>
            <a:r>
              <a:rPr lang="en-US" dirty="0">
                <a:ea typeface="ＭＳ Ｐゴシック" charset="0"/>
                <a:cs typeface="Arial" charset="0"/>
              </a:rPr>
              <a:t>A nurse who was the target of a violent patient experiences persistent mental confusion and slowed, unclear thinking.</a:t>
            </a:r>
          </a:p>
          <a:p>
            <a:pPr marL="285750" indent="-285750">
              <a:spcBef>
                <a:spcPts val="600"/>
              </a:spcBef>
              <a:spcAft>
                <a:spcPts val="600"/>
              </a:spcAft>
              <a:buFont typeface="Wingdings" panose="05000000000000000000" pitchFamily="2" charset="2"/>
              <a:buChar char="v"/>
            </a:pPr>
            <a:r>
              <a:rPr lang="en-US" dirty="0">
                <a:ea typeface="ＭＳ Ｐゴシック" charset="0"/>
                <a:cs typeface="Arial" charset="0"/>
              </a:rPr>
              <a:t>A nurse who developed wear-and-tear stress injury loses the ability to stay calm when dealing with co-workers.</a:t>
            </a:r>
          </a:p>
          <a:p>
            <a:pPr marL="285750" indent="-285750">
              <a:spcBef>
                <a:spcPts val="600"/>
              </a:spcBef>
              <a:spcAft>
                <a:spcPts val="600"/>
              </a:spcAft>
              <a:buFont typeface="Wingdings" panose="05000000000000000000" pitchFamily="2" charset="2"/>
              <a:buChar char="v"/>
            </a:pPr>
            <a:r>
              <a:rPr lang="en-US" dirty="0">
                <a:ea typeface="ＭＳ Ｐゴシック" charset="0"/>
                <a:cs typeface="Arial" charset="0"/>
              </a:rPr>
              <a:t>A manager who loses a staff member because that person became infected with hepatitis C when they were stabbed by a violent patient becomes hesitant about sending staff into potentially hazardous situations, increasing the danger to the entire department.</a:t>
            </a:r>
          </a:p>
          <a:p>
            <a:endParaRPr lang="en-US" dirty="0"/>
          </a:p>
        </p:txBody>
      </p:sp>
    </p:spTree>
    <p:extLst>
      <p:ext uri="{BB962C8B-B14F-4D97-AF65-F5344CB8AC3E}">
        <p14:creationId xmlns:p14="http://schemas.microsoft.com/office/powerpoint/2010/main" val="395017262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180" y="152401"/>
            <a:ext cx="8458200" cy="1007533"/>
          </a:xfrm>
        </p:spPr>
        <p:txBody>
          <a:bodyPr>
            <a:normAutofit/>
          </a:bodyPr>
          <a:lstStyle/>
          <a:p>
            <a:r>
              <a:rPr lang="en-US" sz="4000" dirty="0">
                <a:latin typeface="+mn-lt"/>
              </a:rPr>
              <a:t>Competence Actions: Individual</a:t>
            </a:r>
          </a:p>
        </p:txBody>
      </p:sp>
      <p:pic>
        <p:nvPicPr>
          <p:cNvPr id="4" name="Picture 4" descr="https://kayaconnect.org/pluginfile.php/30444/course/overviewfiles/Competence%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3733801"/>
            <a:ext cx="4024313" cy="22331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24400" y="1600201"/>
            <a:ext cx="7315200" cy="5970865"/>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solidFill>
                  <a:srgbClr val="232D4B"/>
                </a:solidFill>
              </a:rPr>
              <a:t>When struggling with something, use positive self-talk and don’t be afraid to ask for help and guidance from mentors</a:t>
            </a:r>
          </a:p>
          <a:p>
            <a:pPr marL="285750" indent="-285750">
              <a:spcAft>
                <a:spcPts val="600"/>
              </a:spcAft>
              <a:buFont typeface="Wingdings" panose="05000000000000000000" pitchFamily="2" charset="2"/>
              <a:buChar char="v"/>
            </a:pPr>
            <a:r>
              <a:rPr lang="en-US" dirty="0">
                <a:solidFill>
                  <a:srgbClr val="232D4B"/>
                </a:solidFill>
                <a:latin typeface="Calibri"/>
              </a:rPr>
              <a:t>If overwhelmed, find ways to focus on one thing at a time</a:t>
            </a:r>
          </a:p>
          <a:p>
            <a:pPr marL="285750" indent="-285750">
              <a:spcAft>
                <a:spcPts val="600"/>
              </a:spcAft>
              <a:buFont typeface="Wingdings" panose="05000000000000000000" pitchFamily="2" charset="2"/>
              <a:buChar char="v"/>
            </a:pPr>
            <a:r>
              <a:rPr lang="en-US" dirty="0">
                <a:solidFill>
                  <a:srgbClr val="232D4B"/>
                </a:solidFill>
              </a:rPr>
              <a:t>When tough things happen, establish new relationships with those who have been through similar situations</a:t>
            </a:r>
          </a:p>
          <a:p>
            <a:pPr marL="285750" indent="-285750">
              <a:spcAft>
                <a:spcPts val="600"/>
              </a:spcAft>
              <a:buFont typeface="Wingdings" panose="05000000000000000000" pitchFamily="2" charset="2"/>
              <a:buChar char="v"/>
            </a:pPr>
            <a:r>
              <a:rPr lang="en-US" dirty="0">
                <a:solidFill>
                  <a:srgbClr val="232D4B"/>
                </a:solidFill>
              </a:rPr>
              <a:t>If you’re under too much stress, do something that is easy for you, to give you a sense of accomplishment</a:t>
            </a:r>
          </a:p>
          <a:p>
            <a:pPr marL="285750" indent="-285750">
              <a:spcAft>
                <a:spcPts val="600"/>
              </a:spcAft>
              <a:buFont typeface="Wingdings" panose="05000000000000000000" pitchFamily="2" charset="2"/>
              <a:buChar char="v"/>
            </a:pPr>
            <a:r>
              <a:rPr lang="en-US" dirty="0">
                <a:solidFill>
                  <a:srgbClr val="232D4B"/>
                </a:solidFill>
              </a:rPr>
              <a:t>Find people or ways to be more effective in counteracting stress with healthy habits</a:t>
            </a:r>
          </a:p>
          <a:p>
            <a:pPr marL="285750" indent="-285750">
              <a:spcAft>
                <a:spcPts val="600"/>
              </a:spcAft>
              <a:buFont typeface="Wingdings" panose="05000000000000000000" pitchFamily="2" charset="2"/>
              <a:buChar char="v"/>
            </a:pPr>
            <a:r>
              <a:rPr lang="en-US" dirty="0">
                <a:solidFill>
                  <a:srgbClr val="232D4B"/>
                </a:solidFill>
              </a:rPr>
              <a:t>Regularly reflect on the balance between the satisfaction of fulfilling work duties and the personal sacrifices you are making.  Be prepared to adjust behaviors and expectations if that balance changes over time</a:t>
            </a:r>
          </a:p>
          <a:p>
            <a:pPr marL="285750" indent="-285750">
              <a:spcAft>
                <a:spcPts val="600"/>
              </a:spcAft>
              <a:buFont typeface="Wingdings" panose="05000000000000000000" pitchFamily="2" charset="2"/>
              <a:buChar char="v"/>
            </a:pPr>
            <a:r>
              <a:rPr lang="en-US" dirty="0">
                <a:solidFill>
                  <a:srgbClr val="232D4B"/>
                </a:solidFill>
              </a:rPr>
              <a:t>Seek out opportunities to learn new skills</a:t>
            </a:r>
          </a:p>
          <a:p>
            <a:pPr marL="285750" indent="-285750">
              <a:spcAft>
                <a:spcPts val="600"/>
              </a:spcAft>
              <a:buFont typeface="Wingdings" panose="05000000000000000000" pitchFamily="2" charset="2"/>
              <a:buChar char="v"/>
            </a:pPr>
            <a:r>
              <a:rPr lang="en-US" dirty="0">
                <a:solidFill>
                  <a:srgbClr val="232D4B"/>
                </a:solidFill>
              </a:rPr>
              <a:t>Practice skills in a new context</a:t>
            </a:r>
          </a:p>
          <a:p>
            <a:endParaRPr lang="en-US" dirty="0">
              <a:solidFill>
                <a:srgbClr val="232D4B"/>
              </a:solidFill>
            </a:endParaRPr>
          </a:p>
          <a:p>
            <a:endParaRPr lang="en-US" dirty="0">
              <a:solidFill>
                <a:srgbClr val="232D4B"/>
              </a:solidFill>
            </a:endParaRPr>
          </a:p>
          <a:p>
            <a:endParaRPr lang="en-US" dirty="0"/>
          </a:p>
          <a:p>
            <a:endParaRPr lang="en-US" dirty="0"/>
          </a:p>
          <a:p>
            <a:endParaRPr lang="en-US" dirty="0"/>
          </a:p>
        </p:txBody>
      </p:sp>
    </p:spTree>
    <p:extLst>
      <p:ext uri="{BB962C8B-B14F-4D97-AF65-F5344CB8AC3E}">
        <p14:creationId xmlns:p14="http://schemas.microsoft.com/office/powerpoint/2010/main" val="3021118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a:xfrm>
            <a:off x="1295401" y="31377"/>
            <a:ext cx="10971431" cy="1007533"/>
          </a:xfrm>
        </p:spPr>
        <p:txBody>
          <a:bodyPr vert="horz" lIns="91440" tIns="45720" rIns="91440" bIns="45720" rtlCol="0" anchor="ctr">
            <a:normAutofit/>
          </a:bodyPr>
          <a:lstStyle/>
          <a:p>
            <a:pPr>
              <a:defRPr/>
            </a:pPr>
            <a:r>
              <a:rPr lang="en-US" sz="4000" dirty="0"/>
              <a:t> </a:t>
            </a:r>
            <a:r>
              <a:rPr lang="en-US" sz="4000" dirty="0">
                <a:latin typeface="+mn-lt"/>
              </a:rPr>
              <a:t>Competence Actions During Prolonged Stress</a:t>
            </a:r>
          </a:p>
        </p:txBody>
      </p:sp>
      <p:pic>
        <p:nvPicPr>
          <p:cNvPr id="5" name="Picture 4" descr="https://kayaconnect.org/pluginfile.php/30444/course/overviewfiles/Competence%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3810001"/>
            <a:ext cx="4024313" cy="22331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1752600"/>
            <a:ext cx="6629400" cy="5124480"/>
          </a:xfrm>
          <a:prstGeom prst="rect">
            <a:avLst/>
          </a:prstGeom>
          <a:noFill/>
        </p:spPr>
        <p:txBody>
          <a:bodyPr wrap="square" rtlCol="0">
            <a:spAutoFit/>
          </a:bodyPr>
          <a:lstStyle/>
          <a:p>
            <a:r>
              <a:rPr lang="en-US" sz="2200" b="1" dirty="0"/>
              <a:t>Make a commitment to </a:t>
            </a:r>
            <a:r>
              <a:rPr lang="en-US" sz="2200" b="1" i="1" dirty="0">
                <a:solidFill>
                  <a:schemeClr val="accent1"/>
                </a:solidFill>
              </a:rPr>
              <a:t>endure</a:t>
            </a:r>
            <a:r>
              <a:rPr lang="en-US" sz="2200" b="1" dirty="0"/>
              <a:t>, using whatever coping skills work best for you, as well as these potential actions</a:t>
            </a:r>
            <a:endParaRPr lang="en-US" b="1" dirty="0"/>
          </a:p>
          <a:p>
            <a:endParaRPr lang="en-US" b="1" dirty="0"/>
          </a:p>
          <a:p>
            <a:pPr marL="285750" indent="-285750">
              <a:spcAft>
                <a:spcPts val="600"/>
              </a:spcAft>
              <a:buFont typeface="Wingdings" panose="05000000000000000000" pitchFamily="2" charset="2"/>
              <a:buChar char="v"/>
            </a:pPr>
            <a:r>
              <a:rPr lang="en-US" sz="2000" dirty="0"/>
              <a:t>Divert attention temporarily (humor, acceptance) </a:t>
            </a:r>
          </a:p>
          <a:p>
            <a:pPr marL="285750" indent="-285750">
              <a:spcAft>
                <a:spcPts val="600"/>
              </a:spcAft>
              <a:buFont typeface="Wingdings" panose="05000000000000000000" pitchFamily="2" charset="2"/>
              <a:buChar char="v"/>
            </a:pPr>
            <a:r>
              <a:rPr lang="en-US" sz="2000" dirty="0"/>
              <a:t>Keep worrying circumscribed to actual potential risks and be disciplined about not letting fears derail important life tasks.</a:t>
            </a:r>
          </a:p>
          <a:p>
            <a:pPr marL="285750" indent="-285750">
              <a:spcAft>
                <a:spcPts val="600"/>
              </a:spcAft>
              <a:buFont typeface="Wingdings" panose="05000000000000000000" pitchFamily="2" charset="2"/>
              <a:buChar char="v"/>
            </a:pPr>
            <a:r>
              <a:rPr lang="en-US" sz="2000" dirty="0"/>
              <a:t>Shift expectations about what to expect from day to day and about what is considered a </a:t>
            </a:r>
            <a:r>
              <a:rPr lang="ja-JP" altLang="en-US" sz="2000" dirty="0"/>
              <a:t>“</a:t>
            </a:r>
            <a:r>
              <a:rPr lang="en-US" sz="2000" dirty="0"/>
              <a:t>good day</a:t>
            </a:r>
            <a:r>
              <a:rPr lang="ja-JP" altLang="en-US" sz="2000" dirty="0"/>
              <a:t>”</a:t>
            </a:r>
            <a:endParaRPr lang="en-US" sz="2000" dirty="0"/>
          </a:p>
          <a:p>
            <a:pPr marL="285750" indent="-285750">
              <a:spcAft>
                <a:spcPts val="600"/>
              </a:spcAft>
              <a:buFont typeface="Wingdings" panose="05000000000000000000" pitchFamily="2" charset="2"/>
              <a:buChar char="v"/>
            </a:pPr>
            <a:r>
              <a:rPr lang="en-US" sz="2000" dirty="0"/>
              <a:t>Clarify top priorities and focus on taking steps towards what is most important.</a:t>
            </a:r>
          </a:p>
          <a:p>
            <a:pPr marL="285750" indent="-285750">
              <a:spcAft>
                <a:spcPts val="600"/>
              </a:spcAft>
              <a:buFont typeface="Wingdings" panose="05000000000000000000" pitchFamily="2" charset="2"/>
              <a:buChar char="v"/>
            </a:pPr>
            <a:r>
              <a:rPr lang="en-US" sz="2000" dirty="0">
                <a:cs typeface="Arial"/>
              </a:rPr>
              <a:t>Create routines of living and try to let that structure organize and guide you</a:t>
            </a:r>
            <a:endParaRPr lang="en-US" b="1" dirty="0"/>
          </a:p>
          <a:p>
            <a:endParaRPr lang="en-US" dirty="0"/>
          </a:p>
        </p:txBody>
      </p:sp>
    </p:spTree>
    <p:extLst>
      <p:ext uri="{BB962C8B-B14F-4D97-AF65-F5344CB8AC3E}">
        <p14:creationId xmlns:p14="http://schemas.microsoft.com/office/powerpoint/2010/main" val="11934303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1"/>
            <a:ext cx="7772400" cy="1007271"/>
          </a:xfrm>
        </p:spPr>
        <p:txBody>
          <a:bodyPr>
            <a:normAutofit/>
          </a:bodyPr>
          <a:lstStyle/>
          <a:p>
            <a:r>
              <a:rPr lang="en-US" dirty="0"/>
              <a:t>Stress First Aid Train the Trainer</a:t>
            </a:r>
          </a:p>
        </p:txBody>
      </p:sp>
      <p:sp>
        <p:nvSpPr>
          <p:cNvPr id="6" name="TextBox 5">
            <a:extLst>
              <a:ext uri="{FF2B5EF4-FFF2-40B4-BE49-F238E27FC236}">
                <a16:creationId xmlns:a16="http://schemas.microsoft.com/office/drawing/2014/main" id="{4DCDE691-6ABB-4315-B655-3DC8E92BB5AD}"/>
              </a:ext>
            </a:extLst>
          </p:cNvPr>
          <p:cNvSpPr txBox="1"/>
          <p:nvPr/>
        </p:nvSpPr>
        <p:spPr>
          <a:xfrm>
            <a:off x="1296651" y="1295957"/>
            <a:ext cx="9446339" cy="1815409"/>
          </a:xfrm>
          <a:prstGeom prst="rect">
            <a:avLst/>
          </a:prstGeom>
          <a:noFill/>
        </p:spPr>
        <p:txBody>
          <a:bodyPr wrap="square" lIns="91440" tIns="45720" rIns="91440" bIns="45720" rtlCol="0" anchor="t">
            <a:spAutoFit/>
          </a:bodyPr>
          <a:lstStyle/>
          <a:p>
            <a:pPr algn="ctr"/>
            <a:r>
              <a:rPr lang="en-US" sz="5550" dirty="0">
                <a:solidFill>
                  <a:srgbClr val="232D4B"/>
                </a:solidFill>
              </a:rPr>
              <a:t>Session II – February 23, 2024</a:t>
            </a:r>
            <a:endParaRPr lang="en-US" sz="5598" dirty="0">
              <a:solidFill>
                <a:srgbClr val="232D4B"/>
              </a:solidFill>
            </a:endParaRPr>
          </a:p>
          <a:p>
            <a:pPr algn="ctr"/>
            <a:r>
              <a:rPr lang="en-US" sz="5598" dirty="0">
                <a:solidFill>
                  <a:srgbClr val="232D4B"/>
                </a:solidFill>
              </a:rPr>
              <a:t>    Presenters</a:t>
            </a:r>
          </a:p>
        </p:txBody>
      </p:sp>
      <p:sp>
        <p:nvSpPr>
          <p:cNvPr id="7" name="TextBox 6">
            <a:extLst>
              <a:ext uri="{FF2B5EF4-FFF2-40B4-BE49-F238E27FC236}">
                <a16:creationId xmlns:a16="http://schemas.microsoft.com/office/drawing/2014/main" id="{90B75077-622A-4CE7-ABD6-660294E75878}"/>
              </a:ext>
            </a:extLst>
          </p:cNvPr>
          <p:cNvSpPr txBox="1"/>
          <p:nvPr/>
        </p:nvSpPr>
        <p:spPr>
          <a:xfrm>
            <a:off x="2820254" y="3657540"/>
            <a:ext cx="7465655" cy="369236"/>
          </a:xfrm>
          <a:prstGeom prst="rect">
            <a:avLst/>
          </a:prstGeom>
          <a:noFill/>
        </p:spPr>
        <p:txBody>
          <a:bodyPr wrap="square" rtlCol="0">
            <a:spAutoFit/>
          </a:bodyPr>
          <a:lstStyle/>
          <a:p>
            <a:r>
              <a:rPr lang="en-US" dirty="0"/>
              <a:t> </a:t>
            </a:r>
          </a:p>
        </p:txBody>
      </p:sp>
      <p:pic>
        <p:nvPicPr>
          <p:cNvPr id="9" name="Picture 8">
            <a:extLst>
              <a:ext uri="{FF2B5EF4-FFF2-40B4-BE49-F238E27FC236}">
                <a16:creationId xmlns:a16="http://schemas.microsoft.com/office/drawing/2014/main" id="{EEE9EE4E-C620-4386-982E-955E5C1E6305}"/>
              </a:ext>
            </a:extLst>
          </p:cNvPr>
          <p:cNvPicPr>
            <a:picLocks noChangeAspect="1"/>
          </p:cNvPicPr>
          <p:nvPr/>
        </p:nvPicPr>
        <p:blipFill>
          <a:blip r:embed="rId3"/>
          <a:stretch>
            <a:fillRect/>
          </a:stretch>
        </p:blipFill>
        <p:spPr>
          <a:xfrm>
            <a:off x="2434933" y="3135880"/>
            <a:ext cx="2056776" cy="2197694"/>
          </a:xfrm>
          <a:prstGeom prst="rect">
            <a:avLst/>
          </a:prstGeom>
        </p:spPr>
      </p:pic>
      <p:sp>
        <p:nvSpPr>
          <p:cNvPr id="10" name="TextBox 9">
            <a:extLst>
              <a:ext uri="{FF2B5EF4-FFF2-40B4-BE49-F238E27FC236}">
                <a16:creationId xmlns:a16="http://schemas.microsoft.com/office/drawing/2014/main" id="{4ACC58C5-94B8-49EF-9A72-A651EE8241F5}"/>
              </a:ext>
            </a:extLst>
          </p:cNvPr>
          <p:cNvSpPr txBox="1"/>
          <p:nvPr/>
        </p:nvSpPr>
        <p:spPr>
          <a:xfrm>
            <a:off x="2204757" y="5426320"/>
            <a:ext cx="2513945" cy="923090"/>
          </a:xfrm>
          <a:prstGeom prst="rect">
            <a:avLst/>
          </a:prstGeom>
          <a:noFill/>
        </p:spPr>
        <p:txBody>
          <a:bodyPr wrap="square" rtlCol="0">
            <a:spAutoFit/>
          </a:bodyPr>
          <a:lstStyle/>
          <a:p>
            <a:pPr algn="ctr"/>
            <a:r>
              <a:rPr lang="en-US" dirty="0"/>
              <a:t>Susan Salmond</a:t>
            </a:r>
          </a:p>
          <a:p>
            <a:pPr algn="ctr"/>
            <a:r>
              <a:rPr lang="en-US" dirty="0"/>
              <a:t>EdD, RN, ANEF, FAAN</a:t>
            </a:r>
          </a:p>
          <a:p>
            <a:endParaRPr lang="en-US" dirty="0"/>
          </a:p>
        </p:txBody>
      </p:sp>
      <p:pic>
        <p:nvPicPr>
          <p:cNvPr id="3" name="Picture 2">
            <a:extLst>
              <a:ext uri="{FF2B5EF4-FFF2-40B4-BE49-F238E27FC236}">
                <a16:creationId xmlns:a16="http://schemas.microsoft.com/office/drawing/2014/main" id="{6D6EA7CB-3312-4163-AB12-7D4D6C4E2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44" y="5638800"/>
            <a:ext cx="2132012" cy="1107006"/>
          </a:xfrm>
          <a:prstGeom prst="rect">
            <a:avLst/>
          </a:prstGeom>
        </p:spPr>
      </p:pic>
      <p:sp>
        <p:nvSpPr>
          <p:cNvPr id="15" name="TextBox 14">
            <a:extLst>
              <a:ext uri="{FF2B5EF4-FFF2-40B4-BE49-F238E27FC236}">
                <a16:creationId xmlns:a16="http://schemas.microsoft.com/office/drawing/2014/main" id="{465EA13D-966C-9795-41F3-7F804B518462}"/>
              </a:ext>
            </a:extLst>
          </p:cNvPr>
          <p:cNvSpPr txBox="1"/>
          <p:nvPr/>
        </p:nvSpPr>
        <p:spPr>
          <a:xfrm>
            <a:off x="5071698" y="5461622"/>
            <a:ext cx="2513945" cy="923090"/>
          </a:xfrm>
          <a:prstGeom prst="rect">
            <a:avLst/>
          </a:prstGeom>
          <a:noFill/>
        </p:spPr>
        <p:txBody>
          <a:bodyPr wrap="square" rtlCol="0">
            <a:spAutoFit/>
          </a:bodyPr>
          <a:lstStyle/>
          <a:p>
            <a:pPr algn="ctr"/>
            <a:r>
              <a:rPr lang="en-US" dirty="0"/>
              <a:t>Jennifer Polakowski</a:t>
            </a:r>
          </a:p>
          <a:p>
            <a:pPr algn="ctr"/>
            <a:r>
              <a:rPr lang="en-US" dirty="0"/>
              <a:t>MPA</a:t>
            </a:r>
          </a:p>
          <a:p>
            <a:endParaRPr lang="en-US" dirty="0"/>
          </a:p>
        </p:txBody>
      </p:sp>
      <p:sp>
        <p:nvSpPr>
          <p:cNvPr id="5" name="TextBox 4">
            <a:extLst>
              <a:ext uri="{FF2B5EF4-FFF2-40B4-BE49-F238E27FC236}">
                <a16:creationId xmlns:a16="http://schemas.microsoft.com/office/drawing/2014/main" id="{D6A1C3DA-166E-7FEB-2920-D66B80CAF756}"/>
              </a:ext>
            </a:extLst>
          </p:cNvPr>
          <p:cNvSpPr txBox="1"/>
          <p:nvPr/>
        </p:nvSpPr>
        <p:spPr>
          <a:xfrm>
            <a:off x="7740804" y="5464098"/>
            <a:ext cx="31142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mn-lt"/>
                <a:cs typeface="+mn-lt"/>
              </a:rPr>
              <a:t>   </a:t>
            </a:r>
            <a:r>
              <a:rPr lang="en-US" dirty="0"/>
              <a:t>Shannon Patel</a:t>
            </a:r>
          </a:p>
          <a:p>
            <a:pPr algn="ctr"/>
            <a:r>
              <a:rPr lang="en-US" dirty="0"/>
              <a:t>       DNP, APN-C, NEA-BC, CPHQ</a:t>
            </a:r>
          </a:p>
        </p:txBody>
      </p:sp>
      <p:pic>
        <p:nvPicPr>
          <p:cNvPr id="12" name="Picture 3">
            <a:extLst>
              <a:ext uri="{FF2B5EF4-FFF2-40B4-BE49-F238E27FC236}">
                <a16:creationId xmlns:a16="http://schemas.microsoft.com/office/drawing/2014/main" id="{FD028408-F4A8-CF27-78FD-9E402AEC5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1187" y="3093416"/>
            <a:ext cx="1583413" cy="229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person smiling at the camera">
            <a:extLst>
              <a:ext uri="{FF2B5EF4-FFF2-40B4-BE49-F238E27FC236}">
                <a16:creationId xmlns:a16="http://schemas.microsoft.com/office/drawing/2014/main" id="{0A054729-2F24-9C45-6493-413441E7A0F2}"/>
              </a:ext>
            </a:extLst>
          </p:cNvPr>
          <p:cNvPicPr>
            <a:picLocks noChangeAspect="1"/>
          </p:cNvPicPr>
          <p:nvPr/>
        </p:nvPicPr>
        <p:blipFill rotWithShape="1">
          <a:blip r:embed="rId6">
            <a:extLst>
              <a:ext uri="{28A0092B-C50C-407E-A947-70E740481C1C}">
                <a14:useLocalDpi xmlns:a14="http://schemas.microsoft.com/office/drawing/2010/main" val="0"/>
              </a:ext>
            </a:extLst>
          </a:blip>
          <a:srcRect r="6754"/>
          <a:stretch/>
        </p:blipFill>
        <p:spPr>
          <a:xfrm>
            <a:off x="5197573" y="3341521"/>
            <a:ext cx="2173046" cy="2043545"/>
          </a:xfrm>
          <a:prstGeom prst="rect">
            <a:avLst/>
          </a:prstGeom>
        </p:spPr>
      </p:pic>
    </p:spTree>
    <p:extLst>
      <p:ext uri="{BB962C8B-B14F-4D97-AF65-F5344CB8AC3E}">
        <p14:creationId xmlns:p14="http://schemas.microsoft.com/office/powerpoint/2010/main" val="3097698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1"/>
            <a:ext cx="9296400" cy="1007533"/>
          </a:xfrm>
        </p:spPr>
        <p:txBody>
          <a:bodyPr>
            <a:normAutofit/>
          </a:bodyPr>
          <a:lstStyle/>
          <a:p>
            <a:r>
              <a:rPr lang="en-US" sz="4000" dirty="0">
                <a:latin typeface="+mn-lt"/>
              </a:rPr>
              <a:t>Competence Actions: Peers/Leaders</a:t>
            </a:r>
          </a:p>
        </p:txBody>
      </p:sp>
      <p:sp>
        <p:nvSpPr>
          <p:cNvPr id="4" name="TextBox 3"/>
          <p:cNvSpPr txBox="1"/>
          <p:nvPr/>
        </p:nvSpPr>
        <p:spPr>
          <a:xfrm>
            <a:off x="5029200" y="2286001"/>
            <a:ext cx="7010400" cy="4293483"/>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sz="2000" dirty="0">
                <a:cs typeface="MS PGothic" charset="0"/>
              </a:rPr>
              <a:t>Provide targeted training in work and well-being skills</a:t>
            </a:r>
          </a:p>
          <a:p>
            <a:pPr marL="285750" indent="-285750">
              <a:spcAft>
                <a:spcPts val="600"/>
              </a:spcAft>
              <a:buFont typeface="Wingdings" panose="05000000000000000000" pitchFamily="2" charset="2"/>
              <a:buChar char="v"/>
            </a:pPr>
            <a:r>
              <a:rPr lang="en-US" sz="2000" dirty="0">
                <a:cs typeface="MS PGothic" charset="0"/>
              </a:rPr>
              <a:t>Be authentic, normalize stress reactions, and give simple examples of ways to cope</a:t>
            </a:r>
          </a:p>
          <a:p>
            <a:pPr marL="285750" indent="-285750">
              <a:spcAft>
                <a:spcPts val="600"/>
              </a:spcAft>
              <a:buFont typeface="Wingdings" panose="05000000000000000000" pitchFamily="2" charset="2"/>
              <a:buChar char="v"/>
            </a:pPr>
            <a:r>
              <a:rPr lang="en-US" sz="2000" dirty="0">
                <a:cs typeface="MS PGothic" charset="0"/>
              </a:rPr>
              <a:t>Give the stressed individual responsibility little by little so that they do not feel overwhelmed </a:t>
            </a:r>
          </a:p>
          <a:p>
            <a:pPr marL="285750" indent="-285750">
              <a:spcAft>
                <a:spcPts val="600"/>
              </a:spcAft>
              <a:buFont typeface="Wingdings" panose="05000000000000000000" pitchFamily="2" charset="2"/>
              <a:buChar char="v"/>
            </a:pPr>
            <a:r>
              <a:rPr lang="en-US" sz="2000" dirty="0">
                <a:cs typeface="MS PGothic" charset="0"/>
              </a:rPr>
              <a:t>Remind the person of coping strategies and skills that have worked for them before</a:t>
            </a:r>
          </a:p>
          <a:p>
            <a:pPr marL="285750" indent="-285750">
              <a:spcAft>
                <a:spcPts val="600"/>
              </a:spcAft>
              <a:buFont typeface="Wingdings" panose="05000000000000000000" pitchFamily="2" charset="2"/>
              <a:buChar char="v"/>
            </a:pPr>
            <a:r>
              <a:rPr lang="en-US" sz="2000" dirty="0">
                <a:cs typeface="MS PGothic" charset="0"/>
              </a:rPr>
              <a:t>Encourage active coping</a:t>
            </a:r>
          </a:p>
          <a:p>
            <a:pPr marL="285750" indent="-285750">
              <a:spcAft>
                <a:spcPts val="600"/>
              </a:spcAft>
              <a:buFont typeface="Wingdings" panose="05000000000000000000" pitchFamily="2" charset="2"/>
              <a:buChar char="v"/>
            </a:pPr>
            <a:r>
              <a:rPr lang="en-US" sz="2000" dirty="0">
                <a:cs typeface="MS PGothic" charset="0"/>
              </a:rPr>
              <a:t>Help problem-solve and set achievable goals</a:t>
            </a:r>
          </a:p>
          <a:p>
            <a:pPr marL="285750" indent="-285750">
              <a:spcAft>
                <a:spcPts val="600"/>
              </a:spcAft>
              <a:buFont typeface="Wingdings" panose="05000000000000000000" pitchFamily="2" charset="2"/>
              <a:buChar char="v"/>
            </a:pPr>
            <a:r>
              <a:rPr lang="en-US" sz="2000" dirty="0">
                <a:cs typeface="MS PGothic" charset="0"/>
              </a:rPr>
              <a:t>Mentor others by offering advice on how you got through similar situations</a:t>
            </a:r>
          </a:p>
          <a:p>
            <a:endParaRPr lang="en-US" dirty="0"/>
          </a:p>
        </p:txBody>
      </p:sp>
      <p:pic>
        <p:nvPicPr>
          <p:cNvPr id="5" name="Picture 4" descr="https://kayaconnect.org/pluginfile.php/30444/course/overviewfiles/Competence%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3810001"/>
            <a:ext cx="4024313" cy="223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10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9" y="76203"/>
            <a:ext cx="11862486" cy="1007533"/>
          </a:xfrm>
        </p:spPr>
        <p:txBody>
          <a:bodyPr>
            <a:noAutofit/>
          </a:bodyPr>
          <a:lstStyle/>
          <a:p>
            <a:r>
              <a:rPr lang="en-US" sz="4000" dirty="0">
                <a:latin typeface="+mn-lt"/>
              </a:rPr>
              <a:t>Restoring Competence in the face of Orange Zone Stress</a:t>
            </a:r>
          </a:p>
        </p:txBody>
      </p:sp>
      <p:graphicFrame>
        <p:nvGraphicFramePr>
          <p:cNvPr id="4" name="Table 3"/>
          <p:cNvGraphicFramePr>
            <a:graphicFrameLocks noGrp="1"/>
          </p:cNvGraphicFramePr>
          <p:nvPr/>
        </p:nvGraphicFramePr>
        <p:xfrm>
          <a:off x="761999" y="1285377"/>
          <a:ext cx="10590432" cy="5582920"/>
        </p:xfrm>
        <a:graphic>
          <a:graphicData uri="http://schemas.openxmlformats.org/drawingml/2006/table">
            <a:tbl>
              <a:tblPr firstRow="1" bandRow="1">
                <a:tableStyleId>{5C22544A-7EE6-4342-B048-85BDC9FD1C3A}</a:tableStyleId>
              </a:tblPr>
              <a:tblGrid>
                <a:gridCol w="1676401">
                  <a:extLst>
                    <a:ext uri="{9D8B030D-6E8A-4147-A177-3AD203B41FA5}">
                      <a16:colId xmlns:a16="http://schemas.microsoft.com/office/drawing/2014/main" val="3731280429"/>
                    </a:ext>
                  </a:extLst>
                </a:gridCol>
                <a:gridCol w="4038600">
                  <a:extLst>
                    <a:ext uri="{9D8B030D-6E8A-4147-A177-3AD203B41FA5}">
                      <a16:colId xmlns:a16="http://schemas.microsoft.com/office/drawing/2014/main" val="638071949"/>
                    </a:ext>
                  </a:extLst>
                </a:gridCol>
                <a:gridCol w="4875431">
                  <a:extLst>
                    <a:ext uri="{9D8B030D-6E8A-4147-A177-3AD203B41FA5}">
                      <a16:colId xmlns:a16="http://schemas.microsoft.com/office/drawing/2014/main" val="1597746898"/>
                    </a:ext>
                  </a:extLst>
                </a:gridCol>
              </a:tblGrid>
              <a:tr h="370840">
                <a:tc>
                  <a:txBody>
                    <a:bodyPr/>
                    <a:lstStyle/>
                    <a:p>
                      <a:r>
                        <a:rPr lang="en-US" dirty="0"/>
                        <a:t>Action</a:t>
                      </a:r>
                    </a:p>
                  </a:txBody>
                  <a:tcPr>
                    <a:solidFill>
                      <a:srgbClr val="002060"/>
                    </a:solidFill>
                  </a:tcPr>
                </a:tc>
                <a:tc>
                  <a:txBody>
                    <a:bodyPr/>
                    <a:lstStyle/>
                    <a:p>
                      <a:r>
                        <a:rPr lang="en-US" dirty="0"/>
                        <a:t>Specific Intent</a:t>
                      </a:r>
                    </a:p>
                  </a:txBody>
                  <a:tcPr>
                    <a:solidFill>
                      <a:srgbClr val="002060"/>
                    </a:solidFill>
                  </a:tcPr>
                </a:tc>
                <a:tc>
                  <a:txBody>
                    <a:bodyPr/>
                    <a:lstStyle/>
                    <a:p>
                      <a:r>
                        <a:rPr lang="en-US" dirty="0"/>
                        <a:t>Examples of Phrases</a:t>
                      </a:r>
                      <a:r>
                        <a:rPr lang="en-US" baseline="0" dirty="0"/>
                        <a:t> to Use</a:t>
                      </a:r>
                      <a:endParaRPr lang="en-US" dirty="0"/>
                    </a:p>
                  </a:txBody>
                  <a:tcPr>
                    <a:solidFill>
                      <a:srgbClr val="002060"/>
                    </a:solidFill>
                  </a:tcPr>
                </a:tc>
                <a:extLst>
                  <a:ext uri="{0D108BD9-81ED-4DB2-BD59-A6C34878D82A}">
                    <a16:rowId xmlns:a16="http://schemas.microsoft.com/office/drawing/2014/main" val="1947507886"/>
                  </a:ext>
                </a:extLst>
              </a:tr>
              <a:tr h="370840">
                <a:tc>
                  <a:txBody>
                    <a:bodyPr/>
                    <a:lstStyle/>
                    <a:p>
                      <a:r>
                        <a:rPr lang="en-US" dirty="0"/>
                        <a:t>Stop</a:t>
                      </a:r>
                    </a:p>
                  </a:txBody>
                  <a:tcPr/>
                </a:tc>
                <a:tc>
                  <a:txBody>
                    <a:bodyPr/>
                    <a:lstStyle/>
                    <a:p>
                      <a:pPr marL="285750" indent="-285750">
                        <a:buFont typeface="Arial" panose="020B0604020202020204" pitchFamily="34" charset="0"/>
                        <a:buChar char="•"/>
                      </a:pPr>
                      <a:r>
                        <a:rPr lang="en-US" dirty="0"/>
                        <a:t>Make sure there is time given to rest and recover if needed</a:t>
                      </a:r>
                    </a:p>
                    <a:p>
                      <a:pPr marL="285750" indent="-285750">
                        <a:buFont typeface="Arial" panose="020B0604020202020204" pitchFamily="34" charset="0"/>
                        <a:buChar char="•"/>
                      </a:pPr>
                      <a:r>
                        <a:rPr lang="en-US" dirty="0"/>
                        <a:t>Identify challenges to functional capabilities</a:t>
                      </a:r>
                    </a:p>
                    <a:p>
                      <a:pPr marL="285750" indent="-285750">
                        <a:buFont typeface="Arial" panose="020B0604020202020204" pitchFamily="34" charset="0"/>
                        <a:buChar char="•"/>
                      </a:pPr>
                      <a:r>
                        <a:rPr lang="en-US" dirty="0"/>
                        <a:t>Do not keep doing what is not working</a:t>
                      </a:r>
                    </a:p>
                  </a:txBody>
                  <a:tcPr/>
                </a:tc>
                <a:tc>
                  <a:txBody>
                    <a:bodyPr/>
                    <a:lstStyle/>
                    <a:p>
                      <a:r>
                        <a:rPr lang="en-US" dirty="0"/>
                        <a:t>“We</a:t>
                      </a:r>
                      <a:r>
                        <a:rPr lang="en-US" baseline="0" dirty="0"/>
                        <a:t> need to pause. I can cover this. Take a 10-minute break”</a:t>
                      </a:r>
                    </a:p>
                    <a:p>
                      <a:endParaRPr lang="en-US" baseline="0" dirty="0"/>
                    </a:p>
                    <a:p>
                      <a:r>
                        <a:rPr lang="en-US" baseline="0" dirty="0"/>
                        <a:t>“The HER is down. Take a break and step away from the keyboard. What do you need to get done?”</a:t>
                      </a:r>
                      <a:endParaRPr lang="en-US" dirty="0"/>
                    </a:p>
                  </a:txBody>
                  <a:tcPr/>
                </a:tc>
                <a:extLst>
                  <a:ext uri="{0D108BD9-81ED-4DB2-BD59-A6C34878D82A}">
                    <a16:rowId xmlns:a16="http://schemas.microsoft.com/office/drawing/2014/main" val="3391957873"/>
                  </a:ext>
                </a:extLst>
              </a:tr>
              <a:tr h="370840">
                <a:tc>
                  <a:txBody>
                    <a:bodyPr/>
                    <a:lstStyle/>
                    <a:p>
                      <a:r>
                        <a:rPr lang="en-US" dirty="0"/>
                        <a:t>Back-up</a:t>
                      </a:r>
                    </a:p>
                  </a:txBody>
                  <a:tcPr/>
                </a:tc>
                <a:tc>
                  <a:txBody>
                    <a:bodyPr/>
                    <a:lstStyle/>
                    <a:p>
                      <a:pPr marL="285750" indent="-285750">
                        <a:buFont typeface="Arial" panose="020B0604020202020204" pitchFamily="34" charset="0"/>
                        <a:buChar char="•"/>
                      </a:pPr>
                      <a:r>
                        <a:rPr lang="en-US" dirty="0"/>
                        <a:t>Retrain and refresh old occupational</a:t>
                      </a:r>
                      <a:r>
                        <a:rPr lang="en-US" baseline="0" dirty="0"/>
                        <a:t>, well-being, or social skills</a:t>
                      </a:r>
                    </a:p>
                    <a:p>
                      <a:pPr marL="285750" indent="-285750">
                        <a:buFont typeface="Arial" panose="020B0604020202020204" pitchFamily="34" charset="0"/>
                        <a:buChar char="•"/>
                      </a:pPr>
                      <a:r>
                        <a:rPr lang="en-US" baseline="0" dirty="0"/>
                        <a:t>Give training in new occupational, well-being, or social skills</a:t>
                      </a:r>
                    </a:p>
                    <a:p>
                      <a:pPr marL="285750" indent="-285750">
                        <a:buFont typeface="Arial" panose="020B0604020202020204" pitchFamily="34" charset="0"/>
                        <a:buChar char="•"/>
                      </a:pPr>
                      <a:r>
                        <a:rPr lang="en-US" baseline="0" dirty="0"/>
                        <a:t>Help mentor, problem-solve or explore new options</a:t>
                      </a:r>
                      <a:endParaRPr lang="en-US" dirty="0"/>
                    </a:p>
                  </a:txBody>
                  <a:tcPr/>
                </a:tc>
                <a:tc>
                  <a:txBody>
                    <a:bodyPr/>
                    <a:lstStyle/>
                    <a:p>
                      <a:r>
                        <a:rPr lang="en-US" dirty="0"/>
                        <a:t>“You</a:t>
                      </a:r>
                      <a:r>
                        <a:rPr lang="en-US" baseline="0" dirty="0"/>
                        <a:t> have been doing this a long time and it feels like everything changed in the last few months. What new skills or ways of thinking do we need now and going forward?”</a:t>
                      </a:r>
                      <a:endParaRPr lang="en-US" dirty="0"/>
                    </a:p>
                  </a:txBody>
                  <a:tcPr/>
                </a:tc>
                <a:extLst>
                  <a:ext uri="{0D108BD9-81ED-4DB2-BD59-A6C34878D82A}">
                    <a16:rowId xmlns:a16="http://schemas.microsoft.com/office/drawing/2014/main" val="85507718"/>
                  </a:ext>
                </a:extLst>
              </a:tr>
              <a:tr h="370840">
                <a:tc>
                  <a:txBody>
                    <a:bodyPr/>
                    <a:lstStyle/>
                    <a:p>
                      <a:r>
                        <a:rPr lang="en-US" dirty="0"/>
                        <a:t>Move forward</a:t>
                      </a:r>
                    </a:p>
                  </a:txBody>
                  <a:tcPr/>
                </a:tc>
                <a:tc>
                  <a:txBody>
                    <a:bodyPr/>
                    <a:lstStyle/>
                    <a:p>
                      <a:pPr marL="285750" indent="-285750">
                        <a:buFont typeface="Arial" panose="020B0604020202020204" pitchFamily="34" charset="0"/>
                        <a:buChar char="•"/>
                      </a:pPr>
                      <a:r>
                        <a:rPr lang="en-US" dirty="0"/>
                        <a:t>Provide practice in refreshed skills</a:t>
                      </a:r>
                    </a:p>
                    <a:p>
                      <a:pPr marL="285750" indent="-285750">
                        <a:buFont typeface="Arial" panose="020B0604020202020204" pitchFamily="34" charset="0"/>
                        <a:buChar char="•"/>
                      </a:pPr>
                      <a:r>
                        <a:rPr lang="en-US" dirty="0"/>
                        <a:t>Provide practice to perfect new skills</a:t>
                      </a:r>
                    </a:p>
                    <a:p>
                      <a:pPr marL="285750" indent="-285750">
                        <a:buFont typeface="Arial" panose="020B0604020202020204" pitchFamily="34" charset="0"/>
                        <a:buChar char="•"/>
                      </a:pPr>
                      <a:r>
                        <a:rPr lang="en-US" dirty="0"/>
                        <a:t>Assist in integrating back into duties and in finding</a:t>
                      </a:r>
                      <a:r>
                        <a:rPr lang="en-US" baseline="0" dirty="0"/>
                        <a:t> new directions and goals</a:t>
                      </a:r>
                      <a:endParaRPr lang="en-US" dirty="0"/>
                    </a:p>
                  </a:txBody>
                  <a:tcPr/>
                </a:tc>
                <a:tc>
                  <a:txBody>
                    <a:bodyPr/>
                    <a:lstStyle/>
                    <a:p>
                      <a:r>
                        <a:rPr lang="en-US" dirty="0"/>
                        <a:t>“I am glad that you completed the communications training and</a:t>
                      </a:r>
                      <a:r>
                        <a:rPr lang="en-US" baseline="0" dirty="0"/>
                        <a:t> are back to work. Remember that not everyone knows that you are trying to change,. I will check in with you to see what is and is not working; you can check in with me too.”</a:t>
                      </a:r>
                      <a:endParaRPr lang="en-US" dirty="0"/>
                    </a:p>
                  </a:txBody>
                  <a:tcPr/>
                </a:tc>
                <a:extLst>
                  <a:ext uri="{0D108BD9-81ED-4DB2-BD59-A6C34878D82A}">
                    <a16:rowId xmlns:a16="http://schemas.microsoft.com/office/drawing/2014/main" val="2976905101"/>
                  </a:ext>
                </a:extLst>
              </a:tr>
            </a:tbl>
          </a:graphicData>
        </a:graphic>
      </p:graphicFrame>
    </p:spTree>
    <p:extLst>
      <p:ext uri="{BB962C8B-B14F-4D97-AF65-F5344CB8AC3E}">
        <p14:creationId xmlns:p14="http://schemas.microsoft.com/office/powerpoint/2010/main" val="1436978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596" y="33093"/>
            <a:ext cx="8907293" cy="1007533"/>
          </a:xfrm>
        </p:spPr>
        <p:txBody>
          <a:bodyPr>
            <a:normAutofit/>
          </a:bodyPr>
          <a:lstStyle/>
          <a:p>
            <a:r>
              <a:rPr lang="en-US" sz="4000" dirty="0">
                <a:latin typeface="+mn-lt"/>
              </a:rPr>
              <a:t>Competence Actions: Peers/Leaders</a:t>
            </a:r>
          </a:p>
        </p:txBody>
      </p:sp>
      <p:sp>
        <p:nvSpPr>
          <p:cNvPr id="4" name="TextBox 3"/>
          <p:cNvSpPr txBox="1"/>
          <p:nvPr/>
        </p:nvSpPr>
        <p:spPr>
          <a:xfrm>
            <a:off x="5029200" y="2057401"/>
            <a:ext cx="7010400" cy="4524315"/>
          </a:xfrm>
          <a:prstGeom prst="rect">
            <a:avLst/>
          </a:prstGeom>
          <a:noFill/>
        </p:spPr>
        <p:txBody>
          <a:bodyPr wrap="square" rtlCol="0">
            <a:spAutoFit/>
          </a:bodyPr>
          <a:lstStyle/>
          <a:p>
            <a:pPr marL="342900" indent="-342900">
              <a:spcAft>
                <a:spcPts val="600"/>
              </a:spcAft>
              <a:buFont typeface="Wingdings" panose="05000000000000000000" pitchFamily="2" charset="2"/>
              <a:buChar char="v"/>
            </a:pPr>
            <a:r>
              <a:rPr lang="en-US" sz="2000" dirty="0">
                <a:cs typeface="MS PGothic" charset="0"/>
              </a:rPr>
              <a:t>During highly stressful times or after mistakes, give extra attention/training/mentoring</a:t>
            </a:r>
          </a:p>
          <a:p>
            <a:pPr marL="342900" indent="-342900">
              <a:spcAft>
                <a:spcPts val="600"/>
              </a:spcAft>
              <a:buFont typeface="Wingdings" panose="05000000000000000000" pitchFamily="2" charset="2"/>
              <a:buChar char="v"/>
            </a:pPr>
            <a:r>
              <a:rPr lang="en-US" sz="2000" dirty="0">
                <a:cs typeface="MS PGothic" charset="0"/>
              </a:rPr>
              <a:t>For those who need a break, reassign or temporarily suspend key job duties</a:t>
            </a:r>
          </a:p>
          <a:p>
            <a:pPr marL="342900" indent="-342900">
              <a:spcAft>
                <a:spcPts val="600"/>
              </a:spcAft>
              <a:buFont typeface="Wingdings" panose="05000000000000000000" pitchFamily="2" charset="2"/>
              <a:buChar char="v"/>
            </a:pPr>
            <a:r>
              <a:rPr lang="en-US" sz="2000" dirty="0">
                <a:cs typeface="MS PGothic" charset="0"/>
              </a:rPr>
              <a:t>Integrate back into duties by assigning responsibility in a stepped, gradual way</a:t>
            </a:r>
          </a:p>
          <a:p>
            <a:pPr marL="342900" indent="-342900">
              <a:spcAft>
                <a:spcPts val="600"/>
              </a:spcAft>
              <a:buFont typeface="Wingdings" panose="05000000000000000000" pitchFamily="2" charset="2"/>
              <a:buChar char="v"/>
            </a:pPr>
            <a:r>
              <a:rPr lang="en-US" sz="2000" dirty="0">
                <a:cs typeface="MS PGothic" charset="0"/>
              </a:rPr>
              <a:t>Help the person “recalibrate” their expectations and goals to meet current circumstances </a:t>
            </a:r>
          </a:p>
          <a:p>
            <a:pPr marL="342900" indent="-342900">
              <a:spcAft>
                <a:spcPts val="600"/>
              </a:spcAft>
              <a:buFont typeface="Wingdings" panose="05000000000000000000" pitchFamily="2" charset="2"/>
              <a:buChar char="v"/>
            </a:pPr>
            <a:r>
              <a:rPr lang="en-US" sz="2000" dirty="0">
                <a:cs typeface="MS PGothic" charset="0"/>
              </a:rPr>
              <a:t>Before you have a conversation with somebody who you think needs time off, make sure taking time off is feasible for that individual</a:t>
            </a:r>
          </a:p>
          <a:p>
            <a:pPr marL="342900" indent="-342900">
              <a:spcAft>
                <a:spcPts val="600"/>
              </a:spcAft>
              <a:buFont typeface="Wingdings" panose="05000000000000000000" pitchFamily="2" charset="2"/>
              <a:buChar char="v"/>
            </a:pPr>
            <a:r>
              <a:rPr lang="en-US" sz="2000" dirty="0">
                <a:cs typeface="MS PGothic" charset="0"/>
              </a:rPr>
              <a:t>Connect the person to relevant resources</a:t>
            </a:r>
          </a:p>
          <a:p>
            <a:endParaRPr lang="en-US" dirty="0"/>
          </a:p>
        </p:txBody>
      </p:sp>
      <p:pic>
        <p:nvPicPr>
          <p:cNvPr id="5" name="Picture 4" descr="https://kayaconnect.org/pluginfile.php/30444/course/overviewfiles/Competence%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3810001"/>
            <a:ext cx="4024313" cy="223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55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422" y="94035"/>
            <a:ext cx="8031804" cy="1007533"/>
          </a:xfrm>
        </p:spPr>
        <p:txBody>
          <a:bodyPr>
            <a:normAutofit/>
          </a:bodyPr>
          <a:lstStyle/>
          <a:p>
            <a:r>
              <a:rPr lang="en-US" dirty="0">
                <a:latin typeface="+mn-lt"/>
              </a:rPr>
              <a:t>Competence Actions: Organization</a:t>
            </a:r>
          </a:p>
        </p:txBody>
      </p:sp>
      <p:pic>
        <p:nvPicPr>
          <p:cNvPr id="5" name="Picture 4" descr="https://kayaconnect.org/pluginfile.php/30444/course/overviewfiles/Competence%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3810001"/>
            <a:ext cx="4024313" cy="22331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51790" y="1811217"/>
            <a:ext cx="6092825" cy="4231928"/>
          </a:xfrm>
          <a:prstGeom prst="rect">
            <a:avLst/>
          </a:prstGeom>
        </p:spPr>
        <p:txBody>
          <a:bodyPr>
            <a:spAutoFit/>
          </a:bodyPr>
          <a:lstStyle/>
          <a:p>
            <a:pPr marL="285750" indent="-285750">
              <a:spcAft>
                <a:spcPts val="600"/>
              </a:spcAft>
              <a:buFont typeface="Wingdings" panose="05000000000000000000" pitchFamily="2" charset="2"/>
              <a:buChar char="v"/>
            </a:pPr>
            <a:r>
              <a:rPr lang="en-US" dirty="0"/>
              <a:t>Create and promote enabling environments for research, innovation and learning</a:t>
            </a:r>
          </a:p>
          <a:p>
            <a:pPr marL="285750" indent="-285750">
              <a:spcAft>
                <a:spcPts val="600"/>
              </a:spcAft>
              <a:buFont typeface="Wingdings" panose="05000000000000000000" pitchFamily="2" charset="2"/>
              <a:buChar char="v"/>
            </a:pPr>
            <a:r>
              <a:rPr lang="en-US" dirty="0"/>
              <a:t>Health system resilience as “the capacity of health actors, institutions, and populations to prepare for and effectively respond to crises; </a:t>
            </a:r>
          </a:p>
          <a:p>
            <a:pPr marL="285750" indent="-285750">
              <a:spcAft>
                <a:spcPts val="600"/>
              </a:spcAft>
              <a:buFont typeface="Wingdings" panose="05000000000000000000" pitchFamily="2" charset="2"/>
              <a:buChar char="v"/>
            </a:pPr>
            <a:r>
              <a:rPr lang="en-US" dirty="0"/>
              <a:t>Maintain core functions when a crisis hits; and, informed by </a:t>
            </a:r>
            <a:r>
              <a:rPr lang="en-US"/>
              <a:t>lessons learn </a:t>
            </a:r>
            <a:r>
              <a:rPr lang="en-US" dirty="0"/>
              <a:t>during the crisis, reorganize if conditions require it.”</a:t>
            </a:r>
          </a:p>
          <a:p>
            <a:pPr marL="285750" indent="-285750">
              <a:spcAft>
                <a:spcPts val="600"/>
              </a:spcAft>
              <a:buFont typeface="Wingdings" panose="05000000000000000000" pitchFamily="2" charset="2"/>
              <a:buChar char="v"/>
            </a:pPr>
            <a:r>
              <a:rPr lang="en-US" dirty="0"/>
              <a:t>Career Ladders</a:t>
            </a:r>
          </a:p>
          <a:p>
            <a:pPr marL="285750" indent="-285750">
              <a:spcAft>
                <a:spcPts val="600"/>
              </a:spcAft>
              <a:buFont typeface="Wingdings" panose="05000000000000000000" pitchFamily="2" charset="2"/>
              <a:buChar char="v"/>
            </a:pPr>
            <a:r>
              <a:rPr lang="en-US" dirty="0"/>
              <a:t>Tuition reimbursement and seminar support</a:t>
            </a:r>
          </a:p>
          <a:p>
            <a:pPr marL="285750" indent="-285750">
              <a:spcAft>
                <a:spcPts val="600"/>
              </a:spcAft>
              <a:buFont typeface="Wingdings" panose="05000000000000000000" pitchFamily="2" charset="2"/>
              <a:buChar char="v"/>
            </a:pPr>
            <a:r>
              <a:rPr lang="en-US" dirty="0"/>
              <a:t>Annual needs analysis</a:t>
            </a:r>
          </a:p>
          <a:p>
            <a:pPr marL="285750" indent="-285750">
              <a:spcAft>
                <a:spcPts val="600"/>
              </a:spcAft>
              <a:buFont typeface="Wingdings" panose="05000000000000000000" pitchFamily="2" charset="2"/>
              <a:buChar char="v"/>
            </a:pPr>
            <a:r>
              <a:rPr lang="en-US" dirty="0"/>
              <a:t>Access to continuing educational programs</a:t>
            </a:r>
          </a:p>
          <a:p>
            <a:pPr marL="285750" indent="-285750">
              <a:spcAft>
                <a:spcPts val="600"/>
              </a:spcAft>
              <a:buFont typeface="Wingdings" panose="05000000000000000000" pitchFamily="2" charset="2"/>
              <a:buChar char="v"/>
            </a:pPr>
            <a:r>
              <a:rPr lang="en-US" dirty="0"/>
              <a:t>Education Department resources and competence </a:t>
            </a:r>
          </a:p>
        </p:txBody>
      </p:sp>
    </p:spTree>
    <p:extLst>
      <p:ext uri="{BB962C8B-B14F-4D97-AF65-F5344CB8AC3E}">
        <p14:creationId xmlns:p14="http://schemas.microsoft.com/office/powerpoint/2010/main" val="544553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itle 1"/>
          <p:cNvSpPr>
            <a:spLocks noGrp="1"/>
          </p:cNvSpPr>
          <p:nvPr>
            <p:ph type="title"/>
          </p:nvPr>
        </p:nvSpPr>
        <p:spPr>
          <a:xfrm>
            <a:off x="533401" y="76203"/>
            <a:ext cx="10819031" cy="1007533"/>
          </a:xfrm>
        </p:spPr>
        <p:txBody>
          <a:bodyPr>
            <a:normAutofit/>
          </a:bodyPr>
          <a:lstStyle/>
          <a:p>
            <a:pPr algn="ctr">
              <a:defRPr/>
            </a:pPr>
            <a:r>
              <a:rPr lang="en-US" sz="4000" dirty="0">
                <a:effectLst>
                  <a:outerShdw blurRad="38100" dist="38100" dir="2700000" algn="tl">
                    <a:srgbClr val="000000">
                      <a:alpha val="43137"/>
                    </a:srgbClr>
                  </a:outerShdw>
                </a:effectLst>
                <a:latin typeface="+mn-lt"/>
                <a:ea typeface="ＭＳ Ｐゴシック" charset="0"/>
                <a:cs typeface="ＭＳ Ｐゴシック" charset="0"/>
              </a:rPr>
              <a:t>Competence Example: Support</a:t>
            </a:r>
          </a:p>
        </p:txBody>
      </p:sp>
      <p:sp>
        <p:nvSpPr>
          <p:cNvPr id="121858" name="Content Placeholder 2"/>
          <p:cNvSpPr>
            <a:spLocks noGrp="1"/>
          </p:cNvSpPr>
          <p:nvPr>
            <p:ph idx="4294967295"/>
          </p:nvPr>
        </p:nvSpPr>
        <p:spPr>
          <a:xfrm>
            <a:off x="6607175" y="1295400"/>
            <a:ext cx="5584825" cy="5408613"/>
          </a:xfrm>
        </p:spPr>
        <p:txBody>
          <a:bodyPr anchor="ctr">
            <a:normAutofit/>
          </a:bodyPr>
          <a:lstStyle/>
          <a:p>
            <a:pPr marL="0" indent="0">
              <a:buNone/>
            </a:pPr>
            <a:r>
              <a:rPr lang="en-US" sz="2400" dirty="0"/>
              <a:t>“When a new staff member becomes a part of our burn unit team, we all work really hard to mentor and support that person.  This work can be exhausting both physically and emotionally.  There are so many difficult sights, smells and procedures. Some people try this work only to find that it is not for them.  We make it possible for them to leave with support and hopefully without shame.”</a:t>
            </a:r>
          </a:p>
        </p:txBody>
      </p:sp>
      <p:pic>
        <p:nvPicPr>
          <p:cNvPr id="5" name="Picture 4" descr="A close up of a toy&#10;&#10;Description automatically generated">
            <a:extLst>
              <a:ext uri="{FF2B5EF4-FFF2-40B4-BE49-F238E27FC236}">
                <a16:creationId xmlns:a16="http://schemas.microsoft.com/office/drawing/2014/main" id="{3F40637E-0AEA-7843-A08A-74D312C1E847}"/>
              </a:ext>
            </a:extLst>
          </p:cNvPr>
          <p:cNvPicPr>
            <a:picLocks noChangeAspect="1"/>
          </p:cNvPicPr>
          <p:nvPr/>
        </p:nvPicPr>
        <p:blipFill rotWithShape="1">
          <a:blip r:embed="rId3">
            <a:extLst>
              <a:ext uri="{28A0092B-C50C-407E-A947-70E740481C1C}">
                <a14:useLocalDpi xmlns:a14="http://schemas.microsoft.com/office/drawing/2010/main" val="0"/>
              </a:ext>
            </a:extLst>
          </a:blip>
          <a:srcRect t="496" r="3" b="34105"/>
          <a:stretch/>
        </p:blipFill>
        <p:spPr>
          <a:xfrm>
            <a:off x="1609" y="2768743"/>
            <a:ext cx="4277149" cy="4089258"/>
          </a:xfrm>
          <a:prstGeom prst="rect">
            <a:avLst/>
          </a:prstGeom>
        </p:spPr>
      </p:pic>
    </p:spTree>
    <p:extLst>
      <p:ext uri="{BB962C8B-B14F-4D97-AF65-F5344CB8AC3E}">
        <p14:creationId xmlns:p14="http://schemas.microsoft.com/office/powerpoint/2010/main" val="324490138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itle 1"/>
          <p:cNvSpPr>
            <a:spLocks noGrp="1"/>
          </p:cNvSpPr>
          <p:nvPr>
            <p:ph type="title"/>
          </p:nvPr>
        </p:nvSpPr>
        <p:spPr>
          <a:xfrm>
            <a:off x="2135188" y="76203"/>
            <a:ext cx="8990012" cy="1007533"/>
          </a:xfrm>
        </p:spPr>
        <p:txBody>
          <a:bodyPr>
            <a:noAutofit/>
          </a:bodyPr>
          <a:lstStyle/>
          <a:p>
            <a:pPr>
              <a:defRPr/>
            </a:pPr>
            <a:r>
              <a:rPr lang="en-US" dirty="0">
                <a:latin typeface="+mn-lt"/>
                <a:ea typeface="ＭＳ Ｐゴシック" charset="0"/>
              </a:rPr>
              <a:t>Competence Example: Self-Care</a:t>
            </a:r>
          </a:p>
        </p:txBody>
      </p:sp>
      <p:sp>
        <p:nvSpPr>
          <p:cNvPr id="121858" name="Content Placeholder 2"/>
          <p:cNvSpPr>
            <a:spLocks noGrp="1"/>
          </p:cNvSpPr>
          <p:nvPr>
            <p:ph idx="4294967295"/>
          </p:nvPr>
        </p:nvSpPr>
        <p:spPr>
          <a:xfrm>
            <a:off x="6607175" y="1101725"/>
            <a:ext cx="5584825" cy="5408613"/>
          </a:xfrm>
        </p:spPr>
        <p:txBody>
          <a:bodyPr anchor="ctr">
            <a:normAutofit/>
          </a:bodyPr>
          <a:lstStyle/>
          <a:p>
            <a:pPr marL="0" indent="0">
              <a:buNone/>
            </a:pPr>
            <a:r>
              <a:rPr lang="en-US" dirty="0"/>
              <a:t>“When I’m under too much stress, I revert to doing something that is easy for me. It gives me a sense of accomplishment, like tidying the garage, or shoveling snow for a widowed neighbor. It doesn’t take much thought, but it gives me a sense of accomplishment.”</a:t>
            </a:r>
          </a:p>
        </p:txBody>
      </p:sp>
      <p:pic>
        <p:nvPicPr>
          <p:cNvPr id="3" name="Picture 2" descr="A close up of a toy&#10;&#10;Description automatically generated">
            <a:extLst>
              <a:ext uri="{FF2B5EF4-FFF2-40B4-BE49-F238E27FC236}">
                <a16:creationId xmlns:a16="http://schemas.microsoft.com/office/drawing/2014/main" id="{19FC598D-85EF-E246-9D92-E56B4A9B6EFD}"/>
              </a:ext>
            </a:extLst>
          </p:cNvPr>
          <p:cNvPicPr>
            <a:picLocks noChangeAspect="1"/>
          </p:cNvPicPr>
          <p:nvPr/>
        </p:nvPicPr>
        <p:blipFill rotWithShape="1">
          <a:blip r:embed="rId3">
            <a:extLst>
              <a:ext uri="{28A0092B-C50C-407E-A947-70E740481C1C}">
                <a14:useLocalDpi xmlns:a14="http://schemas.microsoft.com/office/drawing/2010/main" val="0"/>
              </a:ext>
            </a:extLst>
          </a:blip>
          <a:srcRect r="374"/>
          <a:stretch/>
        </p:blipFill>
        <p:spPr>
          <a:xfrm>
            <a:off x="381001" y="2590800"/>
            <a:ext cx="4277149" cy="4089258"/>
          </a:xfrm>
          <a:prstGeom prst="rect">
            <a:avLst/>
          </a:prstGeom>
        </p:spPr>
      </p:pic>
    </p:spTree>
    <p:extLst>
      <p:ext uri="{BB962C8B-B14F-4D97-AF65-F5344CB8AC3E}">
        <p14:creationId xmlns:p14="http://schemas.microsoft.com/office/powerpoint/2010/main" val="246926466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itle 1"/>
          <p:cNvSpPr>
            <a:spLocks noGrp="1"/>
          </p:cNvSpPr>
          <p:nvPr>
            <p:ph type="title"/>
          </p:nvPr>
        </p:nvSpPr>
        <p:spPr>
          <a:xfrm>
            <a:off x="2667000" y="129274"/>
            <a:ext cx="8305800" cy="1007533"/>
          </a:xfrm>
        </p:spPr>
        <p:txBody>
          <a:bodyPr>
            <a:noAutofit/>
          </a:bodyPr>
          <a:lstStyle/>
          <a:p>
            <a:pPr>
              <a:defRPr/>
            </a:pPr>
            <a:r>
              <a:rPr lang="en-US" sz="4000" dirty="0">
                <a:latin typeface="+mn-lt"/>
                <a:ea typeface="ＭＳ Ｐゴシック" charset="0"/>
              </a:rPr>
              <a:t>Competence Example: Self-Care</a:t>
            </a:r>
          </a:p>
        </p:txBody>
      </p:sp>
      <p:sp>
        <p:nvSpPr>
          <p:cNvPr id="121858" name="Content Placeholder 2"/>
          <p:cNvSpPr>
            <a:spLocks noGrp="1"/>
          </p:cNvSpPr>
          <p:nvPr>
            <p:ph idx="4294967295"/>
          </p:nvPr>
        </p:nvSpPr>
        <p:spPr>
          <a:xfrm>
            <a:off x="6607175" y="1295400"/>
            <a:ext cx="5584825" cy="5408613"/>
          </a:xfrm>
        </p:spPr>
        <p:txBody>
          <a:bodyPr anchor="ctr">
            <a:normAutofit/>
          </a:bodyPr>
          <a:lstStyle/>
          <a:p>
            <a:pPr marL="0" indent="0">
              <a:buNone/>
            </a:pPr>
            <a:r>
              <a:rPr lang="en-US" dirty="0"/>
              <a:t>“Switching specialties was a struggle for me. I utilized all the resources I could and was not afraid to ask my supervisor or other peers for help and guidance. I was honest about my lack of confidence in my abilities, and I sought out (and continue to seek help) from other specialists.”</a:t>
            </a:r>
          </a:p>
        </p:txBody>
      </p:sp>
      <p:pic>
        <p:nvPicPr>
          <p:cNvPr id="3" name="Picture 2" descr="A close up of a toy&#10;&#10;Description automatically generated">
            <a:extLst>
              <a:ext uri="{FF2B5EF4-FFF2-40B4-BE49-F238E27FC236}">
                <a16:creationId xmlns:a16="http://schemas.microsoft.com/office/drawing/2014/main" id="{19FC598D-85EF-E246-9D92-E56B4A9B6EFD}"/>
              </a:ext>
            </a:extLst>
          </p:cNvPr>
          <p:cNvPicPr>
            <a:picLocks noChangeAspect="1"/>
          </p:cNvPicPr>
          <p:nvPr/>
        </p:nvPicPr>
        <p:blipFill rotWithShape="1">
          <a:blip r:embed="rId3">
            <a:extLst>
              <a:ext uri="{28A0092B-C50C-407E-A947-70E740481C1C}">
                <a14:useLocalDpi xmlns:a14="http://schemas.microsoft.com/office/drawing/2010/main" val="0"/>
              </a:ext>
            </a:extLst>
          </a:blip>
          <a:srcRect r="374"/>
          <a:stretch/>
        </p:blipFill>
        <p:spPr>
          <a:xfrm>
            <a:off x="457201" y="2639469"/>
            <a:ext cx="4277149" cy="4089258"/>
          </a:xfrm>
          <a:prstGeom prst="rect">
            <a:avLst/>
          </a:prstGeom>
        </p:spPr>
      </p:pic>
    </p:spTree>
    <p:extLst>
      <p:ext uri="{BB962C8B-B14F-4D97-AF65-F5344CB8AC3E}">
        <p14:creationId xmlns:p14="http://schemas.microsoft.com/office/powerpoint/2010/main" val="413654838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toy&#10;&#10;Description automatically generated">
            <a:extLst>
              <a:ext uri="{FF2B5EF4-FFF2-40B4-BE49-F238E27FC236}">
                <a16:creationId xmlns:a16="http://schemas.microsoft.com/office/drawing/2014/main" id="{3F40637E-0AEA-7843-A08A-74D312C1E847}"/>
              </a:ext>
            </a:extLst>
          </p:cNvPr>
          <p:cNvPicPr>
            <a:picLocks noChangeAspect="1"/>
          </p:cNvPicPr>
          <p:nvPr/>
        </p:nvPicPr>
        <p:blipFill rotWithShape="1">
          <a:blip r:embed="rId3">
            <a:extLst>
              <a:ext uri="{28A0092B-C50C-407E-A947-70E740481C1C}">
                <a14:useLocalDpi xmlns:a14="http://schemas.microsoft.com/office/drawing/2010/main" val="0"/>
              </a:ext>
            </a:extLst>
          </a:blip>
          <a:srcRect t="496" r="3" b="34105"/>
          <a:stretch/>
        </p:blipFill>
        <p:spPr>
          <a:xfrm>
            <a:off x="1609" y="2768743"/>
            <a:ext cx="4277149" cy="4089258"/>
          </a:xfrm>
          <a:prstGeom prst="rect">
            <a:avLst/>
          </a:prstGeom>
        </p:spPr>
      </p:pic>
      <p:sp>
        <p:nvSpPr>
          <p:cNvPr id="2" name="Title 1"/>
          <p:cNvSpPr>
            <a:spLocks noGrp="1"/>
          </p:cNvSpPr>
          <p:nvPr>
            <p:ph type="title"/>
          </p:nvPr>
        </p:nvSpPr>
        <p:spPr/>
        <p:txBody>
          <a:bodyPr>
            <a:normAutofit/>
          </a:bodyPr>
          <a:lstStyle/>
          <a:p>
            <a:r>
              <a:rPr lang="en-US" sz="4000" dirty="0">
                <a:latin typeface="+mn-lt"/>
              </a:rPr>
              <a:t>Competence Examples: Support</a:t>
            </a:r>
          </a:p>
        </p:txBody>
      </p:sp>
      <p:sp>
        <p:nvSpPr>
          <p:cNvPr id="121858" name="Content Placeholder 2"/>
          <p:cNvSpPr>
            <a:spLocks noGrp="1"/>
          </p:cNvSpPr>
          <p:nvPr>
            <p:ph idx="4294967295"/>
          </p:nvPr>
        </p:nvSpPr>
        <p:spPr>
          <a:xfrm>
            <a:off x="6607175" y="1219200"/>
            <a:ext cx="5584825" cy="5408613"/>
          </a:xfrm>
        </p:spPr>
        <p:txBody>
          <a:bodyPr anchor="ctr">
            <a:normAutofit/>
          </a:bodyPr>
          <a:lstStyle/>
          <a:p>
            <a:pPr marL="0" indent="0">
              <a:buNone/>
            </a:pPr>
            <a:r>
              <a:rPr lang="en-US" sz="2400" dirty="0"/>
              <a:t>“We help people when they're exposed to different things, such as teaching techniques to stay focused on the present and not ruminate on memories.”</a:t>
            </a:r>
          </a:p>
          <a:p>
            <a:pPr marL="0" indent="0">
              <a:buNone/>
            </a:pPr>
            <a:endParaRPr lang="en-US" sz="2400" dirty="0"/>
          </a:p>
          <a:p>
            <a:pPr marL="0" indent="0">
              <a:buNone/>
            </a:pPr>
            <a:r>
              <a:rPr lang="en-US" sz="2400" dirty="0"/>
              <a:t>“We had training in positive psychology that included gratitude journals with writing three things that you’re thankful for every day, and it really seemed to help us to get a different perspective.”</a:t>
            </a:r>
          </a:p>
        </p:txBody>
      </p:sp>
    </p:spTree>
    <p:extLst>
      <p:ext uri="{BB962C8B-B14F-4D97-AF65-F5344CB8AC3E}">
        <p14:creationId xmlns:p14="http://schemas.microsoft.com/office/powerpoint/2010/main" val="123711919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912" y="152401"/>
            <a:ext cx="10684520" cy="702733"/>
          </a:xfrm>
        </p:spPr>
        <p:txBody>
          <a:bodyPr anchor="b">
            <a:normAutofit/>
          </a:bodyPr>
          <a:lstStyle/>
          <a:p>
            <a:pPr algn="ctr"/>
            <a:r>
              <a:rPr lang="en-US" sz="3999" dirty="0">
                <a:latin typeface="+mn-lt"/>
              </a:rPr>
              <a:t>SFA Competence Example</a:t>
            </a:r>
            <a:endParaRPr lang="en-US" sz="3999" i="1" dirty="0">
              <a:latin typeface="+mn-lt"/>
            </a:endParaRPr>
          </a:p>
        </p:txBody>
      </p:sp>
      <p:sp>
        <p:nvSpPr>
          <p:cNvPr id="3" name="Content Placeholder 2"/>
          <p:cNvSpPr>
            <a:spLocks noGrp="1"/>
          </p:cNvSpPr>
          <p:nvPr>
            <p:ph idx="4294967295"/>
          </p:nvPr>
        </p:nvSpPr>
        <p:spPr>
          <a:xfrm>
            <a:off x="4841875" y="2438400"/>
            <a:ext cx="7350125" cy="3214688"/>
          </a:xfrm>
        </p:spPr>
        <p:txBody>
          <a:bodyPr>
            <a:noAutofit/>
          </a:bodyPr>
          <a:lstStyle/>
          <a:p>
            <a:pPr marL="0" indent="0">
              <a:buNone/>
            </a:pPr>
            <a:r>
              <a:rPr lang="en-US" dirty="0"/>
              <a:t>“You can mitigate a lot of issues with the right mentoring. The platinum rule of treat others the way they need to be treated, it’s the same thing with teaching. It’s not about me, it’s about how are you going to learn this and how are you going to then get confidence to teach it as well. A lot of one on one is the way to do it.”</a:t>
            </a:r>
          </a:p>
        </p:txBody>
      </p:sp>
      <p:pic>
        <p:nvPicPr>
          <p:cNvPr id="5" name="Graphic 4" descr="Business Growth">
            <a:extLst>
              <a:ext uri="{FF2B5EF4-FFF2-40B4-BE49-F238E27FC236}">
                <a16:creationId xmlns:a16="http://schemas.microsoft.com/office/drawing/2014/main" id="{7883FA6D-CFD0-644D-9F1B-527D518B6F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912" y="2284406"/>
            <a:ext cx="2532489" cy="2532489"/>
          </a:xfrm>
          <a:prstGeom prst="rect">
            <a:avLst/>
          </a:prstGeom>
        </p:spPr>
      </p:pic>
    </p:spTree>
    <p:extLst>
      <p:ext uri="{BB962C8B-B14F-4D97-AF65-F5344CB8AC3E}">
        <p14:creationId xmlns:p14="http://schemas.microsoft.com/office/powerpoint/2010/main" val="1199210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683" y="152401"/>
            <a:ext cx="6324600" cy="1007533"/>
          </a:xfrm>
        </p:spPr>
        <p:txBody>
          <a:bodyPr>
            <a:normAutofit/>
          </a:bodyPr>
          <a:lstStyle/>
          <a:p>
            <a:r>
              <a:rPr lang="en-US" sz="4000" dirty="0">
                <a:latin typeface="+mn-lt"/>
              </a:rPr>
              <a:t>SFA Competence Example</a:t>
            </a:r>
          </a:p>
        </p:txBody>
      </p:sp>
      <p:sp>
        <p:nvSpPr>
          <p:cNvPr id="3" name="Content Placeholder 2"/>
          <p:cNvSpPr>
            <a:spLocks noGrp="1"/>
          </p:cNvSpPr>
          <p:nvPr>
            <p:ph idx="4294967295"/>
          </p:nvPr>
        </p:nvSpPr>
        <p:spPr>
          <a:xfrm>
            <a:off x="3937000" y="2209800"/>
            <a:ext cx="8255000" cy="3214688"/>
          </a:xfrm>
        </p:spPr>
        <p:txBody>
          <a:bodyPr>
            <a:noAutofit/>
          </a:bodyPr>
          <a:lstStyle/>
          <a:p>
            <a:pPr marL="0" indent="0">
              <a:buNone/>
            </a:pPr>
            <a:r>
              <a:rPr lang="en-US" sz="2599" dirty="0"/>
              <a:t>“If you are seeing a decrease in someone’s level of competence, something that I've seen done is to say, "Can I share how I've done something similar, or even worse?" or "I went through a similar thing.” I think when we can share our experience, how it affected us and how our performance dropped when we were dealing with something, it probably helps the person to understand, “all right, I'm going to be okay.” It's not permanent and it's a normalizing thing, and it's part of the process.”</a:t>
            </a:r>
          </a:p>
        </p:txBody>
      </p:sp>
      <p:pic>
        <p:nvPicPr>
          <p:cNvPr id="5" name="Graphic 4" descr="Business Growth">
            <a:extLst>
              <a:ext uri="{FF2B5EF4-FFF2-40B4-BE49-F238E27FC236}">
                <a16:creationId xmlns:a16="http://schemas.microsoft.com/office/drawing/2014/main" id="{7883FA6D-CFD0-644D-9F1B-527D518B6F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1" y="2743201"/>
            <a:ext cx="2227689" cy="2227689"/>
          </a:xfrm>
          <a:prstGeom prst="rect">
            <a:avLst/>
          </a:prstGeom>
        </p:spPr>
      </p:pic>
      <p:sp>
        <p:nvSpPr>
          <p:cNvPr id="7" name="Title 1">
            <a:extLst>
              <a:ext uri="{FF2B5EF4-FFF2-40B4-BE49-F238E27FC236}">
                <a16:creationId xmlns:a16="http://schemas.microsoft.com/office/drawing/2014/main" id="{80408C33-42B8-164B-A85F-C7AC24C8F0D8}"/>
              </a:ext>
            </a:extLst>
          </p:cNvPr>
          <p:cNvSpPr txBox="1">
            <a:spLocks/>
          </p:cNvSpPr>
          <p:nvPr/>
        </p:nvSpPr>
        <p:spPr>
          <a:xfrm>
            <a:off x="998005" y="448528"/>
            <a:ext cx="10585677" cy="1062367"/>
          </a:xfrm>
          <a:prstGeom prst="rect">
            <a:avLst/>
          </a:prstGeom>
        </p:spPr>
        <p:txBody>
          <a:bodyPr vert="horz" lIns="91416" tIns="45708" rIns="91416" bIns="45708" rtlCol="0" anchor="b">
            <a:normAutofit/>
          </a:bodyPr>
          <a:lstStyle>
            <a:lvl1pPr algn="l" defTabSz="914400" rtl="0" eaLnBrk="1" latinLnBrk="0" hangingPunct="1">
              <a:lnSpc>
                <a:spcPct val="90000"/>
              </a:lnSpc>
              <a:spcBef>
                <a:spcPct val="0"/>
              </a:spcBef>
              <a:buNone/>
              <a:defRPr sz="2800" b="1" kern="1200">
                <a:solidFill>
                  <a:srgbClr val="3D85C6"/>
                </a:solidFill>
                <a:latin typeface="Arial" panose="020B0604020202020204" pitchFamily="34" charset="0"/>
                <a:ea typeface="+mj-ea"/>
                <a:cs typeface="Arial" panose="020B0604020202020204" pitchFamily="34" charset="0"/>
              </a:defRPr>
            </a:lvl1pPr>
          </a:lstStyle>
          <a:p>
            <a:pPr algn="ctr" fontAlgn="base">
              <a:spcAft>
                <a:spcPct val="0"/>
              </a:spcAft>
              <a:defRPr/>
            </a:pPr>
            <a:endParaRPr lang="en-US" sz="3999" b="0" i="1" dirty="0">
              <a:solidFill>
                <a:srgbClr val="0070C0"/>
              </a:solidFill>
              <a:latin typeface="Calibri Light"/>
            </a:endParaRPr>
          </a:p>
        </p:txBody>
      </p:sp>
    </p:spTree>
    <p:extLst>
      <p:ext uri="{BB962C8B-B14F-4D97-AF65-F5344CB8AC3E}">
        <p14:creationId xmlns:p14="http://schemas.microsoft.com/office/powerpoint/2010/main" val="290152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450" y="76203"/>
            <a:ext cx="8001000" cy="1007533"/>
          </a:xfrm>
        </p:spPr>
        <p:txBody>
          <a:bodyPr>
            <a:normAutofit/>
          </a:bodyPr>
          <a:lstStyle/>
          <a:p>
            <a:r>
              <a:rPr lang="en-US" sz="4000" dirty="0">
                <a:latin typeface="+mn-lt"/>
              </a:rPr>
              <a:t>What’s Charging your Battery?</a:t>
            </a:r>
          </a:p>
        </p:txBody>
      </p:sp>
    </p:spTree>
    <p:extLst>
      <p:ext uri="{BB962C8B-B14F-4D97-AF65-F5344CB8AC3E}">
        <p14:creationId xmlns:p14="http://schemas.microsoft.com/office/powerpoint/2010/main" val="3248367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a:xfrm>
            <a:off x="1493195" y="76203"/>
            <a:ext cx="9296400" cy="1007533"/>
          </a:xfrm>
        </p:spPr>
        <p:txBody>
          <a:bodyPr>
            <a:normAutofit/>
          </a:bodyPr>
          <a:lstStyle/>
          <a:p>
            <a:pPr algn="ctr">
              <a:defRPr/>
            </a:pPr>
            <a:r>
              <a:rPr lang="en-US" sz="4000" dirty="0">
                <a:latin typeface="+mn-lt"/>
                <a:ea typeface="ＭＳ Ｐゴシック" charset="0"/>
              </a:rPr>
              <a:t>Group Discussion</a:t>
            </a:r>
          </a:p>
        </p:txBody>
      </p:sp>
      <p:sp>
        <p:nvSpPr>
          <p:cNvPr id="76802" name="Content Placeholder 2"/>
          <p:cNvSpPr>
            <a:spLocks noGrp="1"/>
          </p:cNvSpPr>
          <p:nvPr>
            <p:ph idx="4294967295"/>
          </p:nvPr>
        </p:nvSpPr>
        <p:spPr>
          <a:xfrm>
            <a:off x="6607175" y="1449388"/>
            <a:ext cx="5584825" cy="5408612"/>
          </a:xfrm>
        </p:spPr>
        <p:txBody>
          <a:bodyPr anchor="ctr">
            <a:normAutofit/>
          </a:bodyPr>
          <a:lstStyle/>
          <a:p>
            <a:pPr>
              <a:buFont typeface="Wingdings" charset="2"/>
              <a:buChar char="§"/>
            </a:pPr>
            <a:r>
              <a:rPr lang="en-US" sz="2400" dirty="0"/>
              <a:t>What are some examples of how competence might be needed in your work?  </a:t>
            </a:r>
          </a:p>
          <a:p>
            <a:pPr>
              <a:buFont typeface="Wingdings" charset="2"/>
              <a:buChar char="§"/>
            </a:pPr>
            <a:r>
              <a:rPr lang="en-US" sz="2400" dirty="0"/>
              <a:t>What are some ways that you have been able to increase sense of competence in yourself?</a:t>
            </a:r>
          </a:p>
          <a:p>
            <a:pPr>
              <a:buFont typeface="Wingdings" charset="2"/>
              <a:buChar char="§"/>
            </a:pPr>
            <a:r>
              <a:rPr lang="en-US" sz="2400" dirty="0"/>
              <a:t>What are some ways that you have offered or been offered competence-enhancing actions? </a:t>
            </a:r>
          </a:p>
        </p:txBody>
      </p:sp>
      <p:pic>
        <p:nvPicPr>
          <p:cNvPr id="3" name="Picture 2" descr="A picture containing indoor, table, sitting, cup&#10;&#10;Description automatically generated">
            <a:extLst>
              <a:ext uri="{FF2B5EF4-FFF2-40B4-BE49-F238E27FC236}">
                <a16:creationId xmlns:a16="http://schemas.microsoft.com/office/drawing/2014/main" id="{FDE58266-1AA1-0C4F-A397-5ADAB32D2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2971801"/>
            <a:ext cx="3886795" cy="3136319"/>
          </a:xfrm>
          <a:prstGeom prst="rect">
            <a:avLst/>
          </a:prstGeom>
        </p:spPr>
      </p:pic>
    </p:spTree>
    <p:extLst>
      <p:ext uri="{BB962C8B-B14F-4D97-AF65-F5344CB8AC3E}">
        <p14:creationId xmlns:p14="http://schemas.microsoft.com/office/powerpoint/2010/main" val="229131921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depressedpatient_crop380w.jpg">
            <a:extLst>
              <a:ext uri="{FF2B5EF4-FFF2-40B4-BE49-F238E27FC236}">
                <a16:creationId xmlns:a16="http://schemas.microsoft.com/office/drawing/2014/main" id="{8E4BB165-4D0F-45E2-8D81-F12205C71DF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828800"/>
            <a:ext cx="2842669" cy="1868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 descr="on_the_record_07.jpg">
            <a:extLst>
              <a:ext uri="{FF2B5EF4-FFF2-40B4-BE49-F238E27FC236}">
                <a16:creationId xmlns:a16="http://schemas.microsoft.com/office/drawing/2014/main" id="{ACAE0E3F-319F-4155-BC6D-1C5BE53C04B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1" y="4267200"/>
            <a:ext cx="2842669" cy="2208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6EC3846A-E5FC-4BEB-9128-2C1D36D8A0AF}"/>
              </a:ext>
            </a:extLst>
          </p:cNvPr>
          <p:cNvGrpSpPr/>
          <p:nvPr/>
        </p:nvGrpSpPr>
        <p:grpSpPr>
          <a:xfrm>
            <a:off x="4278516" y="1740072"/>
            <a:ext cx="4208931" cy="4590554"/>
            <a:chOff x="2087295" y="762695"/>
            <a:chExt cx="5365179" cy="5561151"/>
          </a:xfrm>
        </p:grpSpPr>
        <p:pic>
          <p:nvPicPr>
            <p:cNvPr id="10" name="Picture 49">
              <a:extLst>
                <a:ext uri="{FF2B5EF4-FFF2-40B4-BE49-F238E27FC236}">
                  <a16:creationId xmlns:a16="http://schemas.microsoft.com/office/drawing/2014/main" id="{44E050FE-F70E-4F6E-B5F4-95CAF3A2F9E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7295" y="762695"/>
              <a:ext cx="4799350" cy="556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97A6AB1-391F-4413-8B7A-E83A602163B8}"/>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5729" y="3387737"/>
              <a:ext cx="2160024" cy="148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81096C8-FC69-451A-A604-64D4830F698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6958" y="1570522"/>
              <a:ext cx="701492" cy="1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C2E2091-46D0-4074-89C4-C2F7A5248EAF}"/>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0589" y="2591020"/>
              <a:ext cx="595157"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1A72BE4-27E7-4026-89F0-CC6F9EA71F3F}"/>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7765" y="4038443"/>
              <a:ext cx="877659"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F67D22F-57B6-48E7-AB45-4436AA996050}"/>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678" y="5162099"/>
              <a:ext cx="1214121" cy="236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ECA1B4E-6B7A-45F9-BF94-D6279BF8EF5F}"/>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711" y="5603310"/>
              <a:ext cx="1090329" cy="18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5">
              <a:extLst>
                <a:ext uri="{FF2B5EF4-FFF2-40B4-BE49-F238E27FC236}">
                  <a16:creationId xmlns:a16="http://schemas.microsoft.com/office/drawing/2014/main" id="{42FFEBD2-07E7-4C39-A1FA-6CCFD24A2424}"/>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729" y="1779574"/>
              <a:ext cx="1415681" cy="507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a:extLst>
                <a:ext uri="{FF2B5EF4-FFF2-40B4-BE49-F238E27FC236}">
                  <a16:creationId xmlns:a16="http://schemas.microsoft.com/office/drawing/2014/main" id="{2BC67037-9E2C-4938-950A-5D9A9884C7C2}"/>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552" y="2063858"/>
              <a:ext cx="1975922" cy="161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30">
              <a:extLst>
                <a:ext uri="{FF2B5EF4-FFF2-40B4-BE49-F238E27FC236}">
                  <a16:creationId xmlns:a16="http://schemas.microsoft.com/office/drawing/2014/main" id="{762FE199-ECCD-425A-B5FB-4A9FC7C185C5}"/>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9201" y="5044656"/>
              <a:ext cx="652292" cy="44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35">
              <a:extLst>
                <a:ext uri="{FF2B5EF4-FFF2-40B4-BE49-F238E27FC236}">
                  <a16:creationId xmlns:a16="http://schemas.microsoft.com/office/drawing/2014/main" id="{81135F0C-A425-4D86-B3D5-BA85A5F860D6}"/>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1847" y="1287968"/>
              <a:ext cx="1131856" cy="488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 name="TextBox 20">
            <a:extLst>
              <a:ext uri="{FF2B5EF4-FFF2-40B4-BE49-F238E27FC236}">
                <a16:creationId xmlns:a16="http://schemas.microsoft.com/office/drawing/2014/main" id="{34F87D60-815A-4503-9312-82349A91ECA9}"/>
              </a:ext>
            </a:extLst>
          </p:cNvPr>
          <p:cNvSpPr txBox="1"/>
          <p:nvPr/>
        </p:nvSpPr>
        <p:spPr>
          <a:xfrm>
            <a:off x="8974987" y="2273786"/>
            <a:ext cx="3094532" cy="3970318"/>
          </a:xfrm>
          <a:prstGeom prst="rect">
            <a:avLst/>
          </a:prstGeom>
          <a:noFill/>
        </p:spPr>
        <p:txBody>
          <a:bodyPr wrap="square" rtlCol="0">
            <a:spAutoFit/>
          </a:bodyPr>
          <a:lstStyle/>
          <a:p>
            <a:pPr marL="342900" indent="-342900">
              <a:buAutoNum type="arabicPeriod"/>
            </a:pPr>
            <a:r>
              <a:rPr lang="en-US" b="1" i="1" dirty="0"/>
              <a:t>CHECK</a:t>
            </a:r>
          </a:p>
          <a:p>
            <a:r>
              <a:rPr lang="en-US" i="1" dirty="0"/>
              <a:t>Assess: Observe and listen</a:t>
            </a:r>
          </a:p>
          <a:p>
            <a:r>
              <a:rPr lang="en-US" b="1" i="1" dirty="0"/>
              <a:t>2. COORDINATE</a:t>
            </a:r>
          </a:p>
          <a:p>
            <a:r>
              <a:rPr lang="en-US" i="1" dirty="0"/>
              <a:t>Get help, refer as needed</a:t>
            </a:r>
          </a:p>
          <a:p>
            <a:r>
              <a:rPr lang="en-US" b="1" i="1" dirty="0"/>
              <a:t>3. COVER</a:t>
            </a:r>
          </a:p>
          <a:p>
            <a:r>
              <a:rPr lang="en-US" i="1" dirty="0"/>
              <a:t>Get safety ASAP</a:t>
            </a:r>
          </a:p>
          <a:p>
            <a:r>
              <a:rPr lang="en-US" b="1" i="1" dirty="0"/>
              <a:t>4.CALM</a:t>
            </a:r>
          </a:p>
          <a:p>
            <a:r>
              <a:rPr lang="en-US" i="1" dirty="0"/>
              <a:t>Relax, slow down, refocus</a:t>
            </a:r>
          </a:p>
          <a:p>
            <a:r>
              <a:rPr lang="en-US" b="1" i="1" dirty="0"/>
              <a:t>5.CONNECT</a:t>
            </a:r>
          </a:p>
          <a:p>
            <a:r>
              <a:rPr lang="en-US" i="1" dirty="0"/>
              <a:t>Get support from others</a:t>
            </a:r>
          </a:p>
          <a:p>
            <a:r>
              <a:rPr lang="en-US" b="1" i="1" dirty="0"/>
              <a:t>6.COMPETENCE</a:t>
            </a:r>
          </a:p>
          <a:p>
            <a:r>
              <a:rPr lang="en-US" i="1" dirty="0"/>
              <a:t>Restore effectiveness</a:t>
            </a:r>
          </a:p>
          <a:p>
            <a:r>
              <a:rPr lang="en-US" b="1" i="1" dirty="0">
                <a:highlight>
                  <a:srgbClr val="FF33CC"/>
                </a:highlight>
              </a:rPr>
              <a:t>7. CONFIDENCE</a:t>
            </a:r>
          </a:p>
          <a:p>
            <a:r>
              <a:rPr lang="en-US" i="1" dirty="0">
                <a:highlight>
                  <a:srgbClr val="FF33CC"/>
                </a:highlight>
              </a:rPr>
              <a:t>Restore self-esteem and hope</a:t>
            </a:r>
          </a:p>
        </p:txBody>
      </p:sp>
      <p:pic>
        <p:nvPicPr>
          <p:cNvPr id="22" name="Picture 46">
            <a:extLst>
              <a:ext uri="{FF2B5EF4-FFF2-40B4-BE49-F238E27FC236}">
                <a16:creationId xmlns:a16="http://schemas.microsoft.com/office/drawing/2014/main" id="{0C0B2848-D34D-48F1-B68B-A79CCD5EB8D9}"/>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1837" y="1411631"/>
            <a:ext cx="2388566" cy="755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2B2558EF-AF14-4793-9605-C0F95A0572C4}"/>
              </a:ext>
            </a:extLst>
          </p:cNvPr>
          <p:cNvSpPr txBox="1"/>
          <p:nvPr/>
        </p:nvSpPr>
        <p:spPr>
          <a:xfrm>
            <a:off x="2219510" y="197333"/>
            <a:ext cx="9296400" cy="707886"/>
          </a:xfrm>
          <a:prstGeom prst="rect">
            <a:avLst/>
          </a:prstGeom>
          <a:noFill/>
        </p:spPr>
        <p:txBody>
          <a:bodyPr wrap="square" rtlCol="0">
            <a:spAutoFit/>
          </a:bodyPr>
          <a:lstStyle/>
          <a:p>
            <a:r>
              <a:rPr lang="en-US" sz="4000" dirty="0">
                <a:solidFill>
                  <a:schemeClr val="bg1"/>
                </a:solidFill>
              </a:rPr>
              <a:t>Stress First Aid Action: Confidence</a:t>
            </a:r>
          </a:p>
        </p:txBody>
      </p:sp>
    </p:spTree>
    <p:extLst>
      <p:ext uri="{BB962C8B-B14F-4D97-AF65-F5344CB8AC3E}">
        <p14:creationId xmlns:p14="http://schemas.microsoft.com/office/powerpoint/2010/main" val="1230013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7A4F436F-ED98-4F4F-AE34-9BC8A33C90F8}"/>
              </a:ext>
            </a:extLst>
          </p:cNvPr>
          <p:cNvSpPr>
            <a:spLocks noGrp="1" noChangeArrowheads="1"/>
          </p:cNvSpPr>
          <p:nvPr>
            <p:ph type="title"/>
          </p:nvPr>
        </p:nvSpPr>
        <p:spPr bwMode="auto">
          <a:xfrm>
            <a:off x="1981201" y="76201"/>
            <a:ext cx="8610600" cy="1008063"/>
          </a:xfrm>
        </p:spPr>
        <p:txBody>
          <a:bodyPr vert="horz" lIns="91416" tIns="45708" rIns="91416" bIns="45708" numCol="1" rtlCol="0" anchor="ctr" anchorCtr="1" compatLnSpc="1">
            <a:prstTxWarp prst="textNoShape">
              <a:avLst/>
            </a:prstTxWarp>
            <a:normAutofit/>
          </a:bodyPr>
          <a:lstStyle/>
          <a:p>
            <a:pPr>
              <a:defRPr/>
            </a:pPr>
            <a:r>
              <a:rPr lang="en-GB" sz="4000" dirty="0">
                <a:latin typeface="+mn-lt"/>
                <a:ea typeface="ＭＳ Ｐゴシック" charset="0"/>
                <a:cs typeface="ＭＳ Ｐゴシック" charset="0"/>
              </a:rPr>
              <a:t>Confidence </a:t>
            </a:r>
            <a:r>
              <a:rPr lang="en-GB" sz="4000" dirty="0">
                <a:latin typeface="+mn-lt"/>
                <a:ea typeface="ＭＳ Ｐゴシック" charset="0"/>
                <a:cs typeface="Calibri" panose="020F0502020204030204" pitchFamily="34" charset="0"/>
              </a:rPr>
              <a:t>Actions</a:t>
            </a:r>
            <a:endParaRPr lang="en-US" sz="4000" dirty="0">
              <a:latin typeface="+mn-lt"/>
              <a:cs typeface="Calibri" panose="020F0502020204030204" pitchFamily="34" charset="0"/>
            </a:endParaRPr>
          </a:p>
        </p:txBody>
      </p:sp>
      <p:sp>
        <p:nvSpPr>
          <p:cNvPr id="4" name="Down Arrow 1">
            <a:extLst>
              <a:ext uri="{FF2B5EF4-FFF2-40B4-BE49-F238E27FC236}">
                <a16:creationId xmlns:a16="http://schemas.microsoft.com/office/drawing/2014/main" id="{FF13CEAD-5089-432E-9C61-33C3703EE8F4}"/>
              </a:ext>
            </a:extLst>
          </p:cNvPr>
          <p:cNvSpPr/>
          <p:nvPr/>
        </p:nvSpPr>
        <p:spPr>
          <a:xfrm>
            <a:off x="3968783" y="1576802"/>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1">
            <a:extLst>
              <a:ext uri="{FF2B5EF4-FFF2-40B4-BE49-F238E27FC236}">
                <a16:creationId xmlns:a16="http://schemas.microsoft.com/office/drawing/2014/main" id="{D8CF3985-87E9-45BC-ACDC-AC621CF85DBE}"/>
              </a:ext>
            </a:extLst>
          </p:cNvPr>
          <p:cNvSpPr/>
          <p:nvPr/>
        </p:nvSpPr>
        <p:spPr>
          <a:xfrm>
            <a:off x="6044158" y="1552829"/>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1">
            <a:extLst>
              <a:ext uri="{FF2B5EF4-FFF2-40B4-BE49-F238E27FC236}">
                <a16:creationId xmlns:a16="http://schemas.microsoft.com/office/drawing/2014/main" id="{1AC8A8EC-1E93-499E-B047-86DFBD1360DC}"/>
              </a:ext>
            </a:extLst>
          </p:cNvPr>
          <p:cNvSpPr/>
          <p:nvPr/>
        </p:nvSpPr>
        <p:spPr>
          <a:xfrm>
            <a:off x="10591802" y="1521453"/>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text on a black background&#10;&#10;Description automatically generated">
            <a:extLst>
              <a:ext uri="{FF2B5EF4-FFF2-40B4-BE49-F238E27FC236}">
                <a16:creationId xmlns:a16="http://schemas.microsoft.com/office/drawing/2014/main" id="{088F31C1-7B82-4DB0-8A55-C91DD5A99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2" y="2248076"/>
            <a:ext cx="3210946" cy="3314524"/>
          </a:xfrm>
          <a:prstGeom prst="rect">
            <a:avLst/>
          </a:prstGeom>
        </p:spPr>
      </p:pic>
      <p:sp>
        <p:nvSpPr>
          <p:cNvPr id="67" name="Down Arrow 1">
            <a:extLst>
              <a:ext uri="{FF2B5EF4-FFF2-40B4-BE49-F238E27FC236}">
                <a16:creationId xmlns:a16="http://schemas.microsoft.com/office/drawing/2014/main" id="{40D418F3-1575-438C-B0D0-6FA41FEA9447}"/>
              </a:ext>
            </a:extLst>
          </p:cNvPr>
          <p:cNvSpPr/>
          <p:nvPr/>
        </p:nvSpPr>
        <p:spPr>
          <a:xfrm>
            <a:off x="8382001" y="1553496"/>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extBox 8">
            <a:extLst>
              <a:ext uri="{FF2B5EF4-FFF2-40B4-BE49-F238E27FC236}">
                <a16:creationId xmlns:a16="http://schemas.microsoft.com/office/drawing/2014/main" id="{BD5D3941-3CA9-45B2-B5CE-A9C5D603FCB9}"/>
              </a:ext>
            </a:extLst>
          </p:cNvPr>
          <p:cNvGraphicFramePr/>
          <p:nvPr/>
        </p:nvGraphicFramePr>
        <p:xfrm>
          <a:off x="3276600" y="2431596"/>
          <a:ext cx="8684062" cy="3131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9719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3200400" y="152401"/>
            <a:ext cx="6324600" cy="1007533"/>
          </a:xfrm>
        </p:spPr>
        <p:txBody>
          <a:bodyPr>
            <a:normAutofit/>
          </a:bodyPr>
          <a:lstStyle/>
          <a:p>
            <a:pPr>
              <a:defRPr/>
            </a:pPr>
            <a:r>
              <a:rPr lang="en-GB" sz="4000" dirty="0">
                <a:latin typeface="+mn-lt"/>
                <a:ea typeface="ＭＳ Ｐゴシック" charset="0"/>
                <a:cs typeface="ＭＳ Ｐゴシック" charset="0"/>
              </a:rPr>
              <a:t>Confidence: Why and When</a:t>
            </a:r>
            <a:endParaRPr lang="en-US" sz="4000" dirty="0">
              <a:effectLst>
                <a:outerShdw blurRad="38100" dist="38100" dir="2700000" algn="tl">
                  <a:srgbClr val="000000">
                    <a:alpha val="43137"/>
                  </a:srgbClr>
                </a:outerShdw>
              </a:effectLst>
              <a:latin typeface="+mn-lt"/>
              <a:ea typeface="ＭＳ Ｐゴシック" charset="0"/>
              <a:cs typeface="ＭＳ Ｐゴシック" charset="0"/>
            </a:endParaRPr>
          </a:p>
        </p:txBody>
      </p:sp>
      <p:sp>
        <p:nvSpPr>
          <p:cNvPr id="2" name="TextBox 1"/>
          <p:cNvSpPr txBox="1"/>
          <p:nvPr/>
        </p:nvSpPr>
        <p:spPr>
          <a:xfrm>
            <a:off x="4953000" y="2133600"/>
            <a:ext cx="5486400" cy="3549690"/>
          </a:xfrm>
          <a:prstGeom prst="rect">
            <a:avLst/>
          </a:prstGeom>
          <a:noFill/>
        </p:spPr>
        <p:txBody>
          <a:bodyPr wrap="square" rtlCol="0">
            <a:spAutoFit/>
          </a:bodyPr>
          <a:lstStyle/>
          <a:p>
            <a:pPr marL="285750" indent="-285750">
              <a:spcAft>
                <a:spcPts val="800"/>
              </a:spcAft>
              <a:buFont typeface="Wingdings" panose="05000000000000000000" pitchFamily="2" charset="2"/>
              <a:buChar char="v"/>
            </a:pPr>
            <a:r>
              <a:rPr lang="en-US" dirty="0"/>
              <a:t>Someone whose failure to take proper precautions contributes to the death of a patient. He feels extremely guilty and becomes self-destructive</a:t>
            </a:r>
          </a:p>
          <a:p>
            <a:pPr marL="285750" indent="-285750">
              <a:spcAft>
                <a:spcPts val="800"/>
              </a:spcAft>
              <a:buFont typeface="Wingdings" panose="05000000000000000000" pitchFamily="2" charset="2"/>
              <a:buChar char="v"/>
            </a:pPr>
            <a:r>
              <a:rPr lang="en-US" dirty="0"/>
              <a:t>An individual who develops wear-and-tear stress reaction loses respect for leaders and becomes angry and irritable</a:t>
            </a:r>
          </a:p>
          <a:p>
            <a:pPr marL="285750" indent="-285750">
              <a:spcAft>
                <a:spcPts val="800"/>
              </a:spcAft>
              <a:buFont typeface="Wingdings" panose="05000000000000000000" pitchFamily="2" charset="2"/>
              <a:buChar char="v"/>
            </a:pPr>
            <a:r>
              <a:rPr lang="en-US" dirty="0"/>
              <a:t>Someone who is regularly exposed to significant life threat suffers lowered functioning, loses spiritual faith, and becomes depressed</a:t>
            </a:r>
          </a:p>
          <a:p>
            <a:pPr marL="285750" indent="-285750">
              <a:spcAft>
                <a:spcPts val="800"/>
              </a:spcAft>
              <a:buFont typeface="Wingdings" panose="05000000000000000000" pitchFamily="2" charset="2"/>
              <a:buChar char="v"/>
            </a:pPr>
            <a:endParaRPr lang="en-US" dirty="0"/>
          </a:p>
          <a:p>
            <a:pPr>
              <a:spcAft>
                <a:spcPts val="800"/>
              </a:spcAft>
            </a:pPr>
            <a:endParaRPr lang="en-US" dirty="0"/>
          </a:p>
        </p:txBody>
      </p:sp>
      <p:pic>
        <p:nvPicPr>
          <p:cNvPr id="19458" name="Picture 2" descr="Want to Be More Confident? Focus on This One Thing | Inc.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2667000"/>
            <a:ext cx="311573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90211"/>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76203"/>
            <a:ext cx="12010768" cy="1007533"/>
          </a:xfrm>
        </p:spPr>
        <p:txBody>
          <a:bodyPr>
            <a:normAutofit/>
          </a:bodyPr>
          <a:lstStyle/>
          <a:p>
            <a:pPr algn="ctr"/>
            <a:r>
              <a:rPr lang="en-US" sz="4000" dirty="0">
                <a:latin typeface="+mn-lt"/>
              </a:rPr>
              <a:t>Confidence: In the Green &amp; Yellow</a:t>
            </a:r>
          </a:p>
        </p:txBody>
      </p:sp>
      <p:graphicFrame>
        <p:nvGraphicFramePr>
          <p:cNvPr id="6" name="Diagram 5">
            <a:extLst>
              <a:ext uri="{FF2B5EF4-FFF2-40B4-BE49-F238E27FC236}">
                <a16:creationId xmlns:a16="http://schemas.microsoft.com/office/drawing/2014/main" id="{D607AE6F-E8FC-4AF1-B70F-C6CD31A6E284}"/>
              </a:ext>
            </a:extLst>
          </p:cNvPr>
          <p:cNvGraphicFramePr/>
          <p:nvPr/>
        </p:nvGraphicFramePr>
        <p:xfrm>
          <a:off x="533400" y="1288344"/>
          <a:ext cx="1135380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017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5044"/>
            <a:ext cx="12191999" cy="1075967"/>
          </a:xfrm>
          <a:prstGeom prst="rect">
            <a:avLst/>
          </a:prstGeom>
        </p:spPr>
      </p:pic>
      <p:sp>
        <p:nvSpPr>
          <p:cNvPr id="6" name="TextBox 5"/>
          <p:cNvSpPr txBox="1"/>
          <p:nvPr/>
        </p:nvSpPr>
        <p:spPr>
          <a:xfrm>
            <a:off x="1295400" y="69846"/>
            <a:ext cx="9601200" cy="707886"/>
          </a:xfrm>
          <a:prstGeom prst="rect">
            <a:avLst/>
          </a:prstGeom>
          <a:noFill/>
        </p:spPr>
        <p:txBody>
          <a:bodyPr wrap="square" rtlCol="0">
            <a:spAutoFit/>
          </a:bodyPr>
          <a:lstStyle/>
          <a:p>
            <a:pPr algn="ctr"/>
            <a:r>
              <a:rPr lang="en-US" sz="4000" dirty="0">
                <a:solidFill>
                  <a:schemeClr val="bg1"/>
                </a:solidFill>
              </a:rPr>
              <a:t>Confidence: In the Orange or Red</a:t>
            </a:r>
          </a:p>
        </p:txBody>
      </p:sp>
      <p:graphicFrame>
        <p:nvGraphicFramePr>
          <p:cNvPr id="8" name="Diagram 7">
            <a:extLst>
              <a:ext uri="{FF2B5EF4-FFF2-40B4-BE49-F238E27FC236}">
                <a16:creationId xmlns:a16="http://schemas.microsoft.com/office/drawing/2014/main" id="{4AC70FB6-9C56-4D13-AFE9-7EFF275936AB}"/>
              </a:ext>
            </a:extLst>
          </p:cNvPr>
          <p:cNvGraphicFramePr/>
          <p:nvPr>
            <p:extLst>
              <p:ext uri="{D42A27DB-BD31-4B8C-83A1-F6EECF244321}">
                <p14:modId xmlns:p14="http://schemas.microsoft.com/office/powerpoint/2010/main" val="576970710"/>
              </p:ext>
            </p:extLst>
          </p:nvPr>
        </p:nvGraphicFramePr>
        <p:xfrm>
          <a:off x="762001" y="1245534"/>
          <a:ext cx="9829799" cy="5542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3855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780" y="115114"/>
            <a:ext cx="6499697" cy="1007533"/>
          </a:xfrm>
        </p:spPr>
        <p:txBody>
          <a:bodyPr>
            <a:normAutofit/>
          </a:bodyPr>
          <a:lstStyle/>
          <a:p>
            <a:r>
              <a:rPr lang="en-US" sz="4000" dirty="0">
                <a:latin typeface="+mn-lt"/>
              </a:rPr>
              <a:t>Confidence: Self Actions</a:t>
            </a:r>
          </a:p>
        </p:txBody>
      </p:sp>
      <p:sp>
        <p:nvSpPr>
          <p:cNvPr id="4" name="TextBox 3"/>
          <p:cNvSpPr txBox="1"/>
          <p:nvPr/>
        </p:nvSpPr>
        <p:spPr>
          <a:xfrm>
            <a:off x="3886200" y="1828801"/>
            <a:ext cx="6858000" cy="4134465"/>
          </a:xfrm>
          <a:prstGeom prst="rect">
            <a:avLst/>
          </a:prstGeom>
          <a:noFill/>
        </p:spPr>
        <p:txBody>
          <a:bodyPr wrap="square" rtlCol="0">
            <a:spAutoFit/>
          </a:bodyPr>
          <a:lstStyle/>
          <a:p>
            <a:pPr marL="285750" indent="-285750">
              <a:spcAft>
                <a:spcPts val="800"/>
              </a:spcAft>
              <a:buFont typeface="Wingdings" panose="05000000000000000000" pitchFamily="2" charset="2"/>
              <a:buChar char="v"/>
            </a:pPr>
            <a:r>
              <a:rPr lang="en-US" dirty="0"/>
              <a:t>Use small triumphs to build confidence </a:t>
            </a:r>
          </a:p>
          <a:p>
            <a:pPr marL="285750" indent="-285750">
              <a:spcAft>
                <a:spcPts val="800"/>
              </a:spcAft>
              <a:buFont typeface="Wingdings" panose="05000000000000000000" pitchFamily="2" charset="2"/>
              <a:buChar char="v"/>
            </a:pPr>
            <a:r>
              <a:rPr lang="en-US" dirty="0"/>
              <a:t>If you have self-doubt, read more self-help books or articles </a:t>
            </a:r>
          </a:p>
          <a:p>
            <a:pPr marL="285750" indent="-285750">
              <a:spcAft>
                <a:spcPts val="800"/>
              </a:spcAft>
              <a:buFont typeface="Wingdings" panose="05000000000000000000" pitchFamily="2" charset="2"/>
              <a:buChar char="v"/>
            </a:pPr>
            <a:r>
              <a:rPr lang="en-US" dirty="0"/>
              <a:t>Don’t push yourself to “process” a situation in any particular time frame, but if something triggers you, give yourself time and space to integrate it</a:t>
            </a:r>
          </a:p>
          <a:p>
            <a:pPr marL="285750" indent="-285750">
              <a:spcAft>
                <a:spcPts val="800"/>
              </a:spcAft>
              <a:buFont typeface="Wingdings" panose="05000000000000000000" pitchFamily="2" charset="2"/>
              <a:buChar char="v"/>
            </a:pPr>
            <a:r>
              <a:rPr lang="en-US" dirty="0"/>
              <a:t>Use the wisdom gained from hard experiences to reconfirm your values, make changes in your life, appreciate what you value, or help others</a:t>
            </a:r>
          </a:p>
          <a:p>
            <a:pPr marL="285750" indent="-285750">
              <a:spcAft>
                <a:spcPts val="800"/>
              </a:spcAft>
              <a:buFont typeface="Wingdings" panose="05000000000000000000" pitchFamily="2" charset="2"/>
              <a:buChar char="v"/>
            </a:pPr>
            <a:r>
              <a:rPr lang="en-US" dirty="0"/>
              <a:t>Use positive self-talk</a:t>
            </a:r>
          </a:p>
          <a:p>
            <a:pPr marL="285750" indent="-285750">
              <a:spcAft>
                <a:spcPts val="800"/>
              </a:spcAft>
              <a:buFont typeface="Wingdings" panose="05000000000000000000" pitchFamily="2" charset="2"/>
              <a:buChar char="v"/>
            </a:pPr>
            <a:r>
              <a:rPr lang="en-US" dirty="0"/>
              <a:t>Focus on ways that you've made a difference </a:t>
            </a:r>
          </a:p>
          <a:p>
            <a:pPr marL="285750" indent="-285750">
              <a:spcAft>
                <a:spcPts val="800"/>
              </a:spcAft>
              <a:buFont typeface="Wingdings" panose="05000000000000000000" pitchFamily="2" charset="2"/>
              <a:buChar char="v"/>
            </a:pPr>
            <a:r>
              <a:rPr lang="en-US" dirty="0"/>
              <a:t>Adopt a long-term perspective </a:t>
            </a:r>
          </a:p>
          <a:p>
            <a:pPr marL="285750" indent="-285750">
              <a:buFont typeface="Wingdings" panose="05000000000000000000" pitchFamily="2" charset="2"/>
              <a:buChar char="v"/>
            </a:pPr>
            <a:endParaRPr lang="en-US" dirty="0"/>
          </a:p>
        </p:txBody>
      </p:sp>
      <p:pic>
        <p:nvPicPr>
          <p:cNvPr id="5" name="Picture 2" descr="Want to Be More Confident? Focus on This One Thing | Inc.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2819400"/>
            <a:ext cx="311573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49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641" y="95658"/>
            <a:ext cx="7389778" cy="1007533"/>
          </a:xfrm>
        </p:spPr>
        <p:txBody>
          <a:bodyPr>
            <a:normAutofit/>
          </a:bodyPr>
          <a:lstStyle/>
          <a:p>
            <a:r>
              <a:rPr lang="en-US" sz="4000" dirty="0">
                <a:latin typeface="+mn-lt"/>
              </a:rPr>
              <a:t>Confidence: Peer/Leader</a:t>
            </a:r>
          </a:p>
        </p:txBody>
      </p:sp>
      <p:sp>
        <p:nvSpPr>
          <p:cNvPr id="4" name="TextBox 3"/>
          <p:cNvSpPr txBox="1"/>
          <p:nvPr/>
        </p:nvSpPr>
        <p:spPr>
          <a:xfrm>
            <a:off x="4419600" y="1752601"/>
            <a:ext cx="6400800" cy="5242461"/>
          </a:xfrm>
          <a:prstGeom prst="rect">
            <a:avLst/>
          </a:prstGeom>
          <a:noFill/>
        </p:spPr>
        <p:txBody>
          <a:bodyPr wrap="square" rtlCol="0">
            <a:spAutoFit/>
          </a:bodyPr>
          <a:lstStyle/>
          <a:p>
            <a:pPr marL="285750" indent="-285750">
              <a:spcAft>
                <a:spcPts val="800"/>
              </a:spcAft>
              <a:buFont typeface="Wingdings" panose="05000000000000000000" pitchFamily="2" charset="2"/>
              <a:buChar char="v"/>
            </a:pPr>
            <a:r>
              <a:rPr lang="en-US" dirty="0"/>
              <a:t>Be authentic, empathic, and nonjudgmental.</a:t>
            </a:r>
          </a:p>
          <a:p>
            <a:pPr marL="285750" indent="-285750">
              <a:spcAft>
                <a:spcPts val="800"/>
              </a:spcAft>
              <a:buFont typeface="Wingdings" panose="05000000000000000000" pitchFamily="2" charset="2"/>
              <a:buChar char="v"/>
            </a:pPr>
            <a:r>
              <a:rPr lang="en-US" dirty="0"/>
              <a:t>Buddy up and debrief on hard cases.</a:t>
            </a:r>
          </a:p>
          <a:p>
            <a:pPr marL="285750" indent="-285750">
              <a:spcAft>
                <a:spcPts val="800"/>
              </a:spcAft>
              <a:buFont typeface="Wingdings" panose="05000000000000000000" pitchFamily="2" charset="2"/>
              <a:buChar char="v"/>
            </a:pPr>
            <a:r>
              <a:rPr lang="en-US" dirty="0"/>
              <a:t>Help the person counter guilt by normalizing their reactions and letting them know they are not alone in experiencing stress reactions.</a:t>
            </a:r>
          </a:p>
          <a:p>
            <a:pPr marL="285750" indent="-285750">
              <a:spcAft>
                <a:spcPts val="800"/>
              </a:spcAft>
              <a:buFont typeface="Wingdings" panose="05000000000000000000" pitchFamily="2" charset="2"/>
              <a:buChar char="v"/>
            </a:pPr>
            <a:r>
              <a:rPr lang="en-US" dirty="0"/>
              <a:t>Help them focus on the present.</a:t>
            </a:r>
          </a:p>
          <a:p>
            <a:pPr marL="285750" indent="-285750">
              <a:spcAft>
                <a:spcPts val="800"/>
              </a:spcAft>
              <a:buFont typeface="Wingdings" panose="05000000000000000000" pitchFamily="2" charset="2"/>
              <a:buChar char="v"/>
            </a:pPr>
            <a:r>
              <a:rPr lang="en-US" dirty="0"/>
              <a:t>Encourage them to remember their personal strengths, positive relationships, spiritual change, appreciation for life, or other things they value.</a:t>
            </a:r>
          </a:p>
          <a:p>
            <a:pPr marL="285750" indent="-285750">
              <a:spcAft>
                <a:spcPts val="800"/>
              </a:spcAft>
              <a:buFont typeface="Wingdings" panose="05000000000000000000" pitchFamily="2" charset="2"/>
              <a:buChar char="v"/>
            </a:pPr>
            <a:r>
              <a:rPr lang="en-US" dirty="0"/>
              <a:t>Help them make meaning of difficult events or losses by encouraging them to find ways to memorialize or honor those events or losses. </a:t>
            </a:r>
          </a:p>
          <a:p>
            <a:pPr marL="285750" indent="-285750">
              <a:spcAft>
                <a:spcPts val="800"/>
              </a:spcAft>
              <a:buFont typeface="Wingdings" panose="05000000000000000000" pitchFamily="2" charset="2"/>
              <a:buChar char="v"/>
            </a:pPr>
            <a:r>
              <a:rPr lang="en-US" dirty="0"/>
              <a:t>Be willing to talk with them as many times as they need, give them relevant reading materials, and connect them to treatment or to people who have dealt with similar situations. </a:t>
            </a:r>
          </a:p>
          <a:p>
            <a:pPr marL="285750" indent="-285750">
              <a:spcAft>
                <a:spcPts val="800"/>
              </a:spcAft>
              <a:buFont typeface="Wingdings" panose="05000000000000000000" pitchFamily="2" charset="2"/>
              <a:buChar char="v"/>
            </a:pPr>
            <a:endParaRPr lang="en-US" dirty="0"/>
          </a:p>
        </p:txBody>
      </p:sp>
      <p:pic>
        <p:nvPicPr>
          <p:cNvPr id="5" name="Picture 2" descr="Want to Be More Confident? Focus on This One Thing | Inc.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2667000"/>
            <a:ext cx="311573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36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998" y="165342"/>
            <a:ext cx="7720518" cy="1007533"/>
          </a:xfrm>
        </p:spPr>
        <p:txBody>
          <a:bodyPr>
            <a:normAutofit/>
          </a:bodyPr>
          <a:lstStyle/>
          <a:p>
            <a:r>
              <a:rPr lang="en-US" sz="4000" dirty="0">
                <a:latin typeface="+mn-lt"/>
              </a:rPr>
              <a:t>Confidence: Leader Actions</a:t>
            </a:r>
          </a:p>
        </p:txBody>
      </p:sp>
      <p:sp>
        <p:nvSpPr>
          <p:cNvPr id="4" name="Rectangle 3"/>
          <p:cNvSpPr/>
          <p:nvPr/>
        </p:nvSpPr>
        <p:spPr>
          <a:xfrm>
            <a:off x="4724401" y="2362202"/>
            <a:ext cx="4418013" cy="3826689"/>
          </a:xfrm>
          <a:prstGeom prst="rect">
            <a:avLst/>
          </a:prstGeom>
        </p:spPr>
        <p:txBody>
          <a:bodyPr wrap="square">
            <a:spAutoFit/>
          </a:bodyPr>
          <a:lstStyle/>
          <a:p>
            <a:pPr marL="342900" indent="-342900">
              <a:spcAft>
                <a:spcPts val="800"/>
              </a:spcAft>
              <a:buFont typeface="Wingdings" panose="05000000000000000000" pitchFamily="2" charset="2"/>
              <a:buChar char="v"/>
            </a:pPr>
            <a:r>
              <a:rPr lang="en-US" sz="2400" dirty="0"/>
              <a:t>Set realistic expectations</a:t>
            </a:r>
          </a:p>
          <a:p>
            <a:pPr marL="342900" indent="-342900">
              <a:spcAft>
                <a:spcPts val="800"/>
              </a:spcAft>
              <a:buFont typeface="Wingdings" panose="05000000000000000000" pitchFamily="2" charset="2"/>
              <a:buChar char="v"/>
            </a:pPr>
            <a:r>
              <a:rPr lang="en-US" sz="2400" dirty="0"/>
              <a:t>Discuss preferred values</a:t>
            </a:r>
          </a:p>
          <a:p>
            <a:pPr marL="342900" indent="-342900">
              <a:spcAft>
                <a:spcPts val="800"/>
              </a:spcAft>
              <a:buFont typeface="Wingdings" panose="05000000000000000000" pitchFamily="2" charset="2"/>
              <a:buChar char="v"/>
            </a:pPr>
            <a:r>
              <a:rPr lang="en-US" sz="2400" dirty="0"/>
              <a:t>Focus on learning opportunities </a:t>
            </a:r>
          </a:p>
          <a:p>
            <a:pPr marL="342900" indent="-342900">
              <a:spcAft>
                <a:spcPts val="800"/>
              </a:spcAft>
              <a:buFont typeface="Wingdings" panose="05000000000000000000" pitchFamily="2" charset="2"/>
              <a:buChar char="v"/>
            </a:pPr>
            <a:r>
              <a:rPr lang="en-US" sz="2400" dirty="0"/>
              <a:t>Confront stigma about stress reactions</a:t>
            </a:r>
          </a:p>
          <a:p>
            <a:pPr marL="342900" indent="-342900">
              <a:spcAft>
                <a:spcPts val="800"/>
              </a:spcAft>
              <a:buFont typeface="Wingdings" panose="05000000000000000000" pitchFamily="2" charset="2"/>
              <a:buChar char="v"/>
            </a:pPr>
            <a:r>
              <a:rPr lang="en-US" sz="2400" dirty="0"/>
              <a:t>Be a role model to show peers how to get through difficult situations</a:t>
            </a:r>
          </a:p>
        </p:txBody>
      </p:sp>
      <p:pic>
        <p:nvPicPr>
          <p:cNvPr id="5" name="Picture 2" descr="Want to Be More Confident? Focus on This One Thing | Inc.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2667000"/>
            <a:ext cx="311573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801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983" y="162129"/>
            <a:ext cx="7710791" cy="1007533"/>
          </a:xfrm>
        </p:spPr>
        <p:txBody>
          <a:bodyPr>
            <a:normAutofit fontScale="90000"/>
          </a:bodyPr>
          <a:lstStyle/>
          <a:p>
            <a:r>
              <a:rPr lang="en-US" dirty="0">
                <a:latin typeface="+mn-lt"/>
              </a:rPr>
              <a:t>Confidence Actions: Organization</a:t>
            </a:r>
          </a:p>
        </p:txBody>
      </p:sp>
      <p:sp>
        <p:nvSpPr>
          <p:cNvPr id="6" name="Rectangle 5"/>
          <p:cNvSpPr/>
          <p:nvPr/>
        </p:nvSpPr>
        <p:spPr>
          <a:xfrm>
            <a:off x="4348264" y="2368079"/>
            <a:ext cx="7157935" cy="2523768"/>
          </a:xfrm>
          <a:prstGeom prst="rect">
            <a:avLst/>
          </a:prstGeom>
        </p:spPr>
        <p:txBody>
          <a:bodyPr wrap="square">
            <a:spAutoFit/>
          </a:bodyPr>
          <a:lstStyle/>
          <a:p>
            <a:pPr marL="285750" indent="-285750">
              <a:spcAft>
                <a:spcPts val="600"/>
              </a:spcAft>
              <a:buFont typeface="Wingdings" panose="05000000000000000000" pitchFamily="2" charset="2"/>
              <a:buChar char="v"/>
            </a:pPr>
            <a:r>
              <a:rPr lang="en-US" sz="2400" dirty="0">
                <a:solidFill>
                  <a:srgbClr val="3C4245"/>
                </a:solidFill>
              </a:rPr>
              <a:t>Consistence presence during crisis and beyond </a:t>
            </a:r>
          </a:p>
          <a:p>
            <a:pPr marL="285750" indent="-285750">
              <a:spcAft>
                <a:spcPts val="600"/>
              </a:spcAft>
              <a:buFont typeface="Wingdings" panose="05000000000000000000" pitchFamily="2" charset="2"/>
              <a:buChar char="v"/>
            </a:pPr>
            <a:r>
              <a:rPr lang="en-US" sz="2400" dirty="0">
                <a:solidFill>
                  <a:srgbClr val="3C4245"/>
                </a:solidFill>
              </a:rPr>
              <a:t>Strong communication plans </a:t>
            </a:r>
          </a:p>
          <a:p>
            <a:pPr marL="285750" indent="-285750">
              <a:spcAft>
                <a:spcPts val="600"/>
              </a:spcAft>
              <a:buFont typeface="Wingdings" panose="05000000000000000000" pitchFamily="2" charset="2"/>
              <a:buChar char="v"/>
            </a:pPr>
            <a:r>
              <a:rPr lang="en-US" sz="2400" dirty="0">
                <a:solidFill>
                  <a:srgbClr val="3C4245"/>
                </a:solidFill>
              </a:rPr>
              <a:t>Lessons Learned: Establish new resources/processes/ policies post crisis to prepare for future episodes</a:t>
            </a:r>
          </a:p>
          <a:p>
            <a:pPr marL="285750" indent="-285750">
              <a:spcAft>
                <a:spcPts val="600"/>
              </a:spcAft>
              <a:buFont typeface="Wingdings" panose="05000000000000000000" pitchFamily="2" charset="2"/>
              <a:buChar char="v"/>
            </a:pPr>
            <a:r>
              <a:rPr lang="en-US" sz="2400" dirty="0"/>
              <a:t>Adapt and reorganize core functions to meet demand</a:t>
            </a:r>
          </a:p>
          <a:p>
            <a:pPr>
              <a:spcAft>
                <a:spcPts val="600"/>
              </a:spcAft>
            </a:pPr>
            <a:endParaRPr lang="en-US" dirty="0"/>
          </a:p>
        </p:txBody>
      </p:sp>
      <p:pic>
        <p:nvPicPr>
          <p:cNvPr id="7" name="Picture 2" descr="Want to Be More Confident? Focus on This One Thing | Inc.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2667000"/>
            <a:ext cx="311573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2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453" y="76203"/>
            <a:ext cx="7617941" cy="1007533"/>
          </a:xfrm>
        </p:spPr>
        <p:txBody>
          <a:bodyPr>
            <a:normAutofit/>
          </a:bodyPr>
          <a:lstStyle/>
          <a:p>
            <a:r>
              <a:rPr lang="en-US" sz="4000" dirty="0">
                <a:latin typeface="+mn-lt"/>
              </a:rPr>
              <a:t>What’s Draining Your Battery</a:t>
            </a:r>
          </a:p>
        </p:txBody>
      </p:sp>
    </p:spTree>
    <p:extLst>
      <p:ext uri="{BB962C8B-B14F-4D97-AF65-F5344CB8AC3E}">
        <p14:creationId xmlns:p14="http://schemas.microsoft.com/office/powerpoint/2010/main" val="1182858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itle 1"/>
          <p:cNvSpPr>
            <a:spLocks noGrp="1"/>
          </p:cNvSpPr>
          <p:nvPr>
            <p:ph type="title"/>
          </p:nvPr>
        </p:nvSpPr>
        <p:spPr>
          <a:xfrm>
            <a:off x="533401" y="76203"/>
            <a:ext cx="10819031" cy="1007533"/>
          </a:xfrm>
        </p:spPr>
        <p:txBody>
          <a:bodyPr>
            <a:normAutofit/>
          </a:bodyPr>
          <a:lstStyle/>
          <a:p>
            <a:pPr algn="ctr">
              <a:defRPr/>
            </a:pPr>
            <a:r>
              <a:rPr lang="en-US" sz="4000" dirty="0">
                <a:effectLst>
                  <a:outerShdw blurRad="38100" dist="38100" dir="2700000" algn="tl">
                    <a:srgbClr val="000000">
                      <a:alpha val="43137"/>
                    </a:srgbClr>
                  </a:outerShdw>
                </a:effectLst>
                <a:latin typeface="+mn-lt"/>
                <a:ea typeface="ＭＳ Ｐゴシック" charset="0"/>
                <a:cs typeface="ＭＳ Ｐゴシック" charset="0"/>
              </a:rPr>
              <a:t>Confidence Example: Self</a:t>
            </a:r>
          </a:p>
        </p:txBody>
      </p:sp>
      <p:sp>
        <p:nvSpPr>
          <p:cNvPr id="99330" name="Content Placeholder 2"/>
          <p:cNvSpPr>
            <a:spLocks noGrp="1"/>
          </p:cNvSpPr>
          <p:nvPr>
            <p:ph idx="4294967295"/>
          </p:nvPr>
        </p:nvSpPr>
        <p:spPr>
          <a:xfrm>
            <a:off x="6607175" y="838200"/>
            <a:ext cx="5584825" cy="5408613"/>
          </a:xfrm>
        </p:spPr>
        <p:txBody>
          <a:bodyPr anchor="ctr">
            <a:normAutofit/>
          </a:bodyPr>
          <a:lstStyle/>
          <a:p>
            <a:pPr marL="0" indent="0">
              <a:buNone/>
            </a:pPr>
            <a:r>
              <a:rPr lang="en-US" sz="2400" dirty="0"/>
              <a:t>“You can be the most skillful person in the entire world but if you don’t have faith in yourself you are doomed. You’re never going to get through it.  And vice versa, you can be overconfident but not able to learn from mistakes to be more effective. There is a fine line between the two. The better you are at one, the better you will be at the other one. Even small triumphs can help with confidence.”</a:t>
            </a:r>
          </a:p>
        </p:txBody>
      </p:sp>
      <p:pic>
        <p:nvPicPr>
          <p:cNvPr id="3" name="Picture 2" descr="A picture containing holding, white, mirror&#10;&#10;Description automatically generated">
            <a:extLst>
              <a:ext uri="{FF2B5EF4-FFF2-40B4-BE49-F238E27FC236}">
                <a16:creationId xmlns:a16="http://schemas.microsoft.com/office/drawing/2014/main" id="{F75D40E2-6BD6-AD40-858C-F35C21B51894}"/>
              </a:ext>
            </a:extLst>
          </p:cNvPr>
          <p:cNvPicPr>
            <a:picLocks noChangeAspect="1"/>
          </p:cNvPicPr>
          <p:nvPr/>
        </p:nvPicPr>
        <p:blipFill rotWithShape="1">
          <a:blip r:embed="rId3">
            <a:extLst>
              <a:ext uri="{28A0092B-C50C-407E-A947-70E740481C1C}">
                <a14:useLocalDpi xmlns:a14="http://schemas.microsoft.com/office/drawing/2010/main" val="0"/>
              </a:ext>
            </a:extLst>
          </a:blip>
          <a:srcRect r="2" b="4395"/>
          <a:stretch/>
        </p:blipFill>
        <p:spPr>
          <a:xfrm>
            <a:off x="509159" y="2362200"/>
            <a:ext cx="4277149" cy="4089258"/>
          </a:xfrm>
          <a:prstGeom prst="rect">
            <a:avLst/>
          </a:prstGeom>
        </p:spPr>
      </p:pic>
    </p:spTree>
    <p:extLst>
      <p:ext uri="{BB962C8B-B14F-4D97-AF65-F5344CB8AC3E}">
        <p14:creationId xmlns:p14="http://schemas.microsoft.com/office/powerpoint/2010/main" val="180909361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a:xfrm>
            <a:off x="685801" y="76203"/>
            <a:ext cx="10666631" cy="1007533"/>
          </a:xfrm>
        </p:spPr>
        <p:txBody>
          <a:bodyPr>
            <a:noAutofit/>
          </a:bodyPr>
          <a:lstStyle/>
          <a:p>
            <a:pPr algn="ctr">
              <a:defRPr/>
            </a:pPr>
            <a:r>
              <a:rPr lang="en-US" sz="4000" dirty="0">
                <a:effectLst>
                  <a:outerShdw blurRad="38100" dist="38100" dir="2700000" algn="tl">
                    <a:srgbClr val="000000">
                      <a:alpha val="43137"/>
                    </a:srgbClr>
                  </a:outerShdw>
                </a:effectLst>
                <a:latin typeface="+mn-lt"/>
                <a:ea typeface="ＭＳ Ｐゴシック" charset="0"/>
                <a:cs typeface="ＭＳ Ｐゴシック" charset="0"/>
              </a:rPr>
              <a:t>Confidence Examples: Peer/Leader</a:t>
            </a:r>
          </a:p>
        </p:txBody>
      </p:sp>
      <p:sp>
        <p:nvSpPr>
          <p:cNvPr id="76802" name="Content Placeholder 2"/>
          <p:cNvSpPr>
            <a:spLocks noGrp="1"/>
          </p:cNvSpPr>
          <p:nvPr>
            <p:ph idx="4294967295"/>
          </p:nvPr>
        </p:nvSpPr>
        <p:spPr>
          <a:xfrm>
            <a:off x="6170613" y="1084263"/>
            <a:ext cx="6021387" cy="5408612"/>
          </a:xfrm>
        </p:spPr>
        <p:txBody>
          <a:bodyPr anchor="ctr">
            <a:normAutofit/>
          </a:bodyPr>
          <a:lstStyle/>
          <a:p>
            <a:pPr marL="0" indent="0">
              <a:buNone/>
            </a:pPr>
            <a:r>
              <a:rPr lang="en-US" dirty="0"/>
              <a:t>“For the person who lacks confidence, I will talk the through the task and what it will take to complete it successfully. I will reinforce their good ideas and help think through other strategies for the parts that are more difficult.”</a:t>
            </a:r>
          </a:p>
          <a:p>
            <a:pPr marL="0" indent="0">
              <a:buNone/>
            </a:pPr>
            <a:endParaRPr lang="en-US" sz="2400" dirty="0"/>
          </a:p>
          <a:p>
            <a:pPr marL="0" indent="0">
              <a:buNone/>
            </a:pPr>
            <a:r>
              <a:rPr lang="en-US" dirty="0"/>
              <a:t>“When the nurses’ roles on the unit will be changing, we discuss each nurse’s strengths, and how they can use these strengths in their new roles.”</a:t>
            </a:r>
            <a:endParaRPr lang="en-US" sz="2400" dirty="0"/>
          </a:p>
        </p:txBody>
      </p:sp>
      <p:pic>
        <p:nvPicPr>
          <p:cNvPr id="5" name="Picture 4" descr="141be9294952fbbcb1210856feec4110.jpg">
            <a:extLst>
              <a:ext uri="{FF2B5EF4-FFF2-40B4-BE49-F238E27FC236}">
                <a16:creationId xmlns:a16="http://schemas.microsoft.com/office/drawing/2014/main" id="{A04BAA32-F1A3-2F42-A5D0-914A099FD349}"/>
              </a:ext>
            </a:extLst>
          </p:cNvPr>
          <p:cNvPicPr>
            <a:picLocks noChangeAspect="1"/>
          </p:cNvPicPr>
          <p:nvPr/>
        </p:nvPicPr>
        <p:blipFill rotWithShape="1">
          <a:blip r:embed="rId3">
            <a:extLst>
              <a:ext uri="{28A0092B-C50C-407E-A947-70E740481C1C}">
                <a14:useLocalDpi xmlns:a14="http://schemas.microsoft.com/office/drawing/2010/main" val="0"/>
              </a:ext>
            </a:extLst>
          </a:blip>
          <a:srcRect t="4393" r="-1" b="-1"/>
          <a:stretch/>
        </p:blipFill>
        <p:spPr>
          <a:xfrm>
            <a:off x="1609" y="2768743"/>
            <a:ext cx="4277149" cy="4089258"/>
          </a:xfrm>
          <a:prstGeom prst="rect">
            <a:avLst/>
          </a:prstGeom>
        </p:spPr>
      </p:pic>
    </p:spTree>
    <p:extLst>
      <p:ext uri="{BB962C8B-B14F-4D97-AF65-F5344CB8AC3E}">
        <p14:creationId xmlns:p14="http://schemas.microsoft.com/office/powerpoint/2010/main" val="348897441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itle 1"/>
          <p:cNvSpPr>
            <a:spLocks noGrp="1"/>
          </p:cNvSpPr>
          <p:nvPr>
            <p:ph type="title"/>
          </p:nvPr>
        </p:nvSpPr>
        <p:spPr>
          <a:xfrm>
            <a:off x="914401" y="175684"/>
            <a:ext cx="9293979" cy="1007533"/>
          </a:xfrm>
        </p:spPr>
        <p:txBody>
          <a:bodyPr>
            <a:noAutofit/>
          </a:bodyPr>
          <a:lstStyle/>
          <a:p>
            <a:pPr algn="ctr">
              <a:defRPr/>
            </a:pPr>
            <a:r>
              <a:rPr lang="en-US" sz="4000" dirty="0">
                <a:effectLst>
                  <a:outerShdw blurRad="38100" dist="38100" dir="2700000" algn="tl">
                    <a:srgbClr val="000000">
                      <a:alpha val="43137"/>
                    </a:srgbClr>
                  </a:outerShdw>
                </a:effectLst>
                <a:latin typeface="+mn-lt"/>
                <a:ea typeface="ＭＳ Ｐゴシック" charset="0"/>
                <a:cs typeface="ＭＳ Ｐゴシック" charset="0"/>
              </a:rPr>
              <a:t>Confidence Example: Leader</a:t>
            </a:r>
          </a:p>
        </p:txBody>
      </p:sp>
      <p:sp>
        <p:nvSpPr>
          <p:cNvPr id="99330" name="Content Placeholder 2"/>
          <p:cNvSpPr>
            <a:spLocks noGrp="1"/>
          </p:cNvSpPr>
          <p:nvPr>
            <p:ph idx="4294967295"/>
          </p:nvPr>
        </p:nvSpPr>
        <p:spPr>
          <a:xfrm>
            <a:off x="6607175" y="1193800"/>
            <a:ext cx="5584825" cy="5408613"/>
          </a:xfrm>
        </p:spPr>
        <p:txBody>
          <a:bodyPr anchor="ctr">
            <a:normAutofit/>
          </a:bodyPr>
          <a:lstStyle/>
          <a:p>
            <a:pPr marL="0" indent="0">
              <a:buNone/>
            </a:pPr>
            <a:r>
              <a:rPr lang="en-US" sz="2400" dirty="0">
                <a:ea typeface="ＭＳ Ｐゴシック" charset="0"/>
                <a:cs typeface="ＭＳ Ｐゴシック" charset="0"/>
              </a:rPr>
              <a:t>“We had a particularly endearing child die of an unexpected complication after being in the hospital for a while. A number of people felt responsible, so I got them in a room for an After-Action Review. The ground rules were that they had to keep it to what they saw and did at the scene (to get all the puzzle pieces together) and to keep emotion out of it. Through the discussion they were able to see that they weren’t responsible.”</a:t>
            </a:r>
          </a:p>
        </p:txBody>
      </p:sp>
      <p:pic>
        <p:nvPicPr>
          <p:cNvPr id="5" name="Picture 4" descr="141be9294952fbbcb1210856feec4110.jpg">
            <a:extLst>
              <a:ext uri="{FF2B5EF4-FFF2-40B4-BE49-F238E27FC236}">
                <a16:creationId xmlns:a16="http://schemas.microsoft.com/office/drawing/2014/main" id="{A73EA7AC-300F-D543-A332-A85AFE3DECA3}"/>
              </a:ext>
            </a:extLst>
          </p:cNvPr>
          <p:cNvPicPr>
            <a:picLocks noChangeAspect="1"/>
          </p:cNvPicPr>
          <p:nvPr/>
        </p:nvPicPr>
        <p:blipFill rotWithShape="1">
          <a:blip r:embed="rId3">
            <a:extLst>
              <a:ext uri="{28A0092B-C50C-407E-A947-70E740481C1C}">
                <a14:useLocalDpi xmlns:a14="http://schemas.microsoft.com/office/drawing/2010/main" val="0"/>
              </a:ext>
            </a:extLst>
          </a:blip>
          <a:srcRect t="4393" r="-1" b="-1"/>
          <a:stretch/>
        </p:blipFill>
        <p:spPr>
          <a:xfrm>
            <a:off x="1609" y="2768743"/>
            <a:ext cx="4277149" cy="4089258"/>
          </a:xfrm>
          <a:prstGeom prst="rect">
            <a:avLst/>
          </a:prstGeom>
        </p:spPr>
      </p:pic>
    </p:spTree>
    <p:extLst>
      <p:ext uri="{BB962C8B-B14F-4D97-AF65-F5344CB8AC3E}">
        <p14:creationId xmlns:p14="http://schemas.microsoft.com/office/powerpoint/2010/main" val="410760759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p:txBody>
          <a:bodyPr>
            <a:normAutofit/>
          </a:bodyPr>
          <a:lstStyle/>
          <a:p>
            <a:pPr algn="ctr">
              <a:defRPr/>
            </a:pPr>
            <a:r>
              <a:rPr lang="en-US" sz="4000" dirty="0">
                <a:effectLst>
                  <a:outerShdw blurRad="38100" dist="38100" dir="2700000" algn="tl">
                    <a:srgbClr val="000000">
                      <a:alpha val="43137"/>
                    </a:srgbClr>
                  </a:outerShdw>
                </a:effectLst>
                <a:latin typeface="+mn-lt"/>
                <a:ea typeface="ＭＳ Ｐゴシック" charset="0"/>
                <a:cs typeface="ＭＳ Ｐゴシック" charset="0"/>
              </a:rPr>
              <a:t>Group Discussion</a:t>
            </a:r>
          </a:p>
        </p:txBody>
      </p:sp>
      <p:sp>
        <p:nvSpPr>
          <p:cNvPr id="76802" name="Content Placeholder 2"/>
          <p:cNvSpPr>
            <a:spLocks noGrp="1"/>
          </p:cNvSpPr>
          <p:nvPr>
            <p:ph idx="4294967295"/>
          </p:nvPr>
        </p:nvSpPr>
        <p:spPr>
          <a:xfrm>
            <a:off x="6607175" y="1019175"/>
            <a:ext cx="5584825" cy="5408613"/>
          </a:xfrm>
        </p:spPr>
        <p:txBody>
          <a:bodyPr anchor="ctr">
            <a:normAutofit/>
          </a:bodyPr>
          <a:lstStyle/>
          <a:p>
            <a:pPr>
              <a:buFont typeface="Wingdings" charset="2"/>
              <a:buChar char="§"/>
            </a:pPr>
            <a:r>
              <a:rPr lang="en-US" sz="2400" dirty="0"/>
              <a:t>What are some examples of how confidence might be needed in your work?  </a:t>
            </a:r>
          </a:p>
          <a:p>
            <a:pPr>
              <a:buFont typeface="Wingdings" charset="2"/>
              <a:buChar char="§"/>
            </a:pPr>
            <a:r>
              <a:rPr lang="en-US" sz="2400" dirty="0"/>
              <a:t>What are some ways that you have been able to increase sense of confidence in yourself?</a:t>
            </a:r>
          </a:p>
          <a:p>
            <a:pPr>
              <a:buFont typeface="Wingdings" charset="2"/>
              <a:buChar char="§"/>
            </a:pPr>
            <a:r>
              <a:rPr lang="en-US" sz="2400" dirty="0"/>
              <a:t>What are some ways that you have offered or been offered confidence-enhancing actions? </a:t>
            </a:r>
          </a:p>
        </p:txBody>
      </p:sp>
      <p:pic>
        <p:nvPicPr>
          <p:cNvPr id="3" name="Picture 2" descr="A picture containing indoor, table, sitting, cup&#10;&#10;Description automatically generated">
            <a:extLst>
              <a:ext uri="{FF2B5EF4-FFF2-40B4-BE49-F238E27FC236}">
                <a16:creationId xmlns:a16="http://schemas.microsoft.com/office/drawing/2014/main" id="{FDE58266-1AA1-0C4F-A397-5ADAB32D2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06" y="3277218"/>
            <a:ext cx="3886795" cy="3136319"/>
          </a:xfrm>
          <a:prstGeom prst="rect">
            <a:avLst/>
          </a:prstGeom>
        </p:spPr>
      </p:pic>
    </p:spTree>
    <p:extLst>
      <p:ext uri="{BB962C8B-B14F-4D97-AF65-F5344CB8AC3E}">
        <p14:creationId xmlns:p14="http://schemas.microsoft.com/office/powerpoint/2010/main" val="153299228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8953-33A6-437C-ADB8-8CFDF2C27EC2}"/>
              </a:ext>
            </a:extLst>
          </p:cNvPr>
          <p:cNvSpPr>
            <a:spLocks noGrp="1"/>
          </p:cNvSpPr>
          <p:nvPr>
            <p:ph type="title"/>
          </p:nvPr>
        </p:nvSpPr>
        <p:spPr/>
        <p:txBody>
          <a:bodyPr>
            <a:normAutofit/>
          </a:bodyPr>
          <a:lstStyle/>
          <a:p>
            <a:pPr algn="ctr"/>
            <a:r>
              <a:rPr lang="en-US" sz="4000" dirty="0">
                <a:latin typeface="+mn-lt"/>
                <a:cs typeface="Arial" panose="020B0604020202020204" pitchFamily="34" charset="0"/>
              </a:rPr>
              <a:t>End of C’S</a:t>
            </a:r>
          </a:p>
        </p:txBody>
      </p:sp>
      <p:grpSp>
        <p:nvGrpSpPr>
          <p:cNvPr id="3" name="Group 2">
            <a:extLst>
              <a:ext uri="{FF2B5EF4-FFF2-40B4-BE49-F238E27FC236}">
                <a16:creationId xmlns:a16="http://schemas.microsoft.com/office/drawing/2014/main" id="{0EF286D1-75F1-43CB-998F-C8D52A9A810D}"/>
              </a:ext>
            </a:extLst>
          </p:cNvPr>
          <p:cNvGrpSpPr/>
          <p:nvPr/>
        </p:nvGrpSpPr>
        <p:grpSpPr>
          <a:xfrm>
            <a:off x="920528" y="1600200"/>
            <a:ext cx="5099273" cy="5045214"/>
            <a:chOff x="2087295" y="762695"/>
            <a:chExt cx="5365179" cy="5561151"/>
          </a:xfrm>
        </p:grpSpPr>
        <p:pic>
          <p:nvPicPr>
            <p:cNvPr id="4" name="Picture 49">
              <a:extLst>
                <a:ext uri="{FF2B5EF4-FFF2-40B4-BE49-F238E27FC236}">
                  <a16:creationId xmlns:a16="http://schemas.microsoft.com/office/drawing/2014/main" id="{28571753-38E9-46CB-83E1-F98F0902C16B}"/>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7295" y="762695"/>
              <a:ext cx="4799350" cy="556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a:extLst>
                <a:ext uri="{FF2B5EF4-FFF2-40B4-BE49-F238E27FC236}">
                  <a16:creationId xmlns:a16="http://schemas.microsoft.com/office/drawing/2014/main" id="{21A8290E-5CE8-4F41-9614-CFC1BA2ADBA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5729" y="3387737"/>
              <a:ext cx="2160024" cy="148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1">
              <a:extLst>
                <a:ext uri="{FF2B5EF4-FFF2-40B4-BE49-F238E27FC236}">
                  <a16:creationId xmlns:a16="http://schemas.microsoft.com/office/drawing/2014/main" id="{94EC55E6-EC87-4A55-96C7-7C46161C33E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6958" y="1570522"/>
              <a:ext cx="701492" cy="1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a:extLst>
                <a:ext uri="{FF2B5EF4-FFF2-40B4-BE49-F238E27FC236}">
                  <a16:creationId xmlns:a16="http://schemas.microsoft.com/office/drawing/2014/main" id="{F5E899BC-A6DE-4975-B04C-0FF5CA960581}"/>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0589" y="2591020"/>
              <a:ext cx="595157"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
              <a:extLst>
                <a:ext uri="{FF2B5EF4-FFF2-40B4-BE49-F238E27FC236}">
                  <a16:creationId xmlns:a16="http://schemas.microsoft.com/office/drawing/2014/main" id="{514E8396-EE89-432A-8113-77C9617EC5B2}"/>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7765" y="4038443"/>
              <a:ext cx="877659"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4">
              <a:extLst>
                <a:ext uri="{FF2B5EF4-FFF2-40B4-BE49-F238E27FC236}">
                  <a16:creationId xmlns:a16="http://schemas.microsoft.com/office/drawing/2014/main" id="{ADC10D18-BB6C-4DCF-AD60-CE38A654285D}"/>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678" y="5162099"/>
              <a:ext cx="1214121" cy="236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a:extLst>
                <a:ext uri="{FF2B5EF4-FFF2-40B4-BE49-F238E27FC236}">
                  <a16:creationId xmlns:a16="http://schemas.microsoft.com/office/drawing/2014/main" id="{584ED34B-DD8F-4E83-B50B-374F26B2B20B}"/>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711" y="5603310"/>
              <a:ext cx="1090329" cy="18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a:extLst>
                <a:ext uri="{FF2B5EF4-FFF2-40B4-BE49-F238E27FC236}">
                  <a16:creationId xmlns:a16="http://schemas.microsoft.com/office/drawing/2014/main" id="{821E7E6A-D0D3-46E0-B86B-0B657BB8CEBC}"/>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729" y="1779574"/>
              <a:ext cx="1415681" cy="507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a:extLst>
                <a:ext uri="{FF2B5EF4-FFF2-40B4-BE49-F238E27FC236}">
                  <a16:creationId xmlns:a16="http://schemas.microsoft.com/office/drawing/2014/main" id="{794B8924-12CA-49A7-94CB-858EE83ED3E7}"/>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552" y="2063858"/>
              <a:ext cx="1975922" cy="161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0">
              <a:extLst>
                <a:ext uri="{FF2B5EF4-FFF2-40B4-BE49-F238E27FC236}">
                  <a16:creationId xmlns:a16="http://schemas.microsoft.com/office/drawing/2014/main" id="{9C0A0B26-FAEE-40D6-8DC3-2C2F7965C4FC}"/>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9201" y="5044656"/>
              <a:ext cx="652292" cy="44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5">
              <a:extLst>
                <a:ext uri="{FF2B5EF4-FFF2-40B4-BE49-F238E27FC236}">
                  <a16:creationId xmlns:a16="http://schemas.microsoft.com/office/drawing/2014/main" id="{0C5F90D7-2BAC-4C71-9DC8-539652B9C320}"/>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1847" y="1287968"/>
              <a:ext cx="1131856" cy="488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30EDCE77-09FB-41D9-B18E-97A434C52FA8}"/>
              </a:ext>
            </a:extLst>
          </p:cNvPr>
          <p:cNvPicPr>
            <a:picLocks noChangeAspect="1"/>
          </p:cNvPicPr>
          <p:nvPr/>
        </p:nvPicPr>
        <p:blipFill>
          <a:blip r:embed="rId13"/>
          <a:stretch>
            <a:fillRect/>
          </a:stretch>
        </p:blipFill>
        <p:spPr>
          <a:xfrm>
            <a:off x="8499852" y="1747005"/>
            <a:ext cx="2625349" cy="4635099"/>
          </a:xfrm>
          <a:prstGeom prst="rect">
            <a:avLst/>
          </a:prstGeom>
        </p:spPr>
      </p:pic>
      <p:sp>
        <p:nvSpPr>
          <p:cNvPr id="16" name="TextBox 15">
            <a:extLst>
              <a:ext uri="{FF2B5EF4-FFF2-40B4-BE49-F238E27FC236}">
                <a16:creationId xmlns:a16="http://schemas.microsoft.com/office/drawing/2014/main" id="{411118F1-A17B-420A-BEFD-E5A3961B09EF}"/>
              </a:ext>
            </a:extLst>
          </p:cNvPr>
          <p:cNvSpPr txBox="1"/>
          <p:nvPr/>
        </p:nvSpPr>
        <p:spPr>
          <a:xfrm>
            <a:off x="6019801" y="5193268"/>
            <a:ext cx="1752600" cy="369332"/>
          </a:xfrm>
          <a:prstGeom prst="rect">
            <a:avLst/>
          </a:prstGeom>
          <a:solidFill>
            <a:srgbClr val="57406C"/>
          </a:solidFill>
        </p:spPr>
        <p:txBody>
          <a:bodyPr wrap="square" rtlCol="0">
            <a:spAutoFit/>
          </a:bodyPr>
          <a:lstStyle/>
          <a:p>
            <a:r>
              <a:rPr lang="en-US" dirty="0">
                <a:solidFill>
                  <a:schemeClr val="bg1"/>
                </a:solidFill>
              </a:rPr>
              <a:t>Secondary Aid</a:t>
            </a:r>
          </a:p>
        </p:txBody>
      </p:sp>
      <p:sp>
        <p:nvSpPr>
          <p:cNvPr id="17" name="Right Arrow 16">
            <a:extLst>
              <a:ext uri="{FF2B5EF4-FFF2-40B4-BE49-F238E27FC236}">
                <a16:creationId xmlns:a16="http://schemas.microsoft.com/office/drawing/2014/main" id="{C28ACF0E-78E7-4FAD-8426-3AF22AC46C00}"/>
              </a:ext>
            </a:extLst>
          </p:cNvPr>
          <p:cNvSpPr/>
          <p:nvPr/>
        </p:nvSpPr>
        <p:spPr>
          <a:xfrm>
            <a:off x="7962899" y="5323840"/>
            <a:ext cx="529108" cy="174229"/>
          </a:xfrm>
          <a:prstGeom prst="rightArrow">
            <a:avLst/>
          </a:prstGeom>
          <a:solidFill>
            <a:srgbClr val="574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A0DA07E-D052-4F2B-A7C3-179B23D5D4A3}"/>
              </a:ext>
            </a:extLst>
          </p:cNvPr>
          <p:cNvSpPr txBox="1"/>
          <p:nvPr/>
        </p:nvSpPr>
        <p:spPr>
          <a:xfrm>
            <a:off x="6019800" y="3821668"/>
            <a:ext cx="1752600" cy="369332"/>
          </a:xfrm>
          <a:prstGeom prst="rect">
            <a:avLst/>
          </a:prstGeom>
          <a:solidFill>
            <a:srgbClr val="1DA5A5"/>
          </a:solidFill>
        </p:spPr>
        <p:txBody>
          <a:bodyPr wrap="square" rtlCol="0">
            <a:spAutoFit/>
          </a:bodyPr>
          <a:lstStyle/>
          <a:p>
            <a:r>
              <a:rPr lang="en-US" dirty="0">
                <a:solidFill>
                  <a:schemeClr val="bg1"/>
                </a:solidFill>
              </a:rPr>
              <a:t>Primary  Aid</a:t>
            </a:r>
          </a:p>
        </p:txBody>
      </p:sp>
      <p:sp>
        <p:nvSpPr>
          <p:cNvPr id="19" name="Right Arrow 16">
            <a:extLst>
              <a:ext uri="{FF2B5EF4-FFF2-40B4-BE49-F238E27FC236}">
                <a16:creationId xmlns:a16="http://schemas.microsoft.com/office/drawing/2014/main" id="{482B0E85-5FFC-4DFE-AF30-936288FB003C}"/>
              </a:ext>
            </a:extLst>
          </p:cNvPr>
          <p:cNvSpPr/>
          <p:nvPr/>
        </p:nvSpPr>
        <p:spPr>
          <a:xfrm>
            <a:off x="7962898" y="3952240"/>
            <a:ext cx="529108" cy="174229"/>
          </a:xfrm>
          <a:prstGeom prst="rightArrow">
            <a:avLst/>
          </a:prstGeom>
          <a:solidFill>
            <a:srgbClr val="1D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16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rmAutofit/>
          </a:bodyPr>
          <a:lstStyle/>
          <a:p>
            <a:pPr algn="ctr">
              <a:defRPr/>
            </a:pPr>
            <a:r>
              <a:rPr lang="en-US" sz="4000" dirty="0">
                <a:latin typeface="+mn-lt"/>
              </a:rPr>
              <a:t>How Can You Use SFA?</a:t>
            </a:r>
          </a:p>
        </p:txBody>
      </p:sp>
      <p:sp>
        <p:nvSpPr>
          <p:cNvPr id="2" name="Rectangle: Rounded Corners 1">
            <a:extLst>
              <a:ext uri="{FF2B5EF4-FFF2-40B4-BE49-F238E27FC236}">
                <a16:creationId xmlns:a16="http://schemas.microsoft.com/office/drawing/2014/main" id="{2852CFBA-DB55-473B-AE4F-E3902191E1BA}"/>
              </a:ext>
            </a:extLst>
          </p:cNvPr>
          <p:cNvSpPr/>
          <p:nvPr/>
        </p:nvSpPr>
        <p:spPr>
          <a:xfrm>
            <a:off x="562410" y="2153921"/>
            <a:ext cx="2426219" cy="2966719"/>
          </a:xfrm>
          <a:prstGeom prst="roundRect">
            <a:avLst/>
          </a:prstGeom>
        </p:spPr>
        <p:style>
          <a:lnRef idx="2">
            <a:schemeClr val="accent1"/>
          </a:lnRef>
          <a:fillRef idx="1">
            <a:schemeClr val="lt1"/>
          </a:fillRef>
          <a:effectRef idx="0">
            <a:schemeClr val="accent1"/>
          </a:effectRef>
          <a:fontRef idx="minor">
            <a:schemeClr val="dk1"/>
          </a:fontRef>
        </p:style>
        <p:txBody>
          <a:bodyPr lIns="91440" rIns="0" rtlCol="0" anchor="ctr" anchorCtr="0"/>
          <a:lstStyle/>
          <a:p>
            <a:r>
              <a:rPr lang="en-US" b="1">
                <a:solidFill>
                  <a:schemeClr val="tx1">
                    <a:lumMod val="65000"/>
                    <a:lumOff val="35000"/>
                  </a:schemeClr>
                </a:solidFill>
              </a:rPr>
              <a:t>Check:</a:t>
            </a:r>
          </a:p>
          <a:p>
            <a:pPr marL="285750" indent="-285750">
              <a:buClr>
                <a:srgbClr val="64C8C6"/>
              </a:buClr>
              <a:buFont typeface="Arial" panose="020B0604020202020204" pitchFamily="34" charset="0"/>
              <a:buChar char="•"/>
            </a:pPr>
            <a:r>
              <a:rPr lang="en-US">
                <a:solidFill>
                  <a:schemeClr val="tx1">
                    <a:lumMod val="65000"/>
                    <a:lumOff val="35000"/>
                  </a:schemeClr>
                </a:solidFill>
              </a:rPr>
              <a:t>What is your colleague </a:t>
            </a:r>
            <a:r>
              <a:rPr lang="en-US" b="1">
                <a:solidFill>
                  <a:schemeClr val="tx1">
                    <a:lumMod val="65000"/>
                    <a:lumOff val="35000"/>
                  </a:schemeClr>
                </a:solidFill>
              </a:rPr>
              <a:t>describing</a:t>
            </a:r>
            <a:r>
              <a:rPr lang="en-US">
                <a:solidFill>
                  <a:schemeClr val="tx1">
                    <a:lumMod val="65000"/>
                    <a:lumOff val="35000"/>
                  </a:schemeClr>
                </a:solidFill>
              </a:rPr>
              <a:t>?</a:t>
            </a:r>
          </a:p>
          <a:p>
            <a:pPr marL="285750" indent="-285750">
              <a:buClr>
                <a:srgbClr val="64C8C6"/>
              </a:buClr>
              <a:buFont typeface="Arial" panose="020B0604020202020204" pitchFamily="34" charset="0"/>
              <a:buChar char="•"/>
            </a:pPr>
            <a:r>
              <a:rPr lang="en-US">
                <a:solidFill>
                  <a:schemeClr val="tx1">
                    <a:lumMod val="65000"/>
                    <a:lumOff val="35000"/>
                  </a:schemeClr>
                </a:solidFill>
              </a:rPr>
              <a:t>What are you </a:t>
            </a:r>
            <a:r>
              <a:rPr lang="en-US" b="1">
                <a:solidFill>
                  <a:schemeClr val="tx1">
                    <a:lumMod val="65000"/>
                    <a:lumOff val="35000"/>
                  </a:schemeClr>
                </a:solidFill>
              </a:rPr>
              <a:t>observing</a:t>
            </a:r>
            <a:r>
              <a:rPr lang="en-US">
                <a:solidFill>
                  <a:schemeClr val="tx1">
                    <a:lumMod val="65000"/>
                    <a:lumOff val="35000"/>
                  </a:schemeClr>
                </a:solidFill>
              </a:rPr>
              <a:t>?</a:t>
            </a:r>
          </a:p>
          <a:p>
            <a:pPr>
              <a:buClr>
                <a:srgbClr val="64C8C6"/>
              </a:buClr>
            </a:pPr>
            <a:r>
              <a:rPr lang="en-US" b="1">
                <a:solidFill>
                  <a:schemeClr val="tx1">
                    <a:lumMod val="65000"/>
                    <a:lumOff val="35000"/>
                  </a:schemeClr>
                </a:solidFill>
              </a:rPr>
              <a:t>Coordinate:</a:t>
            </a:r>
          </a:p>
          <a:p>
            <a:pPr marL="285750" indent="-285750">
              <a:buClr>
                <a:srgbClr val="64C8C6"/>
              </a:buClr>
              <a:buFont typeface="Arial" panose="020B0604020202020204" pitchFamily="34" charset="0"/>
              <a:buChar char="•"/>
            </a:pPr>
            <a:r>
              <a:rPr lang="en-US">
                <a:solidFill>
                  <a:schemeClr val="tx1">
                    <a:lumMod val="65000"/>
                    <a:lumOff val="35000"/>
                  </a:schemeClr>
                </a:solidFill>
              </a:rPr>
              <a:t>What </a:t>
            </a:r>
            <a:r>
              <a:rPr lang="en-US" b="1">
                <a:solidFill>
                  <a:schemeClr val="tx1">
                    <a:lumMod val="65000"/>
                    <a:lumOff val="35000"/>
                  </a:schemeClr>
                </a:solidFill>
              </a:rPr>
              <a:t>approach </a:t>
            </a:r>
            <a:r>
              <a:rPr lang="en-US">
                <a:solidFill>
                  <a:schemeClr val="tx1">
                    <a:lumMod val="65000"/>
                    <a:lumOff val="35000"/>
                  </a:schemeClr>
                </a:solidFill>
              </a:rPr>
              <a:t>would best serve needs?</a:t>
            </a:r>
          </a:p>
        </p:txBody>
      </p:sp>
      <p:sp>
        <p:nvSpPr>
          <p:cNvPr id="4" name="Left Brace 3">
            <a:extLst>
              <a:ext uri="{FF2B5EF4-FFF2-40B4-BE49-F238E27FC236}">
                <a16:creationId xmlns:a16="http://schemas.microsoft.com/office/drawing/2014/main" id="{6754ADAC-7EEE-4066-B706-ADB10474D344}"/>
              </a:ext>
            </a:extLst>
          </p:cNvPr>
          <p:cNvSpPr/>
          <p:nvPr/>
        </p:nvSpPr>
        <p:spPr>
          <a:xfrm>
            <a:off x="3304132" y="1390023"/>
            <a:ext cx="365815" cy="4559405"/>
          </a:xfrm>
          <a:prstGeom prst="leftBrace">
            <a:avLst>
              <a:gd name="adj1" fmla="val 8333"/>
              <a:gd name="adj2" fmla="val 490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91" name="Google Shape;54;p13">
            <a:extLst>
              <a:ext uri="{FF2B5EF4-FFF2-40B4-BE49-F238E27FC236}">
                <a16:creationId xmlns:a16="http://schemas.microsoft.com/office/drawing/2014/main" id="{358CCC73-EEF0-4563-B70E-532394712C77}"/>
              </a:ext>
            </a:extLst>
          </p:cNvPr>
          <p:cNvGraphicFramePr/>
          <p:nvPr/>
        </p:nvGraphicFramePr>
        <p:xfrm>
          <a:off x="3761386" y="1586568"/>
          <a:ext cx="7731162" cy="4084082"/>
        </p:xfrm>
        <a:graphic>
          <a:graphicData uri="http://schemas.openxmlformats.org/drawingml/2006/table">
            <a:tbl>
              <a:tblPr>
                <a:noFill/>
              </a:tblPr>
              <a:tblGrid>
                <a:gridCol w="1574397">
                  <a:extLst>
                    <a:ext uri="{9D8B030D-6E8A-4147-A177-3AD203B41FA5}">
                      <a16:colId xmlns:a16="http://schemas.microsoft.com/office/drawing/2014/main" val="20000"/>
                    </a:ext>
                  </a:extLst>
                </a:gridCol>
                <a:gridCol w="1116011">
                  <a:extLst>
                    <a:ext uri="{9D8B030D-6E8A-4147-A177-3AD203B41FA5}">
                      <a16:colId xmlns:a16="http://schemas.microsoft.com/office/drawing/2014/main" val="20002"/>
                    </a:ext>
                  </a:extLst>
                </a:gridCol>
                <a:gridCol w="1119473">
                  <a:extLst>
                    <a:ext uri="{9D8B030D-6E8A-4147-A177-3AD203B41FA5}">
                      <a16:colId xmlns:a16="http://schemas.microsoft.com/office/drawing/2014/main" val="20003"/>
                    </a:ext>
                  </a:extLst>
                </a:gridCol>
                <a:gridCol w="1218721">
                  <a:extLst>
                    <a:ext uri="{9D8B030D-6E8A-4147-A177-3AD203B41FA5}">
                      <a16:colId xmlns:a16="http://schemas.microsoft.com/office/drawing/2014/main" val="20004"/>
                    </a:ext>
                  </a:extLst>
                </a:gridCol>
                <a:gridCol w="1452880">
                  <a:extLst>
                    <a:ext uri="{9D8B030D-6E8A-4147-A177-3AD203B41FA5}">
                      <a16:colId xmlns:a16="http://schemas.microsoft.com/office/drawing/2014/main" val="20005"/>
                    </a:ext>
                  </a:extLst>
                </a:gridCol>
                <a:gridCol w="1249680">
                  <a:extLst>
                    <a:ext uri="{9D8B030D-6E8A-4147-A177-3AD203B41FA5}">
                      <a16:colId xmlns:a16="http://schemas.microsoft.com/office/drawing/2014/main" val="20006"/>
                    </a:ext>
                  </a:extLst>
                </a:gridCol>
              </a:tblGrid>
              <a:tr h="649260">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sz="1800" b="1">
                          <a:solidFill>
                            <a:schemeClr val="tx1">
                              <a:lumMod val="65000"/>
                              <a:lumOff val="35000"/>
                            </a:schemeClr>
                          </a:solidFill>
                        </a:rPr>
                        <a:t>Cover</a:t>
                      </a:r>
                      <a:endParaRPr sz="1800" b="1">
                        <a:solidFill>
                          <a:schemeClr val="tx1">
                            <a:lumMod val="65000"/>
                            <a:lumOff val="35000"/>
                          </a:schemeClr>
                        </a:solidFill>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sz="1800" b="1">
                          <a:solidFill>
                            <a:schemeClr val="tx1">
                              <a:lumMod val="65000"/>
                              <a:lumOff val="35000"/>
                            </a:schemeClr>
                          </a:solidFill>
                        </a:rPr>
                        <a:t>Calm</a:t>
                      </a:r>
                      <a:endParaRPr sz="1800" b="1">
                        <a:solidFill>
                          <a:schemeClr val="tx1">
                            <a:lumMod val="65000"/>
                            <a:lumOff val="35000"/>
                          </a:schemeClr>
                        </a:solidFill>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sz="1800" b="1">
                          <a:solidFill>
                            <a:schemeClr val="tx1">
                              <a:lumMod val="65000"/>
                              <a:lumOff val="35000"/>
                            </a:schemeClr>
                          </a:solidFill>
                        </a:rPr>
                        <a:t>Connect</a:t>
                      </a:r>
                      <a:endParaRPr sz="1800" b="1">
                        <a:solidFill>
                          <a:schemeClr val="tx1">
                            <a:lumMod val="65000"/>
                            <a:lumOff val="35000"/>
                          </a:schemeClr>
                        </a:solidFill>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sz="1800" b="1">
                          <a:solidFill>
                            <a:schemeClr val="tx1">
                              <a:lumMod val="65000"/>
                              <a:lumOff val="35000"/>
                            </a:schemeClr>
                          </a:solidFill>
                        </a:rPr>
                        <a:t>Competence</a:t>
                      </a:r>
                      <a:endParaRPr sz="1800" b="1">
                        <a:solidFill>
                          <a:schemeClr val="tx1">
                            <a:lumMod val="65000"/>
                            <a:lumOff val="35000"/>
                          </a:schemeClr>
                        </a:solidFill>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sz="1800" b="1">
                          <a:solidFill>
                            <a:schemeClr val="tx1">
                              <a:lumMod val="65000"/>
                              <a:lumOff val="35000"/>
                            </a:schemeClr>
                          </a:solidFill>
                        </a:rPr>
                        <a:t>Confidence</a:t>
                      </a:r>
                      <a:endParaRPr sz="1800" b="1">
                        <a:solidFill>
                          <a:schemeClr val="tx1">
                            <a:lumMod val="65000"/>
                            <a:lumOff val="35000"/>
                          </a:schemeClr>
                        </a:solidFill>
                      </a:endParaRPr>
                    </a:p>
                  </a:txBody>
                  <a:tcPr marL="91425" marR="91425" marT="91425" marB="91425" anchor="ctr">
                    <a:solidFill>
                      <a:srgbClr val="F3F3F3"/>
                    </a:solidFill>
                  </a:tcPr>
                </a:tc>
                <a:extLst>
                  <a:ext uri="{0D108BD9-81ED-4DB2-BD59-A6C34878D82A}">
                    <a16:rowId xmlns:a16="http://schemas.microsoft.com/office/drawing/2014/main" val="10000"/>
                  </a:ext>
                </a:extLst>
              </a:tr>
              <a:tr h="528758">
                <a:tc>
                  <a:txBody>
                    <a:bodyPr/>
                    <a:lstStyle/>
                    <a:p>
                      <a:pPr marL="0" lvl="0" indent="0" algn="ctr" rtl="0">
                        <a:spcBef>
                          <a:spcPts val="0"/>
                        </a:spcBef>
                        <a:spcAft>
                          <a:spcPts val="0"/>
                        </a:spcAft>
                        <a:buNone/>
                      </a:pPr>
                      <a:r>
                        <a:rPr lang="en" sz="1600">
                          <a:solidFill>
                            <a:schemeClr val="tx1">
                              <a:lumMod val="65000"/>
                              <a:lumOff val="35000"/>
                            </a:schemeClr>
                          </a:solidFill>
                        </a:rPr>
                        <a:t>Grief</a:t>
                      </a:r>
                      <a:endParaRPr sz="1600">
                        <a:solidFill>
                          <a:schemeClr val="tx1">
                            <a:lumMod val="65000"/>
                            <a:lumOff val="35000"/>
                          </a:schemeClr>
                        </a:solidFill>
                      </a:endParaRPr>
                    </a:p>
                  </a:txBody>
                  <a:tcPr marL="91425" marR="91425" marT="91425" marB="91425" anchor="ctr">
                    <a:solidFill>
                      <a:srgbClr val="C9DAF8"/>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C9DAF8"/>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C9DAF8"/>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extLst>
                  <a:ext uri="{0D108BD9-81ED-4DB2-BD59-A6C34878D82A}">
                    <a16:rowId xmlns:a16="http://schemas.microsoft.com/office/drawing/2014/main" val="10001"/>
                  </a:ext>
                </a:extLst>
              </a:tr>
              <a:tr h="528758">
                <a:tc>
                  <a:txBody>
                    <a:bodyPr/>
                    <a:lstStyle/>
                    <a:p>
                      <a:pPr marL="0" lvl="0" indent="0" algn="ctr" rtl="0">
                        <a:spcBef>
                          <a:spcPts val="0"/>
                        </a:spcBef>
                        <a:spcAft>
                          <a:spcPts val="0"/>
                        </a:spcAft>
                        <a:buNone/>
                      </a:pPr>
                      <a:r>
                        <a:rPr lang="en" sz="1600">
                          <a:solidFill>
                            <a:schemeClr val="tx1">
                              <a:lumMod val="65000"/>
                              <a:lumOff val="35000"/>
                            </a:schemeClr>
                          </a:solidFill>
                        </a:rPr>
                        <a:t>Anxiety</a:t>
                      </a:r>
                      <a:endParaRPr sz="1600">
                        <a:solidFill>
                          <a:schemeClr val="tx1">
                            <a:lumMod val="65000"/>
                            <a:lumOff val="35000"/>
                          </a:schemeClr>
                        </a:solidFill>
                      </a:endParaRPr>
                    </a:p>
                  </a:txBody>
                  <a:tcPr marL="91425" marR="91425" marT="91425" marB="91425" anchor="ctr">
                    <a:solidFill>
                      <a:schemeClr val="accent6">
                        <a:lumMod val="20000"/>
                        <a:lumOff val="80000"/>
                      </a:schemeClr>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EAD3"/>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EAD3"/>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extLst>
                  <a:ext uri="{0D108BD9-81ED-4DB2-BD59-A6C34878D82A}">
                    <a16:rowId xmlns:a16="http://schemas.microsoft.com/office/drawing/2014/main" val="10002"/>
                  </a:ext>
                </a:extLst>
              </a:tr>
              <a:tr h="528758">
                <a:tc>
                  <a:txBody>
                    <a:bodyPr/>
                    <a:lstStyle/>
                    <a:p>
                      <a:pPr marL="0" lvl="0" indent="0" algn="ctr" rtl="0">
                        <a:spcBef>
                          <a:spcPts val="0"/>
                        </a:spcBef>
                        <a:spcAft>
                          <a:spcPts val="0"/>
                        </a:spcAft>
                        <a:buNone/>
                      </a:pPr>
                      <a:r>
                        <a:rPr lang="en" sz="1600">
                          <a:solidFill>
                            <a:schemeClr val="tx1">
                              <a:lumMod val="65000"/>
                              <a:lumOff val="35000"/>
                            </a:schemeClr>
                          </a:solidFill>
                        </a:rPr>
                        <a:t>Guilt/Shame</a:t>
                      </a:r>
                      <a:endParaRPr sz="1600">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extLst>
                  <a:ext uri="{0D108BD9-81ED-4DB2-BD59-A6C34878D82A}">
                    <a16:rowId xmlns:a16="http://schemas.microsoft.com/office/drawing/2014/main" val="10003"/>
                  </a:ext>
                </a:extLst>
              </a:tr>
              <a:tr h="528758">
                <a:tc>
                  <a:txBody>
                    <a:bodyPr/>
                    <a:lstStyle/>
                    <a:p>
                      <a:pPr marL="0" lvl="0" indent="0" algn="ctr" rtl="0">
                        <a:spcBef>
                          <a:spcPts val="0"/>
                        </a:spcBef>
                        <a:spcAft>
                          <a:spcPts val="0"/>
                        </a:spcAft>
                        <a:buNone/>
                      </a:pPr>
                      <a:r>
                        <a:rPr lang="en" sz="1600">
                          <a:solidFill>
                            <a:schemeClr val="tx1">
                              <a:lumMod val="65000"/>
                              <a:lumOff val="35000"/>
                            </a:schemeClr>
                          </a:solidFill>
                        </a:rPr>
                        <a:t>Isolation</a:t>
                      </a:r>
                      <a:endParaRPr sz="1600">
                        <a:solidFill>
                          <a:schemeClr val="tx1">
                            <a:lumMod val="65000"/>
                            <a:lumOff val="35000"/>
                          </a:schemeClr>
                        </a:solidFill>
                      </a:endParaRPr>
                    </a:p>
                  </a:txBody>
                  <a:tcPr marL="91425" marR="91425" marT="91425" marB="91425" anchor="ctr">
                    <a:solidFill>
                      <a:srgbClr val="F4CCCC"/>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4CC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4CCCC"/>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extLst>
                  <a:ext uri="{0D108BD9-81ED-4DB2-BD59-A6C34878D82A}">
                    <a16:rowId xmlns:a16="http://schemas.microsoft.com/office/drawing/2014/main" val="10004"/>
                  </a:ext>
                </a:extLst>
              </a:tr>
              <a:tr h="649260">
                <a:tc>
                  <a:txBody>
                    <a:bodyPr/>
                    <a:lstStyle/>
                    <a:p>
                      <a:pPr marL="0" lvl="0" indent="0" algn="ctr" rtl="0">
                        <a:spcBef>
                          <a:spcPts val="0"/>
                        </a:spcBef>
                        <a:spcAft>
                          <a:spcPts val="0"/>
                        </a:spcAft>
                        <a:buNone/>
                      </a:pPr>
                      <a:r>
                        <a:rPr lang="en" sz="1600">
                          <a:solidFill>
                            <a:schemeClr val="tx1">
                              <a:lumMod val="65000"/>
                              <a:lumOff val="35000"/>
                            </a:schemeClr>
                          </a:solidFill>
                        </a:rPr>
                        <a:t>Sleep Problems</a:t>
                      </a:r>
                      <a:endParaRPr sz="1600">
                        <a:solidFill>
                          <a:schemeClr val="tx1">
                            <a:lumMod val="65000"/>
                            <a:lumOff val="35000"/>
                          </a:schemeClr>
                        </a:solidFill>
                      </a:endParaRPr>
                    </a:p>
                  </a:txBody>
                  <a:tcPr marL="91425" marR="91425" marT="91425" marB="91425" anchor="ctr">
                    <a:solidFill>
                      <a:srgbClr val="D9D2E9"/>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D2E9"/>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D2E9"/>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D2E9"/>
                    </a:solidFill>
                  </a:tcPr>
                </a:tc>
                <a:extLst>
                  <a:ext uri="{0D108BD9-81ED-4DB2-BD59-A6C34878D82A}">
                    <a16:rowId xmlns:a16="http://schemas.microsoft.com/office/drawing/2014/main" val="10005"/>
                  </a:ext>
                </a:extLst>
              </a:tr>
              <a:tr h="609284">
                <a:tc>
                  <a:txBody>
                    <a:bodyPr/>
                    <a:lstStyle/>
                    <a:p>
                      <a:pPr marL="0" lvl="0" indent="0" algn="ctr" rtl="0">
                        <a:spcBef>
                          <a:spcPts val="0"/>
                        </a:spcBef>
                        <a:spcAft>
                          <a:spcPts val="0"/>
                        </a:spcAft>
                        <a:buNone/>
                      </a:pPr>
                      <a:r>
                        <a:rPr lang="en" sz="1600">
                          <a:solidFill>
                            <a:schemeClr val="tx1">
                              <a:lumMod val="65000"/>
                              <a:lumOff val="35000"/>
                            </a:schemeClr>
                          </a:solidFill>
                        </a:rPr>
                        <a:t>Severe Inability to Function</a:t>
                      </a:r>
                      <a:endParaRPr sz="1600">
                        <a:solidFill>
                          <a:schemeClr val="tx1">
                            <a:lumMod val="65000"/>
                            <a:lumOff val="35000"/>
                          </a:schemeClr>
                        </a:solidFill>
                      </a:endParaRPr>
                    </a:p>
                  </a:txBody>
                  <a:tcPr marL="91425" marR="91425" marT="91425" marB="91425" anchor="ctr">
                    <a:solidFill>
                      <a:schemeClr val="accent5">
                        <a:lumMod val="20000"/>
                        <a:lumOff val="80000"/>
                      </a:schemeClr>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dirty="0">
                          <a:solidFill>
                            <a:schemeClr val="tx1">
                              <a:lumMod val="65000"/>
                              <a:lumOff val="35000"/>
                            </a:schemeClr>
                          </a:solidFill>
                        </a:rPr>
                        <a:t>X</a:t>
                      </a:r>
                      <a:endParaRPr dirty="0">
                        <a:solidFill>
                          <a:schemeClr val="tx1">
                            <a:lumMod val="65000"/>
                            <a:lumOff val="35000"/>
                          </a:schemeClr>
                        </a:solidFill>
                      </a:endParaRPr>
                    </a:p>
                  </a:txBody>
                  <a:tcPr marL="91425" marR="91425" marT="91425" marB="91425" anchor="ctr">
                    <a:solidFill>
                      <a:srgbClr val="CFE2F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0530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31331B-CBB0-4E72-AFBD-1F6DCBAEAB7C}"/>
              </a:ext>
            </a:extLst>
          </p:cNvPr>
          <p:cNvSpPr>
            <a:spLocks noGrp="1"/>
          </p:cNvSpPr>
          <p:nvPr>
            <p:ph type="title"/>
          </p:nvPr>
        </p:nvSpPr>
        <p:spPr>
          <a:xfrm>
            <a:off x="3657600" y="59268"/>
            <a:ext cx="5791200" cy="1007533"/>
          </a:xfrm>
        </p:spPr>
        <p:txBody>
          <a:bodyPr>
            <a:noAutofit/>
          </a:bodyPr>
          <a:lstStyle/>
          <a:p>
            <a:r>
              <a:rPr lang="en-US" sz="4000" dirty="0">
                <a:latin typeface="+mn-lt"/>
                <a:cs typeface="Arial" panose="020B0604020202020204" pitchFamily="34" charset="0"/>
              </a:rPr>
              <a:t>Questions / Comments</a:t>
            </a:r>
          </a:p>
        </p:txBody>
      </p:sp>
      <p:pic>
        <p:nvPicPr>
          <p:cNvPr id="2050" name="Picture 2" descr="Multicolor Raised Hands Stock Illustrations – 56 Multicolor Raised Hands  Stock Illustrations, Vectors &amp; Clipart - Dreamstime">
            <a:extLst>
              <a:ext uri="{FF2B5EF4-FFF2-40B4-BE49-F238E27FC236}">
                <a16:creationId xmlns:a16="http://schemas.microsoft.com/office/drawing/2014/main" id="{91C767D3-2C33-4752-B604-D0A4AEF41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09801"/>
            <a:ext cx="4356497" cy="348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532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4A46ED-B97E-493F-9F96-C355BB9AB3C7}"/>
              </a:ext>
            </a:extLst>
          </p:cNvPr>
          <p:cNvPicPr>
            <a:picLocks noChangeAspect="1"/>
          </p:cNvPicPr>
          <p:nvPr/>
        </p:nvPicPr>
        <p:blipFill>
          <a:blip r:embed="rId3"/>
          <a:stretch>
            <a:fillRect/>
          </a:stretch>
        </p:blipFill>
        <p:spPr>
          <a:xfrm>
            <a:off x="3307309" y="1856096"/>
            <a:ext cx="5937389" cy="3822400"/>
          </a:xfrm>
          <a:prstGeom prst="rect">
            <a:avLst/>
          </a:prstGeom>
        </p:spPr>
      </p:pic>
    </p:spTree>
    <p:extLst>
      <p:ext uri="{BB962C8B-B14F-4D97-AF65-F5344CB8AC3E}">
        <p14:creationId xmlns:p14="http://schemas.microsoft.com/office/powerpoint/2010/main" val="40382662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A39B-BB22-5985-F55D-FA551C9C74F7}"/>
              </a:ext>
            </a:extLst>
          </p:cNvPr>
          <p:cNvSpPr>
            <a:spLocks noGrp="1"/>
          </p:cNvSpPr>
          <p:nvPr>
            <p:ph type="title"/>
          </p:nvPr>
        </p:nvSpPr>
        <p:spPr>
          <a:xfrm>
            <a:off x="4246124" y="115113"/>
            <a:ext cx="4606047" cy="1007533"/>
          </a:xfrm>
        </p:spPr>
        <p:txBody>
          <a:bodyPr>
            <a:normAutofit/>
          </a:bodyPr>
          <a:lstStyle/>
          <a:p>
            <a:r>
              <a:rPr lang="en-US" sz="4000" dirty="0">
                <a:latin typeface="+mn-lt"/>
              </a:rPr>
              <a:t>Awareness Brief</a:t>
            </a:r>
          </a:p>
        </p:txBody>
      </p:sp>
    </p:spTree>
    <p:extLst>
      <p:ext uri="{BB962C8B-B14F-4D97-AF65-F5344CB8AC3E}">
        <p14:creationId xmlns:p14="http://schemas.microsoft.com/office/powerpoint/2010/main" val="798264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5E18-C080-E50D-58C9-0BD016C0BF78}"/>
              </a:ext>
            </a:extLst>
          </p:cNvPr>
          <p:cNvSpPr>
            <a:spLocks noGrp="1"/>
          </p:cNvSpPr>
          <p:nvPr>
            <p:ph type="title"/>
          </p:nvPr>
        </p:nvSpPr>
        <p:spPr/>
        <p:txBody>
          <a:bodyPr/>
          <a:lstStyle/>
          <a:p>
            <a:pPr algn="ctr"/>
            <a:r>
              <a:rPr lang="en-US" dirty="0"/>
              <a:t>Next Steps</a:t>
            </a:r>
          </a:p>
        </p:txBody>
      </p:sp>
      <p:sp>
        <p:nvSpPr>
          <p:cNvPr id="4" name="TextBox 3">
            <a:extLst>
              <a:ext uri="{FF2B5EF4-FFF2-40B4-BE49-F238E27FC236}">
                <a16:creationId xmlns:a16="http://schemas.microsoft.com/office/drawing/2014/main" id="{B7AF5E19-21A4-0EA0-02EF-AC4F78826BC9}"/>
              </a:ext>
            </a:extLst>
          </p:cNvPr>
          <p:cNvSpPr txBox="1"/>
          <p:nvPr/>
        </p:nvSpPr>
        <p:spPr>
          <a:xfrm>
            <a:off x="1557267" y="1477023"/>
            <a:ext cx="9583699" cy="493058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v"/>
            </a:pPr>
            <a:r>
              <a:rPr lang="en-US" sz="2000" dirty="0"/>
              <a:t>Implementation Guide Overview &amp; Expectations</a:t>
            </a:r>
          </a:p>
          <a:p>
            <a:endParaRPr lang="en-US" sz="2000" dirty="0"/>
          </a:p>
          <a:p>
            <a:pPr marL="285750" indent="-285750">
              <a:buFont typeface="Wingdings" panose="05000000000000000000" pitchFamily="2" charset="2"/>
              <a:buChar char="v"/>
            </a:pPr>
            <a:r>
              <a:rPr lang="en-US" sz="2000" dirty="0"/>
              <a:t>Awareness Brief Assignment </a:t>
            </a:r>
          </a:p>
          <a:p>
            <a:pPr marL="742950" lvl="1" indent="-285750">
              <a:lnSpc>
                <a:spcPct val="200000"/>
              </a:lnSpc>
              <a:buFont typeface="Wingdings" panose="05000000000000000000" pitchFamily="2" charset="2"/>
              <a:buChar char="§"/>
            </a:pPr>
            <a:r>
              <a:rPr lang="en-US" sz="2000" dirty="0"/>
              <a:t>Schedule a time to Present Awareness Brief</a:t>
            </a:r>
          </a:p>
          <a:p>
            <a:pPr marL="742950" lvl="1" indent="-285750">
              <a:lnSpc>
                <a:spcPct val="200000"/>
              </a:lnSpc>
              <a:buFont typeface="Wingdings" panose="05000000000000000000" pitchFamily="2" charset="2"/>
              <a:buChar char="§"/>
            </a:pPr>
            <a:r>
              <a:rPr lang="en-US" sz="2000" dirty="0"/>
              <a:t>Select a Small Group (3-8 participants-unit, peers, council, or committee)</a:t>
            </a:r>
            <a:endParaRPr lang="en-US" sz="2000" dirty="0">
              <a:cs typeface="Calibri"/>
            </a:endParaRPr>
          </a:p>
          <a:p>
            <a:pPr marL="742950" lvl="1" indent="-285750">
              <a:lnSpc>
                <a:spcPct val="200000"/>
              </a:lnSpc>
              <a:buFont typeface="Wingdings" panose="05000000000000000000" pitchFamily="2" charset="2"/>
              <a:buChar char="§"/>
            </a:pPr>
            <a:r>
              <a:rPr lang="en-US" sz="2000" dirty="0"/>
              <a:t>Handout to share with participants </a:t>
            </a:r>
            <a:endParaRPr lang="en-US" sz="2000" dirty="0">
              <a:cs typeface="Calibri" panose="020F0502020204030204"/>
            </a:endParaRPr>
          </a:p>
          <a:p>
            <a:pPr marL="742950" lvl="1" indent="-285750">
              <a:lnSpc>
                <a:spcPct val="200000"/>
              </a:lnSpc>
              <a:buFont typeface="Wingdings" panose="05000000000000000000" pitchFamily="2" charset="2"/>
              <a:buChar char="§"/>
            </a:pPr>
            <a:r>
              <a:rPr lang="en-US" sz="2000" dirty="0"/>
              <a:t>After the Awareness Session, Complete the Feedback Form, via link by</a:t>
            </a:r>
          </a:p>
          <a:p>
            <a:pPr lvl="1"/>
            <a:r>
              <a:rPr lang="en-US" sz="2000" dirty="0"/>
              <a:t>     </a:t>
            </a:r>
            <a:r>
              <a:rPr lang="en-US" sz="2000" b="1" dirty="0"/>
              <a:t>March 4, 2024.</a:t>
            </a:r>
            <a:endParaRPr lang="en-US" sz="2000" b="1" dirty="0">
              <a:cs typeface="Calibri"/>
            </a:endParaRPr>
          </a:p>
          <a:p>
            <a:pPr algn="ctr">
              <a:lnSpc>
                <a:spcPct val="200000"/>
              </a:lnSpc>
            </a:pPr>
            <a:r>
              <a:rPr lang="en-US" sz="2000" b="1" u="sng" dirty="0"/>
              <a:t>Day III Session</a:t>
            </a:r>
          </a:p>
          <a:p>
            <a:pPr algn="ctr">
              <a:lnSpc>
                <a:spcPct val="200000"/>
              </a:lnSpc>
            </a:pPr>
            <a:r>
              <a:rPr lang="en-US" sz="2000" dirty="0"/>
              <a:t>Discuss/Share: Awareness Brief Presentation Experience &amp; Implementation/ Next Steps</a:t>
            </a:r>
            <a:endParaRPr lang="en-US" dirty="0"/>
          </a:p>
        </p:txBody>
      </p:sp>
    </p:spTree>
    <p:extLst>
      <p:ext uri="{BB962C8B-B14F-4D97-AF65-F5344CB8AC3E}">
        <p14:creationId xmlns:p14="http://schemas.microsoft.com/office/powerpoint/2010/main" val="96110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700" y="7937"/>
            <a:ext cx="6919201" cy="1007533"/>
          </a:xfrm>
        </p:spPr>
        <p:txBody>
          <a:bodyPr>
            <a:normAutofit/>
          </a:bodyPr>
          <a:lstStyle/>
          <a:p>
            <a:r>
              <a:rPr lang="en-US" sz="4000" dirty="0">
                <a:latin typeface="+mn-lt"/>
              </a:rPr>
              <a:t>Stress and Stress Injury</a:t>
            </a:r>
          </a:p>
        </p:txBody>
      </p:sp>
      <p:sp>
        <p:nvSpPr>
          <p:cNvPr id="4" name="TextBox 3"/>
          <p:cNvSpPr txBox="1"/>
          <p:nvPr/>
        </p:nvSpPr>
        <p:spPr>
          <a:xfrm>
            <a:off x="6743700" y="1463414"/>
            <a:ext cx="4876800" cy="5293757"/>
          </a:xfrm>
          <a:prstGeom prst="rect">
            <a:avLst/>
          </a:prstGeom>
          <a:noFill/>
          <a:ln w="19050">
            <a:solidFill>
              <a:srgbClr val="FF0000"/>
            </a:solidFill>
          </a:ln>
        </p:spPr>
        <p:txBody>
          <a:bodyPr wrap="square" rtlCol="0">
            <a:spAutoFit/>
          </a:bodyPr>
          <a:lstStyle/>
          <a:p>
            <a:pPr marL="342900" indent="-342900">
              <a:buFont typeface="Wingdings" panose="05000000000000000000" pitchFamily="2" charset="2"/>
              <a:buChar char="v"/>
            </a:pPr>
            <a:r>
              <a:rPr lang="en-US" sz="2000" dirty="0">
                <a:solidFill>
                  <a:srgbClr val="232D4B"/>
                </a:solidFill>
              </a:rPr>
              <a:t>Excessive stress can overwhelm compensatory systems and precipitate debilitating psychopathology </a:t>
            </a:r>
          </a:p>
          <a:p>
            <a:endParaRPr lang="en-US" sz="2000" dirty="0">
              <a:solidFill>
                <a:srgbClr val="232D4B"/>
              </a:solidFill>
            </a:endParaRPr>
          </a:p>
          <a:p>
            <a:pPr marL="342900" indent="-342900">
              <a:buFont typeface="Wingdings" panose="05000000000000000000" pitchFamily="2" charset="2"/>
              <a:buChar char="v"/>
            </a:pPr>
            <a:r>
              <a:rPr lang="en-US" sz="2000" dirty="0">
                <a:solidFill>
                  <a:srgbClr val="232D4B"/>
                </a:solidFill>
              </a:rPr>
              <a:t>A </a:t>
            </a:r>
            <a:r>
              <a:rPr lang="en-US" sz="2000" dirty="0">
                <a:solidFill>
                  <a:srgbClr val="FF0000"/>
                </a:solidFill>
              </a:rPr>
              <a:t>STRESS INJURY </a:t>
            </a:r>
            <a:r>
              <a:rPr lang="en-US" sz="2000" dirty="0">
                <a:solidFill>
                  <a:srgbClr val="232D4B"/>
                </a:solidFill>
              </a:rPr>
              <a:t>is any </a:t>
            </a:r>
            <a:r>
              <a:rPr lang="en-US" sz="2000" u="sng" dirty="0">
                <a:solidFill>
                  <a:srgbClr val="232D4B"/>
                </a:solidFill>
              </a:rPr>
              <a:t>severe and persistent distress or loss of ability to function </a:t>
            </a:r>
            <a:r>
              <a:rPr lang="en-US" sz="2000" dirty="0">
                <a:solidFill>
                  <a:srgbClr val="232D4B"/>
                </a:solidFill>
              </a:rPr>
              <a:t>caused by damage to the brain, mind, or spirit after exposure to overwhelming stressors</a:t>
            </a:r>
          </a:p>
          <a:p>
            <a:endParaRPr lang="en-US" sz="2000" dirty="0">
              <a:solidFill>
                <a:srgbClr val="232D4B"/>
              </a:solidFill>
            </a:endParaRPr>
          </a:p>
          <a:p>
            <a:pPr marL="342900" indent="-342900">
              <a:buFont typeface="Wingdings" panose="05000000000000000000" pitchFamily="2" charset="2"/>
              <a:buChar char="v"/>
            </a:pPr>
            <a:r>
              <a:rPr lang="en-US" sz="2000" dirty="0">
                <a:solidFill>
                  <a:srgbClr val="232D4B"/>
                </a:solidFill>
              </a:rPr>
              <a:t>In this respect, the stressed brain is not unlike an exercised muscle: manageable doses can fortify the system, whereas an overload can cause permanent damage</a:t>
            </a:r>
            <a:endParaRPr lang="en-US" dirty="0">
              <a:solidFill>
                <a:srgbClr val="232D4B"/>
              </a:solidFill>
            </a:endParaRPr>
          </a:p>
          <a:p>
            <a:pPr marL="285750" indent="-285750">
              <a:buFont typeface="Wingdings" panose="05000000000000000000" pitchFamily="2" charset="2"/>
              <a:buChar char="v"/>
            </a:pPr>
            <a:endParaRPr lang="en-US" dirty="0">
              <a:solidFill>
                <a:srgbClr val="232D4B"/>
              </a:solidFill>
            </a:endParaRPr>
          </a:p>
          <a:p>
            <a:pPr marL="285750" indent="-285750">
              <a:buFont typeface="Wingdings" panose="05000000000000000000" pitchFamily="2" charset="2"/>
              <a:buChar char="v"/>
            </a:pPr>
            <a:r>
              <a:rPr lang="en-US" dirty="0">
                <a:solidFill>
                  <a:srgbClr val="232D4B"/>
                </a:solidFill>
              </a:rPr>
              <a:t>STRESS INJURIES </a:t>
            </a:r>
            <a:r>
              <a:rPr lang="en-US" sz="2000" dirty="0">
                <a:solidFill>
                  <a:srgbClr val="232D4B"/>
                </a:solidFill>
              </a:rPr>
              <a:t>are invisible. You notice them in behaviors and words. </a:t>
            </a:r>
          </a:p>
        </p:txBody>
      </p:sp>
      <p:sp>
        <p:nvSpPr>
          <p:cNvPr id="5" name="AutoShape 2" descr="Job Stress, or Psychological Injury? – HR Daily Community"/>
          <p:cNvSpPr>
            <a:spLocks noChangeAspect="1" noChangeArrowheads="1"/>
          </p:cNvSpPr>
          <p:nvPr/>
        </p:nvSpPr>
        <p:spPr bwMode="auto">
          <a:xfrm>
            <a:off x="1571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Job Stress, or Psychological Injury? – HR Daily Community"/>
          <p:cNvSpPr>
            <a:spLocks noChangeAspect="1" noChangeArrowheads="1"/>
          </p:cNvSpPr>
          <p:nvPr/>
        </p:nvSpPr>
        <p:spPr bwMode="auto">
          <a:xfrm>
            <a:off x="309563"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952933" y="2175868"/>
            <a:ext cx="3844204" cy="2248937"/>
          </a:xfrm>
          <a:prstGeom prst="rect">
            <a:avLst/>
          </a:prstGeom>
        </p:spPr>
      </p:pic>
      <p:sp>
        <p:nvSpPr>
          <p:cNvPr id="9" name="Rectangle 8"/>
          <p:cNvSpPr/>
          <p:nvPr/>
        </p:nvSpPr>
        <p:spPr>
          <a:xfrm>
            <a:off x="614363" y="4597744"/>
            <a:ext cx="5105400" cy="1682512"/>
          </a:xfrm>
          <a:prstGeom prst="rect">
            <a:avLst/>
          </a:prstGeom>
          <a:ln w="19050">
            <a:solidFill>
              <a:schemeClr val="accent4"/>
            </a:solidFill>
          </a:ln>
        </p:spPr>
        <p:txBody>
          <a:bodyPr wrap="square">
            <a:spAutoFit/>
          </a:bodyPr>
          <a:lstStyle/>
          <a:p>
            <a:pPr marL="285750" indent="-285750">
              <a:spcAft>
                <a:spcPts val="400"/>
              </a:spcAft>
              <a:buFont typeface="Wingdings" panose="05000000000000000000" pitchFamily="2" charset="2"/>
              <a:buChar char="v"/>
              <a:defRPr/>
            </a:pPr>
            <a:r>
              <a:rPr lang="en-US" dirty="0">
                <a:solidFill>
                  <a:srgbClr val="232D4B"/>
                </a:solidFill>
                <a:cs typeface="MS PGothic" charset="0"/>
              </a:rPr>
              <a:t>View stress on a continuum</a:t>
            </a:r>
          </a:p>
          <a:p>
            <a:pPr marL="285750" indent="-285750">
              <a:spcAft>
                <a:spcPts val="400"/>
              </a:spcAft>
              <a:buFont typeface="Wingdings" panose="05000000000000000000" pitchFamily="2" charset="2"/>
              <a:buChar char="v"/>
              <a:defRPr/>
            </a:pPr>
            <a:r>
              <a:rPr lang="en-US" dirty="0">
                <a:solidFill>
                  <a:srgbClr val="232D4B"/>
                </a:solidFill>
                <a:cs typeface="MS PGothic" charset="0"/>
              </a:rPr>
              <a:t>Stress can be positive</a:t>
            </a:r>
          </a:p>
          <a:p>
            <a:pPr marL="285750" indent="-285750">
              <a:spcAft>
                <a:spcPts val="400"/>
              </a:spcAft>
              <a:buFont typeface="Wingdings" panose="05000000000000000000" pitchFamily="2" charset="2"/>
              <a:buChar char="v"/>
              <a:defRPr/>
            </a:pPr>
            <a:r>
              <a:rPr lang="en-US" dirty="0">
                <a:solidFill>
                  <a:srgbClr val="232D4B"/>
                </a:solidFill>
                <a:cs typeface="MS PGothic" charset="0"/>
              </a:rPr>
              <a:t>Stress is part of our everyday work environment</a:t>
            </a:r>
          </a:p>
          <a:p>
            <a:pPr marL="285750" indent="-285750">
              <a:spcAft>
                <a:spcPts val="400"/>
              </a:spcAft>
              <a:buFont typeface="Wingdings" panose="05000000000000000000" pitchFamily="2" charset="2"/>
              <a:buChar char="v"/>
              <a:defRPr/>
            </a:pPr>
            <a:r>
              <a:rPr lang="en-US" dirty="0">
                <a:solidFill>
                  <a:srgbClr val="232D4B"/>
                </a:solidFill>
                <a:cs typeface="MS PGothic" charset="0"/>
              </a:rPr>
              <a:t>Sometimes we function better under stress</a:t>
            </a:r>
          </a:p>
          <a:p>
            <a:pPr marL="285750" indent="-285750">
              <a:spcAft>
                <a:spcPts val="400"/>
              </a:spcAft>
              <a:buFont typeface="Wingdings" panose="05000000000000000000" pitchFamily="2" charset="2"/>
              <a:buChar char="v"/>
              <a:defRPr/>
            </a:pPr>
            <a:r>
              <a:rPr lang="en-US" dirty="0">
                <a:solidFill>
                  <a:srgbClr val="232D4B"/>
                </a:solidFill>
                <a:cs typeface="MS PGothic" charset="0"/>
              </a:rPr>
              <a:t>But we must prevent stress injury</a:t>
            </a:r>
          </a:p>
        </p:txBody>
      </p:sp>
    </p:spTree>
    <p:extLst>
      <p:ext uri="{BB962C8B-B14F-4D97-AF65-F5344CB8AC3E}">
        <p14:creationId xmlns:p14="http://schemas.microsoft.com/office/powerpoint/2010/main" val="3760426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D679-685B-BDFC-9BC2-2DA821DB4186}"/>
              </a:ext>
            </a:extLst>
          </p:cNvPr>
          <p:cNvSpPr>
            <a:spLocks noGrp="1"/>
          </p:cNvSpPr>
          <p:nvPr>
            <p:ph type="title"/>
          </p:nvPr>
        </p:nvSpPr>
        <p:spPr>
          <a:xfrm>
            <a:off x="3623153" y="55326"/>
            <a:ext cx="5444647" cy="1007533"/>
          </a:xfrm>
        </p:spPr>
        <p:txBody>
          <a:bodyPr>
            <a:normAutofit/>
          </a:bodyPr>
          <a:lstStyle/>
          <a:p>
            <a:r>
              <a:rPr lang="en-US" sz="4000" dirty="0">
                <a:latin typeface="+mn-lt"/>
                <a:cs typeface="Calibri Light"/>
              </a:rPr>
              <a:t>Questions/ Wrap Up</a:t>
            </a:r>
            <a:endParaRPr lang="en-US" sz="4000" dirty="0">
              <a:latin typeface="+mn-lt"/>
            </a:endParaRPr>
          </a:p>
        </p:txBody>
      </p:sp>
      <p:pic>
        <p:nvPicPr>
          <p:cNvPr id="3" name="Picture 3" descr="A picture containing company name&#10;&#10;Description automatically generated">
            <a:extLst>
              <a:ext uri="{FF2B5EF4-FFF2-40B4-BE49-F238E27FC236}">
                <a16:creationId xmlns:a16="http://schemas.microsoft.com/office/drawing/2014/main" id="{6F0938EC-9F14-F5FC-E1F4-2862D665CF36}"/>
              </a:ext>
            </a:extLst>
          </p:cNvPr>
          <p:cNvPicPr>
            <a:picLocks noChangeAspect="1"/>
          </p:cNvPicPr>
          <p:nvPr/>
        </p:nvPicPr>
        <p:blipFill>
          <a:blip r:embed="rId2"/>
          <a:stretch>
            <a:fillRect/>
          </a:stretch>
        </p:blipFill>
        <p:spPr>
          <a:xfrm>
            <a:off x="2855935" y="1951283"/>
            <a:ext cx="6386185" cy="4260228"/>
          </a:xfrm>
          <a:prstGeom prst="rect">
            <a:avLst/>
          </a:prstGeom>
        </p:spPr>
      </p:pic>
    </p:spTree>
    <p:extLst>
      <p:ext uri="{BB962C8B-B14F-4D97-AF65-F5344CB8AC3E}">
        <p14:creationId xmlns:p14="http://schemas.microsoft.com/office/powerpoint/2010/main" val="1394082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562100" y="150344"/>
            <a:ext cx="9296400" cy="1007533"/>
          </a:xfrm>
        </p:spPr>
        <p:txBody>
          <a:bodyPr/>
          <a:lstStyle/>
          <a:p>
            <a:pPr algn="ctr"/>
            <a:r>
              <a:rPr lang="en-US" dirty="0"/>
              <a:t>Cover Scenario</a:t>
            </a:r>
          </a:p>
        </p:txBody>
      </p:sp>
      <p:sp>
        <p:nvSpPr>
          <p:cNvPr id="97282" name="Content Placeholder 2"/>
          <p:cNvSpPr>
            <a:spLocks noGrp="1"/>
          </p:cNvSpPr>
          <p:nvPr>
            <p:ph idx="4294967295"/>
          </p:nvPr>
        </p:nvSpPr>
        <p:spPr>
          <a:xfrm>
            <a:off x="0" y="1447800"/>
            <a:ext cx="6210300" cy="5032375"/>
          </a:xfrm>
          <a:solidFill>
            <a:schemeClr val="accent6">
              <a:lumMod val="20000"/>
              <a:lumOff val="80000"/>
            </a:schemeClr>
          </a:solidFill>
          <a:ln w="19050">
            <a:solidFill>
              <a:schemeClr val="accent1"/>
            </a:solidFill>
          </a:ln>
        </p:spPr>
        <p:txBody>
          <a:bodyPr anchor="ctr">
            <a:noAutofit/>
          </a:bodyPr>
          <a:lstStyle/>
          <a:p>
            <a:pPr>
              <a:buFont typeface="Wingdings" charset="2"/>
              <a:buChar char="§"/>
            </a:pPr>
            <a:r>
              <a:rPr lang="en-US" sz="2000" dirty="0"/>
              <a:t>A respected member of your staff has had a hard couple of years. He had an injury, financial problems, and lost a close friend to a motor vehicle accident. Recently, he separated from his spouse and had to move out of the family home. </a:t>
            </a:r>
          </a:p>
          <a:p>
            <a:pPr>
              <a:buFont typeface="Wingdings" charset="2"/>
              <a:buChar char="§"/>
            </a:pPr>
            <a:r>
              <a:rPr lang="en-US" sz="2000" dirty="0"/>
              <a:t>He has been drinking a lot and often appears to be under the influence of alcohol when not at work. </a:t>
            </a:r>
          </a:p>
          <a:p>
            <a:pPr>
              <a:buFont typeface="Wingdings" charset="2"/>
              <a:buChar char="§"/>
            </a:pPr>
            <a:r>
              <a:rPr lang="en-US" sz="2000" dirty="0"/>
              <a:t>He is distracted and expresses a sense of hopelessness that things will improve. </a:t>
            </a:r>
          </a:p>
          <a:p>
            <a:pPr>
              <a:buFont typeface="Wingdings" charset="2"/>
              <a:buChar char="§"/>
            </a:pPr>
            <a:r>
              <a:rPr lang="en-US" sz="2000" dirty="0"/>
              <a:t>Today, he arrives to work late. </a:t>
            </a:r>
          </a:p>
          <a:p>
            <a:pPr>
              <a:buFont typeface="Wingdings" charset="2"/>
              <a:buChar char="§"/>
            </a:pPr>
            <a:r>
              <a:rPr lang="en-US" sz="2000" dirty="0"/>
              <a:t>When you begin to talk with him about your observations he says, “what difference does it make? Nothing really matters anyway. It doesn’t matter if I’m here or not.”</a:t>
            </a:r>
          </a:p>
        </p:txBody>
      </p:sp>
      <p:sp>
        <p:nvSpPr>
          <p:cNvPr id="2" name="TextBox 1">
            <a:extLst>
              <a:ext uri="{FF2B5EF4-FFF2-40B4-BE49-F238E27FC236}">
                <a16:creationId xmlns:a16="http://schemas.microsoft.com/office/drawing/2014/main" id="{914D2663-7D1D-9D40-8372-F33CB0DA61BB}"/>
              </a:ext>
            </a:extLst>
          </p:cNvPr>
          <p:cNvSpPr txBox="1"/>
          <p:nvPr/>
        </p:nvSpPr>
        <p:spPr>
          <a:xfrm>
            <a:off x="7385986" y="2241528"/>
            <a:ext cx="4194987" cy="3138167"/>
          </a:xfrm>
          <a:prstGeom prst="rect">
            <a:avLst/>
          </a:prstGeom>
          <a:solidFill>
            <a:schemeClr val="accent4">
              <a:lumMod val="20000"/>
              <a:lumOff val="80000"/>
            </a:schemeClr>
          </a:solidFill>
          <a:ln w="38100">
            <a:solidFill>
              <a:schemeClr val="accent1"/>
            </a:solidFill>
          </a:ln>
        </p:spPr>
        <p:txBody>
          <a:bodyPr wrap="square" rtlCol="0">
            <a:spAutoFit/>
          </a:bodyPr>
          <a:lstStyle/>
          <a:p>
            <a:pPr marL="285664" indent="-285664">
              <a:buFont typeface="Arial" panose="020B0604020202020204" pitchFamily="34" charset="0"/>
              <a:buChar char="•"/>
            </a:pPr>
            <a:r>
              <a:rPr lang="en-US" sz="1999" dirty="0"/>
              <a:t>What kind of stress injury may be present?</a:t>
            </a:r>
          </a:p>
          <a:p>
            <a:pPr marL="285664" indent="-285664">
              <a:buFont typeface="Arial" panose="020B0604020202020204" pitchFamily="34" charset="0"/>
              <a:buChar char="•"/>
            </a:pPr>
            <a:r>
              <a:rPr lang="en-US" sz="1999" dirty="0"/>
              <a:t>What SFA action(s) would you use?</a:t>
            </a:r>
          </a:p>
          <a:p>
            <a:pPr marL="285664" indent="-285664">
              <a:buFont typeface="Arial" panose="020B0604020202020204" pitchFamily="34" charset="0"/>
              <a:buChar char="•"/>
            </a:pPr>
            <a:r>
              <a:rPr lang="en-US" sz="1999" dirty="0"/>
              <a:t>What is your plan for approaching the situation?</a:t>
            </a:r>
          </a:p>
          <a:p>
            <a:pPr marL="285664" indent="-285664">
              <a:buFont typeface="Arial" panose="020B0604020202020204" pitchFamily="34" charset="0"/>
              <a:buChar char="•"/>
            </a:pPr>
            <a:r>
              <a:rPr lang="en-US" sz="1999" dirty="0"/>
              <a:t>What other information would you want to know?</a:t>
            </a:r>
          </a:p>
          <a:p>
            <a:pPr marL="285664" indent="-285664">
              <a:buFont typeface="Arial" panose="020B0604020202020204" pitchFamily="34" charset="0"/>
              <a:buChar char="•"/>
            </a:pPr>
            <a:r>
              <a:rPr lang="en-US" sz="1999" dirty="0"/>
              <a:t>Outline the exact words/sentences you would use. </a:t>
            </a:r>
          </a:p>
          <a:p>
            <a:endParaRPr lang="en-US" dirty="0"/>
          </a:p>
        </p:txBody>
      </p:sp>
    </p:spTree>
    <p:extLst>
      <p:ext uri="{BB962C8B-B14F-4D97-AF65-F5344CB8AC3E}">
        <p14:creationId xmlns:p14="http://schemas.microsoft.com/office/powerpoint/2010/main" val="14194839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33401" y="76203"/>
            <a:ext cx="10819031" cy="1007533"/>
          </a:xfrm>
        </p:spPr>
        <p:txBody>
          <a:bodyPr>
            <a:normAutofit/>
          </a:bodyPr>
          <a:lstStyle/>
          <a:p>
            <a:pPr algn="ctr"/>
            <a:r>
              <a:rPr lang="en-US" dirty="0"/>
              <a:t>CALM SCENARIO</a:t>
            </a:r>
          </a:p>
        </p:txBody>
      </p:sp>
      <p:sp>
        <p:nvSpPr>
          <p:cNvPr id="97282" name="Content Placeholder 2"/>
          <p:cNvSpPr>
            <a:spLocks noGrp="1"/>
          </p:cNvSpPr>
          <p:nvPr>
            <p:ph idx="4294967295"/>
          </p:nvPr>
        </p:nvSpPr>
        <p:spPr>
          <a:xfrm>
            <a:off x="0" y="1600200"/>
            <a:ext cx="6505575" cy="4875213"/>
          </a:xfrm>
          <a:solidFill>
            <a:schemeClr val="accent6">
              <a:lumMod val="20000"/>
              <a:lumOff val="80000"/>
            </a:schemeClr>
          </a:solidFill>
          <a:ln w="19050">
            <a:solidFill>
              <a:schemeClr val="accent1"/>
            </a:solidFill>
          </a:ln>
        </p:spPr>
        <p:txBody>
          <a:bodyPr anchor="ctr">
            <a:noAutofit/>
          </a:bodyPr>
          <a:lstStyle/>
          <a:p>
            <a:pPr marL="0" indent="0">
              <a:buNone/>
            </a:pPr>
            <a:r>
              <a:rPr lang="en-US" sz="3199" dirty="0"/>
              <a:t>A nurse who you know has been having marital issues has trouble with entering data into an electronic record and throws a stack of papers on the floor and runs to the bathroom.</a:t>
            </a:r>
          </a:p>
        </p:txBody>
      </p:sp>
      <p:sp>
        <p:nvSpPr>
          <p:cNvPr id="2" name="TextBox 1">
            <a:extLst>
              <a:ext uri="{FF2B5EF4-FFF2-40B4-BE49-F238E27FC236}">
                <a16:creationId xmlns:a16="http://schemas.microsoft.com/office/drawing/2014/main" id="{914D2663-7D1D-9D40-8372-F33CB0DA61BB}"/>
              </a:ext>
            </a:extLst>
          </p:cNvPr>
          <p:cNvSpPr txBox="1"/>
          <p:nvPr/>
        </p:nvSpPr>
        <p:spPr>
          <a:xfrm>
            <a:off x="7693927" y="2631896"/>
            <a:ext cx="4194987" cy="3138503"/>
          </a:xfrm>
          <a:prstGeom prst="rect">
            <a:avLst/>
          </a:prstGeom>
          <a:solidFill>
            <a:schemeClr val="accent4">
              <a:lumMod val="20000"/>
              <a:lumOff val="80000"/>
            </a:schemeClr>
          </a:solidFill>
          <a:ln w="38100">
            <a:solidFill>
              <a:schemeClr val="accent1"/>
            </a:solidFill>
          </a:ln>
        </p:spPr>
        <p:txBody>
          <a:bodyPr wrap="square" rtlCol="0">
            <a:spAutoFit/>
          </a:bodyPr>
          <a:lstStyle/>
          <a:p>
            <a:pPr marL="285664" indent="-285664" defTabSz="914126">
              <a:buFont typeface="Arial" panose="020B0604020202020204" pitchFamily="34" charset="0"/>
              <a:buChar char="•"/>
              <a:defRPr/>
            </a:pPr>
            <a:r>
              <a:rPr lang="en-US" sz="1999" dirty="0">
                <a:solidFill>
                  <a:prstClr val="black"/>
                </a:solidFill>
                <a:latin typeface="Calibri" panose="020F0502020204030204"/>
              </a:rPr>
              <a:t>What kind of stress injury may be present?</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SFA action(s) would you use?</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is your plan for approaching the situation?</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other information would you want to know?</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Outline the exact words/sentences you would use. </a:t>
            </a:r>
          </a:p>
          <a:p>
            <a:pPr defTabSz="914126">
              <a:defRPr/>
            </a:pPr>
            <a:endParaRPr lang="en-US" sz="1799" dirty="0">
              <a:solidFill>
                <a:prstClr val="black"/>
              </a:solidFill>
              <a:latin typeface="Calibri" panose="020F0502020204030204"/>
            </a:endParaRPr>
          </a:p>
        </p:txBody>
      </p:sp>
    </p:spTree>
    <p:extLst>
      <p:ext uri="{BB962C8B-B14F-4D97-AF65-F5344CB8AC3E}">
        <p14:creationId xmlns:p14="http://schemas.microsoft.com/office/powerpoint/2010/main" val="18465461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76203"/>
            <a:ext cx="11047631" cy="1007533"/>
          </a:xfrm>
        </p:spPr>
        <p:txBody>
          <a:bodyPr>
            <a:normAutofit/>
          </a:bodyPr>
          <a:lstStyle/>
          <a:p>
            <a:pPr algn="ctr"/>
            <a:r>
              <a:rPr lang="en-US" dirty="0"/>
              <a:t>Connect Scenario</a:t>
            </a:r>
          </a:p>
        </p:txBody>
      </p:sp>
      <p:sp>
        <p:nvSpPr>
          <p:cNvPr id="97282" name="Content Placeholder 2"/>
          <p:cNvSpPr>
            <a:spLocks noGrp="1"/>
          </p:cNvSpPr>
          <p:nvPr>
            <p:ph idx="4294967295"/>
          </p:nvPr>
        </p:nvSpPr>
        <p:spPr>
          <a:xfrm>
            <a:off x="0" y="1454150"/>
            <a:ext cx="6511925" cy="5108575"/>
          </a:xfrm>
          <a:solidFill>
            <a:schemeClr val="accent6">
              <a:lumMod val="20000"/>
              <a:lumOff val="80000"/>
            </a:schemeClr>
          </a:solidFill>
          <a:ln w="19050">
            <a:solidFill>
              <a:schemeClr val="accent1"/>
            </a:solidFill>
          </a:ln>
        </p:spPr>
        <p:txBody>
          <a:bodyPr anchor="ctr">
            <a:noAutofit/>
          </a:bodyPr>
          <a:lstStyle/>
          <a:p>
            <a:pPr>
              <a:buFont typeface="Wingdings" charset="2"/>
              <a:buChar char="§"/>
            </a:pPr>
            <a:r>
              <a:rPr lang="en-US" sz="2399" dirty="0"/>
              <a:t>A staff member with a well-respected reputation who has recently been transferred to your unit becomes upset when other staff make jokes and comments that seem to bother him.</a:t>
            </a:r>
          </a:p>
          <a:p>
            <a:pPr>
              <a:buFont typeface="Wingdings" charset="2"/>
              <a:buChar char="§"/>
            </a:pPr>
            <a:r>
              <a:rPr lang="en-US" sz="2399" dirty="0"/>
              <a:t>He begins to become more irritable and isolative and tells you that he finds the behavior of the other staff offensive.  </a:t>
            </a:r>
          </a:p>
        </p:txBody>
      </p:sp>
      <p:sp>
        <p:nvSpPr>
          <p:cNvPr id="2" name="TextBox 1">
            <a:extLst>
              <a:ext uri="{FF2B5EF4-FFF2-40B4-BE49-F238E27FC236}">
                <a16:creationId xmlns:a16="http://schemas.microsoft.com/office/drawing/2014/main" id="{914D2663-7D1D-9D40-8372-F33CB0DA61BB}"/>
              </a:ext>
            </a:extLst>
          </p:cNvPr>
          <p:cNvSpPr txBox="1"/>
          <p:nvPr/>
        </p:nvSpPr>
        <p:spPr>
          <a:xfrm>
            <a:off x="7391401" y="2438401"/>
            <a:ext cx="4194987" cy="3138503"/>
          </a:xfrm>
          <a:prstGeom prst="rect">
            <a:avLst/>
          </a:prstGeom>
          <a:solidFill>
            <a:schemeClr val="accent4">
              <a:lumMod val="20000"/>
              <a:lumOff val="80000"/>
            </a:schemeClr>
          </a:solidFill>
          <a:ln w="38100">
            <a:solidFill>
              <a:schemeClr val="accent1"/>
            </a:solidFill>
          </a:ln>
        </p:spPr>
        <p:txBody>
          <a:bodyPr wrap="square" rtlCol="0">
            <a:spAutoFit/>
          </a:bodyPr>
          <a:lstStyle/>
          <a:p>
            <a:pPr marL="285664" indent="-285664" defTabSz="914126">
              <a:buFont typeface="Arial" panose="020B0604020202020204" pitchFamily="34" charset="0"/>
              <a:buChar char="•"/>
              <a:defRPr/>
            </a:pPr>
            <a:r>
              <a:rPr lang="en-US" sz="1999" dirty="0">
                <a:solidFill>
                  <a:prstClr val="black"/>
                </a:solidFill>
                <a:latin typeface="Calibri" panose="020F0502020204030204"/>
              </a:rPr>
              <a:t>What kind of stress injury may be present?</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SFA action(s) would you use?</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is your plan for approaching the situation?</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other information would you want to know?</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Outline the exact words/sentences you would use. </a:t>
            </a:r>
          </a:p>
          <a:p>
            <a:pPr defTabSz="914126">
              <a:defRPr/>
            </a:pPr>
            <a:endParaRPr lang="en-US" sz="1799" dirty="0">
              <a:solidFill>
                <a:prstClr val="black"/>
              </a:solidFill>
              <a:latin typeface="Calibri" panose="020F0502020204030204"/>
            </a:endParaRPr>
          </a:p>
        </p:txBody>
      </p:sp>
    </p:spTree>
    <p:extLst>
      <p:ext uri="{BB962C8B-B14F-4D97-AF65-F5344CB8AC3E}">
        <p14:creationId xmlns:p14="http://schemas.microsoft.com/office/powerpoint/2010/main" val="321894852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76203"/>
            <a:ext cx="10742831" cy="1007533"/>
          </a:xfrm>
        </p:spPr>
        <p:txBody>
          <a:bodyPr>
            <a:normAutofit/>
          </a:bodyPr>
          <a:lstStyle/>
          <a:p>
            <a:pPr algn="ctr"/>
            <a:r>
              <a:rPr lang="en-US" sz="4000" dirty="0"/>
              <a:t>Competence Scenario 1</a:t>
            </a:r>
          </a:p>
        </p:txBody>
      </p:sp>
      <p:sp>
        <p:nvSpPr>
          <p:cNvPr id="4" name="TextBox 3"/>
          <p:cNvSpPr txBox="1"/>
          <p:nvPr/>
        </p:nvSpPr>
        <p:spPr>
          <a:xfrm>
            <a:off x="5562600" y="1676401"/>
            <a:ext cx="6019800" cy="4401205"/>
          </a:xfrm>
          <a:prstGeom prst="rect">
            <a:avLst/>
          </a:prstGeom>
          <a:noFill/>
        </p:spPr>
        <p:txBody>
          <a:bodyPr wrap="square" rtlCol="0">
            <a:spAutoFit/>
          </a:bodyPr>
          <a:lstStyle/>
          <a:p>
            <a:pPr marL="285750" indent="-285750">
              <a:buFont typeface="Wingdings" panose="05000000000000000000" pitchFamily="2" charset="2"/>
              <a:buChar char="§"/>
            </a:pPr>
            <a:r>
              <a:rPr lang="en-US" sz="2000" dirty="0"/>
              <a:t>Your pediatric ICU unit responds to a child who is injured from suspected physical and sexual abuse</a:t>
            </a:r>
          </a:p>
          <a:p>
            <a:pPr marL="285750" indent="-285750">
              <a:buFont typeface="Wingdings" panose="05000000000000000000" pitchFamily="2" charset="2"/>
              <a:buChar char="§"/>
            </a:pPr>
            <a:r>
              <a:rPr lang="en-US" sz="2000" dirty="0"/>
              <a:t>Your team includes a nurse who has been on the job for about one year</a:t>
            </a:r>
          </a:p>
          <a:p>
            <a:pPr marL="285750" indent="-285750">
              <a:buFont typeface="Wingdings" panose="05000000000000000000" pitchFamily="2" charset="2"/>
              <a:buChar char="§"/>
            </a:pPr>
            <a:r>
              <a:rPr lang="en-US" sz="2000" dirty="0"/>
              <a:t>When the child’s vitals take an emergent turn for the worse and the nurse is asked to assist, she freezes</a:t>
            </a:r>
          </a:p>
          <a:p>
            <a:pPr marL="285750" indent="-285750">
              <a:buFont typeface="Wingdings" panose="05000000000000000000" pitchFamily="2" charset="2"/>
              <a:buChar char="§"/>
            </a:pPr>
            <a:r>
              <a:rPr lang="en-US" sz="2000" dirty="0"/>
              <a:t>You call her name, but she doesn’t respond. You then tap her on the shoulder and she responds immediately, re-engaging in the task at hand</a:t>
            </a:r>
          </a:p>
          <a:p>
            <a:pPr marL="285750" indent="-285750">
              <a:buFont typeface="Wingdings" panose="05000000000000000000" pitchFamily="2" charset="2"/>
              <a:buChar char="§"/>
            </a:pPr>
            <a:r>
              <a:rPr lang="en-US" sz="2000" dirty="0"/>
              <a:t>A few shifts later, she tells you “I just don’t know if I can keep doing this”</a:t>
            </a:r>
          </a:p>
          <a:p>
            <a:pPr marL="285750" indent="-285750">
              <a:buFont typeface="Wingdings" panose="05000000000000000000" pitchFamily="2" charset="2"/>
              <a:buChar char="§"/>
            </a:pPr>
            <a:r>
              <a:rPr lang="en-US" sz="2000" dirty="0"/>
              <a:t>As you talk further, she tells you, “I froze in that instance. What if I freeze again and someone dies because I don’t react fast enough?</a:t>
            </a:r>
          </a:p>
        </p:txBody>
      </p:sp>
      <p:sp>
        <p:nvSpPr>
          <p:cNvPr id="5" name="TextBox 4"/>
          <p:cNvSpPr txBox="1"/>
          <p:nvPr/>
        </p:nvSpPr>
        <p:spPr>
          <a:xfrm>
            <a:off x="762000" y="3352801"/>
            <a:ext cx="4038600" cy="2585323"/>
          </a:xfrm>
          <a:prstGeom prst="rect">
            <a:avLst/>
          </a:prstGeom>
          <a:solidFill>
            <a:srgbClr val="002060"/>
          </a:solidFill>
        </p:spPr>
        <p:txBody>
          <a:bodyPr wrap="square" rtlCol="0">
            <a:spAutoFit/>
          </a:bodyPr>
          <a:lstStyle/>
          <a:p>
            <a:r>
              <a:rPr lang="en-US" i="1" dirty="0">
                <a:solidFill>
                  <a:schemeClr val="bg1"/>
                </a:solidFill>
              </a:rPr>
              <a:t>What kind of stress injury may be present?</a:t>
            </a:r>
          </a:p>
          <a:p>
            <a:r>
              <a:rPr lang="en-US" i="1" dirty="0">
                <a:solidFill>
                  <a:schemeClr val="bg1"/>
                </a:solidFill>
              </a:rPr>
              <a:t>What SFA action(s) would you use?</a:t>
            </a:r>
          </a:p>
          <a:p>
            <a:r>
              <a:rPr lang="en-US" i="1" dirty="0">
                <a:solidFill>
                  <a:schemeClr val="bg1"/>
                </a:solidFill>
              </a:rPr>
              <a:t>What is your plan for approaching the situation?</a:t>
            </a:r>
          </a:p>
          <a:p>
            <a:r>
              <a:rPr lang="en-US" i="1" dirty="0">
                <a:solidFill>
                  <a:schemeClr val="bg1"/>
                </a:solidFill>
              </a:rPr>
              <a:t>What other information would you want to know?</a:t>
            </a:r>
          </a:p>
          <a:p>
            <a:r>
              <a:rPr lang="en-US" i="1" dirty="0">
                <a:solidFill>
                  <a:schemeClr val="bg1"/>
                </a:solidFill>
              </a:rPr>
              <a:t>Outline the exact words/sentences you would use.</a:t>
            </a:r>
          </a:p>
        </p:txBody>
      </p:sp>
    </p:spTree>
    <p:extLst>
      <p:ext uri="{BB962C8B-B14F-4D97-AF65-F5344CB8AC3E}">
        <p14:creationId xmlns:p14="http://schemas.microsoft.com/office/powerpoint/2010/main" val="29423490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3"/>
            <a:ext cx="10895231" cy="1007533"/>
          </a:xfrm>
        </p:spPr>
        <p:txBody>
          <a:bodyPr>
            <a:normAutofit/>
          </a:bodyPr>
          <a:lstStyle/>
          <a:p>
            <a:pPr algn="ctr"/>
            <a:r>
              <a:rPr lang="en-US" sz="4000" dirty="0"/>
              <a:t>Competence Scenario 2</a:t>
            </a:r>
          </a:p>
        </p:txBody>
      </p:sp>
      <p:sp>
        <p:nvSpPr>
          <p:cNvPr id="4" name="TextBox 3"/>
          <p:cNvSpPr txBox="1"/>
          <p:nvPr/>
        </p:nvSpPr>
        <p:spPr>
          <a:xfrm>
            <a:off x="4648200" y="2514601"/>
            <a:ext cx="6781800" cy="3139321"/>
          </a:xfrm>
          <a:prstGeom prst="rect">
            <a:avLst/>
          </a:prstGeom>
          <a:noFill/>
        </p:spPr>
        <p:txBody>
          <a:bodyPr wrap="square" rtlCol="0">
            <a:spAutoFit/>
          </a:bodyPr>
          <a:lstStyle/>
          <a:p>
            <a:pPr marL="285750" indent="-285750">
              <a:buFont typeface="Wingdings" panose="05000000000000000000" pitchFamily="2" charset="2"/>
              <a:buChar char="§"/>
            </a:pPr>
            <a:r>
              <a:rPr lang="en-US" sz="2200" dirty="0"/>
              <a:t>You are training a nurse. Up to this point, she has been a quick study and eager to learn</a:t>
            </a:r>
          </a:p>
          <a:p>
            <a:pPr marL="285750" indent="-285750">
              <a:buFont typeface="Wingdings" panose="05000000000000000000" pitchFamily="2" charset="2"/>
              <a:buChar char="§"/>
            </a:pPr>
            <a:r>
              <a:rPr lang="en-US" sz="2200" dirty="0"/>
              <a:t>She is becoming increasingly frustrated and throws the papers she is holding and starts to walk away</a:t>
            </a:r>
          </a:p>
          <a:p>
            <a:pPr marL="285750" indent="-285750">
              <a:buFont typeface="Wingdings" panose="05000000000000000000" pitchFamily="2" charset="2"/>
              <a:buChar char="§"/>
            </a:pPr>
            <a:r>
              <a:rPr lang="en-US" sz="2200" dirty="0"/>
              <a:t>Another nurse makes a snide comment as she passes by and she makes a rude gesture to her</a:t>
            </a:r>
          </a:p>
          <a:p>
            <a:pPr marL="285750" indent="-285750">
              <a:buFont typeface="Wingdings" panose="05000000000000000000" pitchFamily="2" charset="2"/>
              <a:buChar char="§"/>
            </a:pPr>
            <a:r>
              <a:rPr lang="en-US" sz="2200" dirty="0"/>
              <a:t>You know that the nurse has had two deaths in her immediate family in the past month and is dealing with her child’s learning issues at school</a:t>
            </a:r>
          </a:p>
        </p:txBody>
      </p:sp>
      <p:sp>
        <p:nvSpPr>
          <p:cNvPr id="5" name="TextBox 4"/>
          <p:cNvSpPr txBox="1"/>
          <p:nvPr/>
        </p:nvSpPr>
        <p:spPr>
          <a:xfrm>
            <a:off x="457200" y="3098808"/>
            <a:ext cx="3581400" cy="2585323"/>
          </a:xfrm>
          <a:prstGeom prst="rect">
            <a:avLst/>
          </a:prstGeom>
          <a:solidFill>
            <a:srgbClr val="002060"/>
          </a:solidFill>
        </p:spPr>
        <p:txBody>
          <a:bodyPr wrap="square" rtlCol="0">
            <a:spAutoFit/>
          </a:bodyPr>
          <a:lstStyle/>
          <a:p>
            <a:r>
              <a:rPr lang="en-US" i="1" dirty="0">
                <a:solidFill>
                  <a:schemeClr val="bg1"/>
                </a:solidFill>
              </a:rPr>
              <a:t>What kind of stress injury may be present?</a:t>
            </a:r>
          </a:p>
          <a:p>
            <a:r>
              <a:rPr lang="en-US" i="1" dirty="0">
                <a:solidFill>
                  <a:schemeClr val="bg1"/>
                </a:solidFill>
              </a:rPr>
              <a:t>What SFA action(s) would you use?</a:t>
            </a:r>
          </a:p>
          <a:p>
            <a:r>
              <a:rPr lang="en-US" i="1" dirty="0">
                <a:solidFill>
                  <a:schemeClr val="bg1"/>
                </a:solidFill>
              </a:rPr>
              <a:t>What is your plan for approaching the situation?</a:t>
            </a:r>
          </a:p>
          <a:p>
            <a:r>
              <a:rPr lang="en-US" i="1" dirty="0">
                <a:solidFill>
                  <a:schemeClr val="bg1"/>
                </a:solidFill>
              </a:rPr>
              <a:t>What other information would you want to know?</a:t>
            </a:r>
          </a:p>
          <a:p>
            <a:r>
              <a:rPr lang="en-US" i="1" dirty="0">
                <a:solidFill>
                  <a:schemeClr val="bg1"/>
                </a:solidFill>
              </a:rPr>
              <a:t>Outline the exact words/sentences you would use.</a:t>
            </a:r>
          </a:p>
        </p:txBody>
      </p:sp>
    </p:spTree>
    <p:extLst>
      <p:ext uri="{BB962C8B-B14F-4D97-AF65-F5344CB8AC3E}">
        <p14:creationId xmlns:p14="http://schemas.microsoft.com/office/powerpoint/2010/main" val="12916640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3"/>
            <a:ext cx="10895231" cy="1007533"/>
          </a:xfrm>
        </p:spPr>
        <p:txBody>
          <a:bodyPr>
            <a:normAutofit/>
          </a:bodyPr>
          <a:lstStyle/>
          <a:p>
            <a:pPr algn="ctr"/>
            <a:r>
              <a:rPr lang="en-US" sz="4000" dirty="0"/>
              <a:t>Competence Scenario 3</a:t>
            </a:r>
          </a:p>
        </p:txBody>
      </p:sp>
      <p:sp>
        <p:nvSpPr>
          <p:cNvPr id="4" name="TextBox 3"/>
          <p:cNvSpPr txBox="1"/>
          <p:nvPr/>
        </p:nvSpPr>
        <p:spPr>
          <a:xfrm>
            <a:off x="5334000" y="1828801"/>
            <a:ext cx="6324600" cy="4893647"/>
          </a:xfrm>
          <a:prstGeom prst="rect">
            <a:avLst/>
          </a:prstGeom>
          <a:noFill/>
        </p:spPr>
        <p:txBody>
          <a:bodyPr wrap="square" rtlCol="0">
            <a:spAutoFit/>
          </a:bodyPr>
          <a:lstStyle/>
          <a:p>
            <a:pPr marL="285750" indent="-285750">
              <a:buFont typeface="Wingdings" panose="05000000000000000000" pitchFamily="2" charset="2"/>
              <a:buChar char="§"/>
            </a:pPr>
            <a:r>
              <a:rPr lang="en-US" sz="2400" dirty="0"/>
              <a:t>You and your team hold a small celebration on the day than an intern returns to work</a:t>
            </a:r>
          </a:p>
          <a:p>
            <a:pPr marL="285750" indent="-285750">
              <a:buFont typeface="Wingdings" panose="05000000000000000000" pitchFamily="2" charset="2"/>
              <a:buChar char="§"/>
            </a:pPr>
            <a:r>
              <a:rPr lang="en-US" sz="2400" dirty="0"/>
              <a:t>Six months earlier, he was injured in a workplace violence incident and has just returned o work</a:t>
            </a:r>
          </a:p>
          <a:p>
            <a:pPr marL="285750" indent="-285750">
              <a:buFont typeface="Wingdings" panose="05000000000000000000" pitchFamily="2" charset="2"/>
              <a:buChar char="§"/>
            </a:pPr>
            <a:r>
              <a:rPr lang="en-US" sz="2400" dirty="0"/>
              <a:t>Later during the day, you notice that the intern is unusually quiet, but when asked if everything is ok, he assures you that he is fine, but just a little tired</a:t>
            </a:r>
          </a:p>
          <a:p>
            <a:pPr marL="285750" indent="-285750">
              <a:buFont typeface="Wingdings" panose="05000000000000000000" pitchFamily="2" charset="2"/>
              <a:buChar char="§"/>
            </a:pPr>
            <a:r>
              <a:rPr lang="en-US" sz="2400" dirty="0"/>
              <a:t>As he walks into the same hallway where the workplace violence incident occurred, you notice that he is breathing very rapidly and sweating</a:t>
            </a:r>
          </a:p>
        </p:txBody>
      </p:sp>
      <p:sp>
        <p:nvSpPr>
          <p:cNvPr id="5" name="TextBox 4"/>
          <p:cNvSpPr txBox="1"/>
          <p:nvPr/>
        </p:nvSpPr>
        <p:spPr>
          <a:xfrm>
            <a:off x="443255" y="2971800"/>
            <a:ext cx="4495800" cy="2308324"/>
          </a:xfrm>
          <a:prstGeom prst="rect">
            <a:avLst/>
          </a:prstGeom>
          <a:solidFill>
            <a:srgbClr val="002060"/>
          </a:solidFill>
        </p:spPr>
        <p:txBody>
          <a:bodyPr wrap="square" rtlCol="0">
            <a:spAutoFit/>
          </a:bodyPr>
          <a:lstStyle/>
          <a:p>
            <a:r>
              <a:rPr lang="en-US" i="1" dirty="0">
                <a:solidFill>
                  <a:schemeClr val="bg1"/>
                </a:solidFill>
              </a:rPr>
              <a:t>What kind of stress injury may be present?</a:t>
            </a:r>
          </a:p>
          <a:p>
            <a:r>
              <a:rPr lang="en-US" i="1" dirty="0">
                <a:solidFill>
                  <a:schemeClr val="bg1"/>
                </a:solidFill>
              </a:rPr>
              <a:t>What SFA action(s) would you use?</a:t>
            </a:r>
          </a:p>
          <a:p>
            <a:r>
              <a:rPr lang="en-US" i="1" dirty="0">
                <a:solidFill>
                  <a:schemeClr val="bg1"/>
                </a:solidFill>
              </a:rPr>
              <a:t>What is your plan for approaching the situation?</a:t>
            </a:r>
          </a:p>
          <a:p>
            <a:r>
              <a:rPr lang="en-US" i="1" dirty="0">
                <a:solidFill>
                  <a:schemeClr val="bg1"/>
                </a:solidFill>
              </a:rPr>
              <a:t>What other information would you want to know?</a:t>
            </a:r>
          </a:p>
          <a:p>
            <a:r>
              <a:rPr lang="en-US" i="1" dirty="0">
                <a:solidFill>
                  <a:schemeClr val="bg1"/>
                </a:solidFill>
              </a:rPr>
              <a:t>Outline the exact words/sentences you would use.</a:t>
            </a:r>
          </a:p>
        </p:txBody>
      </p:sp>
    </p:spTree>
    <p:extLst>
      <p:ext uri="{BB962C8B-B14F-4D97-AF65-F5344CB8AC3E}">
        <p14:creationId xmlns:p14="http://schemas.microsoft.com/office/powerpoint/2010/main" val="24752694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3" name="Title 1"/>
          <p:cNvSpPr>
            <a:spLocks noGrp="1"/>
          </p:cNvSpPr>
          <p:nvPr>
            <p:ph type="title"/>
          </p:nvPr>
        </p:nvSpPr>
        <p:spPr>
          <a:xfrm>
            <a:off x="7693927" y="377086"/>
            <a:ext cx="4194987" cy="1366172"/>
          </a:xfrm>
          <a:solidFill>
            <a:srgbClr val="FFFFFF"/>
          </a:solidFill>
          <a:ln w="25400" cap="sq">
            <a:solidFill>
              <a:srgbClr val="404040"/>
            </a:solidFill>
            <a:miter lim="800000"/>
          </a:ln>
        </p:spPr>
        <p:txBody>
          <a:bodyPr>
            <a:normAutofit/>
          </a:bodyPr>
          <a:lstStyle/>
          <a:p>
            <a:pPr algn="ctr">
              <a:defRPr/>
            </a:pPr>
            <a:r>
              <a:rPr lang="en-US" sz="4000" dirty="0">
                <a:solidFill>
                  <a:srgbClr val="0070C0"/>
                </a:solidFill>
                <a:ea typeface="ＭＳ Ｐゴシック" charset="0"/>
                <a:cs typeface="ＭＳ Ｐゴシック" charset="0"/>
              </a:rPr>
              <a:t>Confidence Scenario</a:t>
            </a:r>
          </a:p>
        </p:txBody>
      </p:sp>
      <p:sp>
        <p:nvSpPr>
          <p:cNvPr id="97282" name="Content Placeholder 2"/>
          <p:cNvSpPr>
            <a:spLocks noGrp="1"/>
          </p:cNvSpPr>
          <p:nvPr>
            <p:ph idx="1"/>
          </p:nvPr>
        </p:nvSpPr>
        <p:spPr>
          <a:xfrm>
            <a:off x="512553" y="377088"/>
            <a:ext cx="6512474" cy="6103827"/>
          </a:xfrm>
          <a:solidFill>
            <a:schemeClr val="accent6">
              <a:lumMod val="20000"/>
              <a:lumOff val="80000"/>
            </a:schemeClr>
          </a:solidFill>
          <a:ln w="19050">
            <a:solidFill>
              <a:schemeClr val="accent1"/>
            </a:solidFill>
          </a:ln>
        </p:spPr>
        <p:txBody>
          <a:bodyPr anchor="ctr">
            <a:noAutofit/>
          </a:bodyPr>
          <a:lstStyle/>
          <a:p>
            <a:pPr marL="0" indent="0">
              <a:buNone/>
            </a:pPr>
            <a:r>
              <a:rPr lang="en-US" dirty="0"/>
              <a:t>Your unit has been responding to a particularly virulent viral outbreak that results in a rash of illnesses on the ward, and two staff members falling seriously ill with pneumonia.</a:t>
            </a:r>
          </a:p>
          <a:p>
            <a:pPr marL="0" indent="0">
              <a:buNone/>
            </a:pPr>
            <a:endParaRPr lang="en-US" dirty="0"/>
          </a:p>
          <a:p>
            <a:pPr marL="0" indent="0">
              <a:buNone/>
            </a:pPr>
            <a:r>
              <a:rPr lang="en-US" dirty="0"/>
              <a:t>You notice that the conversation during lunch focuses on the lack of trust in leadership and whether the agency even cares about their safety.</a:t>
            </a:r>
          </a:p>
        </p:txBody>
      </p:sp>
      <p:sp>
        <p:nvSpPr>
          <p:cNvPr id="2" name="TextBox 1">
            <a:extLst>
              <a:ext uri="{FF2B5EF4-FFF2-40B4-BE49-F238E27FC236}">
                <a16:creationId xmlns:a16="http://schemas.microsoft.com/office/drawing/2014/main" id="{914D2663-7D1D-9D40-8372-F33CB0DA61BB}"/>
              </a:ext>
            </a:extLst>
          </p:cNvPr>
          <p:cNvSpPr txBox="1"/>
          <p:nvPr/>
        </p:nvSpPr>
        <p:spPr>
          <a:xfrm>
            <a:off x="7693927" y="2631896"/>
            <a:ext cx="4194987" cy="3138503"/>
          </a:xfrm>
          <a:prstGeom prst="rect">
            <a:avLst/>
          </a:prstGeom>
          <a:solidFill>
            <a:schemeClr val="accent4">
              <a:lumMod val="20000"/>
              <a:lumOff val="80000"/>
            </a:schemeClr>
          </a:solidFill>
          <a:ln w="38100">
            <a:solidFill>
              <a:schemeClr val="accent1"/>
            </a:solidFill>
          </a:ln>
        </p:spPr>
        <p:txBody>
          <a:bodyPr wrap="square" rtlCol="0">
            <a:spAutoFit/>
          </a:bodyPr>
          <a:lstStyle/>
          <a:p>
            <a:pPr marL="285664" indent="-285664" defTabSz="914126">
              <a:buFont typeface="Arial" panose="020B0604020202020204" pitchFamily="34" charset="0"/>
              <a:buChar char="•"/>
              <a:defRPr/>
            </a:pPr>
            <a:r>
              <a:rPr lang="en-US" sz="1999" dirty="0">
                <a:solidFill>
                  <a:prstClr val="black"/>
                </a:solidFill>
                <a:latin typeface="Calibri" panose="020F0502020204030204"/>
              </a:rPr>
              <a:t>What kind of stress injury may be present?</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SFA action(s) would you use?</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is your plan for approaching the situation?</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other information would you want to know?</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Outline the exact words/sentences you would use. </a:t>
            </a:r>
          </a:p>
          <a:p>
            <a:pPr defTabSz="914126">
              <a:defRPr/>
            </a:pPr>
            <a:endParaRPr lang="en-US" sz="1799" dirty="0">
              <a:solidFill>
                <a:prstClr val="black"/>
              </a:solidFill>
              <a:latin typeface="Calibri" panose="020F0502020204030204"/>
            </a:endParaRPr>
          </a:p>
        </p:txBody>
      </p:sp>
    </p:spTree>
    <p:extLst>
      <p:ext uri="{BB962C8B-B14F-4D97-AF65-F5344CB8AC3E}">
        <p14:creationId xmlns:p14="http://schemas.microsoft.com/office/powerpoint/2010/main" val="223482771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3" name="Title 1"/>
          <p:cNvSpPr>
            <a:spLocks noGrp="1"/>
          </p:cNvSpPr>
          <p:nvPr>
            <p:ph type="title"/>
          </p:nvPr>
        </p:nvSpPr>
        <p:spPr>
          <a:xfrm>
            <a:off x="7693927" y="377086"/>
            <a:ext cx="4194987" cy="1366172"/>
          </a:xfrm>
          <a:solidFill>
            <a:srgbClr val="FFFFFF"/>
          </a:solidFill>
          <a:ln w="25400" cap="sq">
            <a:solidFill>
              <a:srgbClr val="404040"/>
            </a:solidFill>
            <a:miter lim="800000"/>
          </a:ln>
        </p:spPr>
        <p:txBody>
          <a:bodyPr>
            <a:normAutofit/>
          </a:bodyPr>
          <a:lstStyle/>
          <a:p>
            <a:pPr algn="ctr">
              <a:defRPr/>
            </a:pPr>
            <a:r>
              <a:rPr lang="en-US" sz="4000" dirty="0">
                <a:solidFill>
                  <a:srgbClr val="0070C0"/>
                </a:solidFill>
                <a:ea typeface="ＭＳ Ｐゴシック" charset="0"/>
                <a:cs typeface="ＭＳ Ｐゴシック" charset="0"/>
              </a:rPr>
              <a:t>Confidence Scenario</a:t>
            </a:r>
            <a:endParaRPr lang="en-US" sz="4000" dirty="0">
              <a:solidFill>
                <a:srgbClr val="262626"/>
              </a:solidFill>
              <a:ea typeface="ＭＳ Ｐゴシック" charset="0"/>
              <a:cs typeface="ＭＳ Ｐゴシック" charset="0"/>
            </a:endParaRPr>
          </a:p>
        </p:txBody>
      </p:sp>
      <p:sp>
        <p:nvSpPr>
          <p:cNvPr id="97282" name="Content Placeholder 2"/>
          <p:cNvSpPr>
            <a:spLocks noGrp="1"/>
          </p:cNvSpPr>
          <p:nvPr>
            <p:ph idx="1"/>
          </p:nvPr>
        </p:nvSpPr>
        <p:spPr>
          <a:xfrm>
            <a:off x="512553" y="202009"/>
            <a:ext cx="6512474" cy="6527116"/>
          </a:xfrm>
          <a:solidFill>
            <a:schemeClr val="accent2">
              <a:lumMod val="20000"/>
              <a:lumOff val="80000"/>
            </a:schemeClr>
          </a:solidFill>
          <a:ln w="19050">
            <a:solidFill>
              <a:schemeClr val="accent1"/>
            </a:solidFill>
          </a:ln>
        </p:spPr>
        <p:txBody>
          <a:bodyPr anchor="ctr">
            <a:noAutofit/>
          </a:bodyPr>
          <a:lstStyle/>
          <a:p>
            <a:pPr>
              <a:buFont typeface="Wingdings" charset="2"/>
              <a:buChar char="§"/>
            </a:pPr>
            <a:r>
              <a:rPr lang="en-US" sz="2399" dirty="0"/>
              <a:t>You notice that one of your co-workers is withdrawn, avoids contact with other staff and has stopped participating in off duty activities.  </a:t>
            </a:r>
          </a:p>
          <a:p>
            <a:pPr>
              <a:buFont typeface="Wingdings" charset="2"/>
              <a:buChar char="§"/>
            </a:pPr>
            <a:r>
              <a:rPr lang="en-US" sz="2399" dirty="0"/>
              <a:t>When you talk with her, she confides in you that she recently discovered that her 17-year-old son has an addiction and she is not sure what to do.  She and her husband argue because they do not agree about what to do.  </a:t>
            </a:r>
          </a:p>
          <a:p>
            <a:pPr>
              <a:buFont typeface="Wingdings" charset="2"/>
              <a:buChar char="§"/>
            </a:pPr>
            <a:r>
              <a:rPr lang="en-US" sz="2399" dirty="0"/>
              <a:t>She tells you she doesn’t sleep well because she frequently checks to make sure her son is breathing.  </a:t>
            </a:r>
          </a:p>
          <a:p>
            <a:pPr>
              <a:buFont typeface="Wingdings" charset="2"/>
              <a:buChar char="§"/>
            </a:pPr>
            <a:r>
              <a:rPr lang="en-US" sz="2399" dirty="0"/>
              <a:t>When you ask her about work pressure, she tells you that she is struggling to complete a special project that her supervisor asked her to do.  She says, “I guess I am just a failure all the way around.”</a:t>
            </a:r>
          </a:p>
        </p:txBody>
      </p:sp>
      <p:sp>
        <p:nvSpPr>
          <p:cNvPr id="2" name="TextBox 1">
            <a:extLst>
              <a:ext uri="{FF2B5EF4-FFF2-40B4-BE49-F238E27FC236}">
                <a16:creationId xmlns:a16="http://schemas.microsoft.com/office/drawing/2014/main" id="{914D2663-7D1D-9D40-8372-F33CB0DA61BB}"/>
              </a:ext>
            </a:extLst>
          </p:cNvPr>
          <p:cNvSpPr txBox="1"/>
          <p:nvPr/>
        </p:nvSpPr>
        <p:spPr>
          <a:xfrm>
            <a:off x="7693927" y="2631896"/>
            <a:ext cx="4194987" cy="3138503"/>
          </a:xfrm>
          <a:prstGeom prst="rect">
            <a:avLst/>
          </a:prstGeom>
          <a:solidFill>
            <a:schemeClr val="accent4">
              <a:lumMod val="20000"/>
              <a:lumOff val="80000"/>
            </a:schemeClr>
          </a:solidFill>
          <a:ln w="38100">
            <a:solidFill>
              <a:schemeClr val="accent1"/>
            </a:solidFill>
          </a:ln>
        </p:spPr>
        <p:txBody>
          <a:bodyPr wrap="square" rtlCol="0">
            <a:spAutoFit/>
          </a:bodyPr>
          <a:lstStyle/>
          <a:p>
            <a:pPr marL="285664" indent="-285664" defTabSz="914126">
              <a:buFont typeface="Arial" panose="020B0604020202020204" pitchFamily="34" charset="0"/>
              <a:buChar char="•"/>
              <a:defRPr/>
            </a:pPr>
            <a:r>
              <a:rPr lang="en-US" sz="1999" dirty="0">
                <a:solidFill>
                  <a:prstClr val="black"/>
                </a:solidFill>
                <a:latin typeface="Calibri" panose="020F0502020204030204"/>
              </a:rPr>
              <a:t>What kind of stress injury may be present?</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SFA action(s) would you use?</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is your plan for approaching the situation?</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other information would you want to know?</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Outline the exact words/sentences you would use. </a:t>
            </a:r>
          </a:p>
          <a:p>
            <a:pPr defTabSz="914126">
              <a:defRPr/>
            </a:pPr>
            <a:endParaRPr lang="en-US" sz="1799" dirty="0">
              <a:solidFill>
                <a:prstClr val="black"/>
              </a:solidFill>
              <a:latin typeface="Calibri" panose="020F0502020204030204"/>
            </a:endParaRPr>
          </a:p>
        </p:txBody>
      </p:sp>
    </p:spTree>
    <p:extLst>
      <p:ext uri="{BB962C8B-B14F-4D97-AF65-F5344CB8AC3E}">
        <p14:creationId xmlns:p14="http://schemas.microsoft.com/office/powerpoint/2010/main" val="33907380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5806" y="103506"/>
            <a:ext cx="9293979" cy="1007271"/>
          </a:xfrm>
        </p:spPr>
        <p:txBody>
          <a:bodyPr>
            <a:normAutofit/>
          </a:bodyPr>
          <a:lstStyle/>
          <a:p>
            <a:pPr algn="ctr"/>
            <a:r>
              <a:rPr lang="en-US" sz="4000" dirty="0">
                <a:latin typeface="+mn-lt"/>
              </a:rPr>
              <a:t>Enhancing Resilience</a:t>
            </a:r>
          </a:p>
        </p:txBody>
      </p:sp>
      <p:pic>
        <p:nvPicPr>
          <p:cNvPr id="20" name="Picture 19">
            <a:extLst>
              <a:ext uri="{FF2B5EF4-FFF2-40B4-BE49-F238E27FC236}">
                <a16:creationId xmlns:a16="http://schemas.microsoft.com/office/drawing/2014/main" id="{11DFFB7E-6FD5-40A4-A137-11F1B22C5C97}"/>
              </a:ext>
            </a:extLst>
          </p:cNvPr>
          <p:cNvPicPr>
            <a:picLocks noChangeAspect="1"/>
          </p:cNvPicPr>
          <p:nvPr/>
        </p:nvPicPr>
        <p:blipFill>
          <a:blip r:embed="rId3"/>
          <a:stretch>
            <a:fillRect/>
          </a:stretch>
        </p:blipFill>
        <p:spPr>
          <a:xfrm>
            <a:off x="4823615" y="4964192"/>
            <a:ext cx="2345376" cy="1790304"/>
          </a:xfrm>
          <a:prstGeom prst="rect">
            <a:avLst/>
          </a:prstGeom>
        </p:spPr>
      </p:pic>
      <p:sp>
        <p:nvSpPr>
          <p:cNvPr id="22" name="Straight Connector 3">
            <a:extLst>
              <a:ext uri="{FF2B5EF4-FFF2-40B4-BE49-F238E27FC236}">
                <a16:creationId xmlns:a16="http://schemas.microsoft.com/office/drawing/2014/main" id="{7F8495A9-E109-44BA-892F-EAEF3B4F135E}"/>
              </a:ext>
            </a:extLst>
          </p:cNvPr>
          <p:cNvSpPr/>
          <p:nvPr/>
        </p:nvSpPr>
        <p:spPr>
          <a:xfrm>
            <a:off x="2820255" y="2996515"/>
            <a:ext cx="2911045" cy="613247"/>
          </a:xfrm>
          <a:custGeom>
            <a:avLst/>
            <a:gdLst/>
            <a:ahLst/>
            <a:cxnLst/>
            <a:rect l="0" t="0" r="0" b="0"/>
            <a:pathLst>
              <a:path>
                <a:moveTo>
                  <a:pt x="2911803" y="0"/>
                </a:moveTo>
                <a:lnTo>
                  <a:pt x="2911803" y="360778"/>
                </a:lnTo>
                <a:lnTo>
                  <a:pt x="0" y="360778"/>
                </a:lnTo>
                <a:lnTo>
                  <a:pt x="0" y="613407"/>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9" name="Straight Connector 4">
            <a:extLst>
              <a:ext uri="{FF2B5EF4-FFF2-40B4-BE49-F238E27FC236}">
                <a16:creationId xmlns:a16="http://schemas.microsoft.com/office/drawing/2014/main" id="{3A496110-5CC8-49AE-8492-313517065D2C}"/>
              </a:ext>
            </a:extLst>
          </p:cNvPr>
          <p:cNvSpPr/>
          <p:nvPr/>
        </p:nvSpPr>
        <p:spPr>
          <a:xfrm>
            <a:off x="5731299" y="3048100"/>
            <a:ext cx="2756277" cy="762344"/>
          </a:xfrm>
          <a:custGeom>
            <a:avLst/>
            <a:gdLst/>
            <a:ahLst/>
            <a:cxnLst/>
            <a:rect l="0" t="0" r="0" b="0"/>
            <a:pathLst>
              <a:path>
                <a:moveTo>
                  <a:pt x="0" y="0"/>
                </a:moveTo>
                <a:lnTo>
                  <a:pt x="0" y="320357"/>
                </a:lnTo>
                <a:lnTo>
                  <a:pt x="2727000" y="320357"/>
                </a:lnTo>
                <a:lnTo>
                  <a:pt x="2727000" y="572987"/>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41" name="Group 40">
            <a:extLst>
              <a:ext uri="{FF2B5EF4-FFF2-40B4-BE49-F238E27FC236}">
                <a16:creationId xmlns:a16="http://schemas.microsoft.com/office/drawing/2014/main" id="{9EEB7E87-129F-4C7C-96D5-2EC7EBFF9AE9}"/>
              </a:ext>
            </a:extLst>
          </p:cNvPr>
          <p:cNvGrpSpPr/>
          <p:nvPr/>
        </p:nvGrpSpPr>
        <p:grpSpPr>
          <a:xfrm>
            <a:off x="7348236" y="3581361"/>
            <a:ext cx="2405365" cy="1218883"/>
            <a:chOff x="5638803" y="2072957"/>
            <a:chExt cx="2405992" cy="1219200"/>
          </a:xfrm>
        </p:grpSpPr>
        <p:sp>
          <p:nvSpPr>
            <p:cNvPr id="48" name="Rectangle 47">
              <a:extLst>
                <a:ext uri="{FF2B5EF4-FFF2-40B4-BE49-F238E27FC236}">
                  <a16:creationId xmlns:a16="http://schemas.microsoft.com/office/drawing/2014/main" id="{764CCDAC-8124-4841-9488-D7FD1C700FAE}"/>
                </a:ext>
              </a:extLst>
            </p:cNvPr>
            <p:cNvSpPr/>
            <p:nvPr/>
          </p:nvSpPr>
          <p:spPr>
            <a:xfrm>
              <a:off x="5638803" y="2072957"/>
              <a:ext cx="2405992" cy="1202996"/>
            </a:xfrm>
            <a:prstGeom prst="rect">
              <a:avLst/>
            </a:prstGeom>
            <a:solidFill>
              <a:schemeClr val="accent2"/>
            </a:solidFill>
          </p:spPr>
          <p:style>
            <a:lnRef idx="3">
              <a:schemeClr val="lt1"/>
            </a:lnRef>
            <a:fillRef idx="1">
              <a:schemeClr val="accent1"/>
            </a:fillRef>
            <a:effectRef idx="1">
              <a:schemeClr val="accent1"/>
            </a:effectRef>
            <a:fontRef idx="minor">
              <a:schemeClr val="lt1"/>
            </a:fontRef>
          </p:style>
          <p:txBody>
            <a:bodyPr/>
            <a:lstStyle/>
            <a:p>
              <a:endParaRPr lang="en-US"/>
            </a:p>
          </p:txBody>
        </p:sp>
        <p:sp>
          <p:nvSpPr>
            <p:cNvPr id="49" name="TextBox 48">
              <a:extLst>
                <a:ext uri="{FF2B5EF4-FFF2-40B4-BE49-F238E27FC236}">
                  <a16:creationId xmlns:a16="http://schemas.microsoft.com/office/drawing/2014/main" id="{53781749-4676-4522-87A3-8654D9E84258}"/>
                </a:ext>
              </a:extLst>
            </p:cNvPr>
            <p:cNvSpPr txBox="1"/>
            <p:nvPr/>
          </p:nvSpPr>
          <p:spPr>
            <a:xfrm>
              <a:off x="5638803" y="2089161"/>
              <a:ext cx="2405992" cy="1202996"/>
            </a:xfrm>
            <a:prstGeom prst="rect">
              <a:avLst/>
            </a:prstGeom>
            <a:solidFill>
              <a:srgbClr val="FF7C00"/>
            </a:solidFill>
          </p:spPr>
          <p:style>
            <a:lnRef idx="0">
              <a:scrgbClr r="0" g="0" b="0"/>
            </a:lnRef>
            <a:fillRef idx="0">
              <a:scrgbClr r="0" g="0" b="0"/>
            </a:fillRef>
            <a:effectRef idx="0">
              <a:scrgbClr r="0" g="0" b="0"/>
            </a:effectRef>
            <a:fontRef idx="minor">
              <a:schemeClr val="lt1"/>
            </a:fontRef>
          </p:style>
          <p:txBody>
            <a:bodyPr spcFirstLastPara="0" vert="horz" wrap="square" lIns="15871" tIns="15871" rIns="15871" bIns="15871" numCol="1" spcCol="1270" anchor="ctr" anchorCtr="0">
              <a:noAutofit/>
            </a:bodyPr>
            <a:lstStyle/>
            <a:p>
              <a:pPr algn="ctr" defTabSz="1110917">
                <a:lnSpc>
                  <a:spcPct val="90000"/>
                </a:lnSpc>
                <a:spcAft>
                  <a:spcPct val="35000"/>
                </a:spcAft>
              </a:pPr>
              <a:r>
                <a:rPr lang="en-US" sz="2200" dirty="0"/>
                <a:t>Recognize Stress &amp; Reduce Injury</a:t>
              </a:r>
            </a:p>
          </p:txBody>
        </p:sp>
      </p:grpSp>
      <p:grpSp>
        <p:nvGrpSpPr>
          <p:cNvPr id="42" name="Group 41">
            <a:extLst>
              <a:ext uri="{FF2B5EF4-FFF2-40B4-BE49-F238E27FC236}">
                <a16:creationId xmlns:a16="http://schemas.microsoft.com/office/drawing/2014/main" id="{6F2B1CF3-F4F3-4DF5-9B12-60E0849B394D}"/>
              </a:ext>
            </a:extLst>
          </p:cNvPr>
          <p:cNvGrpSpPr/>
          <p:nvPr/>
        </p:nvGrpSpPr>
        <p:grpSpPr>
          <a:xfrm>
            <a:off x="1617572" y="3661348"/>
            <a:ext cx="2405365" cy="1202683"/>
            <a:chOff x="0" y="2113378"/>
            <a:chExt cx="2405992" cy="1202996"/>
          </a:xfrm>
        </p:grpSpPr>
        <p:sp>
          <p:nvSpPr>
            <p:cNvPr id="46" name="Rectangle 45">
              <a:extLst>
                <a:ext uri="{FF2B5EF4-FFF2-40B4-BE49-F238E27FC236}">
                  <a16:creationId xmlns:a16="http://schemas.microsoft.com/office/drawing/2014/main" id="{172BD80F-FC96-4FC5-B14C-6F463BE29ECA}"/>
                </a:ext>
              </a:extLst>
            </p:cNvPr>
            <p:cNvSpPr/>
            <p:nvPr/>
          </p:nvSpPr>
          <p:spPr>
            <a:xfrm>
              <a:off x="0" y="2113378"/>
              <a:ext cx="2405992" cy="1202996"/>
            </a:xfrm>
            <a:prstGeom prst="rect">
              <a:avLst/>
            </a:prstGeom>
            <a:solidFill>
              <a:srgbClr val="00CC00"/>
            </a:solidFill>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47" name="TextBox 46">
              <a:extLst>
                <a:ext uri="{FF2B5EF4-FFF2-40B4-BE49-F238E27FC236}">
                  <a16:creationId xmlns:a16="http://schemas.microsoft.com/office/drawing/2014/main" id="{52717C70-3AB9-437F-A7CD-FBCF59A6F414}"/>
                </a:ext>
              </a:extLst>
            </p:cNvPr>
            <p:cNvSpPr txBox="1"/>
            <p:nvPr/>
          </p:nvSpPr>
          <p:spPr>
            <a:xfrm>
              <a:off x="0" y="2113378"/>
              <a:ext cx="2405992" cy="1202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1" tIns="15871" rIns="15871" bIns="15871" numCol="1" spcCol="1270" anchor="ctr" anchorCtr="0">
              <a:noAutofit/>
            </a:bodyPr>
            <a:lstStyle/>
            <a:p>
              <a:pPr algn="ctr" defTabSz="1110917">
                <a:lnSpc>
                  <a:spcPct val="90000"/>
                </a:lnSpc>
                <a:spcAft>
                  <a:spcPct val="35000"/>
                </a:spcAft>
              </a:pPr>
              <a:r>
                <a:rPr lang="en-US" sz="2499" dirty="0"/>
                <a:t>Positive Practices</a:t>
              </a:r>
            </a:p>
          </p:txBody>
        </p:sp>
      </p:grpSp>
      <p:grpSp>
        <p:nvGrpSpPr>
          <p:cNvPr id="43" name="Group 42">
            <a:extLst>
              <a:ext uri="{FF2B5EF4-FFF2-40B4-BE49-F238E27FC236}">
                <a16:creationId xmlns:a16="http://schemas.microsoft.com/office/drawing/2014/main" id="{3BD95EDC-7E74-4812-951E-AACE8F76CE68}"/>
              </a:ext>
            </a:extLst>
          </p:cNvPr>
          <p:cNvGrpSpPr/>
          <p:nvPr/>
        </p:nvGrpSpPr>
        <p:grpSpPr>
          <a:xfrm>
            <a:off x="4528836" y="3673741"/>
            <a:ext cx="2405365" cy="1202683"/>
            <a:chOff x="2666993" y="2057403"/>
            <a:chExt cx="2405992" cy="1202996"/>
          </a:xfrm>
        </p:grpSpPr>
        <p:sp>
          <p:nvSpPr>
            <p:cNvPr id="44" name="Rectangle 43">
              <a:extLst>
                <a:ext uri="{FF2B5EF4-FFF2-40B4-BE49-F238E27FC236}">
                  <a16:creationId xmlns:a16="http://schemas.microsoft.com/office/drawing/2014/main" id="{D00590B9-BEC5-4A06-8CF9-113C81477414}"/>
                </a:ext>
              </a:extLst>
            </p:cNvPr>
            <p:cNvSpPr/>
            <p:nvPr/>
          </p:nvSpPr>
          <p:spPr>
            <a:xfrm>
              <a:off x="2666993" y="2057403"/>
              <a:ext cx="2405992" cy="1202996"/>
            </a:xfrm>
            <a:prstGeom prst="rect">
              <a:avLst/>
            </a:prstGeom>
            <a:solidFill>
              <a:srgbClr val="FFFF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5" name="TextBox 44">
              <a:extLst>
                <a:ext uri="{FF2B5EF4-FFF2-40B4-BE49-F238E27FC236}">
                  <a16:creationId xmlns:a16="http://schemas.microsoft.com/office/drawing/2014/main" id="{47383EE5-B141-4643-979D-54F0AD3D5184}"/>
                </a:ext>
              </a:extLst>
            </p:cNvPr>
            <p:cNvSpPr txBox="1"/>
            <p:nvPr/>
          </p:nvSpPr>
          <p:spPr>
            <a:xfrm>
              <a:off x="2666993" y="2057403"/>
              <a:ext cx="2405992" cy="1202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1" tIns="15871" rIns="15871" bIns="15871" numCol="1" spcCol="1270" anchor="ctr" anchorCtr="0">
              <a:noAutofit/>
            </a:bodyPr>
            <a:lstStyle/>
            <a:p>
              <a:pPr algn="ctr" defTabSz="1110917">
                <a:lnSpc>
                  <a:spcPct val="90000"/>
                </a:lnSpc>
                <a:spcAft>
                  <a:spcPct val="35000"/>
                </a:spcAft>
              </a:pPr>
              <a:r>
                <a:rPr lang="en-US" sz="2499" dirty="0">
                  <a:solidFill>
                    <a:schemeClr val="bg2">
                      <a:lumMod val="75000"/>
                    </a:schemeClr>
                  </a:solidFill>
                </a:rPr>
                <a:t>Optimize</a:t>
              </a:r>
              <a:r>
                <a:rPr lang="en-US" sz="2499" dirty="0">
                  <a:solidFill>
                    <a:schemeClr val="bg1">
                      <a:lumMod val="65000"/>
                    </a:schemeClr>
                  </a:solidFill>
                </a:rPr>
                <a:t> </a:t>
              </a:r>
              <a:r>
                <a:rPr lang="en-US" sz="2499" dirty="0">
                  <a:solidFill>
                    <a:schemeClr val="bg2">
                      <a:lumMod val="75000"/>
                    </a:schemeClr>
                  </a:solidFill>
                </a:rPr>
                <a:t>the work environment</a:t>
              </a:r>
            </a:p>
          </p:txBody>
        </p:sp>
      </p:grpSp>
      <p:sp>
        <p:nvSpPr>
          <p:cNvPr id="2" name="Arrow: Right 1">
            <a:extLst>
              <a:ext uri="{FF2B5EF4-FFF2-40B4-BE49-F238E27FC236}">
                <a16:creationId xmlns:a16="http://schemas.microsoft.com/office/drawing/2014/main" id="{F99B24F2-B019-4E31-97D6-D5DE00FEACCF}"/>
              </a:ext>
            </a:extLst>
          </p:cNvPr>
          <p:cNvSpPr/>
          <p:nvPr/>
        </p:nvSpPr>
        <p:spPr>
          <a:xfrm>
            <a:off x="9660272" y="4069322"/>
            <a:ext cx="1447423" cy="25497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959F38-89B8-46DC-85AE-0F4DDD348375}"/>
              </a:ext>
            </a:extLst>
          </p:cNvPr>
          <p:cNvSpPr txBox="1"/>
          <p:nvPr/>
        </p:nvSpPr>
        <p:spPr>
          <a:xfrm>
            <a:off x="10016784" y="3661710"/>
            <a:ext cx="1066522" cy="1015399"/>
          </a:xfrm>
          <a:prstGeom prst="rect">
            <a:avLst/>
          </a:prstGeom>
          <a:noFill/>
        </p:spPr>
        <p:txBody>
          <a:bodyPr wrap="square" rtlCol="0">
            <a:spAutoFit/>
          </a:bodyPr>
          <a:lstStyle/>
          <a:p>
            <a:r>
              <a:rPr lang="en-US" sz="5998" b="1" dirty="0">
                <a:solidFill>
                  <a:srgbClr val="FF0000"/>
                </a:solidFill>
              </a:rPr>
              <a:t>X</a:t>
            </a:r>
          </a:p>
        </p:txBody>
      </p:sp>
      <p:sp>
        <p:nvSpPr>
          <p:cNvPr id="6" name="TextBox 5">
            <a:extLst>
              <a:ext uri="{FF2B5EF4-FFF2-40B4-BE49-F238E27FC236}">
                <a16:creationId xmlns:a16="http://schemas.microsoft.com/office/drawing/2014/main" id="{42ED2379-5BA9-4F77-9298-229D4E0657CE}"/>
              </a:ext>
            </a:extLst>
          </p:cNvPr>
          <p:cNvSpPr txBox="1"/>
          <p:nvPr/>
        </p:nvSpPr>
        <p:spPr>
          <a:xfrm>
            <a:off x="10579421" y="3427439"/>
            <a:ext cx="1546020" cy="923090"/>
          </a:xfrm>
          <a:prstGeom prst="rect">
            <a:avLst/>
          </a:prstGeom>
          <a:noFill/>
        </p:spPr>
        <p:txBody>
          <a:bodyPr wrap="square" rtlCol="0">
            <a:spAutoFit/>
          </a:bodyPr>
          <a:lstStyle/>
          <a:p>
            <a:pPr algn="ctr"/>
            <a:r>
              <a:rPr lang="en-US" dirty="0"/>
              <a:t>Prevent Getting to the </a:t>
            </a:r>
            <a:r>
              <a:rPr lang="en-US" b="1" dirty="0">
                <a:solidFill>
                  <a:srgbClr val="FF0000"/>
                </a:solidFill>
              </a:rPr>
              <a:t>Red</a:t>
            </a:r>
          </a:p>
        </p:txBody>
      </p:sp>
      <p:cxnSp>
        <p:nvCxnSpPr>
          <p:cNvPr id="7" name="Straight Connector 6"/>
          <p:cNvCxnSpPr>
            <a:endCxn id="45" idx="0"/>
          </p:cNvCxnSpPr>
          <p:nvPr/>
        </p:nvCxnSpPr>
        <p:spPr>
          <a:xfrm>
            <a:off x="5731298" y="3427440"/>
            <a:ext cx="220" cy="24630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62400" y="2537759"/>
            <a:ext cx="3825664" cy="609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Unit, Organization</a:t>
            </a:r>
          </a:p>
        </p:txBody>
      </p:sp>
    </p:spTree>
    <p:extLst>
      <p:ext uri="{BB962C8B-B14F-4D97-AF65-F5344CB8AC3E}">
        <p14:creationId xmlns:p14="http://schemas.microsoft.com/office/powerpoint/2010/main" val="137929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476" y="38704"/>
            <a:ext cx="4479324" cy="1007533"/>
          </a:xfrm>
        </p:spPr>
        <p:txBody>
          <a:bodyPr>
            <a:normAutofit/>
          </a:bodyPr>
          <a:lstStyle/>
          <a:p>
            <a:r>
              <a:rPr lang="en-US" sz="4000" dirty="0">
                <a:latin typeface="+mn-lt"/>
              </a:rPr>
              <a:t>Major Concepts</a:t>
            </a:r>
          </a:p>
        </p:txBody>
      </p:sp>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1" y="1698626"/>
            <a:ext cx="2651125"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9"/>
          <p:cNvSpPr txBox="1">
            <a:spLocks noChangeArrowheads="1"/>
          </p:cNvSpPr>
          <p:nvPr/>
        </p:nvSpPr>
        <p:spPr bwMode="auto">
          <a:xfrm>
            <a:off x="1600200" y="2302947"/>
            <a:ext cx="2133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dirty="0"/>
              <a:t>Stress Continuum</a:t>
            </a:r>
          </a:p>
        </p:txBody>
      </p:sp>
      <p:sp>
        <p:nvSpPr>
          <p:cNvPr id="8" name="TextBox 10"/>
          <p:cNvSpPr txBox="1">
            <a:spLocks noChangeArrowheads="1"/>
          </p:cNvSpPr>
          <p:nvPr/>
        </p:nvSpPr>
        <p:spPr bwMode="auto">
          <a:xfrm>
            <a:off x="2819400" y="382922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dirty="0"/>
              <a:t>Stress Injury</a:t>
            </a:r>
          </a:p>
        </p:txBody>
      </p:sp>
      <p:sp>
        <p:nvSpPr>
          <p:cNvPr id="9" name="TextBox 11"/>
          <p:cNvSpPr txBox="1">
            <a:spLocks noChangeArrowheads="1"/>
          </p:cNvSpPr>
          <p:nvPr/>
        </p:nvSpPr>
        <p:spPr bwMode="auto">
          <a:xfrm>
            <a:off x="5791200" y="5454650"/>
            <a:ext cx="1981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dirty="0"/>
              <a:t>Stress First-Aid</a:t>
            </a:r>
          </a:p>
        </p:txBody>
      </p:sp>
      <p:pic>
        <p:nvPicPr>
          <p:cNvPr id="10" name="Picture 9"/>
          <p:cNvPicPr>
            <a:picLocks noChangeAspect="1"/>
          </p:cNvPicPr>
          <p:nvPr/>
        </p:nvPicPr>
        <p:blipFill>
          <a:blip r:embed="rId4"/>
          <a:stretch>
            <a:fillRect/>
          </a:stretch>
        </p:blipFill>
        <p:spPr>
          <a:xfrm>
            <a:off x="4800600" y="3531974"/>
            <a:ext cx="3886200" cy="963827"/>
          </a:xfrm>
          <a:prstGeom prst="rect">
            <a:avLst/>
          </a:prstGeom>
        </p:spPr>
      </p:pic>
      <p:pic>
        <p:nvPicPr>
          <p:cNvPr id="3" name="Picture 4" descr="Diagram&#10;&#10;Description automatically generated">
            <a:extLst>
              <a:ext uri="{FF2B5EF4-FFF2-40B4-BE49-F238E27FC236}">
                <a16:creationId xmlns:a16="http://schemas.microsoft.com/office/drawing/2014/main" id="{B4DD4119-A36D-2B7E-BFEA-98D136F9D723}"/>
              </a:ext>
            </a:extLst>
          </p:cNvPr>
          <p:cNvPicPr>
            <a:picLocks noChangeAspect="1"/>
          </p:cNvPicPr>
          <p:nvPr/>
        </p:nvPicPr>
        <p:blipFill>
          <a:blip r:embed="rId5"/>
          <a:stretch>
            <a:fillRect/>
          </a:stretch>
        </p:blipFill>
        <p:spPr>
          <a:xfrm>
            <a:off x="7994650" y="4982317"/>
            <a:ext cx="2743200" cy="1571199"/>
          </a:xfrm>
          <a:prstGeom prst="rect">
            <a:avLst/>
          </a:prstGeom>
        </p:spPr>
      </p:pic>
    </p:spTree>
    <p:extLst>
      <p:ext uri="{BB962C8B-B14F-4D97-AF65-F5344CB8AC3E}">
        <p14:creationId xmlns:p14="http://schemas.microsoft.com/office/powerpoint/2010/main" val="3984729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A160B4A-F23E-4FF1-8951-D65EC3FFD6E7}">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1046</TotalTime>
  <Words>7105</Words>
  <Application>Microsoft Office PowerPoint</Application>
  <PresentationFormat>Widescreen</PresentationFormat>
  <Paragraphs>842</Paragraphs>
  <Slides>78</Slides>
  <Notes>65</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MS PGothic</vt:lpstr>
      <vt:lpstr>Arial</vt:lpstr>
      <vt:lpstr>Calibri</vt:lpstr>
      <vt:lpstr>Calibri Light</vt:lpstr>
      <vt:lpstr>Campton Book</vt:lpstr>
      <vt:lpstr>Verdana</vt:lpstr>
      <vt:lpstr>Wingdings</vt:lpstr>
      <vt:lpstr>Wingdings 2</vt:lpstr>
      <vt:lpstr>Office Theme</vt:lpstr>
      <vt:lpstr>Stress First Aid Train the Trainer February 23, 2024</vt:lpstr>
      <vt:lpstr>Stress First Aid Train the Trainer February 23, 2024 </vt:lpstr>
      <vt:lpstr>Stress First Aid Train the Trainer February 23, 2024 </vt:lpstr>
      <vt:lpstr>Stress First Aid Train the Trainer</vt:lpstr>
      <vt:lpstr>What’s Charging your Battery?</vt:lpstr>
      <vt:lpstr>What’s Draining Your Battery</vt:lpstr>
      <vt:lpstr>Stress and Stress Injury</vt:lpstr>
      <vt:lpstr>Enhancing Resilience</vt:lpstr>
      <vt:lpstr>Major Concepts</vt:lpstr>
      <vt:lpstr>Four Sources of Stress Injury</vt:lpstr>
      <vt:lpstr>Stress Continuum/Thermometer</vt:lpstr>
      <vt:lpstr>STRESS FIRST AID MODEL</vt:lpstr>
      <vt:lpstr>Check Actions Observe, Keep Track, Examine, Decide </vt:lpstr>
      <vt:lpstr>Coordinate Actions Collaborate, Inform, Refer</vt:lpstr>
      <vt:lpstr>Cover Actions Stand By, Make/Others Safe, Encourage Perception of Safety</vt:lpstr>
      <vt:lpstr>Calm Actions Quiet, Compose, Recover, Soothe</vt:lpstr>
      <vt:lpstr>Secondary Aid: Connect, Competence, Confidence</vt:lpstr>
      <vt:lpstr>PowerPoint Presentation</vt:lpstr>
      <vt:lpstr>Connect Actions </vt:lpstr>
      <vt:lpstr>Connect: Why &amp; When?</vt:lpstr>
      <vt:lpstr>Connect: Different Types of Support</vt:lpstr>
      <vt:lpstr>Connect: In the Green &amp; Yellow</vt:lpstr>
      <vt:lpstr>PowerPoint Presentation</vt:lpstr>
      <vt:lpstr>Connect Example: Individual</vt:lpstr>
      <vt:lpstr>Connect Example: Individual: Reach Out</vt:lpstr>
      <vt:lpstr>Connect Examples: Peer/Leader Support</vt:lpstr>
      <vt:lpstr>Connect Example: Peer/Leader Support</vt:lpstr>
      <vt:lpstr>Connect Examples: Support</vt:lpstr>
      <vt:lpstr>Connect Examples: Peer Support</vt:lpstr>
      <vt:lpstr>Group Discussion</vt:lpstr>
      <vt:lpstr>PowerPoint Presentation</vt:lpstr>
      <vt:lpstr>PowerPoint Presentation</vt:lpstr>
      <vt:lpstr>Competence:  Why and When</vt:lpstr>
      <vt:lpstr>Competence Actions</vt:lpstr>
      <vt:lpstr>Competence: In the Green &amp; Yellow</vt:lpstr>
      <vt:lpstr>PowerPoint Presentation</vt:lpstr>
      <vt:lpstr>Examples of a Need for Competence</vt:lpstr>
      <vt:lpstr>Competence Actions: Individual</vt:lpstr>
      <vt:lpstr> Competence Actions During Prolonged Stress</vt:lpstr>
      <vt:lpstr>Competence Actions: Peers/Leaders</vt:lpstr>
      <vt:lpstr>Restoring Competence in the face of Orange Zone Stress</vt:lpstr>
      <vt:lpstr>Competence Actions: Peers/Leaders</vt:lpstr>
      <vt:lpstr>Competence Actions: Organization</vt:lpstr>
      <vt:lpstr>Competence Example: Support</vt:lpstr>
      <vt:lpstr>Competence Example: Self-Care</vt:lpstr>
      <vt:lpstr>Competence Example: Self-Care</vt:lpstr>
      <vt:lpstr>Competence Examples: Support</vt:lpstr>
      <vt:lpstr>SFA Competence Example</vt:lpstr>
      <vt:lpstr>SFA Competence Example</vt:lpstr>
      <vt:lpstr>Group Discussion</vt:lpstr>
      <vt:lpstr>PowerPoint Presentation</vt:lpstr>
      <vt:lpstr>Confidence Actions</vt:lpstr>
      <vt:lpstr>Confidence: Why and When</vt:lpstr>
      <vt:lpstr>Confidence: In the Green &amp; Yellow</vt:lpstr>
      <vt:lpstr>PowerPoint Presentation</vt:lpstr>
      <vt:lpstr>Confidence: Self Actions</vt:lpstr>
      <vt:lpstr>Confidence: Peer/Leader</vt:lpstr>
      <vt:lpstr>Confidence: Leader Actions</vt:lpstr>
      <vt:lpstr>Confidence Actions: Organization</vt:lpstr>
      <vt:lpstr>Confidence Example: Self</vt:lpstr>
      <vt:lpstr>Confidence Examples: Peer/Leader</vt:lpstr>
      <vt:lpstr>Confidence Example: Leader</vt:lpstr>
      <vt:lpstr>Group Discussion</vt:lpstr>
      <vt:lpstr>End of C’S</vt:lpstr>
      <vt:lpstr>How Can You Use SFA?</vt:lpstr>
      <vt:lpstr>Questions / Comments</vt:lpstr>
      <vt:lpstr>PowerPoint Presentation</vt:lpstr>
      <vt:lpstr>Awareness Brief</vt:lpstr>
      <vt:lpstr>Next Steps</vt:lpstr>
      <vt:lpstr>Questions/ Wrap Up</vt:lpstr>
      <vt:lpstr>Cover Scenario</vt:lpstr>
      <vt:lpstr>CALM SCENARIO</vt:lpstr>
      <vt:lpstr>Connect Scenario</vt:lpstr>
      <vt:lpstr>Competence Scenario 1</vt:lpstr>
      <vt:lpstr>Competence Scenario 2</vt:lpstr>
      <vt:lpstr>Competence Scenario 3</vt:lpstr>
      <vt:lpstr>Confidence Scenario</vt:lpstr>
      <vt:lpstr>Confidence Scenario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First Aid Train the Trainer May 5, 2022</dc:title>
  <dc:creator>Jennifer Polakowski</dc:creator>
  <cp:lastModifiedBy>Valory Mulhall</cp:lastModifiedBy>
  <cp:revision>81</cp:revision>
  <dcterms:created xsi:type="dcterms:W3CDTF">2022-05-02T00:16:15Z</dcterms:created>
  <dcterms:modified xsi:type="dcterms:W3CDTF">2024-02-08T16:31:19Z</dcterms:modified>
</cp:coreProperties>
</file>