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38"/>
  </p:notesMasterIdLst>
  <p:handoutMasterIdLst>
    <p:handoutMasterId r:id="rId39"/>
  </p:handoutMasterIdLst>
  <p:sldIdLst>
    <p:sldId id="2750" r:id="rId5"/>
    <p:sldId id="2751" r:id="rId6"/>
    <p:sldId id="2752" r:id="rId7"/>
    <p:sldId id="2565" r:id="rId8"/>
    <p:sldId id="2756" r:id="rId9"/>
    <p:sldId id="2758" r:id="rId10"/>
    <p:sldId id="2757" r:id="rId11"/>
    <p:sldId id="2763" r:id="rId12"/>
    <p:sldId id="2760" r:id="rId13"/>
    <p:sldId id="356" r:id="rId14"/>
    <p:sldId id="2597" r:id="rId15"/>
    <p:sldId id="2618" r:id="rId16"/>
    <p:sldId id="643" r:id="rId17"/>
    <p:sldId id="2619" r:id="rId18"/>
    <p:sldId id="2612" r:id="rId19"/>
    <p:sldId id="2613" r:id="rId20"/>
    <p:sldId id="2598" r:id="rId21"/>
    <p:sldId id="2620" r:id="rId22"/>
    <p:sldId id="2621" r:id="rId23"/>
    <p:sldId id="2630" r:id="rId24"/>
    <p:sldId id="2631" r:id="rId25"/>
    <p:sldId id="2637" r:id="rId26"/>
    <p:sldId id="2622" r:id="rId27"/>
    <p:sldId id="2623" r:id="rId28"/>
    <p:sldId id="2641" r:id="rId29"/>
    <p:sldId id="2625" r:id="rId30"/>
    <p:sldId id="2603" r:id="rId31"/>
    <p:sldId id="2638" r:id="rId32"/>
    <p:sldId id="2626" r:id="rId33"/>
    <p:sldId id="2633" r:id="rId34"/>
    <p:sldId id="2642" r:id="rId35"/>
    <p:sldId id="666" r:id="rId36"/>
    <p:sldId id="2762" r:id="rId37"/>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6"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00"/>
    <a:srgbClr val="FF9900"/>
    <a:srgbClr val="00FF00"/>
    <a:srgbClr val="0066FF"/>
    <a:srgbClr val="00CC00"/>
    <a:srgbClr val="4249AA"/>
    <a:srgbClr val="000099"/>
    <a:srgbClr val="0000FF"/>
    <a:srgbClr val="FF00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35A11A-B6B2-4AEB-BD8E-AA844F275BF6}" v="1" dt="2024-02-06T19:4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3447" autoAdjust="0"/>
  </p:normalViewPr>
  <p:slideViewPr>
    <p:cSldViewPr>
      <p:cViewPr>
        <p:scale>
          <a:sx n="82" d="100"/>
          <a:sy n="82" d="100"/>
        </p:scale>
        <p:origin x="516" y="-772"/>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30" d="100"/>
        <a:sy n="130" d="100"/>
      </p:scale>
      <p:origin x="0" y="0"/>
    </p:cViewPr>
  </p:sorterViewPr>
  <p:notesViewPr>
    <p:cSldViewPr>
      <p:cViewPr varScale="1">
        <p:scale>
          <a:sx n="60" d="100"/>
          <a:sy n="60" d="100"/>
        </p:scale>
        <p:origin x="3144" y="67"/>
      </p:cViewPr>
      <p:guideLst>
        <p:guide orient="horz" pos="2956"/>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EBA1E3-BC11-194A-B761-6353595E733C}"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C752CC9E-48BC-F940-B1DB-02C52C537849}">
      <dgm:prSet phldrT="[Text]" custT="1"/>
      <dgm:spPr>
        <a:gradFill flip="none" rotWithShape="1">
          <a:gsLst>
            <a:gs pos="21000">
              <a:srgbClr val="00FF00"/>
            </a:gs>
            <a:gs pos="100000">
              <a:srgbClr val="00CC00"/>
            </a:gs>
          </a:gsLst>
          <a:path path="circle">
            <a:fillToRect l="50000" t="50000" r="50000" b="50000"/>
          </a:path>
          <a:tileRect/>
        </a:gradFill>
      </dgm:spPr>
      <dgm:t>
        <a:bodyPr/>
        <a:lstStyle/>
        <a:p>
          <a:endParaRPr lang="en-US" sz="2800"/>
        </a:p>
      </dgm:t>
    </dgm:pt>
    <dgm:pt modelId="{02AEF641-9D6F-4D4C-8745-52067758427A}" type="parTrans" cxnId="{2278B56F-40FC-224A-BA5C-228344658501}">
      <dgm:prSet/>
      <dgm:spPr/>
      <dgm:t>
        <a:bodyPr/>
        <a:lstStyle/>
        <a:p>
          <a:endParaRPr lang="en-US"/>
        </a:p>
      </dgm:t>
    </dgm:pt>
    <dgm:pt modelId="{906CCA5F-197F-F648-9BFA-17B824895061}" type="sibTrans" cxnId="{2278B56F-40FC-224A-BA5C-228344658501}">
      <dgm:prSet/>
      <dgm:spPr/>
      <dgm:t>
        <a:bodyPr/>
        <a:lstStyle/>
        <a:p>
          <a:endParaRPr lang="en-US"/>
        </a:p>
      </dgm:t>
    </dgm:pt>
    <dgm:pt modelId="{5E93DFAD-644D-A944-827C-462512900BBA}">
      <dgm:prSet phldrT="[Text]" custT="1"/>
      <dgm:spPr>
        <a:solidFill>
          <a:srgbClr val="00FF00"/>
        </a:solidFill>
      </dgm:spPr>
      <dgm:t>
        <a:bodyPr/>
        <a:lstStyle/>
        <a:p>
          <a:r>
            <a:rPr lang="en-US" sz="2000">
              <a:solidFill>
                <a:srgbClr val="000000"/>
              </a:solidFill>
            </a:rPr>
            <a:t>Enhance individual resilience and interpersonal communication</a:t>
          </a:r>
        </a:p>
      </dgm:t>
    </dgm:pt>
    <dgm:pt modelId="{3AFD135B-0ADF-6449-BC9F-CDBFABA0BCE4}" type="parTrans" cxnId="{F89028B9-AF40-5E48-A23A-FFEDABE6DC3A}">
      <dgm:prSet/>
      <dgm:spPr>
        <a:solidFill>
          <a:srgbClr val="00CC00"/>
        </a:solidFill>
      </dgm:spPr>
      <dgm:t>
        <a:bodyPr/>
        <a:lstStyle/>
        <a:p>
          <a:endParaRPr lang="en-US"/>
        </a:p>
      </dgm:t>
    </dgm:pt>
    <dgm:pt modelId="{025E4E97-33B3-224C-8FF7-D1F5D616D028}" type="sibTrans" cxnId="{F89028B9-AF40-5E48-A23A-FFEDABE6DC3A}">
      <dgm:prSet/>
      <dgm:spPr/>
      <dgm:t>
        <a:bodyPr/>
        <a:lstStyle/>
        <a:p>
          <a:endParaRPr lang="en-US"/>
        </a:p>
      </dgm:t>
    </dgm:pt>
    <dgm:pt modelId="{5D924A48-474C-FB49-B3AA-FC0E5C96A7E3}">
      <dgm:prSet phldrT="[Text]" custT="1"/>
      <dgm:spPr>
        <a:solidFill>
          <a:srgbClr val="FFFF00"/>
        </a:solidFill>
      </dgm:spPr>
      <dgm:t>
        <a:bodyPr/>
        <a:lstStyle/>
        <a:p>
          <a:r>
            <a:rPr lang="en-US" sz="2000">
              <a:solidFill>
                <a:srgbClr val="000000"/>
              </a:solidFill>
            </a:rPr>
            <a:t>Identify and reduce unnecessary stressors</a:t>
          </a:r>
        </a:p>
      </dgm:t>
    </dgm:pt>
    <dgm:pt modelId="{211EB6D2-A98D-F44F-A9F1-A406A4E200B3}" type="parTrans" cxnId="{0A60998F-BF31-C049-A4B7-0FEE7B46BEDE}">
      <dgm:prSet/>
      <dgm:spPr>
        <a:gradFill rotWithShape="0">
          <a:gsLst>
            <a:gs pos="0">
              <a:srgbClr val="FFFF00"/>
            </a:gs>
            <a:gs pos="54000">
              <a:srgbClr val="FFFF00"/>
            </a:gs>
            <a:gs pos="100000">
              <a:srgbClr val="00CC00"/>
            </a:gs>
          </a:gsLst>
        </a:gradFill>
      </dgm:spPr>
      <dgm:t>
        <a:bodyPr/>
        <a:lstStyle/>
        <a:p>
          <a:endParaRPr lang="en-US"/>
        </a:p>
      </dgm:t>
    </dgm:pt>
    <dgm:pt modelId="{4F8830FE-E475-1141-8C7F-A74364503EB3}" type="sibTrans" cxnId="{0A60998F-BF31-C049-A4B7-0FEE7B46BEDE}">
      <dgm:prSet/>
      <dgm:spPr/>
      <dgm:t>
        <a:bodyPr/>
        <a:lstStyle/>
        <a:p>
          <a:endParaRPr lang="en-US"/>
        </a:p>
      </dgm:t>
    </dgm:pt>
    <dgm:pt modelId="{899D7107-677C-7D4E-9488-DE05BB7B38EA}">
      <dgm:prSet phldrT="[Text]" custT="1"/>
      <dgm:spPr>
        <a:solidFill>
          <a:srgbClr val="FF9900"/>
        </a:solidFill>
      </dgm:spPr>
      <dgm:t>
        <a:bodyPr/>
        <a:lstStyle/>
        <a:p>
          <a:r>
            <a:rPr lang="en-US" sz="2000">
              <a:solidFill>
                <a:srgbClr val="000000"/>
              </a:solidFill>
            </a:rPr>
            <a:t>Recognize caregiver stress and know how to respond</a:t>
          </a:r>
          <a:endParaRPr lang="en-US" sz="2400">
            <a:solidFill>
              <a:srgbClr val="000000"/>
            </a:solidFill>
          </a:endParaRPr>
        </a:p>
      </dgm:t>
    </dgm:pt>
    <dgm:pt modelId="{6CAEEE40-AE1F-A14C-8D65-2A035C28ADAF}" type="parTrans" cxnId="{32C5F732-C003-B042-969B-58E82329E244}">
      <dgm:prSet/>
      <dgm:spPr>
        <a:gradFill rotWithShape="0">
          <a:gsLst>
            <a:gs pos="1000">
              <a:srgbClr val="FF9900"/>
            </a:gs>
            <a:gs pos="37000">
              <a:srgbClr val="FF9900"/>
            </a:gs>
            <a:gs pos="100000">
              <a:srgbClr val="00CC00"/>
            </a:gs>
          </a:gsLst>
        </a:gradFill>
      </dgm:spPr>
      <dgm:t>
        <a:bodyPr/>
        <a:lstStyle/>
        <a:p>
          <a:endParaRPr lang="en-US"/>
        </a:p>
      </dgm:t>
    </dgm:pt>
    <dgm:pt modelId="{30F0FD29-8AD4-B145-B056-B0AF0634A07A}" type="sibTrans" cxnId="{32C5F732-C003-B042-969B-58E82329E244}">
      <dgm:prSet/>
      <dgm:spPr/>
      <dgm:t>
        <a:bodyPr/>
        <a:lstStyle/>
        <a:p>
          <a:endParaRPr lang="en-US"/>
        </a:p>
      </dgm:t>
    </dgm:pt>
    <dgm:pt modelId="{343A7262-6CF1-3A44-8B7E-557B952FF098}" type="pres">
      <dgm:prSet presAssocID="{76EBA1E3-BC11-194A-B761-6353595E733C}" presName="cycle" presStyleCnt="0">
        <dgm:presLayoutVars>
          <dgm:chMax val="1"/>
          <dgm:dir/>
          <dgm:animLvl val="ctr"/>
          <dgm:resizeHandles val="exact"/>
        </dgm:presLayoutVars>
      </dgm:prSet>
      <dgm:spPr/>
    </dgm:pt>
    <dgm:pt modelId="{514037AE-E3C0-7F46-83B2-A071F2C60CB1}" type="pres">
      <dgm:prSet presAssocID="{C752CC9E-48BC-F940-B1DB-02C52C537849}" presName="centerShape" presStyleLbl="node0" presStyleIdx="0" presStyleCnt="1" custScaleX="113240" custScaleY="75273" custLinFactNeighborX="962"/>
      <dgm:spPr/>
    </dgm:pt>
    <dgm:pt modelId="{75443CDC-0EF2-9445-A3AF-EA48AF57B8F8}" type="pres">
      <dgm:prSet presAssocID="{3AFD135B-0ADF-6449-BC9F-CDBFABA0BCE4}" presName="parTrans" presStyleLbl="bgSibTrans2D1" presStyleIdx="0" presStyleCnt="3" custLinFactNeighborX="1144" custLinFactNeighborY="26071"/>
      <dgm:spPr/>
    </dgm:pt>
    <dgm:pt modelId="{523986EB-2B09-7D45-8F8F-3E705CDCF072}" type="pres">
      <dgm:prSet presAssocID="{5E93DFAD-644D-A944-827C-462512900BBA}" presName="node" presStyleLbl="node1" presStyleIdx="0" presStyleCnt="3" custRadScaleRad="112949" custRadScaleInc="10096">
        <dgm:presLayoutVars>
          <dgm:bulletEnabled val="1"/>
        </dgm:presLayoutVars>
      </dgm:prSet>
      <dgm:spPr/>
    </dgm:pt>
    <dgm:pt modelId="{0A2AB872-4CDF-3E4F-BA8A-DDDBF9512E82}" type="pres">
      <dgm:prSet presAssocID="{211EB6D2-A98D-F44F-A9F1-A406A4E200B3}" presName="parTrans" presStyleLbl="bgSibTrans2D1" presStyleIdx="1" presStyleCnt="3" custLinFactNeighborY="18049"/>
      <dgm:spPr/>
    </dgm:pt>
    <dgm:pt modelId="{1A845F20-83F6-0F44-92A7-D83594CA8414}" type="pres">
      <dgm:prSet presAssocID="{5D924A48-474C-FB49-B3AA-FC0E5C96A7E3}" presName="node" presStyleLbl="node1" presStyleIdx="1" presStyleCnt="3" custRadScaleRad="100019" custRadScaleInc="1837">
        <dgm:presLayoutVars>
          <dgm:bulletEnabled val="1"/>
        </dgm:presLayoutVars>
      </dgm:prSet>
      <dgm:spPr/>
    </dgm:pt>
    <dgm:pt modelId="{4C4321B8-8A65-F543-B962-F0AB04974F65}" type="pres">
      <dgm:prSet presAssocID="{6CAEEE40-AE1F-A14C-8D65-2A035C28ADAF}" presName="parTrans" presStyleLbl="bgSibTrans2D1" presStyleIdx="2" presStyleCnt="3" custLinFactNeighborX="0" custLinFactNeighborY="36098"/>
      <dgm:spPr/>
    </dgm:pt>
    <dgm:pt modelId="{13FB9394-F83C-6D4C-BAE0-8D3E05C3AF03}" type="pres">
      <dgm:prSet presAssocID="{899D7107-677C-7D4E-9488-DE05BB7B38EA}" presName="node" presStyleLbl="node1" presStyleIdx="2" presStyleCnt="3" custScaleX="114515" custScaleY="88339" custRadScaleRad="134560" custRadScaleInc="-8126">
        <dgm:presLayoutVars>
          <dgm:bulletEnabled val="1"/>
        </dgm:presLayoutVars>
      </dgm:prSet>
      <dgm:spPr/>
    </dgm:pt>
  </dgm:ptLst>
  <dgm:cxnLst>
    <dgm:cxn modelId="{2C32B505-EA95-7346-9A8B-CDDF2D7887E3}" type="presOf" srcId="{C752CC9E-48BC-F940-B1DB-02C52C537849}" destId="{514037AE-E3C0-7F46-83B2-A071F2C60CB1}" srcOrd="0" destOrd="0" presId="urn:microsoft.com/office/officeart/2005/8/layout/radial4"/>
    <dgm:cxn modelId="{32C5F732-C003-B042-969B-58E82329E244}" srcId="{C752CC9E-48BC-F940-B1DB-02C52C537849}" destId="{899D7107-677C-7D4E-9488-DE05BB7B38EA}" srcOrd="2" destOrd="0" parTransId="{6CAEEE40-AE1F-A14C-8D65-2A035C28ADAF}" sibTransId="{30F0FD29-8AD4-B145-B056-B0AF0634A07A}"/>
    <dgm:cxn modelId="{BB6FE25E-2176-614B-A416-18B8CF9C1410}" type="presOf" srcId="{6CAEEE40-AE1F-A14C-8D65-2A035C28ADAF}" destId="{4C4321B8-8A65-F543-B962-F0AB04974F65}" srcOrd="0" destOrd="0" presId="urn:microsoft.com/office/officeart/2005/8/layout/radial4"/>
    <dgm:cxn modelId="{2E9AF363-2182-3641-93A3-A552A63DD502}" type="presOf" srcId="{899D7107-677C-7D4E-9488-DE05BB7B38EA}" destId="{13FB9394-F83C-6D4C-BAE0-8D3E05C3AF03}" srcOrd="0" destOrd="0" presId="urn:microsoft.com/office/officeart/2005/8/layout/radial4"/>
    <dgm:cxn modelId="{8A5B0546-10B4-E043-81BC-A037A09C6482}" type="presOf" srcId="{5D924A48-474C-FB49-B3AA-FC0E5C96A7E3}" destId="{1A845F20-83F6-0F44-92A7-D83594CA8414}" srcOrd="0" destOrd="0" presId="urn:microsoft.com/office/officeart/2005/8/layout/radial4"/>
    <dgm:cxn modelId="{1A1C9B4F-4621-FC4C-961E-57D45F13C6BE}" type="presOf" srcId="{3AFD135B-0ADF-6449-BC9F-CDBFABA0BCE4}" destId="{75443CDC-0EF2-9445-A3AF-EA48AF57B8F8}" srcOrd="0" destOrd="0" presId="urn:microsoft.com/office/officeart/2005/8/layout/radial4"/>
    <dgm:cxn modelId="{2278B56F-40FC-224A-BA5C-228344658501}" srcId="{76EBA1E3-BC11-194A-B761-6353595E733C}" destId="{C752CC9E-48BC-F940-B1DB-02C52C537849}" srcOrd="0" destOrd="0" parTransId="{02AEF641-9D6F-4D4C-8745-52067758427A}" sibTransId="{906CCA5F-197F-F648-9BFA-17B824895061}"/>
    <dgm:cxn modelId="{2D510981-FFFB-CA4F-9CA5-356EBB5ED4AB}" type="presOf" srcId="{76EBA1E3-BC11-194A-B761-6353595E733C}" destId="{343A7262-6CF1-3A44-8B7E-557B952FF098}" srcOrd="0" destOrd="0" presId="urn:microsoft.com/office/officeart/2005/8/layout/radial4"/>
    <dgm:cxn modelId="{0A60998F-BF31-C049-A4B7-0FEE7B46BEDE}" srcId="{C752CC9E-48BC-F940-B1DB-02C52C537849}" destId="{5D924A48-474C-FB49-B3AA-FC0E5C96A7E3}" srcOrd="1" destOrd="0" parTransId="{211EB6D2-A98D-F44F-A9F1-A406A4E200B3}" sibTransId="{4F8830FE-E475-1141-8C7F-A74364503EB3}"/>
    <dgm:cxn modelId="{F89028B9-AF40-5E48-A23A-FFEDABE6DC3A}" srcId="{C752CC9E-48BC-F940-B1DB-02C52C537849}" destId="{5E93DFAD-644D-A944-827C-462512900BBA}" srcOrd="0" destOrd="0" parTransId="{3AFD135B-0ADF-6449-BC9F-CDBFABA0BCE4}" sibTransId="{025E4E97-33B3-224C-8FF7-D1F5D616D028}"/>
    <dgm:cxn modelId="{B1241CD8-C3BD-884D-8AD7-22C25FD56B50}" type="presOf" srcId="{5E93DFAD-644D-A944-827C-462512900BBA}" destId="{523986EB-2B09-7D45-8F8F-3E705CDCF072}" srcOrd="0" destOrd="0" presId="urn:microsoft.com/office/officeart/2005/8/layout/radial4"/>
    <dgm:cxn modelId="{E0EF9BF9-35F0-B54C-B95B-87D70715F758}" type="presOf" srcId="{211EB6D2-A98D-F44F-A9F1-A406A4E200B3}" destId="{0A2AB872-4CDF-3E4F-BA8A-DDDBF9512E82}" srcOrd="0" destOrd="0" presId="urn:microsoft.com/office/officeart/2005/8/layout/radial4"/>
    <dgm:cxn modelId="{BF2F939E-B871-D44E-A867-438E97822378}" type="presParOf" srcId="{343A7262-6CF1-3A44-8B7E-557B952FF098}" destId="{514037AE-E3C0-7F46-83B2-A071F2C60CB1}" srcOrd="0" destOrd="0" presId="urn:microsoft.com/office/officeart/2005/8/layout/radial4"/>
    <dgm:cxn modelId="{4EF2F181-1529-E245-B4F5-AB5E8081ACE3}" type="presParOf" srcId="{343A7262-6CF1-3A44-8B7E-557B952FF098}" destId="{75443CDC-0EF2-9445-A3AF-EA48AF57B8F8}" srcOrd="1" destOrd="0" presId="urn:microsoft.com/office/officeart/2005/8/layout/radial4"/>
    <dgm:cxn modelId="{74BB5CA1-E920-4B43-B885-7C8C6C6DF767}" type="presParOf" srcId="{343A7262-6CF1-3A44-8B7E-557B952FF098}" destId="{523986EB-2B09-7D45-8F8F-3E705CDCF072}" srcOrd="2" destOrd="0" presId="urn:microsoft.com/office/officeart/2005/8/layout/radial4"/>
    <dgm:cxn modelId="{C9D634FF-2082-2246-867C-5451FFEAC43F}" type="presParOf" srcId="{343A7262-6CF1-3A44-8B7E-557B952FF098}" destId="{0A2AB872-4CDF-3E4F-BA8A-DDDBF9512E82}" srcOrd="3" destOrd="0" presId="urn:microsoft.com/office/officeart/2005/8/layout/radial4"/>
    <dgm:cxn modelId="{CDBC16E5-2B33-D74E-84A5-2B87F14632FE}" type="presParOf" srcId="{343A7262-6CF1-3A44-8B7E-557B952FF098}" destId="{1A845F20-83F6-0F44-92A7-D83594CA8414}" srcOrd="4" destOrd="0" presId="urn:microsoft.com/office/officeart/2005/8/layout/radial4"/>
    <dgm:cxn modelId="{F78D881F-EF65-2540-8097-92BA5A039930}" type="presParOf" srcId="{343A7262-6CF1-3A44-8B7E-557B952FF098}" destId="{4C4321B8-8A65-F543-B962-F0AB04974F65}" srcOrd="5" destOrd="0" presId="urn:microsoft.com/office/officeart/2005/8/layout/radial4"/>
    <dgm:cxn modelId="{FCED1C1D-250D-8142-AEAF-AE69AD1A116B}" type="presParOf" srcId="{343A7262-6CF1-3A44-8B7E-557B952FF098}" destId="{13FB9394-F83C-6D4C-BAE0-8D3E05C3AF0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CAB85A-E0B2-4E47-8D7B-16BCD2CE5E9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8FAE1FF-0118-4575-8733-BC0DA6F96EEE}">
      <dgm:prSet phldrT="[Text]"/>
      <dgm:spPr/>
      <dgm:t>
        <a:bodyPr/>
        <a:lstStyle/>
        <a:p>
          <a:r>
            <a:rPr lang="en-US" b="1"/>
            <a:t>SFA Approaches</a:t>
          </a:r>
        </a:p>
      </dgm:t>
    </dgm:pt>
    <dgm:pt modelId="{57A0E133-7FA9-4BA3-A9A6-7AE45719A487}" type="parTrans" cxnId="{FAF322AA-9403-495B-AB2C-68EBAB44A7F0}">
      <dgm:prSet/>
      <dgm:spPr/>
      <dgm:t>
        <a:bodyPr/>
        <a:lstStyle/>
        <a:p>
          <a:endParaRPr lang="en-US"/>
        </a:p>
      </dgm:t>
    </dgm:pt>
    <dgm:pt modelId="{A0E2A936-D94D-495E-A73D-7D855E1D2FFA}" type="sibTrans" cxnId="{FAF322AA-9403-495B-AB2C-68EBAB44A7F0}">
      <dgm:prSet/>
      <dgm:spPr/>
      <dgm:t>
        <a:bodyPr/>
        <a:lstStyle/>
        <a:p>
          <a:endParaRPr lang="en-US"/>
        </a:p>
      </dgm:t>
    </dgm:pt>
    <dgm:pt modelId="{190D3549-0116-4D33-8349-BCBC62F2F278}">
      <dgm:prSet phldrT="[Text]"/>
      <dgm:spPr/>
      <dgm:t>
        <a:bodyPr/>
        <a:lstStyle/>
        <a:p>
          <a:r>
            <a:rPr lang="en-US" b="1"/>
            <a:t>Assessment</a:t>
          </a:r>
        </a:p>
      </dgm:t>
    </dgm:pt>
    <dgm:pt modelId="{F3AF6499-EEE0-4893-878B-5DCB7E49D648}" type="parTrans" cxnId="{E0199EEC-D7BF-41E9-8180-96F7766E9315}">
      <dgm:prSet/>
      <dgm:spPr/>
      <dgm:t>
        <a:bodyPr/>
        <a:lstStyle/>
        <a:p>
          <a:endParaRPr lang="en-US"/>
        </a:p>
      </dgm:t>
    </dgm:pt>
    <dgm:pt modelId="{4BBBC848-BC11-492B-A885-47FFF6BE2CFD}" type="sibTrans" cxnId="{E0199EEC-D7BF-41E9-8180-96F7766E9315}">
      <dgm:prSet/>
      <dgm:spPr/>
      <dgm:t>
        <a:bodyPr/>
        <a:lstStyle/>
        <a:p>
          <a:endParaRPr lang="en-US"/>
        </a:p>
      </dgm:t>
    </dgm:pt>
    <dgm:pt modelId="{FF66A59E-87D4-4E1E-8A37-5031A688FAF8}">
      <dgm:prSet phldrT="[Text]"/>
      <dgm:spPr/>
      <dgm:t>
        <a:bodyPr/>
        <a:lstStyle/>
        <a:p>
          <a:r>
            <a:rPr lang="en-US" b="1"/>
            <a:t>Self Check</a:t>
          </a:r>
        </a:p>
        <a:p>
          <a:r>
            <a:rPr lang="en-US" b="1"/>
            <a:t>Resources</a:t>
          </a:r>
        </a:p>
      </dgm:t>
    </dgm:pt>
    <dgm:pt modelId="{57D63EC0-6CA5-49FF-8D52-3F225201E0F4}" type="parTrans" cxnId="{F02A363D-65E1-43C9-AF6B-8D2A1F781364}">
      <dgm:prSet/>
      <dgm:spPr/>
      <dgm:t>
        <a:bodyPr/>
        <a:lstStyle/>
        <a:p>
          <a:endParaRPr lang="en-US"/>
        </a:p>
      </dgm:t>
    </dgm:pt>
    <dgm:pt modelId="{3DEE6C3C-FA0E-4B7B-BD9F-11F3AAD03D8E}" type="sibTrans" cxnId="{F02A363D-65E1-43C9-AF6B-8D2A1F781364}">
      <dgm:prSet/>
      <dgm:spPr/>
      <dgm:t>
        <a:bodyPr/>
        <a:lstStyle/>
        <a:p>
          <a:endParaRPr lang="en-US"/>
        </a:p>
      </dgm:t>
    </dgm:pt>
    <dgm:pt modelId="{419ED3E4-CADC-40F8-84A6-DC092F3D5E7C}">
      <dgm:prSet phldrT="[Text]"/>
      <dgm:spPr/>
      <dgm:t>
        <a:bodyPr/>
        <a:lstStyle/>
        <a:p>
          <a:r>
            <a:rPr lang="en-US" b="1"/>
            <a:t>Stress Checks</a:t>
          </a:r>
        </a:p>
      </dgm:t>
    </dgm:pt>
    <dgm:pt modelId="{6F7136A8-B655-4280-89CD-78887E348F62}" type="parTrans" cxnId="{7231255E-0057-4A80-8A4B-EC14D4A762C9}">
      <dgm:prSet/>
      <dgm:spPr/>
      <dgm:t>
        <a:bodyPr/>
        <a:lstStyle/>
        <a:p>
          <a:endParaRPr lang="en-US"/>
        </a:p>
      </dgm:t>
    </dgm:pt>
    <dgm:pt modelId="{72800373-9972-470D-8D6E-EC25E481008E}" type="sibTrans" cxnId="{7231255E-0057-4A80-8A4B-EC14D4A762C9}">
      <dgm:prSet/>
      <dgm:spPr/>
      <dgm:t>
        <a:bodyPr/>
        <a:lstStyle/>
        <a:p>
          <a:endParaRPr lang="en-US"/>
        </a:p>
      </dgm:t>
    </dgm:pt>
    <dgm:pt modelId="{31F09D99-1998-44C5-8B5B-5AEC2480027F}">
      <dgm:prSet phldrT="[Text]"/>
      <dgm:spPr/>
      <dgm:t>
        <a:bodyPr/>
        <a:lstStyle/>
        <a:p>
          <a:r>
            <a:rPr lang="en-US" b="1"/>
            <a:t>Enhance Resilience</a:t>
          </a:r>
        </a:p>
      </dgm:t>
    </dgm:pt>
    <dgm:pt modelId="{F61E424C-C223-4E56-BDAE-1927043A4529}" type="parTrans" cxnId="{6A782312-1162-44C4-B426-9696A6066D53}">
      <dgm:prSet/>
      <dgm:spPr/>
      <dgm:t>
        <a:bodyPr/>
        <a:lstStyle/>
        <a:p>
          <a:endParaRPr lang="en-US"/>
        </a:p>
      </dgm:t>
    </dgm:pt>
    <dgm:pt modelId="{736B72D6-86FF-4022-81BF-5D2875580FCE}" type="sibTrans" cxnId="{6A782312-1162-44C4-B426-9696A6066D53}">
      <dgm:prSet/>
      <dgm:spPr/>
      <dgm:t>
        <a:bodyPr/>
        <a:lstStyle/>
        <a:p>
          <a:endParaRPr lang="en-US"/>
        </a:p>
      </dgm:t>
    </dgm:pt>
    <dgm:pt modelId="{742885E3-47CB-45C2-AE87-4DB6450E77BD}">
      <dgm:prSet phldrT="[Text]"/>
      <dgm:spPr/>
      <dgm:t>
        <a:bodyPr/>
        <a:lstStyle/>
        <a:p>
          <a:pPr algn="ctr"/>
          <a:endParaRPr lang="en-US"/>
        </a:p>
        <a:p>
          <a:pPr algn="ctr"/>
          <a:r>
            <a:rPr lang="en-US" b="1"/>
            <a:t>Positive Practices Workshops</a:t>
          </a:r>
        </a:p>
        <a:p>
          <a:pPr algn="ctr"/>
          <a:r>
            <a:rPr lang="en-US"/>
            <a:t>	</a:t>
          </a:r>
        </a:p>
      </dgm:t>
    </dgm:pt>
    <dgm:pt modelId="{65F242D3-7687-44F6-ADB3-DDEE2CEF69F6}" type="parTrans" cxnId="{E540CA68-9312-4D05-B437-98D4900EF8CF}">
      <dgm:prSet/>
      <dgm:spPr/>
      <dgm:t>
        <a:bodyPr/>
        <a:lstStyle/>
        <a:p>
          <a:endParaRPr lang="en-US"/>
        </a:p>
      </dgm:t>
    </dgm:pt>
    <dgm:pt modelId="{1804C3FB-844E-4132-9A27-9DE9C02D6536}" type="sibTrans" cxnId="{E540CA68-9312-4D05-B437-98D4900EF8CF}">
      <dgm:prSet/>
      <dgm:spPr/>
      <dgm:t>
        <a:bodyPr/>
        <a:lstStyle/>
        <a:p>
          <a:endParaRPr lang="en-US"/>
        </a:p>
      </dgm:t>
    </dgm:pt>
    <dgm:pt modelId="{425CE187-4E92-42A6-9DAA-FE69831F2489}">
      <dgm:prSet/>
      <dgm:spPr/>
      <dgm:t>
        <a:bodyPr/>
        <a:lstStyle/>
        <a:p>
          <a:r>
            <a:rPr lang="en-US" b="1"/>
            <a:t>Intervention</a:t>
          </a:r>
        </a:p>
      </dgm:t>
    </dgm:pt>
    <dgm:pt modelId="{17DCBE54-66C1-44BD-A6F7-B63B5DAF1F5C}" type="parTrans" cxnId="{CB5EBA3D-0FA0-4757-9EEC-C77ACC1A1BF1}">
      <dgm:prSet/>
      <dgm:spPr/>
      <dgm:t>
        <a:bodyPr/>
        <a:lstStyle/>
        <a:p>
          <a:endParaRPr lang="en-US"/>
        </a:p>
      </dgm:t>
    </dgm:pt>
    <dgm:pt modelId="{557586CF-E8B0-4A0C-89D3-BD8A7116A529}" type="sibTrans" cxnId="{CB5EBA3D-0FA0-4757-9EEC-C77ACC1A1BF1}">
      <dgm:prSet/>
      <dgm:spPr/>
      <dgm:t>
        <a:bodyPr/>
        <a:lstStyle/>
        <a:p>
          <a:endParaRPr lang="en-US"/>
        </a:p>
      </dgm:t>
    </dgm:pt>
    <dgm:pt modelId="{037C8563-8244-4240-BD72-8743DF70D426}">
      <dgm:prSet/>
      <dgm:spPr/>
      <dgm:t>
        <a:bodyPr/>
        <a:lstStyle/>
        <a:p>
          <a:r>
            <a:rPr lang="en-US" b="1"/>
            <a:t>Comm. Skills</a:t>
          </a:r>
        </a:p>
        <a:p>
          <a:r>
            <a:rPr lang="en-US" b="1"/>
            <a:t>SFA</a:t>
          </a:r>
        </a:p>
        <a:p>
          <a:r>
            <a:rPr lang="en-US" b="1"/>
            <a:t>7 Cs</a:t>
          </a:r>
        </a:p>
      </dgm:t>
    </dgm:pt>
    <dgm:pt modelId="{162A8493-A335-45B8-93FA-4EEC17F9F016}" type="parTrans" cxnId="{A4A8AA91-A4E3-4CA1-A27A-5B65D5643A2E}">
      <dgm:prSet/>
      <dgm:spPr/>
      <dgm:t>
        <a:bodyPr/>
        <a:lstStyle/>
        <a:p>
          <a:endParaRPr lang="en-US"/>
        </a:p>
      </dgm:t>
    </dgm:pt>
    <dgm:pt modelId="{35E082AB-1E3E-49E2-B9B8-1DFE38B95DC4}" type="sibTrans" cxnId="{A4A8AA91-A4E3-4CA1-A27A-5B65D5643A2E}">
      <dgm:prSet/>
      <dgm:spPr/>
      <dgm:t>
        <a:bodyPr/>
        <a:lstStyle/>
        <a:p>
          <a:endParaRPr lang="en-US"/>
        </a:p>
      </dgm:t>
    </dgm:pt>
    <dgm:pt modelId="{F6DCEB1C-8626-4EA1-8DB1-B7A5B0888F3E}">
      <dgm:prSet/>
      <dgm:spPr/>
      <dgm:t>
        <a:bodyPr/>
        <a:lstStyle/>
        <a:p>
          <a:r>
            <a:rPr lang="en-US" b="1"/>
            <a:t>Team Development</a:t>
          </a:r>
        </a:p>
      </dgm:t>
    </dgm:pt>
    <dgm:pt modelId="{18980A43-20EB-43F1-84D7-C441DECF53FA}" type="parTrans" cxnId="{53B528A2-DB44-4800-A3EE-F4D43ACC28F8}">
      <dgm:prSet/>
      <dgm:spPr/>
      <dgm:t>
        <a:bodyPr/>
        <a:lstStyle/>
        <a:p>
          <a:endParaRPr lang="en-US"/>
        </a:p>
      </dgm:t>
    </dgm:pt>
    <dgm:pt modelId="{76DD98CD-02A3-423F-B9B6-90E5FCD20558}" type="sibTrans" cxnId="{53B528A2-DB44-4800-A3EE-F4D43ACC28F8}">
      <dgm:prSet/>
      <dgm:spPr/>
      <dgm:t>
        <a:bodyPr/>
        <a:lstStyle/>
        <a:p>
          <a:endParaRPr lang="en-US"/>
        </a:p>
      </dgm:t>
    </dgm:pt>
    <dgm:pt modelId="{510A3788-CC03-4E9F-9CAD-206D6B519951}">
      <dgm:prSet/>
      <dgm:spPr/>
      <dgm:t>
        <a:bodyPr/>
        <a:lstStyle/>
        <a:p>
          <a:r>
            <a:rPr lang="en-US" b="1"/>
            <a:t>Department/ Unit/team Level Interventions</a:t>
          </a:r>
        </a:p>
      </dgm:t>
    </dgm:pt>
    <dgm:pt modelId="{11AB1012-6033-4EA2-848A-1CE1EA13208D}" type="parTrans" cxnId="{625AB4FA-8EC1-4B12-A098-529955BCD183}">
      <dgm:prSet/>
      <dgm:spPr/>
      <dgm:t>
        <a:bodyPr/>
        <a:lstStyle/>
        <a:p>
          <a:endParaRPr lang="en-US"/>
        </a:p>
      </dgm:t>
    </dgm:pt>
    <dgm:pt modelId="{126CC228-97F3-4F33-A613-175B0BEB9DAE}" type="sibTrans" cxnId="{625AB4FA-8EC1-4B12-A098-529955BCD183}">
      <dgm:prSet/>
      <dgm:spPr/>
      <dgm:t>
        <a:bodyPr/>
        <a:lstStyle/>
        <a:p>
          <a:endParaRPr lang="en-US"/>
        </a:p>
      </dgm:t>
    </dgm:pt>
    <dgm:pt modelId="{838229A7-F1B3-4394-A9DD-0D93DB25454D}">
      <dgm:prSet/>
      <dgm:spPr/>
      <dgm:t>
        <a:bodyPr/>
        <a:lstStyle/>
        <a:p>
          <a:r>
            <a:rPr lang="en-US" b="1"/>
            <a:t>1:1 Coaching</a:t>
          </a:r>
        </a:p>
      </dgm:t>
    </dgm:pt>
    <dgm:pt modelId="{33D85E46-83C4-4BFD-BAD4-CD936C4919A6}" type="parTrans" cxnId="{4FAB2D5B-FBD6-4180-A3B5-B8BD53E66FD2}">
      <dgm:prSet/>
      <dgm:spPr/>
      <dgm:t>
        <a:bodyPr/>
        <a:lstStyle/>
        <a:p>
          <a:endParaRPr lang="en-US"/>
        </a:p>
      </dgm:t>
    </dgm:pt>
    <dgm:pt modelId="{A9574010-8FB1-460A-90E1-796CD2DA9A3E}" type="sibTrans" cxnId="{4FAB2D5B-FBD6-4180-A3B5-B8BD53E66FD2}">
      <dgm:prSet/>
      <dgm:spPr/>
      <dgm:t>
        <a:bodyPr/>
        <a:lstStyle/>
        <a:p>
          <a:endParaRPr lang="en-US"/>
        </a:p>
      </dgm:t>
    </dgm:pt>
    <dgm:pt modelId="{D2E3ADF0-06E9-49FC-8698-D599956D1125}" type="pres">
      <dgm:prSet presAssocID="{37CAB85A-E0B2-4E47-8D7B-16BCD2CE5E96}" presName="hierChild1" presStyleCnt="0">
        <dgm:presLayoutVars>
          <dgm:chPref val="1"/>
          <dgm:dir/>
          <dgm:animOne val="branch"/>
          <dgm:animLvl val="lvl"/>
          <dgm:resizeHandles/>
        </dgm:presLayoutVars>
      </dgm:prSet>
      <dgm:spPr/>
    </dgm:pt>
    <dgm:pt modelId="{46E7512C-2496-4C55-A6BF-4B4EE2AF84E4}" type="pres">
      <dgm:prSet presAssocID="{B8FAE1FF-0118-4575-8733-BC0DA6F96EEE}" presName="hierRoot1" presStyleCnt="0"/>
      <dgm:spPr/>
    </dgm:pt>
    <dgm:pt modelId="{333CF820-9E04-46FD-A90A-CC40B0B9839F}" type="pres">
      <dgm:prSet presAssocID="{B8FAE1FF-0118-4575-8733-BC0DA6F96EEE}" presName="composite" presStyleCnt="0"/>
      <dgm:spPr/>
    </dgm:pt>
    <dgm:pt modelId="{0B1DD6C8-66BD-4B3E-9398-45B7A472BE72}" type="pres">
      <dgm:prSet presAssocID="{B8FAE1FF-0118-4575-8733-BC0DA6F96EEE}" presName="background" presStyleLbl="node0" presStyleIdx="0" presStyleCnt="1"/>
      <dgm:spPr>
        <a:solidFill>
          <a:schemeClr val="bg1">
            <a:lumMod val="50000"/>
          </a:schemeClr>
        </a:solidFill>
      </dgm:spPr>
    </dgm:pt>
    <dgm:pt modelId="{3127BFB4-DCDA-4EA4-8772-41262827D3A4}" type="pres">
      <dgm:prSet presAssocID="{B8FAE1FF-0118-4575-8733-BC0DA6F96EEE}" presName="text" presStyleLbl="fgAcc0" presStyleIdx="0" presStyleCnt="1">
        <dgm:presLayoutVars>
          <dgm:chPref val="3"/>
        </dgm:presLayoutVars>
      </dgm:prSet>
      <dgm:spPr/>
    </dgm:pt>
    <dgm:pt modelId="{B3CE6819-D8D0-4405-8D9B-C72728DC4C48}" type="pres">
      <dgm:prSet presAssocID="{B8FAE1FF-0118-4575-8733-BC0DA6F96EEE}" presName="hierChild2" presStyleCnt="0"/>
      <dgm:spPr/>
    </dgm:pt>
    <dgm:pt modelId="{F23A471C-4765-40F8-B18C-49553EBE6A08}" type="pres">
      <dgm:prSet presAssocID="{F3AF6499-EEE0-4893-878B-5DCB7E49D648}" presName="Name10" presStyleLbl="parChTrans1D2" presStyleIdx="0" presStyleCnt="3"/>
      <dgm:spPr/>
    </dgm:pt>
    <dgm:pt modelId="{FBB87CFD-D413-42BC-9787-063CE9CF1846}" type="pres">
      <dgm:prSet presAssocID="{190D3549-0116-4D33-8349-BCBC62F2F278}" presName="hierRoot2" presStyleCnt="0"/>
      <dgm:spPr/>
    </dgm:pt>
    <dgm:pt modelId="{58C7606B-1FCD-461A-BE20-199B7C7ADCD3}" type="pres">
      <dgm:prSet presAssocID="{190D3549-0116-4D33-8349-BCBC62F2F278}" presName="composite2" presStyleCnt="0"/>
      <dgm:spPr/>
    </dgm:pt>
    <dgm:pt modelId="{CB4893BF-03CB-44B8-BCF8-F3E13602D7DD}" type="pres">
      <dgm:prSet presAssocID="{190D3549-0116-4D33-8349-BCBC62F2F278}" presName="background2" presStyleLbl="node2" presStyleIdx="0" presStyleCnt="3"/>
      <dgm:spPr/>
    </dgm:pt>
    <dgm:pt modelId="{9B528156-756C-4B78-8EEF-26B9E71BA9CD}" type="pres">
      <dgm:prSet presAssocID="{190D3549-0116-4D33-8349-BCBC62F2F278}" presName="text2" presStyleLbl="fgAcc2" presStyleIdx="0" presStyleCnt="3" custLinFactNeighborY="-3573">
        <dgm:presLayoutVars>
          <dgm:chPref val="3"/>
        </dgm:presLayoutVars>
      </dgm:prSet>
      <dgm:spPr/>
    </dgm:pt>
    <dgm:pt modelId="{A50672A3-2353-4378-8E50-6673A22B145E}" type="pres">
      <dgm:prSet presAssocID="{190D3549-0116-4D33-8349-BCBC62F2F278}" presName="hierChild3" presStyleCnt="0"/>
      <dgm:spPr/>
    </dgm:pt>
    <dgm:pt modelId="{01723B46-B9F5-463F-84A7-5271CEE74BB6}" type="pres">
      <dgm:prSet presAssocID="{57D63EC0-6CA5-49FF-8D52-3F225201E0F4}" presName="Name17" presStyleLbl="parChTrans1D3" presStyleIdx="0" presStyleCnt="7"/>
      <dgm:spPr/>
    </dgm:pt>
    <dgm:pt modelId="{DCB2C035-EE6D-4184-B041-E3080D9B3C58}" type="pres">
      <dgm:prSet presAssocID="{FF66A59E-87D4-4E1E-8A37-5031A688FAF8}" presName="hierRoot3" presStyleCnt="0"/>
      <dgm:spPr/>
    </dgm:pt>
    <dgm:pt modelId="{20774089-5BEC-4538-A13F-3FE8F047CD7E}" type="pres">
      <dgm:prSet presAssocID="{FF66A59E-87D4-4E1E-8A37-5031A688FAF8}" presName="composite3" presStyleCnt="0"/>
      <dgm:spPr/>
    </dgm:pt>
    <dgm:pt modelId="{380579CE-7C85-4C85-B9CE-BAD7DA439FD0}" type="pres">
      <dgm:prSet presAssocID="{FF66A59E-87D4-4E1E-8A37-5031A688FAF8}" presName="background3" presStyleLbl="node3" presStyleIdx="0" presStyleCnt="7"/>
      <dgm:spPr/>
    </dgm:pt>
    <dgm:pt modelId="{0046FC86-DE9E-40B1-B949-4024B3E652C6}" type="pres">
      <dgm:prSet presAssocID="{FF66A59E-87D4-4E1E-8A37-5031A688FAF8}" presName="text3" presStyleLbl="fgAcc3" presStyleIdx="0" presStyleCnt="7" custLinFactNeighborY="-3573">
        <dgm:presLayoutVars>
          <dgm:chPref val="3"/>
        </dgm:presLayoutVars>
      </dgm:prSet>
      <dgm:spPr/>
    </dgm:pt>
    <dgm:pt modelId="{066167CB-93F2-4092-A64A-F8626B47687B}" type="pres">
      <dgm:prSet presAssocID="{FF66A59E-87D4-4E1E-8A37-5031A688FAF8}" presName="hierChild4" presStyleCnt="0"/>
      <dgm:spPr/>
    </dgm:pt>
    <dgm:pt modelId="{9AFB7F2A-DE50-4AFD-8414-5C71115AD3C5}" type="pres">
      <dgm:prSet presAssocID="{6F7136A8-B655-4280-89CD-78887E348F62}" presName="Name17" presStyleLbl="parChTrans1D3" presStyleIdx="1" presStyleCnt="7"/>
      <dgm:spPr/>
    </dgm:pt>
    <dgm:pt modelId="{F8F96E64-02B3-41B2-A9A9-512FF5B48BFA}" type="pres">
      <dgm:prSet presAssocID="{419ED3E4-CADC-40F8-84A6-DC092F3D5E7C}" presName="hierRoot3" presStyleCnt="0"/>
      <dgm:spPr/>
    </dgm:pt>
    <dgm:pt modelId="{F7070180-B91A-4693-B41E-F5DE90C322FE}" type="pres">
      <dgm:prSet presAssocID="{419ED3E4-CADC-40F8-84A6-DC092F3D5E7C}" presName="composite3" presStyleCnt="0"/>
      <dgm:spPr/>
    </dgm:pt>
    <dgm:pt modelId="{502881E0-247C-4D0E-AB93-0BFAF9119A30}" type="pres">
      <dgm:prSet presAssocID="{419ED3E4-CADC-40F8-84A6-DC092F3D5E7C}" presName="background3" presStyleLbl="node3" presStyleIdx="1" presStyleCnt="7"/>
      <dgm:spPr/>
    </dgm:pt>
    <dgm:pt modelId="{8CEDE60A-1904-4106-9A54-06DFC904F880}" type="pres">
      <dgm:prSet presAssocID="{419ED3E4-CADC-40F8-84A6-DC092F3D5E7C}" presName="text3" presStyleLbl="fgAcc3" presStyleIdx="1" presStyleCnt="7" custLinFactNeighborY="-3573">
        <dgm:presLayoutVars>
          <dgm:chPref val="3"/>
        </dgm:presLayoutVars>
      </dgm:prSet>
      <dgm:spPr/>
    </dgm:pt>
    <dgm:pt modelId="{20F8BC13-674D-4403-B537-78FA4CA66C7D}" type="pres">
      <dgm:prSet presAssocID="{419ED3E4-CADC-40F8-84A6-DC092F3D5E7C}" presName="hierChild4" presStyleCnt="0"/>
      <dgm:spPr/>
    </dgm:pt>
    <dgm:pt modelId="{69F51139-5CB9-4363-8C92-AE23E07C5AB9}" type="pres">
      <dgm:prSet presAssocID="{F61E424C-C223-4E56-BDAE-1927043A4529}" presName="Name10" presStyleLbl="parChTrans1D2" presStyleIdx="1" presStyleCnt="3"/>
      <dgm:spPr/>
    </dgm:pt>
    <dgm:pt modelId="{F835D6CA-6D49-4924-A293-AA96BEC25F9D}" type="pres">
      <dgm:prSet presAssocID="{31F09D99-1998-44C5-8B5B-5AEC2480027F}" presName="hierRoot2" presStyleCnt="0"/>
      <dgm:spPr/>
    </dgm:pt>
    <dgm:pt modelId="{6E10E370-E441-419B-AFEE-06635DABB4F7}" type="pres">
      <dgm:prSet presAssocID="{31F09D99-1998-44C5-8B5B-5AEC2480027F}" presName="composite2" presStyleCnt="0"/>
      <dgm:spPr/>
    </dgm:pt>
    <dgm:pt modelId="{A856AB6E-DE47-4902-A489-DB8247B1733D}" type="pres">
      <dgm:prSet presAssocID="{31F09D99-1998-44C5-8B5B-5AEC2480027F}" presName="background2" presStyleLbl="node2" presStyleIdx="1" presStyleCnt="3"/>
      <dgm:spPr>
        <a:solidFill>
          <a:srgbClr val="00B050"/>
        </a:solidFill>
      </dgm:spPr>
    </dgm:pt>
    <dgm:pt modelId="{C6695722-CA75-4BFE-A77D-7ED32BF4C79F}" type="pres">
      <dgm:prSet presAssocID="{31F09D99-1998-44C5-8B5B-5AEC2480027F}" presName="text2" presStyleLbl="fgAcc2" presStyleIdx="1" presStyleCnt="3">
        <dgm:presLayoutVars>
          <dgm:chPref val="3"/>
        </dgm:presLayoutVars>
      </dgm:prSet>
      <dgm:spPr/>
    </dgm:pt>
    <dgm:pt modelId="{C79F8C17-18BA-474F-AE85-1B51EB3DAC0D}" type="pres">
      <dgm:prSet presAssocID="{31F09D99-1998-44C5-8B5B-5AEC2480027F}" presName="hierChild3" presStyleCnt="0"/>
      <dgm:spPr/>
    </dgm:pt>
    <dgm:pt modelId="{80A98825-2307-4D5E-9BD5-C2627351FECE}" type="pres">
      <dgm:prSet presAssocID="{65F242D3-7687-44F6-ADB3-DDEE2CEF69F6}" presName="Name17" presStyleLbl="parChTrans1D3" presStyleIdx="2" presStyleCnt="7"/>
      <dgm:spPr/>
    </dgm:pt>
    <dgm:pt modelId="{38A624DD-29EB-45D3-A711-2D0EBD6675FD}" type="pres">
      <dgm:prSet presAssocID="{742885E3-47CB-45C2-AE87-4DB6450E77BD}" presName="hierRoot3" presStyleCnt="0"/>
      <dgm:spPr/>
    </dgm:pt>
    <dgm:pt modelId="{8E9A6AAD-3173-45D3-AB09-441D15ED4A91}" type="pres">
      <dgm:prSet presAssocID="{742885E3-47CB-45C2-AE87-4DB6450E77BD}" presName="composite3" presStyleCnt="0"/>
      <dgm:spPr/>
    </dgm:pt>
    <dgm:pt modelId="{C9A114F9-E7A6-425D-AB4B-559766BAB66A}" type="pres">
      <dgm:prSet presAssocID="{742885E3-47CB-45C2-AE87-4DB6450E77BD}" presName="background3" presStyleLbl="node3" presStyleIdx="2" presStyleCnt="7"/>
      <dgm:spPr>
        <a:solidFill>
          <a:srgbClr val="00B050"/>
        </a:solidFill>
      </dgm:spPr>
    </dgm:pt>
    <dgm:pt modelId="{E4E95CD7-B80A-4551-89C0-CB2A1C993F37}" type="pres">
      <dgm:prSet presAssocID="{742885E3-47CB-45C2-AE87-4DB6450E77BD}" presName="text3" presStyleLbl="fgAcc3" presStyleIdx="2" presStyleCnt="7">
        <dgm:presLayoutVars>
          <dgm:chPref val="3"/>
        </dgm:presLayoutVars>
      </dgm:prSet>
      <dgm:spPr/>
    </dgm:pt>
    <dgm:pt modelId="{7CC983E2-D470-496D-8246-1BEC4C00B5B4}" type="pres">
      <dgm:prSet presAssocID="{742885E3-47CB-45C2-AE87-4DB6450E77BD}" presName="hierChild4" presStyleCnt="0"/>
      <dgm:spPr/>
    </dgm:pt>
    <dgm:pt modelId="{DBFC6F62-C856-49F1-AF40-23F251709B85}" type="pres">
      <dgm:prSet presAssocID="{162A8493-A335-45B8-93FA-4EEC17F9F016}" presName="Name17" presStyleLbl="parChTrans1D3" presStyleIdx="3" presStyleCnt="7"/>
      <dgm:spPr/>
    </dgm:pt>
    <dgm:pt modelId="{43C05F57-2946-4092-915C-3C371BE0F50B}" type="pres">
      <dgm:prSet presAssocID="{037C8563-8244-4240-BD72-8743DF70D426}" presName="hierRoot3" presStyleCnt="0"/>
      <dgm:spPr/>
    </dgm:pt>
    <dgm:pt modelId="{27138538-A29D-4A8F-B708-5301316A1B9D}" type="pres">
      <dgm:prSet presAssocID="{037C8563-8244-4240-BD72-8743DF70D426}" presName="composite3" presStyleCnt="0"/>
      <dgm:spPr/>
    </dgm:pt>
    <dgm:pt modelId="{CC47C7B4-BE21-4CD9-960C-F2E5105F1540}" type="pres">
      <dgm:prSet presAssocID="{037C8563-8244-4240-BD72-8743DF70D426}" presName="background3" presStyleLbl="node3" presStyleIdx="3" presStyleCnt="7"/>
      <dgm:spPr>
        <a:solidFill>
          <a:srgbClr val="00B050"/>
        </a:solidFill>
      </dgm:spPr>
    </dgm:pt>
    <dgm:pt modelId="{ECE073EF-11FB-4B13-8193-2CC6F351E98A}" type="pres">
      <dgm:prSet presAssocID="{037C8563-8244-4240-BD72-8743DF70D426}" presName="text3" presStyleLbl="fgAcc3" presStyleIdx="3" presStyleCnt="7">
        <dgm:presLayoutVars>
          <dgm:chPref val="3"/>
        </dgm:presLayoutVars>
      </dgm:prSet>
      <dgm:spPr/>
    </dgm:pt>
    <dgm:pt modelId="{935DE71C-F609-4F90-A769-B80EE6828AE4}" type="pres">
      <dgm:prSet presAssocID="{037C8563-8244-4240-BD72-8743DF70D426}" presName="hierChild4" presStyleCnt="0"/>
      <dgm:spPr/>
    </dgm:pt>
    <dgm:pt modelId="{A512D837-6A6D-4C86-98E9-34B19AB3A5A2}" type="pres">
      <dgm:prSet presAssocID="{18980A43-20EB-43F1-84D7-C441DECF53FA}" presName="Name17" presStyleLbl="parChTrans1D3" presStyleIdx="4" presStyleCnt="7"/>
      <dgm:spPr/>
    </dgm:pt>
    <dgm:pt modelId="{5B888B90-53B0-4EC9-AF51-04A7C3FAA642}" type="pres">
      <dgm:prSet presAssocID="{F6DCEB1C-8626-4EA1-8DB1-B7A5B0888F3E}" presName="hierRoot3" presStyleCnt="0"/>
      <dgm:spPr/>
    </dgm:pt>
    <dgm:pt modelId="{012E5A20-BC22-4667-86B5-103E7F06DCC1}" type="pres">
      <dgm:prSet presAssocID="{F6DCEB1C-8626-4EA1-8DB1-B7A5B0888F3E}" presName="composite3" presStyleCnt="0"/>
      <dgm:spPr/>
    </dgm:pt>
    <dgm:pt modelId="{3E05ACC8-C44F-4A53-B3FF-8064EB263C82}" type="pres">
      <dgm:prSet presAssocID="{F6DCEB1C-8626-4EA1-8DB1-B7A5B0888F3E}" presName="background3" presStyleLbl="node3" presStyleIdx="4" presStyleCnt="7"/>
      <dgm:spPr>
        <a:solidFill>
          <a:srgbClr val="00B050"/>
        </a:solidFill>
      </dgm:spPr>
    </dgm:pt>
    <dgm:pt modelId="{F9DEA075-39F8-499C-9838-9FFEADE4F939}" type="pres">
      <dgm:prSet presAssocID="{F6DCEB1C-8626-4EA1-8DB1-B7A5B0888F3E}" presName="text3" presStyleLbl="fgAcc3" presStyleIdx="4" presStyleCnt="7">
        <dgm:presLayoutVars>
          <dgm:chPref val="3"/>
        </dgm:presLayoutVars>
      </dgm:prSet>
      <dgm:spPr/>
    </dgm:pt>
    <dgm:pt modelId="{FC9135B7-B091-488B-B2F9-AA812B7384D6}" type="pres">
      <dgm:prSet presAssocID="{F6DCEB1C-8626-4EA1-8DB1-B7A5B0888F3E}" presName="hierChild4" presStyleCnt="0"/>
      <dgm:spPr/>
    </dgm:pt>
    <dgm:pt modelId="{42B6154D-3E2F-4514-BE69-F81FD2691806}" type="pres">
      <dgm:prSet presAssocID="{17DCBE54-66C1-44BD-A6F7-B63B5DAF1F5C}" presName="Name10" presStyleLbl="parChTrans1D2" presStyleIdx="2" presStyleCnt="3"/>
      <dgm:spPr/>
    </dgm:pt>
    <dgm:pt modelId="{95B2C45D-BF49-4358-A73A-E0D12C14BF16}" type="pres">
      <dgm:prSet presAssocID="{425CE187-4E92-42A6-9DAA-FE69831F2489}" presName="hierRoot2" presStyleCnt="0"/>
      <dgm:spPr/>
    </dgm:pt>
    <dgm:pt modelId="{E08A5A10-DE1E-4E4A-A3BA-CC1349D9DF7F}" type="pres">
      <dgm:prSet presAssocID="{425CE187-4E92-42A6-9DAA-FE69831F2489}" presName="composite2" presStyleCnt="0"/>
      <dgm:spPr/>
    </dgm:pt>
    <dgm:pt modelId="{396CBDB9-7FB9-4161-B523-B7D76DF9C420}" type="pres">
      <dgm:prSet presAssocID="{425CE187-4E92-42A6-9DAA-FE69831F2489}" presName="background2" presStyleLbl="node2" presStyleIdx="2" presStyleCnt="3"/>
      <dgm:spPr>
        <a:solidFill>
          <a:srgbClr val="FFFF00"/>
        </a:solidFill>
      </dgm:spPr>
    </dgm:pt>
    <dgm:pt modelId="{D44CD2D6-A66D-4E13-8D35-C414DF712352}" type="pres">
      <dgm:prSet presAssocID="{425CE187-4E92-42A6-9DAA-FE69831F2489}" presName="text2" presStyleLbl="fgAcc2" presStyleIdx="2" presStyleCnt="3">
        <dgm:presLayoutVars>
          <dgm:chPref val="3"/>
        </dgm:presLayoutVars>
      </dgm:prSet>
      <dgm:spPr/>
    </dgm:pt>
    <dgm:pt modelId="{FB7438F6-2AD4-4A87-9767-2FE4B8855B9B}" type="pres">
      <dgm:prSet presAssocID="{425CE187-4E92-42A6-9DAA-FE69831F2489}" presName="hierChild3" presStyleCnt="0"/>
      <dgm:spPr/>
    </dgm:pt>
    <dgm:pt modelId="{29F778ED-D582-4245-B3C1-1B2254899AD1}" type="pres">
      <dgm:prSet presAssocID="{11AB1012-6033-4EA2-848A-1CE1EA13208D}" presName="Name17" presStyleLbl="parChTrans1D3" presStyleIdx="5" presStyleCnt="7"/>
      <dgm:spPr/>
    </dgm:pt>
    <dgm:pt modelId="{CBC1A72F-99FC-44DC-A613-ADA0C3CF289F}" type="pres">
      <dgm:prSet presAssocID="{510A3788-CC03-4E9F-9CAD-206D6B519951}" presName="hierRoot3" presStyleCnt="0"/>
      <dgm:spPr/>
    </dgm:pt>
    <dgm:pt modelId="{18A1A815-AF03-4F42-AA95-A42A59D4E854}" type="pres">
      <dgm:prSet presAssocID="{510A3788-CC03-4E9F-9CAD-206D6B519951}" presName="composite3" presStyleCnt="0"/>
      <dgm:spPr/>
    </dgm:pt>
    <dgm:pt modelId="{E665DD4E-2FA7-462B-93BB-715452D7832E}" type="pres">
      <dgm:prSet presAssocID="{510A3788-CC03-4E9F-9CAD-206D6B519951}" presName="background3" presStyleLbl="node3" presStyleIdx="5" presStyleCnt="7"/>
      <dgm:spPr>
        <a:solidFill>
          <a:srgbClr val="FFFF00"/>
        </a:solidFill>
      </dgm:spPr>
    </dgm:pt>
    <dgm:pt modelId="{B6722EB7-FF2A-406E-BDB7-153118CF7CED}" type="pres">
      <dgm:prSet presAssocID="{510A3788-CC03-4E9F-9CAD-206D6B519951}" presName="text3" presStyleLbl="fgAcc3" presStyleIdx="5" presStyleCnt="7">
        <dgm:presLayoutVars>
          <dgm:chPref val="3"/>
        </dgm:presLayoutVars>
      </dgm:prSet>
      <dgm:spPr/>
    </dgm:pt>
    <dgm:pt modelId="{02C3F1DB-5F5D-428A-B7C8-0F7AD640EC78}" type="pres">
      <dgm:prSet presAssocID="{510A3788-CC03-4E9F-9CAD-206D6B519951}" presName="hierChild4" presStyleCnt="0"/>
      <dgm:spPr/>
    </dgm:pt>
    <dgm:pt modelId="{26E95C5E-9D1C-46B5-996F-F6EEE1B51CE4}" type="pres">
      <dgm:prSet presAssocID="{33D85E46-83C4-4BFD-BAD4-CD936C4919A6}" presName="Name17" presStyleLbl="parChTrans1D3" presStyleIdx="6" presStyleCnt="7"/>
      <dgm:spPr/>
    </dgm:pt>
    <dgm:pt modelId="{0494B9C9-4D64-4F4F-9BBF-B61E4428B4D8}" type="pres">
      <dgm:prSet presAssocID="{838229A7-F1B3-4394-A9DD-0D93DB25454D}" presName="hierRoot3" presStyleCnt="0"/>
      <dgm:spPr/>
    </dgm:pt>
    <dgm:pt modelId="{21E198BB-7797-4DA9-8D93-C98181695AFF}" type="pres">
      <dgm:prSet presAssocID="{838229A7-F1B3-4394-A9DD-0D93DB25454D}" presName="composite3" presStyleCnt="0"/>
      <dgm:spPr/>
    </dgm:pt>
    <dgm:pt modelId="{C41C8336-EEE2-4ADB-AD60-8A01BEB72993}" type="pres">
      <dgm:prSet presAssocID="{838229A7-F1B3-4394-A9DD-0D93DB25454D}" presName="background3" presStyleLbl="node3" presStyleIdx="6" presStyleCnt="7"/>
      <dgm:spPr>
        <a:solidFill>
          <a:srgbClr val="FFFF00"/>
        </a:solidFill>
      </dgm:spPr>
    </dgm:pt>
    <dgm:pt modelId="{C93B5ECA-FCE1-4AE3-B791-D8E5187FF5AC}" type="pres">
      <dgm:prSet presAssocID="{838229A7-F1B3-4394-A9DD-0D93DB25454D}" presName="text3" presStyleLbl="fgAcc3" presStyleIdx="6" presStyleCnt="7">
        <dgm:presLayoutVars>
          <dgm:chPref val="3"/>
        </dgm:presLayoutVars>
      </dgm:prSet>
      <dgm:spPr/>
    </dgm:pt>
    <dgm:pt modelId="{636F08C1-0F61-444C-B610-AE08E9E8D1E6}" type="pres">
      <dgm:prSet presAssocID="{838229A7-F1B3-4394-A9DD-0D93DB25454D}" presName="hierChild4" presStyleCnt="0"/>
      <dgm:spPr/>
    </dgm:pt>
  </dgm:ptLst>
  <dgm:cxnLst>
    <dgm:cxn modelId="{ADB57C03-024F-4DEA-B86F-4D57DEB17C01}" type="presOf" srcId="{F61E424C-C223-4E56-BDAE-1927043A4529}" destId="{69F51139-5CB9-4363-8C92-AE23E07C5AB9}" srcOrd="0" destOrd="0" presId="urn:microsoft.com/office/officeart/2005/8/layout/hierarchy1"/>
    <dgm:cxn modelId="{4A045205-FC0D-4597-9BC5-6AF7F0B5FAEF}" type="presOf" srcId="{838229A7-F1B3-4394-A9DD-0D93DB25454D}" destId="{C93B5ECA-FCE1-4AE3-B791-D8E5187FF5AC}" srcOrd="0" destOrd="0" presId="urn:microsoft.com/office/officeart/2005/8/layout/hierarchy1"/>
    <dgm:cxn modelId="{27329605-3539-45A1-AD01-3AB3779968ED}" type="presOf" srcId="{33D85E46-83C4-4BFD-BAD4-CD936C4919A6}" destId="{26E95C5E-9D1C-46B5-996F-F6EEE1B51CE4}" srcOrd="0" destOrd="0" presId="urn:microsoft.com/office/officeart/2005/8/layout/hierarchy1"/>
    <dgm:cxn modelId="{D9124407-5C3C-472D-9E1D-DA25EE7056B5}" type="presOf" srcId="{31F09D99-1998-44C5-8B5B-5AEC2480027F}" destId="{C6695722-CA75-4BFE-A77D-7ED32BF4C79F}" srcOrd="0" destOrd="0" presId="urn:microsoft.com/office/officeart/2005/8/layout/hierarchy1"/>
    <dgm:cxn modelId="{5AF4200B-C05F-4580-96B2-2BF564C9857B}" type="presOf" srcId="{037C8563-8244-4240-BD72-8743DF70D426}" destId="{ECE073EF-11FB-4B13-8193-2CC6F351E98A}" srcOrd="0" destOrd="0" presId="urn:microsoft.com/office/officeart/2005/8/layout/hierarchy1"/>
    <dgm:cxn modelId="{6A782312-1162-44C4-B426-9696A6066D53}" srcId="{B8FAE1FF-0118-4575-8733-BC0DA6F96EEE}" destId="{31F09D99-1998-44C5-8B5B-5AEC2480027F}" srcOrd="1" destOrd="0" parTransId="{F61E424C-C223-4E56-BDAE-1927043A4529}" sibTransId="{736B72D6-86FF-4022-81BF-5D2875580FCE}"/>
    <dgm:cxn modelId="{6077381C-CFD6-45F6-98C2-56F597BA0FA6}" type="presOf" srcId="{F6DCEB1C-8626-4EA1-8DB1-B7A5B0888F3E}" destId="{F9DEA075-39F8-499C-9838-9FFEADE4F939}" srcOrd="0" destOrd="0" presId="urn:microsoft.com/office/officeart/2005/8/layout/hierarchy1"/>
    <dgm:cxn modelId="{F62B0821-7641-4B7F-A6DF-044435C17353}" type="presOf" srcId="{37CAB85A-E0B2-4E47-8D7B-16BCD2CE5E96}" destId="{D2E3ADF0-06E9-49FC-8698-D599956D1125}" srcOrd="0" destOrd="0" presId="urn:microsoft.com/office/officeart/2005/8/layout/hierarchy1"/>
    <dgm:cxn modelId="{D61CEF30-48F1-4546-B494-B941A1423AFF}" type="presOf" srcId="{FF66A59E-87D4-4E1E-8A37-5031A688FAF8}" destId="{0046FC86-DE9E-40B1-B949-4024B3E652C6}" srcOrd="0" destOrd="0" presId="urn:microsoft.com/office/officeart/2005/8/layout/hierarchy1"/>
    <dgm:cxn modelId="{EED9E43A-5B39-4B09-B22C-F535264E5B61}" type="presOf" srcId="{11AB1012-6033-4EA2-848A-1CE1EA13208D}" destId="{29F778ED-D582-4245-B3C1-1B2254899AD1}" srcOrd="0" destOrd="0" presId="urn:microsoft.com/office/officeart/2005/8/layout/hierarchy1"/>
    <dgm:cxn modelId="{F02A363D-65E1-43C9-AF6B-8D2A1F781364}" srcId="{190D3549-0116-4D33-8349-BCBC62F2F278}" destId="{FF66A59E-87D4-4E1E-8A37-5031A688FAF8}" srcOrd="0" destOrd="0" parTransId="{57D63EC0-6CA5-49FF-8D52-3F225201E0F4}" sibTransId="{3DEE6C3C-FA0E-4B7B-BD9F-11F3AAD03D8E}"/>
    <dgm:cxn modelId="{CB5EBA3D-0FA0-4757-9EEC-C77ACC1A1BF1}" srcId="{B8FAE1FF-0118-4575-8733-BC0DA6F96EEE}" destId="{425CE187-4E92-42A6-9DAA-FE69831F2489}" srcOrd="2" destOrd="0" parTransId="{17DCBE54-66C1-44BD-A6F7-B63B5DAF1F5C}" sibTransId="{557586CF-E8B0-4A0C-89D3-BD8A7116A529}"/>
    <dgm:cxn modelId="{4FAB2D5B-FBD6-4180-A3B5-B8BD53E66FD2}" srcId="{425CE187-4E92-42A6-9DAA-FE69831F2489}" destId="{838229A7-F1B3-4394-A9DD-0D93DB25454D}" srcOrd="1" destOrd="0" parTransId="{33D85E46-83C4-4BFD-BAD4-CD936C4919A6}" sibTransId="{A9574010-8FB1-460A-90E1-796CD2DA9A3E}"/>
    <dgm:cxn modelId="{7231255E-0057-4A80-8A4B-EC14D4A762C9}" srcId="{190D3549-0116-4D33-8349-BCBC62F2F278}" destId="{419ED3E4-CADC-40F8-84A6-DC092F3D5E7C}" srcOrd="1" destOrd="0" parTransId="{6F7136A8-B655-4280-89CD-78887E348F62}" sibTransId="{72800373-9972-470D-8D6E-EC25E481008E}"/>
    <dgm:cxn modelId="{7A26995F-73E1-4922-A759-56CEC458BB3B}" type="presOf" srcId="{190D3549-0116-4D33-8349-BCBC62F2F278}" destId="{9B528156-756C-4B78-8EEF-26B9E71BA9CD}" srcOrd="0" destOrd="0" presId="urn:microsoft.com/office/officeart/2005/8/layout/hierarchy1"/>
    <dgm:cxn modelId="{B2058D43-9657-458D-BCFC-012E18C6207B}" type="presOf" srcId="{425CE187-4E92-42A6-9DAA-FE69831F2489}" destId="{D44CD2D6-A66D-4E13-8D35-C414DF712352}" srcOrd="0" destOrd="0" presId="urn:microsoft.com/office/officeart/2005/8/layout/hierarchy1"/>
    <dgm:cxn modelId="{E540CA68-9312-4D05-B437-98D4900EF8CF}" srcId="{31F09D99-1998-44C5-8B5B-5AEC2480027F}" destId="{742885E3-47CB-45C2-AE87-4DB6450E77BD}" srcOrd="0" destOrd="0" parTransId="{65F242D3-7687-44F6-ADB3-DDEE2CEF69F6}" sibTransId="{1804C3FB-844E-4132-9A27-9DE9C02D6536}"/>
    <dgm:cxn modelId="{64CC6B75-C526-4BB0-8880-194B71C8A4D8}" type="presOf" srcId="{B8FAE1FF-0118-4575-8733-BC0DA6F96EEE}" destId="{3127BFB4-DCDA-4EA4-8772-41262827D3A4}" srcOrd="0" destOrd="0" presId="urn:microsoft.com/office/officeart/2005/8/layout/hierarchy1"/>
    <dgm:cxn modelId="{EA2ECF58-344E-42F6-93A6-AE84A4E2B7AD}" type="presOf" srcId="{17DCBE54-66C1-44BD-A6F7-B63B5DAF1F5C}" destId="{42B6154D-3E2F-4514-BE69-F81FD2691806}" srcOrd="0" destOrd="0" presId="urn:microsoft.com/office/officeart/2005/8/layout/hierarchy1"/>
    <dgm:cxn modelId="{FA28258B-0651-437E-A417-92584F69FEBD}" type="presOf" srcId="{6F7136A8-B655-4280-89CD-78887E348F62}" destId="{9AFB7F2A-DE50-4AFD-8414-5C71115AD3C5}" srcOrd="0" destOrd="0" presId="urn:microsoft.com/office/officeart/2005/8/layout/hierarchy1"/>
    <dgm:cxn modelId="{A4A8AA91-A4E3-4CA1-A27A-5B65D5643A2E}" srcId="{31F09D99-1998-44C5-8B5B-5AEC2480027F}" destId="{037C8563-8244-4240-BD72-8743DF70D426}" srcOrd="1" destOrd="0" parTransId="{162A8493-A335-45B8-93FA-4EEC17F9F016}" sibTransId="{35E082AB-1E3E-49E2-B9B8-1DFE38B95DC4}"/>
    <dgm:cxn modelId="{53B528A2-DB44-4800-A3EE-F4D43ACC28F8}" srcId="{31F09D99-1998-44C5-8B5B-5AEC2480027F}" destId="{F6DCEB1C-8626-4EA1-8DB1-B7A5B0888F3E}" srcOrd="2" destOrd="0" parTransId="{18980A43-20EB-43F1-84D7-C441DECF53FA}" sibTransId="{76DD98CD-02A3-423F-B9B6-90E5FCD20558}"/>
    <dgm:cxn modelId="{FAF322AA-9403-495B-AB2C-68EBAB44A7F0}" srcId="{37CAB85A-E0B2-4E47-8D7B-16BCD2CE5E96}" destId="{B8FAE1FF-0118-4575-8733-BC0DA6F96EEE}" srcOrd="0" destOrd="0" parTransId="{57A0E133-7FA9-4BA3-A9A6-7AE45719A487}" sibTransId="{A0E2A936-D94D-495E-A73D-7D855E1D2FFA}"/>
    <dgm:cxn modelId="{AC2236B1-5FEE-49AB-AC89-8C5362B676FE}" type="presOf" srcId="{510A3788-CC03-4E9F-9CAD-206D6B519951}" destId="{B6722EB7-FF2A-406E-BDB7-153118CF7CED}" srcOrd="0" destOrd="0" presId="urn:microsoft.com/office/officeart/2005/8/layout/hierarchy1"/>
    <dgm:cxn modelId="{9837EAB4-D4A1-42F2-9E3A-BFD5F6E8D5B1}" type="presOf" srcId="{57D63EC0-6CA5-49FF-8D52-3F225201E0F4}" destId="{01723B46-B9F5-463F-84A7-5271CEE74BB6}" srcOrd="0" destOrd="0" presId="urn:microsoft.com/office/officeart/2005/8/layout/hierarchy1"/>
    <dgm:cxn modelId="{4454D7C1-25DE-4F50-99B6-46CC001AF296}" type="presOf" srcId="{162A8493-A335-45B8-93FA-4EEC17F9F016}" destId="{DBFC6F62-C856-49F1-AF40-23F251709B85}" srcOrd="0" destOrd="0" presId="urn:microsoft.com/office/officeart/2005/8/layout/hierarchy1"/>
    <dgm:cxn modelId="{A9B227C3-19FC-4AEC-B991-E235F20274FF}" type="presOf" srcId="{419ED3E4-CADC-40F8-84A6-DC092F3D5E7C}" destId="{8CEDE60A-1904-4106-9A54-06DFC904F880}" srcOrd="0" destOrd="0" presId="urn:microsoft.com/office/officeart/2005/8/layout/hierarchy1"/>
    <dgm:cxn modelId="{F10C07CB-2CA4-4D20-A836-532E19F65B34}" type="presOf" srcId="{742885E3-47CB-45C2-AE87-4DB6450E77BD}" destId="{E4E95CD7-B80A-4551-89C0-CB2A1C993F37}" srcOrd="0" destOrd="0" presId="urn:microsoft.com/office/officeart/2005/8/layout/hierarchy1"/>
    <dgm:cxn modelId="{1E0705D8-295B-4938-9E77-693C31AFEF7D}" type="presOf" srcId="{F3AF6499-EEE0-4893-878B-5DCB7E49D648}" destId="{F23A471C-4765-40F8-B18C-49553EBE6A08}" srcOrd="0" destOrd="0" presId="urn:microsoft.com/office/officeart/2005/8/layout/hierarchy1"/>
    <dgm:cxn modelId="{413C8BEB-6386-4001-B073-0D11BFD1F3EC}" type="presOf" srcId="{18980A43-20EB-43F1-84D7-C441DECF53FA}" destId="{A512D837-6A6D-4C86-98E9-34B19AB3A5A2}" srcOrd="0" destOrd="0" presId="urn:microsoft.com/office/officeart/2005/8/layout/hierarchy1"/>
    <dgm:cxn modelId="{E0199EEC-D7BF-41E9-8180-96F7766E9315}" srcId="{B8FAE1FF-0118-4575-8733-BC0DA6F96EEE}" destId="{190D3549-0116-4D33-8349-BCBC62F2F278}" srcOrd="0" destOrd="0" parTransId="{F3AF6499-EEE0-4893-878B-5DCB7E49D648}" sibTransId="{4BBBC848-BC11-492B-A885-47FFF6BE2CFD}"/>
    <dgm:cxn modelId="{2E40E0F7-DD1D-47BF-B5AE-AE5E5E8149EB}" type="presOf" srcId="{65F242D3-7687-44F6-ADB3-DDEE2CEF69F6}" destId="{80A98825-2307-4D5E-9BD5-C2627351FECE}" srcOrd="0" destOrd="0" presId="urn:microsoft.com/office/officeart/2005/8/layout/hierarchy1"/>
    <dgm:cxn modelId="{625AB4FA-8EC1-4B12-A098-529955BCD183}" srcId="{425CE187-4E92-42A6-9DAA-FE69831F2489}" destId="{510A3788-CC03-4E9F-9CAD-206D6B519951}" srcOrd="0" destOrd="0" parTransId="{11AB1012-6033-4EA2-848A-1CE1EA13208D}" sibTransId="{126CC228-97F3-4F33-A613-175B0BEB9DAE}"/>
    <dgm:cxn modelId="{EF13AC34-5C64-4B17-BA44-A2972AF133FD}" type="presParOf" srcId="{D2E3ADF0-06E9-49FC-8698-D599956D1125}" destId="{46E7512C-2496-4C55-A6BF-4B4EE2AF84E4}" srcOrd="0" destOrd="0" presId="urn:microsoft.com/office/officeart/2005/8/layout/hierarchy1"/>
    <dgm:cxn modelId="{2CBF9316-8555-401B-836E-88696EECE1CB}" type="presParOf" srcId="{46E7512C-2496-4C55-A6BF-4B4EE2AF84E4}" destId="{333CF820-9E04-46FD-A90A-CC40B0B9839F}" srcOrd="0" destOrd="0" presId="urn:microsoft.com/office/officeart/2005/8/layout/hierarchy1"/>
    <dgm:cxn modelId="{15CBEFE6-926F-4685-A3F1-2A0CC785E204}" type="presParOf" srcId="{333CF820-9E04-46FD-A90A-CC40B0B9839F}" destId="{0B1DD6C8-66BD-4B3E-9398-45B7A472BE72}" srcOrd="0" destOrd="0" presId="urn:microsoft.com/office/officeart/2005/8/layout/hierarchy1"/>
    <dgm:cxn modelId="{6D8CD0F1-9CFA-45E3-803E-94261D13BBD1}" type="presParOf" srcId="{333CF820-9E04-46FD-A90A-CC40B0B9839F}" destId="{3127BFB4-DCDA-4EA4-8772-41262827D3A4}" srcOrd="1" destOrd="0" presId="urn:microsoft.com/office/officeart/2005/8/layout/hierarchy1"/>
    <dgm:cxn modelId="{E11677D7-179E-4BEF-AD29-C8BF44733021}" type="presParOf" srcId="{46E7512C-2496-4C55-A6BF-4B4EE2AF84E4}" destId="{B3CE6819-D8D0-4405-8D9B-C72728DC4C48}" srcOrd="1" destOrd="0" presId="urn:microsoft.com/office/officeart/2005/8/layout/hierarchy1"/>
    <dgm:cxn modelId="{73975EAF-31A0-4984-8751-883699E62E2C}" type="presParOf" srcId="{B3CE6819-D8D0-4405-8D9B-C72728DC4C48}" destId="{F23A471C-4765-40F8-B18C-49553EBE6A08}" srcOrd="0" destOrd="0" presId="urn:microsoft.com/office/officeart/2005/8/layout/hierarchy1"/>
    <dgm:cxn modelId="{DFF67C2F-036E-45B7-B48C-4F35E01FEDBB}" type="presParOf" srcId="{B3CE6819-D8D0-4405-8D9B-C72728DC4C48}" destId="{FBB87CFD-D413-42BC-9787-063CE9CF1846}" srcOrd="1" destOrd="0" presId="urn:microsoft.com/office/officeart/2005/8/layout/hierarchy1"/>
    <dgm:cxn modelId="{3E26EAA3-98F6-4EE7-BFE9-A4F3FA2508A7}" type="presParOf" srcId="{FBB87CFD-D413-42BC-9787-063CE9CF1846}" destId="{58C7606B-1FCD-461A-BE20-199B7C7ADCD3}" srcOrd="0" destOrd="0" presId="urn:microsoft.com/office/officeart/2005/8/layout/hierarchy1"/>
    <dgm:cxn modelId="{A89A50A3-2344-4CD2-9312-7575055B37D9}" type="presParOf" srcId="{58C7606B-1FCD-461A-BE20-199B7C7ADCD3}" destId="{CB4893BF-03CB-44B8-BCF8-F3E13602D7DD}" srcOrd="0" destOrd="0" presId="urn:microsoft.com/office/officeart/2005/8/layout/hierarchy1"/>
    <dgm:cxn modelId="{9C9E2F0C-4680-491E-BEC5-D6EB079720E1}" type="presParOf" srcId="{58C7606B-1FCD-461A-BE20-199B7C7ADCD3}" destId="{9B528156-756C-4B78-8EEF-26B9E71BA9CD}" srcOrd="1" destOrd="0" presId="urn:microsoft.com/office/officeart/2005/8/layout/hierarchy1"/>
    <dgm:cxn modelId="{DD8C2406-793B-4F46-AD5A-1061DB9FE4D4}" type="presParOf" srcId="{FBB87CFD-D413-42BC-9787-063CE9CF1846}" destId="{A50672A3-2353-4378-8E50-6673A22B145E}" srcOrd="1" destOrd="0" presId="urn:microsoft.com/office/officeart/2005/8/layout/hierarchy1"/>
    <dgm:cxn modelId="{9624853F-A030-4695-AE01-4342262B2D5D}" type="presParOf" srcId="{A50672A3-2353-4378-8E50-6673A22B145E}" destId="{01723B46-B9F5-463F-84A7-5271CEE74BB6}" srcOrd="0" destOrd="0" presId="urn:microsoft.com/office/officeart/2005/8/layout/hierarchy1"/>
    <dgm:cxn modelId="{1E8D8976-9EED-4B08-A57A-3874562D6DDF}" type="presParOf" srcId="{A50672A3-2353-4378-8E50-6673A22B145E}" destId="{DCB2C035-EE6D-4184-B041-E3080D9B3C58}" srcOrd="1" destOrd="0" presId="urn:microsoft.com/office/officeart/2005/8/layout/hierarchy1"/>
    <dgm:cxn modelId="{D5B84321-D6FF-4F87-A0EE-B4AB6F9086BE}" type="presParOf" srcId="{DCB2C035-EE6D-4184-B041-E3080D9B3C58}" destId="{20774089-5BEC-4538-A13F-3FE8F047CD7E}" srcOrd="0" destOrd="0" presId="urn:microsoft.com/office/officeart/2005/8/layout/hierarchy1"/>
    <dgm:cxn modelId="{F3D5C4B2-908F-4C3E-A861-B65696D88434}" type="presParOf" srcId="{20774089-5BEC-4538-A13F-3FE8F047CD7E}" destId="{380579CE-7C85-4C85-B9CE-BAD7DA439FD0}" srcOrd="0" destOrd="0" presId="urn:microsoft.com/office/officeart/2005/8/layout/hierarchy1"/>
    <dgm:cxn modelId="{EB215B8A-3851-4157-B421-5E02B4349025}" type="presParOf" srcId="{20774089-5BEC-4538-A13F-3FE8F047CD7E}" destId="{0046FC86-DE9E-40B1-B949-4024B3E652C6}" srcOrd="1" destOrd="0" presId="urn:microsoft.com/office/officeart/2005/8/layout/hierarchy1"/>
    <dgm:cxn modelId="{79D25136-F573-43CE-985B-5B61BE49A765}" type="presParOf" srcId="{DCB2C035-EE6D-4184-B041-E3080D9B3C58}" destId="{066167CB-93F2-4092-A64A-F8626B47687B}" srcOrd="1" destOrd="0" presId="urn:microsoft.com/office/officeart/2005/8/layout/hierarchy1"/>
    <dgm:cxn modelId="{8CE5AEF3-0D64-473F-A3E7-BFE48ED629CA}" type="presParOf" srcId="{A50672A3-2353-4378-8E50-6673A22B145E}" destId="{9AFB7F2A-DE50-4AFD-8414-5C71115AD3C5}" srcOrd="2" destOrd="0" presId="urn:microsoft.com/office/officeart/2005/8/layout/hierarchy1"/>
    <dgm:cxn modelId="{0ABEF4C7-AE5F-43B4-B3FB-34AF77F5A438}" type="presParOf" srcId="{A50672A3-2353-4378-8E50-6673A22B145E}" destId="{F8F96E64-02B3-41B2-A9A9-512FF5B48BFA}" srcOrd="3" destOrd="0" presId="urn:microsoft.com/office/officeart/2005/8/layout/hierarchy1"/>
    <dgm:cxn modelId="{AA2144E3-585C-45D4-9806-2DA4690C58C1}" type="presParOf" srcId="{F8F96E64-02B3-41B2-A9A9-512FF5B48BFA}" destId="{F7070180-B91A-4693-B41E-F5DE90C322FE}" srcOrd="0" destOrd="0" presId="urn:microsoft.com/office/officeart/2005/8/layout/hierarchy1"/>
    <dgm:cxn modelId="{2FE45E40-17A0-43EC-96A7-4382651F8090}" type="presParOf" srcId="{F7070180-B91A-4693-B41E-F5DE90C322FE}" destId="{502881E0-247C-4D0E-AB93-0BFAF9119A30}" srcOrd="0" destOrd="0" presId="urn:microsoft.com/office/officeart/2005/8/layout/hierarchy1"/>
    <dgm:cxn modelId="{69B8BE60-0273-4A01-BFBB-B4B61969CF36}" type="presParOf" srcId="{F7070180-B91A-4693-B41E-F5DE90C322FE}" destId="{8CEDE60A-1904-4106-9A54-06DFC904F880}" srcOrd="1" destOrd="0" presId="urn:microsoft.com/office/officeart/2005/8/layout/hierarchy1"/>
    <dgm:cxn modelId="{FAC77661-ABA7-4258-89D3-7F1479914B79}" type="presParOf" srcId="{F8F96E64-02B3-41B2-A9A9-512FF5B48BFA}" destId="{20F8BC13-674D-4403-B537-78FA4CA66C7D}" srcOrd="1" destOrd="0" presId="urn:microsoft.com/office/officeart/2005/8/layout/hierarchy1"/>
    <dgm:cxn modelId="{252D3F4D-0901-4148-94F1-776E4F5DBAB3}" type="presParOf" srcId="{B3CE6819-D8D0-4405-8D9B-C72728DC4C48}" destId="{69F51139-5CB9-4363-8C92-AE23E07C5AB9}" srcOrd="2" destOrd="0" presId="urn:microsoft.com/office/officeart/2005/8/layout/hierarchy1"/>
    <dgm:cxn modelId="{E66D2C58-AD3A-40FE-A562-347DF7D6CC42}" type="presParOf" srcId="{B3CE6819-D8D0-4405-8D9B-C72728DC4C48}" destId="{F835D6CA-6D49-4924-A293-AA96BEC25F9D}" srcOrd="3" destOrd="0" presId="urn:microsoft.com/office/officeart/2005/8/layout/hierarchy1"/>
    <dgm:cxn modelId="{5666F39A-A960-494F-9057-D76FE6772760}" type="presParOf" srcId="{F835D6CA-6D49-4924-A293-AA96BEC25F9D}" destId="{6E10E370-E441-419B-AFEE-06635DABB4F7}" srcOrd="0" destOrd="0" presId="urn:microsoft.com/office/officeart/2005/8/layout/hierarchy1"/>
    <dgm:cxn modelId="{7DC0872A-D5C7-4149-B8A3-5731161C6FE4}" type="presParOf" srcId="{6E10E370-E441-419B-AFEE-06635DABB4F7}" destId="{A856AB6E-DE47-4902-A489-DB8247B1733D}" srcOrd="0" destOrd="0" presId="urn:microsoft.com/office/officeart/2005/8/layout/hierarchy1"/>
    <dgm:cxn modelId="{4FB3A6EF-BACA-4641-9570-72AF5C479EE7}" type="presParOf" srcId="{6E10E370-E441-419B-AFEE-06635DABB4F7}" destId="{C6695722-CA75-4BFE-A77D-7ED32BF4C79F}" srcOrd="1" destOrd="0" presId="urn:microsoft.com/office/officeart/2005/8/layout/hierarchy1"/>
    <dgm:cxn modelId="{58BE532E-7079-4480-823F-2F21C7969B5A}" type="presParOf" srcId="{F835D6CA-6D49-4924-A293-AA96BEC25F9D}" destId="{C79F8C17-18BA-474F-AE85-1B51EB3DAC0D}" srcOrd="1" destOrd="0" presId="urn:microsoft.com/office/officeart/2005/8/layout/hierarchy1"/>
    <dgm:cxn modelId="{C79451AE-7D52-4393-B5EC-56FD258973D9}" type="presParOf" srcId="{C79F8C17-18BA-474F-AE85-1B51EB3DAC0D}" destId="{80A98825-2307-4D5E-9BD5-C2627351FECE}" srcOrd="0" destOrd="0" presId="urn:microsoft.com/office/officeart/2005/8/layout/hierarchy1"/>
    <dgm:cxn modelId="{B1A798C1-73DB-4E7B-A312-25208C21DFFB}" type="presParOf" srcId="{C79F8C17-18BA-474F-AE85-1B51EB3DAC0D}" destId="{38A624DD-29EB-45D3-A711-2D0EBD6675FD}" srcOrd="1" destOrd="0" presId="urn:microsoft.com/office/officeart/2005/8/layout/hierarchy1"/>
    <dgm:cxn modelId="{DCA3B5E1-5FDF-47C6-9090-22E5A05450A3}" type="presParOf" srcId="{38A624DD-29EB-45D3-A711-2D0EBD6675FD}" destId="{8E9A6AAD-3173-45D3-AB09-441D15ED4A91}" srcOrd="0" destOrd="0" presId="urn:microsoft.com/office/officeart/2005/8/layout/hierarchy1"/>
    <dgm:cxn modelId="{AA17E70D-6E8F-4D99-A775-4D353DAF7587}" type="presParOf" srcId="{8E9A6AAD-3173-45D3-AB09-441D15ED4A91}" destId="{C9A114F9-E7A6-425D-AB4B-559766BAB66A}" srcOrd="0" destOrd="0" presId="urn:microsoft.com/office/officeart/2005/8/layout/hierarchy1"/>
    <dgm:cxn modelId="{50D606BB-DC16-4B5C-B0EA-85B0358D83B8}" type="presParOf" srcId="{8E9A6AAD-3173-45D3-AB09-441D15ED4A91}" destId="{E4E95CD7-B80A-4551-89C0-CB2A1C993F37}" srcOrd="1" destOrd="0" presId="urn:microsoft.com/office/officeart/2005/8/layout/hierarchy1"/>
    <dgm:cxn modelId="{A58321AA-2006-456B-B4DE-7C2630FE4491}" type="presParOf" srcId="{38A624DD-29EB-45D3-A711-2D0EBD6675FD}" destId="{7CC983E2-D470-496D-8246-1BEC4C00B5B4}" srcOrd="1" destOrd="0" presId="urn:microsoft.com/office/officeart/2005/8/layout/hierarchy1"/>
    <dgm:cxn modelId="{3AB68D9E-6B58-4095-B03E-FF14B839C4EB}" type="presParOf" srcId="{C79F8C17-18BA-474F-AE85-1B51EB3DAC0D}" destId="{DBFC6F62-C856-49F1-AF40-23F251709B85}" srcOrd="2" destOrd="0" presId="urn:microsoft.com/office/officeart/2005/8/layout/hierarchy1"/>
    <dgm:cxn modelId="{ADA47063-3975-472C-8F40-CCE3BA87A311}" type="presParOf" srcId="{C79F8C17-18BA-474F-AE85-1B51EB3DAC0D}" destId="{43C05F57-2946-4092-915C-3C371BE0F50B}" srcOrd="3" destOrd="0" presId="urn:microsoft.com/office/officeart/2005/8/layout/hierarchy1"/>
    <dgm:cxn modelId="{DEE1F2F1-4C15-4D82-AF5F-BAFFADB1F9DD}" type="presParOf" srcId="{43C05F57-2946-4092-915C-3C371BE0F50B}" destId="{27138538-A29D-4A8F-B708-5301316A1B9D}" srcOrd="0" destOrd="0" presId="urn:microsoft.com/office/officeart/2005/8/layout/hierarchy1"/>
    <dgm:cxn modelId="{FE7FDEE8-C9B3-4602-8F76-5EF3B7DC34CC}" type="presParOf" srcId="{27138538-A29D-4A8F-B708-5301316A1B9D}" destId="{CC47C7B4-BE21-4CD9-960C-F2E5105F1540}" srcOrd="0" destOrd="0" presId="urn:microsoft.com/office/officeart/2005/8/layout/hierarchy1"/>
    <dgm:cxn modelId="{3F5F2A45-FD0B-4D65-A76B-ED0D81921873}" type="presParOf" srcId="{27138538-A29D-4A8F-B708-5301316A1B9D}" destId="{ECE073EF-11FB-4B13-8193-2CC6F351E98A}" srcOrd="1" destOrd="0" presId="urn:microsoft.com/office/officeart/2005/8/layout/hierarchy1"/>
    <dgm:cxn modelId="{1AD4CD09-60C4-4D26-BC5F-9C32E7BCE926}" type="presParOf" srcId="{43C05F57-2946-4092-915C-3C371BE0F50B}" destId="{935DE71C-F609-4F90-A769-B80EE6828AE4}" srcOrd="1" destOrd="0" presId="urn:microsoft.com/office/officeart/2005/8/layout/hierarchy1"/>
    <dgm:cxn modelId="{451F268F-1269-46CC-AB1E-8ED2D390DA49}" type="presParOf" srcId="{C79F8C17-18BA-474F-AE85-1B51EB3DAC0D}" destId="{A512D837-6A6D-4C86-98E9-34B19AB3A5A2}" srcOrd="4" destOrd="0" presId="urn:microsoft.com/office/officeart/2005/8/layout/hierarchy1"/>
    <dgm:cxn modelId="{C48FC738-7CB5-4DE7-A4B0-E7B1C87D1131}" type="presParOf" srcId="{C79F8C17-18BA-474F-AE85-1B51EB3DAC0D}" destId="{5B888B90-53B0-4EC9-AF51-04A7C3FAA642}" srcOrd="5" destOrd="0" presId="urn:microsoft.com/office/officeart/2005/8/layout/hierarchy1"/>
    <dgm:cxn modelId="{90092EA1-EDD6-413A-9FE0-30D9F5F93E14}" type="presParOf" srcId="{5B888B90-53B0-4EC9-AF51-04A7C3FAA642}" destId="{012E5A20-BC22-4667-86B5-103E7F06DCC1}" srcOrd="0" destOrd="0" presId="urn:microsoft.com/office/officeart/2005/8/layout/hierarchy1"/>
    <dgm:cxn modelId="{05BEABD4-B8DC-4C92-A83C-5ED3AA0489FA}" type="presParOf" srcId="{012E5A20-BC22-4667-86B5-103E7F06DCC1}" destId="{3E05ACC8-C44F-4A53-B3FF-8064EB263C82}" srcOrd="0" destOrd="0" presId="urn:microsoft.com/office/officeart/2005/8/layout/hierarchy1"/>
    <dgm:cxn modelId="{1A7EDD85-C748-4663-9867-BB4C8F86C8C8}" type="presParOf" srcId="{012E5A20-BC22-4667-86B5-103E7F06DCC1}" destId="{F9DEA075-39F8-499C-9838-9FFEADE4F939}" srcOrd="1" destOrd="0" presId="urn:microsoft.com/office/officeart/2005/8/layout/hierarchy1"/>
    <dgm:cxn modelId="{FB8976B7-0390-4FCD-9D3C-8C3519FEA3E2}" type="presParOf" srcId="{5B888B90-53B0-4EC9-AF51-04A7C3FAA642}" destId="{FC9135B7-B091-488B-B2F9-AA812B7384D6}" srcOrd="1" destOrd="0" presId="urn:microsoft.com/office/officeart/2005/8/layout/hierarchy1"/>
    <dgm:cxn modelId="{E702005B-3687-4683-B031-F1FB05C47035}" type="presParOf" srcId="{B3CE6819-D8D0-4405-8D9B-C72728DC4C48}" destId="{42B6154D-3E2F-4514-BE69-F81FD2691806}" srcOrd="4" destOrd="0" presId="urn:microsoft.com/office/officeart/2005/8/layout/hierarchy1"/>
    <dgm:cxn modelId="{3D7BF1E4-968B-48AD-A55F-31E0C33247DD}" type="presParOf" srcId="{B3CE6819-D8D0-4405-8D9B-C72728DC4C48}" destId="{95B2C45D-BF49-4358-A73A-E0D12C14BF16}" srcOrd="5" destOrd="0" presId="urn:microsoft.com/office/officeart/2005/8/layout/hierarchy1"/>
    <dgm:cxn modelId="{1985AA27-98E1-42BF-9850-FA8601D8BE74}" type="presParOf" srcId="{95B2C45D-BF49-4358-A73A-E0D12C14BF16}" destId="{E08A5A10-DE1E-4E4A-A3BA-CC1349D9DF7F}" srcOrd="0" destOrd="0" presId="urn:microsoft.com/office/officeart/2005/8/layout/hierarchy1"/>
    <dgm:cxn modelId="{4D0C24FE-4D06-4BCA-9A51-9F203D989C82}" type="presParOf" srcId="{E08A5A10-DE1E-4E4A-A3BA-CC1349D9DF7F}" destId="{396CBDB9-7FB9-4161-B523-B7D76DF9C420}" srcOrd="0" destOrd="0" presId="urn:microsoft.com/office/officeart/2005/8/layout/hierarchy1"/>
    <dgm:cxn modelId="{B2885499-4F25-4563-BF66-17C90B0E81BB}" type="presParOf" srcId="{E08A5A10-DE1E-4E4A-A3BA-CC1349D9DF7F}" destId="{D44CD2D6-A66D-4E13-8D35-C414DF712352}" srcOrd="1" destOrd="0" presId="urn:microsoft.com/office/officeart/2005/8/layout/hierarchy1"/>
    <dgm:cxn modelId="{EE4FDB88-54CD-4EFA-8827-62ED7BBC8E28}" type="presParOf" srcId="{95B2C45D-BF49-4358-A73A-E0D12C14BF16}" destId="{FB7438F6-2AD4-4A87-9767-2FE4B8855B9B}" srcOrd="1" destOrd="0" presId="urn:microsoft.com/office/officeart/2005/8/layout/hierarchy1"/>
    <dgm:cxn modelId="{164923F1-7592-4314-8CF2-E2D6F036FDA4}" type="presParOf" srcId="{FB7438F6-2AD4-4A87-9767-2FE4B8855B9B}" destId="{29F778ED-D582-4245-B3C1-1B2254899AD1}" srcOrd="0" destOrd="0" presId="urn:microsoft.com/office/officeart/2005/8/layout/hierarchy1"/>
    <dgm:cxn modelId="{BCC31430-7124-4E58-9D63-2C4772F33500}" type="presParOf" srcId="{FB7438F6-2AD4-4A87-9767-2FE4B8855B9B}" destId="{CBC1A72F-99FC-44DC-A613-ADA0C3CF289F}" srcOrd="1" destOrd="0" presId="urn:microsoft.com/office/officeart/2005/8/layout/hierarchy1"/>
    <dgm:cxn modelId="{421E910D-90A5-4FAA-90CD-F9FD753482F1}" type="presParOf" srcId="{CBC1A72F-99FC-44DC-A613-ADA0C3CF289F}" destId="{18A1A815-AF03-4F42-AA95-A42A59D4E854}" srcOrd="0" destOrd="0" presId="urn:microsoft.com/office/officeart/2005/8/layout/hierarchy1"/>
    <dgm:cxn modelId="{6553E0E8-03BD-48EA-98CE-96F859D0358D}" type="presParOf" srcId="{18A1A815-AF03-4F42-AA95-A42A59D4E854}" destId="{E665DD4E-2FA7-462B-93BB-715452D7832E}" srcOrd="0" destOrd="0" presId="urn:microsoft.com/office/officeart/2005/8/layout/hierarchy1"/>
    <dgm:cxn modelId="{E85813E6-298A-44E0-B36E-C9E4D0500488}" type="presParOf" srcId="{18A1A815-AF03-4F42-AA95-A42A59D4E854}" destId="{B6722EB7-FF2A-406E-BDB7-153118CF7CED}" srcOrd="1" destOrd="0" presId="urn:microsoft.com/office/officeart/2005/8/layout/hierarchy1"/>
    <dgm:cxn modelId="{6D7EF4A8-8DFA-4ACD-ADE1-18C29FC40F2F}" type="presParOf" srcId="{CBC1A72F-99FC-44DC-A613-ADA0C3CF289F}" destId="{02C3F1DB-5F5D-428A-B7C8-0F7AD640EC78}" srcOrd="1" destOrd="0" presId="urn:microsoft.com/office/officeart/2005/8/layout/hierarchy1"/>
    <dgm:cxn modelId="{DF07054F-0559-4EAF-926B-C94EA0A350D4}" type="presParOf" srcId="{FB7438F6-2AD4-4A87-9767-2FE4B8855B9B}" destId="{26E95C5E-9D1C-46B5-996F-F6EEE1B51CE4}" srcOrd="2" destOrd="0" presId="urn:microsoft.com/office/officeart/2005/8/layout/hierarchy1"/>
    <dgm:cxn modelId="{50C54F61-132D-4220-A3C2-07F091C04A96}" type="presParOf" srcId="{FB7438F6-2AD4-4A87-9767-2FE4B8855B9B}" destId="{0494B9C9-4D64-4F4F-9BBF-B61E4428B4D8}" srcOrd="3" destOrd="0" presId="urn:microsoft.com/office/officeart/2005/8/layout/hierarchy1"/>
    <dgm:cxn modelId="{A786ED04-CD93-4F5A-BE3B-6DB9AAE3D852}" type="presParOf" srcId="{0494B9C9-4D64-4F4F-9BBF-B61E4428B4D8}" destId="{21E198BB-7797-4DA9-8D93-C98181695AFF}" srcOrd="0" destOrd="0" presId="urn:microsoft.com/office/officeart/2005/8/layout/hierarchy1"/>
    <dgm:cxn modelId="{CA596862-B55D-420B-A727-D1649F1CA0F9}" type="presParOf" srcId="{21E198BB-7797-4DA9-8D93-C98181695AFF}" destId="{C41C8336-EEE2-4ADB-AD60-8A01BEB72993}" srcOrd="0" destOrd="0" presId="urn:microsoft.com/office/officeart/2005/8/layout/hierarchy1"/>
    <dgm:cxn modelId="{5BD3A4B7-6772-4ED6-9004-30ECFEFC67AC}" type="presParOf" srcId="{21E198BB-7797-4DA9-8D93-C98181695AFF}" destId="{C93B5ECA-FCE1-4AE3-B791-D8E5187FF5AC}" srcOrd="1" destOrd="0" presId="urn:microsoft.com/office/officeart/2005/8/layout/hierarchy1"/>
    <dgm:cxn modelId="{68DB1B29-32BE-476D-92E9-1AF405D9E40F}" type="presParOf" srcId="{0494B9C9-4D64-4F4F-9BBF-B61E4428B4D8}" destId="{636F08C1-0F61-444C-B610-AE08E9E8D1E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037AE-E3C0-7F46-83B2-A071F2C60CB1}">
      <dsp:nvSpPr>
        <dsp:cNvPr id="0" name=""/>
        <dsp:cNvSpPr/>
      </dsp:nvSpPr>
      <dsp:spPr>
        <a:xfrm>
          <a:off x="4387786" y="3540168"/>
          <a:ext cx="2911658" cy="1935440"/>
        </a:xfrm>
        <a:prstGeom prst="ellipse">
          <a:avLst/>
        </a:prstGeom>
        <a:gradFill flip="none" rotWithShape="1">
          <a:gsLst>
            <a:gs pos="21000">
              <a:srgbClr val="00FF00"/>
            </a:gs>
            <a:gs pos="100000">
              <a:srgbClr val="00CC00"/>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814188" y="3823607"/>
        <a:ext cx="2058854" cy="1368562"/>
      </dsp:txXfrm>
    </dsp:sp>
    <dsp:sp modelId="{75443CDC-0EF2-9445-A3AF-EA48AF57B8F8}">
      <dsp:nvSpPr>
        <dsp:cNvPr id="0" name=""/>
        <dsp:cNvSpPr/>
      </dsp:nvSpPr>
      <dsp:spPr>
        <a:xfrm rot="13225482">
          <a:off x="2634540" y="2652942"/>
          <a:ext cx="2532509" cy="732799"/>
        </a:xfrm>
        <a:prstGeom prst="leftArrow">
          <a:avLst>
            <a:gd name="adj1" fmla="val 60000"/>
            <a:gd name="adj2" fmla="val 50000"/>
          </a:avLst>
        </a:prstGeom>
        <a:solidFill>
          <a:srgbClr val="00CC00"/>
        </a:solidFill>
        <a:ln>
          <a:noFill/>
        </a:ln>
        <a:effectLst/>
      </dsp:spPr>
      <dsp:style>
        <a:lnRef idx="0">
          <a:scrgbClr r="0" g="0" b="0"/>
        </a:lnRef>
        <a:fillRef idx="3">
          <a:scrgbClr r="0" g="0" b="0"/>
        </a:fillRef>
        <a:effectRef idx="2">
          <a:scrgbClr r="0" g="0" b="0"/>
        </a:effectRef>
        <a:fontRef idx="minor">
          <a:schemeClr val="lt1"/>
        </a:fontRef>
      </dsp:style>
    </dsp:sp>
    <dsp:sp modelId="{523986EB-2B09-7D45-8F8F-3E705CDCF072}">
      <dsp:nvSpPr>
        <dsp:cNvPr id="0" name=""/>
        <dsp:cNvSpPr/>
      </dsp:nvSpPr>
      <dsp:spPr>
        <a:xfrm>
          <a:off x="1686542" y="1030127"/>
          <a:ext cx="2442666" cy="1954132"/>
        </a:xfrm>
        <a:prstGeom prst="roundRect">
          <a:avLst>
            <a:gd name="adj" fmla="val 10000"/>
          </a:avLst>
        </a:prstGeom>
        <a:solidFill>
          <a:srgbClr val="00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00000"/>
              </a:solidFill>
            </a:rPr>
            <a:t>Enhance individual resilience and interpersonal communication</a:t>
          </a:r>
        </a:p>
      </dsp:txBody>
      <dsp:txXfrm>
        <a:off x="1743777" y="1087362"/>
        <a:ext cx="2328196" cy="1839662"/>
      </dsp:txXfrm>
    </dsp:sp>
    <dsp:sp modelId="{0A2AB872-4CDF-3E4F-BA8A-DDDBF9512E82}">
      <dsp:nvSpPr>
        <dsp:cNvPr id="0" name=""/>
        <dsp:cNvSpPr/>
      </dsp:nvSpPr>
      <dsp:spPr>
        <a:xfrm rot="16199998">
          <a:off x="4708149" y="2038395"/>
          <a:ext cx="2270930" cy="732799"/>
        </a:xfrm>
        <a:prstGeom prst="leftArrow">
          <a:avLst>
            <a:gd name="adj1" fmla="val 60000"/>
            <a:gd name="adj2" fmla="val 50000"/>
          </a:avLst>
        </a:prstGeom>
        <a:gradFill rotWithShape="0">
          <a:gsLst>
            <a:gs pos="0">
              <a:srgbClr val="FFFF00"/>
            </a:gs>
            <a:gs pos="54000">
              <a:srgbClr val="FFFF00"/>
            </a:gs>
            <a:gs pos="100000">
              <a:srgbClr val="00CC00"/>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A845F20-83F6-0F44-92A7-D83594CA8414}">
      <dsp:nvSpPr>
        <dsp:cNvPr id="0" name=""/>
        <dsp:cNvSpPr/>
      </dsp:nvSpPr>
      <dsp:spPr>
        <a:xfrm>
          <a:off x="4622281" y="160000"/>
          <a:ext cx="2442666" cy="1954132"/>
        </a:xfrm>
        <a:prstGeom prst="roundRect">
          <a:avLst>
            <a:gd name="adj" fmla="val 10000"/>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00000"/>
              </a:solidFill>
            </a:rPr>
            <a:t>Identify and reduce unnecessary stressors</a:t>
          </a:r>
        </a:p>
      </dsp:txBody>
      <dsp:txXfrm>
        <a:off x="4679516" y="217235"/>
        <a:ext cx="2328196" cy="1839662"/>
      </dsp:txXfrm>
    </dsp:sp>
    <dsp:sp modelId="{4C4321B8-8A65-F543-B962-F0AB04974F65}">
      <dsp:nvSpPr>
        <dsp:cNvPr id="0" name=""/>
        <dsp:cNvSpPr/>
      </dsp:nvSpPr>
      <dsp:spPr>
        <a:xfrm rot="19175601">
          <a:off x="6505205" y="2511666"/>
          <a:ext cx="3127477" cy="732799"/>
        </a:xfrm>
        <a:prstGeom prst="leftArrow">
          <a:avLst>
            <a:gd name="adj1" fmla="val 60000"/>
            <a:gd name="adj2" fmla="val 50000"/>
          </a:avLst>
        </a:prstGeom>
        <a:gradFill rotWithShape="0">
          <a:gsLst>
            <a:gs pos="1000">
              <a:srgbClr val="FF9900"/>
            </a:gs>
            <a:gs pos="37000">
              <a:srgbClr val="FF9900"/>
            </a:gs>
            <a:gs pos="100000">
              <a:srgbClr val="00CC00"/>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3FB9394-F83C-6D4C-BAE0-8D3E05C3AF03}">
      <dsp:nvSpPr>
        <dsp:cNvPr id="0" name=""/>
        <dsp:cNvSpPr/>
      </dsp:nvSpPr>
      <dsp:spPr>
        <a:xfrm>
          <a:off x="7861064" y="736781"/>
          <a:ext cx="2797219" cy="1726261"/>
        </a:xfrm>
        <a:prstGeom prst="roundRect">
          <a:avLst>
            <a:gd name="adj" fmla="val 10000"/>
          </a:avLst>
        </a:prstGeom>
        <a:solidFill>
          <a:srgbClr val="FF99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00000"/>
              </a:solidFill>
            </a:rPr>
            <a:t>Recognize caregiver stress and know how to respond</a:t>
          </a:r>
          <a:endParaRPr lang="en-US" sz="2400" kern="1200">
            <a:solidFill>
              <a:srgbClr val="000000"/>
            </a:solidFill>
          </a:endParaRPr>
        </a:p>
      </dsp:txBody>
      <dsp:txXfrm>
        <a:off x="7911624" y="787341"/>
        <a:ext cx="2696099" cy="1625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95C5E-9D1C-46B5-996F-F6EEE1B51CE4}">
      <dsp:nvSpPr>
        <dsp:cNvPr id="0" name=""/>
        <dsp:cNvSpPr/>
      </dsp:nvSpPr>
      <dsp:spPr>
        <a:xfrm>
          <a:off x="8921914" y="3129153"/>
          <a:ext cx="754154" cy="358909"/>
        </a:xfrm>
        <a:custGeom>
          <a:avLst/>
          <a:gdLst/>
          <a:ahLst/>
          <a:cxnLst/>
          <a:rect l="0" t="0" r="0" b="0"/>
          <a:pathLst>
            <a:path>
              <a:moveTo>
                <a:pt x="0" y="0"/>
              </a:moveTo>
              <a:lnTo>
                <a:pt x="0" y="244586"/>
              </a:lnTo>
              <a:lnTo>
                <a:pt x="754154" y="244586"/>
              </a:lnTo>
              <a:lnTo>
                <a:pt x="754154" y="3589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F778ED-D582-4245-B3C1-1B2254899AD1}">
      <dsp:nvSpPr>
        <dsp:cNvPr id="0" name=""/>
        <dsp:cNvSpPr/>
      </dsp:nvSpPr>
      <dsp:spPr>
        <a:xfrm>
          <a:off x="8167760" y="3129153"/>
          <a:ext cx="754154" cy="358909"/>
        </a:xfrm>
        <a:custGeom>
          <a:avLst/>
          <a:gdLst/>
          <a:ahLst/>
          <a:cxnLst/>
          <a:rect l="0" t="0" r="0" b="0"/>
          <a:pathLst>
            <a:path>
              <a:moveTo>
                <a:pt x="754154" y="0"/>
              </a:moveTo>
              <a:lnTo>
                <a:pt x="754154" y="244586"/>
              </a:lnTo>
              <a:lnTo>
                <a:pt x="0" y="244586"/>
              </a:lnTo>
              <a:lnTo>
                <a:pt x="0" y="3589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B6154D-3E2F-4514-BE69-F81FD2691806}">
      <dsp:nvSpPr>
        <dsp:cNvPr id="0" name=""/>
        <dsp:cNvSpPr/>
      </dsp:nvSpPr>
      <dsp:spPr>
        <a:xfrm>
          <a:off x="5151140" y="1986608"/>
          <a:ext cx="3770774" cy="358909"/>
        </a:xfrm>
        <a:custGeom>
          <a:avLst/>
          <a:gdLst/>
          <a:ahLst/>
          <a:cxnLst/>
          <a:rect l="0" t="0" r="0" b="0"/>
          <a:pathLst>
            <a:path>
              <a:moveTo>
                <a:pt x="0" y="0"/>
              </a:moveTo>
              <a:lnTo>
                <a:pt x="0" y="244586"/>
              </a:lnTo>
              <a:lnTo>
                <a:pt x="3770774" y="244586"/>
              </a:lnTo>
              <a:lnTo>
                <a:pt x="3770774" y="3589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12D837-6A6D-4C86-98E9-34B19AB3A5A2}">
      <dsp:nvSpPr>
        <dsp:cNvPr id="0" name=""/>
        <dsp:cNvSpPr/>
      </dsp:nvSpPr>
      <dsp:spPr>
        <a:xfrm>
          <a:off x="5151140" y="3129153"/>
          <a:ext cx="1508309" cy="358909"/>
        </a:xfrm>
        <a:custGeom>
          <a:avLst/>
          <a:gdLst/>
          <a:ahLst/>
          <a:cxnLst/>
          <a:rect l="0" t="0" r="0" b="0"/>
          <a:pathLst>
            <a:path>
              <a:moveTo>
                <a:pt x="0" y="0"/>
              </a:moveTo>
              <a:lnTo>
                <a:pt x="0" y="244586"/>
              </a:lnTo>
              <a:lnTo>
                <a:pt x="1508309" y="244586"/>
              </a:lnTo>
              <a:lnTo>
                <a:pt x="1508309" y="3589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FC6F62-C856-49F1-AF40-23F251709B85}">
      <dsp:nvSpPr>
        <dsp:cNvPr id="0" name=""/>
        <dsp:cNvSpPr/>
      </dsp:nvSpPr>
      <dsp:spPr>
        <a:xfrm>
          <a:off x="5105420" y="3129153"/>
          <a:ext cx="91440" cy="358909"/>
        </a:xfrm>
        <a:custGeom>
          <a:avLst/>
          <a:gdLst/>
          <a:ahLst/>
          <a:cxnLst/>
          <a:rect l="0" t="0" r="0" b="0"/>
          <a:pathLst>
            <a:path>
              <a:moveTo>
                <a:pt x="45720" y="0"/>
              </a:moveTo>
              <a:lnTo>
                <a:pt x="45720" y="3589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A98825-2307-4D5E-9BD5-C2627351FECE}">
      <dsp:nvSpPr>
        <dsp:cNvPr id="0" name=""/>
        <dsp:cNvSpPr/>
      </dsp:nvSpPr>
      <dsp:spPr>
        <a:xfrm>
          <a:off x="3642830" y="3129153"/>
          <a:ext cx="1508309" cy="358909"/>
        </a:xfrm>
        <a:custGeom>
          <a:avLst/>
          <a:gdLst/>
          <a:ahLst/>
          <a:cxnLst/>
          <a:rect l="0" t="0" r="0" b="0"/>
          <a:pathLst>
            <a:path>
              <a:moveTo>
                <a:pt x="1508309" y="0"/>
              </a:moveTo>
              <a:lnTo>
                <a:pt x="1508309" y="244586"/>
              </a:lnTo>
              <a:lnTo>
                <a:pt x="0" y="244586"/>
              </a:lnTo>
              <a:lnTo>
                <a:pt x="0" y="3589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F51139-5CB9-4363-8C92-AE23E07C5AB9}">
      <dsp:nvSpPr>
        <dsp:cNvPr id="0" name=""/>
        <dsp:cNvSpPr/>
      </dsp:nvSpPr>
      <dsp:spPr>
        <a:xfrm>
          <a:off x="5105420" y="1986608"/>
          <a:ext cx="91440" cy="358909"/>
        </a:xfrm>
        <a:custGeom>
          <a:avLst/>
          <a:gdLst/>
          <a:ahLst/>
          <a:cxnLst/>
          <a:rect l="0" t="0" r="0" b="0"/>
          <a:pathLst>
            <a:path>
              <a:moveTo>
                <a:pt x="45720" y="0"/>
              </a:moveTo>
              <a:lnTo>
                <a:pt x="45720" y="3589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FB7F2A-DE50-4AFD-8414-5C71115AD3C5}">
      <dsp:nvSpPr>
        <dsp:cNvPr id="0" name=""/>
        <dsp:cNvSpPr/>
      </dsp:nvSpPr>
      <dsp:spPr>
        <a:xfrm>
          <a:off x="1380365" y="3101153"/>
          <a:ext cx="754154" cy="358909"/>
        </a:xfrm>
        <a:custGeom>
          <a:avLst/>
          <a:gdLst/>
          <a:ahLst/>
          <a:cxnLst/>
          <a:rect l="0" t="0" r="0" b="0"/>
          <a:pathLst>
            <a:path>
              <a:moveTo>
                <a:pt x="0" y="0"/>
              </a:moveTo>
              <a:lnTo>
                <a:pt x="0" y="244586"/>
              </a:lnTo>
              <a:lnTo>
                <a:pt x="754154" y="244586"/>
              </a:lnTo>
              <a:lnTo>
                <a:pt x="754154" y="3589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723B46-B9F5-463F-84A7-5271CEE74BB6}">
      <dsp:nvSpPr>
        <dsp:cNvPr id="0" name=""/>
        <dsp:cNvSpPr/>
      </dsp:nvSpPr>
      <dsp:spPr>
        <a:xfrm>
          <a:off x="626211" y="3101153"/>
          <a:ext cx="754154" cy="358909"/>
        </a:xfrm>
        <a:custGeom>
          <a:avLst/>
          <a:gdLst/>
          <a:ahLst/>
          <a:cxnLst/>
          <a:rect l="0" t="0" r="0" b="0"/>
          <a:pathLst>
            <a:path>
              <a:moveTo>
                <a:pt x="754154" y="0"/>
              </a:moveTo>
              <a:lnTo>
                <a:pt x="754154" y="244586"/>
              </a:lnTo>
              <a:lnTo>
                <a:pt x="0" y="244586"/>
              </a:lnTo>
              <a:lnTo>
                <a:pt x="0" y="3589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3A471C-4765-40F8-B18C-49553EBE6A08}">
      <dsp:nvSpPr>
        <dsp:cNvPr id="0" name=""/>
        <dsp:cNvSpPr/>
      </dsp:nvSpPr>
      <dsp:spPr>
        <a:xfrm>
          <a:off x="1380365" y="1986608"/>
          <a:ext cx="3770774" cy="330909"/>
        </a:xfrm>
        <a:custGeom>
          <a:avLst/>
          <a:gdLst/>
          <a:ahLst/>
          <a:cxnLst/>
          <a:rect l="0" t="0" r="0" b="0"/>
          <a:pathLst>
            <a:path>
              <a:moveTo>
                <a:pt x="3770774" y="0"/>
              </a:moveTo>
              <a:lnTo>
                <a:pt x="3770774" y="216586"/>
              </a:lnTo>
              <a:lnTo>
                <a:pt x="0" y="216586"/>
              </a:lnTo>
              <a:lnTo>
                <a:pt x="0" y="3309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1DD6C8-66BD-4B3E-9398-45B7A472BE72}">
      <dsp:nvSpPr>
        <dsp:cNvPr id="0" name=""/>
        <dsp:cNvSpPr/>
      </dsp:nvSpPr>
      <dsp:spPr>
        <a:xfrm>
          <a:off x="4534104" y="1202973"/>
          <a:ext cx="1234071" cy="783635"/>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27BFB4-DCDA-4EA4-8772-41262827D3A4}">
      <dsp:nvSpPr>
        <dsp:cNvPr id="0" name=""/>
        <dsp:cNvSpPr/>
      </dsp:nvSpPr>
      <dsp:spPr>
        <a:xfrm>
          <a:off x="4671223" y="1333236"/>
          <a:ext cx="1234071" cy="7836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SFA Approaches</a:t>
          </a:r>
        </a:p>
      </dsp:txBody>
      <dsp:txXfrm>
        <a:off x="4694175" y="1356188"/>
        <a:ext cx="1188167" cy="737731"/>
      </dsp:txXfrm>
    </dsp:sp>
    <dsp:sp modelId="{CB4893BF-03CB-44B8-BCF8-F3E13602D7DD}">
      <dsp:nvSpPr>
        <dsp:cNvPr id="0" name=""/>
        <dsp:cNvSpPr/>
      </dsp:nvSpPr>
      <dsp:spPr>
        <a:xfrm>
          <a:off x="763330" y="2317518"/>
          <a:ext cx="1234071" cy="7836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528156-756C-4B78-8EEF-26B9E71BA9CD}">
      <dsp:nvSpPr>
        <dsp:cNvPr id="0" name=""/>
        <dsp:cNvSpPr/>
      </dsp:nvSpPr>
      <dsp:spPr>
        <a:xfrm>
          <a:off x="900449" y="2447781"/>
          <a:ext cx="1234071" cy="7836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Assessment</a:t>
          </a:r>
        </a:p>
      </dsp:txBody>
      <dsp:txXfrm>
        <a:off x="923401" y="2470733"/>
        <a:ext cx="1188167" cy="737731"/>
      </dsp:txXfrm>
    </dsp:sp>
    <dsp:sp modelId="{380579CE-7C85-4C85-B9CE-BAD7DA439FD0}">
      <dsp:nvSpPr>
        <dsp:cNvPr id="0" name=""/>
        <dsp:cNvSpPr/>
      </dsp:nvSpPr>
      <dsp:spPr>
        <a:xfrm>
          <a:off x="9175" y="3460063"/>
          <a:ext cx="1234071" cy="7836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46FC86-DE9E-40B1-B949-4024B3E652C6}">
      <dsp:nvSpPr>
        <dsp:cNvPr id="0" name=""/>
        <dsp:cNvSpPr/>
      </dsp:nvSpPr>
      <dsp:spPr>
        <a:xfrm>
          <a:off x="146294" y="3590326"/>
          <a:ext cx="1234071" cy="7836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Self Check</a:t>
          </a:r>
        </a:p>
        <a:p>
          <a:pPr marL="0" lvl="0" indent="0" algn="ctr" defTabSz="400050">
            <a:lnSpc>
              <a:spcPct val="90000"/>
            </a:lnSpc>
            <a:spcBef>
              <a:spcPct val="0"/>
            </a:spcBef>
            <a:spcAft>
              <a:spcPct val="35000"/>
            </a:spcAft>
            <a:buNone/>
          </a:pPr>
          <a:r>
            <a:rPr lang="en-US" sz="900" b="1" kern="1200"/>
            <a:t>Resources</a:t>
          </a:r>
        </a:p>
      </dsp:txBody>
      <dsp:txXfrm>
        <a:off x="169246" y="3613278"/>
        <a:ext cx="1188167" cy="737731"/>
      </dsp:txXfrm>
    </dsp:sp>
    <dsp:sp modelId="{502881E0-247C-4D0E-AB93-0BFAF9119A30}">
      <dsp:nvSpPr>
        <dsp:cNvPr id="0" name=""/>
        <dsp:cNvSpPr/>
      </dsp:nvSpPr>
      <dsp:spPr>
        <a:xfrm>
          <a:off x="1517485" y="3460063"/>
          <a:ext cx="1234071" cy="7836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EDE60A-1904-4106-9A54-06DFC904F880}">
      <dsp:nvSpPr>
        <dsp:cNvPr id="0" name=""/>
        <dsp:cNvSpPr/>
      </dsp:nvSpPr>
      <dsp:spPr>
        <a:xfrm>
          <a:off x="1654604" y="3590326"/>
          <a:ext cx="1234071" cy="7836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Stress Checks</a:t>
          </a:r>
        </a:p>
      </dsp:txBody>
      <dsp:txXfrm>
        <a:off x="1677556" y="3613278"/>
        <a:ext cx="1188167" cy="737731"/>
      </dsp:txXfrm>
    </dsp:sp>
    <dsp:sp modelId="{A856AB6E-DE47-4902-A489-DB8247B1733D}">
      <dsp:nvSpPr>
        <dsp:cNvPr id="0" name=""/>
        <dsp:cNvSpPr/>
      </dsp:nvSpPr>
      <dsp:spPr>
        <a:xfrm>
          <a:off x="4534104" y="2345517"/>
          <a:ext cx="1234071" cy="78363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695722-CA75-4BFE-A77D-7ED32BF4C79F}">
      <dsp:nvSpPr>
        <dsp:cNvPr id="0" name=""/>
        <dsp:cNvSpPr/>
      </dsp:nvSpPr>
      <dsp:spPr>
        <a:xfrm>
          <a:off x="4671223" y="2475780"/>
          <a:ext cx="1234071" cy="7836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Enhance Resilience</a:t>
          </a:r>
        </a:p>
      </dsp:txBody>
      <dsp:txXfrm>
        <a:off x="4694175" y="2498732"/>
        <a:ext cx="1188167" cy="737731"/>
      </dsp:txXfrm>
    </dsp:sp>
    <dsp:sp modelId="{C9A114F9-E7A6-425D-AB4B-559766BAB66A}">
      <dsp:nvSpPr>
        <dsp:cNvPr id="0" name=""/>
        <dsp:cNvSpPr/>
      </dsp:nvSpPr>
      <dsp:spPr>
        <a:xfrm>
          <a:off x="3025794" y="3488062"/>
          <a:ext cx="1234071" cy="78363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E95CD7-B80A-4551-89C0-CB2A1C993F37}">
      <dsp:nvSpPr>
        <dsp:cNvPr id="0" name=""/>
        <dsp:cNvSpPr/>
      </dsp:nvSpPr>
      <dsp:spPr>
        <a:xfrm>
          <a:off x="3162913" y="3618325"/>
          <a:ext cx="1234071" cy="7836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kern="1200"/>
        </a:p>
        <a:p>
          <a:pPr marL="0" lvl="0" indent="0" algn="ctr" defTabSz="400050">
            <a:lnSpc>
              <a:spcPct val="90000"/>
            </a:lnSpc>
            <a:spcBef>
              <a:spcPct val="0"/>
            </a:spcBef>
            <a:spcAft>
              <a:spcPct val="35000"/>
            </a:spcAft>
            <a:buNone/>
          </a:pPr>
          <a:r>
            <a:rPr lang="en-US" sz="900" b="1" kern="1200"/>
            <a:t>Positive Practices Workshops</a:t>
          </a:r>
        </a:p>
        <a:p>
          <a:pPr marL="0" lvl="0" indent="0" algn="ctr" defTabSz="400050">
            <a:lnSpc>
              <a:spcPct val="90000"/>
            </a:lnSpc>
            <a:spcBef>
              <a:spcPct val="0"/>
            </a:spcBef>
            <a:spcAft>
              <a:spcPct val="35000"/>
            </a:spcAft>
            <a:buNone/>
          </a:pPr>
          <a:r>
            <a:rPr lang="en-US" sz="900" kern="1200"/>
            <a:t>	</a:t>
          </a:r>
        </a:p>
      </dsp:txBody>
      <dsp:txXfrm>
        <a:off x="3185865" y="3641277"/>
        <a:ext cx="1188167" cy="737731"/>
      </dsp:txXfrm>
    </dsp:sp>
    <dsp:sp modelId="{CC47C7B4-BE21-4CD9-960C-F2E5105F1540}">
      <dsp:nvSpPr>
        <dsp:cNvPr id="0" name=""/>
        <dsp:cNvSpPr/>
      </dsp:nvSpPr>
      <dsp:spPr>
        <a:xfrm>
          <a:off x="4534104" y="3488062"/>
          <a:ext cx="1234071" cy="78363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E073EF-11FB-4B13-8193-2CC6F351E98A}">
      <dsp:nvSpPr>
        <dsp:cNvPr id="0" name=""/>
        <dsp:cNvSpPr/>
      </dsp:nvSpPr>
      <dsp:spPr>
        <a:xfrm>
          <a:off x="4671223" y="3618325"/>
          <a:ext cx="1234071" cy="7836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Comm. Skills</a:t>
          </a:r>
        </a:p>
        <a:p>
          <a:pPr marL="0" lvl="0" indent="0" algn="ctr" defTabSz="400050">
            <a:lnSpc>
              <a:spcPct val="90000"/>
            </a:lnSpc>
            <a:spcBef>
              <a:spcPct val="0"/>
            </a:spcBef>
            <a:spcAft>
              <a:spcPct val="35000"/>
            </a:spcAft>
            <a:buNone/>
          </a:pPr>
          <a:r>
            <a:rPr lang="en-US" sz="900" b="1" kern="1200"/>
            <a:t>SFA</a:t>
          </a:r>
        </a:p>
        <a:p>
          <a:pPr marL="0" lvl="0" indent="0" algn="ctr" defTabSz="400050">
            <a:lnSpc>
              <a:spcPct val="90000"/>
            </a:lnSpc>
            <a:spcBef>
              <a:spcPct val="0"/>
            </a:spcBef>
            <a:spcAft>
              <a:spcPct val="35000"/>
            </a:spcAft>
            <a:buNone/>
          </a:pPr>
          <a:r>
            <a:rPr lang="en-US" sz="900" b="1" kern="1200"/>
            <a:t>7 Cs</a:t>
          </a:r>
        </a:p>
      </dsp:txBody>
      <dsp:txXfrm>
        <a:off x="4694175" y="3641277"/>
        <a:ext cx="1188167" cy="737731"/>
      </dsp:txXfrm>
    </dsp:sp>
    <dsp:sp modelId="{3E05ACC8-C44F-4A53-B3FF-8064EB263C82}">
      <dsp:nvSpPr>
        <dsp:cNvPr id="0" name=""/>
        <dsp:cNvSpPr/>
      </dsp:nvSpPr>
      <dsp:spPr>
        <a:xfrm>
          <a:off x="6042414" y="3488062"/>
          <a:ext cx="1234071" cy="78363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DEA075-39F8-499C-9838-9FFEADE4F939}">
      <dsp:nvSpPr>
        <dsp:cNvPr id="0" name=""/>
        <dsp:cNvSpPr/>
      </dsp:nvSpPr>
      <dsp:spPr>
        <a:xfrm>
          <a:off x="6179533" y="3618325"/>
          <a:ext cx="1234071" cy="7836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Team Development</a:t>
          </a:r>
        </a:p>
      </dsp:txBody>
      <dsp:txXfrm>
        <a:off x="6202485" y="3641277"/>
        <a:ext cx="1188167" cy="737731"/>
      </dsp:txXfrm>
    </dsp:sp>
    <dsp:sp modelId="{396CBDB9-7FB9-4161-B523-B7D76DF9C420}">
      <dsp:nvSpPr>
        <dsp:cNvPr id="0" name=""/>
        <dsp:cNvSpPr/>
      </dsp:nvSpPr>
      <dsp:spPr>
        <a:xfrm>
          <a:off x="8304879" y="2345517"/>
          <a:ext cx="1234071" cy="783635"/>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4CD2D6-A66D-4E13-8D35-C414DF712352}">
      <dsp:nvSpPr>
        <dsp:cNvPr id="0" name=""/>
        <dsp:cNvSpPr/>
      </dsp:nvSpPr>
      <dsp:spPr>
        <a:xfrm>
          <a:off x="8441998" y="2475780"/>
          <a:ext cx="1234071" cy="7836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Intervention</a:t>
          </a:r>
        </a:p>
      </dsp:txBody>
      <dsp:txXfrm>
        <a:off x="8464950" y="2498732"/>
        <a:ext cx="1188167" cy="737731"/>
      </dsp:txXfrm>
    </dsp:sp>
    <dsp:sp modelId="{E665DD4E-2FA7-462B-93BB-715452D7832E}">
      <dsp:nvSpPr>
        <dsp:cNvPr id="0" name=""/>
        <dsp:cNvSpPr/>
      </dsp:nvSpPr>
      <dsp:spPr>
        <a:xfrm>
          <a:off x="7550724" y="3488062"/>
          <a:ext cx="1234071" cy="783635"/>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722EB7-FF2A-406E-BDB7-153118CF7CED}">
      <dsp:nvSpPr>
        <dsp:cNvPr id="0" name=""/>
        <dsp:cNvSpPr/>
      </dsp:nvSpPr>
      <dsp:spPr>
        <a:xfrm>
          <a:off x="7687843" y="3618325"/>
          <a:ext cx="1234071" cy="7836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Department/ Unit/team Level Interventions</a:t>
          </a:r>
        </a:p>
      </dsp:txBody>
      <dsp:txXfrm>
        <a:off x="7710795" y="3641277"/>
        <a:ext cx="1188167" cy="737731"/>
      </dsp:txXfrm>
    </dsp:sp>
    <dsp:sp modelId="{C41C8336-EEE2-4ADB-AD60-8A01BEB72993}">
      <dsp:nvSpPr>
        <dsp:cNvPr id="0" name=""/>
        <dsp:cNvSpPr/>
      </dsp:nvSpPr>
      <dsp:spPr>
        <a:xfrm>
          <a:off x="9059034" y="3488062"/>
          <a:ext cx="1234071" cy="783635"/>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3B5ECA-FCE1-4AE3-B791-D8E5187FF5AC}">
      <dsp:nvSpPr>
        <dsp:cNvPr id="0" name=""/>
        <dsp:cNvSpPr/>
      </dsp:nvSpPr>
      <dsp:spPr>
        <a:xfrm>
          <a:off x="9196153" y="3618325"/>
          <a:ext cx="1234071" cy="7836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1:1 Coaching</a:t>
          </a:r>
        </a:p>
      </dsp:txBody>
      <dsp:txXfrm>
        <a:off x="9219105" y="3641277"/>
        <a:ext cx="1188167" cy="73773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3077006" cy="469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209" tIns="46606" rIns="93209" bIns="46606" numCol="1" anchor="t" anchorCtr="0" compatLnSpc="1">
            <a:prstTxWarp prst="textNoShape">
              <a:avLst/>
            </a:prstTxWarp>
          </a:bodyPr>
          <a:lstStyle>
            <a:lvl1pPr defTabSz="932606" eaLnBrk="1" hangingPunct="1">
              <a:defRPr sz="1300" b="0">
                <a:latin typeface="Arial" panose="020B0604020202020204" pitchFamily="34" charset="0"/>
                <a:ea typeface="ＭＳ Ｐゴシック" panose="020B0600070205080204" pitchFamily="34" charset="-128"/>
              </a:defRPr>
            </a:lvl1pPr>
          </a:lstStyle>
          <a:p>
            <a:pPr>
              <a:defRPr/>
            </a:pPr>
            <a:r>
              <a:rPr lang="en-US" altLang="en-US" sz="1200"/>
              <a:t>SFA Session III</a:t>
            </a:r>
          </a:p>
        </p:txBody>
      </p:sp>
      <p:sp>
        <p:nvSpPr>
          <p:cNvPr id="25603" name="Rectangle 3"/>
          <p:cNvSpPr>
            <a:spLocks noGrp="1" noChangeArrowheads="1"/>
          </p:cNvSpPr>
          <p:nvPr>
            <p:ph type="dt" sz="quarter" idx="1"/>
          </p:nvPr>
        </p:nvSpPr>
        <p:spPr bwMode="auto">
          <a:xfrm>
            <a:off x="4020687" y="0"/>
            <a:ext cx="3077006" cy="469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209" tIns="46606" rIns="93209" bIns="46606" numCol="1" anchor="t" anchorCtr="0" compatLnSpc="1">
            <a:prstTxWarp prst="textNoShape">
              <a:avLst/>
            </a:prstTxWarp>
          </a:bodyPr>
          <a:lstStyle>
            <a:lvl1pPr algn="r" defTabSz="932606" eaLnBrk="1" hangingPunct="1">
              <a:defRPr sz="1300" b="0">
                <a:latin typeface="Arial" panose="020B0604020202020204" pitchFamily="34" charset="0"/>
                <a:ea typeface="ＭＳ Ｐゴシック" panose="020B0600070205080204" pitchFamily="34" charset="-128"/>
              </a:defRPr>
            </a:lvl1pPr>
          </a:lstStyle>
          <a:p>
            <a:pPr>
              <a:defRPr/>
            </a:pPr>
            <a:endParaRPr lang="en-US" altLang="en-US"/>
          </a:p>
        </p:txBody>
      </p:sp>
      <p:sp>
        <p:nvSpPr>
          <p:cNvPr id="25604" name="Rectangle 4"/>
          <p:cNvSpPr>
            <a:spLocks noGrp="1" noChangeArrowheads="1"/>
          </p:cNvSpPr>
          <p:nvPr>
            <p:ph type="ftr" sz="quarter" idx="2"/>
          </p:nvPr>
        </p:nvSpPr>
        <p:spPr bwMode="auto">
          <a:xfrm>
            <a:off x="1" y="8914112"/>
            <a:ext cx="3077006" cy="469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209" tIns="46606" rIns="93209" bIns="46606" numCol="1" anchor="b" anchorCtr="0" compatLnSpc="1">
            <a:prstTxWarp prst="textNoShape">
              <a:avLst/>
            </a:prstTxWarp>
          </a:bodyPr>
          <a:lstStyle>
            <a:lvl1pPr defTabSz="932606" eaLnBrk="1" hangingPunct="1">
              <a:defRPr sz="1300" b="0">
                <a:latin typeface="Arial" panose="020B0604020202020204" pitchFamily="34" charset="0"/>
                <a:ea typeface="ＭＳ Ｐゴシック" panose="020B0600070205080204" pitchFamily="34" charset="-128"/>
              </a:defRPr>
            </a:lvl1pPr>
          </a:lstStyle>
          <a:p>
            <a:pPr>
              <a:defRPr/>
            </a:pPr>
            <a:endParaRPr lang="en-US" altLang="en-US" sz="1000"/>
          </a:p>
        </p:txBody>
      </p:sp>
      <p:sp>
        <p:nvSpPr>
          <p:cNvPr id="25605" name="Rectangle 5"/>
          <p:cNvSpPr>
            <a:spLocks noGrp="1" noChangeArrowheads="1"/>
          </p:cNvSpPr>
          <p:nvPr>
            <p:ph type="sldNum" sz="quarter" idx="3"/>
          </p:nvPr>
        </p:nvSpPr>
        <p:spPr bwMode="auto">
          <a:xfrm>
            <a:off x="4020687" y="8914112"/>
            <a:ext cx="3077006" cy="469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209" tIns="46606" rIns="93209" bIns="46606" numCol="1" anchor="b" anchorCtr="0" compatLnSpc="1">
            <a:prstTxWarp prst="textNoShape">
              <a:avLst/>
            </a:prstTxWarp>
          </a:bodyPr>
          <a:lstStyle>
            <a:lvl1pPr algn="r" defTabSz="932606" eaLnBrk="1" hangingPunct="1">
              <a:defRPr sz="1300" b="0">
                <a:latin typeface="Arial" panose="020B0604020202020204" pitchFamily="34" charset="0"/>
                <a:ea typeface="ＭＳ Ｐゴシック" panose="020B0600070205080204" pitchFamily="34" charset="-128"/>
              </a:defRPr>
            </a:lvl1pPr>
          </a:lstStyle>
          <a:p>
            <a:pPr>
              <a:defRPr/>
            </a:pPr>
            <a:fld id="{32EA8F18-59F8-7E45-A97C-A0B6BD791027}" type="slidenum">
              <a:rPr lang="en-US" altLang="en-US"/>
              <a:pPr>
                <a:defRPr/>
              </a:pPr>
              <a:t>‹#›</a:t>
            </a:fld>
            <a:endParaRPr lang="en-US" altLang="en-US"/>
          </a:p>
        </p:txBody>
      </p:sp>
    </p:spTree>
    <p:extLst>
      <p:ext uri="{BB962C8B-B14F-4D97-AF65-F5344CB8AC3E}">
        <p14:creationId xmlns:p14="http://schemas.microsoft.com/office/powerpoint/2010/main" val="205191668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77006" cy="469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162" tIns="47080" rIns="94162" bIns="47080" numCol="1" anchor="t" anchorCtr="0" compatLnSpc="1">
            <a:prstTxWarp prst="textNoShape">
              <a:avLst/>
            </a:prstTxWarp>
          </a:bodyPr>
          <a:lstStyle>
            <a:lvl1pPr defTabSz="941886" eaLnBrk="1" hangingPunct="1">
              <a:defRPr sz="1200" b="0">
                <a:latin typeface="Arial" panose="020B0604020202020204" pitchFamily="34" charset="0"/>
                <a:ea typeface="ＭＳ Ｐゴシック" panose="020B0600070205080204" pitchFamily="34" charset="-128"/>
              </a:defRPr>
            </a:lvl1pPr>
          </a:lstStyle>
          <a:p>
            <a:pPr>
              <a:defRPr/>
            </a:pPr>
            <a:r>
              <a:rPr lang="en-US" altLang="en-US"/>
              <a:t>SFA Session III</a:t>
            </a:r>
          </a:p>
        </p:txBody>
      </p:sp>
      <p:sp>
        <p:nvSpPr>
          <p:cNvPr id="4099" name="Rectangle 3"/>
          <p:cNvSpPr>
            <a:spLocks noGrp="1" noChangeArrowheads="1"/>
          </p:cNvSpPr>
          <p:nvPr>
            <p:ph type="dt" idx="1"/>
          </p:nvPr>
        </p:nvSpPr>
        <p:spPr bwMode="auto">
          <a:xfrm>
            <a:off x="4020687" y="0"/>
            <a:ext cx="3077006" cy="469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162" tIns="47080" rIns="94162" bIns="47080" numCol="1" anchor="t" anchorCtr="0" compatLnSpc="1">
            <a:prstTxWarp prst="textNoShape">
              <a:avLst/>
            </a:prstTxWarp>
          </a:bodyPr>
          <a:lstStyle>
            <a:lvl1pPr algn="r" defTabSz="941886" eaLnBrk="1" hangingPunct="1">
              <a:defRPr sz="1300" b="0">
                <a:latin typeface="Arial" panose="020B0604020202020204" pitchFamily="34" charset="0"/>
                <a:ea typeface="ＭＳ Ｐゴシック" panose="020B0600070205080204" pitchFamily="34" charset="-128"/>
              </a:defRPr>
            </a:lvl1pPr>
          </a:lstStyle>
          <a:p>
            <a:pPr>
              <a:defRPr/>
            </a:pPr>
            <a:r>
              <a:rPr lang="en-US" altLang="en-US"/>
              <a:t>080213</a:t>
            </a:r>
          </a:p>
        </p:txBody>
      </p:sp>
      <p:sp>
        <p:nvSpPr>
          <p:cNvPr id="3076" name="Rectangle 4"/>
          <p:cNvSpPr>
            <a:spLocks noGrp="1" noRot="1" noChangeAspect="1" noChangeArrowheads="1" noTextEdit="1"/>
          </p:cNvSpPr>
          <p:nvPr>
            <p:ph type="sldImg" idx="2"/>
          </p:nvPr>
        </p:nvSpPr>
        <p:spPr bwMode="auto">
          <a:xfrm>
            <a:off x="423863" y="476250"/>
            <a:ext cx="3592512" cy="2020888"/>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389047" y="2477745"/>
            <a:ext cx="6396766" cy="64299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162" tIns="47080" rIns="94162" bIns="4708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p:cNvSpPr>
            <a:spLocks noGrp="1" noChangeArrowheads="1"/>
          </p:cNvSpPr>
          <p:nvPr>
            <p:ph type="ftr" sz="quarter" idx="4"/>
          </p:nvPr>
        </p:nvSpPr>
        <p:spPr bwMode="auto">
          <a:xfrm>
            <a:off x="1" y="8914112"/>
            <a:ext cx="3077006" cy="469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162" tIns="47080" rIns="94162" bIns="47080" numCol="1" anchor="b" anchorCtr="0" compatLnSpc="1">
            <a:prstTxWarp prst="textNoShape">
              <a:avLst/>
            </a:prstTxWarp>
          </a:bodyPr>
          <a:lstStyle>
            <a:lvl1pPr defTabSz="941886" eaLnBrk="1" hangingPunct="1">
              <a:defRPr sz="1000" b="0">
                <a:latin typeface="Arial" panose="020B0604020202020204" pitchFamily="34" charset="0"/>
                <a:ea typeface="ＭＳ Ｐゴシック" panose="020B0600070205080204" pitchFamily="34" charset="-128"/>
              </a:defRPr>
            </a:lvl1pPr>
          </a:lstStyle>
          <a:p>
            <a:pPr>
              <a:defRPr/>
            </a:pPr>
            <a:endParaRPr lang="en-US" altLang="en-US"/>
          </a:p>
        </p:txBody>
      </p:sp>
      <p:sp>
        <p:nvSpPr>
          <p:cNvPr id="4103" name="Rectangle 7"/>
          <p:cNvSpPr>
            <a:spLocks noGrp="1" noChangeArrowheads="1"/>
          </p:cNvSpPr>
          <p:nvPr>
            <p:ph type="sldNum" sz="quarter" idx="5"/>
          </p:nvPr>
        </p:nvSpPr>
        <p:spPr bwMode="auto">
          <a:xfrm>
            <a:off x="4020687" y="8914112"/>
            <a:ext cx="3077006" cy="469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162" tIns="47080" rIns="94162" bIns="47080" numCol="1" anchor="b" anchorCtr="0" compatLnSpc="1">
            <a:prstTxWarp prst="textNoShape">
              <a:avLst/>
            </a:prstTxWarp>
          </a:bodyPr>
          <a:lstStyle>
            <a:lvl1pPr algn="r" defTabSz="941886" eaLnBrk="1" hangingPunct="1">
              <a:defRPr sz="1300" b="0">
                <a:latin typeface="Arial" panose="020B0604020202020204" pitchFamily="34" charset="0"/>
                <a:ea typeface="ＭＳ Ｐゴシック" panose="020B0600070205080204" pitchFamily="34" charset="-128"/>
              </a:defRPr>
            </a:lvl1pPr>
          </a:lstStyle>
          <a:p>
            <a:pPr>
              <a:defRPr/>
            </a:pPr>
            <a:fld id="{9AF66948-A52C-5843-A83E-C7D386030904}" type="slidenum">
              <a:rPr lang="en-US" altLang="en-US"/>
              <a:pPr>
                <a:defRPr/>
              </a:pPr>
              <a:t>‹#›</a:t>
            </a:fld>
            <a:endParaRPr lang="en-US" altLang="en-US"/>
          </a:p>
        </p:txBody>
      </p:sp>
    </p:spTree>
    <p:extLst>
      <p:ext uri="{BB962C8B-B14F-4D97-AF65-F5344CB8AC3E}">
        <p14:creationId xmlns:p14="http://schemas.microsoft.com/office/powerpoint/2010/main" val="169661385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F1196-F223-45EB-BFE8-138D0B031D6B}" type="slidenum">
              <a:rPr lang="en-US" smtClean="0"/>
              <a:t>1</a:t>
            </a:fld>
            <a:endParaRPr lang="en-US" dirty="0"/>
          </a:p>
        </p:txBody>
      </p:sp>
    </p:spTree>
    <p:extLst>
      <p:ext uri="{BB962C8B-B14F-4D97-AF65-F5344CB8AC3E}">
        <p14:creationId xmlns:p14="http://schemas.microsoft.com/office/powerpoint/2010/main" val="928447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10</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a:t>SFA Session III</a:t>
            </a:r>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1491495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ltLang="en-US"/>
              <a:t>SFA Session III</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11</a:t>
            </a:fld>
            <a:endParaRPr lang="en-US" altLang="en-US"/>
          </a:p>
        </p:txBody>
      </p:sp>
    </p:spTree>
    <p:extLst>
      <p:ext uri="{BB962C8B-B14F-4D97-AF65-F5344CB8AC3E}">
        <p14:creationId xmlns:p14="http://schemas.microsoft.com/office/powerpoint/2010/main" val="2638267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ltLang="en-US"/>
              <a:t>SFA Session III</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12</a:t>
            </a:fld>
            <a:endParaRPr lang="en-US" altLang="en-US"/>
          </a:p>
        </p:txBody>
      </p:sp>
    </p:spTree>
    <p:extLst>
      <p:ext uri="{BB962C8B-B14F-4D97-AF65-F5344CB8AC3E}">
        <p14:creationId xmlns:p14="http://schemas.microsoft.com/office/powerpoint/2010/main" val="3004816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BF645-E59F-461E-A3B4-70B06DE7B17A}" type="slidenum">
              <a:rPr lang="en-US" smtClean="0">
                <a:solidFill>
                  <a:srgbClr val="000000"/>
                </a:solidFill>
              </a:rPr>
              <a:pPr/>
              <a:t>13</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t>Jan 2020</a:t>
            </a:r>
          </a:p>
        </p:txBody>
      </p:sp>
    </p:spTree>
    <p:extLst>
      <p:ext uri="{BB962C8B-B14F-4D97-AF65-F5344CB8AC3E}">
        <p14:creationId xmlns:p14="http://schemas.microsoft.com/office/powerpoint/2010/main" val="3746688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en-US"/>
              <a:t>SFA Session III</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14</a:t>
            </a:fld>
            <a:endParaRPr lang="en-US" altLang="en-US"/>
          </a:p>
        </p:txBody>
      </p:sp>
    </p:spTree>
    <p:extLst>
      <p:ext uri="{BB962C8B-B14F-4D97-AF65-F5344CB8AC3E}">
        <p14:creationId xmlns:p14="http://schemas.microsoft.com/office/powerpoint/2010/main" val="3550632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en-US"/>
              <a:t>SFA Session III</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15</a:t>
            </a:fld>
            <a:endParaRPr lang="en-US" altLang="en-US"/>
          </a:p>
        </p:txBody>
      </p:sp>
    </p:spTree>
    <p:extLst>
      <p:ext uri="{BB962C8B-B14F-4D97-AF65-F5344CB8AC3E}">
        <p14:creationId xmlns:p14="http://schemas.microsoft.com/office/powerpoint/2010/main" val="302880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en-US"/>
              <a:t>SFA Session III</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16</a:t>
            </a:fld>
            <a:endParaRPr lang="en-US" altLang="en-US"/>
          </a:p>
        </p:txBody>
      </p:sp>
    </p:spTree>
    <p:extLst>
      <p:ext uri="{BB962C8B-B14F-4D97-AF65-F5344CB8AC3E}">
        <p14:creationId xmlns:p14="http://schemas.microsoft.com/office/powerpoint/2010/main" val="495940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en-US"/>
              <a:t>SFA Session III</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17</a:t>
            </a:fld>
            <a:endParaRPr lang="en-US" altLang="en-US"/>
          </a:p>
        </p:txBody>
      </p:sp>
    </p:spTree>
    <p:extLst>
      <p:ext uri="{BB962C8B-B14F-4D97-AF65-F5344CB8AC3E}">
        <p14:creationId xmlns:p14="http://schemas.microsoft.com/office/powerpoint/2010/main" val="4047844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en-US"/>
              <a:t>SFA Session III</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18</a:t>
            </a:fld>
            <a:endParaRPr lang="en-US" altLang="en-US"/>
          </a:p>
        </p:txBody>
      </p:sp>
    </p:spTree>
    <p:extLst>
      <p:ext uri="{BB962C8B-B14F-4D97-AF65-F5344CB8AC3E}">
        <p14:creationId xmlns:p14="http://schemas.microsoft.com/office/powerpoint/2010/main" val="4216291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en-US"/>
              <a:t>SFA Session III</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19</a:t>
            </a:fld>
            <a:endParaRPr lang="en-US" altLang="en-US"/>
          </a:p>
        </p:txBody>
      </p:sp>
    </p:spTree>
    <p:extLst>
      <p:ext uri="{BB962C8B-B14F-4D97-AF65-F5344CB8AC3E}">
        <p14:creationId xmlns:p14="http://schemas.microsoft.com/office/powerpoint/2010/main" val="2269967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F1196-F223-45EB-BFE8-138D0B031D6B}" type="slidenum">
              <a:rPr lang="en-US" smtClean="0"/>
              <a:t>2</a:t>
            </a:fld>
            <a:endParaRPr lang="en-US" dirty="0"/>
          </a:p>
        </p:txBody>
      </p:sp>
    </p:spTree>
    <p:extLst>
      <p:ext uri="{BB962C8B-B14F-4D97-AF65-F5344CB8AC3E}">
        <p14:creationId xmlns:p14="http://schemas.microsoft.com/office/powerpoint/2010/main" val="3676883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en-US"/>
              <a:t>SFA Session III</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20</a:t>
            </a:fld>
            <a:endParaRPr lang="en-US" altLang="en-US"/>
          </a:p>
        </p:txBody>
      </p:sp>
    </p:spTree>
    <p:extLst>
      <p:ext uri="{BB962C8B-B14F-4D97-AF65-F5344CB8AC3E}">
        <p14:creationId xmlns:p14="http://schemas.microsoft.com/office/powerpoint/2010/main" val="1117597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ltLang="en-US"/>
              <a:t>SFA Session III</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21</a:t>
            </a:fld>
            <a:endParaRPr lang="en-US" altLang="en-US"/>
          </a:p>
        </p:txBody>
      </p:sp>
    </p:spTree>
    <p:extLst>
      <p:ext uri="{BB962C8B-B14F-4D97-AF65-F5344CB8AC3E}">
        <p14:creationId xmlns:p14="http://schemas.microsoft.com/office/powerpoint/2010/main" val="4281304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en-US"/>
              <a:t>SFA Session III</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22</a:t>
            </a:fld>
            <a:endParaRPr lang="en-US" altLang="en-US"/>
          </a:p>
        </p:txBody>
      </p:sp>
    </p:spTree>
    <p:extLst>
      <p:ext uri="{BB962C8B-B14F-4D97-AF65-F5344CB8AC3E}">
        <p14:creationId xmlns:p14="http://schemas.microsoft.com/office/powerpoint/2010/main" val="1700284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en-US"/>
              <a:t>SFA Session III</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23</a:t>
            </a:fld>
            <a:endParaRPr lang="en-US" altLang="en-US"/>
          </a:p>
        </p:txBody>
      </p:sp>
    </p:spTree>
    <p:extLst>
      <p:ext uri="{BB962C8B-B14F-4D97-AF65-F5344CB8AC3E}">
        <p14:creationId xmlns:p14="http://schemas.microsoft.com/office/powerpoint/2010/main" val="4106149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en-US"/>
              <a:t>SFA Session III</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24</a:t>
            </a:fld>
            <a:endParaRPr lang="en-US" altLang="en-US"/>
          </a:p>
        </p:txBody>
      </p:sp>
    </p:spTree>
    <p:extLst>
      <p:ext uri="{BB962C8B-B14F-4D97-AF65-F5344CB8AC3E}">
        <p14:creationId xmlns:p14="http://schemas.microsoft.com/office/powerpoint/2010/main" val="2371541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ltLang="en-US"/>
              <a:t>SFA Session III</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25</a:t>
            </a:fld>
            <a:endParaRPr lang="en-US" altLang="en-US"/>
          </a:p>
        </p:txBody>
      </p:sp>
    </p:spTree>
    <p:extLst>
      <p:ext uri="{BB962C8B-B14F-4D97-AF65-F5344CB8AC3E}">
        <p14:creationId xmlns:p14="http://schemas.microsoft.com/office/powerpoint/2010/main" val="4248723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ltLang="en-US"/>
              <a:t>SFA Session III</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26</a:t>
            </a:fld>
            <a:endParaRPr lang="en-US" altLang="en-US"/>
          </a:p>
        </p:txBody>
      </p:sp>
    </p:spTree>
    <p:extLst>
      <p:ext uri="{BB962C8B-B14F-4D97-AF65-F5344CB8AC3E}">
        <p14:creationId xmlns:p14="http://schemas.microsoft.com/office/powerpoint/2010/main" val="3193339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en-US"/>
              <a:t>SFA Session III</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27</a:t>
            </a:fld>
            <a:endParaRPr lang="en-US" altLang="en-US"/>
          </a:p>
        </p:txBody>
      </p:sp>
    </p:spTree>
    <p:extLst>
      <p:ext uri="{BB962C8B-B14F-4D97-AF65-F5344CB8AC3E}">
        <p14:creationId xmlns:p14="http://schemas.microsoft.com/office/powerpoint/2010/main" val="339366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en-US"/>
              <a:t>SFA Session III</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28</a:t>
            </a:fld>
            <a:endParaRPr lang="en-US" altLang="en-US"/>
          </a:p>
        </p:txBody>
      </p:sp>
    </p:spTree>
    <p:extLst>
      <p:ext uri="{BB962C8B-B14F-4D97-AF65-F5344CB8AC3E}">
        <p14:creationId xmlns:p14="http://schemas.microsoft.com/office/powerpoint/2010/main" val="2715571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en-US"/>
              <a:t>SFA Session III</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29</a:t>
            </a:fld>
            <a:endParaRPr lang="en-US" altLang="en-US"/>
          </a:p>
        </p:txBody>
      </p:sp>
    </p:spTree>
    <p:extLst>
      <p:ext uri="{BB962C8B-B14F-4D97-AF65-F5344CB8AC3E}">
        <p14:creationId xmlns:p14="http://schemas.microsoft.com/office/powerpoint/2010/main" val="74149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F1196-F223-45EB-BFE8-138D0B031D6B}" type="slidenum">
              <a:rPr lang="en-US" smtClean="0"/>
              <a:t>3</a:t>
            </a:fld>
            <a:endParaRPr lang="en-US" dirty="0"/>
          </a:p>
        </p:txBody>
      </p:sp>
    </p:spTree>
    <p:extLst>
      <p:ext uri="{BB962C8B-B14F-4D97-AF65-F5344CB8AC3E}">
        <p14:creationId xmlns:p14="http://schemas.microsoft.com/office/powerpoint/2010/main" val="454929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en-US"/>
              <a:t>SFA Session III</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30</a:t>
            </a:fld>
            <a:endParaRPr lang="en-US" altLang="en-US"/>
          </a:p>
        </p:txBody>
      </p:sp>
    </p:spTree>
    <p:extLst>
      <p:ext uri="{BB962C8B-B14F-4D97-AF65-F5344CB8AC3E}">
        <p14:creationId xmlns:p14="http://schemas.microsoft.com/office/powerpoint/2010/main" val="2816465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ltLang="en-US"/>
              <a:t>SFA Session III</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31</a:t>
            </a:fld>
            <a:endParaRPr lang="en-US" altLang="en-US"/>
          </a:p>
        </p:txBody>
      </p:sp>
    </p:spTree>
    <p:extLst>
      <p:ext uri="{BB962C8B-B14F-4D97-AF65-F5344CB8AC3E}">
        <p14:creationId xmlns:p14="http://schemas.microsoft.com/office/powerpoint/2010/main" val="843358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ltLang="en-US"/>
              <a:t>SFA Session III</a:t>
            </a: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32</a:t>
            </a:fld>
            <a:endParaRPr lang="en-US" altLang="en-US"/>
          </a:p>
        </p:txBody>
      </p:sp>
    </p:spTree>
    <p:extLst>
      <p:ext uri="{BB962C8B-B14F-4D97-AF65-F5344CB8AC3E}">
        <p14:creationId xmlns:p14="http://schemas.microsoft.com/office/powerpoint/2010/main" val="2091133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ltLang="en-US"/>
              <a:t>SFA Session III</a:t>
            </a:r>
          </a:p>
        </p:txBody>
      </p:sp>
      <p:sp>
        <p:nvSpPr>
          <p:cNvPr id="5" name="Footer Placeholder 4"/>
          <p:cNvSpPr>
            <a:spLocks noGrp="1"/>
          </p:cNvSpPr>
          <p:nvPr>
            <p:ph type="ftr" sz="quarter" idx="4"/>
          </p:nvPr>
        </p:nvSpPr>
        <p:spPr/>
        <p:txBody>
          <a:bodyPr/>
          <a:lstStyle/>
          <a:p>
            <a:pPr>
              <a:defRPr/>
            </a:pPr>
            <a:endParaRPr lang="en-US" altLang="en-US"/>
          </a:p>
        </p:txBody>
      </p:sp>
      <p:sp>
        <p:nvSpPr>
          <p:cNvPr id="6" name="Slide Number Placeholder 5"/>
          <p:cNvSpPr>
            <a:spLocks noGrp="1"/>
          </p:cNvSpPr>
          <p:nvPr>
            <p:ph type="sldNum" sz="quarter" idx="5"/>
          </p:nvPr>
        </p:nvSpPr>
        <p:spPr/>
        <p:txBody>
          <a:bodyPr/>
          <a:lstStyle/>
          <a:p>
            <a:pPr>
              <a:defRPr/>
            </a:pPr>
            <a:fld id="{9AF66948-A52C-5843-A83E-C7D386030904}" type="slidenum">
              <a:rPr lang="en-US" altLang="en-US" smtClean="0"/>
              <a:pPr>
                <a:defRPr/>
              </a:pPr>
              <a:t>33</a:t>
            </a:fld>
            <a:endParaRPr lang="en-US" altLang="en-US"/>
          </a:p>
        </p:txBody>
      </p:sp>
    </p:spTree>
    <p:extLst>
      <p:ext uri="{BB962C8B-B14F-4D97-AF65-F5344CB8AC3E}">
        <p14:creationId xmlns:p14="http://schemas.microsoft.com/office/powerpoint/2010/main" val="993872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500063"/>
            <a:ext cx="3771900" cy="2122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Date Placeholder 6"/>
          <p:cNvSpPr>
            <a:spLocks noGrp="1"/>
          </p:cNvSpPr>
          <p:nvPr>
            <p:ph type="dt" idx="13"/>
          </p:nvPr>
        </p:nvSpPr>
        <p:spPr/>
        <p:txBody>
          <a:bodyPr/>
          <a:lstStyle/>
          <a:p>
            <a:endParaRPr lang="en-US" dirty="0"/>
          </a:p>
        </p:txBody>
      </p:sp>
    </p:spTree>
    <p:extLst>
      <p:ext uri="{BB962C8B-B14F-4D97-AF65-F5344CB8AC3E}">
        <p14:creationId xmlns:p14="http://schemas.microsoft.com/office/powerpoint/2010/main" val="181764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ltLang="en-US"/>
              <a:t>SFA Session III</a:t>
            </a:r>
          </a:p>
        </p:txBody>
      </p:sp>
      <p:sp>
        <p:nvSpPr>
          <p:cNvPr id="5" name="Footer Placeholder 4"/>
          <p:cNvSpPr>
            <a:spLocks noGrp="1"/>
          </p:cNvSpPr>
          <p:nvPr>
            <p:ph type="ftr" sz="quarter" idx="4"/>
          </p:nvPr>
        </p:nvSpPr>
        <p:spPr/>
        <p:txBody>
          <a:bodyPr/>
          <a:lstStyle/>
          <a:p>
            <a:pPr>
              <a:defRPr/>
            </a:pPr>
            <a:endParaRPr lang="en-US" altLang="en-US"/>
          </a:p>
        </p:txBody>
      </p:sp>
      <p:sp>
        <p:nvSpPr>
          <p:cNvPr id="6" name="Slide Number Placeholder 5"/>
          <p:cNvSpPr>
            <a:spLocks noGrp="1"/>
          </p:cNvSpPr>
          <p:nvPr>
            <p:ph type="sldNum" sz="quarter" idx="5"/>
          </p:nvPr>
        </p:nvSpPr>
        <p:spPr/>
        <p:txBody>
          <a:bodyPr/>
          <a:lstStyle/>
          <a:p>
            <a:pPr>
              <a:defRPr/>
            </a:pPr>
            <a:fld id="{9AF66948-A52C-5843-A83E-C7D386030904}" type="slidenum">
              <a:rPr lang="en-US" altLang="en-US" smtClean="0"/>
              <a:pPr>
                <a:defRPr/>
              </a:pPr>
              <a:t>5</a:t>
            </a:fld>
            <a:endParaRPr lang="en-US" altLang="en-US"/>
          </a:p>
        </p:txBody>
      </p:sp>
    </p:spTree>
    <p:extLst>
      <p:ext uri="{BB962C8B-B14F-4D97-AF65-F5344CB8AC3E}">
        <p14:creationId xmlns:p14="http://schemas.microsoft.com/office/powerpoint/2010/main" val="2495564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pPr>
              <a:defRPr/>
            </a:pPr>
            <a:fld id="{9AF66948-A52C-5843-A83E-C7D386030904}" type="slidenum">
              <a:rPr lang="en-US" altLang="en-US" smtClean="0"/>
              <a:pPr>
                <a:defRPr/>
              </a:pPr>
              <a:t>6</a:t>
            </a:fld>
            <a:endParaRPr lang="en-US" altLang="en-US"/>
          </a:p>
        </p:txBody>
      </p:sp>
      <p:sp>
        <p:nvSpPr>
          <p:cNvPr id="7" name="Date Placeholder 6">
            <a:extLst>
              <a:ext uri="{FF2B5EF4-FFF2-40B4-BE49-F238E27FC236}">
                <a16:creationId xmlns:a16="http://schemas.microsoft.com/office/drawing/2014/main" id="{F86BDDEF-A617-DEC6-94A7-9DA22528CFF2}"/>
              </a:ext>
            </a:extLst>
          </p:cNvPr>
          <p:cNvSpPr>
            <a:spLocks noGrp="1"/>
          </p:cNvSpPr>
          <p:nvPr>
            <p:ph type="dt" idx="1"/>
          </p:nvPr>
        </p:nvSpPr>
        <p:spPr/>
        <p:txBody>
          <a:bodyPr/>
          <a:lstStyle/>
          <a:p>
            <a:pPr>
              <a:defRPr/>
            </a:pPr>
            <a:r>
              <a:rPr lang="en-US" altLang="en-US"/>
              <a:t>8-31-22</a:t>
            </a:r>
          </a:p>
        </p:txBody>
      </p:sp>
      <p:sp>
        <p:nvSpPr>
          <p:cNvPr id="8" name="Header Placeholder 7">
            <a:extLst>
              <a:ext uri="{FF2B5EF4-FFF2-40B4-BE49-F238E27FC236}">
                <a16:creationId xmlns:a16="http://schemas.microsoft.com/office/drawing/2014/main" id="{EAC9A254-FDE4-1782-59EA-F6C670D4E15D}"/>
              </a:ext>
            </a:extLst>
          </p:cNvPr>
          <p:cNvSpPr>
            <a:spLocks noGrp="1"/>
          </p:cNvSpPr>
          <p:nvPr>
            <p:ph type="hdr" sz="quarter"/>
          </p:nvPr>
        </p:nvSpPr>
        <p:spPr/>
        <p:txBody>
          <a:bodyPr/>
          <a:lstStyle/>
          <a:p>
            <a:pPr>
              <a:defRPr/>
            </a:pPr>
            <a:r>
              <a:rPr lang="en-US" altLang="en-US"/>
              <a:t>SFA Session III</a:t>
            </a:r>
          </a:p>
        </p:txBody>
      </p:sp>
    </p:spTree>
    <p:extLst>
      <p:ext uri="{BB962C8B-B14F-4D97-AF65-F5344CB8AC3E}">
        <p14:creationId xmlns:p14="http://schemas.microsoft.com/office/powerpoint/2010/main" val="2546832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ltLang="en-US"/>
              <a:t>SFA Session III</a:t>
            </a:r>
          </a:p>
        </p:txBody>
      </p:sp>
      <p:sp>
        <p:nvSpPr>
          <p:cNvPr id="5" name="Footer Placeholder 4"/>
          <p:cNvSpPr>
            <a:spLocks noGrp="1"/>
          </p:cNvSpPr>
          <p:nvPr>
            <p:ph type="ftr" sz="quarter" idx="4"/>
          </p:nvPr>
        </p:nvSpPr>
        <p:spPr/>
        <p:txBody>
          <a:bodyPr/>
          <a:lstStyle/>
          <a:p>
            <a:pPr>
              <a:defRPr/>
            </a:pPr>
            <a:endParaRPr lang="en-US" altLang="en-US"/>
          </a:p>
        </p:txBody>
      </p:sp>
      <p:sp>
        <p:nvSpPr>
          <p:cNvPr id="6" name="Slide Number Placeholder 5"/>
          <p:cNvSpPr>
            <a:spLocks noGrp="1"/>
          </p:cNvSpPr>
          <p:nvPr>
            <p:ph type="sldNum" sz="quarter" idx="5"/>
          </p:nvPr>
        </p:nvSpPr>
        <p:spPr/>
        <p:txBody>
          <a:bodyPr/>
          <a:lstStyle/>
          <a:p>
            <a:pPr>
              <a:defRPr/>
            </a:pPr>
            <a:fld id="{9AF66948-A52C-5843-A83E-C7D386030904}" type="slidenum">
              <a:rPr lang="en-US" altLang="en-US" smtClean="0"/>
              <a:pPr>
                <a:defRPr/>
              </a:pPr>
              <a:t>7</a:t>
            </a:fld>
            <a:endParaRPr lang="en-US" altLang="en-US"/>
          </a:p>
        </p:txBody>
      </p:sp>
    </p:spTree>
    <p:extLst>
      <p:ext uri="{BB962C8B-B14F-4D97-AF65-F5344CB8AC3E}">
        <p14:creationId xmlns:p14="http://schemas.microsoft.com/office/powerpoint/2010/main" val="270297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ltLang="en-US"/>
              <a:t>SFA Session III</a:t>
            </a:r>
          </a:p>
        </p:txBody>
      </p:sp>
      <p:sp>
        <p:nvSpPr>
          <p:cNvPr id="5" name="Footer Placeholder 4"/>
          <p:cNvSpPr>
            <a:spLocks noGrp="1"/>
          </p:cNvSpPr>
          <p:nvPr>
            <p:ph type="ftr" sz="quarter" idx="4"/>
          </p:nvPr>
        </p:nvSpPr>
        <p:spPr/>
        <p:txBody>
          <a:bodyPr/>
          <a:lstStyle/>
          <a:p>
            <a:pPr>
              <a:defRPr/>
            </a:pPr>
            <a:endParaRPr lang="en-US" altLang="en-US"/>
          </a:p>
        </p:txBody>
      </p:sp>
      <p:sp>
        <p:nvSpPr>
          <p:cNvPr id="6" name="Slide Number Placeholder 5"/>
          <p:cNvSpPr>
            <a:spLocks noGrp="1"/>
          </p:cNvSpPr>
          <p:nvPr>
            <p:ph type="sldNum" sz="quarter" idx="5"/>
          </p:nvPr>
        </p:nvSpPr>
        <p:spPr/>
        <p:txBody>
          <a:bodyPr/>
          <a:lstStyle/>
          <a:p>
            <a:pPr>
              <a:defRPr/>
            </a:pPr>
            <a:fld id="{9AF66948-A52C-5843-A83E-C7D386030904}" type="slidenum">
              <a:rPr lang="en-US" altLang="en-US" smtClean="0"/>
              <a:pPr>
                <a:defRPr/>
              </a:pPr>
              <a:t>8</a:t>
            </a:fld>
            <a:endParaRPr lang="en-US" altLang="en-US"/>
          </a:p>
        </p:txBody>
      </p:sp>
    </p:spTree>
    <p:extLst>
      <p:ext uri="{BB962C8B-B14F-4D97-AF65-F5344CB8AC3E}">
        <p14:creationId xmlns:p14="http://schemas.microsoft.com/office/powerpoint/2010/main" val="1593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ltLang="en-US"/>
              <a:t>SFA Session III</a:t>
            </a:r>
          </a:p>
        </p:txBody>
      </p:sp>
      <p:sp>
        <p:nvSpPr>
          <p:cNvPr id="5" name="Footer Placeholder 4"/>
          <p:cNvSpPr>
            <a:spLocks noGrp="1"/>
          </p:cNvSpPr>
          <p:nvPr>
            <p:ph type="ftr" sz="quarter" idx="4"/>
          </p:nvPr>
        </p:nvSpPr>
        <p:spPr/>
        <p:txBody>
          <a:bodyPr/>
          <a:lstStyle/>
          <a:p>
            <a:pPr>
              <a:defRPr/>
            </a:pPr>
            <a:endParaRPr lang="en-US" altLang="en-US"/>
          </a:p>
        </p:txBody>
      </p:sp>
      <p:sp>
        <p:nvSpPr>
          <p:cNvPr id="6" name="Slide Number Placeholder 5"/>
          <p:cNvSpPr>
            <a:spLocks noGrp="1"/>
          </p:cNvSpPr>
          <p:nvPr>
            <p:ph type="sldNum" sz="quarter" idx="5"/>
          </p:nvPr>
        </p:nvSpPr>
        <p:spPr/>
        <p:txBody>
          <a:bodyPr/>
          <a:lstStyle/>
          <a:p>
            <a:pPr>
              <a:defRPr/>
            </a:pPr>
            <a:fld id="{9AF66948-A52C-5843-A83E-C7D386030904}" type="slidenum">
              <a:rPr lang="en-US" altLang="en-US" smtClean="0"/>
              <a:pPr>
                <a:defRPr/>
              </a:pPr>
              <a:t>9</a:t>
            </a:fld>
            <a:endParaRPr lang="en-US" altLang="en-US"/>
          </a:p>
        </p:txBody>
      </p:sp>
    </p:spTree>
    <p:extLst>
      <p:ext uri="{BB962C8B-B14F-4D97-AF65-F5344CB8AC3E}">
        <p14:creationId xmlns:p14="http://schemas.microsoft.com/office/powerpoint/2010/main" val="2985536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11535"/>
            <a:ext cx="9144000" cy="1831828"/>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41354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736D7E1-E588-9C4E-BA7C-2CCD36F6D46C}" type="slidenum">
              <a:rPr lang="en-US" altLang="en-US" smtClean="0"/>
              <a:pPr>
                <a:defRPr/>
              </a:pPr>
              <a:t>‹#›</a:t>
            </a:fld>
            <a:endParaRPr lang="en-US" altLang="en-US"/>
          </a:p>
        </p:txBody>
      </p:sp>
      <p:sp>
        <p:nvSpPr>
          <p:cNvPr id="7" name="Rectangle 13">
            <a:extLst>
              <a:ext uri="{FF2B5EF4-FFF2-40B4-BE49-F238E27FC236}">
                <a16:creationId xmlns:a16="http://schemas.microsoft.com/office/drawing/2014/main" id="{2726625A-C93C-A940-92A6-944EFB74193D}"/>
              </a:ext>
            </a:extLst>
          </p:cNvPr>
          <p:cNvSpPr>
            <a:spLocks noChangeArrowheads="1"/>
          </p:cNvSpPr>
          <p:nvPr userDrawn="1"/>
        </p:nvSpPr>
        <p:spPr bwMode="auto">
          <a:xfrm>
            <a:off x="0" y="1371600"/>
            <a:ext cx="12192000" cy="228600"/>
          </a:xfrm>
          <a:prstGeom prst="rect">
            <a:avLst/>
          </a:prstGeom>
          <a:gradFill rotWithShape="1">
            <a:gsLst>
              <a:gs pos="0">
                <a:srgbClr val="00CC00"/>
              </a:gs>
              <a:gs pos="45000">
                <a:srgbClr val="FFFF00"/>
              </a:gs>
              <a:gs pos="83000">
                <a:srgbClr val="FFC000"/>
              </a:gs>
              <a:gs pos="100000">
                <a:srgbClr val="FF00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ＭＳ Ｐゴシック" panose="020B0600070205080204" pitchFamily="34" charset="-128"/>
              </a:defRPr>
            </a:lvl1pPr>
            <a:lvl2pPr marL="742950" indent="-285750">
              <a:defRPr sz="2000" b="1">
                <a:solidFill>
                  <a:schemeClr val="tx1"/>
                </a:solidFill>
                <a:latin typeface="Arial" panose="020B0604020202020204" pitchFamily="34" charset="0"/>
                <a:ea typeface="ＭＳ Ｐゴシック" panose="020B0600070205080204" pitchFamily="34" charset="-128"/>
              </a:defRPr>
            </a:lvl2pPr>
            <a:lvl3pPr marL="1143000" indent="-228600">
              <a:defRPr sz="2000" b="1">
                <a:solidFill>
                  <a:schemeClr val="tx1"/>
                </a:solidFill>
                <a:latin typeface="Arial" panose="020B0604020202020204" pitchFamily="34" charset="0"/>
                <a:ea typeface="ＭＳ Ｐゴシック" panose="020B0600070205080204" pitchFamily="34" charset="-128"/>
              </a:defRPr>
            </a:lvl3pPr>
            <a:lvl4pPr marL="1600200" indent="-228600">
              <a:defRPr sz="2000" b="1">
                <a:solidFill>
                  <a:schemeClr val="tx1"/>
                </a:solidFill>
                <a:latin typeface="Arial" panose="020B0604020202020204" pitchFamily="34" charset="0"/>
                <a:ea typeface="ＭＳ Ｐゴシック" panose="020B0600070205080204" pitchFamily="34" charset="-128"/>
              </a:defRPr>
            </a:lvl4pPr>
            <a:lvl5pPr marL="2057400" indent="-228600">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2000"/>
          </a:p>
        </p:txBody>
      </p:sp>
      <p:pic>
        <p:nvPicPr>
          <p:cNvPr id="8" name="Picture 7" descr="COSFA 100201b.jpg">
            <a:extLst>
              <a:ext uri="{FF2B5EF4-FFF2-40B4-BE49-F238E27FC236}">
                <a16:creationId xmlns:a16="http://schemas.microsoft.com/office/drawing/2014/main" id="{C3A0BB78-73EA-3640-979B-2237E1440576}"/>
              </a:ext>
            </a:extLst>
          </p:cNvPr>
          <p:cNvPicPr preferRelativeResize="0">
            <a:picLocks/>
          </p:cNvPicPr>
          <p:nvPr userDrawn="1"/>
        </p:nvPicPr>
        <p:blipFill rotWithShape="1">
          <a:blip r:embed="rId2" cstate="hqprint">
            <a:extLst>
              <a:ext uri="{28A0092B-C50C-407E-A947-70E740481C1C}">
                <a14:useLocalDpi xmlns:a14="http://schemas.microsoft.com/office/drawing/2010/main" val="0"/>
              </a:ext>
            </a:extLst>
          </a:blip>
          <a:srcRect r="31172"/>
          <a:stretch/>
        </p:blipFill>
        <p:spPr bwMode="auto">
          <a:xfrm>
            <a:off x="7802880" y="165905"/>
            <a:ext cx="1188720" cy="1188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6E6D4021-C8E5-EA4F-BBB7-9CAAC2C98F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5200" y="317500"/>
            <a:ext cx="3644900" cy="977900"/>
          </a:xfrm>
          <a:prstGeom prst="rect">
            <a:avLst/>
          </a:prstGeom>
        </p:spPr>
      </p:pic>
    </p:spTree>
    <p:extLst>
      <p:ext uri="{BB962C8B-B14F-4D97-AF65-F5344CB8AC3E}">
        <p14:creationId xmlns:p14="http://schemas.microsoft.com/office/powerpoint/2010/main" val="247584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ltLang="en-US"/>
              <a:t>090115</a:t>
            </a:r>
          </a:p>
        </p:txBody>
      </p:sp>
      <p:sp>
        <p:nvSpPr>
          <p:cNvPr id="5" name="Footer Placeholder 4"/>
          <p:cNvSpPr>
            <a:spLocks noGrp="1"/>
          </p:cNvSpPr>
          <p:nvPr>
            <p:ph type="ftr" sz="quarter" idx="11"/>
          </p:nvPr>
        </p:nvSpPr>
        <p:spPr/>
        <p:txBody>
          <a:bodyPr/>
          <a:lstStyle/>
          <a:p>
            <a:pPr>
              <a:defRPr/>
            </a:pPr>
            <a:r>
              <a:rPr lang="en-US" altLang="en-US"/>
              <a:t>Unclassified</a:t>
            </a:r>
          </a:p>
        </p:txBody>
      </p:sp>
      <p:sp>
        <p:nvSpPr>
          <p:cNvPr id="6" name="Slide Number Placeholder 5"/>
          <p:cNvSpPr>
            <a:spLocks noGrp="1"/>
          </p:cNvSpPr>
          <p:nvPr>
            <p:ph type="sldNum" sz="quarter" idx="12"/>
          </p:nvPr>
        </p:nvSpPr>
        <p:spPr/>
        <p:txBody>
          <a:bodyPr/>
          <a:lstStyle/>
          <a:p>
            <a:pPr>
              <a:defRPr/>
            </a:pPr>
            <a:fld id="{6D999D63-A385-464A-AC61-6E1D8FFFAFFB}" type="slidenum">
              <a:rPr lang="en-US" altLang="en-US" smtClean="0"/>
              <a:pPr>
                <a:defRPr/>
              </a:pPr>
              <a:t>‹#›</a:t>
            </a:fld>
            <a:endParaRPr lang="en-US" altLang="en-US"/>
          </a:p>
        </p:txBody>
      </p:sp>
    </p:spTree>
    <p:extLst>
      <p:ext uri="{BB962C8B-B14F-4D97-AF65-F5344CB8AC3E}">
        <p14:creationId xmlns:p14="http://schemas.microsoft.com/office/powerpoint/2010/main" val="307876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ltLang="en-US"/>
              <a:t>090115</a:t>
            </a:r>
          </a:p>
        </p:txBody>
      </p:sp>
      <p:sp>
        <p:nvSpPr>
          <p:cNvPr id="5" name="Footer Placeholder 4"/>
          <p:cNvSpPr>
            <a:spLocks noGrp="1"/>
          </p:cNvSpPr>
          <p:nvPr>
            <p:ph type="ftr" sz="quarter" idx="11"/>
          </p:nvPr>
        </p:nvSpPr>
        <p:spPr/>
        <p:txBody>
          <a:bodyPr/>
          <a:lstStyle/>
          <a:p>
            <a:pPr>
              <a:defRPr/>
            </a:pPr>
            <a:r>
              <a:rPr lang="en-US" altLang="en-US"/>
              <a:t>Unclassified</a:t>
            </a:r>
          </a:p>
        </p:txBody>
      </p:sp>
      <p:sp>
        <p:nvSpPr>
          <p:cNvPr id="6" name="Slide Number Placeholder 5"/>
          <p:cNvSpPr>
            <a:spLocks noGrp="1"/>
          </p:cNvSpPr>
          <p:nvPr>
            <p:ph type="sldNum" sz="quarter" idx="12"/>
          </p:nvPr>
        </p:nvSpPr>
        <p:spPr/>
        <p:txBody>
          <a:bodyPr/>
          <a:lstStyle/>
          <a:p>
            <a:pPr>
              <a:defRPr/>
            </a:pPr>
            <a:fld id="{AC856062-456D-B542-9034-A488AA9AAD59}" type="slidenum">
              <a:rPr lang="en-US" altLang="en-US" smtClean="0"/>
              <a:pPr>
                <a:defRPr/>
              </a:pPr>
              <a:t>‹#›</a:t>
            </a:fld>
            <a:endParaRPr lang="en-US" altLang="en-US"/>
          </a:p>
        </p:txBody>
      </p:sp>
    </p:spTree>
    <p:extLst>
      <p:ext uri="{BB962C8B-B14F-4D97-AF65-F5344CB8AC3E}">
        <p14:creationId xmlns:p14="http://schemas.microsoft.com/office/powerpoint/2010/main" val="2462303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13">
            <a:extLst>
              <a:ext uri="{FF2B5EF4-FFF2-40B4-BE49-F238E27FC236}">
                <a16:creationId xmlns:a16="http://schemas.microsoft.com/office/drawing/2014/main" id="{F91A7235-59CC-5B44-B52E-B2DC79DCC5A3}"/>
              </a:ext>
            </a:extLst>
          </p:cNvPr>
          <p:cNvSpPr>
            <a:spLocks noChangeArrowheads="1"/>
          </p:cNvSpPr>
          <p:nvPr userDrawn="1"/>
        </p:nvSpPr>
        <p:spPr bwMode="auto">
          <a:xfrm>
            <a:off x="0" y="1115602"/>
            <a:ext cx="12192000" cy="171450"/>
          </a:xfrm>
          <a:prstGeom prst="rect">
            <a:avLst/>
          </a:prstGeom>
          <a:gradFill rotWithShape="1">
            <a:gsLst>
              <a:gs pos="0">
                <a:srgbClr val="00CC00"/>
              </a:gs>
              <a:gs pos="45000">
                <a:srgbClr val="FFFF00"/>
              </a:gs>
              <a:gs pos="83000">
                <a:srgbClr val="FFC000"/>
              </a:gs>
              <a:gs pos="100000">
                <a:srgbClr val="FF0000"/>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ＭＳ Ｐゴシック" panose="020B0600070205080204" pitchFamily="34" charset="-128"/>
              </a:defRPr>
            </a:lvl1pPr>
            <a:lvl2pPr marL="742950" indent="-285750">
              <a:defRPr sz="2000" b="1">
                <a:solidFill>
                  <a:schemeClr val="tx1"/>
                </a:solidFill>
                <a:latin typeface="Arial" panose="020B0604020202020204" pitchFamily="34" charset="0"/>
                <a:ea typeface="ＭＳ Ｐゴシック" panose="020B0600070205080204" pitchFamily="34" charset="-128"/>
              </a:defRPr>
            </a:lvl2pPr>
            <a:lvl3pPr marL="1143000" indent="-228600">
              <a:defRPr sz="2000" b="1">
                <a:solidFill>
                  <a:schemeClr val="tx1"/>
                </a:solidFill>
                <a:latin typeface="Arial" panose="020B0604020202020204" pitchFamily="34" charset="0"/>
                <a:ea typeface="ＭＳ Ｐゴシック" panose="020B0600070205080204" pitchFamily="34" charset="-128"/>
              </a:defRPr>
            </a:lvl3pPr>
            <a:lvl4pPr marL="1600200" indent="-228600">
              <a:defRPr sz="2000" b="1">
                <a:solidFill>
                  <a:schemeClr val="tx1"/>
                </a:solidFill>
                <a:latin typeface="Arial" panose="020B0604020202020204" pitchFamily="34" charset="0"/>
                <a:ea typeface="ＭＳ Ｐゴシック" panose="020B0600070205080204" pitchFamily="34" charset="-128"/>
              </a:defRPr>
            </a:lvl4pPr>
            <a:lvl5pPr marL="2057400" indent="-228600">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2000"/>
          </a:p>
        </p:txBody>
      </p:sp>
      <p:sp>
        <p:nvSpPr>
          <p:cNvPr id="8" name="Rectangle 7">
            <a:extLst>
              <a:ext uri="{FF2B5EF4-FFF2-40B4-BE49-F238E27FC236}">
                <a16:creationId xmlns:a16="http://schemas.microsoft.com/office/drawing/2014/main" id="{6483627E-F1C4-2240-AD4D-AC671832986D}"/>
              </a:ext>
            </a:extLst>
          </p:cNvPr>
          <p:cNvSpPr/>
          <p:nvPr userDrawn="1"/>
        </p:nvSpPr>
        <p:spPr>
          <a:xfrm>
            <a:off x="0" y="0"/>
            <a:ext cx="12192000" cy="1111898"/>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74"/>
          </a:p>
        </p:txBody>
      </p:sp>
      <p:sp>
        <p:nvSpPr>
          <p:cNvPr id="2" name="Title 1"/>
          <p:cNvSpPr>
            <a:spLocks noGrp="1"/>
          </p:cNvSpPr>
          <p:nvPr>
            <p:ph type="title"/>
          </p:nvPr>
        </p:nvSpPr>
        <p:spPr>
          <a:xfrm>
            <a:off x="2057400" y="76201"/>
            <a:ext cx="9296400" cy="1007533"/>
          </a:xfrm>
        </p:spPr>
        <p:txBody>
          <a:bodyPr/>
          <a:lstStyle>
            <a:lvl1pPr>
              <a:defRPr>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pPr>
              <a:defRPr/>
            </a:pPr>
            <a:fld id="{B7ACAE07-3448-994F-AB9B-5DF3BA58DAF0}" type="datetime1">
              <a:rPr lang="en-US" altLang="en-US" smtClean="0"/>
              <a:t>2/8/2024</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824EF0E-25B2-5842-AE02-D3EA60690DA2}" type="slidenum">
              <a:rPr lang="en-US" altLang="en-US" smtClean="0"/>
              <a:pPr>
                <a:defRPr/>
              </a:pPr>
              <a:t>‹#›</a:t>
            </a:fld>
            <a:endParaRPr lang="en-US" altLang="en-US"/>
          </a:p>
        </p:txBody>
      </p:sp>
    </p:spTree>
    <p:extLst>
      <p:ext uri="{BB962C8B-B14F-4D97-AF65-F5344CB8AC3E}">
        <p14:creationId xmlns:p14="http://schemas.microsoft.com/office/powerpoint/2010/main" val="109446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824EF0E-25B2-5842-AE02-D3EA60690DA2}" type="slidenum">
              <a:rPr lang="en-US" altLang="en-US" smtClean="0"/>
              <a:pPr>
                <a:defRPr/>
              </a:pPr>
              <a:t>‹#›</a:t>
            </a:fld>
            <a:endParaRPr lang="en-US" altLang="en-US"/>
          </a:p>
        </p:txBody>
      </p:sp>
      <p:sp>
        <p:nvSpPr>
          <p:cNvPr id="8" name="Rectangle 13">
            <a:extLst>
              <a:ext uri="{FF2B5EF4-FFF2-40B4-BE49-F238E27FC236}">
                <a16:creationId xmlns:a16="http://schemas.microsoft.com/office/drawing/2014/main" id="{9B947833-276B-C74E-A891-53A4EBCD360D}"/>
              </a:ext>
            </a:extLst>
          </p:cNvPr>
          <p:cNvSpPr>
            <a:spLocks noChangeArrowheads="1"/>
          </p:cNvSpPr>
          <p:nvPr userDrawn="1"/>
        </p:nvSpPr>
        <p:spPr bwMode="auto">
          <a:xfrm>
            <a:off x="0" y="914400"/>
            <a:ext cx="12192000" cy="228600"/>
          </a:xfrm>
          <a:prstGeom prst="rect">
            <a:avLst/>
          </a:prstGeom>
          <a:gradFill rotWithShape="1">
            <a:gsLst>
              <a:gs pos="0">
                <a:srgbClr val="00CC00"/>
              </a:gs>
              <a:gs pos="45000">
                <a:srgbClr val="FFFF00"/>
              </a:gs>
              <a:gs pos="83000">
                <a:srgbClr val="FFC000"/>
              </a:gs>
              <a:gs pos="100000">
                <a:srgbClr val="FF00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ＭＳ Ｐゴシック" panose="020B0600070205080204" pitchFamily="34" charset="-128"/>
              </a:defRPr>
            </a:lvl1pPr>
            <a:lvl2pPr marL="742950" indent="-285750">
              <a:defRPr sz="2000" b="1">
                <a:solidFill>
                  <a:schemeClr val="tx1"/>
                </a:solidFill>
                <a:latin typeface="Arial" panose="020B0604020202020204" pitchFamily="34" charset="0"/>
                <a:ea typeface="ＭＳ Ｐゴシック" panose="020B0600070205080204" pitchFamily="34" charset="-128"/>
              </a:defRPr>
            </a:lvl2pPr>
            <a:lvl3pPr marL="1143000" indent="-228600">
              <a:defRPr sz="2000" b="1">
                <a:solidFill>
                  <a:schemeClr val="tx1"/>
                </a:solidFill>
                <a:latin typeface="Arial" panose="020B0604020202020204" pitchFamily="34" charset="0"/>
                <a:ea typeface="ＭＳ Ｐゴシック" panose="020B0600070205080204" pitchFamily="34" charset="-128"/>
              </a:defRPr>
            </a:lvl3pPr>
            <a:lvl4pPr marL="1600200" indent="-228600">
              <a:defRPr sz="2000" b="1">
                <a:solidFill>
                  <a:schemeClr val="tx1"/>
                </a:solidFill>
                <a:latin typeface="Arial" panose="020B0604020202020204" pitchFamily="34" charset="0"/>
                <a:ea typeface="ＭＳ Ｐゴシック" panose="020B0600070205080204" pitchFamily="34" charset="-128"/>
              </a:defRPr>
            </a:lvl4pPr>
            <a:lvl5pPr marL="2057400" indent="-228600">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2000"/>
          </a:p>
        </p:txBody>
      </p:sp>
      <p:pic>
        <p:nvPicPr>
          <p:cNvPr id="11" name="Picture 10">
            <a:extLst>
              <a:ext uri="{FF2B5EF4-FFF2-40B4-BE49-F238E27FC236}">
                <a16:creationId xmlns:a16="http://schemas.microsoft.com/office/drawing/2014/main" id="{C54D79A3-3806-174F-9294-0C1FF3CDCD5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6200" y="152400"/>
            <a:ext cx="2272145" cy="609600"/>
          </a:xfrm>
          <a:prstGeom prst="rect">
            <a:avLst/>
          </a:prstGeom>
        </p:spPr>
      </p:pic>
    </p:spTree>
    <p:extLst>
      <p:ext uri="{BB962C8B-B14F-4D97-AF65-F5344CB8AC3E}">
        <p14:creationId xmlns:p14="http://schemas.microsoft.com/office/powerpoint/2010/main" val="491864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083B0C0-0886-7649-A3DB-E19005FCAEA3}" type="slidenum">
              <a:rPr lang="en-US" altLang="en-US" smtClean="0"/>
              <a:pPr>
                <a:defRPr/>
              </a:pPr>
              <a:t>‹#›</a:t>
            </a:fld>
            <a:endParaRPr lang="en-US" altLang="en-US"/>
          </a:p>
        </p:txBody>
      </p:sp>
    </p:spTree>
    <p:extLst>
      <p:ext uri="{BB962C8B-B14F-4D97-AF65-F5344CB8AC3E}">
        <p14:creationId xmlns:p14="http://schemas.microsoft.com/office/powerpoint/2010/main" val="2026858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32362" y="76200"/>
            <a:ext cx="9407237" cy="854075"/>
          </a:xfrm>
        </p:spPr>
        <p:txBody>
          <a:bodyPr/>
          <a:lstStyle/>
          <a:p>
            <a:r>
              <a:rPr lang="en-US" dirty="0"/>
              <a:t>Click to edit Master title style</a:t>
            </a:r>
          </a:p>
        </p:txBody>
      </p:sp>
      <p:sp>
        <p:nvSpPr>
          <p:cNvPr id="3" name="Content Placeholder 2"/>
          <p:cNvSpPr>
            <a:spLocks noGrp="1"/>
          </p:cNvSpPr>
          <p:nvPr>
            <p:ph sz="half" idx="1"/>
          </p:nvPr>
        </p:nvSpPr>
        <p:spPr>
          <a:xfrm>
            <a:off x="838200" y="1265915"/>
            <a:ext cx="5181600" cy="49110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265915"/>
            <a:ext cx="5181600" cy="4911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87D75F4-A4F9-1445-92DC-4611EFB26096}" type="slidenum">
              <a:rPr lang="en-US" altLang="en-US" smtClean="0"/>
              <a:pPr>
                <a:defRPr/>
              </a:pPr>
              <a:t>‹#›</a:t>
            </a:fld>
            <a:endParaRPr lang="en-US" altLang="en-US"/>
          </a:p>
        </p:txBody>
      </p:sp>
      <p:sp>
        <p:nvSpPr>
          <p:cNvPr id="8" name="Rectangle 13">
            <a:extLst>
              <a:ext uri="{FF2B5EF4-FFF2-40B4-BE49-F238E27FC236}">
                <a16:creationId xmlns:a16="http://schemas.microsoft.com/office/drawing/2014/main" id="{64E4CAB1-F1D0-FF49-9EB1-C109A8E5BFDE}"/>
              </a:ext>
            </a:extLst>
          </p:cNvPr>
          <p:cNvSpPr>
            <a:spLocks noChangeArrowheads="1"/>
          </p:cNvSpPr>
          <p:nvPr userDrawn="1"/>
        </p:nvSpPr>
        <p:spPr bwMode="auto">
          <a:xfrm>
            <a:off x="0" y="914400"/>
            <a:ext cx="12192000" cy="228600"/>
          </a:xfrm>
          <a:prstGeom prst="rect">
            <a:avLst/>
          </a:prstGeom>
          <a:gradFill rotWithShape="1">
            <a:gsLst>
              <a:gs pos="0">
                <a:srgbClr val="00CC00"/>
              </a:gs>
              <a:gs pos="45000">
                <a:srgbClr val="FFFF00"/>
              </a:gs>
              <a:gs pos="83000">
                <a:srgbClr val="FFC000"/>
              </a:gs>
              <a:gs pos="100000">
                <a:srgbClr val="FF00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ＭＳ Ｐゴシック" panose="020B0600070205080204" pitchFamily="34" charset="-128"/>
              </a:defRPr>
            </a:lvl1pPr>
            <a:lvl2pPr marL="742950" indent="-285750">
              <a:defRPr sz="2000" b="1">
                <a:solidFill>
                  <a:schemeClr val="tx1"/>
                </a:solidFill>
                <a:latin typeface="Arial" panose="020B0604020202020204" pitchFamily="34" charset="0"/>
                <a:ea typeface="ＭＳ Ｐゴシック" panose="020B0600070205080204" pitchFamily="34" charset="-128"/>
              </a:defRPr>
            </a:lvl2pPr>
            <a:lvl3pPr marL="1143000" indent="-228600">
              <a:defRPr sz="2000" b="1">
                <a:solidFill>
                  <a:schemeClr val="tx1"/>
                </a:solidFill>
                <a:latin typeface="Arial" panose="020B0604020202020204" pitchFamily="34" charset="0"/>
                <a:ea typeface="ＭＳ Ｐゴシック" panose="020B0600070205080204" pitchFamily="34" charset="-128"/>
              </a:defRPr>
            </a:lvl3pPr>
            <a:lvl4pPr marL="1600200" indent="-228600">
              <a:defRPr sz="2000" b="1">
                <a:solidFill>
                  <a:schemeClr val="tx1"/>
                </a:solidFill>
                <a:latin typeface="Arial" panose="020B0604020202020204" pitchFamily="34" charset="0"/>
                <a:ea typeface="ＭＳ Ｐゴシック" panose="020B0600070205080204" pitchFamily="34" charset="-128"/>
              </a:defRPr>
            </a:lvl4pPr>
            <a:lvl5pPr marL="2057400" indent="-228600">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2000"/>
          </a:p>
        </p:txBody>
      </p:sp>
      <p:pic>
        <p:nvPicPr>
          <p:cNvPr id="11" name="Picture 10">
            <a:extLst>
              <a:ext uri="{FF2B5EF4-FFF2-40B4-BE49-F238E27FC236}">
                <a16:creationId xmlns:a16="http://schemas.microsoft.com/office/drawing/2014/main" id="{DF1EE594-CEA4-3941-8D28-2FB01D3D59C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6200" y="152400"/>
            <a:ext cx="2556163" cy="685800"/>
          </a:xfrm>
          <a:prstGeom prst="rect">
            <a:avLst/>
          </a:prstGeom>
        </p:spPr>
      </p:pic>
    </p:spTree>
    <p:extLst>
      <p:ext uri="{BB962C8B-B14F-4D97-AF65-F5344CB8AC3E}">
        <p14:creationId xmlns:p14="http://schemas.microsoft.com/office/powerpoint/2010/main" val="171007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82383" y="90487"/>
            <a:ext cx="8993188" cy="82391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2192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043112"/>
            <a:ext cx="5157787" cy="4205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2192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43112"/>
            <a:ext cx="5183188" cy="4205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17AA9BAE-D0C5-CC48-B649-9E854E1B6568}" type="slidenum">
              <a:rPr lang="en-US" altLang="en-US" smtClean="0"/>
              <a:pPr>
                <a:defRPr/>
              </a:pPr>
              <a:t>‹#›</a:t>
            </a:fld>
            <a:endParaRPr lang="en-US" altLang="en-US"/>
          </a:p>
        </p:txBody>
      </p:sp>
      <p:sp>
        <p:nvSpPr>
          <p:cNvPr id="11" name="Rectangle 13">
            <a:extLst>
              <a:ext uri="{FF2B5EF4-FFF2-40B4-BE49-F238E27FC236}">
                <a16:creationId xmlns:a16="http://schemas.microsoft.com/office/drawing/2014/main" id="{3297978F-BCAC-5244-B04D-F08DBBDD4FA4}"/>
              </a:ext>
            </a:extLst>
          </p:cNvPr>
          <p:cNvSpPr>
            <a:spLocks noChangeArrowheads="1"/>
          </p:cNvSpPr>
          <p:nvPr userDrawn="1"/>
        </p:nvSpPr>
        <p:spPr bwMode="auto">
          <a:xfrm>
            <a:off x="0" y="914400"/>
            <a:ext cx="12192000" cy="228600"/>
          </a:xfrm>
          <a:prstGeom prst="rect">
            <a:avLst/>
          </a:prstGeom>
          <a:gradFill rotWithShape="1">
            <a:gsLst>
              <a:gs pos="0">
                <a:srgbClr val="00CC00"/>
              </a:gs>
              <a:gs pos="45000">
                <a:srgbClr val="FFFF00"/>
              </a:gs>
              <a:gs pos="83000">
                <a:srgbClr val="FFC000"/>
              </a:gs>
              <a:gs pos="100000">
                <a:srgbClr val="FF00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ＭＳ Ｐゴシック" panose="020B0600070205080204" pitchFamily="34" charset="-128"/>
              </a:defRPr>
            </a:lvl1pPr>
            <a:lvl2pPr marL="742950" indent="-285750">
              <a:defRPr sz="2000" b="1">
                <a:solidFill>
                  <a:schemeClr val="tx1"/>
                </a:solidFill>
                <a:latin typeface="Arial" panose="020B0604020202020204" pitchFamily="34" charset="0"/>
                <a:ea typeface="ＭＳ Ｐゴシック" panose="020B0600070205080204" pitchFamily="34" charset="-128"/>
              </a:defRPr>
            </a:lvl2pPr>
            <a:lvl3pPr marL="1143000" indent="-228600">
              <a:defRPr sz="2000" b="1">
                <a:solidFill>
                  <a:schemeClr val="tx1"/>
                </a:solidFill>
                <a:latin typeface="Arial" panose="020B0604020202020204" pitchFamily="34" charset="0"/>
                <a:ea typeface="ＭＳ Ｐゴシック" panose="020B0600070205080204" pitchFamily="34" charset="-128"/>
              </a:defRPr>
            </a:lvl3pPr>
            <a:lvl4pPr marL="1600200" indent="-228600">
              <a:defRPr sz="2000" b="1">
                <a:solidFill>
                  <a:schemeClr val="tx1"/>
                </a:solidFill>
                <a:latin typeface="Arial" panose="020B0604020202020204" pitchFamily="34" charset="0"/>
                <a:ea typeface="ＭＳ Ｐゴシック" panose="020B0600070205080204" pitchFamily="34" charset="-128"/>
              </a:defRPr>
            </a:lvl4pPr>
            <a:lvl5pPr marL="2057400" indent="-228600">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2000"/>
          </a:p>
        </p:txBody>
      </p:sp>
      <p:pic>
        <p:nvPicPr>
          <p:cNvPr id="13" name="Picture 12">
            <a:extLst>
              <a:ext uri="{FF2B5EF4-FFF2-40B4-BE49-F238E27FC236}">
                <a16:creationId xmlns:a16="http://schemas.microsoft.com/office/drawing/2014/main" id="{05F29D24-431F-BD4E-A4B7-5C6BD2AB333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6200" y="152400"/>
            <a:ext cx="2272145" cy="609600"/>
          </a:xfrm>
          <a:prstGeom prst="rect">
            <a:avLst/>
          </a:prstGeom>
        </p:spPr>
      </p:pic>
    </p:spTree>
    <p:extLst>
      <p:ext uri="{BB962C8B-B14F-4D97-AF65-F5344CB8AC3E}">
        <p14:creationId xmlns:p14="http://schemas.microsoft.com/office/powerpoint/2010/main" val="2226341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65C744F9-A26D-1E4F-9A66-14D892683265}" type="slidenum">
              <a:rPr lang="en-US" altLang="en-US" smtClean="0"/>
              <a:pPr>
                <a:defRPr/>
              </a:pPr>
              <a:t>‹#›</a:t>
            </a:fld>
            <a:endParaRPr lang="en-US" altLang="en-US"/>
          </a:p>
        </p:txBody>
      </p:sp>
      <p:sp>
        <p:nvSpPr>
          <p:cNvPr id="7" name="Rectangle 13">
            <a:extLst>
              <a:ext uri="{FF2B5EF4-FFF2-40B4-BE49-F238E27FC236}">
                <a16:creationId xmlns:a16="http://schemas.microsoft.com/office/drawing/2014/main" id="{A2AD3444-D637-3C42-8E92-10D1E3FAC6DB}"/>
              </a:ext>
            </a:extLst>
          </p:cNvPr>
          <p:cNvSpPr>
            <a:spLocks noChangeArrowheads="1"/>
          </p:cNvSpPr>
          <p:nvPr userDrawn="1"/>
        </p:nvSpPr>
        <p:spPr bwMode="auto">
          <a:xfrm>
            <a:off x="0" y="914400"/>
            <a:ext cx="12192000" cy="228600"/>
          </a:xfrm>
          <a:prstGeom prst="rect">
            <a:avLst/>
          </a:prstGeom>
          <a:gradFill rotWithShape="1">
            <a:gsLst>
              <a:gs pos="0">
                <a:srgbClr val="00CC00"/>
              </a:gs>
              <a:gs pos="45000">
                <a:srgbClr val="FFFF00"/>
              </a:gs>
              <a:gs pos="83000">
                <a:srgbClr val="FFC000"/>
              </a:gs>
              <a:gs pos="100000">
                <a:srgbClr val="FF00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ＭＳ Ｐゴシック" panose="020B0600070205080204" pitchFamily="34" charset="-128"/>
              </a:defRPr>
            </a:lvl1pPr>
            <a:lvl2pPr marL="742950" indent="-285750">
              <a:defRPr sz="2000" b="1">
                <a:solidFill>
                  <a:schemeClr val="tx1"/>
                </a:solidFill>
                <a:latin typeface="Arial" panose="020B0604020202020204" pitchFamily="34" charset="0"/>
                <a:ea typeface="ＭＳ Ｐゴシック" panose="020B0600070205080204" pitchFamily="34" charset="-128"/>
              </a:defRPr>
            </a:lvl2pPr>
            <a:lvl3pPr marL="1143000" indent="-228600">
              <a:defRPr sz="2000" b="1">
                <a:solidFill>
                  <a:schemeClr val="tx1"/>
                </a:solidFill>
                <a:latin typeface="Arial" panose="020B0604020202020204" pitchFamily="34" charset="0"/>
                <a:ea typeface="ＭＳ Ｐゴシック" panose="020B0600070205080204" pitchFamily="34" charset="-128"/>
              </a:defRPr>
            </a:lvl3pPr>
            <a:lvl4pPr marL="1600200" indent="-228600">
              <a:defRPr sz="2000" b="1">
                <a:solidFill>
                  <a:schemeClr val="tx1"/>
                </a:solidFill>
                <a:latin typeface="Arial" panose="020B0604020202020204" pitchFamily="34" charset="0"/>
                <a:ea typeface="ＭＳ Ｐゴシック" panose="020B0600070205080204" pitchFamily="34" charset="-128"/>
              </a:defRPr>
            </a:lvl4pPr>
            <a:lvl5pPr marL="2057400" indent="-228600">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2000"/>
          </a:p>
        </p:txBody>
      </p:sp>
      <p:pic>
        <p:nvPicPr>
          <p:cNvPr id="9" name="Picture 8">
            <a:extLst>
              <a:ext uri="{FF2B5EF4-FFF2-40B4-BE49-F238E27FC236}">
                <a16:creationId xmlns:a16="http://schemas.microsoft.com/office/drawing/2014/main" id="{04F5903B-E875-2D46-8475-7E77CEEEDE1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6200" y="152400"/>
            <a:ext cx="2272145" cy="609600"/>
          </a:xfrm>
          <a:prstGeom prst="rect">
            <a:avLst/>
          </a:prstGeom>
        </p:spPr>
      </p:pic>
    </p:spTree>
    <p:extLst>
      <p:ext uri="{BB962C8B-B14F-4D97-AF65-F5344CB8AC3E}">
        <p14:creationId xmlns:p14="http://schemas.microsoft.com/office/powerpoint/2010/main" val="100998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873993D6-BDCD-844D-876D-A1E72B481ABF}" type="slidenum">
              <a:rPr lang="en-US" altLang="en-US" smtClean="0"/>
              <a:pPr>
                <a:defRPr/>
              </a:pPr>
              <a:t>‹#›</a:t>
            </a:fld>
            <a:endParaRPr lang="en-US" altLang="en-US"/>
          </a:p>
        </p:txBody>
      </p:sp>
    </p:spTree>
    <p:extLst>
      <p:ext uri="{BB962C8B-B14F-4D97-AF65-F5344CB8AC3E}">
        <p14:creationId xmlns:p14="http://schemas.microsoft.com/office/powerpoint/2010/main" val="966895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25BC21D-50FE-F14A-BAA8-D67EF3E327C5}" type="slidenum">
              <a:rPr lang="en-US" altLang="en-US" smtClean="0"/>
              <a:pPr>
                <a:defRPr/>
              </a:pPr>
              <a:t>‹#›</a:t>
            </a:fld>
            <a:endParaRPr lang="en-US" altLang="en-US"/>
          </a:p>
        </p:txBody>
      </p:sp>
    </p:spTree>
    <p:extLst>
      <p:ext uri="{BB962C8B-B14F-4D97-AF65-F5344CB8AC3E}">
        <p14:creationId xmlns:p14="http://schemas.microsoft.com/office/powerpoint/2010/main" val="2068977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ltLang="en-US"/>
              <a:t>090115</a:t>
            </a:r>
          </a:p>
        </p:txBody>
      </p:sp>
      <p:sp>
        <p:nvSpPr>
          <p:cNvPr id="6" name="Footer Placeholder 5"/>
          <p:cNvSpPr>
            <a:spLocks noGrp="1"/>
          </p:cNvSpPr>
          <p:nvPr>
            <p:ph type="ftr" sz="quarter" idx="11"/>
          </p:nvPr>
        </p:nvSpPr>
        <p:spPr/>
        <p:txBody>
          <a:bodyPr/>
          <a:lstStyle/>
          <a:p>
            <a:pPr>
              <a:defRPr/>
            </a:pPr>
            <a:r>
              <a:rPr lang="en-US" altLang="en-US"/>
              <a:t>Unclassified</a:t>
            </a:r>
          </a:p>
        </p:txBody>
      </p:sp>
      <p:sp>
        <p:nvSpPr>
          <p:cNvPr id="7" name="Slide Number Placeholder 6"/>
          <p:cNvSpPr>
            <a:spLocks noGrp="1"/>
          </p:cNvSpPr>
          <p:nvPr>
            <p:ph type="sldNum" sz="quarter" idx="12"/>
          </p:nvPr>
        </p:nvSpPr>
        <p:spPr/>
        <p:txBody>
          <a:bodyPr/>
          <a:lstStyle/>
          <a:p>
            <a:pPr>
              <a:defRPr/>
            </a:pPr>
            <a:fld id="{99BE147A-9BDA-7940-9FE8-44AA2592A0B0}" type="slidenum">
              <a:rPr lang="en-US" altLang="en-US" smtClean="0"/>
              <a:pPr>
                <a:defRPr/>
              </a:pPr>
              <a:t>‹#›</a:t>
            </a:fld>
            <a:endParaRPr lang="en-US" altLang="en-US"/>
          </a:p>
        </p:txBody>
      </p:sp>
    </p:spTree>
    <p:extLst>
      <p:ext uri="{BB962C8B-B14F-4D97-AF65-F5344CB8AC3E}">
        <p14:creationId xmlns:p14="http://schemas.microsoft.com/office/powerpoint/2010/main" val="336617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62200" y="76200"/>
            <a:ext cx="9677400" cy="8540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265915"/>
            <a:ext cx="10515600" cy="49110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89762DC-069A-BD48-A524-50AE06828E41}" type="slidenum">
              <a:rPr lang="en-US" altLang="en-US" smtClean="0"/>
              <a:pPr>
                <a:defRPr/>
              </a:pPr>
              <a:t>‹#›</a:t>
            </a:fld>
            <a:endParaRPr lang="en-US" altLang="en-US"/>
          </a:p>
        </p:txBody>
      </p:sp>
    </p:spTree>
    <p:extLst>
      <p:ext uri="{BB962C8B-B14F-4D97-AF65-F5344CB8AC3E}">
        <p14:creationId xmlns:p14="http://schemas.microsoft.com/office/powerpoint/2010/main" val="194858211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ellnesshub.njnew.org/"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hyperlink" Target="https://www.ptsd.va.gov/professional/treat/type/stress_first_aid.asp" TargetMode="External"/><Relationship Id="rId4" Type="http://schemas.openxmlformats.org/officeDocument/2006/relationships/hyperlink" Target="https://www.theschwartzcenter.org/stress-first-aid-privat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mailto:cpdn@rutgers.edu"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734D-ADDB-41FE-AB6B-D0424C02F2B3}"/>
              </a:ext>
            </a:extLst>
          </p:cNvPr>
          <p:cNvSpPr>
            <a:spLocks noGrp="1"/>
          </p:cNvSpPr>
          <p:nvPr>
            <p:ph type="title"/>
          </p:nvPr>
        </p:nvSpPr>
        <p:spPr>
          <a:xfrm>
            <a:off x="955232" y="145963"/>
            <a:ext cx="10571751" cy="1007533"/>
          </a:xfrm>
        </p:spPr>
        <p:txBody>
          <a:bodyPr>
            <a:normAutofit/>
          </a:bodyPr>
          <a:lstStyle/>
          <a:p>
            <a:pPr marL="6350" algn="ctr">
              <a:spcBef>
                <a:spcPts val="102"/>
              </a:spcBef>
            </a:pPr>
            <a:r>
              <a:rPr lang="en-US" sz="2200" b="1" spc="-5" dirty="0">
                <a:latin typeface="Arial"/>
                <a:cs typeface="Arial"/>
              </a:rPr>
              <a:t>Stress First Aid Train the Trainer</a:t>
            </a:r>
            <a:br>
              <a:rPr lang="en-US" sz="2200" dirty="0">
                <a:latin typeface="Arial" panose="020B0604020202020204" pitchFamily="34" charset="0"/>
                <a:cs typeface="Arial" panose="020B0604020202020204" pitchFamily="34" charset="0"/>
              </a:rPr>
            </a:br>
            <a:r>
              <a:rPr lang="en-US" sz="2200" b="1" spc="-5" dirty="0">
                <a:latin typeface="Arial"/>
                <a:cs typeface="Arial"/>
              </a:rPr>
              <a:t>March 7, 2024</a:t>
            </a:r>
            <a:endParaRPr lang="en-US" dirty="0">
              <a:cs typeface="Calibri Light" panose="020F0302020204030204"/>
            </a:endParaRPr>
          </a:p>
        </p:txBody>
      </p:sp>
      <p:sp>
        <p:nvSpPr>
          <p:cNvPr id="4" name="TextBox 3">
            <a:extLst>
              <a:ext uri="{FF2B5EF4-FFF2-40B4-BE49-F238E27FC236}">
                <a16:creationId xmlns:a16="http://schemas.microsoft.com/office/drawing/2014/main" id="{3765C4EE-D75A-4B47-A20A-A81314ED0040}"/>
              </a:ext>
            </a:extLst>
          </p:cNvPr>
          <p:cNvSpPr txBox="1"/>
          <p:nvPr/>
        </p:nvSpPr>
        <p:spPr>
          <a:xfrm>
            <a:off x="153988" y="1371601"/>
            <a:ext cx="11809412" cy="4847481"/>
          </a:xfrm>
          <a:prstGeom prst="rect">
            <a:avLst/>
          </a:prstGeom>
          <a:noFill/>
        </p:spPr>
        <p:txBody>
          <a:bodyPr wrap="square">
            <a:spAutoFit/>
          </a:bodyPr>
          <a:lstStyle/>
          <a:p>
            <a:pPr marL="6494" algn="ctr"/>
            <a:endParaRPr lang="en-US" sz="1200" dirty="0">
              <a:latin typeface="Arial" panose="020B0604020202020204" pitchFamily="34" charset="0"/>
              <a:cs typeface="Arial" panose="020B0604020202020204" pitchFamily="34" charset="0"/>
            </a:endParaRPr>
          </a:p>
          <a:p>
            <a:pPr marL="7144" algn="ctr"/>
            <a:r>
              <a:rPr lang="en-US" sz="1200" b="1" i="1" spc="-5" dirty="0">
                <a:latin typeface="+mj-lt"/>
                <a:cs typeface="Arial" panose="020B0604020202020204" pitchFamily="34" charset="0"/>
              </a:rPr>
              <a:t>CE</a:t>
            </a:r>
            <a:r>
              <a:rPr lang="en-US" sz="1200" b="1" i="1" spc="-15" dirty="0">
                <a:latin typeface="+mj-lt"/>
                <a:cs typeface="Arial" panose="020B0604020202020204" pitchFamily="34" charset="0"/>
              </a:rPr>
              <a:t> </a:t>
            </a:r>
            <a:r>
              <a:rPr lang="en-US" sz="1200" b="1" i="1" spc="-5" dirty="0">
                <a:latin typeface="+mj-lt"/>
                <a:cs typeface="Arial" panose="020B0604020202020204" pitchFamily="34" charset="0"/>
              </a:rPr>
              <a:t>Certified</a:t>
            </a:r>
            <a:r>
              <a:rPr lang="en-US" sz="1200" b="1" i="1" spc="-10" dirty="0">
                <a:latin typeface="+mj-lt"/>
                <a:cs typeface="Arial" panose="020B0604020202020204" pitchFamily="34" charset="0"/>
              </a:rPr>
              <a:t> </a:t>
            </a:r>
            <a:r>
              <a:rPr lang="en-US" sz="1200" b="1" i="1" spc="-5" dirty="0">
                <a:latin typeface="+mj-lt"/>
                <a:cs typeface="Arial" panose="020B0604020202020204" pitchFamily="34" charset="0"/>
              </a:rPr>
              <a:t>Live</a:t>
            </a:r>
            <a:r>
              <a:rPr lang="en-US" sz="1200" b="1" i="1" spc="-10" dirty="0">
                <a:latin typeface="+mj-lt"/>
                <a:cs typeface="Arial" panose="020B0604020202020204" pitchFamily="34" charset="0"/>
              </a:rPr>
              <a:t> </a:t>
            </a:r>
            <a:r>
              <a:rPr lang="en-US" sz="1200" b="1" i="1" spc="-5" dirty="0">
                <a:latin typeface="+mj-lt"/>
                <a:cs typeface="Arial" panose="020B0604020202020204" pitchFamily="34" charset="0"/>
              </a:rPr>
              <a:t>Activity</a:t>
            </a:r>
            <a:endParaRPr lang="en-US" sz="1200" dirty="0">
              <a:latin typeface="+mj-lt"/>
              <a:cs typeface="Arial" panose="020B0604020202020204" pitchFamily="34" charset="0"/>
            </a:endParaRPr>
          </a:p>
          <a:p>
            <a:pPr marL="5845" algn="ctr"/>
            <a:r>
              <a:rPr lang="en-US" sz="1200" b="1" spc="-5" dirty="0">
                <a:latin typeface="+mj-lt"/>
                <a:cs typeface="Arial" panose="020B0604020202020204" pitchFamily="34" charset="0"/>
              </a:rPr>
              <a:t>Pr</a:t>
            </a:r>
            <a:r>
              <a:rPr lang="en-US" sz="1200" b="1" dirty="0">
                <a:latin typeface="+mj-lt"/>
                <a:cs typeface="Arial" panose="020B0604020202020204" pitchFamily="34" charset="0"/>
              </a:rPr>
              <a:t>o</a:t>
            </a:r>
            <a:r>
              <a:rPr lang="en-US" sz="1200" b="1" spc="-5" dirty="0">
                <a:latin typeface="+mj-lt"/>
                <a:cs typeface="Arial" panose="020B0604020202020204" pitchFamily="34" charset="0"/>
              </a:rPr>
              <a:t>vi</a:t>
            </a:r>
            <a:r>
              <a:rPr lang="en-US" sz="1200" b="1" dirty="0">
                <a:latin typeface="+mj-lt"/>
                <a:cs typeface="Arial" panose="020B0604020202020204" pitchFamily="34" charset="0"/>
              </a:rPr>
              <a:t>d</a:t>
            </a:r>
            <a:r>
              <a:rPr lang="en-US" sz="1200" b="1" spc="-5" dirty="0">
                <a:latin typeface="+mj-lt"/>
                <a:cs typeface="Arial" panose="020B0604020202020204" pitchFamily="34" charset="0"/>
              </a:rPr>
              <a:t>e</a:t>
            </a:r>
            <a:r>
              <a:rPr lang="en-US" sz="1200" b="1" dirty="0">
                <a:latin typeface="+mj-lt"/>
                <a:cs typeface="Arial" panose="020B0604020202020204" pitchFamily="34" charset="0"/>
              </a:rPr>
              <a:t>d </a:t>
            </a:r>
            <a:r>
              <a:rPr lang="en-US" sz="1200" b="1" spc="-5" dirty="0">
                <a:latin typeface="+mj-lt"/>
                <a:cs typeface="Arial" panose="020B0604020202020204" pitchFamily="34" charset="0"/>
              </a:rPr>
              <a:t>by:</a:t>
            </a:r>
            <a:endParaRPr lang="en-US" sz="1200" dirty="0">
              <a:latin typeface="+mj-lt"/>
              <a:cs typeface="Arial" panose="020B0604020202020204" pitchFamily="34" charset="0"/>
            </a:endParaRPr>
          </a:p>
          <a:p>
            <a:pPr marL="977369" marR="962431" algn="ctr">
              <a:lnSpc>
                <a:spcPts val="1432"/>
              </a:lnSpc>
              <a:spcBef>
                <a:spcPts val="66"/>
              </a:spcBef>
            </a:pPr>
            <a:r>
              <a:rPr lang="en-US" sz="1200" spc="-5" dirty="0">
                <a:latin typeface="+mj-lt"/>
                <a:cs typeface="Arial" panose="020B0604020202020204" pitchFamily="34" charset="0"/>
              </a:rPr>
              <a:t>Rutgers,</a:t>
            </a:r>
            <a:r>
              <a:rPr lang="en-US" sz="1200" spc="5" dirty="0">
                <a:latin typeface="+mj-lt"/>
                <a:cs typeface="Arial" panose="020B0604020202020204" pitchFamily="34" charset="0"/>
              </a:rPr>
              <a:t> </a:t>
            </a:r>
            <a:r>
              <a:rPr lang="en-US" sz="1200" spc="-5" dirty="0">
                <a:latin typeface="+mj-lt"/>
                <a:cs typeface="Arial" panose="020B0604020202020204" pitchFamily="34" charset="0"/>
              </a:rPr>
              <a:t>The</a:t>
            </a:r>
            <a:r>
              <a:rPr lang="en-US" sz="1200" spc="5" dirty="0">
                <a:latin typeface="+mj-lt"/>
                <a:cs typeface="Arial" panose="020B0604020202020204" pitchFamily="34" charset="0"/>
              </a:rPr>
              <a:t> </a:t>
            </a:r>
            <a:r>
              <a:rPr lang="en-US" sz="1200" dirty="0">
                <a:latin typeface="+mj-lt"/>
                <a:cs typeface="Arial" panose="020B0604020202020204" pitchFamily="34" charset="0"/>
              </a:rPr>
              <a:t>State</a:t>
            </a:r>
            <a:r>
              <a:rPr lang="en-US" sz="1200" spc="5" dirty="0">
                <a:latin typeface="+mj-lt"/>
                <a:cs typeface="Arial" panose="020B0604020202020204" pitchFamily="34" charset="0"/>
              </a:rPr>
              <a:t> </a:t>
            </a:r>
            <a:r>
              <a:rPr lang="en-US" sz="1200" spc="-5" dirty="0">
                <a:latin typeface="+mj-lt"/>
                <a:cs typeface="Arial" panose="020B0604020202020204" pitchFamily="34" charset="0"/>
              </a:rPr>
              <a:t>University of</a:t>
            </a:r>
            <a:r>
              <a:rPr lang="en-US" sz="1200" dirty="0">
                <a:latin typeface="+mj-lt"/>
                <a:cs typeface="Arial" panose="020B0604020202020204" pitchFamily="34" charset="0"/>
              </a:rPr>
              <a:t> </a:t>
            </a:r>
            <a:r>
              <a:rPr lang="en-US" sz="1200" spc="-5" dirty="0">
                <a:latin typeface="+mj-lt"/>
                <a:cs typeface="Arial" panose="020B0604020202020204" pitchFamily="34" charset="0"/>
              </a:rPr>
              <a:t>New</a:t>
            </a:r>
            <a:r>
              <a:rPr lang="en-US" sz="1200" dirty="0">
                <a:latin typeface="+mj-lt"/>
                <a:cs typeface="Arial" panose="020B0604020202020204" pitchFamily="34" charset="0"/>
              </a:rPr>
              <a:t> </a:t>
            </a:r>
            <a:r>
              <a:rPr lang="en-US" sz="1200" spc="-5" dirty="0">
                <a:latin typeface="+mj-lt"/>
                <a:cs typeface="Arial" panose="020B0604020202020204" pitchFamily="34" charset="0"/>
              </a:rPr>
              <a:t>Jersey,</a:t>
            </a:r>
            <a:r>
              <a:rPr lang="en-US" sz="1200" spc="10" dirty="0">
                <a:latin typeface="+mj-lt"/>
                <a:cs typeface="Arial" panose="020B0604020202020204" pitchFamily="34" charset="0"/>
              </a:rPr>
              <a:t> </a:t>
            </a:r>
            <a:r>
              <a:rPr lang="en-US" sz="1200" spc="-5" dirty="0">
                <a:latin typeface="+mj-lt"/>
                <a:cs typeface="Arial" panose="020B0604020202020204" pitchFamily="34" charset="0"/>
              </a:rPr>
              <a:t>School of</a:t>
            </a:r>
            <a:r>
              <a:rPr lang="en-US" sz="1200" dirty="0">
                <a:latin typeface="+mj-lt"/>
                <a:cs typeface="Arial" panose="020B0604020202020204" pitchFamily="34" charset="0"/>
              </a:rPr>
              <a:t> </a:t>
            </a:r>
            <a:r>
              <a:rPr lang="en-US" sz="1200" spc="-5" dirty="0">
                <a:latin typeface="+mj-lt"/>
                <a:cs typeface="Arial" panose="020B0604020202020204" pitchFamily="34" charset="0"/>
              </a:rPr>
              <a:t>Nursing, </a:t>
            </a:r>
            <a:r>
              <a:rPr lang="en-US" sz="1200" spc="-256" dirty="0">
                <a:latin typeface="+mj-lt"/>
                <a:cs typeface="Arial" panose="020B0604020202020204" pitchFamily="34" charset="0"/>
              </a:rPr>
              <a:t> </a:t>
            </a:r>
            <a:r>
              <a:rPr lang="en-US" sz="1200" spc="-5" dirty="0">
                <a:latin typeface="+mj-lt"/>
                <a:cs typeface="Arial" panose="020B0604020202020204" pitchFamily="34" charset="0"/>
              </a:rPr>
              <a:t>Center for Professional</a:t>
            </a:r>
            <a:r>
              <a:rPr lang="en-US" sz="1200" spc="10" dirty="0">
                <a:latin typeface="+mj-lt"/>
                <a:cs typeface="Arial" panose="020B0604020202020204" pitchFamily="34" charset="0"/>
              </a:rPr>
              <a:t> </a:t>
            </a:r>
            <a:r>
              <a:rPr lang="en-US" sz="1200" spc="-5" dirty="0">
                <a:latin typeface="+mj-lt"/>
                <a:cs typeface="Arial" panose="020B0604020202020204" pitchFamily="34" charset="0"/>
              </a:rPr>
              <a:t>Development</a:t>
            </a:r>
            <a:endParaRPr lang="en-US" sz="1200" dirty="0">
              <a:latin typeface="+mj-lt"/>
              <a:cs typeface="Arial" panose="020B0604020202020204" pitchFamily="34" charset="0"/>
            </a:endParaRPr>
          </a:p>
          <a:p>
            <a:pPr>
              <a:spcBef>
                <a:spcPts val="10"/>
              </a:spcBef>
            </a:pPr>
            <a:endParaRPr lang="en-US" sz="1200" u="sng" dirty="0">
              <a:uFill>
                <a:solidFill>
                  <a:schemeClr val="accent4">
                    <a:lumMod val="40000"/>
                    <a:lumOff val="60000"/>
                  </a:schemeClr>
                </a:solidFill>
              </a:uFill>
              <a:latin typeface="+mj-lt"/>
              <a:cs typeface="Arial" panose="020B0604020202020204" pitchFamily="34" charset="0"/>
            </a:endParaRPr>
          </a:p>
          <a:p>
            <a:pPr marL="12988">
              <a:lnSpc>
                <a:spcPts val="1452"/>
              </a:lnSpc>
            </a:pPr>
            <a:r>
              <a:rPr lang="en-US" sz="1200" b="1" u="sng" spc="-5" dirty="0">
                <a:uFill>
                  <a:solidFill>
                    <a:schemeClr val="accent4">
                      <a:lumMod val="40000"/>
                      <a:lumOff val="60000"/>
                    </a:schemeClr>
                  </a:solidFill>
                </a:uFill>
                <a:latin typeface="+mj-lt"/>
                <a:cs typeface="Arial" panose="020B0604020202020204" pitchFamily="34" charset="0"/>
              </a:rPr>
              <a:t>Activity</a:t>
            </a:r>
            <a:r>
              <a:rPr lang="en-US" sz="1200" b="1" u="sng" spc="-20" dirty="0">
                <a:uFill>
                  <a:solidFill>
                    <a:schemeClr val="accent4">
                      <a:lumMod val="40000"/>
                      <a:lumOff val="60000"/>
                    </a:schemeClr>
                  </a:solidFill>
                </a:uFill>
                <a:latin typeface="+mj-lt"/>
                <a:cs typeface="Arial" panose="020B0604020202020204" pitchFamily="34" charset="0"/>
              </a:rPr>
              <a:t> </a:t>
            </a:r>
            <a:r>
              <a:rPr lang="en-US" sz="1200" b="1" u="sng" spc="-5" dirty="0">
                <a:uFill>
                  <a:solidFill>
                    <a:schemeClr val="accent4">
                      <a:lumMod val="40000"/>
                      <a:lumOff val="60000"/>
                    </a:schemeClr>
                  </a:solidFill>
                </a:uFill>
                <a:latin typeface="+mj-lt"/>
                <a:cs typeface="Arial" panose="020B0604020202020204" pitchFamily="34" charset="0"/>
              </a:rPr>
              <a:t>Overview</a:t>
            </a:r>
            <a:r>
              <a:rPr lang="en-US" sz="1200" b="1" u="sng" spc="-15" dirty="0">
                <a:uFill>
                  <a:solidFill>
                    <a:schemeClr val="accent4">
                      <a:lumMod val="40000"/>
                      <a:lumOff val="60000"/>
                    </a:schemeClr>
                  </a:solidFill>
                </a:uFill>
                <a:latin typeface="+mj-lt"/>
                <a:cs typeface="Arial" panose="020B0604020202020204" pitchFamily="34" charset="0"/>
              </a:rPr>
              <a:t> </a:t>
            </a:r>
            <a:r>
              <a:rPr lang="en-US" sz="1200" b="1" u="sng" dirty="0">
                <a:uFill>
                  <a:solidFill>
                    <a:schemeClr val="accent4">
                      <a:lumMod val="40000"/>
                      <a:lumOff val="60000"/>
                    </a:schemeClr>
                  </a:solidFill>
                </a:uFill>
                <a:latin typeface="+mj-lt"/>
                <a:cs typeface="Arial" panose="020B0604020202020204" pitchFamily="34" charset="0"/>
              </a:rPr>
              <a:t>and</a:t>
            </a:r>
            <a:r>
              <a:rPr lang="en-US" sz="1200" b="1" u="sng" spc="-10" dirty="0">
                <a:uFill>
                  <a:solidFill>
                    <a:schemeClr val="accent4">
                      <a:lumMod val="40000"/>
                      <a:lumOff val="60000"/>
                    </a:schemeClr>
                  </a:solidFill>
                </a:uFill>
                <a:latin typeface="+mj-lt"/>
                <a:cs typeface="Arial" panose="020B0604020202020204" pitchFamily="34" charset="0"/>
              </a:rPr>
              <a:t> </a:t>
            </a:r>
            <a:r>
              <a:rPr lang="en-US" sz="1200" b="1" u="sng" spc="-5" dirty="0">
                <a:uFill>
                  <a:solidFill>
                    <a:schemeClr val="accent4">
                      <a:lumMod val="40000"/>
                      <a:lumOff val="60000"/>
                    </a:schemeClr>
                  </a:solidFill>
                </a:uFill>
                <a:latin typeface="+mj-lt"/>
                <a:cs typeface="Arial" panose="020B0604020202020204" pitchFamily="34" charset="0"/>
              </a:rPr>
              <a:t>Description</a:t>
            </a:r>
            <a:endParaRPr lang="en-US" sz="1200" u="sng" dirty="0">
              <a:uFill>
                <a:solidFill>
                  <a:schemeClr val="accent4">
                    <a:lumMod val="40000"/>
                    <a:lumOff val="60000"/>
                  </a:schemeClr>
                </a:solidFill>
              </a:uFill>
              <a:latin typeface="+mj-lt"/>
              <a:cs typeface="Arial" panose="020B0604020202020204" pitchFamily="34" charset="0"/>
            </a:endParaRPr>
          </a:p>
          <a:p>
            <a:pPr>
              <a:spcBef>
                <a:spcPts val="15"/>
              </a:spcBef>
            </a:pPr>
            <a:r>
              <a:rPr lang="en-US" sz="1200" dirty="0"/>
              <a:t>SFA is a set of supportive and practical actions to assist nurses experiencing stress. SFA helps team members identify and address early signs of stress reactions in themselves and others in an ongoing way (not just after “critical incidents”). During the three sessions via zoom participants will learn the SFA model, training techniques and implementation strategies as a Trainer lens.</a:t>
            </a:r>
          </a:p>
          <a:p>
            <a:pPr>
              <a:spcBef>
                <a:spcPts val="15"/>
              </a:spcBef>
            </a:pPr>
            <a:r>
              <a:rPr lang="en-US" sz="1200" dirty="0"/>
              <a:t> </a:t>
            </a:r>
            <a:endParaRPr lang="en-US" sz="1200" dirty="0">
              <a:uFill>
                <a:solidFill>
                  <a:schemeClr val="accent4">
                    <a:lumMod val="40000"/>
                    <a:lumOff val="60000"/>
                  </a:schemeClr>
                </a:solidFill>
              </a:uFill>
              <a:latin typeface="+mj-lt"/>
              <a:cs typeface="Arial" panose="020B0604020202020204" pitchFamily="34" charset="0"/>
            </a:endParaRPr>
          </a:p>
          <a:p>
            <a:pPr marL="12988">
              <a:spcBef>
                <a:spcPts val="5"/>
              </a:spcBef>
            </a:pPr>
            <a:r>
              <a:rPr lang="en-US" sz="1200" b="1" u="sng" spc="-5" dirty="0">
                <a:uFill>
                  <a:solidFill>
                    <a:schemeClr val="accent4">
                      <a:lumMod val="40000"/>
                      <a:lumOff val="60000"/>
                    </a:schemeClr>
                  </a:solidFill>
                </a:uFill>
                <a:latin typeface="+mj-lt"/>
                <a:cs typeface="Arial" panose="020B0604020202020204" pitchFamily="34" charset="0"/>
              </a:rPr>
              <a:t>Learning</a:t>
            </a:r>
            <a:r>
              <a:rPr lang="en-US" sz="1200" b="1" u="sng" dirty="0">
                <a:uFill>
                  <a:solidFill>
                    <a:schemeClr val="accent4">
                      <a:lumMod val="40000"/>
                      <a:lumOff val="60000"/>
                    </a:schemeClr>
                  </a:solidFill>
                </a:uFill>
                <a:latin typeface="+mj-lt"/>
                <a:cs typeface="Arial" panose="020B0604020202020204" pitchFamily="34" charset="0"/>
              </a:rPr>
              <a:t> </a:t>
            </a:r>
            <a:r>
              <a:rPr lang="en-US" sz="1200" b="1" u="sng" spc="-5" dirty="0">
                <a:uFill>
                  <a:solidFill>
                    <a:schemeClr val="accent4">
                      <a:lumMod val="40000"/>
                      <a:lumOff val="60000"/>
                    </a:schemeClr>
                  </a:solidFill>
                </a:uFill>
                <a:latin typeface="+mj-lt"/>
                <a:cs typeface="Arial" panose="020B0604020202020204" pitchFamily="34" charset="0"/>
              </a:rPr>
              <a:t>Objectives</a:t>
            </a:r>
            <a:r>
              <a:rPr lang="en-US" sz="1200" spc="-5" dirty="0">
                <a:uFill>
                  <a:solidFill>
                    <a:schemeClr val="accent4">
                      <a:lumMod val="40000"/>
                      <a:lumOff val="60000"/>
                    </a:schemeClr>
                  </a:solidFill>
                </a:uFill>
                <a:latin typeface="+mj-lt"/>
                <a:cs typeface="Arial" panose="020B0604020202020204" pitchFamily="34" charset="0"/>
              </a:rPr>
              <a:t>:</a:t>
            </a:r>
            <a:r>
              <a:rPr lang="en-US" sz="1200" spc="15" dirty="0">
                <a:uFill>
                  <a:solidFill>
                    <a:schemeClr val="accent4">
                      <a:lumMod val="40000"/>
                      <a:lumOff val="60000"/>
                    </a:schemeClr>
                  </a:solidFill>
                </a:uFill>
                <a:latin typeface="+mj-lt"/>
                <a:cs typeface="Arial" panose="020B0604020202020204" pitchFamily="34" charset="0"/>
              </a:rPr>
              <a:t> </a:t>
            </a:r>
            <a:r>
              <a:rPr lang="en-US" sz="1200" spc="-5" dirty="0">
                <a:latin typeface="+mj-lt"/>
                <a:cs typeface="Arial" panose="020B0604020202020204" pitchFamily="34" charset="0"/>
              </a:rPr>
              <a:t>Upon</a:t>
            </a:r>
            <a:r>
              <a:rPr lang="en-US" sz="1200" spc="5" dirty="0">
                <a:latin typeface="+mj-lt"/>
                <a:cs typeface="Arial" panose="020B0604020202020204" pitchFamily="34" charset="0"/>
              </a:rPr>
              <a:t> </a:t>
            </a:r>
            <a:r>
              <a:rPr lang="en-US" sz="1200" spc="-5" dirty="0">
                <a:latin typeface="+mj-lt"/>
                <a:cs typeface="Arial" panose="020B0604020202020204" pitchFamily="34" charset="0"/>
              </a:rPr>
              <a:t>completion</a:t>
            </a:r>
            <a:r>
              <a:rPr lang="en-US" sz="1200" spc="10" dirty="0">
                <a:latin typeface="+mj-lt"/>
                <a:cs typeface="Arial" panose="020B0604020202020204" pitchFamily="34" charset="0"/>
              </a:rPr>
              <a:t> </a:t>
            </a:r>
            <a:r>
              <a:rPr lang="en-US" sz="1200" spc="-5" dirty="0">
                <a:latin typeface="+mj-lt"/>
                <a:cs typeface="Arial" panose="020B0604020202020204" pitchFamily="34" charset="0"/>
              </a:rPr>
              <a:t>of</a:t>
            </a:r>
            <a:r>
              <a:rPr lang="en-US" sz="1200" spc="5" dirty="0">
                <a:latin typeface="+mj-lt"/>
                <a:cs typeface="Arial" panose="020B0604020202020204" pitchFamily="34" charset="0"/>
              </a:rPr>
              <a:t> </a:t>
            </a:r>
            <a:r>
              <a:rPr lang="en-US" sz="1200" spc="-5" dirty="0">
                <a:latin typeface="+mj-lt"/>
                <a:cs typeface="Arial" panose="020B0604020202020204" pitchFamily="34" charset="0"/>
              </a:rPr>
              <a:t>this</a:t>
            </a:r>
            <a:r>
              <a:rPr lang="en-US" sz="1200" spc="-10" dirty="0">
                <a:latin typeface="+mj-lt"/>
                <a:cs typeface="Arial" panose="020B0604020202020204" pitchFamily="34" charset="0"/>
              </a:rPr>
              <a:t> </a:t>
            </a:r>
            <a:r>
              <a:rPr lang="en-US" sz="1200" spc="-5" dirty="0">
                <a:latin typeface="+mj-lt"/>
                <a:cs typeface="Arial" panose="020B0604020202020204" pitchFamily="34" charset="0"/>
              </a:rPr>
              <a:t>activity,</a:t>
            </a:r>
            <a:r>
              <a:rPr lang="en-US" sz="1200" spc="15" dirty="0">
                <a:latin typeface="+mj-lt"/>
                <a:cs typeface="Arial" panose="020B0604020202020204" pitchFamily="34" charset="0"/>
              </a:rPr>
              <a:t> </a:t>
            </a:r>
            <a:r>
              <a:rPr lang="en-US" sz="1200" spc="-5" dirty="0">
                <a:latin typeface="+mj-lt"/>
                <a:cs typeface="Arial" panose="020B0604020202020204" pitchFamily="34" charset="0"/>
              </a:rPr>
              <a:t>participants</a:t>
            </a:r>
            <a:r>
              <a:rPr lang="en-US" sz="1200" dirty="0">
                <a:latin typeface="+mj-lt"/>
                <a:cs typeface="Arial" panose="020B0604020202020204" pitchFamily="34" charset="0"/>
              </a:rPr>
              <a:t> </a:t>
            </a:r>
            <a:r>
              <a:rPr lang="en-US" sz="1200" spc="-10" dirty="0">
                <a:latin typeface="+mj-lt"/>
                <a:cs typeface="Arial" panose="020B0604020202020204" pitchFamily="34" charset="0"/>
              </a:rPr>
              <a:t>will</a:t>
            </a:r>
            <a:r>
              <a:rPr lang="en-US" sz="1200" spc="5" dirty="0">
                <a:latin typeface="+mj-lt"/>
                <a:cs typeface="Arial" panose="020B0604020202020204" pitchFamily="34" charset="0"/>
              </a:rPr>
              <a:t> </a:t>
            </a:r>
            <a:r>
              <a:rPr lang="en-US" sz="1200" dirty="0">
                <a:latin typeface="+mj-lt"/>
                <a:cs typeface="Arial" panose="020B0604020202020204" pitchFamily="34" charset="0"/>
              </a:rPr>
              <a:t>be</a:t>
            </a:r>
            <a:r>
              <a:rPr lang="en-US" sz="1200" spc="10" dirty="0">
                <a:latin typeface="+mj-lt"/>
                <a:cs typeface="Arial" panose="020B0604020202020204" pitchFamily="34" charset="0"/>
              </a:rPr>
              <a:t> </a:t>
            </a:r>
            <a:r>
              <a:rPr lang="en-US" sz="1200" dirty="0">
                <a:latin typeface="+mj-lt"/>
                <a:cs typeface="Arial" panose="020B0604020202020204" pitchFamily="34" charset="0"/>
              </a:rPr>
              <a:t>better </a:t>
            </a:r>
            <a:r>
              <a:rPr lang="en-US" sz="1200" spc="-5" dirty="0">
                <a:latin typeface="+mj-lt"/>
                <a:cs typeface="Arial" panose="020B0604020202020204" pitchFamily="34" charset="0"/>
              </a:rPr>
              <a:t>able</a:t>
            </a:r>
            <a:r>
              <a:rPr lang="en-US" sz="1200" dirty="0">
                <a:latin typeface="+mj-lt"/>
                <a:cs typeface="Arial" panose="020B0604020202020204" pitchFamily="34" charset="0"/>
              </a:rPr>
              <a:t> </a:t>
            </a:r>
            <a:r>
              <a:rPr lang="en-US" sz="1200" spc="-5" dirty="0">
                <a:latin typeface="+mj-lt"/>
                <a:cs typeface="Arial" panose="020B0604020202020204" pitchFamily="34" charset="0"/>
              </a:rPr>
              <a:t>to:</a:t>
            </a:r>
          </a:p>
          <a:p>
            <a:pPr marL="457200" indent="-457200">
              <a:spcAft>
                <a:spcPts val="600"/>
              </a:spcAft>
              <a:buAutoNum type="arabicPeriod"/>
            </a:pPr>
            <a:r>
              <a:rPr lang="en-US" sz="1200" dirty="0">
                <a:latin typeface="+mj-lt"/>
              </a:rPr>
              <a:t>Describe approaches for reducing stigma and normalizing the assessment and management of stress </a:t>
            </a:r>
          </a:p>
          <a:p>
            <a:pPr marL="457200" indent="-457200">
              <a:spcAft>
                <a:spcPts val="600"/>
              </a:spcAft>
              <a:buAutoNum type="arabicPeriod"/>
            </a:pPr>
            <a:r>
              <a:rPr lang="en-US" sz="1200" dirty="0">
                <a:latin typeface="+mj-lt"/>
              </a:rPr>
              <a:t>Identify how to recognize stress injuries in health care professionals</a:t>
            </a:r>
          </a:p>
          <a:p>
            <a:pPr marL="457200" indent="-457200">
              <a:spcAft>
                <a:spcPts val="600"/>
              </a:spcAft>
              <a:buAutoNum type="arabicPeriod"/>
            </a:pPr>
            <a:r>
              <a:rPr lang="en-US" sz="1200" dirty="0">
                <a:latin typeface="+mj-lt"/>
              </a:rPr>
              <a:t>Describe how to administer Stress First Aid (SFA) at the individual, unit, and organizational level</a:t>
            </a:r>
          </a:p>
          <a:p>
            <a:pPr marL="457200" indent="-457200">
              <a:spcAft>
                <a:spcPts val="600"/>
              </a:spcAft>
              <a:buAutoNum type="arabicPeriod"/>
            </a:pPr>
            <a:r>
              <a:rPr lang="en-US" sz="1200" dirty="0">
                <a:latin typeface="+mj-lt"/>
              </a:rPr>
              <a:t>Describe strategies to maintain healthy stress and resilience</a:t>
            </a:r>
          </a:p>
          <a:p>
            <a:pPr marL="12988">
              <a:spcBef>
                <a:spcPts val="5"/>
              </a:spcBef>
            </a:pPr>
            <a:endParaRPr lang="en-US" sz="1200" dirty="0">
              <a:latin typeface="+mj-lt"/>
              <a:cs typeface="Arial" panose="020B0604020202020204" pitchFamily="34" charset="0"/>
            </a:endParaRPr>
          </a:p>
          <a:p>
            <a:pPr marL="12988">
              <a:spcBef>
                <a:spcPts val="5"/>
              </a:spcBef>
            </a:pPr>
            <a:r>
              <a:rPr lang="en-US" sz="1200" b="1" u="sng" spc="-5" dirty="0">
                <a:uFill>
                  <a:solidFill>
                    <a:schemeClr val="accent4">
                      <a:lumMod val="40000"/>
                      <a:lumOff val="60000"/>
                    </a:schemeClr>
                  </a:solidFill>
                </a:uFill>
                <a:latin typeface="+mj-lt"/>
                <a:cs typeface="Arial" panose="020B0604020202020204" pitchFamily="34" charset="0"/>
              </a:rPr>
              <a:t>Target</a:t>
            </a:r>
            <a:r>
              <a:rPr lang="en-US" sz="1200" b="1" u="sng" spc="-61" dirty="0">
                <a:uFill>
                  <a:solidFill>
                    <a:schemeClr val="accent4">
                      <a:lumMod val="40000"/>
                      <a:lumOff val="60000"/>
                    </a:schemeClr>
                  </a:solidFill>
                </a:uFill>
                <a:latin typeface="+mj-lt"/>
                <a:cs typeface="Arial" panose="020B0604020202020204" pitchFamily="34" charset="0"/>
              </a:rPr>
              <a:t> </a:t>
            </a:r>
            <a:r>
              <a:rPr lang="en-US" sz="1200" b="1" u="sng" spc="-5" dirty="0">
                <a:uFill>
                  <a:solidFill>
                    <a:schemeClr val="accent4">
                      <a:lumMod val="40000"/>
                      <a:lumOff val="60000"/>
                    </a:schemeClr>
                  </a:solidFill>
                </a:uFill>
                <a:latin typeface="+mj-lt"/>
                <a:cs typeface="Arial" panose="020B0604020202020204" pitchFamily="34" charset="0"/>
              </a:rPr>
              <a:t>Audience</a:t>
            </a:r>
            <a:endParaRPr lang="en-US" sz="1200" dirty="0">
              <a:uFill>
                <a:solidFill>
                  <a:schemeClr val="accent4">
                    <a:lumMod val="40000"/>
                    <a:lumOff val="60000"/>
                  </a:schemeClr>
                </a:solidFill>
              </a:uFill>
              <a:latin typeface="+mj-lt"/>
              <a:cs typeface="Arial" panose="020B0604020202020204" pitchFamily="34" charset="0"/>
            </a:endParaRPr>
          </a:p>
          <a:p>
            <a:pPr marL="12988"/>
            <a:r>
              <a:rPr lang="en-US" sz="1200" spc="-5" dirty="0">
                <a:latin typeface="+mj-lt"/>
                <a:cs typeface="Arial" panose="020B0604020202020204" pitchFamily="34" charset="0"/>
              </a:rPr>
              <a:t>This</a:t>
            </a:r>
            <a:r>
              <a:rPr lang="en-US" sz="1200" dirty="0">
                <a:latin typeface="+mj-lt"/>
                <a:cs typeface="Arial" panose="020B0604020202020204" pitchFamily="34" charset="0"/>
              </a:rPr>
              <a:t> </a:t>
            </a:r>
            <a:r>
              <a:rPr lang="en-US" sz="1200" spc="-5" dirty="0">
                <a:latin typeface="+mj-lt"/>
                <a:cs typeface="Arial" panose="020B0604020202020204" pitchFamily="34" charset="0"/>
              </a:rPr>
              <a:t>activity</a:t>
            </a:r>
            <a:r>
              <a:rPr lang="en-US" sz="1200" spc="5" dirty="0">
                <a:latin typeface="+mj-lt"/>
                <a:cs typeface="Arial" panose="020B0604020202020204" pitchFamily="34" charset="0"/>
              </a:rPr>
              <a:t> </a:t>
            </a:r>
            <a:r>
              <a:rPr lang="en-US" sz="1200" dirty="0">
                <a:latin typeface="+mj-lt"/>
                <a:cs typeface="Arial" panose="020B0604020202020204" pitchFamily="34" charset="0"/>
              </a:rPr>
              <a:t>is </a:t>
            </a:r>
            <a:r>
              <a:rPr lang="en-US" sz="1200" spc="-5" dirty="0">
                <a:latin typeface="+mj-lt"/>
                <a:cs typeface="Arial" panose="020B0604020202020204" pitchFamily="34" charset="0"/>
              </a:rPr>
              <a:t>designed</a:t>
            </a:r>
            <a:r>
              <a:rPr lang="en-US" sz="1200" dirty="0">
                <a:latin typeface="+mj-lt"/>
                <a:cs typeface="Arial" panose="020B0604020202020204" pitchFamily="34" charset="0"/>
              </a:rPr>
              <a:t> </a:t>
            </a:r>
            <a:r>
              <a:rPr lang="en-US" sz="1200" spc="-5" dirty="0">
                <a:latin typeface="+mj-lt"/>
                <a:cs typeface="Arial" panose="020B0604020202020204" pitchFamily="34" charset="0"/>
              </a:rPr>
              <a:t>for</a:t>
            </a:r>
            <a:r>
              <a:rPr lang="en-US" sz="1200" spc="5" dirty="0">
                <a:latin typeface="+mj-lt"/>
                <a:cs typeface="Arial" panose="020B0604020202020204" pitchFamily="34" charset="0"/>
              </a:rPr>
              <a:t> </a:t>
            </a:r>
            <a:r>
              <a:rPr lang="en-US" sz="1200" spc="-5" dirty="0">
                <a:latin typeface="+mj-lt"/>
                <a:cs typeface="Arial" panose="020B0604020202020204" pitchFamily="34" charset="0"/>
              </a:rPr>
              <a:t>professional</a:t>
            </a:r>
            <a:r>
              <a:rPr lang="en-US" sz="1200" dirty="0">
                <a:latin typeface="+mj-lt"/>
                <a:cs typeface="Arial" panose="020B0604020202020204" pitchFamily="34" charset="0"/>
              </a:rPr>
              <a:t> </a:t>
            </a:r>
            <a:r>
              <a:rPr lang="en-US" sz="1200" spc="-5" dirty="0">
                <a:latin typeface="+mj-lt"/>
                <a:cs typeface="Arial" panose="020B0604020202020204" pitchFamily="34" charset="0"/>
              </a:rPr>
              <a:t>Registered</a:t>
            </a:r>
            <a:r>
              <a:rPr lang="en-US" sz="1200" dirty="0">
                <a:latin typeface="+mj-lt"/>
                <a:cs typeface="Arial" panose="020B0604020202020204" pitchFamily="34" charset="0"/>
              </a:rPr>
              <a:t> </a:t>
            </a:r>
            <a:r>
              <a:rPr lang="en-US" sz="1200" spc="-5" dirty="0">
                <a:latin typeface="+mj-lt"/>
                <a:cs typeface="Arial" panose="020B0604020202020204" pitchFamily="34" charset="0"/>
              </a:rPr>
              <a:t>Nurses.</a:t>
            </a:r>
            <a:endParaRPr lang="en-US" sz="1200" dirty="0">
              <a:latin typeface="+mj-lt"/>
              <a:cs typeface="Arial" panose="020B0604020202020204" pitchFamily="34" charset="0"/>
            </a:endParaRPr>
          </a:p>
          <a:p>
            <a:pPr>
              <a:spcBef>
                <a:spcPts val="15"/>
              </a:spcBef>
            </a:pPr>
            <a:endParaRPr lang="en-US" sz="1200" dirty="0">
              <a:latin typeface="+mj-lt"/>
              <a:cs typeface="Arial" panose="020B0604020202020204" pitchFamily="34" charset="0"/>
            </a:endParaRPr>
          </a:p>
          <a:p>
            <a:pPr marL="12988">
              <a:spcBef>
                <a:spcPts val="5"/>
              </a:spcBef>
            </a:pPr>
            <a:r>
              <a:rPr lang="en-US" sz="1200" b="1" u="sng" spc="-5" dirty="0">
                <a:uFill>
                  <a:solidFill>
                    <a:schemeClr val="accent4">
                      <a:lumMod val="40000"/>
                      <a:lumOff val="60000"/>
                    </a:schemeClr>
                  </a:solidFill>
                </a:uFill>
                <a:latin typeface="+mj-lt"/>
                <a:cs typeface="Arial" panose="020B0604020202020204" pitchFamily="34" charset="0"/>
              </a:rPr>
              <a:t>Accreditation</a:t>
            </a:r>
            <a:endParaRPr lang="en-US" sz="1200" b="1" u="sng" dirty="0">
              <a:uFill>
                <a:solidFill>
                  <a:schemeClr val="accent4">
                    <a:lumMod val="40000"/>
                    <a:lumOff val="60000"/>
                  </a:schemeClr>
                </a:solidFill>
              </a:uFill>
              <a:latin typeface="+mj-lt"/>
              <a:cs typeface="Arial" panose="020B0604020202020204" pitchFamily="34" charset="0"/>
            </a:endParaRPr>
          </a:p>
          <a:p>
            <a:pPr marL="12988">
              <a:spcBef>
                <a:spcPts val="5"/>
              </a:spcBef>
            </a:pPr>
            <a:r>
              <a:rPr lang="en-US" sz="1200" spc="-5" dirty="0">
                <a:latin typeface="+mj-lt"/>
                <a:cs typeface="Arial" panose="020B0604020202020204" pitchFamily="34" charset="0"/>
              </a:rPr>
              <a:t>In</a:t>
            </a:r>
            <a:r>
              <a:rPr lang="en-US" sz="1200" dirty="0">
                <a:latin typeface="+mj-lt"/>
                <a:cs typeface="Arial" panose="020B0604020202020204" pitchFamily="34" charset="0"/>
              </a:rPr>
              <a:t> </a:t>
            </a:r>
            <a:r>
              <a:rPr lang="en-US" sz="1200" spc="-5" dirty="0">
                <a:latin typeface="+mj-lt"/>
                <a:cs typeface="Arial" panose="020B0604020202020204" pitchFamily="34" charset="0"/>
              </a:rPr>
              <a:t>support</a:t>
            </a:r>
            <a:r>
              <a:rPr lang="en-US" sz="1200" dirty="0">
                <a:latin typeface="+mj-lt"/>
                <a:cs typeface="Arial" panose="020B0604020202020204" pitchFamily="34" charset="0"/>
              </a:rPr>
              <a:t> </a:t>
            </a:r>
            <a:r>
              <a:rPr lang="en-US" sz="1200" spc="-5" dirty="0">
                <a:latin typeface="+mj-lt"/>
                <a:cs typeface="Arial" panose="020B0604020202020204" pitchFamily="34" charset="0"/>
              </a:rPr>
              <a:t>of</a:t>
            </a:r>
            <a:r>
              <a:rPr lang="en-US" sz="1200" dirty="0">
                <a:latin typeface="+mj-lt"/>
                <a:cs typeface="Arial" panose="020B0604020202020204" pitchFamily="34" charset="0"/>
              </a:rPr>
              <a:t> </a:t>
            </a:r>
            <a:r>
              <a:rPr lang="en-US" sz="1200" spc="-5" dirty="0">
                <a:latin typeface="+mj-lt"/>
                <a:cs typeface="Arial" panose="020B0604020202020204" pitchFamily="34" charset="0"/>
              </a:rPr>
              <a:t>improving</a:t>
            </a:r>
            <a:r>
              <a:rPr lang="en-US" sz="1200" spc="5" dirty="0">
                <a:latin typeface="+mj-lt"/>
                <a:cs typeface="Arial" panose="020B0604020202020204" pitchFamily="34" charset="0"/>
              </a:rPr>
              <a:t> </a:t>
            </a:r>
            <a:r>
              <a:rPr lang="en-US" sz="1200" dirty="0">
                <a:latin typeface="+mj-lt"/>
                <a:cs typeface="Arial" panose="020B0604020202020204" pitchFamily="34" charset="0"/>
              </a:rPr>
              <a:t>patient </a:t>
            </a:r>
            <a:r>
              <a:rPr lang="en-US" sz="1200" spc="-5" dirty="0">
                <a:latin typeface="+mj-lt"/>
                <a:cs typeface="Arial" panose="020B0604020202020204" pitchFamily="34" charset="0"/>
              </a:rPr>
              <a:t>care,</a:t>
            </a:r>
            <a:r>
              <a:rPr lang="en-US" sz="1200" spc="10" dirty="0">
                <a:latin typeface="+mj-lt"/>
                <a:cs typeface="Arial" panose="020B0604020202020204" pitchFamily="34" charset="0"/>
              </a:rPr>
              <a:t> </a:t>
            </a:r>
            <a:r>
              <a:rPr lang="en-US" sz="1200" spc="-5" dirty="0">
                <a:latin typeface="+mj-lt"/>
                <a:cs typeface="Arial" panose="020B0604020202020204" pitchFamily="34" charset="0"/>
              </a:rPr>
              <a:t>this activity</a:t>
            </a:r>
            <a:r>
              <a:rPr lang="en-US" sz="1200" spc="-10" dirty="0">
                <a:latin typeface="+mj-lt"/>
                <a:cs typeface="Arial" panose="020B0604020202020204" pitchFamily="34" charset="0"/>
              </a:rPr>
              <a:t> </a:t>
            </a:r>
            <a:r>
              <a:rPr lang="en-US" sz="1200" spc="-5" dirty="0">
                <a:latin typeface="+mj-lt"/>
                <a:cs typeface="Arial" panose="020B0604020202020204" pitchFamily="34" charset="0"/>
              </a:rPr>
              <a:t>has</a:t>
            </a:r>
            <a:r>
              <a:rPr lang="en-US" sz="1200" dirty="0">
                <a:latin typeface="+mj-lt"/>
                <a:cs typeface="Arial" panose="020B0604020202020204" pitchFamily="34" charset="0"/>
              </a:rPr>
              <a:t> been </a:t>
            </a:r>
            <a:r>
              <a:rPr lang="en-US" sz="1200" spc="-5" dirty="0">
                <a:latin typeface="+mj-lt"/>
                <a:cs typeface="Arial" panose="020B0604020202020204" pitchFamily="34" charset="0"/>
              </a:rPr>
              <a:t>planned</a:t>
            </a:r>
            <a:r>
              <a:rPr lang="en-US" sz="1200" spc="-10" dirty="0">
                <a:latin typeface="+mj-lt"/>
                <a:cs typeface="Arial" panose="020B0604020202020204" pitchFamily="34" charset="0"/>
              </a:rPr>
              <a:t> </a:t>
            </a:r>
            <a:r>
              <a:rPr lang="en-US" sz="1200" dirty="0">
                <a:latin typeface="+mj-lt"/>
                <a:cs typeface="Arial" panose="020B0604020202020204" pitchFamily="34" charset="0"/>
              </a:rPr>
              <a:t>and </a:t>
            </a:r>
            <a:r>
              <a:rPr lang="en-US" sz="1200" spc="-256" dirty="0">
                <a:latin typeface="+mj-lt"/>
                <a:cs typeface="Arial" panose="020B0604020202020204" pitchFamily="34" charset="0"/>
              </a:rPr>
              <a:t> </a:t>
            </a:r>
            <a:r>
              <a:rPr lang="en-US" sz="1200" spc="-5" dirty="0">
                <a:latin typeface="+mj-lt"/>
                <a:cs typeface="Arial" panose="020B0604020202020204" pitchFamily="34" charset="0"/>
              </a:rPr>
              <a:t>implemented</a:t>
            </a:r>
            <a:r>
              <a:rPr lang="en-US" sz="1200" spc="-10" dirty="0">
                <a:latin typeface="+mj-lt"/>
                <a:cs typeface="Arial" panose="020B0604020202020204" pitchFamily="34" charset="0"/>
              </a:rPr>
              <a:t> </a:t>
            </a:r>
            <a:r>
              <a:rPr lang="en-US" sz="1200" dirty="0">
                <a:latin typeface="+mj-lt"/>
                <a:cs typeface="Arial" panose="020B0604020202020204" pitchFamily="34" charset="0"/>
              </a:rPr>
              <a:t>by </a:t>
            </a:r>
            <a:r>
              <a:rPr lang="en-US" sz="1200" spc="-5" dirty="0">
                <a:latin typeface="+mj-lt"/>
                <a:cs typeface="Arial" panose="020B0604020202020204" pitchFamily="34" charset="0"/>
              </a:rPr>
              <a:t>Rutgers</a:t>
            </a:r>
            <a:r>
              <a:rPr lang="en-US" sz="1200" spc="5" dirty="0">
                <a:latin typeface="+mj-lt"/>
                <a:cs typeface="Arial" panose="020B0604020202020204" pitchFamily="34" charset="0"/>
              </a:rPr>
              <a:t> </a:t>
            </a:r>
            <a:r>
              <a:rPr lang="en-US" sz="1200" spc="-5" dirty="0">
                <a:latin typeface="+mj-lt"/>
                <a:cs typeface="Arial" panose="020B0604020202020204" pitchFamily="34" charset="0"/>
              </a:rPr>
              <a:t>Biomedical </a:t>
            </a:r>
            <a:r>
              <a:rPr lang="en-US" sz="1200" dirty="0">
                <a:latin typeface="+mj-lt"/>
                <a:cs typeface="Arial" panose="020B0604020202020204" pitchFamily="34" charset="0"/>
              </a:rPr>
              <a:t>and</a:t>
            </a:r>
            <a:r>
              <a:rPr lang="en-US" sz="1200" spc="-5" dirty="0">
                <a:latin typeface="+mj-lt"/>
                <a:cs typeface="Arial" panose="020B0604020202020204" pitchFamily="34" charset="0"/>
              </a:rPr>
              <a:t> Health</a:t>
            </a:r>
            <a:r>
              <a:rPr lang="en-US" sz="1200" dirty="0">
                <a:latin typeface="+mj-lt"/>
                <a:cs typeface="Arial" panose="020B0604020202020204" pitchFamily="34" charset="0"/>
              </a:rPr>
              <a:t> </a:t>
            </a:r>
            <a:r>
              <a:rPr lang="en-US" sz="1200" spc="-5" dirty="0">
                <a:latin typeface="+mj-lt"/>
                <a:cs typeface="Arial" panose="020B0604020202020204" pitchFamily="34" charset="0"/>
              </a:rPr>
              <a:t>Sciences </a:t>
            </a:r>
            <a:r>
              <a:rPr lang="en-US" sz="1200" dirty="0">
                <a:latin typeface="+mj-lt"/>
                <a:cs typeface="Arial" panose="020B0604020202020204" pitchFamily="34" charset="0"/>
              </a:rPr>
              <a:t>and </a:t>
            </a:r>
            <a:r>
              <a:rPr lang="en-US" sz="1200" spc="-5" dirty="0">
                <a:latin typeface="+mj-lt"/>
                <a:cs typeface="Arial" panose="020B0604020202020204" pitchFamily="34" charset="0"/>
              </a:rPr>
              <a:t>NJ-NEW.</a:t>
            </a:r>
          </a:p>
          <a:p>
            <a:pPr marL="12988">
              <a:spcBef>
                <a:spcPts val="5"/>
              </a:spcBef>
            </a:pPr>
            <a:r>
              <a:rPr lang="en-US" sz="1200" spc="-5" dirty="0">
                <a:latin typeface="+mj-lt"/>
                <a:cs typeface="Arial" panose="020B0604020202020204" pitchFamily="34" charset="0"/>
              </a:rPr>
              <a:t>Rutgers</a:t>
            </a:r>
            <a:r>
              <a:rPr lang="en-US" sz="1200" dirty="0">
                <a:latin typeface="+mj-lt"/>
                <a:cs typeface="Arial" panose="020B0604020202020204" pitchFamily="34" charset="0"/>
              </a:rPr>
              <a:t> </a:t>
            </a:r>
            <a:r>
              <a:rPr lang="en-US" sz="1200" spc="-5" dirty="0">
                <a:latin typeface="+mj-lt"/>
                <a:cs typeface="Arial" panose="020B0604020202020204" pitchFamily="34" charset="0"/>
              </a:rPr>
              <a:t>Biomedical </a:t>
            </a:r>
            <a:r>
              <a:rPr lang="en-US" sz="1200" dirty="0">
                <a:latin typeface="+mj-lt"/>
                <a:cs typeface="Arial" panose="020B0604020202020204" pitchFamily="34" charset="0"/>
              </a:rPr>
              <a:t>and</a:t>
            </a:r>
            <a:r>
              <a:rPr lang="en-US" sz="1200" spc="5" dirty="0">
                <a:latin typeface="+mj-lt"/>
                <a:cs typeface="Arial" panose="020B0604020202020204" pitchFamily="34" charset="0"/>
              </a:rPr>
              <a:t> </a:t>
            </a:r>
            <a:r>
              <a:rPr lang="en-US" sz="1200" spc="-5" dirty="0">
                <a:latin typeface="+mj-lt"/>
                <a:cs typeface="Arial" panose="020B0604020202020204" pitchFamily="34" charset="0"/>
              </a:rPr>
              <a:t>Health Sciences</a:t>
            </a:r>
            <a:r>
              <a:rPr lang="en-US" sz="1200" dirty="0">
                <a:latin typeface="+mj-lt"/>
                <a:cs typeface="Arial" panose="020B0604020202020204" pitchFamily="34" charset="0"/>
              </a:rPr>
              <a:t> is</a:t>
            </a:r>
            <a:r>
              <a:rPr lang="en-US" sz="1200" spc="-5" dirty="0">
                <a:latin typeface="+mj-lt"/>
                <a:cs typeface="Arial" panose="020B0604020202020204" pitchFamily="34" charset="0"/>
              </a:rPr>
              <a:t> jointly</a:t>
            </a:r>
            <a:r>
              <a:rPr lang="en-US" sz="1200" dirty="0">
                <a:latin typeface="+mj-lt"/>
                <a:cs typeface="Arial" panose="020B0604020202020204" pitchFamily="34" charset="0"/>
              </a:rPr>
              <a:t> </a:t>
            </a:r>
            <a:r>
              <a:rPr lang="en-US" sz="1200" spc="-5" dirty="0">
                <a:latin typeface="+mj-lt"/>
                <a:cs typeface="Arial" panose="020B0604020202020204" pitchFamily="34" charset="0"/>
              </a:rPr>
              <a:t>accredited</a:t>
            </a:r>
            <a:r>
              <a:rPr lang="en-US" sz="1200" spc="-10" dirty="0">
                <a:latin typeface="+mj-lt"/>
                <a:cs typeface="Arial" panose="020B0604020202020204" pitchFamily="34" charset="0"/>
              </a:rPr>
              <a:t> </a:t>
            </a:r>
            <a:r>
              <a:rPr lang="en-US" sz="1200" dirty="0">
                <a:latin typeface="+mj-lt"/>
                <a:cs typeface="Arial" panose="020B0604020202020204" pitchFamily="34" charset="0"/>
              </a:rPr>
              <a:t>by</a:t>
            </a:r>
            <a:r>
              <a:rPr lang="en-US" sz="1200" spc="-5" dirty="0">
                <a:latin typeface="+mj-lt"/>
                <a:cs typeface="Arial" panose="020B0604020202020204" pitchFamily="34" charset="0"/>
              </a:rPr>
              <a:t> the </a:t>
            </a:r>
            <a:r>
              <a:rPr lang="en-US" sz="1200" dirty="0">
                <a:latin typeface="+mj-lt"/>
                <a:cs typeface="Arial" panose="020B0604020202020204" pitchFamily="34" charset="0"/>
              </a:rPr>
              <a:t> </a:t>
            </a:r>
            <a:r>
              <a:rPr lang="en-US" sz="1200" spc="-5" dirty="0">
                <a:latin typeface="+mj-lt"/>
                <a:cs typeface="Arial" panose="020B0604020202020204" pitchFamily="34" charset="0"/>
              </a:rPr>
              <a:t>Accreditation</a:t>
            </a:r>
            <a:r>
              <a:rPr lang="en-US" sz="1200" spc="5" dirty="0">
                <a:latin typeface="+mj-lt"/>
                <a:cs typeface="Arial" panose="020B0604020202020204" pitchFamily="34" charset="0"/>
              </a:rPr>
              <a:t> </a:t>
            </a:r>
            <a:r>
              <a:rPr lang="en-US" sz="1200" spc="-5" dirty="0">
                <a:latin typeface="+mj-lt"/>
                <a:cs typeface="Arial" panose="020B0604020202020204" pitchFamily="34" charset="0"/>
              </a:rPr>
              <a:t>Council</a:t>
            </a:r>
            <a:r>
              <a:rPr lang="en-US" sz="1200" dirty="0">
                <a:latin typeface="+mj-lt"/>
                <a:cs typeface="Arial" panose="020B0604020202020204" pitchFamily="34" charset="0"/>
              </a:rPr>
              <a:t> for </a:t>
            </a:r>
            <a:r>
              <a:rPr lang="en-US" sz="1200" spc="-5" dirty="0">
                <a:latin typeface="+mj-lt"/>
                <a:cs typeface="Arial" panose="020B0604020202020204" pitchFamily="34" charset="0"/>
              </a:rPr>
              <a:t>Continuing</a:t>
            </a:r>
            <a:r>
              <a:rPr lang="en-US" sz="1200" dirty="0">
                <a:latin typeface="+mj-lt"/>
                <a:cs typeface="Arial" panose="020B0604020202020204" pitchFamily="34" charset="0"/>
              </a:rPr>
              <a:t> </a:t>
            </a:r>
            <a:r>
              <a:rPr lang="en-US" sz="1200" spc="-5" dirty="0">
                <a:latin typeface="+mj-lt"/>
                <a:cs typeface="Arial" panose="020B0604020202020204" pitchFamily="34" charset="0"/>
              </a:rPr>
              <a:t>Medical Education</a:t>
            </a:r>
            <a:r>
              <a:rPr lang="en-US" sz="1200" spc="5" dirty="0">
                <a:latin typeface="+mj-lt"/>
                <a:cs typeface="Arial" panose="020B0604020202020204" pitchFamily="34" charset="0"/>
              </a:rPr>
              <a:t> </a:t>
            </a:r>
            <a:r>
              <a:rPr lang="en-US" sz="1200" spc="-5" dirty="0">
                <a:latin typeface="+mj-lt"/>
                <a:cs typeface="Arial" panose="020B0604020202020204" pitchFamily="34" charset="0"/>
              </a:rPr>
              <a:t>(ACCME),</a:t>
            </a:r>
            <a:r>
              <a:rPr lang="en-US" sz="1200" spc="10" dirty="0">
                <a:latin typeface="+mj-lt"/>
                <a:cs typeface="Arial" panose="020B0604020202020204" pitchFamily="34" charset="0"/>
              </a:rPr>
              <a:t> </a:t>
            </a:r>
            <a:r>
              <a:rPr lang="en-US" sz="1200" spc="-5" dirty="0">
                <a:latin typeface="+mj-lt"/>
                <a:cs typeface="Arial" panose="020B0604020202020204" pitchFamily="34" charset="0"/>
              </a:rPr>
              <a:t>the Accreditation</a:t>
            </a:r>
            <a:r>
              <a:rPr lang="en-US" sz="1200" dirty="0">
                <a:latin typeface="+mj-lt"/>
                <a:cs typeface="Arial" panose="020B0604020202020204" pitchFamily="34" charset="0"/>
              </a:rPr>
              <a:t> </a:t>
            </a:r>
            <a:r>
              <a:rPr lang="en-US" sz="1200" spc="-5" dirty="0">
                <a:latin typeface="+mj-lt"/>
                <a:cs typeface="Arial" panose="020B0604020202020204" pitchFamily="34" charset="0"/>
              </a:rPr>
              <a:t>Council </a:t>
            </a:r>
            <a:r>
              <a:rPr lang="en-US" sz="1200" dirty="0">
                <a:latin typeface="+mj-lt"/>
                <a:cs typeface="Arial" panose="020B0604020202020204" pitchFamily="34" charset="0"/>
              </a:rPr>
              <a:t>for</a:t>
            </a:r>
            <a:r>
              <a:rPr lang="en-US" sz="1200" spc="-5" dirty="0">
                <a:latin typeface="+mj-lt"/>
                <a:cs typeface="Arial" panose="020B0604020202020204" pitchFamily="34" charset="0"/>
              </a:rPr>
              <a:t> Pharmacy Education</a:t>
            </a:r>
            <a:r>
              <a:rPr lang="en-US" sz="1200" spc="5" dirty="0">
                <a:latin typeface="+mj-lt"/>
                <a:cs typeface="Arial" panose="020B0604020202020204" pitchFamily="34" charset="0"/>
              </a:rPr>
              <a:t> </a:t>
            </a:r>
            <a:r>
              <a:rPr lang="en-US" sz="1200" spc="-5" dirty="0">
                <a:latin typeface="+mj-lt"/>
                <a:cs typeface="Arial" panose="020B0604020202020204" pitchFamily="34" charset="0"/>
              </a:rPr>
              <a:t>(ACPE),</a:t>
            </a:r>
            <a:r>
              <a:rPr lang="en-US" sz="1200" spc="5" dirty="0">
                <a:latin typeface="+mj-lt"/>
                <a:cs typeface="Arial" panose="020B0604020202020204" pitchFamily="34" charset="0"/>
              </a:rPr>
              <a:t> </a:t>
            </a:r>
            <a:r>
              <a:rPr lang="en-US" sz="1200" dirty="0">
                <a:latin typeface="+mj-lt"/>
                <a:cs typeface="Arial" panose="020B0604020202020204" pitchFamily="34" charset="0"/>
              </a:rPr>
              <a:t>and</a:t>
            </a:r>
            <a:r>
              <a:rPr lang="en-US" sz="1200" spc="-10" dirty="0">
                <a:latin typeface="+mj-lt"/>
                <a:cs typeface="Arial" panose="020B0604020202020204" pitchFamily="34" charset="0"/>
              </a:rPr>
              <a:t> </a:t>
            </a:r>
            <a:r>
              <a:rPr lang="en-US" sz="1200" spc="-5" dirty="0">
                <a:latin typeface="+mj-lt"/>
                <a:cs typeface="Arial" panose="020B0604020202020204" pitchFamily="34" charset="0"/>
              </a:rPr>
              <a:t>the </a:t>
            </a:r>
            <a:r>
              <a:rPr lang="en-US" sz="1200" dirty="0">
                <a:latin typeface="+mj-lt"/>
                <a:cs typeface="Arial" panose="020B0604020202020204" pitchFamily="34" charset="0"/>
              </a:rPr>
              <a:t> </a:t>
            </a:r>
            <a:r>
              <a:rPr lang="en-US" sz="1200" spc="-5" dirty="0">
                <a:latin typeface="+mj-lt"/>
                <a:cs typeface="Arial" panose="020B0604020202020204" pitchFamily="34" charset="0"/>
              </a:rPr>
              <a:t>American</a:t>
            </a:r>
            <a:r>
              <a:rPr lang="en-US" sz="1200" spc="5" dirty="0">
                <a:latin typeface="+mj-lt"/>
                <a:cs typeface="Arial" panose="020B0604020202020204" pitchFamily="34" charset="0"/>
              </a:rPr>
              <a:t> </a:t>
            </a:r>
            <a:r>
              <a:rPr lang="en-US" sz="1200" spc="-5" dirty="0">
                <a:latin typeface="+mj-lt"/>
                <a:cs typeface="Arial" panose="020B0604020202020204" pitchFamily="34" charset="0"/>
              </a:rPr>
              <a:t>Nurses</a:t>
            </a:r>
            <a:r>
              <a:rPr lang="en-US" sz="1200" dirty="0">
                <a:latin typeface="+mj-lt"/>
                <a:cs typeface="Arial" panose="020B0604020202020204" pitchFamily="34" charset="0"/>
              </a:rPr>
              <a:t> </a:t>
            </a:r>
            <a:r>
              <a:rPr lang="en-US" sz="1200" spc="-5" dirty="0">
                <a:latin typeface="+mj-lt"/>
                <a:cs typeface="Arial" panose="020B0604020202020204" pitchFamily="34" charset="0"/>
              </a:rPr>
              <a:t>Credentialing</a:t>
            </a:r>
            <a:r>
              <a:rPr lang="en-US" sz="1200" dirty="0">
                <a:latin typeface="+mj-lt"/>
                <a:cs typeface="Arial" panose="020B0604020202020204" pitchFamily="34" charset="0"/>
              </a:rPr>
              <a:t> </a:t>
            </a:r>
            <a:r>
              <a:rPr lang="en-US" sz="1200" spc="-5" dirty="0">
                <a:latin typeface="+mj-lt"/>
                <a:cs typeface="Arial" panose="020B0604020202020204" pitchFamily="34" charset="0"/>
              </a:rPr>
              <a:t>Center</a:t>
            </a:r>
            <a:r>
              <a:rPr lang="en-US" sz="1200" dirty="0">
                <a:latin typeface="+mj-lt"/>
                <a:cs typeface="Arial" panose="020B0604020202020204" pitchFamily="34" charset="0"/>
              </a:rPr>
              <a:t> </a:t>
            </a:r>
            <a:r>
              <a:rPr lang="en-US" sz="1200" spc="-5" dirty="0">
                <a:latin typeface="+mj-lt"/>
                <a:cs typeface="Arial" panose="020B0604020202020204" pitchFamily="34" charset="0"/>
              </a:rPr>
              <a:t>(ANCC),</a:t>
            </a:r>
            <a:r>
              <a:rPr lang="en-US" sz="1200" spc="10" dirty="0">
                <a:latin typeface="+mj-lt"/>
                <a:cs typeface="Arial" panose="020B0604020202020204" pitchFamily="34" charset="0"/>
              </a:rPr>
              <a:t> </a:t>
            </a:r>
            <a:r>
              <a:rPr lang="en-US" sz="1200" dirty="0">
                <a:latin typeface="+mj-lt"/>
                <a:cs typeface="Arial" panose="020B0604020202020204" pitchFamily="34" charset="0"/>
              </a:rPr>
              <a:t>to </a:t>
            </a:r>
            <a:r>
              <a:rPr lang="en-US" sz="1200" spc="-5" dirty="0">
                <a:latin typeface="+mj-lt"/>
                <a:cs typeface="Arial" panose="020B0604020202020204" pitchFamily="34" charset="0"/>
              </a:rPr>
              <a:t>provide</a:t>
            </a:r>
            <a:r>
              <a:rPr lang="en-US" sz="1200" spc="5" dirty="0">
                <a:latin typeface="+mj-lt"/>
                <a:cs typeface="Arial" panose="020B0604020202020204" pitchFamily="34" charset="0"/>
              </a:rPr>
              <a:t> </a:t>
            </a:r>
            <a:r>
              <a:rPr lang="en-US" sz="1200" spc="-5" dirty="0">
                <a:latin typeface="+mj-lt"/>
                <a:cs typeface="Arial" panose="020B0604020202020204" pitchFamily="34" charset="0"/>
              </a:rPr>
              <a:t>continuing </a:t>
            </a:r>
            <a:r>
              <a:rPr lang="en-US" sz="1200" spc="-5" dirty="0">
                <a:latin typeface="Arial" panose="020B0604020202020204" pitchFamily="34" charset="0"/>
                <a:cs typeface="Arial" panose="020B0604020202020204" pitchFamily="34" charset="0"/>
              </a:rPr>
              <a:t>education for the</a:t>
            </a:r>
            <a:r>
              <a:rPr lang="en-US" sz="1200"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healthcare</a:t>
            </a:r>
            <a:r>
              <a:rPr lang="en-US" sz="1200"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team.</a:t>
            </a:r>
            <a:endParaRPr lang="en-US" sz="1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D29C19C-934F-4814-A09F-6D90F0F9FAF2}"/>
              </a:ext>
            </a:extLst>
          </p:cNvPr>
          <p:cNvSpPr txBox="1"/>
          <p:nvPr/>
        </p:nvSpPr>
        <p:spPr>
          <a:xfrm>
            <a:off x="2667000" y="6065706"/>
            <a:ext cx="6091516" cy="646331"/>
          </a:xfrm>
          <a:prstGeom prst="rect">
            <a:avLst/>
          </a:prstGeom>
          <a:noFill/>
        </p:spPr>
        <p:txBody>
          <a:bodyPr wrap="square">
            <a:spAutoFit/>
          </a:bodyPr>
          <a:lstStyle/>
          <a:p>
            <a:pPr marL="12988" algn="ctr"/>
            <a:r>
              <a:rPr lang="en-US" spc="-5" dirty="0">
                <a:solidFill>
                  <a:srgbClr val="CB05B3"/>
                </a:solidFill>
                <a:latin typeface="+mj-lt"/>
                <a:cs typeface="Cambria"/>
              </a:rPr>
              <a:t>Nurses</a:t>
            </a:r>
            <a:endParaRPr lang="en-US" dirty="0">
              <a:solidFill>
                <a:srgbClr val="CB05B3"/>
              </a:solidFill>
              <a:latin typeface="+mj-lt"/>
              <a:cs typeface="Cambria"/>
            </a:endParaRPr>
          </a:p>
          <a:p>
            <a:pPr marL="12988" algn="ctr"/>
            <a:r>
              <a:rPr lang="en-US" spc="-5" dirty="0">
                <a:solidFill>
                  <a:srgbClr val="CB05B3"/>
                </a:solidFill>
                <a:latin typeface="+mj-lt"/>
                <a:cs typeface="Cambria"/>
              </a:rPr>
              <a:t>This activity </a:t>
            </a:r>
            <a:r>
              <a:rPr lang="en-US" dirty="0">
                <a:solidFill>
                  <a:srgbClr val="CB05B3"/>
                </a:solidFill>
                <a:latin typeface="+mj-lt"/>
                <a:cs typeface="Cambria"/>
              </a:rPr>
              <a:t>is</a:t>
            </a:r>
            <a:r>
              <a:rPr lang="en-US" spc="-5" dirty="0">
                <a:solidFill>
                  <a:srgbClr val="CB05B3"/>
                </a:solidFill>
                <a:latin typeface="+mj-lt"/>
                <a:cs typeface="Cambria"/>
              </a:rPr>
              <a:t> awarded</a:t>
            </a:r>
            <a:r>
              <a:rPr lang="en-US" spc="5" dirty="0">
                <a:solidFill>
                  <a:srgbClr val="CB05B3"/>
                </a:solidFill>
                <a:latin typeface="+mj-lt"/>
                <a:cs typeface="Cambria"/>
              </a:rPr>
              <a:t> 12</a:t>
            </a:r>
            <a:r>
              <a:rPr lang="en-US" spc="-5" dirty="0">
                <a:solidFill>
                  <a:srgbClr val="CB05B3"/>
                </a:solidFill>
                <a:latin typeface="+mj-lt"/>
                <a:cs typeface="Cambria"/>
              </a:rPr>
              <a:t> contact</a:t>
            </a:r>
            <a:r>
              <a:rPr lang="en-US" dirty="0">
                <a:solidFill>
                  <a:srgbClr val="CB05B3"/>
                </a:solidFill>
                <a:latin typeface="+mj-lt"/>
                <a:cs typeface="Cambria"/>
              </a:rPr>
              <a:t> </a:t>
            </a:r>
            <a:r>
              <a:rPr lang="en-US" spc="-5" dirty="0">
                <a:solidFill>
                  <a:srgbClr val="CB05B3"/>
                </a:solidFill>
                <a:latin typeface="+mj-lt"/>
                <a:cs typeface="Cambria"/>
              </a:rPr>
              <a:t>hours.</a:t>
            </a:r>
            <a:r>
              <a:rPr lang="en-US" spc="5" dirty="0">
                <a:solidFill>
                  <a:srgbClr val="CB05B3"/>
                </a:solidFill>
                <a:latin typeface="+mj-lt"/>
                <a:cs typeface="Cambria"/>
              </a:rPr>
              <a:t> </a:t>
            </a:r>
            <a:endParaRPr lang="en-US" dirty="0">
              <a:solidFill>
                <a:srgbClr val="CB05B3"/>
              </a:solidFill>
              <a:latin typeface="+mj-lt"/>
              <a:cs typeface="Cambria"/>
            </a:endParaRPr>
          </a:p>
        </p:txBody>
      </p:sp>
      <p:pic>
        <p:nvPicPr>
          <p:cNvPr id="7" name="Picture 6">
            <a:extLst>
              <a:ext uri="{FF2B5EF4-FFF2-40B4-BE49-F238E27FC236}">
                <a16:creationId xmlns:a16="http://schemas.microsoft.com/office/drawing/2014/main" id="{9229524B-EC58-4A46-B4EC-56D1FC3B36A4}"/>
              </a:ext>
            </a:extLst>
          </p:cNvPr>
          <p:cNvPicPr>
            <a:picLocks noChangeAspect="1"/>
          </p:cNvPicPr>
          <p:nvPr/>
        </p:nvPicPr>
        <p:blipFill>
          <a:blip r:embed="rId3"/>
          <a:stretch>
            <a:fillRect/>
          </a:stretch>
        </p:blipFill>
        <p:spPr>
          <a:xfrm>
            <a:off x="10520940" y="5820052"/>
            <a:ext cx="1290061" cy="886917"/>
          </a:xfrm>
          <a:prstGeom prst="rect">
            <a:avLst/>
          </a:prstGeom>
        </p:spPr>
      </p:pic>
      <p:sp>
        <p:nvSpPr>
          <p:cNvPr id="5" name="TextBox 4">
            <a:extLst>
              <a:ext uri="{FF2B5EF4-FFF2-40B4-BE49-F238E27FC236}">
                <a16:creationId xmlns:a16="http://schemas.microsoft.com/office/drawing/2014/main" id="{3A3D1952-D400-A141-9B2A-DC46E8D93164}"/>
              </a:ext>
            </a:extLst>
          </p:cNvPr>
          <p:cNvSpPr txBox="1"/>
          <p:nvPr/>
        </p:nvSpPr>
        <p:spPr>
          <a:xfrm>
            <a:off x="3047452" y="3107479"/>
            <a:ext cx="6094902" cy="646331"/>
          </a:xfrm>
          <a:prstGeom prst="rect">
            <a:avLst/>
          </a:prstGeom>
          <a:noFill/>
        </p:spPr>
        <p:txBody>
          <a:bodyPr wrap="square">
            <a:spAutoFit/>
          </a:bodyPr>
          <a:lstStyle/>
          <a:p>
            <a:br>
              <a:rPr lang="en-US" dirty="0">
                <a:effectLst/>
              </a:rPr>
            </a:br>
            <a:endParaRPr lang="en-US" dirty="0"/>
          </a:p>
        </p:txBody>
      </p:sp>
    </p:spTree>
    <p:extLst>
      <p:ext uri="{BB962C8B-B14F-4D97-AF65-F5344CB8AC3E}">
        <p14:creationId xmlns:p14="http://schemas.microsoft.com/office/powerpoint/2010/main" val="3596537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3200" y="76201"/>
            <a:ext cx="8610600" cy="1007533"/>
          </a:xfrm>
        </p:spPr>
        <p:txBody>
          <a:bodyPr>
            <a:normAutofit/>
          </a:bodyPr>
          <a:lstStyle/>
          <a:p>
            <a:r>
              <a:rPr lang="en-US" b="1" dirty="0"/>
              <a:t>Implementation Strategies</a:t>
            </a:r>
          </a:p>
        </p:txBody>
      </p:sp>
      <p:pic>
        <p:nvPicPr>
          <p:cNvPr id="6"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101" y="3561115"/>
            <a:ext cx="4770899" cy="2839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17027" y="1684178"/>
            <a:ext cx="5257800" cy="1497227"/>
          </a:xfrm>
          <a:prstGeom prst="rect">
            <a:avLst/>
          </a:prstGeom>
        </p:spPr>
      </p:pic>
      <p:grpSp>
        <p:nvGrpSpPr>
          <p:cNvPr id="9" name="Google Shape;183;p10">
            <a:extLst>
              <a:ext uri="{FF2B5EF4-FFF2-40B4-BE49-F238E27FC236}">
                <a16:creationId xmlns:a16="http://schemas.microsoft.com/office/drawing/2014/main" id="{BF9DAEDC-135A-DA4F-01B0-028EFA66FC61}"/>
              </a:ext>
            </a:extLst>
          </p:cNvPr>
          <p:cNvGrpSpPr/>
          <p:nvPr/>
        </p:nvGrpSpPr>
        <p:grpSpPr>
          <a:xfrm>
            <a:off x="6629400" y="2362200"/>
            <a:ext cx="5150373" cy="3124200"/>
            <a:chOff x="7922794" y="4800599"/>
            <a:chExt cx="3270949" cy="1868906"/>
          </a:xfrm>
        </p:grpSpPr>
        <p:pic>
          <p:nvPicPr>
            <p:cNvPr id="10" name="Google Shape;184;p10">
              <a:extLst>
                <a:ext uri="{FF2B5EF4-FFF2-40B4-BE49-F238E27FC236}">
                  <a16:creationId xmlns:a16="http://schemas.microsoft.com/office/drawing/2014/main" id="{3C2CAB06-4AA7-5D9F-B76C-613022104AF2}"/>
                </a:ext>
              </a:extLst>
            </p:cNvPr>
            <p:cNvPicPr preferRelativeResize="0"/>
            <p:nvPr/>
          </p:nvPicPr>
          <p:blipFill rotWithShape="1">
            <a:blip r:embed="rId5">
              <a:alphaModFix/>
            </a:blip>
            <a:srcRect/>
            <a:stretch/>
          </p:blipFill>
          <p:spPr>
            <a:xfrm>
              <a:off x="10021941" y="4800599"/>
              <a:ext cx="1171802" cy="1868906"/>
            </a:xfrm>
            <a:prstGeom prst="rect">
              <a:avLst/>
            </a:prstGeom>
            <a:noFill/>
            <a:ln>
              <a:noFill/>
            </a:ln>
          </p:spPr>
        </p:pic>
        <p:pic>
          <p:nvPicPr>
            <p:cNvPr id="11" name="Google Shape;185;p10" descr="Diagram&#10;&#10;Description automatically generated">
              <a:extLst>
                <a:ext uri="{FF2B5EF4-FFF2-40B4-BE49-F238E27FC236}">
                  <a16:creationId xmlns:a16="http://schemas.microsoft.com/office/drawing/2014/main" id="{A5D13C26-E5AE-BEB1-4FDE-C36D0A1AD671}"/>
                </a:ext>
              </a:extLst>
            </p:cNvPr>
            <p:cNvPicPr preferRelativeResize="0"/>
            <p:nvPr/>
          </p:nvPicPr>
          <p:blipFill rotWithShape="1">
            <a:blip r:embed="rId6">
              <a:alphaModFix/>
            </a:blip>
            <a:srcRect/>
            <a:stretch/>
          </p:blipFill>
          <p:spPr>
            <a:xfrm>
              <a:off x="7922794" y="4803767"/>
              <a:ext cx="1890964" cy="1862570"/>
            </a:xfrm>
            <a:prstGeom prst="rect">
              <a:avLst/>
            </a:prstGeom>
            <a:noFill/>
            <a:ln>
              <a:noFill/>
            </a:ln>
          </p:spPr>
        </p:pic>
      </p:grpSp>
    </p:spTree>
    <p:extLst>
      <p:ext uri="{BB962C8B-B14F-4D97-AF65-F5344CB8AC3E}">
        <p14:creationId xmlns:p14="http://schemas.microsoft.com/office/powerpoint/2010/main" val="2496361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3485" y="76200"/>
            <a:ext cx="9296400" cy="1007533"/>
          </a:xfrm>
        </p:spPr>
        <p:txBody>
          <a:bodyPr/>
          <a:lstStyle/>
          <a:p>
            <a:pPr algn="ctr"/>
            <a:r>
              <a:rPr lang="en-US" b="1" dirty="0"/>
              <a:t>Learning Objectives</a:t>
            </a:r>
          </a:p>
        </p:txBody>
      </p:sp>
      <p:sp>
        <p:nvSpPr>
          <p:cNvPr id="5" name="TextBox 4"/>
          <p:cNvSpPr txBox="1"/>
          <p:nvPr/>
        </p:nvSpPr>
        <p:spPr>
          <a:xfrm>
            <a:off x="931985" y="1828800"/>
            <a:ext cx="10439400" cy="2939266"/>
          </a:xfrm>
          <a:prstGeom prst="rect">
            <a:avLst/>
          </a:prstGeom>
          <a:noFill/>
        </p:spPr>
        <p:txBody>
          <a:bodyPr wrap="square" rtlCol="0">
            <a:spAutoFit/>
          </a:bodyPr>
          <a:lstStyle/>
          <a:p>
            <a:pPr marL="342900" indent="-342900">
              <a:buAutoNum type="arabicPeriod"/>
            </a:pPr>
            <a:endParaRPr lang="en-US" sz="2400"/>
          </a:p>
          <a:p>
            <a:pPr marL="342900" indent="-342900">
              <a:spcBef>
                <a:spcPts val="500"/>
              </a:spcBef>
              <a:spcAft>
                <a:spcPts val="500"/>
              </a:spcAft>
              <a:buAutoNum type="arabicPeriod"/>
            </a:pPr>
            <a:r>
              <a:rPr lang="en-US" sz="2800"/>
              <a:t>Articulate the importance of SFA to obtain organizational/unit buy-in</a:t>
            </a:r>
          </a:p>
          <a:p>
            <a:pPr marL="342900" indent="-342900">
              <a:spcBef>
                <a:spcPts val="500"/>
              </a:spcBef>
              <a:spcAft>
                <a:spcPts val="500"/>
              </a:spcAft>
              <a:buFontTx/>
              <a:buAutoNum type="arabicPeriod"/>
            </a:pPr>
            <a:r>
              <a:rPr lang="en-US" sz="2800"/>
              <a:t>Create a plan for implementing SFA with the workplace</a:t>
            </a:r>
          </a:p>
          <a:p>
            <a:pPr marL="342900" indent="-342900">
              <a:spcBef>
                <a:spcPts val="500"/>
              </a:spcBef>
              <a:spcAft>
                <a:spcPts val="500"/>
              </a:spcAft>
              <a:buAutoNum type="arabicPeriod"/>
            </a:pPr>
            <a:r>
              <a:rPr lang="en-US" sz="2800"/>
              <a:t>Propose process and outcome metrics to evaluate SFA </a:t>
            </a:r>
          </a:p>
          <a:p>
            <a:endParaRPr lang="en-US" sz="2800"/>
          </a:p>
          <a:p>
            <a:pPr marL="342900" indent="-342900">
              <a:buAutoNum type="arabicPeriod"/>
            </a:pPr>
            <a:endParaRPr lang="en-US" sz="2400"/>
          </a:p>
        </p:txBody>
      </p:sp>
    </p:spTree>
    <p:extLst>
      <p:ext uri="{BB962C8B-B14F-4D97-AF65-F5344CB8AC3E}">
        <p14:creationId xmlns:p14="http://schemas.microsoft.com/office/powerpoint/2010/main" val="1258012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1"/>
            <a:ext cx="11582400" cy="1007533"/>
          </a:xfrm>
        </p:spPr>
        <p:txBody>
          <a:bodyPr>
            <a:noAutofit/>
          </a:bodyPr>
          <a:lstStyle/>
          <a:p>
            <a:r>
              <a:rPr lang="en-US" b="1" dirty="0"/>
              <a:t>SFA Implementation: Expected Goals &amp; Outcomes</a:t>
            </a:r>
          </a:p>
        </p:txBody>
      </p:sp>
      <p:sp>
        <p:nvSpPr>
          <p:cNvPr id="3" name="TextBox 2"/>
          <p:cNvSpPr txBox="1"/>
          <p:nvPr/>
        </p:nvSpPr>
        <p:spPr>
          <a:xfrm>
            <a:off x="701040" y="1600200"/>
            <a:ext cx="10668000" cy="2585323"/>
          </a:xfrm>
          <a:prstGeom prst="rect">
            <a:avLst/>
          </a:prstGeom>
          <a:noFill/>
        </p:spPr>
        <p:txBody>
          <a:bodyPr wrap="square" rtlCol="0">
            <a:spAutoFit/>
          </a:bodyPr>
          <a:lstStyle/>
          <a:p>
            <a:r>
              <a:rPr lang="en-US" sz="2400" b="1" dirty="0"/>
              <a:t>GOALS</a:t>
            </a:r>
          </a:p>
          <a:p>
            <a:pPr marL="342900" indent="-342900">
              <a:buFont typeface="Arial" panose="020B0604020202020204" pitchFamily="34" charset="0"/>
              <a:buChar char="•"/>
            </a:pPr>
            <a:r>
              <a:rPr lang="en-US" sz="2000" dirty="0"/>
              <a:t>Improved peer and leader abilities to recognize stress reactions and injuries using the stress continuum model</a:t>
            </a:r>
          </a:p>
          <a:p>
            <a:pPr marL="342900" indent="-342900">
              <a:buFont typeface="Arial" panose="020B0604020202020204" pitchFamily="34" charset="0"/>
              <a:buChar char="•"/>
            </a:pPr>
            <a:r>
              <a:rPr lang="en-US" sz="2000" dirty="0"/>
              <a:t>Enhanced peer and leader ability to tailor continuous, primary, and secondary aid approaches to individual and unit needs</a:t>
            </a:r>
          </a:p>
          <a:p>
            <a:pPr marL="342900" indent="-342900">
              <a:buFont typeface="Arial" panose="020B0604020202020204" pitchFamily="34" charset="0"/>
              <a:buChar char="•"/>
            </a:pPr>
            <a:r>
              <a:rPr lang="en-US" sz="2000" dirty="0"/>
              <a:t>Enhanced individual and team ability to have conversations about work stressors</a:t>
            </a:r>
          </a:p>
          <a:p>
            <a:pPr marL="342900" indent="-342900">
              <a:buFont typeface="Arial" panose="020B0604020202020204" pitchFamily="34" charset="0"/>
              <a:buChar char="•"/>
            </a:pPr>
            <a:r>
              <a:rPr lang="en-US" sz="2000" dirty="0"/>
              <a:t>Compassionate and restorative support demonstrated by leaders and peers to stress challenges</a:t>
            </a:r>
          </a:p>
          <a:p>
            <a:endParaRPr lang="en-US" dirty="0"/>
          </a:p>
        </p:txBody>
      </p:sp>
      <p:sp>
        <p:nvSpPr>
          <p:cNvPr id="4" name="TextBox 3"/>
          <p:cNvSpPr txBox="1"/>
          <p:nvPr/>
        </p:nvSpPr>
        <p:spPr>
          <a:xfrm>
            <a:off x="701040" y="4343400"/>
            <a:ext cx="10805160" cy="1692771"/>
          </a:xfrm>
          <a:prstGeom prst="rect">
            <a:avLst/>
          </a:prstGeom>
          <a:noFill/>
        </p:spPr>
        <p:txBody>
          <a:bodyPr wrap="square" rtlCol="0">
            <a:spAutoFit/>
          </a:bodyPr>
          <a:lstStyle/>
          <a:p>
            <a:r>
              <a:rPr lang="en-US" sz="2400" b="1"/>
              <a:t>OUTCOMES</a:t>
            </a:r>
          </a:p>
          <a:p>
            <a:pPr marL="285750" indent="-285750">
              <a:buFont typeface="Arial" panose="020B0604020202020204" pitchFamily="34" charset="0"/>
              <a:buChar char="•"/>
            </a:pPr>
            <a:r>
              <a:rPr lang="en-US" sz="2000"/>
              <a:t>Increased resilience (individual and unit)</a:t>
            </a:r>
          </a:p>
          <a:p>
            <a:pPr marL="285750" indent="-285750">
              <a:buFont typeface="Arial" panose="020B0604020202020204" pitchFamily="34" charset="0"/>
              <a:buChar char="•"/>
            </a:pPr>
            <a:r>
              <a:rPr lang="en-US" sz="2000"/>
              <a:t>Increased well-being</a:t>
            </a:r>
          </a:p>
          <a:p>
            <a:pPr marL="285750" indent="-285750">
              <a:buFont typeface="Arial" panose="020B0604020202020204" pitchFamily="34" charset="0"/>
              <a:buChar char="•"/>
            </a:pPr>
            <a:r>
              <a:rPr lang="en-US" sz="2000"/>
              <a:t>Enhanced work environments</a:t>
            </a:r>
          </a:p>
          <a:p>
            <a:pPr marL="285750" indent="-285750">
              <a:buFont typeface="Arial" panose="020B0604020202020204" pitchFamily="34" charset="0"/>
              <a:buChar char="•"/>
            </a:pPr>
            <a:r>
              <a:rPr lang="en-US" sz="2000"/>
              <a:t>Enhanced team culture that improves engagement, retention and meaningful work</a:t>
            </a:r>
          </a:p>
        </p:txBody>
      </p:sp>
    </p:spTree>
    <p:extLst>
      <p:ext uri="{BB962C8B-B14F-4D97-AF65-F5344CB8AC3E}">
        <p14:creationId xmlns:p14="http://schemas.microsoft.com/office/powerpoint/2010/main" val="390306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21057"/>
            <a:ext cx="9296400" cy="1007533"/>
          </a:xfrm>
        </p:spPr>
        <p:txBody>
          <a:bodyPr/>
          <a:lstStyle/>
          <a:p>
            <a:pPr algn="ctr"/>
            <a:r>
              <a:rPr lang="en-US" b="1" dirty="0"/>
              <a:t>SFA Focus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02587202"/>
              </p:ext>
            </p:extLst>
          </p:nvPr>
        </p:nvGraphicFramePr>
        <p:xfrm>
          <a:off x="0" y="1298575"/>
          <a:ext cx="11734800" cy="5635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572000" y="5410200"/>
            <a:ext cx="2590799" cy="646331"/>
          </a:xfrm>
          <a:prstGeom prst="rect">
            <a:avLst/>
          </a:prstGeom>
          <a:noFill/>
        </p:spPr>
        <p:txBody>
          <a:bodyPr wrap="square" rtlCol="0">
            <a:spAutoFit/>
          </a:bodyPr>
          <a:lstStyle/>
          <a:p>
            <a:pPr algn="ctr" defTabSz="914400" eaLnBrk="0" fontAlgn="base" hangingPunct="0">
              <a:spcBef>
                <a:spcPct val="0"/>
              </a:spcBef>
              <a:spcAft>
                <a:spcPct val="0"/>
              </a:spcAft>
            </a:pPr>
            <a:r>
              <a:rPr lang="en-US">
                <a:solidFill>
                  <a:srgbClr val="000000"/>
                </a:solidFill>
                <a:latin typeface="Arial" charset="0"/>
                <a:ea typeface="ＭＳ Ｐゴシック" charset="-128"/>
              </a:rPr>
              <a:t>Improve individual and team well-being</a:t>
            </a:r>
          </a:p>
        </p:txBody>
      </p:sp>
    </p:spTree>
    <p:extLst>
      <p:ext uri="{BB962C8B-B14F-4D97-AF65-F5344CB8AC3E}">
        <p14:creationId xmlns:p14="http://schemas.microsoft.com/office/powerpoint/2010/main" val="2642013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9296400" cy="1007533"/>
          </a:xfrm>
        </p:spPr>
        <p:txBody>
          <a:bodyPr/>
          <a:lstStyle/>
          <a:p>
            <a:pPr algn="ctr"/>
            <a:r>
              <a:rPr lang="en-US" b="1"/>
              <a:t>SFA Activities</a:t>
            </a:r>
          </a:p>
        </p:txBody>
      </p:sp>
      <p:graphicFrame>
        <p:nvGraphicFramePr>
          <p:cNvPr id="3" name="Diagram 2"/>
          <p:cNvGraphicFramePr/>
          <p:nvPr>
            <p:extLst>
              <p:ext uri="{D42A27DB-BD31-4B8C-83A1-F6EECF244321}">
                <p14:modId xmlns:p14="http://schemas.microsoft.com/office/powerpoint/2010/main" val="1366542911"/>
              </p:ext>
            </p:extLst>
          </p:nvPr>
        </p:nvGraphicFramePr>
        <p:xfrm>
          <a:off x="762000" y="719666"/>
          <a:ext cx="10439400" cy="5604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5458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9296400" cy="1007533"/>
          </a:xfrm>
        </p:spPr>
        <p:txBody>
          <a:bodyPr/>
          <a:lstStyle/>
          <a:p>
            <a:pPr algn="ctr"/>
            <a:r>
              <a:rPr lang="en-US" b="1"/>
              <a:t>Assessment</a:t>
            </a:r>
          </a:p>
        </p:txBody>
      </p:sp>
      <p:sp>
        <p:nvSpPr>
          <p:cNvPr id="4" name="TextBox 3"/>
          <p:cNvSpPr txBox="1"/>
          <p:nvPr/>
        </p:nvSpPr>
        <p:spPr>
          <a:xfrm>
            <a:off x="5562600" y="2438400"/>
            <a:ext cx="1981200" cy="369332"/>
          </a:xfrm>
          <a:prstGeom prst="rect">
            <a:avLst/>
          </a:prstGeom>
          <a:noFill/>
        </p:spPr>
        <p:txBody>
          <a:bodyPr wrap="square" rtlCol="0">
            <a:spAutoFit/>
          </a:bodyPr>
          <a:lstStyle/>
          <a:p>
            <a:endParaRPr lang="en-US"/>
          </a:p>
        </p:txBody>
      </p:sp>
      <p:grpSp>
        <p:nvGrpSpPr>
          <p:cNvPr id="30" name="Group 29">
            <a:extLst>
              <a:ext uri="{FF2B5EF4-FFF2-40B4-BE49-F238E27FC236}">
                <a16:creationId xmlns:a16="http://schemas.microsoft.com/office/drawing/2014/main" id="{82C53C1D-047E-6BF9-C488-4D6752594F8B}"/>
              </a:ext>
            </a:extLst>
          </p:cNvPr>
          <p:cNvGrpSpPr/>
          <p:nvPr/>
        </p:nvGrpSpPr>
        <p:grpSpPr>
          <a:xfrm>
            <a:off x="4419600" y="1981200"/>
            <a:ext cx="3725750" cy="2774509"/>
            <a:chOff x="1066800" y="2400778"/>
            <a:chExt cx="2879499" cy="2056443"/>
          </a:xfrm>
        </p:grpSpPr>
        <p:grpSp>
          <p:nvGrpSpPr>
            <p:cNvPr id="29" name="Group 28">
              <a:extLst>
                <a:ext uri="{FF2B5EF4-FFF2-40B4-BE49-F238E27FC236}">
                  <a16:creationId xmlns:a16="http://schemas.microsoft.com/office/drawing/2014/main" id="{89F5BD4B-6DC5-C5EA-CE0E-EB86E9A8BC0C}"/>
                </a:ext>
              </a:extLst>
            </p:cNvPr>
            <p:cNvGrpSpPr/>
            <p:nvPr/>
          </p:nvGrpSpPr>
          <p:grpSpPr>
            <a:xfrm>
              <a:off x="1066800" y="2400778"/>
              <a:ext cx="2879499" cy="2056443"/>
              <a:chOff x="1066800" y="2400778"/>
              <a:chExt cx="2879498" cy="2056443"/>
            </a:xfrm>
          </p:grpSpPr>
          <p:sp>
            <p:nvSpPr>
              <p:cNvPr id="15" name="Straight Connector 3">
                <a:extLst>
                  <a:ext uri="{FF2B5EF4-FFF2-40B4-BE49-F238E27FC236}">
                    <a16:creationId xmlns:a16="http://schemas.microsoft.com/office/drawing/2014/main" id="{00FACD85-069F-6C2D-203C-7A9F1E3B03F2}"/>
                  </a:ext>
                </a:extLst>
              </p:cNvPr>
              <p:cNvSpPr/>
              <p:nvPr/>
            </p:nvSpPr>
            <p:spPr>
              <a:xfrm>
                <a:off x="2406175" y="3284403"/>
                <a:ext cx="754154" cy="358909"/>
              </a:xfrm>
              <a:custGeom>
                <a:avLst/>
                <a:gdLst/>
                <a:ahLst/>
                <a:cxnLst/>
                <a:rect l="0" t="0" r="0" b="0"/>
                <a:pathLst>
                  <a:path>
                    <a:moveTo>
                      <a:pt x="0" y="0"/>
                    </a:moveTo>
                    <a:lnTo>
                      <a:pt x="0" y="244586"/>
                    </a:lnTo>
                    <a:lnTo>
                      <a:pt x="754154" y="244586"/>
                    </a:lnTo>
                    <a:lnTo>
                      <a:pt x="754154" y="35890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Rectangle: Rounded Corners 15">
                <a:extLst>
                  <a:ext uri="{FF2B5EF4-FFF2-40B4-BE49-F238E27FC236}">
                    <a16:creationId xmlns:a16="http://schemas.microsoft.com/office/drawing/2014/main" id="{1F88B61D-8597-0F79-0FA7-A6DA39938075}"/>
                  </a:ext>
                </a:extLst>
              </p:cNvPr>
              <p:cNvSpPr/>
              <p:nvPr/>
            </p:nvSpPr>
            <p:spPr>
              <a:xfrm>
                <a:off x="1820955" y="2400778"/>
                <a:ext cx="1234070" cy="78363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Rectangle: Rounded Corners 17">
                <a:extLst>
                  <a:ext uri="{FF2B5EF4-FFF2-40B4-BE49-F238E27FC236}">
                    <a16:creationId xmlns:a16="http://schemas.microsoft.com/office/drawing/2014/main" id="{3051EE14-3AE7-D9D9-0590-F843E85E5240}"/>
                  </a:ext>
                </a:extLst>
              </p:cNvPr>
              <p:cNvSpPr/>
              <p:nvPr/>
            </p:nvSpPr>
            <p:spPr>
              <a:xfrm>
                <a:off x="1066800" y="3543323"/>
                <a:ext cx="1234070" cy="78363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grpSp>
            <p:nvGrpSpPr>
              <p:cNvPr id="19" name="Group 18">
                <a:extLst>
                  <a:ext uri="{FF2B5EF4-FFF2-40B4-BE49-F238E27FC236}">
                    <a16:creationId xmlns:a16="http://schemas.microsoft.com/office/drawing/2014/main" id="{244BCF3F-F41E-5D1A-41F3-E3D8B069EF33}"/>
                  </a:ext>
                </a:extLst>
              </p:cNvPr>
              <p:cNvGrpSpPr/>
              <p:nvPr/>
            </p:nvGrpSpPr>
            <p:grpSpPr>
              <a:xfrm>
                <a:off x="1203919" y="3673586"/>
                <a:ext cx="1234070" cy="783635"/>
                <a:chOff x="146294" y="3590326"/>
                <a:chExt cx="1234071" cy="783635"/>
              </a:xfrm>
            </p:grpSpPr>
            <p:sp>
              <p:nvSpPr>
                <p:cNvPr id="24" name="Rectangle: Rounded Corners 23">
                  <a:extLst>
                    <a:ext uri="{FF2B5EF4-FFF2-40B4-BE49-F238E27FC236}">
                      <a16:creationId xmlns:a16="http://schemas.microsoft.com/office/drawing/2014/main" id="{8C84BE14-B419-BBD3-798A-9A66FBC2832A}"/>
                    </a:ext>
                  </a:extLst>
                </p:cNvPr>
                <p:cNvSpPr/>
                <p:nvPr/>
              </p:nvSpPr>
              <p:spPr>
                <a:xfrm>
                  <a:off x="146294" y="3590326"/>
                  <a:ext cx="1234071" cy="78363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 name="Rectangle: Rounded Corners 9">
                  <a:extLst>
                    <a:ext uri="{FF2B5EF4-FFF2-40B4-BE49-F238E27FC236}">
                      <a16:creationId xmlns:a16="http://schemas.microsoft.com/office/drawing/2014/main" id="{4975F802-B11B-A63E-321F-806B549350F5}"/>
                    </a:ext>
                  </a:extLst>
                </p:cNvPr>
                <p:cNvSpPr txBox="1"/>
                <p:nvPr/>
              </p:nvSpPr>
              <p:spPr>
                <a:xfrm>
                  <a:off x="169246" y="3613278"/>
                  <a:ext cx="1188167" cy="7377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b="1" kern="1200"/>
                    <a:t>Self Check</a:t>
                  </a:r>
                </a:p>
                <a:p>
                  <a:pPr marL="0" lvl="0" indent="0" algn="ctr" defTabSz="400050">
                    <a:lnSpc>
                      <a:spcPct val="90000"/>
                    </a:lnSpc>
                    <a:spcBef>
                      <a:spcPct val="0"/>
                    </a:spcBef>
                    <a:spcAft>
                      <a:spcPct val="35000"/>
                    </a:spcAft>
                    <a:buNone/>
                  </a:pPr>
                  <a:r>
                    <a:rPr lang="en-US" b="1" kern="1200"/>
                    <a:t>Resources</a:t>
                  </a:r>
                </a:p>
              </p:txBody>
            </p:sp>
          </p:grpSp>
          <p:sp>
            <p:nvSpPr>
              <p:cNvPr id="20" name="Rectangle: Rounded Corners 19">
                <a:extLst>
                  <a:ext uri="{FF2B5EF4-FFF2-40B4-BE49-F238E27FC236}">
                    <a16:creationId xmlns:a16="http://schemas.microsoft.com/office/drawing/2014/main" id="{012F8229-0B11-068C-D430-FDDAC2A4D57A}"/>
                  </a:ext>
                </a:extLst>
              </p:cNvPr>
              <p:cNvSpPr/>
              <p:nvPr/>
            </p:nvSpPr>
            <p:spPr>
              <a:xfrm>
                <a:off x="2575109" y="3543323"/>
                <a:ext cx="1234070" cy="78363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grpSp>
            <p:nvGrpSpPr>
              <p:cNvPr id="21" name="Group 20">
                <a:extLst>
                  <a:ext uri="{FF2B5EF4-FFF2-40B4-BE49-F238E27FC236}">
                    <a16:creationId xmlns:a16="http://schemas.microsoft.com/office/drawing/2014/main" id="{19D6A401-C732-AB77-3A92-DB2560D3322E}"/>
                  </a:ext>
                </a:extLst>
              </p:cNvPr>
              <p:cNvGrpSpPr/>
              <p:nvPr/>
            </p:nvGrpSpPr>
            <p:grpSpPr>
              <a:xfrm>
                <a:off x="2712228" y="3673586"/>
                <a:ext cx="1234070" cy="783635"/>
                <a:chOff x="1654604" y="3590326"/>
                <a:chExt cx="1234071" cy="783635"/>
              </a:xfrm>
            </p:grpSpPr>
            <p:sp>
              <p:nvSpPr>
                <p:cNvPr id="22" name="Rectangle: Rounded Corners 21">
                  <a:extLst>
                    <a:ext uri="{FF2B5EF4-FFF2-40B4-BE49-F238E27FC236}">
                      <a16:creationId xmlns:a16="http://schemas.microsoft.com/office/drawing/2014/main" id="{89682563-8E5A-FDA5-06D2-FD80FE9523E3}"/>
                    </a:ext>
                  </a:extLst>
                </p:cNvPr>
                <p:cNvSpPr/>
                <p:nvPr/>
              </p:nvSpPr>
              <p:spPr>
                <a:xfrm>
                  <a:off x="1654604" y="3590326"/>
                  <a:ext cx="1234071" cy="78363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3" name="Rectangle: Rounded Corners 12">
                  <a:extLst>
                    <a:ext uri="{FF2B5EF4-FFF2-40B4-BE49-F238E27FC236}">
                      <a16:creationId xmlns:a16="http://schemas.microsoft.com/office/drawing/2014/main" id="{B9C562EA-725E-0163-B223-CDCA4AE500FF}"/>
                    </a:ext>
                  </a:extLst>
                </p:cNvPr>
                <p:cNvSpPr txBox="1"/>
                <p:nvPr/>
              </p:nvSpPr>
              <p:spPr>
                <a:xfrm>
                  <a:off x="1677556" y="3613278"/>
                  <a:ext cx="1188167" cy="7377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b="1" kern="1200"/>
                    <a:t>Stress Checks</a:t>
                  </a:r>
                </a:p>
              </p:txBody>
            </p:sp>
          </p:grpSp>
          <p:sp>
            <p:nvSpPr>
              <p:cNvPr id="28" name="Straight Connector 3">
                <a:extLst>
                  <a:ext uri="{FF2B5EF4-FFF2-40B4-BE49-F238E27FC236}">
                    <a16:creationId xmlns:a16="http://schemas.microsoft.com/office/drawing/2014/main" id="{80DA63FC-E70C-CAB0-BBBB-C8E7DE886F2D}"/>
                  </a:ext>
                </a:extLst>
              </p:cNvPr>
              <p:cNvSpPr/>
              <p:nvPr/>
            </p:nvSpPr>
            <p:spPr>
              <a:xfrm>
                <a:off x="1813805" y="3271436"/>
                <a:ext cx="754154" cy="358909"/>
              </a:xfrm>
              <a:custGeom>
                <a:avLst/>
                <a:gdLst/>
                <a:ahLst/>
                <a:cxnLst/>
                <a:rect l="0" t="0" r="0" b="0"/>
                <a:pathLst>
                  <a:path>
                    <a:moveTo>
                      <a:pt x="754154" y="0"/>
                    </a:moveTo>
                    <a:lnTo>
                      <a:pt x="754154" y="244586"/>
                    </a:lnTo>
                    <a:lnTo>
                      <a:pt x="0" y="244586"/>
                    </a:lnTo>
                    <a:lnTo>
                      <a:pt x="0" y="35890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grpSp>
        <p:grpSp>
          <p:nvGrpSpPr>
            <p:cNvPr id="17" name="Group 16">
              <a:extLst>
                <a:ext uri="{FF2B5EF4-FFF2-40B4-BE49-F238E27FC236}">
                  <a16:creationId xmlns:a16="http://schemas.microsoft.com/office/drawing/2014/main" id="{48F08694-628E-777C-9521-24D58F8114CE}"/>
                </a:ext>
              </a:extLst>
            </p:cNvPr>
            <p:cNvGrpSpPr/>
            <p:nvPr/>
          </p:nvGrpSpPr>
          <p:grpSpPr>
            <a:xfrm>
              <a:off x="1958074" y="2531042"/>
              <a:ext cx="1234071" cy="783635"/>
              <a:chOff x="900449" y="2447781"/>
              <a:chExt cx="1234071" cy="783635"/>
            </a:xfrm>
          </p:grpSpPr>
          <p:sp>
            <p:nvSpPr>
              <p:cNvPr id="26" name="Rectangle: Rounded Corners 25">
                <a:extLst>
                  <a:ext uri="{FF2B5EF4-FFF2-40B4-BE49-F238E27FC236}">
                    <a16:creationId xmlns:a16="http://schemas.microsoft.com/office/drawing/2014/main" id="{80B3E7E2-BDFF-1B55-E93B-98ECCBCAAD04}"/>
                  </a:ext>
                </a:extLst>
              </p:cNvPr>
              <p:cNvSpPr/>
              <p:nvPr/>
            </p:nvSpPr>
            <p:spPr>
              <a:xfrm>
                <a:off x="900449" y="2447781"/>
                <a:ext cx="1234071" cy="78363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7" name="Rectangle: Rounded Corners 6">
                <a:extLst>
                  <a:ext uri="{FF2B5EF4-FFF2-40B4-BE49-F238E27FC236}">
                    <a16:creationId xmlns:a16="http://schemas.microsoft.com/office/drawing/2014/main" id="{66520DF8-9C7D-45D5-A753-11A2D8F5DB40}"/>
                  </a:ext>
                </a:extLst>
              </p:cNvPr>
              <p:cNvSpPr txBox="1"/>
              <p:nvPr/>
            </p:nvSpPr>
            <p:spPr>
              <a:xfrm>
                <a:off x="904745" y="2462108"/>
                <a:ext cx="1188167" cy="7377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b="1" kern="1200"/>
                  <a:t>Assessment</a:t>
                </a:r>
              </a:p>
            </p:txBody>
          </p:sp>
        </p:grpSp>
      </p:grpSp>
    </p:spTree>
    <p:extLst>
      <p:ext uri="{BB962C8B-B14F-4D97-AF65-F5344CB8AC3E}">
        <p14:creationId xmlns:p14="http://schemas.microsoft.com/office/powerpoint/2010/main" val="892175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8915400" cy="1007533"/>
          </a:xfrm>
        </p:spPr>
        <p:txBody>
          <a:bodyPr/>
          <a:lstStyle/>
          <a:p>
            <a:r>
              <a:rPr lang="en-US" b="1"/>
              <a:t>Take Action on Assessment</a:t>
            </a:r>
          </a:p>
        </p:txBody>
      </p:sp>
      <p:grpSp>
        <p:nvGrpSpPr>
          <p:cNvPr id="52" name="Group 51">
            <a:extLst>
              <a:ext uri="{FF2B5EF4-FFF2-40B4-BE49-F238E27FC236}">
                <a16:creationId xmlns:a16="http://schemas.microsoft.com/office/drawing/2014/main" id="{7D9B5127-CE3D-51F4-EC6A-5D4FB612C448}"/>
              </a:ext>
            </a:extLst>
          </p:cNvPr>
          <p:cNvGrpSpPr/>
          <p:nvPr/>
        </p:nvGrpSpPr>
        <p:grpSpPr>
          <a:xfrm>
            <a:off x="7543800" y="2677950"/>
            <a:ext cx="2879500" cy="2056443"/>
            <a:chOff x="8229600" y="3455233"/>
            <a:chExt cx="2879500" cy="2056443"/>
          </a:xfrm>
        </p:grpSpPr>
        <p:grpSp>
          <p:nvGrpSpPr>
            <p:cNvPr id="51" name="Group 50">
              <a:extLst>
                <a:ext uri="{FF2B5EF4-FFF2-40B4-BE49-F238E27FC236}">
                  <a16:creationId xmlns:a16="http://schemas.microsoft.com/office/drawing/2014/main" id="{BBF36EFD-C6D5-BBE0-874A-FECC7C4D69CC}"/>
                </a:ext>
              </a:extLst>
            </p:cNvPr>
            <p:cNvGrpSpPr/>
            <p:nvPr/>
          </p:nvGrpSpPr>
          <p:grpSpPr>
            <a:xfrm>
              <a:off x="8786536" y="4312744"/>
              <a:ext cx="1508308" cy="335958"/>
              <a:chOff x="8786536" y="4312744"/>
              <a:chExt cx="1508308" cy="335958"/>
            </a:xfrm>
          </p:grpSpPr>
          <p:sp>
            <p:nvSpPr>
              <p:cNvPr id="26" name="Straight Connector 3">
                <a:extLst>
                  <a:ext uri="{FF2B5EF4-FFF2-40B4-BE49-F238E27FC236}">
                    <a16:creationId xmlns:a16="http://schemas.microsoft.com/office/drawing/2014/main" id="{CD73A154-3AE6-566C-E7A5-98BAC4D0F3AF}"/>
                  </a:ext>
                </a:extLst>
              </p:cNvPr>
              <p:cNvSpPr/>
              <p:nvPr/>
            </p:nvSpPr>
            <p:spPr>
              <a:xfrm>
                <a:off x="9540690" y="4312744"/>
                <a:ext cx="754154" cy="335958"/>
              </a:xfrm>
              <a:custGeom>
                <a:avLst/>
                <a:gdLst/>
                <a:ahLst/>
                <a:cxnLst/>
                <a:rect l="0" t="0" r="0" b="0"/>
                <a:pathLst>
                  <a:path>
                    <a:moveTo>
                      <a:pt x="0" y="0"/>
                    </a:moveTo>
                    <a:lnTo>
                      <a:pt x="0" y="244586"/>
                    </a:lnTo>
                    <a:lnTo>
                      <a:pt x="754154" y="244586"/>
                    </a:lnTo>
                    <a:lnTo>
                      <a:pt x="754154" y="35890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7" name="Straight Connector 4">
                <a:extLst>
                  <a:ext uri="{FF2B5EF4-FFF2-40B4-BE49-F238E27FC236}">
                    <a16:creationId xmlns:a16="http://schemas.microsoft.com/office/drawing/2014/main" id="{0BDFE169-6713-DAA4-09A4-B0E0892CB654}"/>
                  </a:ext>
                </a:extLst>
              </p:cNvPr>
              <p:cNvSpPr/>
              <p:nvPr/>
            </p:nvSpPr>
            <p:spPr>
              <a:xfrm>
                <a:off x="8786536" y="4312744"/>
                <a:ext cx="754154" cy="335958"/>
              </a:xfrm>
              <a:custGeom>
                <a:avLst/>
                <a:gdLst/>
                <a:ahLst/>
                <a:cxnLst/>
                <a:rect l="0" t="0" r="0" b="0"/>
                <a:pathLst>
                  <a:path>
                    <a:moveTo>
                      <a:pt x="754154" y="0"/>
                    </a:moveTo>
                    <a:lnTo>
                      <a:pt x="754154" y="244586"/>
                    </a:lnTo>
                    <a:lnTo>
                      <a:pt x="0" y="244586"/>
                    </a:lnTo>
                    <a:lnTo>
                      <a:pt x="0" y="35890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grpSp>
        <p:grpSp>
          <p:nvGrpSpPr>
            <p:cNvPr id="49" name="Group 48">
              <a:extLst>
                <a:ext uri="{FF2B5EF4-FFF2-40B4-BE49-F238E27FC236}">
                  <a16:creationId xmlns:a16="http://schemas.microsoft.com/office/drawing/2014/main" id="{D99F12E0-6108-19C4-76FA-11627F435AD0}"/>
                </a:ext>
              </a:extLst>
            </p:cNvPr>
            <p:cNvGrpSpPr/>
            <p:nvPr/>
          </p:nvGrpSpPr>
          <p:grpSpPr>
            <a:xfrm>
              <a:off x="8229600" y="3455233"/>
              <a:ext cx="2879500" cy="2056443"/>
              <a:chOff x="8169500" y="3506157"/>
              <a:chExt cx="2879500" cy="2056443"/>
            </a:xfrm>
          </p:grpSpPr>
          <p:sp>
            <p:nvSpPr>
              <p:cNvPr id="28" name="Rectangle: Rounded Corners 27">
                <a:extLst>
                  <a:ext uri="{FF2B5EF4-FFF2-40B4-BE49-F238E27FC236}">
                    <a16:creationId xmlns:a16="http://schemas.microsoft.com/office/drawing/2014/main" id="{37C39249-5C4B-0DB2-B4C0-7F27232542D1}"/>
                  </a:ext>
                </a:extLst>
              </p:cNvPr>
              <p:cNvSpPr/>
              <p:nvPr/>
            </p:nvSpPr>
            <p:spPr>
              <a:xfrm>
                <a:off x="8923655" y="3506157"/>
                <a:ext cx="1234071" cy="783635"/>
              </a:xfrm>
              <a:prstGeom prst="roundRect">
                <a:avLst>
                  <a:gd name="adj" fmla="val 10000"/>
                </a:avLst>
              </a:pr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9" name="Rectangle: Rounded Corners 28">
                <a:extLst>
                  <a:ext uri="{FF2B5EF4-FFF2-40B4-BE49-F238E27FC236}">
                    <a16:creationId xmlns:a16="http://schemas.microsoft.com/office/drawing/2014/main" id="{95D6AF0A-E9CB-6497-4689-9D3553632174}"/>
                  </a:ext>
                </a:extLst>
              </p:cNvPr>
              <p:cNvSpPr/>
              <p:nvPr/>
            </p:nvSpPr>
            <p:spPr>
              <a:xfrm>
                <a:off x="8169500" y="4648702"/>
                <a:ext cx="1234071" cy="783635"/>
              </a:xfrm>
              <a:prstGeom prst="roundRect">
                <a:avLst>
                  <a:gd name="adj" fmla="val 10000"/>
                </a:avLst>
              </a:pr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30" name="Group 29">
                <a:extLst>
                  <a:ext uri="{FF2B5EF4-FFF2-40B4-BE49-F238E27FC236}">
                    <a16:creationId xmlns:a16="http://schemas.microsoft.com/office/drawing/2014/main" id="{DF9CD8A7-9026-5209-0C9F-213CCE560E97}"/>
                  </a:ext>
                </a:extLst>
              </p:cNvPr>
              <p:cNvGrpSpPr/>
              <p:nvPr/>
            </p:nvGrpSpPr>
            <p:grpSpPr>
              <a:xfrm>
                <a:off x="8306619" y="4778965"/>
                <a:ext cx="1234071" cy="783635"/>
                <a:chOff x="7687843" y="3618325"/>
                <a:chExt cx="1234071" cy="783635"/>
              </a:xfrm>
            </p:grpSpPr>
            <p:sp>
              <p:nvSpPr>
                <p:cNvPr id="35" name="Rectangle: Rounded Corners 34">
                  <a:extLst>
                    <a:ext uri="{FF2B5EF4-FFF2-40B4-BE49-F238E27FC236}">
                      <a16:creationId xmlns:a16="http://schemas.microsoft.com/office/drawing/2014/main" id="{96D158D8-00DB-E97E-3E0D-AA08A28924F5}"/>
                    </a:ext>
                  </a:extLst>
                </p:cNvPr>
                <p:cNvSpPr/>
                <p:nvPr/>
              </p:nvSpPr>
              <p:spPr>
                <a:xfrm>
                  <a:off x="7687843" y="3618325"/>
                  <a:ext cx="1234071" cy="78363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6" name="Rectangle: Rounded Corners 8">
                  <a:extLst>
                    <a:ext uri="{FF2B5EF4-FFF2-40B4-BE49-F238E27FC236}">
                      <a16:creationId xmlns:a16="http://schemas.microsoft.com/office/drawing/2014/main" id="{6B01B325-614F-8DEB-2C65-9C2A2FF90D41}"/>
                    </a:ext>
                  </a:extLst>
                </p:cNvPr>
                <p:cNvSpPr txBox="1"/>
                <p:nvPr/>
              </p:nvSpPr>
              <p:spPr>
                <a:xfrm>
                  <a:off x="7710795" y="3641277"/>
                  <a:ext cx="1188167" cy="7377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1400" b="1" kern="1200"/>
                    <a:t>Department/ Unit/team Level Interventions</a:t>
                  </a:r>
                </a:p>
              </p:txBody>
            </p:sp>
          </p:grpSp>
          <p:sp>
            <p:nvSpPr>
              <p:cNvPr id="31" name="Rectangle: Rounded Corners 30">
                <a:extLst>
                  <a:ext uri="{FF2B5EF4-FFF2-40B4-BE49-F238E27FC236}">
                    <a16:creationId xmlns:a16="http://schemas.microsoft.com/office/drawing/2014/main" id="{6484C590-A8E7-5D8E-1BCD-EB99B99109B1}"/>
                  </a:ext>
                </a:extLst>
              </p:cNvPr>
              <p:cNvSpPr/>
              <p:nvPr/>
            </p:nvSpPr>
            <p:spPr>
              <a:xfrm>
                <a:off x="9677810" y="4648702"/>
                <a:ext cx="1234071" cy="783635"/>
              </a:xfrm>
              <a:prstGeom prst="roundRect">
                <a:avLst>
                  <a:gd name="adj" fmla="val 10000"/>
                </a:avLst>
              </a:pr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32" name="Group 31">
                <a:extLst>
                  <a:ext uri="{FF2B5EF4-FFF2-40B4-BE49-F238E27FC236}">
                    <a16:creationId xmlns:a16="http://schemas.microsoft.com/office/drawing/2014/main" id="{96AB7E99-5305-00E2-4ED3-08D33A8A9C69}"/>
                  </a:ext>
                </a:extLst>
              </p:cNvPr>
              <p:cNvGrpSpPr/>
              <p:nvPr/>
            </p:nvGrpSpPr>
            <p:grpSpPr>
              <a:xfrm>
                <a:off x="9814929" y="4778965"/>
                <a:ext cx="1234071" cy="783635"/>
                <a:chOff x="9196153" y="3618325"/>
                <a:chExt cx="1234071" cy="783635"/>
              </a:xfrm>
            </p:grpSpPr>
            <p:sp>
              <p:nvSpPr>
                <p:cNvPr id="33" name="Rectangle: Rounded Corners 32">
                  <a:extLst>
                    <a:ext uri="{FF2B5EF4-FFF2-40B4-BE49-F238E27FC236}">
                      <a16:creationId xmlns:a16="http://schemas.microsoft.com/office/drawing/2014/main" id="{08FF19EE-6E03-B4CF-6D52-479B8B767B6E}"/>
                    </a:ext>
                  </a:extLst>
                </p:cNvPr>
                <p:cNvSpPr/>
                <p:nvPr/>
              </p:nvSpPr>
              <p:spPr>
                <a:xfrm>
                  <a:off x="9196153" y="3618325"/>
                  <a:ext cx="1234071" cy="78363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4" name="Rectangle: Rounded Corners 11">
                  <a:extLst>
                    <a:ext uri="{FF2B5EF4-FFF2-40B4-BE49-F238E27FC236}">
                      <a16:creationId xmlns:a16="http://schemas.microsoft.com/office/drawing/2014/main" id="{25EFD6C2-A6CF-A2BF-2183-D3C5EBA98436}"/>
                    </a:ext>
                  </a:extLst>
                </p:cNvPr>
                <p:cNvSpPr txBox="1"/>
                <p:nvPr/>
              </p:nvSpPr>
              <p:spPr>
                <a:xfrm>
                  <a:off x="9219105" y="3641277"/>
                  <a:ext cx="1188167" cy="7377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1600" b="1" kern="1200"/>
                    <a:t>1:1 Coaching</a:t>
                  </a:r>
                </a:p>
              </p:txBody>
            </p:sp>
          </p:grpSp>
          <p:grpSp>
            <p:nvGrpSpPr>
              <p:cNvPr id="37" name="Group 36">
                <a:extLst>
                  <a:ext uri="{FF2B5EF4-FFF2-40B4-BE49-F238E27FC236}">
                    <a16:creationId xmlns:a16="http://schemas.microsoft.com/office/drawing/2014/main" id="{75245DF7-1775-C638-26F4-C10DBA9E21A0}"/>
                  </a:ext>
                </a:extLst>
              </p:cNvPr>
              <p:cNvGrpSpPr/>
              <p:nvPr/>
            </p:nvGrpSpPr>
            <p:grpSpPr>
              <a:xfrm>
                <a:off x="9060773" y="3636653"/>
                <a:ext cx="1234071" cy="783635"/>
                <a:chOff x="8441998" y="2475780"/>
                <a:chExt cx="1234071" cy="783635"/>
              </a:xfrm>
            </p:grpSpPr>
            <p:sp>
              <p:nvSpPr>
                <p:cNvPr id="38" name="Rectangle: Rounded Corners 37">
                  <a:extLst>
                    <a:ext uri="{FF2B5EF4-FFF2-40B4-BE49-F238E27FC236}">
                      <a16:creationId xmlns:a16="http://schemas.microsoft.com/office/drawing/2014/main" id="{7D3C6BC4-4D93-58DE-7C87-0E61D3697C7F}"/>
                    </a:ext>
                  </a:extLst>
                </p:cNvPr>
                <p:cNvSpPr/>
                <p:nvPr/>
              </p:nvSpPr>
              <p:spPr>
                <a:xfrm>
                  <a:off x="8441998" y="2475780"/>
                  <a:ext cx="1234071" cy="78363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9" name="Rectangle: Rounded Corners 4">
                  <a:extLst>
                    <a:ext uri="{FF2B5EF4-FFF2-40B4-BE49-F238E27FC236}">
                      <a16:creationId xmlns:a16="http://schemas.microsoft.com/office/drawing/2014/main" id="{A642CDCB-3769-E62F-0658-0FEB03506A08}"/>
                    </a:ext>
                  </a:extLst>
                </p:cNvPr>
                <p:cNvSpPr txBox="1"/>
                <p:nvPr/>
              </p:nvSpPr>
              <p:spPr>
                <a:xfrm>
                  <a:off x="8464950" y="2498732"/>
                  <a:ext cx="1188167" cy="7377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1600" b="1" kern="1200"/>
                    <a:t>Intervention</a:t>
                  </a:r>
                </a:p>
              </p:txBody>
            </p:sp>
          </p:grpSp>
        </p:grpSp>
      </p:grpSp>
      <p:grpSp>
        <p:nvGrpSpPr>
          <p:cNvPr id="54" name="Group 53">
            <a:extLst>
              <a:ext uri="{FF2B5EF4-FFF2-40B4-BE49-F238E27FC236}">
                <a16:creationId xmlns:a16="http://schemas.microsoft.com/office/drawing/2014/main" id="{8B4F9538-00C8-E158-E032-E526920B47F3}"/>
              </a:ext>
            </a:extLst>
          </p:cNvPr>
          <p:cNvGrpSpPr/>
          <p:nvPr/>
        </p:nvGrpSpPr>
        <p:grpSpPr>
          <a:xfrm>
            <a:off x="2017911" y="2651794"/>
            <a:ext cx="4255709" cy="2105551"/>
            <a:chOff x="2017911" y="2651794"/>
            <a:chExt cx="4255709" cy="2105551"/>
          </a:xfrm>
        </p:grpSpPr>
        <p:grpSp>
          <p:nvGrpSpPr>
            <p:cNvPr id="48" name="Group 47">
              <a:extLst>
                <a:ext uri="{FF2B5EF4-FFF2-40B4-BE49-F238E27FC236}">
                  <a16:creationId xmlns:a16="http://schemas.microsoft.com/office/drawing/2014/main" id="{758AEFB2-8CCB-E898-0778-92625C6B2665}"/>
                </a:ext>
              </a:extLst>
            </p:cNvPr>
            <p:cNvGrpSpPr/>
            <p:nvPr/>
          </p:nvGrpSpPr>
          <p:grpSpPr>
            <a:xfrm>
              <a:off x="2017911" y="2651794"/>
              <a:ext cx="4255709" cy="2105551"/>
              <a:chOff x="2667000" y="3506157"/>
              <a:chExt cx="4255709" cy="2105551"/>
            </a:xfrm>
          </p:grpSpPr>
          <p:sp>
            <p:nvSpPr>
              <p:cNvPr id="10" name="Rectangle: Rounded Corners 9">
                <a:extLst>
                  <a:ext uri="{FF2B5EF4-FFF2-40B4-BE49-F238E27FC236}">
                    <a16:creationId xmlns:a16="http://schemas.microsoft.com/office/drawing/2014/main" id="{105CFD8A-901D-8B3A-1002-4B2DF62CB05F}"/>
                  </a:ext>
                </a:extLst>
              </p:cNvPr>
              <p:cNvSpPr/>
              <p:nvPr/>
            </p:nvSpPr>
            <p:spPr>
              <a:xfrm>
                <a:off x="2667000" y="4648702"/>
                <a:ext cx="1234071" cy="783635"/>
              </a:xfrm>
              <a:prstGeom prst="roundRect">
                <a:avLst>
                  <a:gd name="adj" fmla="val 10000"/>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42" name="Group 41">
                <a:extLst>
                  <a:ext uri="{FF2B5EF4-FFF2-40B4-BE49-F238E27FC236}">
                    <a16:creationId xmlns:a16="http://schemas.microsoft.com/office/drawing/2014/main" id="{828B47E1-D434-C903-46D6-BC382FB1101C}"/>
                  </a:ext>
                </a:extLst>
              </p:cNvPr>
              <p:cNvGrpSpPr/>
              <p:nvPr/>
            </p:nvGrpSpPr>
            <p:grpSpPr>
              <a:xfrm>
                <a:off x="2743200" y="3506157"/>
                <a:ext cx="4179509" cy="2105551"/>
                <a:chOff x="2830072" y="3457049"/>
                <a:chExt cx="4179509" cy="2105551"/>
              </a:xfrm>
            </p:grpSpPr>
            <p:sp>
              <p:nvSpPr>
                <p:cNvPr id="7" name="Straight Connector 3">
                  <a:extLst>
                    <a:ext uri="{FF2B5EF4-FFF2-40B4-BE49-F238E27FC236}">
                      <a16:creationId xmlns:a16="http://schemas.microsoft.com/office/drawing/2014/main" id="{42AD39AA-E24B-46D9-8E03-879F7D12953E}"/>
                    </a:ext>
                  </a:extLst>
                </p:cNvPr>
                <p:cNvSpPr/>
                <p:nvPr/>
              </p:nvSpPr>
              <p:spPr>
                <a:xfrm>
                  <a:off x="4776656" y="4240685"/>
                  <a:ext cx="1508309" cy="358909"/>
                </a:xfrm>
                <a:custGeom>
                  <a:avLst/>
                  <a:gdLst/>
                  <a:ahLst/>
                  <a:cxnLst/>
                  <a:rect l="0" t="0" r="0" b="0"/>
                  <a:pathLst>
                    <a:path>
                      <a:moveTo>
                        <a:pt x="0" y="0"/>
                      </a:moveTo>
                      <a:lnTo>
                        <a:pt x="0" y="244586"/>
                      </a:lnTo>
                      <a:lnTo>
                        <a:pt x="1508309" y="244586"/>
                      </a:lnTo>
                      <a:lnTo>
                        <a:pt x="1508309" y="35890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 name="Straight Connector 4">
                  <a:extLst>
                    <a:ext uri="{FF2B5EF4-FFF2-40B4-BE49-F238E27FC236}">
                      <a16:creationId xmlns:a16="http://schemas.microsoft.com/office/drawing/2014/main" id="{5DCC3190-4BEE-4DA3-570E-8A9498F73CD5}"/>
                    </a:ext>
                  </a:extLst>
                </p:cNvPr>
                <p:cNvSpPr/>
                <p:nvPr/>
              </p:nvSpPr>
              <p:spPr>
                <a:xfrm>
                  <a:off x="3268346" y="4240685"/>
                  <a:ext cx="1508309" cy="358909"/>
                </a:xfrm>
                <a:custGeom>
                  <a:avLst/>
                  <a:gdLst/>
                  <a:ahLst/>
                  <a:cxnLst/>
                  <a:rect l="0" t="0" r="0" b="0"/>
                  <a:pathLst>
                    <a:path>
                      <a:moveTo>
                        <a:pt x="1508309" y="0"/>
                      </a:moveTo>
                      <a:lnTo>
                        <a:pt x="1508309" y="244586"/>
                      </a:lnTo>
                      <a:lnTo>
                        <a:pt x="0" y="244586"/>
                      </a:lnTo>
                      <a:lnTo>
                        <a:pt x="0" y="35890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Rectangle: Rounded Corners 8">
                  <a:extLst>
                    <a:ext uri="{FF2B5EF4-FFF2-40B4-BE49-F238E27FC236}">
                      <a16:creationId xmlns:a16="http://schemas.microsoft.com/office/drawing/2014/main" id="{6FE74D3C-E111-8703-EDDE-5F65349119CD}"/>
                    </a:ext>
                  </a:extLst>
                </p:cNvPr>
                <p:cNvSpPr/>
                <p:nvPr/>
              </p:nvSpPr>
              <p:spPr>
                <a:xfrm>
                  <a:off x="4159620" y="3457049"/>
                  <a:ext cx="1234071" cy="783635"/>
                </a:xfrm>
                <a:prstGeom prst="roundRect">
                  <a:avLst>
                    <a:gd name="adj" fmla="val 10000"/>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11" name="Group 10">
                  <a:extLst>
                    <a:ext uri="{FF2B5EF4-FFF2-40B4-BE49-F238E27FC236}">
                      <a16:creationId xmlns:a16="http://schemas.microsoft.com/office/drawing/2014/main" id="{471504CB-F7F3-8815-E333-B93CD298D8E4}"/>
                    </a:ext>
                  </a:extLst>
                </p:cNvPr>
                <p:cNvGrpSpPr/>
                <p:nvPr/>
              </p:nvGrpSpPr>
              <p:grpSpPr>
                <a:xfrm>
                  <a:off x="2830072" y="4775761"/>
                  <a:ext cx="1295400" cy="786839"/>
                  <a:chOff x="3204556" y="3615121"/>
                  <a:chExt cx="1295400" cy="786839"/>
                </a:xfrm>
              </p:grpSpPr>
              <p:sp>
                <p:nvSpPr>
                  <p:cNvPr id="17" name="Rectangle: Rounded Corners 16">
                    <a:extLst>
                      <a:ext uri="{FF2B5EF4-FFF2-40B4-BE49-F238E27FC236}">
                        <a16:creationId xmlns:a16="http://schemas.microsoft.com/office/drawing/2014/main" id="{947C7506-CFCE-8810-BCB7-03B5BAE3EB62}"/>
                      </a:ext>
                    </a:extLst>
                  </p:cNvPr>
                  <p:cNvSpPr/>
                  <p:nvPr/>
                </p:nvSpPr>
                <p:spPr>
                  <a:xfrm>
                    <a:off x="3265885" y="3618325"/>
                    <a:ext cx="1234071" cy="78363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Rectangle: Rounded Corners 8">
                    <a:extLst>
                      <a:ext uri="{FF2B5EF4-FFF2-40B4-BE49-F238E27FC236}">
                        <a16:creationId xmlns:a16="http://schemas.microsoft.com/office/drawing/2014/main" id="{561791A4-03F9-A4E0-B98A-2A0C221C9546}"/>
                      </a:ext>
                    </a:extLst>
                  </p:cNvPr>
                  <p:cNvSpPr txBox="1"/>
                  <p:nvPr/>
                </p:nvSpPr>
                <p:spPr>
                  <a:xfrm>
                    <a:off x="3204556" y="3615121"/>
                    <a:ext cx="1188167" cy="7377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kern="1200"/>
                  </a:p>
                  <a:p>
                    <a:pPr marL="0" lvl="0" indent="0" algn="ctr" defTabSz="400050">
                      <a:lnSpc>
                        <a:spcPct val="90000"/>
                      </a:lnSpc>
                      <a:spcBef>
                        <a:spcPct val="0"/>
                      </a:spcBef>
                      <a:spcAft>
                        <a:spcPct val="35000"/>
                      </a:spcAft>
                      <a:buNone/>
                    </a:pPr>
                    <a:r>
                      <a:rPr lang="en-US" sz="1600" b="1" kern="1200"/>
                      <a:t>Positive Practices Workshops</a:t>
                    </a:r>
                  </a:p>
                  <a:p>
                    <a:pPr marL="0" lvl="0" indent="0" algn="ctr" defTabSz="400050">
                      <a:lnSpc>
                        <a:spcPct val="90000"/>
                      </a:lnSpc>
                      <a:spcBef>
                        <a:spcPct val="0"/>
                      </a:spcBef>
                      <a:spcAft>
                        <a:spcPct val="35000"/>
                      </a:spcAft>
                      <a:buNone/>
                    </a:pPr>
                    <a:r>
                      <a:rPr lang="en-US" sz="900" kern="1200"/>
                      <a:t>	</a:t>
                    </a:r>
                  </a:p>
                </p:txBody>
              </p:sp>
            </p:grpSp>
            <p:sp>
              <p:nvSpPr>
                <p:cNvPr id="12" name="Rectangle: Rounded Corners 11">
                  <a:extLst>
                    <a:ext uri="{FF2B5EF4-FFF2-40B4-BE49-F238E27FC236}">
                      <a16:creationId xmlns:a16="http://schemas.microsoft.com/office/drawing/2014/main" id="{47FAA434-FE26-B3FA-F5E8-B70CC67196F8}"/>
                    </a:ext>
                  </a:extLst>
                </p:cNvPr>
                <p:cNvSpPr/>
                <p:nvPr/>
              </p:nvSpPr>
              <p:spPr>
                <a:xfrm>
                  <a:off x="4159620" y="4599092"/>
                  <a:ext cx="1234071" cy="783635"/>
                </a:xfrm>
                <a:prstGeom prst="roundRect">
                  <a:avLst>
                    <a:gd name="adj" fmla="val 10000"/>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3" name="Rectangle: Rounded Corners 12">
                  <a:extLst>
                    <a:ext uri="{FF2B5EF4-FFF2-40B4-BE49-F238E27FC236}">
                      <a16:creationId xmlns:a16="http://schemas.microsoft.com/office/drawing/2014/main" id="{2E51CFA7-2EAB-621C-708B-FA1950701D08}"/>
                    </a:ext>
                  </a:extLst>
                </p:cNvPr>
                <p:cNvSpPr/>
                <p:nvPr/>
              </p:nvSpPr>
              <p:spPr>
                <a:xfrm>
                  <a:off x="5667930" y="4599092"/>
                  <a:ext cx="1234071" cy="783635"/>
                </a:xfrm>
                <a:prstGeom prst="roundRect">
                  <a:avLst>
                    <a:gd name="adj" fmla="val 10000"/>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14" name="Group 13">
                  <a:extLst>
                    <a:ext uri="{FF2B5EF4-FFF2-40B4-BE49-F238E27FC236}">
                      <a16:creationId xmlns:a16="http://schemas.microsoft.com/office/drawing/2014/main" id="{3DD876A0-0DBE-4DA8-BD26-84967CD6EB52}"/>
                    </a:ext>
                  </a:extLst>
                </p:cNvPr>
                <p:cNvGrpSpPr/>
                <p:nvPr/>
              </p:nvGrpSpPr>
              <p:grpSpPr>
                <a:xfrm>
                  <a:off x="5775510" y="4729857"/>
                  <a:ext cx="1234071" cy="783635"/>
                  <a:chOff x="6179533" y="3618325"/>
                  <a:chExt cx="1234071" cy="783635"/>
                </a:xfrm>
              </p:grpSpPr>
              <p:sp>
                <p:nvSpPr>
                  <p:cNvPr id="15" name="Rectangle: Rounded Corners 14">
                    <a:extLst>
                      <a:ext uri="{FF2B5EF4-FFF2-40B4-BE49-F238E27FC236}">
                        <a16:creationId xmlns:a16="http://schemas.microsoft.com/office/drawing/2014/main" id="{E51CB41F-6480-123A-7975-9AF4A86E095A}"/>
                      </a:ext>
                    </a:extLst>
                  </p:cNvPr>
                  <p:cNvSpPr/>
                  <p:nvPr/>
                </p:nvSpPr>
                <p:spPr>
                  <a:xfrm>
                    <a:off x="6179533" y="3618325"/>
                    <a:ext cx="1234071" cy="78363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ectangle: Rounded Corners 12">
                    <a:extLst>
                      <a:ext uri="{FF2B5EF4-FFF2-40B4-BE49-F238E27FC236}">
                        <a16:creationId xmlns:a16="http://schemas.microsoft.com/office/drawing/2014/main" id="{EF7C1C36-C251-706E-2122-3701E71CFDC5}"/>
                      </a:ext>
                    </a:extLst>
                  </p:cNvPr>
                  <p:cNvSpPr txBox="1"/>
                  <p:nvPr/>
                </p:nvSpPr>
                <p:spPr>
                  <a:xfrm>
                    <a:off x="6202485" y="3639960"/>
                    <a:ext cx="1188167" cy="7377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1400" b="1" kern="1200"/>
                      <a:t>Team Development</a:t>
                    </a:r>
                  </a:p>
                </p:txBody>
              </p:sp>
            </p:grpSp>
            <p:grpSp>
              <p:nvGrpSpPr>
                <p:cNvPr id="20" name="Group 19">
                  <a:extLst>
                    <a:ext uri="{FF2B5EF4-FFF2-40B4-BE49-F238E27FC236}">
                      <a16:creationId xmlns:a16="http://schemas.microsoft.com/office/drawing/2014/main" id="{173E2592-C281-1E7A-50A6-361C663221E5}"/>
                    </a:ext>
                  </a:extLst>
                </p:cNvPr>
                <p:cNvGrpSpPr/>
                <p:nvPr/>
              </p:nvGrpSpPr>
              <p:grpSpPr>
                <a:xfrm>
                  <a:off x="4263001" y="3587312"/>
                  <a:ext cx="1234071" cy="783635"/>
                  <a:chOff x="4758914" y="2475780"/>
                  <a:chExt cx="1234071" cy="783635"/>
                </a:xfrm>
              </p:grpSpPr>
              <p:sp>
                <p:nvSpPr>
                  <p:cNvPr id="24" name="Rectangle: Rounded Corners 23">
                    <a:extLst>
                      <a:ext uri="{FF2B5EF4-FFF2-40B4-BE49-F238E27FC236}">
                        <a16:creationId xmlns:a16="http://schemas.microsoft.com/office/drawing/2014/main" id="{C880C2BC-3A53-4C1B-F488-0D7ED9949D38}"/>
                      </a:ext>
                    </a:extLst>
                  </p:cNvPr>
                  <p:cNvSpPr/>
                  <p:nvPr/>
                </p:nvSpPr>
                <p:spPr>
                  <a:xfrm>
                    <a:off x="4758914" y="2475780"/>
                    <a:ext cx="1234071" cy="78363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 name="Rectangle: Rounded Corners 5">
                    <a:extLst>
                      <a:ext uri="{FF2B5EF4-FFF2-40B4-BE49-F238E27FC236}">
                        <a16:creationId xmlns:a16="http://schemas.microsoft.com/office/drawing/2014/main" id="{BFE036D6-0856-260D-70FA-3EEFC9109DD4}"/>
                      </a:ext>
                    </a:extLst>
                  </p:cNvPr>
                  <p:cNvSpPr txBox="1"/>
                  <p:nvPr/>
                </p:nvSpPr>
                <p:spPr>
                  <a:xfrm>
                    <a:off x="4773785" y="2507181"/>
                    <a:ext cx="1188167" cy="7377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1600" b="1" kern="1200"/>
                      <a:t>Enhance Resilience</a:t>
                    </a:r>
                  </a:p>
                </p:txBody>
              </p:sp>
            </p:grpSp>
            <p:grpSp>
              <p:nvGrpSpPr>
                <p:cNvPr id="21" name="Group 20">
                  <a:extLst>
                    <a:ext uri="{FF2B5EF4-FFF2-40B4-BE49-F238E27FC236}">
                      <a16:creationId xmlns:a16="http://schemas.microsoft.com/office/drawing/2014/main" id="{7DC35F17-29FE-8244-A5B1-0D72E10D9E61}"/>
                    </a:ext>
                  </a:extLst>
                </p:cNvPr>
                <p:cNvGrpSpPr/>
                <p:nvPr/>
              </p:nvGrpSpPr>
              <p:grpSpPr>
                <a:xfrm>
                  <a:off x="4308905" y="4778965"/>
                  <a:ext cx="1238005" cy="783635"/>
                  <a:chOff x="4667289" y="3618325"/>
                  <a:chExt cx="1238005" cy="783635"/>
                </a:xfrm>
              </p:grpSpPr>
              <p:sp>
                <p:nvSpPr>
                  <p:cNvPr id="22" name="Rectangle: Rounded Corners 21">
                    <a:extLst>
                      <a:ext uri="{FF2B5EF4-FFF2-40B4-BE49-F238E27FC236}">
                        <a16:creationId xmlns:a16="http://schemas.microsoft.com/office/drawing/2014/main" id="{917CBCB0-8EA1-D70C-EBAE-AF9092E7A9ED}"/>
                      </a:ext>
                    </a:extLst>
                  </p:cNvPr>
                  <p:cNvSpPr/>
                  <p:nvPr/>
                </p:nvSpPr>
                <p:spPr>
                  <a:xfrm>
                    <a:off x="4671223" y="3618325"/>
                    <a:ext cx="1234071" cy="78363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3" name="Rectangle: Rounded Corners 7">
                    <a:extLst>
                      <a:ext uri="{FF2B5EF4-FFF2-40B4-BE49-F238E27FC236}">
                        <a16:creationId xmlns:a16="http://schemas.microsoft.com/office/drawing/2014/main" id="{C066EBC9-137B-94C9-C217-0DCD7BBFDD5A}"/>
                      </a:ext>
                    </a:extLst>
                  </p:cNvPr>
                  <p:cNvSpPr txBox="1"/>
                  <p:nvPr/>
                </p:nvSpPr>
                <p:spPr>
                  <a:xfrm>
                    <a:off x="4667289" y="3641277"/>
                    <a:ext cx="1188167" cy="7377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1600" b="1" kern="1200"/>
                      <a:t>Comm. Skills</a:t>
                    </a:r>
                  </a:p>
                  <a:p>
                    <a:pPr marL="0" lvl="0" indent="0" algn="ctr" defTabSz="400050">
                      <a:lnSpc>
                        <a:spcPct val="90000"/>
                      </a:lnSpc>
                      <a:spcBef>
                        <a:spcPct val="0"/>
                      </a:spcBef>
                      <a:spcAft>
                        <a:spcPct val="35000"/>
                      </a:spcAft>
                      <a:buNone/>
                    </a:pPr>
                    <a:r>
                      <a:rPr lang="en-US" sz="1600" b="1" kern="1200"/>
                      <a:t>SFA 7 Cs</a:t>
                    </a:r>
                  </a:p>
                </p:txBody>
              </p:sp>
            </p:grpSp>
          </p:grpSp>
        </p:grpSp>
        <p:sp>
          <p:nvSpPr>
            <p:cNvPr id="53" name="Straight Connector 3">
              <a:extLst>
                <a:ext uri="{FF2B5EF4-FFF2-40B4-BE49-F238E27FC236}">
                  <a16:creationId xmlns:a16="http://schemas.microsoft.com/office/drawing/2014/main" id="{06F66CD4-99AD-7E7B-7D27-25FEB42EB84E}"/>
                </a:ext>
              </a:extLst>
            </p:cNvPr>
            <p:cNvSpPr/>
            <p:nvPr/>
          </p:nvSpPr>
          <p:spPr>
            <a:xfrm>
              <a:off x="3990653" y="3429000"/>
              <a:ext cx="91440" cy="358909"/>
            </a:xfrm>
            <a:custGeom>
              <a:avLst/>
              <a:gdLst/>
              <a:ahLst/>
              <a:cxnLst/>
              <a:rect l="0" t="0" r="0" b="0"/>
              <a:pathLst>
                <a:path>
                  <a:moveTo>
                    <a:pt x="45720" y="0"/>
                  </a:moveTo>
                  <a:lnTo>
                    <a:pt x="45720" y="35890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grpSp>
    </p:spTree>
    <p:extLst>
      <p:ext uri="{BB962C8B-B14F-4D97-AF65-F5344CB8AC3E}">
        <p14:creationId xmlns:p14="http://schemas.microsoft.com/office/powerpoint/2010/main" val="2724596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17417"/>
            <a:ext cx="9296400" cy="1007533"/>
          </a:xfrm>
        </p:spPr>
        <p:txBody>
          <a:bodyPr>
            <a:normAutofit/>
          </a:bodyPr>
          <a:lstStyle/>
          <a:p>
            <a:pPr algn="ctr"/>
            <a:r>
              <a:rPr lang="en-US" b="1"/>
              <a:t>Making the Case for SFA</a:t>
            </a:r>
          </a:p>
        </p:txBody>
      </p:sp>
      <p:sp>
        <p:nvSpPr>
          <p:cNvPr id="5" name="TextBox 4"/>
          <p:cNvSpPr txBox="1"/>
          <p:nvPr/>
        </p:nvSpPr>
        <p:spPr>
          <a:xfrm>
            <a:off x="838200" y="1524000"/>
            <a:ext cx="10820400" cy="4401205"/>
          </a:xfrm>
          <a:prstGeom prst="rect">
            <a:avLst/>
          </a:prstGeom>
          <a:noFill/>
        </p:spPr>
        <p:txBody>
          <a:bodyPr wrap="square" rtlCol="0">
            <a:spAutoFit/>
          </a:bodyPr>
          <a:lstStyle/>
          <a:p>
            <a:r>
              <a:rPr lang="en-US" sz="2800" b="1"/>
              <a:t>Step 1: </a:t>
            </a:r>
            <a:r>
              <a:rPr lang="en-US" sz="2800"/>
              <a:t>Know the resiliency resources in your organization and their </a:t>
            </a:r>
          </a:p>
          <a:p>
            <a:r>
              <a:rPr lang="en-US" sz="2800"/>
              <a:t>             effectiveness</a:t>
            </a:r>
          </a:p>
          <a:p>
            <a:endParaRPr lang="en-US" sz="2800"/>
          </a:p>
          <a:p>
            <a:r>
              <a:rPr lang="en-US" sz="2800" b="1"/>
              <a:t>Step 2: </a:t>
            </a:r>
            <a:r>
              <a:rPr lang="en-US" sz="2800"/>
              <a:t>Explore how SFA can be used as another resource and how it can</a:t>
            </a:r>
          </a:p>
          <a:p>
            <a:r>
              <a:rPr lang="en-US" sz="2800"/>
              <a:t>             be integrated with other programs</a:t>
            </a:r>
          </a:p>
          <a:p>
            <a:endParaRPr lang="en-US" sz="2800"/>
          </a:p>
          <a:p>
            <a:r>
              <a:rPr lang="en-US" sz="2800" b="1"/>
              <a:t>Step 3: </a:t>
            </a:r>
            <a:r>
              <a:rPr lang="en-US" sz="2800"/>
              <a:t>Articulate the need for SFA in your organization to key</a:t>
            </a:r>
          </a:p>
          <a:p>
            <a:r>
              <a:rPr lang="en-US" sz="2800"/>
              <a:t>             stakeholders</a:t>
            </a:r>
          </a:p>
          <a:p>
            <a:endParaRPr lang="en-US" sz="2800"/>
          </a:p>
          <a:p>
            <a:r>
              <a:rPr lang="en-US" sz="2800" b="1"/>
              <a:t>Step 4: </a:t>
            </a:r>
            <a:r>
              <a:rPr lang="en-US" sz="2800"/>
              <a:t>Read SFA resources, Become comfortable with the material</a:t>
            </a:r>
          </a:p>
        </p:txBody>
      </p:sp>
    </p:spTree>
    <p:extLst>
      <p:ext uri="{BB962C8B-B14F-4D97-AF65-F5344CB8AC3E}">
        <p14:creationId xmlns:p14="http://schemas.microsoft.com/office/powerpoint/2010/main" val="3470631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9296400" cy="1007533"/>
          </a:xfrm>
        </p:spPr>
        <p:txBody>
          <a:bodyPr/>
          <a:lstStyle/>
          <a:p>
            <a:pPr algn="ctr"/>
            <a:r>
              <a:rPr lang="en-US" b="1"/>
              <a:t>SFA Team Leaders</a:t>
            </a:r>
          </a:p>
        </p:txBody>
      </p:sp>
      <p:sp>
        <p:nvSpPr>
          <p:cNvPr id="3" name="TextBox 2"/>
          <p:cNvSpPr txBox="1"/>
          <p:nvPr/>
        </p:nvSpPr>
        <p:spPr>
          <a:xfrm>
            <a:off x="838200" y="1752600"/>
            <a:ext cx="10668000" cy="4370427"/>
          </a:xfrm>
          <a:prstGeom prst="rect">
            <a:avLst/>
          </a:prstGeom>
          <a:noFill/>
        </p:spPr>
        <p:txBody>
          <a:bodyPr wrap="square" rtlCol="0">
            <a:spAutoFit/>
          </a:bodyPr>
          <a:lstStyle/>
          <a:p>
            <a:pPr marL="285750" indent="-285750">
              <a:buFont typeface="Wingdings" panose="05000000000000000000" pitchFamily="2" charset="2"/>
              <a:buChar char="v"/>
            </a:pPr>
            <a:r>
              <a:rPr lang="en-US" sz="2800"/>
              <a:t>Two leaders to coordinate the roll out of SFA in the organization (training and implementation)</a:t>
            </a:r>
          </a:p>
          <a:p>
            <a:pPr marL="800100" lvl="1" indent="-342900">
              <a:spcBef>
                <a:spcPts val="600"/>
              </a:spcBef>
              <a:spcAft>
                <a:spcPts val="600"/>
              </a:spcAft>
              <a:buFont typeface="Wingdings" panose="05000000000000000000" pitchFamily="2" charset="2"/>
              <a:buChar char="§"/>
            </a:pPr>
            <a:r>
              <a:rPr lang="en-US" sz="2400"/>
              <a:t>Professional Background</a:t>
            </a:r>
          </a:p>
          <a:p>
            <a:pPr marL="800100" lvl="1" indent="-342900">
              <a:spcBef>
                <a:spcPts val="600"/>
              </a:spcBef>
              <a:spcAft>
                <a:spcPts val="600"/>
              </a:spcAft>
              <a:buFont typeface="Wingdings" panose="05000000000000000000" pitchFamily="2" charset="2"/>
              <a:buChar char="§"/>
            </a:pPr>
            <a:r>
              <a:rPr lang="en-US" sz="2400"/>
              <a:t>Awareness of organizational/unit stressors</a:t>
            </a:r>
          </a:p>
          <a:p>
            <a:pPr marL="800100" lvl="1" indent="-342900">
              <a:spcBef>
                <a:spcPts val="600"/>
              </a:spcBef>
              <a:spcAft>
                <a:spcPts val="600"/>
              </a:spcAft>
              <a:buFont typeface="Wingdings" panose="05000000000000000000" pitchFamily="2" charset="2"/>
              <a:buChar char="§"/>
            </a:pPr>
            <a:r>
              <a:rPr lang="en-US" sz="2400"/>
              <a:t>Passionate about SFA as an approach</a:t>
            </a:r>
          </a:p>
          <a:p>
            <a:pPr marL="800100" lvl="1" indent="-342900">
              <a:spcBef>
                <a:spcPts val="600"/>
              </a:spcBef>
              <a:spcAft>
                <a:spcPts val="600"/>
              </a:spcAft>
              <a:buFont typeface="Wingdings" panose="05000000000000000000" pitchFamily="2" charset="2"/>
              <a:buChar char="§"/>
            </a:pPr>
            <a:r>
              <a:rPr lang="en-US" sz="2400"/>
              <a:t>Team Leader Attributes</a:t>
            </a:r>
          </a:p>
          <a:p>
            <a:pPr marL="800100" lvl="1" indent="-342900">
              <a:spcBef>
                <a:spcPts val="600"/>
              </a:spcBef>
              <a:spcAft>
                <a:spcPts val="600"/>
              </a:spcAft>
              <a:buFont typeface="Wingdings" panose="05000000000000000000" pitchFamily="2" charset="2"/>
              <a:buChar char="§"/>
            </a:pPr>
            <a:r>
              <a:rPr lang="en-US" sz="2400"/>
              <a:t>Team Leader Roll Out Plan</a:t>
            </a:r>
          </a:p>
          <a:p>
            <a:pPr marL="800100" lvl="1" indent="-342900">
              <a:spcBef>
                <a:spcPts val="600"/>
              </a:spcBef>
              <a:spcAft>
                <a:spcPts val="600"/>
              </a:spcAft>
              <a:buFont typeface="Wingdings" panose="05000000000000000000" pitchFamily="2" charset="2"/>
              <a:buChar char="§"/>
            </a:pPr>
            <a:r>
              <a:rPr lang="en-US" sz="2400"/>
              <a:t>Protected Time</a:t>
            </a:r>
          </a:p>
          <a:p>
            <a:pPr marL="285750" indent="-285750">
              <a:buFont typeface="Wingdings" panose="05000000000000000000" pitchFamily="2" charset="2"/>
              <a:buChar char="v"/>
            </a:pPr>
            <a:endParaRPr lang="en-US"/>
          </a:p>
        </p:txBody>
      </p:sp>
    </p:spTree>
    <p:extLst>
      <p:ext uri="{BB962C8B-B14F-4D97-AF65-F5344CB8AC3E}">
        <p14:creationId xmlns:p14="http://schemas.microsoft.com/office/powerpoint/2010/main" val="3539389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9296400" cy="1007533"/>
          </a:xfrm>
        </p:spPr>
        <p:txBody>
          <a:bodyPr/>
          <a:lstStyle/>
          <a:p>
            <a:pPr algn="ctr"/>
            <a:r>
              <a:rPr lang="en-US" b="1"/>
              <a:t>SFA Leadership/Advisory Team </a:t>
            </a:r>
          </a:p>
        </p:txBody>
      </p:sp>
      <p:sp>
        <p:nvSpPr>
          <p:cNvPr id="3" name="TextBox 2"/>
          <p:cNvSpPr txBox="1"/>
          <p:nvPr/>
        </p:nvSpPr>
        <p:spPr>
          <a:xfrm>
            <a:off x="1219200" y="1458754"/>
            <a:ext cx="10515600" cy="5170646"/>
          </a:xfrm>
          <a:prstGeom prst="rect">
            <a:avLst/>
          </a:prstGeom>
          <a:noFill/>
        </p:spPr>
        <p:txBody>
          <a:bodyPr wrap="square" rtlCol="0">
            <a:spAutoFit/>
          </a:bodyPr>
          <a:lstStyle/>
          <a:p>
            <a:pPr marL="285750" indent="-285750">
              <a:buFont typeface="Wingdings" panose="05000000000000000000" pitchFamily="2" charset="2"/>
              <a:buChar char="v"/>
            </a:pPr>
            <a:r>
              <a:rPr lang="en-US" sz="2200"/>
              <a:t>Recognizes Emotional Well-Being as a Pillar</a:t>
            </a:r>
          </a:p>
          <a:p>
            <a:pPr marL="285750" indent="-285750">
              <a:buFont typeface="Wingdings" panose="05000000000000000000" pitchFamily="2" charset="2"/>
              <a:buChar char="v"/>
            </a:pPr>
            <a:r>
              <a:rPr lang="en-US" sz="2200"/>
              <a:t>Guides the rollout and support of the program within the organization</a:t>
            </a:r>
          </a:p>
          <a:p>
            <a:pPr marL="285750" indent="-285750">
              <a:buFont typeface="Wingdings" panose="05000000000000000000" pitchFamily="2" charset="2"/>
              <a:buChar char="v"/>
            </a:pPr>
            <a:r>
              <a:rPr lang="en-US" sz="2200"/>
              <a:t>Participants</a:t>
            </a:r>
          </a:p>
          <a:p>
            <a:pPr marL="742950" lvl="1" indent="-285750">
              <a:buFont typeface="Wingdings" panose="05000000000000000000" pitchFamily="2" charset="2"/>
              <a:buChar char="§"/>
            </a:pPr>
            <a:r>
              <a:rPr lang="en-US" sz="2000"/>
              <a:t>Influential</a:t>
            </a:r>
          </a:p>
          <a:p>
            <a:pPr marL="742950" lvl="1" indent="-285750">
              <a:buFont typeface="Wingdings" panose="05000000000000000000" pitchFamily="2" charset="2"/>
              <a:buChar char="§"/>
            </a:pPr>
            <a:r>
              <a:rPr lang="en-US" sz="2000"/>
              <a:t>Across Disciplines</a:t>
            </a:r>
          </a:p>
          <a:p>
            <a:pPr marL="285750" indent="-285750">
              <a:buFont typeface="Wingdings" panose="05000000000000000000" pitchFamily="2" charset="2"/>
              <a:buChar char="v"/>
            </a:pPr>
            <a:r>
              <a:rPr lang="en-US" sz="2200"/>
              <a:t>Roles</a:t>
            </a:r>
          </a:p>
          <a:p>
            <a:pPr marL="742950" lvl="1" indent="-285750">
              <a:buFont typeface="Wingdings" panose="05000000000000000000" pitchFamily="2" charset="2"/>
              <a:buChar char="§"/>
            </a:pPr>
            <a:r>
              <a:rPr lang="en-US" sz="2000"/>
              <a:t>Build enthusiasm</a:t>
            </a:r>
          </a:p>
          <a:p>
            <a:pPr marL="742950" lvl="1" indent="-285750">
              <a:buFont typeface="Wingdings" panose="05000000000000000000" pitchFamily="2" charset="2"/>
              <a:buChar char="§"/>
            </a:pPr>
            <a:r>
              <a:rPr lang="en-US" sz="2000"/>
              <a:t>Plan rollout strategy (have a written plan)</a:t>
            </a:r>
          </a:p>
          <a:p>
            <a:pPr marL="742950" lvl="1" indent="-285750">
              <a:buFont typeface="Wingdings" panose="05000000000000000000" pitchFamily="2" charset="2"/>
              <a:buChar char="§"/>
            </a:pPr>
            <a:r>
              <a:rPr lang="en-US" sz="2000"/>
              <a:t>Elevator speech and communication plan</a:t>
            </a:r>
          </a:p>
          <a:p>
            <a:pPr marL="742950" lvl="1" indent="-285750">
              <a:buFont typeface="Wingdings" panose="05000000000000000000" pitchFamily="2" charset="2"/>
              <a:buChar char="§"/>
            </a:pPr>
            <a:r>
              <a:rPr lang="en-US" sz="2000"/>
              <a:t>Collaborate with other well-being programs/resources</a:t>
            </a:r>
          </a:p>
          <a:p>
            <a:pPr marL="742950" lvl="1" indent="-285750">
              <a:buFont typeface="Wingdings" panose="05000000000000000000" pitchFamily="2" charset="2"/>
              <a:buChar char="§"/>
            </a:pPr>
            <a:r>
              <a:rPr lang="en-US" sz="2000"/>
              <a:t>Decide on evaluation metrics</a:t>
            </a:r>
          </a:p>
          <a:p>
            <a:pPr marL="742950" lvl="1" indent="-285750">
              <a:buFont typeface="Wingdings" panose="05000000000000000000" pitchFamily="2" charset="2"/>
              <a:buChar char="§"/>
            </a:pPr>
            <a:r>
              <a:rPr lang="en-US" sz="2000"/>
              <a:t>Oversee implementation and evaluation plan</a:t>
            </a:r>
          </a:p>
          <a:p>
            <a:pPr marL="742950" lvl="1" indent="-285750">
              <a:buFont typeface="Wingdings" panose="05000000000000000000" pitchFamily="2" charset="2"/>
              <a:buChar char="§"/>
            </a:pPr>
            <a:r>
              <a:rPr lang="en-US" sz="2000"/>
              <a:t>Creating a central online repository of SFA materials</a:t>
            </a:r>
          </a:p>
          <a:p>
            <a:pPr marL="285750" indent="-285750">
              <a:buFont typeface="Wingdings" panose="05000000000000000000" pitchFamily="2" charset="2"/>
              <a:buChar char="v"/>
            </a:pPr>
            <a:r>
              <a:rPr lang="en-US" sz="2200"/>
              <a:t>Requirements</a:t>
            </a:r>
          </a:p>
          <a:p>
            <a:pPr marL="742950" lvl="1" indent="-285750">
              <a:buFont typeface="Wingdings" panose="05000000000000000000" pitchFamily="2" charset="2"/>
              <a:buChar char="§"/>
            </a:pPr>
            <a:r>
              <a:rPr lang="en-US" sz="2000"/>
              <a:t>Participate in 90-minute training provided by Team Leaders</a:t>
            </a:r>
          </a:p>
          <a:p>
            <a:pPr marL="742950" lvl="1" indent="-285750">
              <a:buFont typeface="Wingdings" panose="05000000000000000000" pitchFamily="2" charset="2"/>
              <a:buChar char="§"/>
            </a:pPr>
            <a:r>
              <a:rPr lang="en-US" sz="2000"/>
              <a:t>Monthly meetings and then quarterly</a:t>
            </a:r>
          </a:p>
        </p:txBody>
      </p:sp>
    </p:spTree>
    <p:extLst>
      <p:ext uri="{BB962C8B-B14F-4D97-AF65-F5344CB8AC3E}">
        <p14:creationId xmlns:p14="http://schemas.microsoft.com/office/powerpoint/2010/main" val="137823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734D-ADDB-41FE-AB6B-D0424C02F2B3}"/>
              </a:ext>
            </a:extLst>
          </p:cNvPr>
          <p:cNvSpPr>
            <a:spLocks noGrp="1"/>
          </p:cNvSpPr>
          <p:nvPr>
            <p:ph type="title"/>
          </p:nvPr>
        </p:nvSpPr>
        <p:spPr>
          <a:xfrm>
            <a:off x="858250" y="364068"/>
            <a:ext cx="10571751" cy="1007533"/>
          </a:xfrm>
        </p:spPr>
        <p:txBody>
          <a:bodyPr>
            <a:normAutofit fontScale="90000"/>
          </a:bodyPr>
          <a:lstStyle/>
          <a:p>
            <a:pPr marL="6350" algn="ctr">
              <a:spcBef>
                <a:spcPts val="102"/>
              </a:spcBef>
            </a:pPr>
            <a:r>
              <a:rPr lang="en-US" sz="2200" b="1" spc="-5" dirty="0">
                <a:latin typeface="Arial"/>
                <a:cs typeface="Arial"/>
              </a:rPr>
              <a:t>Stress First Aid Train the Trainer</a:t>
            </a:r>
            <a:br>
              <a:rPr lang="en-US" sz="2200" dirty="0">
                <a:latin typeface="Arial" panose="020B0604020202020204" pitchFamily="34" charset="0"/>
                <a:cs typeface="Arial" panose="020B0604020202020204" pitchFamily="34" charset="0"/>
              </a:rPr>
            </a:br>
            <a:r>
              <a:rPr lang="en-US" sz="2200" b="1" spc="-5" dirty="0">
                <a:latin typeface="Arial"/>
                <a:cs typeface="Arial"/>
              </a:rPr>
              <a:t>March 7, 2024</a:t>
            </a:r>
            <a:br>
              <a:rPr lang="en-US" b="1" dirty="0">
                <a:latin typeface="Arial" panose="020B0604020202020204" pitchFamily="34" charset="0"/>
                <a:cs typeface="Arial" panose="020B0604020202020204" pitchFamily="34" charset="0"/>
              </a:rPr>
            </a:br>
            <a:endParaRPr lang="en-US" dirty="0">
              <a:cs typeface="Calibri Light" panose="020F0302020204030204"/>
            </a:endParaRPr>
          </a:p>
        </p:txBody>
      </p:sp>
      <p:pic>
        <p:nvPicPr>
          <p:cNvPr id="7" name="Picture 6">
            <a:extLst>
              <a:ext uri="{FF2B5EF4-FFF2-40B4-BE49-F238E27FC236}">
                <a16:creationId xmlns:a16="http://schemas.microsoft.com/office/drawing/2014/main" id="{9229524B-EC58-4A46-B4EC-56D1FC3B36A4}"/>
              </a:ext>
            </a:extLst>
          </p:cNvPr>
          <p:cNvPicPr>
            <a:picLocks noChangeAspect="1"/>
          </p:cNvPicPr>
          <p:nvPr/>
        </p:nvPicPr>
        <p:blipFill>
          <a:blip r:embed="rId3"/>
          <a:stretch>
            <a:fillRect/>
          </a:stretch>
        </p:blipFill>
        <p:spPr>
          <a:xfrm>
            <a:off x="10520940" y="5716369"/>
            <a:ext cx="1440873" cy="990600"/>
          </a:xfrm>
          <a:prstGeom prst="rect">
            <a:avLst/>
          </a:prstGeom>
        </p:spPr>
      </p:pic>
      <p:sp>
        <p:nvSpPr>
          <p:cNvPr id="8" name="TextBox 7">
            <a:extLst>
              <a:ext uri="{FF2B5EF4-FFF2-40B4-BE49-F238E27FC236}">
                <a16:creationId xmlns:a16="http://schemas.microsoft.com/office/drawing/2014/main" id="{0633B7E5-A989-4222-A91E-BF1175156B1C}"/>
              </a:ext>
            </a:extLst>
          </p:cNvPr>
          <p:cNvSpPr txBox="1"/>
          <p:nvPr/>
        </p:nvSpPr>
        <p:spPr>
          <a:xfrm>
            <a:off x="457201" y="1374729"/>
            <a:ext cx="11201399" cy="4700261"/>
          </a:xfrm>
          <a:prstGeom prst="rect">
            <a:avLst/>
          </a:prstGeom>
          <a:noFill/>
        </p:spPr>
        <p:txBody>
          <a:bodyPr wrap="square" lIns="91440" tIns="45720" rIns="91440" bIns="45720" anchor="t">
            <a:spAutoFit/>
          </a:bodyPr>
          <a:lstStyle/>
          <a:p>
            <a:pPr marL="12700">
              <a:lnSpc>
                <a:spcPts val="1452"/>
              </a:lnSpc>
              <a:spcBef>
                <a:spcPts val="102"/>
              </a:spcBef>
            </a:pPr>
            <a:r>
              <a:rPr lang="en-US" sz="1000" b="1" u="sng" dirty="0">
                <a:uFill>
                  <a:solidFill>
                    <a:schemeClr val="accent4">
                      <a:lumMod val="40000"/>
                      <a:lumOff val="60000"/>
                    </a:schemeClr>
                  </a:solidFill>
                </a:uFill>
                <a:cs typeface="Cambria"/>
              </a:rPr>
              <a:t>Method</a:t>
            </a:r>
            <a:r>
              <a:rPr lang="en-US" sz="1000" b="1" u="sng" spc="-36" dirty="0">
                <a:uFill>
                  <a:solidFill>
                    <a:schemeClr val="accent4">
                      <a:lumMod val="40000"/>
                      <a:lumOff val="60000"/>
                    </a:schemeClr>
                  </a:solidFill>
                </a:uFill>
                <a:cs typeface="Cambria"/>
              </a:rPr>
              <a:t> </a:t>
            </a:r>
            <a:r>
              <a:rPr lang="en-US" sz="1000" b="1" u="sng" spc="-10" dirty="0">
                <a:uFill>
                  <a:solidFill>
                    <a:schemeClr val="accent4">
                      <a:lumMod val="40000"/>
                      <a:lumOff val="60000"/>
                    </a:schemeClr>
                  </a:solidFill>
                </a:uFill>
                <a:cs typeface="Cambria"/>
              </a:rPr>
              <a:t>of</a:t>
            </a:r>
            <a:r>
              <a:rPr lang="en-US" sz="1000" b="1" u="sng" spc="-31"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Participation</a:t>
            </a:r>
            <a:endParaRPr lang="en-US" sz="1000" u="sng" dirty="0">
              <a:uFill>
                <a:solidFill>
                  <a:srgbClr val="FFC000">
                    <a:lumMod val="40000"/>
                    <a:lumOff val="60000"/>
                  </a:srgbClr>
                </a:solidFill>
              </a:uFill>
              <a:cs typeface="Cambria"/>
            </a:endParaRPr>
          </a:p>
          <a:p>
            <a:pPr marL="12700" marR="181610">
              <a:lnSpc>
                <a:spcPct val="97700"/>
              </a:lnSpc>
              <a:spcBef>
                <a:spcPts val="15"/>
              </a:spcBef>
            </a:pPr>
            <a:r>
              <a:rPr lang="en-US" sz="1000" spc="-5" dirty="0">
                <a:cs typeface="Cambria"/>
              </a:rPr>
              <a:t>In</a:t>
            </a:r>
            <a:r>
              <a:rPr lang="en-US" sz="1000" dirty="0">
                <a:cs typeface="Cambria"/>
              </a:rPr>
              <a:t> </a:t>
            </a:r>
            <a:r>
              <a:rPr lang="en-US" sz="1000" spc="-5" dirty="0">
                <a:cs typeface="Cambria"/>
              </a:rPr>
              <a:t>order </a:t>
            </a:r>
            <a:r>
              <a:rPr lang="en-US" sz="1000" dirty="0">
                <a:cs typeface="Cambria"/>
              </a:rPr>
              <a:t>to </a:t>
            </a:r>
            <a:r>
              <a:rPr lang="en-US" sz="1000" spc="-5" dirty="0">
                <a:cs typeface="Cambria"/>
              </a:rPr>
              <a:t>meet</a:t>
            </a:r>
            <a:r>
              <a:rPr lang="en-US" sz="1000" dirty="0">
                <a:cs typeface="Cambria"/>
              </a:rPr>
              <a:t> </a:t>
            </a:r>
            <a:r>
              <a:rPr lang="en-US" sz="1000" spc="-5" dirty="0">
                <a:cs typeface="Cambria"/>
              </a:rPr>
              <a:t>the</a:t>
            </a:r>
            <a:r>
              <a:rPr lang="en-US" sz="1000" spc="5" dirty="0">
                <a:cs typeface="Cambria"/>
              </a:rPr>
              <a:t> </a:t>
            </a:r>
            <a:r>
              <a:rPr lang="en-US" sz="1000" dirty="0">
                <a:cs typeface="Cambria"/>
              </a:rPr>
              <a:t>learning</a:t>
            </a:r>
            <a:r>
              <a:rPr lang="en-US" sz="1000" spc="-10" dirty="0">
                <a:cs typeface="Cambria"/>
              </a:rPr>
              <a:t> </a:t>
            </a:r>
            <a:r>
              <a:rPr lang="en-US" sz="1000" spc="-5" dirty="0">
                <a:cs typeface="Cambria"/>
              </a:rPr>
              <a:t>objectives</a:t>
            </a:r>
            <a:r>
              <a:rPr lang="en-US" sz="1000" dirty="0">
                <a:cs typeface="Cambria"/>
              </a:rPr>
              <a:t> and</a:t>
            </a:r>
            <a:r>
              <a:rPr lang="en-US" sz="1000" spc="-5" dirty="0">
                <a:cs typeface="Cambria"/>
              </a:rPr>
              <a:t> receive</a:t>
            </a:r>
            <a:r>
              <a:rPr lang="en-US" sz="1000" dirty="0">
                <a:cs typeface="Cambria"/>
              </a:rPr>
              <a:t> </a:t>
            </a:r>
            <a:r>
              <a:rPr lang="en-US" sz="1000" spc="-5" dirty="0">
                <a:cs typeface="Cambria"/>
              </a:rPr>
              <a:t>continuing</a:t>
            </a:r>
            <a:r>
              <a:rPr lang="en-US" sz="1000" dirty="0">
                <a:cs typeface="Cambria"/>
              </a:rPr>
              <a:t> </a:t>
            </a:r>
            <a:r>
              <a:rPr lang="en-US" sz="1000" spc="-5" dirty="0">
                <a:cs typeface="Cambria"/>
              </a:rPr>
              <a:t>education</a:t>
            </a:r>
            <a:r>
              <a:rPr lang="en-US" sz="1000" dirty="0">
                <a:cs typeface="Cambria"/>
              </a:rPr>
              <a:t> </a:t>
            </a:r>
            <a:r>
              <a:rPr lang="en-US" sz="1000" spc="-5" dirty="0">
                <a:cs typeface="Cambria"/>
              </a:rPr>
              <a:t>credits, </a:t>
            </a:r>
            <a:r>
              <a:rPr lang="en-US" sz="1000" dirty="0">
                <a:cs typeface="Cambria"/>
              </a:rPr>
              <a:t> </a:t>
            </a:r>
            <a:r>
              <a:rPr lang="en-US" sz="1000" spc="-5" dirty="0">
                <a:cs typeface="Cambria"/>
              </a:rPr>
              <a:t>participants are</a:t>
            </a:r>
            <a:r>
              <a:rPr lang="en-US" sz="1000" dirty="0">
                <a:cs typeface="Cambria"/>
              </a:rPr>
              <a:t> </a:t>
            </a:r>
            <a:r>
              <a:rPr lang="en-US" sz="1000" spc="-5" dirty="0">
                <a:cs typeface="Cambria"/>
              </a:rPr>
              <a:t>expected</a:t>
            </a:r>
            <a:r>
              <a:rPr lang="en-US" sz="1000" spc="-10" dirty="0">
                <a:cs typeface="Cambria"/>
              </a:rPr>
              <a:t> </a:t>
            </a:r>
            <a:r>
              <a:rPr lang="en-US" sz="1000" dirty="0">
                <a:cs typeface="Cambria"/>
              </a:rPr>
              <a:t>to</a:t>
            </a:r>
            <a:r>
              <a:rPr lang="en-US" sz="1000" spc="-5" dirty="0">
                <a:cs typeface="Cambria"/>
              </a:rPr>
              <a:t> </a:t>
            </a:r>
            <a:r>
              <a:rPr lang="en-US" sz="1000" dirty="0">
                <a:cs typeface="Cambria"/>
              </a:rPr>
              <a:t>attend</a:t>
            </a:r>
            <a:r>
              <a:rPr lang="en-US" sz="1000" spc="-5" dirty="0">
                <a:cs typeface="Cambria"/>
              </a:rPr>
              <a:t> 100%</a:t>
            </a:r>
            <a:r>
              <a:rPr lang="en-US" sz="1000" dirty="0">
                <a:cs typeface="Cambria"/>
              </a:rPr>
              <a:t> </a:t>
            </a:r>
            <a:r>
              <a:rPr lang="en-US" sz="1000" spc="-5" dirty="0">
                <a:cs typeface="Cambria"/>
              </a:rPr>
              <a:t>of </a:t>
            </a:r>
            <a:r>
              <a:rPr lang="en-US" sz="1000" dirty="0">
                <a:cs typeface="Cambria"/>
              </a:rPr>
              <a:t>the </a:t>
            </a:r>
            <a:r>
              <a:rPr lang="en-US" sz="1000" spc="-5" dirty="0">
                <a:cs typeface="Cambria"/>
              </a:rPr>
              <a:t>program,</a:t>
            </a:r>
            <a:r>
              <a:rPr lang="en-US" sz="1000" spc="10" dirty="0">
                <a:cs typeface="Cambria"/>
              </a:rPr>
              <a:t> </a:t>
            </a:r>
            <a:r>
              <a:rPr lang="en-US" sz="1000" dirty="0">
                <a:cs typeface="Cambria"/>
              </a:rPr>
              <a:t>and</a:t>
            </a:r>
            <a:r>
              <a:rPr lang="en-US" sz="1000" spc="-10" dirty="0">
                <a:cs typeface="Cambria"/>
              </a:rPr>
              <a:t> </a:t>
            </a:r>
            <a:r>
              <a:rPr lang="en-US" sz="1000" spc="-5" dirty="0">
                <a:cs typeface="Cambria"/>
              </a:rPr>
              <a:t>complete</a:t>
            </a:r>
            <a:r>
              <a:rPr lang="en-US" sz="1000" dirty="0">
                <a:cs typeface="Cambria"/>
              </a:rPr>
              <a:t> an </a:t>
            </a:r>
            <a:r>
              <a:rPr lang="en-US" sz="1000" spc="-5" dirty="0">
                <a:cs typeface="Cambria"/>
              </a:rPr>
              <a:t>online </a:t>
            </a:r>
            <a:r>
              <a:rPr lang="en-US" sz="1000" dirty="0">
                <a:cs typeface="Cambria"/>
              </a:rPr>
              <a:t> </a:t>
            </a:r>
            <a:r>
              <a:rPr lang="en-US" sz="1000" spc="-5" dirty="0">
                <a:cs typeface="Cambria"/>
              </a:rPr>
              <a:t>evaluation</a:t>
            </a:r>
            <a:r>
              <a:rPr lang="en-US" sz="1000" spc="5" dirty="0">
                <a:cs typeface="Cambria"/>
              </a:rPr>
              <a:t> </a:t>
            </a:r>
            <a:r>
              <a:rPr lang="en-US" sz="1000" spc="-5" dirty="0">
                <a:cs typeface="Cambria"/>
              </a:rPr>
              <a:t>form</a:t>
            </a:r>
            <a:r>
              <a:rPr lang="en-US" sz="1000" spc="5" dirty="0">
                <a:cs typeface="Cambria"/>
              </a:rPr>
              <a:t> </a:t>
            </a:r>
            <a:r>
              <a:rPr lang="en-US" sz="1000" dirty="0">
                <a:cs typeface="Cambria"/>
              </a:rPr>
              <a:t>at</a:t>
            </a:r>
            <a:r>
              <a:rPr lang="en-US" sz="1000" spc="5" dirty="0">
                <a:cs typeface="Cambria"/>
              </a:rPr>
              <a:t> </a:t>
            </a:r>
            <a:r>
              <a:rPr lang="en-US" sz="1000" spc="-5" dirty="0">
                <a:cs typeface="Cambria"/>
              </a:rPr>
              <a:t>the</a:t>
            </a:r>
            <a:r>
              <a:rPr lang="en-US" sz="1000" spc="10" dirty="0">
                <a:cs typeface="Cambria"/>
              </a:rPr>
              <a:t> </a:t>
            </a:r>
            <a:r>
              <a:rPr lang="en-US" sz="1000" spc="-5" dirty="0">
                <a:cs typeface="Cambria"/>
              </a:rPr>
              <a:t>conclusion</a:t>
            </a:r>
            <a:r>
              <a:rPr lang="en-US" sz="1000" spc="5" dirty="0">
                <a:cs typeface="Cambria"/>
              </a:rPr>
              <a:t> </a:t>
            </a:r>
            <a:r>
              <a:rPr lang="en-US" sz="1000" spc="-5" dirty="0">
                <a:cs typeface="Cambria"/>
              </a:rPr>
              <a:t>of</a:t>
            </a:r>
            <a:r>
              <a:rPr lang="en-US" sz="1000" spc="5" dirty="0">
                <a:cs typeface="Cambria"/>
              </a:rPr>
              <a:t> </a:t>
            </a:r>
            <a:r>
              <a:rPr lang="en-US" sz="1000" spc="-5" dirty="0">
                <a:cs typeface="Cambria"/>
              </a:rPr>
              <a:t>the</a:t>
            </a:r>
            <a:r>
              <a:rPr lang="en-US" sz="1000" spc="5" dirty="0">
                <a:cs typeface="Cambria"/>
              </a:rPr>
              <a:t> </a:t>
            </a:r>
            <a:r>
              <a:rPr lang="en-US" sz="1000" spc="-5" dirty="0">
                <a:cs typeface="Cambria"/>
              </a:rPr>
              <a:t>activity.</a:t>
            </a:r>
            <a:r>
              <a:rPr lang="en-US" sz="1000" spc="15" dirty="0">
                <a:cs typeface="Cambria"/>
              </a:rPr>
              <a:t> </a:t>
            </a:r>
            <a:r>
              <a:rPr lang="en-US" sz="1000" dirty="0">
                <a:cs typeface="Cambria"/>
              </a:rPr>
              <a:t>A </a:t>
            </a:r>
            <a:r>
              <a:rPr lang="en-US" sz="1000" spc="-5" dirty="0">
                <a:cs typeface="Cambria"/>
              </a:rPr>
              <a:t>letter</a:t>
            </a:r>
            <a:r>
              <a:rPr lang="en-US" sz="1000" spc="5" dirty="0">
                <a:cs typeface="Cambria"/>
              </a:rPr>
              <a:t> </a:t>
            </a:r>
            <a:r>
              <a:rPr lang="en-US" sz="1000" spc="-5" dirty="0">
                <a:cs typeface="Cambria"/>
              </a:rPr>
              <a:t>certifying</a:t>
            </a:r>
            <a:r>
              <a:rPr lang="en-US" sz="1000" dirty="0">
                <a:cs typeface="Cambria"/>
              </a:rPr>
              <a:t> </a:t>
            </a:r>
            <a:r>
              <a:rPr lang="en-US" sz="1000" spc="-5" dirty="0">
                <a:cs typeface="Cambria"/>
              </a:rPr>
              <a:t>attendance</a:t>
            </a:r>
            <a:r>
              <a:rPr lang="en-US" sz="1000" spc="10" dirty="0">
                <a:cs typeface="Cambria"/>
              </a:rPr>
              <a:t> </a:t>
            </a:r>
            <a:r>
              <a:rPr lang="en-US" sz="1000" dirty="0">
                <a:cs typeface="Cambria"/>
              </a:rPr>
              <a:t>and</a:t>
            </a:r>
            <a:r>
              <a:rPr lang="en-US" sz="1000" spc="-5" dirty="0">
                <a:cs typeface="Cambria"/>
              </a:rPr>
              <a:t> credit </a:t>
            </a:r>
            <a:r>
              <a:rPr lang="en-US" sz="1000" spc="-251" dirty="0">
                <a:cs typeface="Cambria"/>
              </a:rPr>
              <a:t> </a:t>
            </a:r>
            <a:r>
              <a:rPr lang="en-US" sz="1000" spc="-5" dirty="0">
                <a:cs typeface="Cambria"/>
              </a:rPr>
              <a:t>verification</a:t>
            </a:r>
            <a:r>
              <a:rPr lang="en-US" sz="1000" dirty="0">
                <a:cs typeface="Cambria"/>
              </a:rPr>
              <a:t> </a:t>
            </a:r>
            <a:r>
              <a:rPr lang="en-US" sz="1000" spc="-5" dirty="0">
                <a:cs typeface="Cambria"/>
              </a:rPr>
              <a:t>will</a:t>
            </a:r>
            <a:r>
              <a:rPr lang="en-US" sz="1000" dirty="0">
                <a:cs typeface="Cambria"/>
              </a:rPr>
              <a:t> be</a:t>
            </a:r>
            <a:r>
              <a:rPr lang="en-US" sz="1000" spc="5" dirty="0">
                <a:cs typeface="Cambria"/>
              </a:rPr>
              <a:t> </a:t>
            </a:r>
            <a:r>
              <a:rPr lang="en-US" sz="1000" spc="-5" dirty="0">
                <a:cs typeface="Cambria"/>
              </a:rPr>
              <a:t>emailed </a:t>
            </a:r>
            <a:r>
              <a:rPr lang="en-US" sz="1000" dirty="0">
                <a:cs typeface="Cambria"/>
              </a:rPr>
              <a:t>to </a:t>
            </a:r>
            <a:r>
              <a:rPr lang="en-US" sz="1000" spc="-5" dirty="0">
                <a:cs typeface="Cambria"/>
              </a:rPr>
              <a:t>participants</a:t>
            </a:r>
            <a:r>
              <a:rPr lang="en-US" sz="1000" dirty="0">
                <a:cs typeface="Cambria"/>
              </a:rPr>
              <a:t> </a:t>
            </a:r>
            <a:r>
              <a:rPr lang="en-US" sz="1000" spc="-5" dirty="0">
                <a:cs typeface="Cambria"/>
              </a:rPr>
              <a:t>upon</a:t>
            </a:r>
            <a:r>
              <a:rPr lang="en-US" sz="1000" spc="5" dirty="0">
                <a:cs typeface="Cambria"/>
              </a:rPr>
              <a:t> </a:t>
            </a:r>
            <a:r>
              <a:rPr lang="en-US" sz="1000" spc="-5" dirty="0">
                <a:cs typeface="Cambria"/>
              </a:rPr>
              <a:t>completion</a:t>
            </a:r>
            <a:r>
              <a:rPr lang="en-US" sz="1000" spc="5" dirty="0">
                <a:cs typeface="Cambria"/>
              </a:rPr>
              <a:t> </a:t>
            </a:r>
            <a:r>
              <a:rPr lang="en-US" sz="1000" spc="-5" dirty="0">
                <a:cs typeface="Cambria"/>
              </a:rPr>
              <a:t>of</a:t>
            </a:r>
            <a:r>
              <a:rPr lang="en-US" sz="1000" dirty="0">
                <a:cs typeface="Cambria"/>
              </a:rPr>
              <a:t> </a:t>
            </a:r>
            <a:r>
              <a:rPr lang="en-US" sz="1000" spc="-5" dirty="0">
                <a:cs typeface="Cambria"/>
              </a:rPr>
              <a:t>the</a:t>
            </a:r>
            <a:r>
              <a:rPr lang="en-US" sz="1000" spc="5" dirty="0">
                <a:cs typeface="Cambria"/>
              </a:rPr>
              <a:t> </a:t>
            </a:r>
            <a:r>
              <a:rPr lang="en-US" sz="1000" spc="-5" dirty="0">
                <a:cs typeface="Cambria"/>
              </a:rPr>
              <a:t>online</a:t>
            </a:r>
            <a:r>
              <a:rPr lang="en-US" sz="1000" spc="5" dirty="0">
                <a:cs typeface="Cambria"/>
              </a:rPr>
              <a:t> </a:t>
            </a:r>
            <a:r>
              <a:rPr lang="en-US" sz="1000" spc="-5" dirty="0">
                <a:cs typeface="Cambria"/>
              </a:rPr>
              <a:t>evaluation </a:t>
            </a:r>
            <a:r>
              <a:rPr lang="en-US" sz="1000" dirty="0">
                <a:cs typeface="Cambria"/>
              </a:rPr>
              <a:t> </a:t>
            </a:r>
            <a:r>
              <a:rPr lang="en-US" sz="1000" spc="-5" dirty="0">
                <a:cs typeface="Cambria"/>
              </a:rPr>
              <a:t>survey.</a:t>
            </a:r>
            <a:endParaRPr lang="en-US" sz="1000" dirty="0">
              <a:cs typeface="Cambria"/>
            </a:endParaRPr>
          </a:p>
          <a:p>
            <a:pPr>
              <a:spcBef>
                <a:spcPts val="31"/>
              </a:spcBef>
            </a:pPr>
            <a:endParaRPr lang="en-US" sz="1000" dirty="0">
              <a:cs typeface="Cambria"/>
            </a:endParaRPr>
          </a:p>
          <a:p>
            <a:pPr marL="12700">
              <a:lnSpc>
                <a:spcPts val="1452"/>
              </a:lnSpc>
            </a:pPr>
            <a:r>
              <a:rPr lang="en-US" sz="1000" b="1" u="sng" spc="-5" dirty="0">
                <a:uFill>
                  <a:solidFill>
                    <a:schemeClr val="accent4">
                      <a:lumMod val="40000"/>
                      <a:lumOff val="60000"/>
                    </a:schemeClr>
                  </a:solidFill>
                </a:uFill>
                <a:cs typeface="Cambria"/>
              </a:rPr>
              <a:t>A</a:t>
            </a:r>
            <a:r>
              <a:rPr lang="en-US" sz="1000" b="1" u="sng" dirty="0">
                <a:uFill>
                  <a:solidFill>
                    <a:schemeClr val="accent4">
                      <a:lumMod val="40000"/>
                      <a:lumOff val="60000"/>
                    </a:schemeClr>
                  </a:solidFill>
                </a:uFill>
                <a:cs typeface="Cambria"/>
              </a:rPr>
              <a:t>c</a:t>
            </a:r>
            <a:r>
              <a:rPr lang="en-US" sz="1000" b="1" u="sng" spc="5" dirty="0">
                <a:uFill>
                  <a:solidFill>
                    <a:schemeClr val="accent4">
                      <a:lumMod val="40000"/>
                      <a:lumOff val="60000"/>
                    </a:schemeClr>
                  </a:solidFill>
                </a:uFill>
                <a:cs typeface="Cambria"/>
              </a:rPr>
              <a:t>t</a:t>
            </a:r>
            <a:r>
              <a:rPr lang="en-US" sz="1000" b="1" u="sng" spc="-10" dirty="0">
                <a:uFill>
                  <a:solidFill>
                    <a:schemeClr val="accent4">
                      <a:lumMod val="40000"/>
                      <a:lumOff val="60000"/>
                    </a:schemeClr>
                  </a:solidFill>
                </a:uFill>
                <a:cs typeface="Cambria"/>
              </a:rPr>
              <a:t>i</a:t>
            </a:r>
            <a:r>
              <a:rPr lang="en-US" sz="1000" b="1" u="sng" spc="-5" dirty="0">
                <a:uFill>
                  <a:solidFill>
                    <a:schemeClr val="accent4">
                      <a:lumMod val="40000"/>
                      <a:lumOff val="60000"/>
                    </a:schemeClr>
                  </a:solidFill>
                </a:uFill>
                <a:cs typeface="Cambria"/>
              </a:rPr>
              <a:t>vi</a:t>
            </a:r>
            <a:r>
              <a:rPr lang="en-US" sz="1000" b="1" u="sng" spc="5" dirty="0">
                <a:uFill>
                  <a:solidFill>
                    <a:schemeClr val="accent4">
                      <a:lumMod val="40000"/>
                      <a:lumOff val="60000"/>
                    </a:schemeClr>
                  </a:solidFill>
                </a:uFill>
                <a:cs typeface="Cambria"/>
              </a:rPr>
              <a:t>t</a:t>
            </a:r>
            <a:r>
              <a:rPr lang="en-US" sz="1000" b="1" u="sng" dirty="0">
                <a:uFill>
                  <a:solidFill>
                    <a:schemeClr val="accent4">
                      <a:lumMod val="40000"/>
                      <a:lumOff val="60000"/>
                    </a:schemeClr>
                  </a:solidFill>
                </a:uFill>
                <a:cs typeface="Cambria"/>
              </a:rPr>
              <a:t>y</a:t>
            </a:r>
            <a:r>
              <a:rPr lang="en-US" sz="1000" b="1" u="sng" spc="-5" dirty="0">
                <a:uFill>
                  <a:solidFill>
                    <a:schemeClr val="accent4">
                      <a:lumMod val="40000"/>
                      <a:lumOff val="60000"/>
                    </a:schemeClr>
                  </a:solidFill>
                </a:uFill>
                <a:cs typeface="Cambria"/>
              </a:rPr>
              <a:t> </a:t>
            </a:r>
            <a:r>
              <a:rPr lang="en-US" sz="1000" b="1" u="sng" spc="-10" dirty="0">
                <a:uFill>
                  <a:solidFill>
                    <a:schemeClr val="accent4">
                      <a:lumMod val="40000"/>
                      <a:lumOff val="60000"/>
                    </a:schemeClr>
                  </a:solidFill>
                </a:uFill>
                <a:cs typeface="Cambria"/>
              </a:rPr>
              <a:t>Di</a:t>
            </a:r>
            <a:r>
              <a:rPr lang="en-US" sz="1000" b="1" u="sng" spc="-5" dirty="0">
                <a:uFill>
                  <a:solidFill>
                    <a:schemeClr val="accent4">
                      <a:lumMod val="40000"/>
                      <a:lumOff val="60000"/>
                    </a:schemeClr>
                  </a:solidFill>
                </a:uFill>
                <a:cs typeface="Cambria"/>
              </a:rPr>
              <a:t>re</a:t>
            </a:r>
            <a:r>
              <a:rPr lang="en-US" sz="1000" b="1" u="sng" dirty="0">
                <a:uFill>
                  <a:solidFill>
                    <a:schemeClr val="accent4">
                      <a:lumMod val="40000"/>
                      <a:lumOff val="60000"/>
                    </a:schemeClr>
                  </a:solidFill>
                </a:uFill>
                <a:cs typeface="Cambria"/>
              </a:rPr>
              <a:t>c</a:t>
            </a:r>
            <a:r>
              <a:rPr lang="en-US" sz="1000" b="1" u="sng" spc="5" dirty="0">
                <a:uFill>
                  <a:solidFill>
                    <a:schemeClr val="accent4">
                      <a:lumMod val="40000"/>
                      <a:lumOff val="60000"/>
                    </a:schemeClr>
                  </a:solidFill>
                </a:uFill>
                <a:cs typeface="Cambria"/>
              </a:rPr>
              <a:t>t</a:t>
            </a:r>
            <a:r>
              <a:rPr lang="en-US" sz="1000" b="1" u="sng" dirty="0">
                <a:uFill>
                  <a:solidFill>
                    <a:schemeClr val="accent4">
                      <a:lumMod val="40000"/>
                      <a:lumOff val="60000"/>
                    </a:schemeClr>
                  </a:solidFill>
                </a:uFill>
                <a:cs typeface="Cambria"/>
              </a:rPr>
              <a:t>or </a:t>
            </a:r>
            <a:r>
              <a:rPr lang="en-US" sz="1000" b="1" dirty="0">
                <a:uFill>
                  <a:solidFill>
                    <a:schemeClr val="accent4">
                      <a:lumMod val="40000"/>
                      <a:lumOff val="60000"/>
                    </a:schemeClr>
                  </a:solidFill>
                </a:uFill>
                <a:cs typeface="Cambria"/>
              </a:rPr>
              <a:t>-</a:t>
            </a:r>
            <a:r>
              <a:rPr lang="en-US" sz="1000" spc="-5" dirty="0">
                <a:cs typeface="Cambria"/>
              </a:rPr>
              <a:t>Susan Salmond,</a:t>
            </a:r>
            <a:r>
              <a:rPr lang="en-US" sz="1000" spc="5" dirty="0">
                <a:cs typeface="Cambria"/>
              </a:rPr>
              <a:t> </a:t>
            </a:r>
            <a:r>
              <a:rPr lang="en-US" sz="1000" spc="-5" dirty="0">
                <a:cs typeface="Cambria"/>
              </a:rPr>
              <a:t>EdD,</a:t>
            </a:r>
            <a:r>
              <a:rPr lang="en-US" sz="1000" dirty="0">
                <a:cs typeface="Cambria"/>
              </a:rPr>
              <a:t> </a:t>
            </a:r>
            <a:r>
              <a:rPr lang="en-US" sz="1000" spc="-10" dirty="0">
                <a:cs typeface="Cambria"/>
              </a:rPr>
              <a:t>RN,</a:t>
            </a:r>
            <a:r>
              <a:rPr lang="en-US" sz="1000" spc="5" dirty="0">
                <a:cs typeface="Cambria"/>
              </a:rPr>
              <a:t> </a:t>
            </a:r>
            <a:r>
              <a:rPr lang="en-US" sz="1000" spc="-5" dirty="0">
                <a:cs typeface="Cambria"/>
              </a:rPr>
              <a:t>ANEF,</a:t>
            </a:r>
            <a:r>
              <a:rPr lang="en-US" sz="1000" spc="-10" dirty="0">
                <a:cs typeface="Cambria"/>
              </a:rPr>
              <a:t> </a:t>
            </a:r>
            <a:r>
              <a:rPr lang="en-US" sz="1000" spc="-5" dirty="0">
                <a:cs typeface="Cambria"/>
              </a:rPr>
              <a:t>FAAN</a:t>
            </a:r>
            <a:r>
              <a:rPr lang="en-US" sz="1000" dirty="0">
                <a:cs typeface="Cambria"/>
              </a:rPr>
              <a:t>         </a:t>
            </a:r>
            <a:r>
              <a:rPr lang="en-US" sz="1000" b="1" u="sng" spc="-5" dirty="0">
                <a:uFill>
                  <a:solidFill>
                    <a:schemeClr val="accent4">
                      <a:lumMod val="40000"/>
                      <a:lumOff val="60000"/>
                    </a:schemeClr>
                  </a:solidFill>
                </a:uFill>
                <a:cs typeface="Cambria"/>
              </a:rPr>
              <a:t>Planning</a:t>
            </a:r>
            <a:r>
              <a:rPr lang="en-US" sz="1000" b="1" u="sng" spc="-51"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Committee</a:t>
            </a:r>
            <a:r>
              <a:rPr lang="en-US" sz="1000" b="1" u="sng" dirty="0">
                <a:uFill>
                  <a:solidFill>
                    <a:schemeClr val="accent4">
                      <a:lumMod val="40000"/>
                      <a:lumOff val="60000"/>
                    </a:schemeClr>
                  </a:solidFill>
                </a:uFill>
                <a:cs typeface="Cambria"/>
              </a:rPr>
              <a:t> </a:t>
            </a:r>
            <a:r>
              <a:rPr lang="en-US" sz="1000" b="1" dirty="0">
                <a:uFill>
                  <a:solidFill>
                    <a:schemeClr val="accent4">
                      <a:lumMod val="40000"/>
                      <a:lumOff val="60000"/>
                    </a:schemeClr>
                  </a:solidFill>
                </a:uFill>
                <a:cs typeface="Cambria"/>
              </a:rPr>
              <a:t> -</a:t>
            </a:r>
            <a:r>
              <a:rPr lang="en-US" sz="1000" spc="-5" dirty="0">
                <a:cs typeface="Cambria"/>
              </a:rPr>
              <a:t>Edna</a:t>
            </a:r>
            <a:r>
              <a:rPr lang="en-US" sz="1000" spc="-10" dirty="0">
                <a:cs typeface="Cambria"/>
              </a:rPr>
              <a:t> </a:t>
            </a:r>
            <a:r>
              <a:rPr lang="en-US" sz="1000" spc="-5" dirty="0">
                <a:cs typeface="Cambria"/>
              </a:rPr>
              <a:t>Cadmus,</a:t>
            </a:r>
            <a:r>
              <a:rPr lang="en-US" sz="1000" dirty="0">
                <a:cs typeface="Cambria"/>
              </a:rPr>
              <a:t> </a:t>
            </a:r>
            <a:r>
              <a:rPr lang="en-US" sz="1000" spc="-5" dirty="0">
                <a:cs typeface="Cambria"/>
              </a:rPr>
              <a:t>PhD, RN, NEA-BC,</a:t>
            </a:r>
            <a:r>
              <a:rPr lang="en-US" sz="1000" dirty="0">
                <a:cs typeface="Cambria"/>
              </a:rPr>
              <a:t> </a:t>
            </a:r>
            <a:r>
              <a:rPr lang="en-US" sz="1000" spc="-5" dirty="0">
                <a:cs typeface="Cambria"/>
              </a:rPr>
              <a:t>FAAN &amp; </a:t>
            </a:r>
            <a:r>
              <a:rPr lang="en-US" sz="1000" spc="-256" dirty="0">
                <a:cs typeface="Cambria"/>
              </a:rPr>
              <a:t> </a:t>
            </a:r>
            <a:r>
              <a:rPr lang="en-US" sz="1000" spc="-5" dirty="0">
                <a:cs typeface="Cambria"/>
              </a:rPr>
              <a:t>Jennifer</a:t>
            </a:r>
            <a:r>
              <a:rPr lang="en-US" sz="1000" spc="-10" dirty="0">
                <a:cs typeface="Cambria"/>
              </a:rPr>
              <a:t> </a:t>
            </a:r>
            <a:r>
              <a:rPr lang="en-US" sz="1000" spc="-5" dirty="0">
                <a:cs typeface="Cambria"/>
              </a:rPr>
              <a:t>Polakowski, MPA</a:t>
            </a:r>
            <a:endParaRPr lang="en-US" sz="1000" dirty="0">
              <a:cs typeface="Cambria"/>
            </a:endParaRPr>
          </a:p>
          <a:p>
            <a:pPr>
              <a:spcBef>
                <a:spcPts val="56"/>
              </a:spcBef>
            </a:pPr>
            <a:endParaRPr lang="en-US" sz="1000" dirty="0">
              <a:cs typeface="Cambria"/>
            </a:endParaRPr>
          </a:p>
          <a:p>
            <a:pPr marL="12700">
              <a:lnSpc>
                <a:spcPts val="1452"/>
              </a:lnSpc>
            </a:pPr>
            <a:r>
              <a:rPr lang="en-US" sz="1000" b="1" u="sng" spc="-5" dirty="0">
                <a:uFill>
                  <a:solidFill>
                    <a:schemeClr val="accent4">
                      <a:lumMod val="40000"/>
                      <a:lumOff val="60000"/>
                    </a:schemeClr>
                  </a:solidFill>
                </a:uFill>
                <a:cs typeface="Cambria"/>
              </a:rPr>
              <a:t>Guest</a:t>
            </a:r>
            <a:r>
              <a:rPr lang="en-US" sz="1000" b="1" u="sng" spc="-61"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Faculty</a:t>
            </a:r>
            <a:endParaRPr lang="en-US" sz="1000" b="1" u="sng" spc="-5" dirty="0">
              <a:uFill>
                <a:solidFill>
                  <a:srgbClr val="FFC000">
                    <a:lumMod val="40000"/>
                    <a:lumOff val="60000"/>
                  </a:srgbClr>
                </a:solidFill>
              </a:uFill>
              <a:cs typeface="Cambria"/>
            </a:endParaRPr>
          </a:p>
          <a:p>
            <a:pPr marL="12700">
              <a:lnSpc>
                <a:spcPts val="1452"/>
              </a:lnSpc>
            </a:pPr>
            <a:r>
              <a:rPr lang="en-US" sz="1000" dirty="0"/>
              <a:t>Susan Salmond, EdD, RN, ANEF, FAAN</a:t>
            </a:r>
            <a:endParaRPr lang="en-US" sz="1000" dirty="0">
              <a:cs typeface="Calibri" panose="020F0502020204030204"/>
            </a:endParaRPr>
          </a:p>
          <a:p>
            <a:pPr marL="12700">
              <a:lnSpc>
                <a:spcPts val="1452"/>
              </a:lnSpc>
            </a:pPr>
            <a:endParaRPr lang="en-US" sz="1000" dirty="0">
              <a:cs typeface="Calibri" panose="020F0502020204030204"/>
            </a:endParaRPr>
          </a:p>
          <a:p>
            <a:pPr marL="12700">
              <a:lnSpc>
                <a:spcPts val="1452"/>
              </a:lnSpc>
            </a:pPr>
            <a:endParaRPr lang="en-US" sz="1000" dirty="0">
              <a:cs typeface="Calibri" panose="020F0502020204030204"/>
            </a:endParaRPr>
          </a:p>
          <a:p>
            <a:pPr marL="12700">
              <a:lnSpc>
                <a:spcPts val="1462"/>
              </a:lnSpc>
              <a:spcBef>
                <a:spcPts val="5"/>
              </a:spcBef>
            </a:pPr>
            <a:r>
              <a:rPr lang="en-US" sz="1000" b="1" u="sng" spc="-5" dirty="0">
                <a:uFill>
                  <a:solidFill>
                    <a:schemeClr val="accent4">
                      <a:lumMod val="40000"/>
                      <a:lumOff val="60000"/>
                    </a:schemeClr>
                  </a:solidFill>
                </a:uFill>
                <a:cs typeface="Cambria"/>
              </a:rPr>
              <a:t>Disclosure</a:t>
            </a:r>
            <a:r>
              <a:rPr lang="en-US" sz="1000" b="1" u="sng" spc="-46"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Declarations</a:t>
            </a:r>
            <a:endParaRPr lang="en-US" sz="1000" dirty="0">
              <a:uFill>
                <a:solidFill>
                  <a:srgbClr val="FFC000">
                    <a:lumMod val="40000"/>
                    <a:lumOff val="60000"/>
                  </a:srgbClr>
                </a:solidFill>
              </a:uFill>
              <a:cs typeface="Cambria"/>
            </a:endParaRPr>
          </a:p>
          <a:p>
            <a:pPr marL="12700" marR="39370">
              <a:lnSpc>
                <a:spcPct val="97700"/>
              </a:lnSpc>
              <a:spcBef>
                <a:spcPts val="20"/>
              </a:spcBef>
            </a:pPr>
            <a:r>
              <a:rPr lang="en-US" sz="1000" spc="-5" dirty="0">
                <a:cs typeface="Cambria"/>
              </a:rPr>
              <a:t>In</a:t>
            </a:r>
            <a:r>
              <a:rPr lang="en-US" sz="1000" dirty="0">
                <a:cs typeface="Cambria"/>
              </a:rPr>
              <a:t> </a:t>
            </a:r>
            <a:r>
              <a:rPr lang="en-US" sz="1000" spc="-5" dirty="0">
                <a:cs typeface="Cambria"/>
              </a:rPr>
              <a:t>accordance</a:t>
            </a:r>
            <a:r>
              <a:rPr lang="en-US" sz="1000" spc="5" dirty="0">
                <a:cs typeface="Cambria"/>
              </a:rPr>
              <a:t> </a:t>
            </a:r>
            <a:r>
              <a:rPr lang="en-US" sz="1000" spc="-5" dirty="0">
                <a:cs typeface="Cambria"/>
              </a:rPr>
              <a:t>with the</a:t>
            </a:r>
            <a:r>
              <a:rPr lang="en-US" sz="1000" spc="15" dirty="0">
                <a:cs typeface="Cambria"/>
              </a:rPr>
              <a:t> </a:t>
            </a:r>
            <a:r>
              <a:rPr lang="en-US" sz="1000" spc="-5" dirty="0">
                <a:cs typeface="Cambria"/>
              </a:rPr>
              <a:t>disclosure</a:t>
            </a:r>
            <a:r>
              <a:rPr lang="en-US" sz="1000" spc="5" dirty="0">
                <a:cs typeface="Cambria"/>
              </a:rPr>
              <a:t> </a:t>
            </a:r>
            <a:r>
              <a:rPr lang="en-US" sz="1000" spc="-5" dirty="0">
                <a:cs typeface="Cambria"/>
              </a:rPr>
              <a:t>policies of</a:t>
            </a:r>
            <a:r>
              <a:rPr lang="en-US" sz="1000" dirty="0">
                <a:cs typeface="Cambria"/>
              </a:rPr>
              <a:t> RBHS</a:t>
            </a:r>
            <a:r>
              <a:rPr lang="en-US" sz="1000" spc="5" dirty="0">
                <a:cs typeface="Cambria"/>
              </a:rPr>
              <a:t> </a:t>
            </a:r>
            <a:r>
              <a:rPr lang="en-US" sz="1000" dirty="0">
                <a:cs typeface="Cambria"/>
              </a:rPr>
              <a:t>and</a:t>
            </a:r>
            <a:r>
              <a:rPr lang="en-US" sz="1000" spc="-10" dirty="0">
                <a:cs typeface="Cambria"/>
              </a:rPr>
              <a:t> </a:t>
            </a:r>
            <a:r>
              <a:rPr lang="en-US" sz="1000" dirty="0">
                <a:cs typeface="Cambria"/>
              </a:rPr>
              <a:t>to </a:t>
            </a:r>
            <a:r>
              <a:rPr lang="en-US" sz="1000" spc="-5" dirty="0">
                <a:cs typeface="Cambria"/>
              </a:rPr>
              <a:t>conform</a:t>
            </a:r>
            <a:r>
              <a:rPr lang="en-US" sz="1000" dirty="0">
                <a:cs typeface="Cambria"/>
              </a:rPr>
              <a:t> with</a:t>
            </a:r>
            <a:r>
              <a:rPr lang="en-US" sz="1000" spc="-5" dirty="0">
                <a:cs typeface="Cambria"/>
              </a:rPr>
              <a:t> Joint</a:t>
            </a:r>
            <a:r>
              <a:rPr lang="en-US" sz="1000" spc="5" dirty="0">
                <a:cs typeface="Cambria"/>
              </a:rPr>
              <a:t> </a:t>
            </a:r>
            <a:r>
              <a:rPr lang="en-US" sz="1000" spc="-5" dirty="0">
                <a:cs typeface="Cambria"/>
              </a:rPr>
              <a:t>Accreditation </a:t>
            </a:r>
            <a:r>
              <a:rPr lang="en-US" sz="1000" spc="-256" dirty="0">
                <a:cs typeface="Cambria"/>
              </a:rPr>
              <a:t> </a:t>
            </a:r>
            <a:r>
              <a:rPr lang="en-US" sz="1000" spc="-5" dirty="0">
                <a:cs typeface="Cambria"/>
              </a:rPr>
              <a:t>requirements</a:t>
            </a:r>
            <a:r>
              <a:rPr lang="en-US" sz="1000" dirty="0">
                <a:cs typeface="Cambria"/>
              </a:rPr>
              <a:t> and</a:t>
            </a:r>
            <a:r>
              <a:rPr lang="en-US" sz="1000" spc="-5" dirty="0">
                <a:cs typeface="Cambria"/>
              </a:rPr>
              <a:t> FDA</a:t>
            </a:r>
            <a:r>
              <a:rPr lang="en-US" sz="1000" dirty="0">
                <a:cs typeface="Cambria"/>
              </a:rPr>
              <a:t> </a:t>
            </a:r>
            <a:r>
              <a:rPr lang="en-US" sz="1000" spc="-5" dirty="0">
                <a:cs typeface="Cambria"/>
              </a:rPr>
              <a:t>guidelines,</a:t>
            </a:r>
            <a:r>
              <a:rPr lang="en-US" sz="1000" spc="10" dirty="0">
                <a:cs typeface="Cambria"/>
              </a:rPr>
              <a:t> </a:t>
            </a:r>
            <a:r>
              <a:rPr lang="en-US" sz="1000" spc="-5" dirty="0">
                <a:cs typeface="Cambria"/>
              </a:rPr>
              <a:t>individuals</a:t>
            </a:r>
            <a:r>
              <a:rPr lang="en-US" sz="1000" spc="5" dirty="0">
                <a:cs typeface="Cambria"/>
              </a:rPr>
              <a:t> </a:t>
            </a:r>
            <a:r>
              <a:rPr lang="en-US" sz="1000" dirty="0">
                <a:cs typeface="Cambria"/>
              </a:rPr>
              <a:t>in</a:t>
            </a:r>
            <a:r>
              <a:rPr lang="en-US" sz="1000" spc="5" dirty="0">
                <a:cs typeface="Cambria"/>
              </a:rPr>
              <a:t> </a:t>
            </a:r>
            <a:r>
              <a:rPr lang="en-US" sz="1000" dirty="0">
                <a:cs typeface="Cambria"/>
              </a:rPr>
              <a:t>a</a:t>
            </a:r>
            <a:r>
              <a:rPr lang="en-US" sz="1000" spc="5" dirty="0">
                <a:cs typeface="Cambria"/>
              </a:rPr>
              <a:t> </a:t>
            </a:r>
            <a:r>
              <a:rPr lang="en-US" sz="1000" spc="-5" dirty="0">
                <a:cs typeface="Cambria"/>
              </a:rPr>
              <a:t>position</a:t>
            </a:r>
            <a:r>
              <a:rPr lang="en-US" sz="1000" dirty="0">
                <a:cs typeface="Cambria"/>
              </a:rPr>
              <a:t> to </a:t>
            </a:r>
            <a:r>
              <a:rPr lang="en-US" sz="1000" spc="-5" dirty="0">
                <a:cs typeface="Cambria"/>
              </a:rPr>
              <a:t>control</a:t>
            </a:r>
            <a:r>
              <a:rPr lang="en-US" sz="1000" dirty="0">
                <a:cs typeface="Cambria"/>
              </a:rPr>
              <a:t> t</a:t>
            </a:r>
            <a:r>
              <a:rPr lang="en-US" sz="1000" spc="-5" dirty="0">
                <a:cs typeface="Cambria"/>
              </a:rPr>
              <a:t>he</a:t>
            </a:r>
            <a:r>
              <a:rPr lang="en-US" sz="1000" spc="5" dirty="0">
                <a:cs typeface="Cambria"/>
              </a:rPr>
              <a:t> </a:t>
            </a:r>
            <a:r>
              <a:rPr lang="en-US" sz="1000" spc="-5" dirty="0">
                <a:cs typeface="Cambria"/>
              </a:rPr>
              <a:t>content</a:t>
            </a:r>
            <a:r>
              <a:rPr lang="en-US" sz="1000" spc="5" dirty="0">
                <a:cs typeface="Cambria"/>
              </a:rPr>
              <a:t> </a:t>
            </a:r>
            <a:r>
              <a:rPr lang="en-US" sz="1000" spc="-5" dirty="0">
                <a:cs typeface="Cambria"/>
              </a:rPr>
              <a:t>of</a:t>
            </a:r>
            <a:r>
              <a:rPr lang="en-US" sz="1000" dirty="0">
                <a:cs typeface="Cambria"/>
              </a:rPr>
              <a:t> </a:t>
            </a:r>
            <a:r>
              <a:rPr lang="en-US" sz="1000" spc="-5" dirty="0">
                <a:cs typeface="Cambria"/>
              </a:rPr>
              <a:t>this </a:t>
            </a:r>
            <a:r>
              <a:rPr lang="en-US" sz="1000" dirty="0">
                <a:cs typeface="Cambria"/>
              </a:rPr>
              <a:t> </a:t>
            </a:r>
            <a:r>
              <a:rPr lang="en-US" sz="1000" spc="-5" dirty="0">
                <a:cs typeface="Cambria"/>
              </a:rPr>
              <a:t>educational</a:t>
            </a:r>
            <a:r>
              <a:rPr lang="en-US" sz="1000" dirty="0">
                <a:cs typeface="Cambria"/>
              </a:rPr>
              <a:t> </a:t>
            </a:r>
            <a:r>
              <a:rPr lang="en-US" sz="1000" spc="-5" dirty="0">
                <a:cs typeface="Cambria"/>
              </a:rPr>
              <a:t>activity</a:t>
            </a:r>
            <a:r>
              <a:rPr lang="en-US" sz="1000" spc="5" dirty="0">
                <a:cs typeface="Cambria"/>
              </a:rPr>
              <a:t> </a:t>
            </a:r>
            <a:r>
              <a:rPr lang="en-US" sz="1000" spc="-5" dirty="0">
                <a:cs typeface="Cambria"/>
              </a:rPr>
              <a:t>are</a:t>
            </a:r>
            <a:r>
              <a:rPr lang="en-US" sz="1000" spc="10" dirty="0">
                <a:cs typeface="Cambria"/>
              </a:rPr>
              <a:t> </a:t>
            </a:r>
            <a:r>
              <a:rPr lang="en-US" sz="1000" spc="-5" dirty="0">
                <a:cs typeface="Cambria"/>
              </a:rPr>
              <a:t>required </a:t>
            </a:r>
            <a:r>
              <a:rPr lang="en-US" sz="1000" dirty="0">
                <a:cs typeface="Cambria"/>
              </a:rPr>
              <a:t>to</a:t>
            </a:r>
            <a:r>
              <a:rPr lang="en-US" sz="1000" spc="5" dirty="0">
                <a:cs typeface="Cambria"/>
              </a:rPr>
              <a:t> </a:t>
            </a:r>
            <a:r>
              <a:rPr lang="en-US" sz="1000" spc="-5" dirty="0">
                <a:cs typeface="Cambria"/>
              </a:rPr>
              <a:t>disclose</a:t>
            </a:r>
            <a:r>
              <a:rPr lang="en-US" sz="1000" spc="10" dirty="0">
                <a:cs typeface="Cambria"/>
              </a:rPr>
              <a:t> </a:t>
            </a:r>
            <a:r>
              <a:rPr lang="en-US" sz="1000" dirty="0">
                <a:cs typeface="Cambria"/>
              </a:rPr>
              <a:t>to the</a:t>
            </a:r>
            <a:r>
              <a:rPr lang="en-US" sz="1000" spc="10" dirty="0">
                <a:cs typeface="Cambria"/>
              </a:rPr>
              <a:t> </a:t>
            </a:r>
            <a:r>
              <a:rPr lang="en-US" sz="1000" spc="-5" dirty="0">
                <a:cs typeface="Cambria"/>
              </a:rPr>
              <a:t>activity</a:t>
            </a:r>
            <a:r>
              <a:rPr lang="en-US" sz="1000" spc="5" dirty="0">
                <a:cs typeface="Cambria"/>
              </a:rPr>
              <a:t> </a:t>
            </a:r>
            <a:r>
              <a:rPr lang="en-US" sz="1000" spc="-5" dirty="0">
                <a:cs typeface="Cambria"/>
              </a:rPr>
              <a:t>participants:</a:t>
            </a:r>
            <a:r>
              <a:rPr lang="en-US" sz="1000" dirty="0">
                <a:cs typeface="Cambria"/>
              </a:rPr>
              <a:t> </a:t>
            </a:r>
            <a:r>
              <a:rPr lang="en-US" sz="1000" spc="-5" dirty="0">
                <a:cs typeface="Cambria"/>
              </a:rPr>
              <a:t>1)</a:t>
            </a:r>
            <a:r>
              <a:rPr lang="en-US" sz="1000" spc="5" dirty="0">
                <a:cs typeface="Cambria"/>
              </a:rPr>
              <a:t> </a:t>
            </a:r>
            <a:r>
              <a:rPr lang="en-US" sz="1000" spc="-5" dirty="0">
                <a:cs typeface="Cambria"/>
              </a:rPr>
              <a:t>the</a:t>
            </a:r>
            <a:r>
              <a:rPr lang="en-US" sz="1000" spc="10" dirty="0">
                <a:cs typeface="Cambria"/>
              </a:rPr>
              <a:t> </a:t>
            </a:r>
            <a:r>
              <a:rPr lang="en-US" sz="1000" spc="-5" dirty="0">
                <a:cs typeface="Cambria"/>
              </a:rPr>
              <a:t>existence</a:t>
            </a:r>
            <a:r>
              <a:rPr lang="en-US" sz="1000" spc="5" dirty="0">
                <a:cs typeface="Cambria"/>
              </a:rPr>
              <a:t> </a:t>
            </a:r>
            <a:r>
              <a:rPr lang="en-US" sz="1000" spc="-5" dirty="0">
                <a:cs typeface="Cambria"/>
              </a:rPr>
              <a:t>of </a:t>
            </a:r>
            <a:r>
              <a:rPr lang="en-US" sz="1000" dirty="0">
                <a:cs typeface="Cambria"/>
              </a:rPr>
              <a:t> any</a:t>
            </a:r>
            <a:r>
              <a:rPr lang="en-US" sz="1000" spc="-10" dirty="0">
                <a:cs typeface="Cambria"/>
              </a:rPr>
              <a:t> </a:t>
            </a:r>
            <a:r>
              <a:rPr lang="en-US" sz="1000" spc="-5" dirty="0">
                <a:cs typeface="Cambria"/>
              </a:rPr>
              <a:t>relevant</a:t>
            </a:r>
            <a:r>
              <a:rPr lang="en-US" sz="1000" spc="5" dirty="0">
                <a:cs typeface="Cambria"/>
              </a:rPr>
              <a:t> </a:t>
            </a:r>
            <a:r>
              <a:rPr lang="en-US" sz="1000" spc="-5" dirty="0">
                <a:cs typeface="Cambria"/>
              </a:rPr>
              <a:t>financial</a:t>
            </a:r>
            <a:r>
              <a:rPr lang="en-US" sz="1000" dirty="0">
                <a:cs typeface="Cambria"/>
              </a:rPr>
              <a:t> </a:t>
            </a:r>
            <a:r>
              <a:rPr lang="en-US" sz="1000" spc="-5" dirty="0">
                <a:cs typeface="Cambria"/>
              </a:rPr>
              <a:t>relationship</a:t>
            </a:r>
            <a:r>
              <a:rPr lang="en-US" sz="1000" spc="5" dirty="0">
                <a:cs typeface="Cambria"/>
              </a:rPr>
              <a:t> </a:t>
            </a:r>
            <a:r>
              <a:rPr lang="en-US" sz="1000" spc="-5" dirty="0">
                <a:cs typeface="Cambria"/>
              </a:rPr>
              <a:t>with</a:t>
            </a:r>
            <a:r>
              <a:rPr lang="en-US" sz="1000" dirty="0">
                <a:cs typeface="Cambria"/>
              </a:rPr>
              <a:t> any</a:t>
            </a:r>
            <a:r>
              <a:rPr lang="en-US" sz="1000" spc="-5" dirty="0">
                <a:cs typeface="Cambria"/>
              </a:rPr>
              <a:t> entity producing,</a:t>
            </a:r>
            <a:r>
              <a:rPr lang="en-US" sz="1000" spc="10" dirty="0">
                <a:cs typeface="Cambria"/>
              </a:rPr>
              <a:t> </a:t>
            </a:r>
            <a:r>
              <a:rPr lang="en-US" sz="1000" spc="-5" dirty="0">
                <a:cs typeface="Cambria"/>
              </a:rPr>
              <a:t>marketing,</a:t>
            </a:r>
            <a:r>
              <a:rPr lang="en-US" sz="1000" spc="10" dirty="0">
                <a:cs typeface="Cambria"/>
              </a:rPr>
              <a:t> </a:t>
            </a:r>
            <a:r>
              <a:rPr lang="en-US" sz="1000" spc="-5" dirty="0">
                <a:cs typeface="Cambria"/>
              </a:rPr>
              <a:t>re-selling,</a:t>
            </a:r>
            <a:r>
              <a:rPr lang="en-US" sz="1000" spc="10" dirty="0">
                <a:cs typeface="Cambria"/>
              </a:rPr>
              <a:t> </a:t>
            </a:r>
            <a:r>
              <a:rPr lang="en-US" sz="1000" spc="-5" dirty="0">
                <a:cs typeface="Cambria"/>
              </a:rPr>
              <a:t>or </a:t>
            </a:r>
            <a:r>
              <a:rPr lang="en-US" sz="1000" dirty="0">
                <a:cs typeface="Cambria"/>
              </a:rPr>
              <a:t> </a:t>
            </a:r>
            <a:r>
              <a:rPr lang="en-US" sz="1000" spc="-5" dirty="0">
                <a:cs typeface="Cambria"/>
              </a:rPr>
              <a:t>distributing</a:t>
            </a:r>
            <a:r>
              <a:rPr lang="en-US" sz="1000" spc="-10" dirty="0">
                <a:cs typeface="Cambria"/>
              </a:rPr>
              <a:t> </a:t>
            </a:r>
            <a:r>
              <a:rPr lang="en-US" sz="1000" spc="-5" dirty="0">
                <a:cs typeface="Cambria"/>
              </a:rPr>
              <a:t>health</a:t>
            </a:r>
            <a:r>
              <a:rPr lang="en-US" sz="1000" dirty="0">
                <a:cs typeface="Cambria"/>
              </a:rPr>
              <a:t> </a:t>
            </a:r>
            <a:r>
              <a:rPr lang="en-US" sz="1000" spc="-5" dirty="0">
                <a:cs typeface="Cambria"/>
              </a:rPr>
              <a:t>care</a:t>
            </a:r>
            <a:r>
              <a:rPr lang="en-US" sz="1000" spc="5" dirty="0">
                <a:cs typeface="Cambria"/>
              </a:rPr>
              <a:t> </a:t>
            </a:r>
            <a:r>
              <a:rPr lang="en-US" sz="1000" spc="-5" dirty="0">
                <a:cs typeface="Cambria"/>
              </a:rPr>
              <a:t>goods</a:t>
            </a:r>
            <a:r>
              <a:rPr lang="en-US" sz="1000" spc="5" dirty="0">
                <a:cs typeface="Cambria"/>
              </a:rPr>
              <a:t> or</a:t>
            </a:r>
            <a:r>
              <a:rPr lang="en-US" sz="1000" dirty="0">
                <a:cs typeface="Cambria"/>
              </a:rPr>
              <a:t> </a:t>
            </a:r>
            <a:r>
              <a:rPr lang="en-US" sz="1000" spc="-5" dirty="0">
                <a:cs typeface="Cambria"/>
              </a:rPr>
              <a:t>services</a:t>
            </a:r>
            <a:r>
              <a:rPr lang="en-US" sz="1000" spc="5" dirty="0">
                <a:cs typeface="Cambria"/>
              </a:rPr>
              <a:t> </a:t>
            </a:r>
            <a:r>
              <a:rPr lang="en-US" sz="1000" spc="-5" dirty="0">
                <a:cs typeface="Cambria"/>
              </a:rPr>
              <a:t>consumed by,</a:t>
            </a:r>
            <a:r>
              <a:rPr lang="en-US" sz="1000" spc="10" dirty="0">
                <a:cs typeface="Cambria"/>
              </a:rPr>
              <a:t> </a:t>
            </a:r>
            <a:r>
              <a:rPr lang="en-US" sz="1000" spc="-5" dirty="0">
                <a:cs typeface="Cambria"/>
              </a:rPr>
              <a:t>or</a:t>
            </a:r>
            <a:r>
              <a:rPr lang="en-US" sz="1000" dirty="0">
                <a:cs typeface="Cambria"/>
              </a:rPr>
              <a:t> </a:t>
            </a:r>
            <a:r>
              <a:rPr lang="en-US" sz="1000" spc="-5" dirty="0">
                <a:cs typeface="Cambria"/>
              </a:rPr>
              <a:t>used on,</a:t>
            </a:r>
            <a:r>
              <a:rPr lang="en-US" sz="1000" spc="10" dirty="0">
                <a:cs typeface="Cambria"/>
              </a:rPr>
              <a:t> </a:t>
            </a:r>
            <a:r>
              <a:rPr lang="en-US" sz="1000" spc="-5" dirty="0">
                <a:cs typeface="Cambria"/>
              </a:rPr>
              <a:t>patients,</a:t>
            </a:r>
            <a:r>
              <a:rPr lang="en-US" sz="1000" spc="10" dirty="0">
                <a:cs typeface="Cambria"/>
              </a:rPr>
              <a:t> </a:t>
            </a:r>
            <a:r>
              <a:rPr lang="en-US" sz="1000" spc="-5" dirty="0">
                <a:cs typeface="Cambria"/>
              </a:rPr>
              <a:t>with</a:t>
            </a:r>
            <a:r>
              <a:rPr lang="en-US" sz="1000" dirty="0">
                <a:cs typeface="Cambria"/>
              </a:rPr>
              <a:t> </a:t>
            </a:r>
            <a:r>
              <a:rPr lang="en-US" sz="1000" spc="-5" dirty="0">
                <a:cs typeface="Cambria"/>
              </a:rPr>
              <a:t>the </a:t>
            </a:r>
            <a:r>
              <a:rPr lang="en-US" sz="1000" dirty="0">
                <a:cs typeface="Cambria"/>
              </a:rPr>
              <a:t> </a:t>
            </a:r>
            <a:r>
              <a:rPr lang="en-US" sz="1000" spc="-5" dirty="0">
                <a:cs typeface="Cambria"/>
              </a:rPr>
              <a:t>exemption</a:t>
            </a:r>
            <a:r>
              <a:rPr lang="en-US" sz="1000" dirty="0">
                <a:cs typeface="Cambria"/>
              </a:rPr>
              <a:t> </a:t>
            </a:r>
            <a:r>
              <a:rPr lang="en-US" sz="1000" spc="-5" dirty="0">
                <a:cs typeface="Cambria"/>
              </a:rPr>
              <a:t>of</a:t>
            </a:r>
            <a:r>
              <a:rPr lang="en-US" sz="1000" dirty="0">
                <a:cs typeface="Cambria"/>
              </a:rPr>
              <a:t> </a:t>
            </a:r>
            <a:r>
              <a:rPr lang="en-US" sz="1000" spc="-5" dirty="0">
                <a:cs typeface="Cambria"/>
              </a:rPr>
              <a:t>non-profit</a:t>
            </a:r>
            <a:r>
              <a:rPr lang="en-US" sz="1000" spc="5" dirty="0">
                <a:cs typeface="Cambria"/>
              </a:rPr>
              <a:t> </a:t>
            </a:r>
            <a:r>
              <a:rPr lang="en-US" sz="1000" spc="-5" dirty="0">
                <a:cs typeface="Cambria"/>
              </a:rPr>
              <a:t>or</a:t>
            </a:r>
            <a:r>
              <a:rPr lang="en-US" sz="1000" dirty="0">
                <a:cs typeface="Cambria"/>
              </a:rPr>
              <a:t> </a:t>
            </a:r>
            <a:r>
              <a:rPr lang="en-US" sz="1000" spc="-5" dirty="0">
                <a:cs typeface="Cambria"/>
              </a:rPr>
              <a:t>government</a:t>
            </a:r>
            <a:r>
              <a:rPr lang="en-US" sz="1000" spc="5" dirty="0">
                <a:cs typeface="Cambria"/>
              </a:rPr>
              <a:t> </a:t>
            </a:r>
            <a:r>
              <a:rPr lang="en-US" sz="1000" spc="-5" dirty="0">
                <a:cs typeface="Cambria"/>
              </a:rPr>
              <a:t>organizations</a:t>
            </a:r>
            <a:r>
              <a:rPr lang="en-US" sz="1000" dirty="0">
                <a:cs typeface="Cambria"/>
              </a:rPr>
              <a:t> and</a:t>
            </a:r>
            <a:r>
              <a:rPr lang="en-US" sz="1000" spc="-5" dirty="0">
                <a:cs typeface="Cambria"/>
              </a:rPr>
              <a:t> non-health</a:t>
            </a:r>
            <a:r>
              <a:rPr lang="en-US" sz="1000" dirty="0">
                <a:cs typeface="Cambria"/>
              </a:rPr>
              <a:t> </a:t>
            </a:r>
            <a:r>
              <a:rPr lang="en-US" sz="1000" spc="-10" dirty="0">
                <a:cs typeface="Cambria"/>
              </a:rPr>
              <a:t>care</a:t>
            </a:r>
            <a:r>
              <a:rPr lang="en-US" sz="1000" spc="5" dirty="0">
                <a:cs typeface="Cambria"/>
              </a:rPr>
              <a:t> </a:t>
            </a:r>
            <a:r>
              <a:rPr lang="en-US" sz="1000" spc="-5" dirty="0">
                <a:cs typeface="Cambria"/>
              </a:rPr>
              <a:t>related </a:t>
            </a:r>
            <a:r>
              <a:rPr lang="en-US" sz="1000" dirty="0">
                <a:cs typeface="Cambria"/>
              </a:rPr>
              <a:t> </a:t>
            </a:r>
            <a:r>
              <a:rPr lang="en-US" sz="1000" spc="-5" dirty="0">
                <a:cs typeface="Cambria"/>
              </a:rPr>
              <a:t>companies,</a:t>
            </a:r>
            <a:r>
              <a:rPr lang="en-US" sz="1000" spc="5" dirty="0">
                <a:cs typeface="Cambria"/>
              </a:rPr>
              <a:t> </a:t>
            </a:r>
            <a:r>
              <a:rPr lang="en-US" sz="1000" spc="-5" dirty="0">
                <a:cs typeface="Cambria"/>
              </a:rPr>
              <a:t>within</a:t>
            </a:r>
            <a:r>
              <a:rPr lang="en-US" sz="1000" spc="-10" dirty="0">
                <a:cs typeface="Cambria"/>
              </a:rPr>
              <a:t> </a:t>
            </a:r>
            <a:r>
              <a:rPr lang="en-US" sz="1000" spc="-5" dirty="0">
                <a:cs typeface="Cambria"/>
              </a:rPr>
              <a:t>the</a:t>
            </a:r>
            <a:r>
              <a:rPr lang="en-US" sz="1000" dirty="0">
                <a:cs typeface="Cambria"/>
              </a:rPr>
              <a:t> </a:t>
            </a:r>
            <a:r>
              <a:rPr lang="en-US" sz="1000" spc="-5" dirty="0">
                <a:cs typeface="Cambria"/>
              </a:rPr>
              <a:t>past</a:t>
            </a:r>
            <a:r>
              <a:rPr lang="en-US" sz="1000" spc="5" dirty="0">
                <a:cs typeface="Cambria"/>
              </a:rPr>
              <a:t> </a:t>
            </a:r>
            <a:r>
              <a:rPr lang="en-US" sz="1000" spc="-5" dirty="0">
                <a:cs typeface="Cambria"/>
              </a:rPr>
              <a:t>12 months; </a:t>
            </a:r>
            <a:r>
              <a:rPr lang="en-US" sz="1000" dirty="0">
                <a:cs typeface="Cambria"/>
              </a:rPr>
              <a:t>and</a:t>
            </a:r>
            <a:r>
              <a:rPr lang="en-US" sz="1000" spc="-5" dirty="0">
                <a:cs typeface="Cambria"/>
              </a:rPr>
              <a:t> </a:t>
            </a:r>
            <a:r>
              <a:rPr lang="en-US" sz="1000" dirty="0">
                <a:cs typeface="Cambria"/>
              </a:rPr>
              <a:t>2)</a:t>
            </a:r>
            <a:r>
              <a:rPr lang="en-US" sz="1000" spc="-5" dirty="0">
                <a:cs typeface="Cambria"/>
              </a:rPr>
              <a:t> </a:t>
            </a:r>
            <a:r>
              <a:rPr lang="en-US" sz="1000" dirty="0">
                <a:cs typeface="Cambria"/>
              </a:rPr>
              <a:t>the </a:t>
            </a:r>
            <a:r>
              <a:rPr lang="en-US" sz="1000" spc="-5" dirty="0">
                <a:cs typeface="Cambria"/>
              </a:rPr>
              <a:t>identification</a:t>
            </a:r>
            <a:r>
              <a:rPr lang="en-US" sz="1000" spc="5" dirty="0">
                <a:cs typeface="Cambria"/>
              </a:rPr>
              <a:t> </a:t>
            </a:r>
            <a:r>
              <a:rPr lang="en-US" sz="1000" spc="-5" dirty="0">
                <a:cs typeface="Cambria"/>
              </a:rPr>
              <a:t>of </a:t>
            </a:r>
            <a:r>
              <a:rPr lang="en-US" sz="1000" dirty="0">
                <a:cs typeface="Cambria"/>
              </a:rPr>
              <a:t>a </a:t>
            </a:r>
            <a:r>
              <a:rPr lang="en-US" sz="1000" spc="-5" dirty="0">
                <a:cs typeface="Cambria"/>
              </a:rPr>
              <a:t>commercial </a:t>
            </a:r>
            <a:r>
              <a:rPr lang="en-US" sz="1000" dirty="0">
                <a:cs typeface="Cambria"/>
              </a:rPr>
              <a:t> </a:t>
            </a:r>
            <a:r>
              <a:rPr lang="en-US" sz="1000" spc="-5" dirty="0">
                <a:cs typeface="Cambria"/>
              </a:rPr>
              <a:t>product/device</a:t>
            </a:r>
            <a:r>
              <a:rPr lang="en-US" sz="1000" dirty="0">
                <a:cs typeface="Cambria"/>
              </a:rPr>
              <a:t> </a:t>
            </a:r>
            <a:r>
              <a:rPr lang="en-US" sz="1000" spc="-5" dirty="0">
                <a:cs typeface="Cambria"/>
              </a:rPr>
              <a:t>that</a:t>
            </a:r>
            <a:r>
              <a:rPr lang="en-US" sz="1000" spc="5" dirty="0">
                <a:cs typeface="Cambria"/>
              </a:rPr>
              <a:t> </a:t>
            </a:r>
            <a:r>
              <a:rPr lang="en-US" sz="1000" dirty="0">
                <a:cs typeface="Cambria"/>
              </a:rPr>
              <a:t>is</a:t>
            </a:r>
            <a:r>
              <a:rPr lang="en-US" sz="1000" spc="15" dirty="0">
                <a:cs typeface="Cambria"/>
              </a:rPr>
              <a:t> </a:t>
            </a:r>
            <a:r>
              <a:rPr lang="en-US" sz="1000" spc="-5" dirty="0">
                <a:cs typeface="Cambria"/>
              </a:rPr>
              <a:t>unlabeled for use</a:t>
            </a:r>
            <a:r>
              <a:rPr lang="en-US" sz="1000" spc="5" dirty="0">
                <a:cs typeface="Cambria"/>
              </a:rPr>
              <a:t> </a:t>
            </a:r>
            <a:r>
              <a:rPr lang="en-US" sz="1000" spc="-5" dirty="0">
                <a:cs typeface="Cambria"/>
              </a:rPr>
              <a:t>or</a:t>
            </a:r>
            <a:r>
              <a:rPr lang="en-US" sz="1000" dirty="0">
                <a:cs typeface="Cambria"/>
              </a:rPr>
              <a:t> an</a:t>
            </a:r>
            <a:r>
              <a:rPr lang="en-US" sz="1000" spc="15" dirty="0">
                <a:cs typeface="Cambria"/>
              </a:rPr>
              <a:t> </a:t>
            </a:r>
            <a:r>
              <a:rPr lang="en-US" sz="1000" spc="-5" dirty="0">
                <a:cs typeface="Cambria"/>
              </a:rPr>
              <a:t>investigational</a:t>
            </a:r>
            <a:r>
              <a:rPr lang="en-US" sz="1000" dirty="0">
                <a:cs typeface="Cambria"/>
              </a:rPr>
              <a:t> </a:t>
            </a:r>
            <a:r>
              <a:rPr lang="en-US" sz="1000" spc="-5" dirty="0">
                <a:cs typeface="Cambria"/>
              </a:rPr>
              <a:t>use</a:t>
            </a:r>
            <a:r>
              <a:rPr lang="en-US" sz="1000" spc="5" dirty="0">
                <a:cs typeface="Cambria"/>
              </a:rPr>
              <a:t> </a:t>
            </a:r>
            <a:r>
              <a:rPr lang="en-US" sz="1000" spc="-5" dirty="0">
                <a:cs typeface="Cambria"/>
              </a:rPr>
              <a:t>of </a:t>
            </a:r>
            <a:r>
              <a:rPr lang="en-US" sz="1000" dirty="0">
                <a:cs typeface="Cambria"/>
              </a:rPr>
              <a:t>a</a:t>
            </a:r>
            <a:r>
              <a:rPr lang="en-US" sz="1000" spc="-10" dirty="0">
                <a:cs typeface="Cambria"/>
              </a:rPr>
              <a:t> </a:t>
            </a:r>
            <a:r>
              <a:rPr lang="en-US" sz="1000" spc="-5" dirty="0">
                <a:cs typeface="Cambria"/>
              </a:rPr>
              <a:t>product/device</a:t>
            </a:r>
            <a:r>
              <a:rPr lang="en-US" sz="1000" spc="5" dirty="0">
                <a:cs typeface="Cambria"/>
              </a:rPr>
              <a:t> </a:t>
            </a:r>
            <a:r>
              <a:rPr lang="en-US" sz="1000" spc="-5" dirty="0">
                <a:cs typeface="Cambria"/>
              </a:rPr>
              <a:t>not </a:t>
            </a:r>
            <a:r>
              <a:rPr lang="en-US" sz="1000" dirty="0">
                <a:cs typeface="Cambria"/>
              </a:rPr>
              <a:t> </a:t>
            </a:r>
            <a:r>
              <a:rPr lang="en-US" sz="1000" spc="-5" dirty="0">
                <a:cs typeface="Cambria"/>
              </a:rPr>
              <a:t>yet approved.</a:t>
            </a:r>
          </a:p>
          <a:p>
            <a:pPr marL="12700" marR="39370">
              <a:lnSpc>
                <a:spcPct val="97700"/>
              </a:lnSpc>
              <a:spcBef>
                <a:spcPts val="20"/>
              </a:spcBef>
            </a:pPr>
            <a:endParaRPr lang="en-US" sz="1000" dirty="0">
              <a:uFill>
                <a:solidFill>
                  <a:srgbClr val="FFC000">
                    <a:lumMod val="40000"/>
                    <a:lumOff val="60000"/>
                  </a:srgbClr>
                </a:solidFill>
              </a:uFill>
              <a:cs typeface="Cambria"/>
            </a:endParaRPr>
          </a:p>
          <a:p>
            <a:pPr marL="12700">
              <a:lnSpc>
                <a:spcPts val="1452"/>
              </a:lnSpc>
            </a:pPr>
            <a:r>
              <a:rPr lang="en-US" sz="1000" b="1" u="sng" dirty="0">
                <a:uFill>
                  <a:solidFill>
                    <a:schemeClr val="accent4">
                      <a:lumMod val="40000"/>
                      <a:lumOff val="60000"/>
                    </a:schemeClr>
                  </a:solidFill>
                </a:uFill>
                <a:cs typeface="Cambria"/>
              </a:rPr>
              <a:t>Faculty</a:t>
            </a:r>
            <a:r>
              <a:rPr lang="en-US" sz="1000" b="1" u="sng" spc="-31"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Financial</a:t>
            </a:r>
            <a:r>
              <a:rPr lang="en-US" sz="1000" b="1" u="sng" spc="-20"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Disclosures</a:t>
            </a:r>
            <a:endParaRPr lang="en-US" sz="1000" dirty="0">
              <a:uFill>
                <a:solidFill>
                  <a:srgbClr val="FFC000">
                    <a:lumMod val="40000"/>
                    <a:lumOff val="60000"/>
                  </a:srgbClr>
                </a:solidFill>
              </a:uFill>
              <a:cs typeface="Cambria"/>
            </a:endParaRPr>
          </a:p>
          <a:p>
            <a:pPr marL="480060" indent="-233680">
              <a:buAutoNum type="alphaLcParenR"/>
              <a:tabLst>
                <a:tab pos="480567" algn="l"/>
              </a:tabLst>
            </a:pPr>
            <a:r>
              <a:rPr lang="en-US" sz="1000" spc="-5" dirty="0">
                <a:cs typeface="Cambria"/>
              </a:rPr>
              <a:t>The</a:t>
            </a:r>
            <a:r>
              <a:rPr lang="en-US" sz="1000" dirty="0">
                <a:cs typeface="Cambria"/>
              </a:rPr>
              <a:t> </a:t>
            </a:r>
            <a:r>
              <a:rPr lang="en-US" sz="1000" spc="-5" dirty="0">
                <a:cs typeface="Cambria"/>
              </a:rPr>
              <a:t>following</a:t>
            </a:r>
            <a:r>
              <a:rPr lang="en-US" sz="1000" spc="10" dirty="0">
                <a:cs typeface="Cambria"/>
              </a:rPr>
              <a:t> </a:t>
            </a:r>
            <a:r>
              <a:rPr lang="en-US" sz="1000" spc="-5" dirty="0">
                <a:cs typeface="Cambria"/>
              </a:rPr>
              <a:t>faculty</a:t>
            </a:r>
            <a:r>
              <a:rPr lang="en-US" sz="1000" spc="10" dirty="0">
                <a:cs typeface="Cambria"/>
              </a:rPr>
              <a:t> </a:t>
            </a:r>
            <a:r>
              <a:rPr lang="en-US" sz="1000" spc="-5" dirty="0">
                <a:cs typeface="Cambria"/>
              </a:rPr>
              <a:t>have</a:t>
            </a:r>
            <a:r>
              <a:rPr lang="en-US" sz="1000" spc="5" dirty="0">
                <a:cs typeface="Cambria"/>
              </a:rPr>
              <a:t> </a:t>
            </a:r>
            <a:r>
              <a:rPr lang="en-US" sz="1000" dirty="0">
                <a:cs typeface="Cambria"/>
              </a:rPr>
              <a:t>no </a:t>
            </a:r>
            <a:r>
              <a:rPr lang="en-US" sz="1000" spc="-5" dirty="0">
                <a:cs typeface="Cambria"/>
              </a:rPr>
              <a:t>relevant</a:t>
            </a:r>
            <a:r>
              <a:rPr lang="en-US" sz="1000" spc="5" dirty="0">
                <a:cs typeface="Cambria"/>
              </a:rPr>
              <a:t> </a:t>
            </a:r>
            <a:r>
              <a:rPr lang="en-US" sz="1000" spc="-5" dirty="0">
                <a:cs typeface="Cambria"/>
              </a:rPr>
              <a:t>financial</a:t>
            </a:r>
            <a:r>
              <a:rPr lang="en-US" sz="1000" dirty="0">
                <a:cs typeface="Cambria"/>
              </a:rPr>
              <a:t> </a:t>
            </a:r>
            <a:r>
              <a:rPr lang="en-US" sz="1000" spc="-5" dirty="0">
                <a:cs typeface="Cambria"/>
              </a:rPr>
              <a:t>relations </a:t>
            </a:r>
            <a:r>
              <a:rPr lang="en-US" sz="1000" dirty="0">
                <a:cs typeface="Cambria"/>
              </a:rPr>
              <a:t>to </a:t>
            </a:r>
            <a:r>
              <a:rPr lang="en-US" sz="1000" spc="-5" dirty="0">
                <a:cs typeface="Cambria"/>
              </a:rPr>
              <a:t>disclose</a:t>
            </a:r>
            <a:r>
              <a:rPr lang="en-US" sz="1000" b="1" spc="-5" dirty="0">
                <a:cs typeface="Cambria"/>
              </a:rPr>
              <a:t>:</a:t>
            </a:r>
            <a:endParaRPr lang="en-US" sz="1000" dirty="0">
              <a:cs typeface="Cambria"/>
            </a:endParaRPr>
          </a:p>
          <a:p>
            <a:pPr marL="641350" lvl="1" indent="-171450">
              <a:lnSpc>
                <a:spcPts val="1452"/>
              </a:lnSpc>
              <a:buFont typeface="Arial" panose="020B0604020202020204" pitchFamily="34" charset="0"/>
              <a:buChar char="•"/>
            </a:pPr>
            <a:r>
              <a:rPr lang="en-US" sz="1000" dirty="0"/>
              <a:t>Susan Salmond, EdD, RN, ANEF, FAAN</a:t>
            </a:r>
            <a:endParaRPr lang="en-US" sz="1000" dirty="0">
              <a:cs typeface="Calibri" panose="020F0502020204030204"/>
            </a:endParaRPr>
          </a:p>
          <a:p>
            <a:pPr marL="641350" lvl="1" indent="-171450">
              <a:lnSpc>
                <a:spcPts val="1452"/>
              </a:lnSpc>
              <a:buFont typeface="Arial" panose="020B0604020202020204" pitchFamily="34" charset="0"/>
              <a:buChar char="•"/>
            </a:pPr>
            <a:r>
              <a:rPr lang="en-US" sz="1000" dirty="0"/>
              <a:t>Shannon Patel, DNP, APN-C, NEA-BC, CPHQ</a:t>
            </a:r>
          </a:p>
          <a:p>
            <a:pPr marL="641350" lvl="1" indent="-171450">
              <a:lnSpc>
                <a:spcPts val="1452"/>
              </a:lnSpc>
              <a:buFont typeface="Arial" panose="020B0604020202020204" pitchFamily="34" charset="0"/>
              <a:buChar char="•"/>
            </a:pPr>
            <a:endParaRPr lang="en-US" sz="1000" dirty="0">
              <a:ea typeface="+mn-lt"/>
              <a:cs typeface="+mn-lt"/>
            </a:endParaRPr>
          </a:p>
          <a:p>
            <a:pPr marL="480060" indent="-233680">
              <a:buAutoNum type="alphaLcParenR"/>
              <a:tabLst>
                <a:tab pos="480567" algn="l"/>
              </a:tabLst>
            </a:pPr>
            <a:r>
              <a:rPr lang="en-US" sz="1000" spc="-5" dirty="0">
                <a:cs typeface="Cambria"/>
              </a:rPr>
              <a:t>The</a:t>
            </a:r>
            <a:r>
              <a:rPr lang="en-US" sz="1000" spc="5" dirty="0">
                <a:cs typeface="Cambria"/>
              </a:rPr>
              <a:t> </a:t>
            </a:r>
            <a:r>
              <a:rPr lang="en-US" sz="1000" spc="-5" dirty="0">
                <a:cs typeface="Cambria"/>
              </a:rPr>
              <a:t>following</a:t>
            </a:r>
            <a:r>
              <a:rPr lang="en-US" sz="1000" spc="10" dirty="0">
                <a:cs typeface="Cambria"/>
              </a:rPr>
              <a:t> </a:t>
            </a:r>
            <a:r>
              <a:rPr lang="en-US" sz="1000" spc="-5" dirty="0">
                <a:cs typeface="Cambria"/>
              </a:rPr>
              <a:t>faculty</a:t>
            </a:r>
            <a:r>
              <a:rPr lang="en-US" sz="1000" spc="10" dirty="0">
                <a:cs typeface="Cambria"/>
              </a:rPr>
              <a:t> </a:t>
            </a:r>
            <a:r>
              <a:rPr lang="en-US" sz="1000" spc="-5" dirty="0">
                <a:cs typeface="Cambria"/>
              </a:rPr>
              <a:t>have</a:t>
            </a:r>
            <a:r>
              <a:rPr lang="en-US" sz="1000" spc="10" dirty="0">
                <a:cs typeface="Cambria"/>
              </a:rPr>
              <a:t> </a:t>
            </a:r>
            <a:r>
              <a:rPr lang="en-US" sz="1000" spc="-5" dirty="0">
                <a:cs typeface="Cambria"/>
              </a:rPr>
              <a:t>relevant</a:t>
            </a:r>
            <a:r>
              <a:rPr lang="en-US" sz="1000" spc="5" dirty="0">
                <a:cs typeface="Cambria"/>
              </a:rPr>
              <a:t> </a:t>
            </a:r>
            <a:r>
              <a:rPr lang="en-US" sz="1000" spc="-5" dirty="0">
                <a:cs typeface="Cambria"/>
              </a:rPr>
              <a:t>financial</a:t>
            </a:r>
            <a:r>
              <a:rPr lang="en-US" sz="1000" dirty="0">
                <a:cs typeface="Cambria"/>
              </a:rPr>
              <a:t> </a:t>
            </a:r>
            <a:r>
              <a:rPr lang="en-US" sz="1000" spc="-5" dirty="0">
                <a:cs typeface="Cambria"/>
              </a:rPr>
              <a:t>relations</a:t>
            </a:r>
            <a:r>
              <a:rPr lang="en-US" sz="1000" dirty="0">
                <a:cs typeface="Cambria"/>
              </a:rPr>
              <a:t> to </a:t>
            </a:r>
            <a:r>
              <a:rPr lang="en-US" sz="1000" spc="-5" dirty="0">
                <a:cs typeface="Cambria"/>
              </a:rPr>
              <a:t>disclose:</a:t>
            </a:r>
            <a:r>
              <a:rPr lang="en-US" sz="1000" dirty="0">
                <a:cs typeface="Cambria"/>
              </a:rPr>
              <a:t> </a:t>
            </a:r>
            <a:r>
              <a:rPr lang="en-US" sz="1000" spc="-5" dirty="0">
                <a:cs typeface="Cambria"/>
              </a:rPr>
              <a:t>N/A</a:t>
            </a:r>
            <a:endParaRPr lang="en-US" sz="1000" dirty="0">
              <a:cs typeface="Cambria"/>
            </a:endParaRPr>
          </a:p>
          <a:p>
            <a:pPr>
              <a:spcBef>
                <a:spcPts val="31"/>
              </a:spcBef>
            </a:pPr>
            <a:endParaRPr lang="en-US" sz="1000" dirty="0">
              <a:uFill>
                <a:solidFill>
                  <a:schemeClr val="accent4">
                    <a:lumMod val="40000"/>
                    <a:lumOff val="60000"/>
                  </a:schemeClr>
                </a:solidFill>
              </a:uFill>
              <a:cs typeface="Cambria"/>
            </a:endParaRPr>
          </a:p>
          <a:p>
            <a:pPr marL="12700">
              <a:lnSpc>
                <a:spcPts val="1452"/>
              </a:lnSpc>
              <a:spcBef>
                <a:spcPts val="5"/>
              </a:spcBef>
            </a:pPr>
            <a:r>
              <a:rPr lang="en-US" sz="1000" b="1" u="sng" spc="-5" dirty="0">
                <a:uFill>
                  <a:solidFill>
                    <a:schemeClr val="accent4">
                      <a:lumMod val="40000"/>
                      <a:lumOff val="60000"/>
                    </a:schemeClr>
                  </a:solidFill>
                </a:uFill>
                <a:cs typeface="Cambria"/>
              </a:rPr>
              <a:t>CE</a:t>
            </a:r>
            <a:r>
              <a:rPr lang="en-US" sz="1000" b="1" u="sng" spc="-15"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Content</a:t>
            </a:r>
            <a:r>
              <a:rPr lang="en-US" sz="1000" b="1" u="sng" spc="-10"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Peer</a:t>
            </a:r>
            <a:r>
              <a:rPr lang="en-US" sz="1000" b="1" u="sng" spc="-15"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Reviewers</a:t>
            </a:r>
            <a:endParaRPr lang="en-US" sz="1000" dirty="0">
              <a:uFill>
                <a:solidFill>
                  <a:srgbClr val="FFC000">
                    <a:lumMod val="40000"/>
                    <a:lumOff val="60000"/>
                  </a:srgbClr>
                </a:solidFill>
              </a:uFill>
              <a:cs typeface="Cambria"/>
            </a:endParaRPr>
          </a:p>
          <a:p>
            <a:pPr marR="5080"/>
            <a:r>
              <a:rPr lang="en-US" sz="1000" spc="-5" dirty="0">
                <a:cs typeface="Cambria"/>
              </a:rPr>
              <a:t>In</a:t>
            </a:r>
            <a:r>
              <a:rPr lang="en-US" sz="1000" dirty="0">
                <a:cs typeface="Cambria"/>
              </a:rPr>
              <a:t> </a:t>
            </a:r>
            <a:r>
              <a:rPr lang="en-US" sz="1000" spc="-5" dirty="0">
                <a:cs typeface="Cambria"/>
              </a:rPr>
              <a:t>order</a:t>
            </a:r>
            <a:r>
              <a:rPr lang="en-US" sz="1000" dirty="0">
                <a:cs typeface="Cambria"/>
              </a:rPr>
              <a:t> to </a:t>
            </a:r>
            <a:r>
              <a:rPr lang="en-US" sz="1000" spc="-5" dirty="0">
                <a:cs typeface="Cambria"/>
              </a:rPr>
              <a:t>help</a:t>
            </a:r>
            <a:r>
              <a:rPr lang="en-US" sz="1000" spc="5" dirty="0">
                <a:cs typeface="Cambria"/>
              </a:rPr>
              <a:t> </a:t>
            </a:r>
            <a:r>
              <a:rPr lang="en-US" sz="1000" spc="-5" dirty="0">
                <a:cs typeface="Cambria"/>
              </a:rPr>
              <a:t>ensure</a:t>
            </a:r>
            <a:r>
              <a:rPr lang="en-US" sz="1000" spc="15" dirty="0">
                <a:cs typeface="Cambria"/>
              </a:rPr>
              <a:t> </a:t>
            </a:r>
            <a:r>
              <a:rPr lang="en-US" sz="1000" spc="-5" dirty="0">
                <a:cs typeface="Cambria"/>
              </a:rPr>
              <a:t>content</a:t>
            </a:r>
            <a:r>
              <a:rPr lang="en-US" sz="1000" spc="5" dirty="0">
                <a:cs typeface="Cambria"/>
              </a:rPr>
              <a:t> </a:t>
            </a:r>
            <a:r>
              <a:rPr lang="en-US" sz="1000" spc="-5" dirty="0">
                <a:cs typeface="Cambria"/>
              </a:rPr>
              <a:t>objectivity,</a:t>
            </a:r>
            <a:r>
              <a:rPr lang="en-US" sz="1000" spc="5" dirty="0">
                <a:cs typeface="Cambria"/>
              </a:rPr>
              <a:t> </a:t>
            </a:r>
            <a:r>
              <a:rPr lang="en-US" sz="1000" spc="-5" dirty="0">
                <a:cs typeface="Cambria"/>
              </a:rPr>
              <a:t>independence,</a:t>
            </a:r>
            <a:r>
              <a:rPr lang="en-US" sz="1000" spc="10" dirty="0">
                <a:cs typeface="Cambria"/>
              </a:rPr>
              <a:t> </a:t>
            </a:r>
            <a:r>
              <a:rPr lang="en-US" sz="1000" dirty="0">
                <a:cs typeface="Cambria"/>
              </a:rPr>
              <a:t>and</a:t>
            </a:r>
            <a:r>
              <a:rPr lang="en-US" sz="1000" spc="-5" dirty="0">
                <a:cs typeface="Cambria"/>
              </a:rPr>
              <a:t> fair</a:t>
            </a:r>
            <a:r>
              <a:rPr lang="en-US" sz="1000" dirty="0">
                <a:cs typeface="Cambria"/>
              </a:rPr>
              <a:t> </a:t>
            </a:r>
            <a:r>
              <a:rPr lang="en-US" sz="1000" spc="-5" dirty="0">
                <a:cs typeface="Cambria"/>
              </a:rPr>
              <a:t>balance,</a:t>
            </a:r>
            <a:r>
              <a:rPr lang="en-US" sz="1000" spc="10" dirty="0">
                <a:cs typeface="Cambria"/>
              </a:rPr>
              <a:t> </a:t>
            </a:r>
            <a:r>
              <a:rPr lang="en-US" sz="1000" dirty="0">
                <a:cs typeface="Cambria"/>
              </a:rPr>
              <a:t>and</a:t>
            </a:r>
            <a:r>
              <a:rPr lang="en-US" sz="1000" spc="-5" dirty="0">
                <a:cs typeface="Cambria"/>
              </a:rPr>
              <a:t> </a:t>
            </a:r>
            <a:r>
              <a:rPr lang="en-US" sz="1000" dirty="0">
                <a:cs typeface="Cambria"/>
              </a:rPr>
              <a:t>to</a:t>
            </a:r>
            <a:r>
              <a:rPr lang="en-US" sz="1000" spc="-5" dirty="0">
                <a:cs typeface="Cambria"/>
              </a:rPr>
              <a:t> ensure </a:t>
            </a:r>
            <a:r>
              <a:rPr lang="en-US" sz="1000" dirty="0">
                <a:cs typeface="Cambria"/>
              </a:rPr>
              <a:t> </a:t>
            </a:r>
            <a:r>
              <a:rPr lang="en-US" sz="1000" spc="-5" dirty="0">
                <a:cs typeface="Cambria"/>
              </a:rPr>
              <a:t>that</a:t>
            </a:r>
            <a:r>
              <a:rPr lang="en-US" sz="1000" spc="5" dirty="0">
                <a:cs typeface="Cambria"/>
              </a:rPr>
              <a:t> </a:t>
            </a:r>
            <a:r>
              <a:rPr lang="en-US" sz="1000" spc="-5" dirty="0">
                <a:cs typeface="Cambria"/>
              </a:rPr>
              <a:t>the</a:t>
            </a:r>
            <a:r>
              <a:rPr lang="en-US" sz="1000" spc="10" dirty="0">
                <a:cs typeface="Cambria"/>
              </a:rPr>
              <a:t> </a:t>
            </a:r>
            <a:r>
              <a:rPr lang="en-US" sz="1000" spc="-5" dirty="0">
                <a:cs typeface="Cambria"/>
              </a:rPr>
              <a:t>content</a:t>
            </a:r>
            <a:r>
              <a:rPr lang="en-US" sz="1000" spc="10" dirty="0">
                <a:cs typeface="Cambria"/>
              </a:rPr>
              <a:t> </a:t>
            </a:r>
            <a:r>
              <a:rPr lang="en-US" sz="1000" dirty="0">
                <a:cs typeface="Cambria"/>
              </a:rPr>
              <a:t>is</a:t>
            </a:r>
            <a:r>
              <a:rPr lang="en-US" sz="1000" spc="-5" dirty="0">
                <a:cs typeface="Cambria"/>
              </a:rPr>
              <a:t> aligned</a:t>
            </a:r>
            <a:r>
              <a:rPr lang="en-US" sz="1000" dirty="0">
                <a:cs typeface="Cambria"/>
              </a:rPr>
              <a:t> </a:t>
            </a:r>
            <a:r>
              <a:rPr lang="en-US" sz="1000" spc="-5" dirty="0">
                <a:cs typeface="Cambria"/>
              </a:rPr>
              <a:t>with</a:t>
            </a:r>
            <a:r>
              <a:rPr lang="en-US" sz="1000" spc="5" dirty="0">
                <a:cs typeface="Cambria"/>
              </a:rPr>
              <a:t> </a:t>
            </a:r>
            <a:r>
              <a:rPr lang="en-US" sz="1000" spc="-5" dirty="0">
                <a:cs typeface="Cambria"/>
              </a:rPr>
              <a:t>the</a:t>
            </a:r>
            <a:r>
              <a:rPr lang="en-US" sz="1000" spc="5" dirty="0">
                <a:cs typeface="Cambria"/>
              </a:rPr>
              <a:t> </a:t>
            </a:r>
            <a:r>
              <a:rPr lang="en-US" sz="1000" spc="-5" dirty="0">
                <a:cs typeface="Cambria"/>
              </a:rPr>
              <a:t>interest of</a:t>
            </a:r>
            <a:r>
              <a:rPr lang="en-US" sz="1000" spc="5" dirty="0">
                <a:cs typeface="Cambria"/>
              </a:rPr>
              <a:t> </a:t>
            </a:r>
            <a:r>
              <a:rPr lang="en-US" sz="1000" spc="-5" dirty="0">
                <a:cs typeface="Cambria"/>
              </a:rPr>
              <a:t>the</a:t>
            </a:r>
            <a:r>
              <a:rPr lang="en-US" sz="1000" spc="10" dirty="0">
                <a:cs typeface="Cambria"/>
              </a:rPr>
              <a:t> </a:t>
            </a:r>
            <a:r>
              <a:rPr lang="en-US" sz="1000" spc="-5" dirty="0">
                <a:cs typeface="Cambria"/>
              </a:rPr>
              <a:t>public,</a:t>
            </a:r>
            <a:r>
              <a:rPr lang="en-US" sz="1000" spc="15" dirty="0">
                <a:cs typeface="Cambria"/>
              </a:rPr>
              <a:t> </a:t>
            </a:r>
            <a:r>
              <a:rPr lang="en-US" sz="1000" spc="-5" dirty="0">
                <a:cs typeface="Cambria"/>
              </a:rPr>
              <a:t>CPD</a:t>
            </a:r>
            <a:r>
              <a:rPr lang="en-US" sz="1000" spc="5" dirty="0">
                <a:cs typeface="Cambria"/>
              </a:rPr>
              <a:t> </a:t>
            </a:r>
            <a:r>
              <a:rPr lang="en-US" sz="1000" spc="-5" dirty="0">
                <a:cs typeface="Cambria"/>
              </a:rPr>
              <a:t>has</a:t>
            </a:r>
            <a:r>
              <a:rPr lang="en-US" sz="1000" spc="5" dirty="0">
                <a:cs typeface="Cambria"/>
              </a:rPr>
              <a:t> </a:t>
            </a:r>
            <a:r>
              <a:rPr lang="en-US" sz="1000" spc="-5" dirty="0">
                <a:cs typeface="Cambria"/>
              </a:rPr>
              <a:t>resolved all</a:t>
            </a:r>
            <a:r>
              <a:rPr lang="en-US" sz="1000" spc="5" dirty="0">
                <a:cs typeface="Cambria"/>
              </a:rPr>
              <a:t> </a:t>
            </a:r>
            <a:r>
              <a:rPr lang="en-US" sz="1000" spc="-5" dirty="0">
                <a:cs typeface="Cambria"/>
              </a:rPr>
              <a:t>potential</a:t>
            </a:r>
            <a:r>
              <a:rPr lang="en-US" sz="1000" spc="5" dirty="0">
                <a:cs typeface="Cambria"/>
              </a:rPr>
              <a:t> </a:t>
            </a:r>
            <a:r>
              <a:rPr lang="en-US" sz="1000" dirty="0">
                <a:cs typeface="Cambria"/>
              </a:rPr>
              <a:t>and</a:t>
            </a:r>
          </a:p>
          <a:p>
            <a:pPr marR="5080"/>
            <a:r>
              <a:rPr lang="en-US" sz="1000" spc="-256" dirty="0">
                <a:cs typeface="Cambria"/>
              </a:rPr>
              <a:t> </a:t>
            </a:r>
            <a:r>
              <a:rPr lang="en-US" sz="1000" spc="-5" dirty="0">
                <a:cs typeface="Cambria"/>
              </a:rPr>
              <a:t>real</a:t>
            </a:r>
            <a:r>
              <a:rPr lang="en-US" sz="1000" dirty="0">
                <a:cs typeface="Cambria"/>
              </a:rPr>
              <a:t> </a:t>
            </a:r>
            <a:r>
              <a:rPr lang="en-US" sz="1000" spc="-5" dirty="0">
                <a:cs typeface="Cambria"/>
              </a:rPr>
              <a:t>conflicts</a:t>
            </a:r>
            <a:r>
              <a:rPr lang="en-US" sz="1000" dirty="0">
                <a:cs typeface="Cambria"/>
              </a:rPr>
              <a:t> </a:t>
            </a:r>
            <a:r>
              <a:rPr lang="en-US" sz="1000" spc="-5" dirty="0">
                <a:cs typeface="Cambria"/>
              </a:rPr>
              <a:t>of</a:t>
            </a:r>
            <a:r>
              <a:rPr lang="en-US" sz="1000" dirty="0">
                <a:cs typeface="Cambria"/>
              </a:rPr>
              <a:t> </a:t>
            </a:r>
            <a:r>
              <a:rPr lang="en-US" sz="1000" spc="-5" dirty="0">
                <a:cs typeface="Cambria"/>
              </a:rPr>
              <a:t>interest</a:t>
            </a:r>
            <a:r>
              <a:rPr lang="en-US" sz="1000" spc="5" dirty="0">
                <a:cs typeface="Cambria"/>
              </a:rPr>
              <a:t> </a:t>
            </a:r>
            <a:r>
              <a:rPr lang="en-US" sz="1000" spc="-5" dirty="0">
                <a:cs typeface="Cambria"/>
              </a:rPr>
              <a:t>through</a:t>
            </a:r>
            <a:r>
              <a:rPr lang="en-US" sz="1000" dirty="0">
                <a:cs typeface="Cambria"/>
              </a:rPr>
              <a:t> content</a:t>
            </a:r>
            <a:r>
              <a:rPr lang="en-US" sz="1000" spc="5" dirty="0">
                <a:cs typeface="Cambria"/>
              </a:rPr>
              <a:t> </a:t>
            </a:r>
            <a:r>
              <a:rPr lang="en-US" sz="1000" spc="-5" dirty="0">
                <a:cs typeface="Cambria"/>
              </a:rPr>
              <a:t>review</a:t>
            </a:r>
            <a:r>
              <a:rPr lang="en-US" sz="1000" dirty="0">
                <a:cs typeface="Cambria"/>
              </a:rPr>
              <a:t> by </a:t>
            </a:r>
            <a:r>
              <a:rPr lang="en-US" sz="1000" spc="-5" dirty="0">
                <a:cs typeface="Cambria"/>
              </a:rPr>
              <a:t>non-conflicted,</a:t>
            </a:r>
            <a:r>
              <a:rPr lang="en-US" sz="1000" spc="10" dirty="0">
                <a:cs typeface="Cambria"/>
              </a:rPr>
              <a:t> </a:t>
            </a:r>
            <a:r>
              <a:rPr lang="en-US" sz="1000" spc="-5" dirty="0">
                <a:cs typeface="Cambria"/>
              </a:rPr>
              <a:t>qualified reviewers. This activity</a:t>
            </a:r>
            <a:r>
              <a:rPr lang="en-US" sz="1000" dirty="0">
                <a:cs typeface="Cambria"/>
              </a:rPr>
              <a:t> </a:t>
            </a:r>
            <a:r>
              <a:rPr lang="en-US" sz="1000" spc="-5" dirty="0">
                <a:cs typeface="Cambria"/>
              </a:rPr>
              <a:t>was</a:t>
            </a:r>
            <a:r>
              <a:rPr lang="en-US" sz="1000" spc="5" dirty="0">
                <a:cs typeface="Cambria"/>
              </a:rPr>
              <a:t> </a:t>
            </a:r>
            <a:r>
              <a:rPr lang="en-US" sz="1000" spc="-5" dirty="0">
                <a:cs typeface="Cambria"/>
              </a:rPr>
              <a:t>peer-reviewed for</a:t>
            </a:r>
            <a:r>
              <a:rPr lang="en-US" sz="1000" spc="10" dirty="0">
                <a:cs typeface="Cambria"/>
              </a:rPr>
              <a:t> </a:t>
            </a:r>
            <a:r>
              <a:rPr lang="en-US" sz="1000" spc="-5" dirty="0">
                <a:cs typeface="Cambria"/>
              </a:rPr>
              <a:t>relevance,</a:t>
            </a:r>
            <a:r>
              <a:rPr lang="en-US" sz="1000" spc="15" dirty="0">
                <a:cs typeface="Cambria"/>
              </a:rPr>
              <a:t> </a:t>
            </a:r>
            <a:r>
              <a:rPr lang="en-US" sz="1000" spc="-5" dirty="0">
                <a:cs typeface="Cambria"/>
              </a:rPr>
              <a:t>accuracy</a:t>
            </a:r>
            <a:r>
              <a:rPr lang="en-US" sz="1000" dirty="0">
                <a:cs typeface="Cambria"/>
              </a:rPr>
              <a:t> </a:t>
            </a:r>
            <a:r>
              <a:rPr lang="en-US" sz="1000" spc="-5" dirty="0">
                <a:cs typeface="Cambria"/>
              </a:rPr>
              <a:t>of</a:t>
            </a:r>
            <a:r>
              <a:rPr lang="en-US" sz="1000" dirty="0">
                <a:cs typeface="Cambria"/>
              </a:rPr>
              <a:t> content,</a:t>
            </a:r>
            <a:r>
              <a:rPr lang="en-US" sz="1000" spc="15" dirty="0">
                <a:cs typeface="Cambria"/>
              </a:rPr>
              <a:t> </a:t>
            </a:r>
            <a:r>
              <a:rPr lang="en-US" sz="1000" spc="-5" dirty="0">
                <a:cs typeface="Cambria"/>
              </a:rPr>
              <a:t>and balance</a:t>
            </a:r>
            <a:r>
              <a:rPr lang="en-US" sz="1000" spc="5" dirty="0">
                <a:cs typeface="Cambria"/>
              </a:rPr>
              <a:t> </a:t>
            </a:r>
            <a:r>
              <a:rPr lang="en-US" sz="1000" spc="-5" dirty="0">
                <a:cs typeface="Cambria"/>
              </a:rPr>
              <a:t>of</a:t>
            </a:r>
            <a:r>
              <a:rPr lang="en-US" sz="1000" dirty="0">
                <a:cs typeface="Cambria"/>
              </a:rPr>
              <a:t> </a:t>
            </a:r>
            <a:r>
              <a:rPr lang="en-US" sz="1000" spc="-5" dirty="0">
                <a:cs typeface="Cambria"/>
              </a:rPr>
              <a:t>presentation</a:t>
            </a:r>
            <a:r>
              <a:rPr lang="en-US" sz="1000" spc="-10" dirty="0">
                <a:cs typeface="Cambria"/>
              </a:rPr>
              <a:t> </a:t>
            </a:r>
          </a:p>
          <a:p>
            <a:pPr marR="5080"/>
            <a:r>
              <a:rPr lang="en-US" sz="1000" dirty="0"/>
              <a:t>by: Jeannette Manchester, DNP, MBA,RN, who has no financial relevant  relationships to disclose.</a:t>
            </a:r>
            <a:endParaRPr lang="en-US" sz="1000" dirty="0">
              <a:cs typeface="Calibri" panose="020F0502020204030204"/>
            </a:endParaRPr>
          </a:p>
        </p:txBody>
      </p:sp>
    </p:spTree>
    <p:extLst>
      <p:ext uri="{BB962C8B-B14F-4D97-AF65-F5344CB8AC3E}">
        <p14:creationId xmlns:p14="http://schemas.microsoft.com/office/powerpoint/2010/main" val="2719080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1D804-E440-154B-BC20-6EABEA9B62FA}"/>
              </a:ext>
            </a:extLst>
          </p:cNvPr>
          <p:cNvSpPr>
            <a:spLocks noGrp="1"/>
          </p:cNvSpPr>
          <p:nvPr>
            <p:ph type="title"/>
          </p:nvPr>
        </p:nvSpPr>
        <p:spPr>
          <a:xfrm>
            <a:off x="1600200" y="76201"/>
            <a:ext cx="9753600" cy="1007533"/>
          </a:xfrm>
        </p:spPr>
        <p:txBody>
          <a:bodyPr>
            <a:normAutofit/>
          </a:bodyPr>
          <a:lstStyle/>
          <a:p>
            <a:r>
              <a:rPr lang="en-US" b="1"/>
              <a:t>Organizational Roll Out: Baseline Metrics</a:t>
            </a:r>
          </a:p>
        </p:txBody>
      </p:sp>
      <p:sp>
        <p:nvSpPr>
          <p:cNvPr id="3" name="Content Placeholder 2">
            <a:extLst>
              <a:ext uri="{FF2B5EF4-FFF2-40B4-BE49-F238E27FC236}">
                <a16:creationId xmlns:a16="http://schemas.microsoft.com/office/drawing/2014/main" id="{EFE928AC-3414-0443-8ACB-94D1E59D4412}"/>
              </a:ext>
            </a:extLst>
          </p:cNvPr>
          <p:cNvSpPr>
            <a:spLocks noGrp="1"/>
          </p:cNvSpPr>
          <p:nvPr>
            <p:ph idx="4294967295"/>
          </p:nvPr>
        </p:nvSpPr>
        <p:spPr>
          <a:xfrm>
            <a:off x="685800" y="1524000"/>
            <a:ext cx="10515600" cy="4911725"/>
          </a:xfrm>
        </p:spPr>
        <p:txBody>
          <a:bodyPr>
            <a:normAutofit/>
          </a:bodyPr>
          <a:lstStyle/>
          <a:p>
            <a:pPr marL="0" indent="0">
              <a:buNone/>
            </a:pPr>
            <a:r>
              <a:rPr lang="en-US"/>
              <a:t>Existing Data Sources</a:t>
            </a:r>
          </a:p>
          <a:p>
            <a:pPr lvl="1">
              <a:buFont typeface="Wingdings" panose="05000000000000000000" pitchFamily="2" charset="2"/>
              <a:buChar char="v"/>
            </a:pPr>
            <a:r>
              <a:rPr lang="en-US"/>
              <a:t>Turnover Rate</a:t>
            </a:r>
          </a:p>
          <a:p>
            <a:pPr lvl="2">
              <a:buFont typeface="Wingdings" panose="05000000000000000000" pitchFamily="2" charset="2"/>
              <a:buChar char="§"/>
            </a:pPr>
            <a:r>
              <a:rPr lang="en-US"/>
              <a:t>Stress Turnover/Growth Turnover</a:t>
            </a:r>
          </a:p>
          <a:p>
            <a:pPr lvl="2">
              <a:buFont typeface="Wingdings" panose="05000000000000000000" pitchFamily="2" charset="2"/>
              <a:buChar char="§"/>
            </a:pPr>
            <a:r>
              <a:rPr lang="en-US"/>
              <a:t>3 times the annual salary (+ fringe) to replace one nurse</a:t>
            </a:r>
          </a:p>
          <a:p>
            <a:pPr lvl="1">
              <a:buFont typeface="Wingdings" panose="05000000000000000000" pitchFamily="2" charset="2"/>
              <a:buChar char="v"/>
            </a:pPr>
            <a:r>
              <a:rPr lang="en-US"/>
              <a:t>Absenteeism/Call outs</a:t>
            </a:r>
          </a:p>
          <a:p>
            <a:pPr lvl="2">
              <a:buFont typeface="Wingdings" panose="05000000000000000000" pitchFamily="2" charset="2"/>
              <a:buChar char="§"/>
            </a:pPr>
            <a:r>
              <a:rPr lang="en-US"/>
              <a:t>Consider costs related to travelers, shift incentives, burnout burden</a:t>
            </a:r>
          </a:p>
          <a:p>
            <a:pPr lvl="1">
              <a:buFont typeface="Wingdings" panose="05000000000000000000" pitchFamily="2" charset="2"/>
              <a:buChar char="v"/>
            </a:pPr>
            <a:r>
              <a:rPr lang="en-US"/>
              <a:t>Engagement Surveys</a:t>
            </a:r>
          </a:p>
          <a:p>
            <a:pPr lvl="2">
              <a:buFont typeface="Wingdings" panose="05000000000000000000" pitchFamily="2" charset="2"/>
              <a:buChar char="§"/>
            </a:pPr>
            <a:r>
              <a:rPr lang="en-US"/>
              <a:t>Sufficient unit staffing</a:t>
            </a:r>
          </a:p>
          <a:p>
            <a:pPr lvl="2">
              <a:buFont typeface="Wingdings" panose="05000000000000000000" pitchFamily="2" charset="2"/>
              <a:buChar char="§"/>
            </a:pPr>
            <a:r>
              <a:rPr lang="en-US"/>
              <a:t>Few sleep disturbances related to work</a:t>
            </a:r>
          </a:p>
          <a:p>
            <a:pPr lvl="2">
              <a:buFont typeface="Wingdings" panose="05000000000000000000" pitchFamily="2" charset="2"/>
              <a:buChar char="§"/>
            </a:pPr>
            <a:r>
              <a:rPr lang="en-US"/>
              <a:t>Staff satisfaction</a:t>
            </a:r>
          </a:p>
          <a:p>
            <a:pPr lvl="2">
              <a:buFont typeface="Wingdings" panose="05000000000000000000" pitchFamily="2" charset="2"/>
              <a:buChar char="§"/>
            </a:pPr>
            <a:r>
              <a:rPr lang="en-US"/>
              <a:t>Intent to stay with the organization</a:t>
            </a:r>
          </a:p>
          <a:p>
            <a:pPr lvl="2">
              <a:buFont typeface="Wingdings" panose="05000000000000000000" pitchFamily="2" charset="2"/>
              <a:buChar char="§"/>
            </a:pPr>
            <a:r>
              <a:rPr lang="en-US"/>
              <a:t>Interdisciplinary collaboration</a:t>
            </a:r>
          </a:p>
        </p:txBody>
      </p:sp>
      <p:pic>
        <p:nvPicPr>
          <p:cNvPr id="4" name="Picture 3"/>
          <p:cNvPicPr>
            <a:picLocks noChangeAspect="1"/>
          </p:cNvPicPr>
          <p:nvPr/>
        </p:nvPicPr>
        <p:blipFill>
          <a:blip r:embed="rId3"/>
          <a:stretch>
            <a:fillRect/>
          </a:stretch>
        </p:blipFill>
        <p:spPr>
          <a:xfrm>
            <a:off x="8839200" y="3886200"/>
            <a:ext cx="2790825" cy="1971675"/>
          </a:xfrm>
          <a:prstGeom prst="rect">
            <a:avLst/>
          </a:prstGeom>
        </p:spPr>
      </p:pic>
    </p:spTree>
    <p:extLst>
      <p:ext uri="{BB962C8B-B14F-4D97-AF65-F5344CB8AC3E}">
        <p14:creationId xmlns:p14="http://schemas.microsoft.com/office/powerpoint/2010/main" val="1537003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9296400" cy="1007533"/>
          </a:xfrm>
        </p:spPr>
        <p:txBody>
          <a:bodyPr/>
          <a:lstStyle/>
          <a:p>
            <a:r>
              <a:rPr lang="en-US" b="1" dirty="0"/>
              <a:t>Organizational Roll Out: Baseline Metrics</a:t>
            </a:r>
            <a:endParaRPr lang="en-US" dirty="0"/>
          </a:p>
        </p:txBody>
      </p:sp>
      <p:sp>
        <p:nvSpPr>
          <p:cNvPr id="3" name="TextBox 2"/>
          <p:cNvSpPr txBox="1"/>
          <p:nvPr/>
        </p:nvSpPr>
        <p:spPr>
          <a:xfrm>
            <a:off x="914400" y="1524000"/>
            <a:ext cx="10668000" cy="4575612"/>
          </a:xfrm>
          <a:prstGeom prst="rect">
            <a:avLst/>
          </a:prstGeom>
          <a:noFill/>
        </p:spPr>
        <p:txBody>
          <a:bodyPr wrap="square" rtlCol="0">
            <a:spAutoFit/>
          </a:bodyPr>
          <a:lstStyle/>
          <a:p>
            <a:r>
              <a:rPr lang="en-US" sz="2800"/>
              <a:t>Focused Assessment</a:t>
            </a:r>
          </a:p>
          <a:p>
            <a:pPr marL="800100" lvl="1" indent="-342900">
              <a:spcBef>
                <a:spcPts val="400"/>
              </a:spcBef>
              <a:spcAft>
                <a:spcPts val="400"/>
              </a:spcAft>
              <a:buFont typeface="Wingdings" panose="05000000000000000000" pitchFamily="2" charset="2"/>
              <a:buChar char="v"/>
            </a:pPr>
            <a:r>
              <a:rPr lang="en-US" sz="2400"/>
              <a:t>Burnout Scales: </a:t>
            </a:r>
            <a:r>
              <a:rPr lang="en-US" sz="2400" err="1"/>
              <a:t>ProQOL</a:t>
            </a:r>
            <a:r>
              <a:rPr lang="en-US" sz="2400"/>
              <a:t>, </a:t>
            </a:r>
            <a:r>
              <a:rPr lang="en-US" sz="2400" err="1"/>
              <a:t>Maslach</a:t>
            </a:r>
            <a:endParaRPr lang="en-US" sz="2400"/>
          </a:p>
          <a:p>
            <a:pPr marL="800100" lvl="1" indent="-342900">
              <a:spcBef>
                <a:spcPts val="400"/>
              </a:spcBef>
              <a:spcAft>
                <a:spcPts val="400"/>
              </a:spcAft>
              <a:buFont typeface="Wingdings" panose="05000000000000000000" pitchFamily="2" charset="2"/>
              <a:buChar char="v"/>
            </a:pPr>
            <a:r>
              <a:rPr lang="en-US" sz="2400"/>
              <a:t>AMA Covid-19 Coping Survey</a:t>
            </a:r>
          </a:p>
          <a:p>
            <a:pPr marL="800100" lvl="1" indent="-342900">
              <a:spcBef>
                <a:spcPts val="400"/>
              </a:spcBef>
              <a:spcAft>
                <a:spcPts val="400"/>
              </a:spcAft>
              <a:buFont typeface="Wingdings" panose="05000000000000000000" pitchFamily="2" charset="2"/>
              <a:buChar char="v"/>
            </a:pPr>
            <a:r>
              <a:rPr lang="en-US" sz="2400"/>
              <a:t>Cohen’s Perceived Stress Scale</a:t>
            </a:r>
          </a:p>
          <a:p>
            <a:pPr marL="800100" lvl="1" indent="-342900">
              <a:spcBef>
                <a:spcPts val="400"/>
              </a:spcBef>
              <a:spcAft>
                <a:spcPts val="400"/>
              </a:spcAft>
              <a:buFont typeface="Wingdings" panose="05000000000000000000" pitchFamily="2" charset="2"/>
              <a:buChar char="v"/>
            </a:pPr>
            <a:r>
              <a:rPr lang="en-US" sz="2400"/>
              <a:t>Connor-Davidson Resilience Scale</a:t>
            </a:r>
          </a:p>
          <a:p>
            <a:pPr marL="800100" lvl="1" indent="-342900">
              <a:spcBef>
                <a:spcPts val="400"/>
              </a:spcBef>
              <a:spcAft>
                <a:spcPts val="400"/>
              </a:spcAft>
              <a:buFont typeface="Wingdings" panose="05000000000000000000" pitchFamily="2" charset="2"/>
              <a:buChar char="v"/>
            </a:pPr>
            <a:r>
              <a:rPr lang="en-US" sz="2400"/>
              <a:t>Emotional Well-Being</a:t>
            </a:r>
          </a:p>
          <a:p>
            <a:pPr marL="800100" lvl="1" indent="-342900">
              <a:spcBef>
                <a:spcPts val="400"/>
              </a:spcBef>
              <a:spcAft>
                <a:spcPts val="400"/>
              </a:spcAft>
              <a:buFont typeface="Wingdings" panose="05000000000000000000" pitchFamily="2" charset="2"/>
              <a:buChar char="v"/>
            </a:pPr>
            <a:r>
              <a:rPr lang="en-US" sz="2400"/>
              <a:t>PTSD Checklist-Civilian (PCL-C)</a:t>
            </a:r>
          </a:p>
          <a:p>
            <a:pPr marL="800100" lvl="1" indent="-342900">
              <a:spcBef>
                <a:spcPts val="400"/>
              </a:spcBef>
              <a:spcAft>
                <a:spcPts val="400"/>
              </a:spcAft>
              <a:buFont typeface="Wingdings" panose="05000000000000000000" pitchFamily="2" charset="2"/>
              <a:buChar char="v"/>
            </a:pPr>
            <a:r>
              <a:rPr lang="en-US" sz="2400"/>
              <a:t>PHQ-9</a:t>
            </a:r>
          </a:p>
          <a:p>
            <a:pPr marL="800100" lvl="1" indent="-342900">
              <a:spcBef>
                <a:spcPts val="400"/>
              </a:spcBef>
              <a:spcAft>
                <a:spcPts val="400"/>
              </a:spcAft>
              <a:buFont typeface="Wingdings" panose="05000000000000000000" pitchFamily="2" charset="2"/>
              <a:buChar char="v"/>
            </a:pPr>
            <a:r>
              <a:rPr lang="en-US" sz="2400"/>
              <a:t>Focus Group: The 3 Questions and 2 Values Check questions for example</a:t>
            </a:r>
          </a:p>
          <a:p>
            <a:endParaRPr lang="en-US"/>
          </a:p>
        </p:txBody>
      </p:sp>
    </p:spTree>
    <p:extLst>
      <p:ext uri="{BB962C8B-B14F-4D97-AF65-F5344CB8AC3E}">
        <p14:creationId xmlns:p14="http://schemas.microsoft.com/office/powerpoint/2010/main" val="4093274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1"/>
            <a:ext cx="9906000" cy="1007533"/>
          </a:xfrm>
        </p:spPr>
        <p:txBody>
          <a:bodyPr>
            <a:normAutofit/>
          </a:bodyPr>
          <a:lstStyle/>
          <a:p>
            <a:r>
              <a:rPr lang="en-US" b="1" dirty="0"/>
              <a:t>Prepare Marketing &amp; Educational Materials</a:t>
            </a:r>
          </a:p>
        </p:txBody>
      </p:sp>
      <p:sp>
        <p:nvSpPr>
          <p:cNvPr id="4" name="TextBox 3"/>
          <p:cNvSpPr txBox="1"/>
          <p:nvPr/>
        </p:nvSpPr>
        <p:spPr>
          <a:xfrm>
            <a:off x="990600" y="1447800"/>
            <a:ext cx="10820400" cy="5093702"/>
          </a:xfrm>
          <a:prstGeom prst="rect">
            <a:avLst/>
          </a:prstGeom>
          <a:noFill/>
        </p:spPr>
        <p:txBody>
          <a:bodyPr wrap="square" rtlCol="0">
            <a:spAutoFit/>
          </a:bodyPr>
          <a:lstStyle/>
          <a:p>
            <a:pPr marL="342900" indent="-342900">
              <a:buFont typeface="Wingdings" panose="05000000000000000000" pitchFamily="2" charset="2"/>
              <a:buChar char="v"/>
            </a:pPr>
            <a:r>
              <a:rPr lang="en-US" sz="2200" dirty="0"/>
              <a:t>Develop unit-based tools and reminders about Stress Continuum, 7 Cs</a:t>
            </a:r>
          </a:p>
          <a:p>
            <a:pPr marL="800100" lvl="1" indent="-342900">
              <a:buFont typeface="Wingdings" panose="05000000000000000000" pitchFamily="2" charset="2"/>
              <a:buChar char="§"/>
            </a:pPr>
            <a:r>
              <a:rPr lang="en-US" sz="2000" dirty="0"/>
              <a:t>One Page Handout</a:t>
            </a:r>
          </a:p>
          <a:p>
            <a:pPr marL="800100" lvl="1" indent="-342900">
              <a:buFont typeface="Wingdings" panose="05000000000000000000" pitchFamily="2" charset="2"/>
              <a:buChar char="§"/>
            </a:pPr>
            <a:r>
              <a:rPr lang="en-US" sz="2000" dirty="0"/>
              <a:t>Three Page Handout</a:t>
            </a:r>
          </a:p>
          <a:p>
            <a:pPr marL="342900" indent="-342900">
              <a:buFont typeface="Wingdings" panose="05000000000000000000" pitchFamily="2" charset="2"/>
              <a:buChar char="v"/>
            </a:pPr>
            <a:r>
              <a:rPr lang="en-US" sz="2200" dirty="0"/>
              <a:t>Develop educational calendar</a:t>
            </a:r>
          </a:p>
          <a:p>
            <a:pPr marL="800100" lvl="1" indent="-342900">
              <a:buFont typeface="Wingdings" panose="05000000000000000000" pitchFamily="2" charset="2"/>
              <a:buChar char="§"/>
            </a:pPr>
            <a:r>
              <a:rPr lang="en-US" sz="2000" dirty="0"/>
              <a:t>You Tube Awareness Sessions</a:t>
            </a:r>
          </a:p>
          <a:p>
            <a:pPr marL="800100" lvl="1" indent="-342900">
              <a:buFont typeface="Wingdings" panose="05000000000000000000" pitchFamily="2" charset="2"/>
              <a:buChar char="§"/>
            </a:pPr>
            <a:r>
              <a:rPr lang="en-US" sz="2000" dirty="0"/>
              <a:t>In person Awareness Sessions</a:t>
            </a:r>
          </a:p>
          <a:p>
            <a:pPr marL="342900" indent="-342900">
              <a:buFont typeface="Wingdings" panose="05000000000000000000" pitchFamily="2" charset="2"/>
              <a:buChar char="v"/>
            </a:pPr>
            <a:r>
              <a:rPr lang="en-US" sz="2200" dirty="0"/>
              <a:t>Marketing messages with display screens</a:t>
            </a:r>
          </a:p>
          <a:p>
            <a:pPr marL="342900" indent="-342900">
              <a:buFont typeface="Wingdings" panose="05000000000000000000" pitchFamily="2" charset="2"/>
              <a:buChar char="v"/>
            </a:pPr>
            <a:r>
              <a:rPr lang="en-US" sz="2200" dirty="0"/>
              <a:t>Stress continuum dashboards</a:t>
            </a:r>
          </a:p>
          <a:p>
            <a:pPr marL="342900" indent="-342900">
              <a:buFont typeface="Wingdings" panose="05000000000000000000" pitchFamily="2" charset="2"/>
              <a:buChar char="v"/>
            </a:pPr>
            <a:r>
              <a:rPr lang="en-US" sz="2200" dirty="0"/>
              <a:t>Organizational repository of education programs and other resources</a:t>
            </a:r>
          </a:p>
          <a:p>
            <a:pPr marL="800100" lvl="1" indent="-342900">
              <a:buFont typeface="Wingdings" panose="05000000000000000000" pitchFamily="2" charset="2"/>
              <a:buChar char="§"/>
            </a:pPr>
            <a:r>
              <a:rPr lang="en-US" sz="2000"/>
              <a:t>NJ NEW - </a:t>
            </a:r>
            <a:r>
              <a:rPr lang="en-US" sz="2000">
                <a:hlinkClick r:id="rId3"/>
              </a:rPr>
              <a:t>https://wellnesshub.njnew.org/</a:t>
            </a:r>
            <a:endParaRPr lang="en-US" sz="2000" dirty="0"/>
          </a:p>
          <a:p>
            <a:pPr marL="800100" lvl="1" indent="-342900">
              <a:buFont typeface="Wingdings" panose="05000000000000000000" pitchFamily="2" charset="2"/>
              <a:buChar char="§"/>
            </a:pPr>
            <a:r>
              <a:rPr lang="en-US" sz="2000" dirty="0"/>
              <a:t>Schwartz Center (</a:t>
            </a:r>
            <a:r>
              <a:rPr lang="en-US" sz="2000" dirty="0">
                <a:hlinkClick r:id="rId4"/>
              </a:rPr>
              <a:t>https://www.theschwartzcenter.org/stress-first-aid-private/</a:t>
            </a:r>
            <a:r>
              <a:rPr lang="en-US" sz="2000" dirty="0"/>
              <a:t>)</a:t>
            </a:r>
          </a:p>
          <a:p>
            <a:pPr marL="800100" lvl="1" indent="-342900">
              <a:buFont typeface="Wingdings" panose="05000000000000000000" pitchFamily="2" charset="2"/>
              <a:buChar char="§"/>
            </a:pPr>
            <a:r>
              <a:rPr lang="en-US" sz="2000" dirty="0"/>
              <a:t>National Center for PTSD (</a:t>
            </a:r>
            <a:r>
              <a:rPr lang="en-US" sz="2000" dirty="0">
                <a:hlinkClick r:id="rId5"/>
              </a:rPr>
              <a:t>https://www.ptsd.va.gov/professional/treat/type/stress_first_aid.asp</a:t>
            </a:r>
            <a:r>
              <a:rPr lang="en-US" sz="2000" dirty="0"/>
              <a:t>)</a:t>
            </a:r>
          </a:p>
          <a:p>
            <a:pPr lvl="1"/>
            <a:endParaRPr lang="en-US" sz="2000" dirty="0"/>
          </a:p>
          <a:p>
            <a:endParaRPr lang="en-US" sz="1700" dirty="0"/>
          </a:p>
          <a:p>
            <a:endParaRPr lang="en-US" dirty="0"/>
          </a:p>
        </p:txBody>
      </p:sp>
    </p:spTree>
    <p:extLst>
      <p:ext uri="{BB962C8B-B14F-4D97-AF65-F5344CB8AC3E}">
        <p14:creationId xmlns:p14="http://schemas.microsoft.com/office/powerpoint/2010/main" val="638482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9296400" cy="1007533"/>
          </a:xfrm>
        </p:spPr>
        <p:txBody>
          <a:bodyPr/>
          <a:lstStyle/>
          <a:p>
            <a:pPr algn="ctr"/>
            <a:r>
              <a:rPr lang="en-US" b="1" dirty="0"/>
              <a:t>Organizational Roll Out</a:t>
            </a:r>
          </a:p>
        </p:txBody>
      </p:sp>
      <p:sp>
        <p:nvSpPr>
          <p:cNvPr id="4" name="TextBox 3"/>
          <p:cNvSpPr txBox="1"/>
          <p:nvPr/>
        </p:nvSpPr>
        <p:spPr>
          <a:xfrm>
            <a:off x="987972" y="1447800"/>
            <a:ext cx="11201400" cy="4662815"/>
          </a:xfrm>
          <a:prstGeom prst="rect">
            <a:avLst/>
          </a:prstGeom>
          <a:noFill/>
        </p:spPr>
        <p:txBody>
          <a:bodyPr wrap="square" rtlCol="0">
            <a:spAutoFit/>
          </a:bodyPr>
          <a:lstStyle/>
          <a:p>
            <a:pPr marL="285750" indent="-285750">
              <a:buFont typeface="Wingdings" panose="05000000000000000000" pitchFamily="2" charset="2"/>
              <a:buChar char="v"/>
            </a:pPr>
            <a:r>
              <a:rPr lang="en-US" sz="2400" b="1"/>
              <a:t>Conduct Awareness Briefs</a:t>
            </a:r>
          </a:p>
          <a:p>
            <a:pPr marL="800100" lvl="1" indent="-342900">
              <a:buFont typeface="Wingdings" panose="05000000000000000000" pitchFamily="2" charset="2"/>
              <a:buChar char="§"/>
            </a:pPr>
            <a:r>
              <a:rPr lang="en-US" sz="2200"/>
              <a:t>100% of Organization (1 Year)</a:t>
            </a:r>
          </a:p>
          <a:p>
            <a:pPr marL="800100" lvl="1" indent="-342900">
              <a:buFont typeface="Wingdings" panose="05000000000000000000" pitchFamily="2" charset="2"/>
              <a:buChar char="§"/>
            </a:pPr>
            <a:r>
              <a:rPr lang="en-US" sz="2200"/>
              <a:t>Mini-Briefings</a:t>
            </a:r>
          </a:p>
          <a:p>
            <a:pPr marL="1257300" lvl="2" indent="-342900">
              <a:buFont typeface="Wingdings" panose="05000000000000000000" pitchFamily="2" charset="2"/>
              <a:buChar char="§"/>
            </a:pPr>
            <a:r>
              <a:rPr lang="en-US" sz="2200"/>
              <a:t>Need for peer support and use of stress continuum</a:t>
            </a:r>
          </a:p>
          <a:p>
            <a:pPr marL="800100" lvl="1" indent="-342900">
              <a:buFont typeface="Wingdings" panose="05000000000000000000" pitchFamily="2" charset="2"/>
              <a:buChar char="§"/>
            </a:pPr>
            <a:r>
              <a:rPr lang="en-US" sz="2200"/>
              <a:t>Awareness Briefings</a:t>
            </a:r>
          </a:p>
          <a:p>
            <a:pPr marL="1257300" lvl="2" indent="-342900">
              <a:spcAft>
                <a:spcPts val="600"/>
              </a:spcAft>
              <a:buFont typeface="Wingdings" panose="05000000000000000000" pitchFamily="2" charset="2"/>
              <a:buChar char="§"/>
            </a:pPr>
            <a:r>
              <a:rPr lang="en-US" sz="2200"/>
              <a:t>In-person and/or computer based</a:t>
            </a:r>
          </a:p>
          <a:p>
            <a:pPr marL="342900" indent="-342900">
              <a:buFont typeface="Wingdings" panose="05000000000000000000" pitchFamily="2" charset="2"/>
              <a:buChar char="v"/>
            </a:pPr>
            <a:r>
              <a:rPr lang="en-US" sz="2400" b="1"/>
              <a:t>Select units with High Interest for Initial Rollout</a:t>
            </a:r>
          </a:p>
          <a:p>
            <a:pPr marL="800100" lvl="1" indent="-342900">
              <a:buFont typeface="Wingdings" panose="05000000000000000000" pitchFamily="2" charset="2"/>
              <a:buChar char="§"/>
            </a:pPr>
            <a:r>
              <a:rPr lang="en-US" sz="2200"/>
              <a:t>Awareness Brief to Councils or Units</a:t>
            </a:r>
          </a:p>
          <a:p>
            <a:pPr marL="800100" lvl="1" indent="-342900">
              <a:buFont typeface="Wingdings" panose="05000000000000000000" pitchFamily="2" charset="2"/>
              <a:buChar char="§"/>
            </a:pPr>
            <a:r>
              <a:rPr lang="en-US" sz="2200"/>
              <a:t>Interest and commitment: Train with 90 Minute program</a:t>
            </a:r>
          </a:p>
          <a:p>
            <a:pPr marL="800100" lvl="1" indent="-342900">
              <a:buFont typeface="Wingdings" panose="05000000000000000000" pitchFamily="2" charset="2"/>
              <a:buChar char="§"/>
            </a:pPr>
            <a:r>
              <a:rPr lang="en-US" sz="2200"/>
              <a:t>Avoid caustic units</a:t>
            </a:r>
          </a:p>
          <a:p>
            <a:pPr marL="800100" lvl="1" indent="-342900">
              <a:buFont typeface="Wingdings" panose="05000000000000000000" pitchFamily="2" charset="2"/>
              <a:buChar char="§"/>
            </a:pPr>
            <a:r>
              <a:rPr lang="en-US" sz="2200"/>
              <a:t>Select Units Interested in Roll Out to Start—and Have Staff Interested in Being SFA Champions</a:t>
            </a:r>
          </a:p>
          <a:p>
            <a:pPr lvl="1"/>
            <a:endParaRPr lang="en-US" sz="2400"/>
          </a:p>
        </p:txBody>
      </p:sp>
    </p:spTree>
    <p:extLst>
      <p:ext uri="{BB962C8B-B14F-4D97-AF65-F5344CB8AC3E}">
        <p14:creationId xmlns:p14="http://schemas.microsoft.com/office/powerpoint/2010/main" val="816209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1"/>
            <a:ext cx="10287000" cy="1007533"/>
          </a:xfrm>
        </p:spPr>
        <p:txBody>
          <a:bodyPr>
            <a:normAutofit/>
          </a:bodyPr>
          <a:lstStyle/>
          <a:p>
            <a:r>
              <a:rPr lang="en-US" b="1" dirty="0"/>
              <a:t>Unit/Department Roll Out Using Champions</a:t>
            </a:r>
          </a:p>
        </p:txBody>
      </p:sp>
      <p:sp>
        <p:nvSpPr>
          <p:cNvPr id="3" name="TextBox 2"/>
          <p:cNvSpPr txBox="1"/>
          <p:nvPr/>
        </p:nvSpPr>
        <p:spPr>
          <a:xfrm>
            <a:off x="533400" y="1371600"/>
            <a:ext cx="10668000" cy="5278368"/>
          </a:xfrm>
          <a:prstGeom prst="rect">
            <a:avLst/>
          </a:prstGeom>
          <a:noFill/>
        </p:spPr>
        <p:txBody>
          <a:bodyPr wrap="square" rtlCol="0">
            <a:spAutoFit/>
          </a:bodyPr>
          <a:lstStyle/>
          <a:p>
            <a:r>
              <a:rPr lang="en-US" sz="2400" b="1"/>
              <a:t>Unit Based SFA Champions </a:t>
            </a:r>
          </a:p>
          <a:p>
            <a:pPr marL="285750" indent="-285750">
              <a:buFont typeface="Wingdings" panose="05000000000000000000" pitchFamily="2" charset="2"/>
              <a:buChar char="v"/>
            </a:pPr>
            <a:r>
              <a:rPr lang="en-US" sz="2200"/>
              <a:t>At least 2 peers support champions per unit</a:t>
            </a:r>
          </a:p>
          <a:p>
            <a:pPr marL="1257300" lvl="2" indent="-342900">
              <a:spcBef>
                <a:spcPts val="200"/>
              </a:spcBef>
              <a:spcAft>
                <a:spcPts val="200"/>
              </a:spcAft>
              <a:buFont typeface="Wingdings" panose="05000000000000000000" pitchFamily="2" charset="2"/>
              <a:buChar char="§"/>
            </a:pPr>
            <a:r>
              <a:rPr lang="en-US" sz="2200"/>
              <a:t>Some referent authority of being looked up to by team</a:t>
            </a:r>
          </a:p>
          <a:p>
            <a:pPr marL="1257300" lvl="2" indent="-342900">
              <a:spcBef>
                <a:spcPts val="200"/>
              </a:spcBef>
              <a:spcAft>
                <a:spcPts val="200"/>
              </a:spcAft>
              <a:buFont typeface="Wingdings" panose="05000000000000000000" pitchFamily="2" charset="2"/>
              <a:buChar char="§"/>
            </a:pPr>
            <a:r>
              <a:rPr lang="en-US" sz="2200"/>
              <a:t>Has an appreciation of system thinking and how to effect change</a:t>
            </a:r>
          </a:p>
          <a:p>
            <a:pPr marL="342900" indent="-342900">
              <a:spcBef>
                <a:spcPts val="200"/>
              </a:spcBef>
              <a:spcAft>
                <a:spcPts val="200"/>
              </a:spcAft>
              <a:buFont typeface="Wingdings" panose="05000000000000000000" pitchFamily="2" charset="2"/>
              <a:buChar char="v"/>
            </a:pPr>
            <a:r>
              <a:rPr lang="en-US" sz="2200"/>
              <a:t>Leader buy in</a:t>
            </a:r>
          </a:p>
          <a:p>
            <a:pPr marL="342900" indent="-342900">
              <a:spcBef>
                <a:spcPts val="200"/>
              </a:spcBef>
              <a:spcAft>
                <a:spcPts val="200"/>
              </a:spcAft>
              <a:buFont typeface="Wingdings" panose="05000000000000000000" pitchFamily="2" charset="2"/>
              <a:buChar char="v"/>
            </a:pPr>
            <a:r>
              <a:rPr lang="en-US" sz="2200"/>
              <a:t> 4 hour Training for peer champions &amp; leaders</a:t>
            </a:r>
          </a:p>
          <a:p>
            <a:pPr>
              <a:spcBef>
                <a:spcPts val="200"/>
              </a:spcBef>
              <a:spcAft>
                <a:spcPts val="200"/>
              </a:spcAft>
            </a:pPr>
            <a:r>
              <a:rPr lang="en-US" sz="2400" b="1"/>
              <a:t>Champion Support</a:t>
            </a:r>
          </a:p>
          <a:p>
            <a:pPr marL="342900" indent="-342900">
              <a:spcBef>
                <a:spcPts val="200"/>
              </a:spcBef>
              <a:spcAft>
                <a:spcPts val="200"/>
              </a:spcAft>
              <a:buFont typeface="Wingdings" panose="05000000000000000000" pitchFamily="2" charset="2"/>
              <a:buChar char="v"/>
            </a:pPr>
            <a:r>
              <a:rPr lang="en-US" sz="2200"/>
              <a:t>Biweekly call/check in, discuss successes, challenges, concerns, and questions that the team leads may have about implementation of the model</a:t>
            </a:r>
          </a:p>
          <a:p>
            <a:pPr marL="1200150" lvl="2" indent="-285750">
              <a:spcBef>
                <a:spcPts val="200"/>
              </a:spcBef>
              <a:spcAft>
                <a:spcPts val="200"/>
              </a:spcAft>
              <a:buFont typeface="Wingdings" panose="05000000000000000000" pitchFamily="2" charset="2"/>
              <a:buChar char="§"/>
            </a:pPr>
            <a:r>
              <a:rPr lang="en-US" sz="2200"/>
              <a:t>Listen empathically and help the team problem solve. You do not have to---and likely cannot---solve their problems, but you can help them brainstorm solutions and consider alternatives</a:t>
            </a:r>
          </a:p>
          <a:p>
            <a:pPr marL="342900" indent="-342900">
              <a:spcBef>
                <a:spcPts val="200"/>
              </a:spcBef>
              <a:spcAft>
                <a:spcPts val="200"/>
              </a:spcAft>
              <a:buFont typeface="Wingdings" panose="05000000000000000000" pitchFamily="2" charset="2"/>
              <a:buChar char="v"/>
            </a:pPr>
            <a:r>
              <a:rPr lang="en-US" sz="2200"/>
              <a:t>Additional training sessions for Champions re: growing the green, problem-solving recurring stressors</a:t>
            </a:r>
          </a:p>
        </p:txBody>
      </p:sp>
    </p:spTree>
    <p:extLst>
      <p:ext uri="{BB962C8B-B14F-4D97-AF65-F5344CB8AC3E}">
        <p14:creationId xmlns:p14="http://schemas.microsoft.com/office/powerpoint/2010/main" val="481304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1"/>
            <a:ext cx="10210800" cy="1007533"/>
          </a:xfrm>
        </p:spPr>
        <p:txBody>
          <a:bodyPr/>
          <a:lstStyle/>
          <a:p>
            <a:r>
              <a:rPr lang="en-US" b="1" dirty="0"/>
              <a:t>Unit/Department Roll Out of SFA Education</a:t>
            </a:r>
          </a:p>
        </p:txBody>
      </p:sp>
      <p:sp>
        <p:nvSpPr>
          <p:cNvPr id="3" name="TextBox 2"/>
          <p:cNvSpPr txBox="1"/>
          <p:nvPr/>
        </p:nvSpPr>
        <p:spPr>
          <a:xfrm>
            <a:off x="838200" y="1905000"/>
            <a:ext cx="9525000" cy="2286000"/>
          </a:xfrm>
          <a:prstGeom prst="rect">
            <a:avLst/>
          </a:prstGeom>
          <a:noFill/>
        </p:spPr>
        <p:txBody>
          <a:bodyPr wrap="square" rtlCol="0">
            <a:spAutoFit/>
          </a:bodyPr>
          <a:lstStyle/>
          <a:p>
            <a:pPr marL="342900" indent="-342900">
              <a:buFont typeface="Wingdings" panose="05000000000000000000" pitchFamily="2" charset="2"/>
              <a:buChar char="v"/>
            </a:pPr>
            <a:r>
              <a:rPr lang="en-US" sz="2400" b="1"/>
              <a:t>SFA Champions Implement Training</a:t>
            </a:r>
          </a:p>
          <a:p>
            <a:pPr marL="742950" lvl="1" indent="-285750">
              <a:spcBef>
                <a:spcPts val="200"/>
              </a:spcBef>
              <a:spcAft>
                <a:spcPts val="200"/>
              </a:spcAft>
              <a:buFont typeface="Wingdings" panose="05000000000000000000" pitchFamily="2" charset="2"/>
              <a:buChar char="§"/>
            </a:pPr>
            <a:r>
              <a:rPr lang="en-US" sz="2200"/>
              <a:t>Awareness Briefs</a:t>
            </a:r>
          </a:p>
          <a:p>
            <a:pPr marL="742950" lvl="1" indent="-285750">
              <a:spcBef>
                <a:spcPts val="200"/>
              </a:spcBef>
              <a:spcAft>
                <a:spcPts val="200"/>
              </a:spcAft>
              <a:buFont typeface="Wingdings" panose="05000000000000000000" pitchFamily="2" charset="2"/>
              <a:buChar char="§"/>
            </a:pPr>
            <a:r>
              <a:rPr lang="en-US" sz="2200"/>
              <a:t>Monthly peer support training (SFA, Unit Stress and Resiliency)</a:t>
            </a:r>
          </a:p>
          <a:p>
            <a:pPr marL="742950" lvl="1" indent="-285750">
              <a:spcBef>
                <a:spcPts val="200"/>
              </a:spcBef>
              <a:spcAft>
                <a:spcPts val="200"/>
              </a:spcAft>
              <a:buFont typeface="Wingdings" panose="05000000000000000000" pitchFamily="2" charset="2"/>
              <a:buChar char="§"/>
            </a:pPr>
            <a:r>
              <a:rPr lang="en-US" sz="2200"/>
              <a:t>Service line level activities with other unit champions</a:t>
            </a:r>
          </a:p>
          <a:p>
            <a:pPr marL="742950" lvl="1" indent="-285750">
              <a:spcBef>
                <a:spcPts val="200"/>
              </a:spcBef>
              <a:spcAft>
                <a:spcPts val="200"/>
              </a:spcAft>
              <a:buFont typeface="Wingdings" panose="05000000000000000000" pitchFamily="2" charset="2"/>
              <a:buChar char="§"/>
            </a:pPr>
            <a:r>
              <a:rPr lang="en-US" sz="2200"/>
              <a:t>Dedicated time</a:t>
            </a:r>
          </a:p>
          <a:p>
            <a:endParaRPr lang="en-US"/>
          </a:p>
        </p:txBody>
      </p:sp>
    </p:spTree>
    <p:extLst>
      <p:ext uri="{BB962C8B-B14F-4D97-AF65-F5344CB8AC3E}">
        <p14:creationId xmlns:p14="http://schemas.microsoft.com/office/powerpoint/2010/main" val="3257361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9296400" cy="1007533"/>
          </a:xfrm>
        </p:spPr>
        <p:txBody>
          <a:bodyPr/>
          <a:lstStyle/>
          <a:p>
            <a:pPr algn="ctr"/>
            <a:r>
              <a:rPr lang="en-US" b="1" dirty="0"/>
              <a:t>Unit/Department SFA Operationalization</a:t>
            </a:r>
          </a:p>
        </p:txBody>
      </p:sp>
      <p:sp>
        <p:nvSpPr>
          <p:cNvPr id="3" name="TextBox 2"/>
          <p:cNvSpPr txBox="1"/>
          <p:nvPr/>
        </p:nvSpPr>
        <p:spPr>
          <a:xfrm>
            <a:off x="990600" y="1447800"/>
            <a:ext cx="10058400" cy="5170646"/>
          </a:xfrm>
          <a:prstGeom prst="rect">
            <a:avLst/>
          </a:prstGeom>
          <a:noFill/>
        </p:spPr>
        <p:txBody>
          <a:bodyPr wrap="square" rtlCol="0">
            <a:spAutoFit/>
          </a:bodyPr>
          <a:lstStyle/>
          <a:p>
            <a:r>
              <a:rPr lang="en-US" sz="2400" b="1"/>
              <a:t>Use of Stress Continuum</a:t>
            </a:r>
          </a:p>
          <a:p>
            <a:pPr marL="285750" indent="-285750">
              <a:buFont typeface="Wingdings" panose="05000000000000000000" pitchFamily="2" charset="2"/>
              <a:buChar char="v"/>
            </a:pPr>
            <a:r>
              <a:rPr lang="en-US" sz="2200"/>
              <a:t>Daily Checks</a:t>
            </a:r>
          </a:p>
          <a:p>
            <a:pPr marL="285750" indent="-285750">
              <a:buFont typeface="Wingdings" panose="05000000000000000000" pitchFamily="2" charset="2"/>
              <a:buChar char="v"/>
            </a:pPr>
            <a:r>
              <a:rPr lang="en-US" sz="2200"/>
              <a:t>Huddles</a:t>
            </a:r>
          </a:p>
          <a:p>
            <a:pPr marL="285750" indent="-285750">
              <a:buFont typeface="Wingdings" panose="05000000000000000000" pitchFamily="2" charset="2"/>
              <a:buChar char="v"/>
            </a:pPr>
            <a:r>
              <a:rPr lang="en-US" sz="2200"/>
              <a:t>Unit poster/board/team meetings</a:t>
            </a:r>
          </a:p>
          <a:p>
            <a:pPr marL="285750" indent="-285750">
              <a:buFont typeface="Wingdings" panose="05000000000000000000" pitchFamily="2" charset="2"/>
              <a:buChar char="v"/>
            </a:pPr>
            <a:r>
              <a:rPr lang="en-US" sz="2200"/>
              <a:t>Stress Continuum Dialog</a:t>
            </a:r>
          </a:p>
          <a:p>
            <a:pPr marL="800100" lvl="1" indent="-342900">
              <a:buFont typeface="Wingdings" panose="05000000000000000000" pitchFamily="2" charset="2"/>
              <a:buChar char="§"/>
            </a:pPr>
            <a:r>
              <a:rPr lang="en-US" sz="2000"/>
              <a:t>Focusing on the Yellow and Orange Zones:</a:t>
            </a:r>
          </a:p>
          <a:p>
            <a:pPr marL="1200150" lvl="2" indent="-285750">
              <a:buFont typeface="Wingdings" panose="05000000000000000000" pitchFamily="2" charset="2"/>
              <a:buChar char="v"/>
            </a:pPr>
            <a:r>
              <a:rPr lang="en-US" sz="2000"/>
              <a:t>What does a yellow zone shift look like here?</a:t>
            </a:r>
          </a:p>
          <a:p>
            <a:pPr marL="1714500" lvl="3" indent="-342900">
              <a:buFont typeface="Wingdings" panose="05000000000000000000" pitchFamily="2" charset="2"/>
              <a:buChar char="§"/>
            </a:pPr>
            <a:r>
              <a:rPr lang="en-US" sz="2000"/>
              <a:t>Behaviors, senses, feelings</a:t>
            </a:r>
          </a:p>
          <a:p>
            <a:pPr marL="1714500" lvl="3" indent="-342900">
              <a:buFont typeface="Wingdings" panose="05000000000000000000" pitchFamily="2" charset="2"/>
              <a:buChar char="§"/>
            </a:pPr>
            <a:r>
              <a:rPr lang="en-US" sz="2000"/>
              <a:t>How do you know when it is increasing</a:t>
            </a:r>
          </a:p>
          <a:p>
            <a:pPr marL="1714500" lvl="3" indent="-342900">
              <a:buFont typeface="Wingdings" panose="05000000000000000000" pitchFamily="2" charset="2"/>
              <a:buChar char="§"/>
            </a:pPr>
            <a:r>
              <a:rPr lang="en-US" sz="2000"/>
              <a:t>Is this a normal and desired space for the team</a:t>
            </a:r>
          </a:p>
          <a:p>
            <a:pPr marL="1200150" lvl="2" indent="-285750">
              <a:buFont typeface="Wingdings" panose="05000000000000000000" pitchFamily="2" charset="2"/>
              <a:buChar char="v"/>
            </a:pPr>
            <a:r>
              <a:rPr lang="en-US" sz="2000"/>
              <a:t>What does an orange zone shift look like here?</a:t>
            </a:r>
          </a:p>
          <a:p>
            <a:pPr marL="1714500" lvl="3" indent="-342900">
              <a:buFont typeface="Wingdings" panose="05000000000000000000" pitchFamily="2" charset="2"/>
              <a:buChar char="§"/>
            </a:pPr>
            <a:r>
              <a:rPr lang="en-US" sz="2000"/>
              <a:t>Behaviors, senses, feelings</a:t>
            </a:r>
          </a:p>
          <a:p>
            <a:pPr marL="1714500" lvl="3" indent="-342900">
              <a:buFont typeface="Wingdings" panose="05000000000000000000" pitchFamily="2" charset="2"/>
              <a:buChar char="§"/>
            </a:pPr>
            <a:r>
              <a:rPr lang="en-US" sz="2000"/>
              <a:t>How do you know when it is increasing</a:t>
            </a:r>
          </a:p>
          <a:p>
            <a:pPr marL="1714500" lvl="3" indent="-342900">
              <a:buFont typeface="Wingdings" panose="05000000000000000000" pitchFamily="2" charset="2"/>
              <a:buChar char="§"/>
            </a:pPr>
            <a:r>
              <a:rPr lang="en-US" sz="2000"/>
              <a:t>What are your concerns when you see orange zone behaviors/activity</a:t>
            </a:r>
          </a:p>
          <a:p>
            <a:pPr marL="1200150" lvl="2" indent="-285750">
              <a:buFont typeface="Wingdings" panose="05000000000000000000" pitchFamily="2" charset="2"/>
              <a:buChar char="v"/>
            </a:pPr>
            <a:r>
              <a:rPr lang="en-US" sz="2000"/>
              <a:t>What helps to get back to the yellow zone</a:t>
            </a:r>
          </a:p>
          <a:p>
            <a:endParaRPr lang="en-US"/>
          </a:p>
        </p:txBody>
      </p:sp>
    </p:spTree>
    <p:extLst>
      <p:ext uri="{BB962C8B-B14F-4D97-AF65-F5344CB8AC3E}">
        <p14:creationId xmlns:p14="http://schemas.microsoft.com/office/powerpoint/2010/main" val="4267420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115881"/>
            <a:ext cx="10172700" cy="1007533"/>
          </a:xfrm>
        </p:spPr>
        <p:txBody>
          <a:bodyPr>
            <a:noAutofit/>
          </a:bodyPr>
          <a:lstStyle/>
          <a:p>
            <a:pPr algn="ctr"/>
            <a:r>
              <a:rPr lang="en-US" b="1" dirty="0"/>
              <a:t>Unit Level Check Approaches Beyond Colors</a:t>
            </a:r>
          </a:p>
        </p:txBody>
      </p:sp>
      <p:sp>
        <p:nvSpPr>
          <p:cNvPr id="3" name="TextBox 2"/>
          <p:cNvSpPr txBox="1"/>
          <p:nvPr/>
        </p:nvSpPr>
        <p:spPr>
          <a:xfrm>
            <a:off x="685800" y="2133600"/>
            <a:ext cx="11201400" cy="3600986"/>
          </a:xfrm>
          <a:prstGeom prst="rect">
            <a:avLst/>
          </a:prstGeom>
          <a:noFill/>
        </p:spPr>
        <p:txBody>
          <a:bodyPr wrap="square" rtlCol="0">
            <a:spAutoFit/>
          </a:bodyPr>
          <a:lstStyle/>
          <a:p>
            <a:r>
              <a:rPr lang="en-US" sz="2400" b="1"/>
              <a:t>The 3 question assessment</a:t>
            </a:r>
          </a:p>
          <a:p>
            <a:pPr marL="742950" lvl="1" indent="-285750">
              <a:buFont typeface="Wingdings" panose="05000000000000000000" pitchFamily="2" charset="2"/>
              <a:buChar char="v"/>
            </a:pPr>
            <a:r>
              <a:rPr lang="en-US" sz="2200"/>
              <a:t>Over the past (time frame)</a:t>
            </a:r>
          </a:p>
          <a:p>
            <a:pPr marL="1257300" lvl="2" indent="-342900">
              <a:buFont typeface="Wingdings" panose="05000000000000000000" pitchFamily="2" charset="2"/>
              <a:buChar char="§"/>
            </a:pPr>
            <a:r>
              <a:rPr lang="en-US" sz="2200"/>
              <a:t>What has been your greatest challenges, hassles, or frustrations?</a:t>
            </a:r>
          </a:p>
          <a:p>
            <a:pPr marL="1257300" lvl="2" indent="-342900">
              <a:buFont typeface="Wingdings" panose="05000000000000000000" pitchFamily="2" charset="2"/>
              <a:buChar char="§"/>
            </a:pPr>
            <a:r>
              <a:rPr lang="en-US" sz="2200"/>
              <a:t>What has been your greatest reward, success, or positive experience?</a:t>
            </a:r>
          </a:p>
          <a:p>
            <a:pPr marL="1257300" lvl="2" indent="-342900">
              <a:buFont typeface="Wingdings" panose="05000000000000000000" pitchFamily="2" charset="2"/>
              <a:buChar char="§"/>
            </a:pPr>
            <a:r>
              <a:rPr lang="en-US" sz="2200"/>
              <a:t>What does it meant to be a (name role) in this unit?</a:t>
            </a:r>
          </a:p>
          <a:p>
            <a:pPr marL="742950" lvl="1" indent="-285750">
              <a:buFont typeface="Wingdings" panose="05000000000000000000" pitchFamily="2" charset="2"/>
              <a:buChar char="v"/>
            </a:pPr>
            <a:r>
              <a:rPr lang="en-US" sz="2200"/>
              <a:t>Follow-up assessment determines next set of actions. Offer support, provide coping information, refer for next level of service</a:t>
            </a:r>
          </a:p>
          <a:p>
            <a:pPr lvl="3"/>
            <a:endParaRPr lang="en-US"/>
          </a:p>
          <a:p>
            <a:endParaRPr lang="en-US"/>
          </a:p>
          <a:p>
            <a:pPr marL="285750" indent="-285750">
              <a:buFont typeface="Wingdings" panose="05000000000000000000" pitchFamily="2" charset="2"/>
              <a:buChar char="v"/>
            </a:pPr>
            <a:endParaRPr lang="en-US"/>
          </a:p>
          <a:p>
            <a:endParaRPr lang="en-US"/>
          </a:p>
        </p:txBody>
      </p:sp>
    </p:spTree>
    <p:extLst>
      <p:ext uri="{BB962C8B-B14F-4D97-AF65-F5344CB8AC3E}">
        <p14:creationId xmlns:p14="http://schemas.microsoft.com/office/powerpoint/2010/main" val="3673280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050" y="76200"/>
            <a:ext cx="9944100" cy="1007533"/>
          </a:xfrm>
        </p:spPr>
        <p:txBody>
          <a:bodyPr>
            <a:noAutofit/>
          </a:bodyPr>
          <a:lstStyle/>
          <a:p>
            <a:pPr algn="ctr"/>
            <a:r>
              <a:rPr lang="en-US" b="1" dirty="0"/>
              <a:t>Unit Level Check Approaches Beyond Colors</a:t>
            </a:r>
          </a:p>
        </p:txBody>
      </p:sp>
      <p:sp>
        <p:nvSpPr>
          <p:cNvPr id="3" name="TextBox 2"/>
          <p:cNvSpPr txBox="1"/>
          <p:nvPr/>
        </p:nvSpPr>
        <p:spPr>
          <a:xfrm>
            <a:off x="533400" y="1981200"/>
            <a:ext cx="11201400" cy="3662541"/>
          </a:xfrm>
          <a:prstGeom prst="rect">
            <a:avLst/>
          </a:prstGeom>
          <a:noFill/>
        </p:spPr>
        <p:txBody>
          <a:bodyPr wrap="square" rtlCol="0">
            <a:spAutoFit/>
          </a:bodyPr>
          <a:lstStyle/>
          <a:p>
            <a:r>
              <a:rPr lang="en-US" sz="2400" b="1"/>
              <a:t>The 2 question Check in: Provides quick insight into top frustrations and top values</a:t>
            </a:r>
          </a:p>
          <a:p>
            <a:pPr marL="742950" lvl="1" indent="-285750">
              <a:buFont typeface="Wingdings" panose="05000000000000000000" pitchFamily="2" charset="2"/>
              <a:buChar char="v"/>
            </a:pPr>
            <a:r>
              <a:rPr lang="en-US" sz="2200"/>
              <a:t>Is an interactive qualitative quick assessment</a:t>
            </a:r>
          </a:p>
          <a:p>
            <a:pPr marL="742950" lvl="1" indent="-285750">
              <a:buFont typeface="Wingdings" panose="05000000000000000000" pitchFamily="2" charset="2"/>
              <a:buChar char="v"/>
            </a:pPr>
            <a:r>
              <a:rPr lang="en-US" sz="2200"/>
              <a:t>First ask about the unit then the individual</a:t>
            </a:r>
          </a:p>
          <a:p>
            <a:pPr marL="742950" lvl="1" indent="-285750">
              <a:buFont typeface="Wingdings" panose="05000000000000000000" pitchFamily="2" charset="2"/>
              <a:buChar char="v"/>
            </a:pPr>
            <a:r>
              <a:rPr lang="en-US" sz="2200"/>
              <a:t>2 core questions</a:t>
            </a:r>
          </a:p>
          <a:p>
            <a:pPr marL="1257300" lvl="2" indent="-342900">
              <a:buFont typeface="Wingdings" panose="05000000000000000000" pitchFamily="2" charset="2"/>
              <a:buChar char="§"/>
            </a:pPr>
            <a:r>
              <a:rPr lang="en-US" sz="2200"/>
              <a:t>What 3 things need to change immediately to make this a better work place?</a:t>
            </a:r>
          </a:p>
          <a:p>
            <a:pPr marL="1714500" lvl="3" indent="-342900">
              <a:buFont typeface="Courier New" panose="02070309020205020404" pitchFamily="49" charset="0"/>
              <a:buChar char="o"/>
            </a:pPr>
            <a:r>
              <a:rPr lang="en-US" sz="2200"/>
              <a:t>Would you add anything to specifically meet your needs</a:t>
            </a:r>
          </a:p>
          <a:p>
            <a:pPr marL="1257300" lvl="2" indent="-342900">
              <a:buFont typeface="Wingdings" panose="05000000000000000000" pitchFamily="2" charset="2"/>
              <a:buChar char="§"/>
            </a:pPr>
            <a:r>
              <a:rPr lang="en-US" sz="2200"/>
              <a:t>What 3 things should never change on this unit</a:t>
            </a:r>
          </a:p>
          <a:p>
            <a:pPr marL="1714500" lvl="3" indent="-342900">
              <a:buFont typeface="Courier New" panose="02070309020205020404" pitchFamily="49" charset="0"/>
              <a:buChar char="o"/>
            </a:pPr>
            <a:r>
              <a:rPr lang="en-US" sz="2200"/>
              <a:t>Would you add anything to specifically meet your needs</a:t>
            </a:r>
          </a:p>
          <a:p>
            <a:pPr marL="1657350" lvl="3" indent="-285750">
              <a:buFont typeface="Wingdings" panose="05000000000000000000" pitchFamily="2" charset="2"/>
              <a:buChar char="v"/>
            </a:pPr>
            <a:endParaRPr lang="en-US"/>
          </a:p>
          <a:p>
            <a:endParaRPr lang="en-US"/>
          </a:p>
          <a:p>
            <a:endParaRPr lang="en-US"/>
          </a:p>
        </p:txBody>
      </p:sp>
    </p:spTree>
    <p:extLst>
      <p:ext uri="{BB962C8B-B14F-4D97-AF65-F5344CB8AC3E}">
        <p14:creationId xmlns:p14="http://schemas.microsoft.com/office/powerpoint/2010/main" val="3063887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1"/>
            <a:ext cx="10287000" cy="1007533"/>
          </a:xfrm>
        </p:spPr>
        <p:txBody>
          <a:bodyPr/>
          <a:lstStyle/>
          <a:p>
            <a:r>
              <a:rPr lang="en-US" b="1" dirty="0"/>
              <a:t>Unit/Department SFA Operationalization</a:t>
            </a:r>
          </a:p>
        </p:txBody>
      </p:sp>
      <p:sp>
        <p:nvSpPr>
          <p:cNvPr id="4" name="TextBox 3"/>
          <p:cNvSpPr txBox="1"/>
          <p:nvPr/>
        </p:nvSpPr>
        <p:spPr>
          <a:xfrm>
            <a:off x="914400" y="1828800"/>
            <a:ext cx="9829800" cy="3872855"/>
          </a:xfrm>
          <a:prstGeom prst="rect">
            <a:avLst/>
          </a:prstGeom>
          <a:noFill/>
        </p:spPr>
        <p:txBody>
          <a:bodyPr wrap="square" rtlCol="0">
            <a:spAutoFit/>
          </a:bodyPr>
          <a:lstStyle/>
          <a:p>
            <a:r>
              <a:rPr lang="en-US" sz="2400" b="1"/>
              <a:t>Use of 7 Cs</a:t>
            </a:r>
          </a:p>
          <a:p>
            <a:pPr marL="285750" indent="-285750">
              <a:spcBef>
                <a:spcPts val="200"/>
              </a:spcBef>
              <a:spcAft>
                <a:spcPts val="200"/>
              </a:spcAft>
              <a:buFont typeface="Wingdings" panose="05000000000000000000" pitchFamily="2" charset="2"/>
              <a:buChar char="v"/>
            </a:pPr>
            <a:r>
              <a:rPr lang="en-US" sz="2200"/>
              <a:t>Focused Training</a:t>
            </a:r>
          </a:p>
          <a:p>
            <a:pPr marL="285750" indent="-285750">
              <a:spcBef>
                <a:spcPts val="200"/>
              </a:spcBef>
              <a:spcAft>
                <a:spcPts val="200"/>
              </a:spcAft>
              <a:buFont typeface="Wingdings" panose="05000000000000000000" pitchFamily="2" charset="2"/>
              <a:buChar char="v"/>
            </a:pPr>
            <a:r>
              <a:rPr lang="en-US" sz="2200"/>
              <a:t>Case Studies</a:t>
            </a:r>
          </a:p>
          <a:p>
            <a:pPr marL="285750" indent="-285750">
              <a:spcBef>
                <a:spcPts val="200"/>
              </a:spcBef>
              <a:spcAft>
                <a:spcPts val="200"/>
              </a:spcAft>
              <a:buFont typeface="Wingdings" panose="05000000000000000000" pitchFamily="2" charset="2"/>
              <a:buChar char="v"/>
            </a:pPr>
            <a:r>
              <a:rPr lang="en-US" sz="2200"/>
              <a:t>Debriefings</a:t>
            </a:r>
          </a:p>
          <a:p>
            <a:pPr marL="285750" indent="-285750">
              <a:spcBef>
                <a:spcPts val="200"/>
              </a:spcBef>
              <a:spcAft>
                <a:spcPts val="200"/>
              </a:spcAft>
              <a:buFont typeface="Wingdings" panose="05000000000000000000" pitchFamily="2" charset="2"/>
              <a:buChar char="v"/>
            </a:pPr>
            <a:r>
              <a:rPr lang="en-US" sz="2200"/>
              <a:t>Role model using the Language</a:t>
            </a:r>
          </a:p>
          <a:p>
            <a:pPr marL="285750" indent="-285750">
              <a:buFont typeface="Wingdings" panose="05000000000000000000" pitchFamily="2" charset="2"/>
              <a:buChar char="v"/>
            </a:pPr>
            <a:endParaRPr lang="en-US" sz="2200"/>
          </a:p>
          <a:p>
            <a:r>
              <a:rPr lang="en-US" sz="2400" b="1"/>
              <a:t>Development to Grow the Green and Manage the Yellow</a:t>
            </a:r>
          </a:p>
          <a:p>
            <a:pPr marL="342900" indent="-342900">
              <a:spcBef>
                <a:spcPts val="200"/>
              </a:spcBef>
              <a:spcAft>
                <a:spcPts val="200"/>
              </a:spcAft>
              <a:buFont typeface="Wingdings" panose="05000000000000000000" pitchFamily="2" charset="2"/>
              <a:buChar char="v"/>
            </a:pPr>
            <a:r>
              <a:rPr lang="en-US" sz="2200"/>
              <a:t>Positive Practices</a:t>
            </a:r>
          </a:p>
          <a:p>
            <a:pPr marL="342900" indent="-342900">
              <a:spcBef>
                <a:spcPts val="200"/>
              </a:spcBef>
              <a:spcAft>
                <a:spcPts val="200"/>
              </a:spcAft>
              <a:buFont typeface="Wingdings" panose="05000000000000000000" pitchFamily="2" charset="2"/>
              <a:buChar char="v"/>
            </a:pPr>
            <a:r>
              <a:rPr lang="en-US" sz="2200"/>
              <a:t>Problem Solving based on Unit Level Check</a:t>
            </a:r>
          </a:p>
          <a:p>
            <a:pPr marL="342900" indent="-342900">
              <a:spcBef>
                <a:spcPts val="200"/>
              </a:spcBef>
              <a:spcAft>
                <a:spcPts val="200"/>
              </a:spcAft>
              <a:buFont typeface="Wingdings" panose="05000000000000000000" pitchFamily="2" charset="2"/>
              <a:buChar char="v"/>
            </a:pPr>
            <a:endParaRPr lang="en-US" sz="2200"/>
          </a:p>
        </p:txBody>
      </p:sp>
    </p:spTree>
    <p:extLst>
      <p:ext uri="{BB962C8B-B14F-4D97-AF65-F5344CB8AC3E}">
        <p14:creationId xmlns:p14="http://schemas.microsoft.com/office/powerpoint/2010/main" val="304586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734D-ADDB-41FE-AB6B-D0424C02F2B3}"/>
              </a:ext>
            </a:extLst>
          </p:cNvPr>
          <p:cNvSpPr>
            <a:spLocks noGrp="1"/>
          </p:cNvSpPr>
          <p:nvPr>
            <p:ph type="title"/>
          </p:nvPr>
        </p:nvSpPr>
        <p:spPr>
          <a:xfrm>
            <a:off x="858250" y="364068"/>
            <a:ext cx="10571751" cy="1007533"/>
          </a:xfrm>
        </p:spPr>
        <p:txBody>
          <a:bodyPr>
            <a:normAutofit fontScale="90000"/>
          </a:bodyPr>
          <a:lstStyle/>
          <a:p>
            <a:pPr marL="6350" algn="ctr">
              <a:spcBef>
                <a:spcPts val="102"/>
              </a:spcBef>
            </a:pPr>
            <a:r>
              <a:rPr lang="en-US" sz="2200" b="1" spc="-5" dirty="0">
                <a:latin typeface="Arial"/>
                <a:cs typeface="Arial"/>
              </a:rPr>
              <a:t>Stress First Aid Train the Trainer</a:t>
            </a:r>
            <a:br>
              <a:rPr lang="en-US" sz="2200" b="1" spc="-5" dirty="0">
                <a:latin typeface="Arial" panose="020B0604020202020204" pitchFamily="34" charset="0"/>
                <a:cs typeface="Arial" panose="020B0604020202020204" pitchFamily="34" charset="0"/>
              </a:rPr>
            </a:br>
            <a:r>
              <a:rPr lang="en-US" sz="2200" b="1" spc="-5" dirty="0">
                <a:latin typeface="Arial"/>
                <a:cs typeface="Arial"/>
              </a:rPr>
              <a:t>March 7 2024</a:t>
            </a:r>
            <a:br>
              <a:rPr lang="en-US" b="1" dirty="0">
                <a:latin typeface="Arial" panose="020B0604020202020204" pitchFamily="34" charset="0"/>
                <a:cs typeface="Arial" panose="020B0604020202020204" pitchFamily="34" charset="0"/>
              </a:rPr>
            </a:br>
            <a:endParaRPr lang="en-US" dirty="0">
              <a:cs typeface="Calibri Light" panose="020F0302020204030204"/>
            </a:endParaRPr>
          </a:p>
        </p:txBody>
      </p:sp>
      <p:pic>
        <p:nvPicPr>
          <p:cNvPr id="7" name="Picture 6">
            <a:extLst>
              <a:ext uri="{FF2B5EF4-FFF2-40B4-BE49-F238E27FC236}">
                <a16:creationId xmlns:a16="http://schemas.microsoft.com/office/drawing/2014/main" id="{9229524B-EC58-4A46-B4EC-56D1FC3B36A4}"/>
              </a:ext>
            </a:extLst>
          </p:cNvPr>
          <p:cNvPicPr>
            <a:picLocks noChangeAspect="1"/>
          </p:cNvPicPr>
          <p:nvPr/>
        </p:nvPicPr>
        <p:blipFill>
          <a:blip r:embed="rId3"/>
          <a:stretch>
            <a:fillRect/>
          </a:stretch>
        </p:blipFill>
        <p:spPr>
          <a:xfrm>
            <a:off x="10520940" y="5716369"/>
            <a:ext cx="1440873" cy="990600"/>
          </a:xfrm>
          <a:prstGeom prst="rect">
            <a:avLst/>
          </a:prstGeom>
        </p:spPr>
      </p:pic>
      <p:sp>
        <p:nvSpPr>
          <p:cNvPr id="8" name="TextBox 7">
            <a:extLst>
              <a:ext uri="{FF2B5EF4-FFF2-40B4-BE49-F238E27FC236}">
                <a16:creationId xmlns:a16="http://schemas.microsoft.com/office/drawing/2014/main" id="{0633B7E5-A989-4222-A91E-BF1175156B1C}"/>
              </a:ext>
            </a:extLst>
          </p:cNvPr>
          <p:cNvSpPr txBox="1"/>
          <p:nvPr/>
        </p:nvSpPr>
        <p:spPr>
          <a:xfrm>
            <a:off x="230190" y="1531327"/>
            <a:ext cx="11428410" cy="4701352"/>
          </a:xfrm>
          <a:prstGeom prst="rect">
            <a:avLst/>
          </a:prstGeom>
          <a:noFill/>
        </p:spPr>
        <p:txBody>
          <a:bodyPr wrap="square">
            <a:spAutoFit/>
          </a:bodyPr>
          <a:lstStyle/>
          <a:p>
            <a:pPr marL="12988" marR="169497">
              <a:lnSpc>
                <a:spcPct val="97900"/>
              </a:lnSpc>
            </a:pPr>
            <a:r>
              <a:rPr lang="en-US" sz="1100" b="1" u="sng" spc="-5" dirty="0">
                <a:uFill>
                  <a:solidFill>
                    <a:schemeClr val="accent4">
                      <a:lumMod val="40000"/>
                      <a:lumOff val="60000"/>
                    </a:schemeClr>
                  </a:solidFill>
                </a:uFill>
                <a:latin typeface="+mj-lt"/>
                <a:cs typeface="Cambria"/>
              </a:rPr>
              <a:t>Rutgers</a:t>
            </a:r>
            <a:r>
              <a:rPr lang="en-US" sz="1100" b="1" u="sng"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Biomedical</a:t>
            </a:r>
            <a:r>
              <a:rPr lang="en-US" sz="1100" b="1" u="sng"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and</a:t>
            </a:r>
            <a:r>
              <a:rPr lang="en-US" sz="1100" b="1" u="sng" dirty="0">
                <a:uFill>
                  <a:solidFill>
                    <a:schemeClr val="accent4">
                      <a:lumMod val="40000"/>
                      <a:lumOff val="60000"/>
                    </a:schemeClr>
                  </a:solidFill>
                </a:uFill>
                <a:latin typeface="+mj-lt"/>
                <a:cs typeface="Cambria"/>
              </a:rPr>
              <a:t> Health </a:t>
            </a:r>
            <a:r>
              <a:rPr lang="en-US" sz="1100" b="1" u="sng" spc="-5" dirty="0">
                <a:uFill>
                  <a:solidFill>
                    <a:schemeClr val="accent4">
                      <a:lumMod val="40000"/>
                      <a:lumOff val="60000"/>
                    </a:schemeClr>
                  </a:solidFill>
                </a:uFill>
                <a:latin typeface="+mj-lt"/>
                <a:cs typeface="Cambria"/>
              </a:rPr>
              <a:t>Sciences</a:t>
            </a:r>
            <a:r>
              <a:rPr lang="en-US" sz="1100" b="1" u="sng" spc="5"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Center </a:t>
            </a:r>
            <a:r>
              <a:rPr lang="en-US" sz="1100" b="1" u="sng" dirty="0">
                <a:uFill>
                  <a:solidFill>
                    <a:schemeClr val="accent4">
                      <a:lumMod val="40000"/>
                      <a:lumOff val="60000"/>
                    </a:schemeClr>
                  </a:solidFill>
                </a:uFill>
                <a:latin typeface="+mj-lt"/>
                <a:cs typeface="Cambria"/>
              </a:rPr>
              <a:t>for</a:t>
            </a:r>
            <a:r>
              <a:rPr lang="en-US" sz="1100" b="1" u="sng" spc="-5" dirty="0">
                <a:uFill>
                  <a:solidFill>
                    <a:schemeClr val="accent4">
                      <a:lumMod val="40000"/>
                      <a:lumOff val="60000"/>
                    </a:schemeClr>
                  </a:solidFill>
                </a:uFill>
                <a:latin typeface="+mj-lt"/>
                <a:cs typeface="Cambria"/>
              </a:rPr>
              <a:t> Professional</a:t>
            </a:r>
            <a:r>
              <a:rPr lang="en-US" sz="1100" b="1" u="sng"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Development </a:t>
            </a:r>
            <a:r>
              <a:rPr lang="en-US" sz="1100" b="1" dirty="0">
                <a:uFill>
                  <a:solidFill>
                    <a:schemeClr val="accent4">
                      <a:lumMod val="40000"/>
                      <a:lumOff val="60000"/>
                    </a:schemeClr>
                  </a:solidFill>
                </a:uFill>
                <a:latin typeface="+mj-lt"/>
                <a:cs typeface="Cambria"/>
              </a:rPr>
              <a:t> </a:t>
            </a:r>
          </a:p>
          <a:p>
            <a:pPr marL="12988" marR="169497">
              <a:lnSpc>
                <a:spcPct val="97900"/>
              </a:lnSpc>
            </a:pPr>
            <a:r>
              <a:rPr lang="en-US" sz="1100" spc="-5" dirty="0">
                <a:latin typeface="+mj-lt"/>
                <a:cs typeface="Cambria"/>
              </a:rPr>
              <a:t>Jeannette</a:t>
            </a:r>
            <a:r>
              <a:rPr lang="en-US" sz="1100" spc="5" dirty="0">
                <a:latin typeface="+mj-lt"/>
                <a:cs typeface="Cambria"/>
              </a:rPr>
              <a:t> </a:t>
            </a:r>
            <a:r>
              <a:rPr lang="en-US" sz="1100" spc="-5" dirty="0">
                <a:latin typeface="+mj-lt"/>
                <a:cs typeface="Cambria"/>
              </a:rPr>
              <a:t>Manchester, DNP,</a:t>
            </a:r>
            <a:r>
              <a:rPr lang="en-US" sz="1100" spc="10" dirty="0">
                <a:latin typeface="+mj-lt"/>
                <a:cs typeface="Cambria"/>
              </a:rPr>
              <a:t> </a:t>
            </a:r>
            <a:r>
              <a:rPr lang="en-US" sz="1100" spc="-5" dirty="0">
                <a:latin typeface="+mj-lt"/>
                <a:cs typeface="Cambria"/>
              </a:rPr>
              <a:t>MBA,</a:t>
            </a:r>
            <a:r>
              <a:rPr lang="en-US" sz="1100" spc="10" dirty="0">
                <a:latin typeface="+mj-lt"/>
                <a:cs typeface="Cambria"/>
              </a:rPr>
              <a:t> </a:t>
            </a:r>
            <a:r>
              <a:rPr lang="en-US" sz="1100" spc="-5" dirty="0">
                <a:latin typeface="+mj-lt"/>
                <a:cs typeface="Cambria"/>
              </a:rPr>
              <a:t>RN,</a:t>
            </a:r>
            <a:r>
              <a:rPr lang="en-US" sz="1100" spc="15" dirty="0">
                <a:latin typeface="+mj-lt"/>
                <a:cs typeface="Cambria"/>
              </a:rPr>
              <a:t> </a:t>
            </a:r>
            <a:r>
              <a:rPr lang="en-US" sz="1100" spc="-5" dirty="0">
                <a:latin typeface="+mj-lt"/>
                <a:cs typeface="Cambria"/>
              </a:rPr>
              <a:t>Assistant</a:t>
            </a:r>
            <a:r>
              <a:rPr lang="en-US" sz="1100" spc="5" dirty="0">
                <a:latin typeface="+mj-lt"/>
                <a:cs typeface="Cambria"/>
              </a:rPr>
              <a:t> </a:t>
            </a:r>
            <a:r>
              <a:rPr lang="en-US" sz="1100" spc="-5" dirty="0">
                <a:latin typeface="+mj-lt"/>
                <a:cs typeface="Cambria"/>
              </a:rPr>
              <a:t>Professor,</a:t>
            </a:r>
            <a:r>
              <a:rPr lang="en-US" sz="1100" spc="10" dirty="0">
                <a:latin typeface="+mj-lt"/>
                <a:cs typeface="Cambria"/>
              </a:rPr>
              <a:t> </a:t>
            </a:r>
            <a:r>
              <a:rPr lang="en-US" sz="1100" spc="-5" dirty="0">
                <a:latin typeface="+mj-lt"/>
                <a:cs typeface="Cambria"/>
              </a:rPr>
              <a:t>Assistant</a:t>
            </a:r>
            <a:r>
              <a:rPr lang="en-US" sz="1100" spc="5" dirty="0">
                <a:latin typeface="+mj-lt"/>
                <a:cs typeface="Cambria"/>
              </a:rPr>
              <a:t> </a:t>
            </a:r>
            <a:r>
              <a:rPr lang="en-US" sz="1100" spc="-5" dirty="0">
                <a:latin typeface="+mj-lt"/>
                <a:cs typeface="Cambria"/>
              </a:rPr>
              <a:t>Dean,</a:t>
            </a:r>
            <a:r>
              <a:rPr lang="en-US" sz="1100" spc="15" dirty="0">
                <a:latin typeface="+mj-lt"/>
                <a:cs typeface="Cambria"/>
              </a:rPr>
              <a:t> </a:t>
            </a:r>
            <a:r>
              <a:rPr lang="en-US" sz="1100" spc="-5" dirty="0">
                <a:latin typeface="+mj-lt"/>
                <a:cs typeface="Cambria"/>
              </a:rPr>
              <a:t>Center</a:t>
            </a:r>
            <a:r>
              <a:rPr lang="en-US" sz="1100" dirty="0">
                <a:latin typeface="+mj-lt"/>
                <a:cs typeface="Cambria"/>
              </a:rPr>
              <a:t> </a:t>
            </a:r>
            <a:r>
              <a:rPr lang="en-US" sz="1100" spc="-5" dirty="0">
                <a:latin typeface="+mj-lt"/>
                <a:cs typeface="Cambria"/>
              </a:rPr>
              <a:t>for </a:t>
            </a:r>
            <a:r>
              <a:rPr lang="en-US" sz="1100" dirty="0">
                <a:latin typeface="+mj-lt"/>
                <a:cs typeface="Cambria"/>
              </a:rPr>
              <a:t> </a:t>
            </a:r>
            <a:r>
              <a:rPr lang="en-US" sz="1100" spc="-5" dirty="0">
                <a:latin typeface="+mj-lt"/>
                <a:cs typeface="Cambria"/>
              </a:rPr>
              <a:t>Professional</a:t>
            </a:r>
            <a:r>
              <a:rPr lang="en-US" sz="1100" spc="5" dirty="0">
                <a:latin typeface="+mj-lt"/>
                <a:cs typeface="Cambria"/>
              </a:rPr>
              <a:t> </a:t>
            </a:r>
            <a:r>
              <a:rPr lang="en-US" sz="1100" spc="-5" dirty="0">
                <a:latin typeface="+mj-lt"/>
                <a:cs typeface="Cambria"/>
              </a:rPr>
              <a:t>Development,</a:t>
            </a:r>
            <a:r>
              <a:rPr lang="en-US" sz="1100" spc="15" dirty="0">
                <a:latin typeface="+mj-lt"/>
                <a:cs typeface="Cambria"/>
              </a:rPr>
              <a:t> </a:t>
            </a:r>
            <a:r>
              <a:rPr lang="en-US" sz="1100" spc="-5" dirty="0">
                <a:latin typeface="+mj-lt"/>
                <a:cs typeface="Cambria"/>
              </a:rPr>
              <a:t>Rutgers,</a:t>
            </a:r>
            <a:r>
              <a:rPr lang="en-US" sz="1100" spc="15" dirty="0">
                <a:latin typeface="+mj-lt"/>
                <a:cs typeface="Cambria"/>
              </a:rPr>
              <a:t> </a:t>
            </a:r>
            <a:r>
              <a:rPr lang="en-US" sz="1100" spc="-5" dirty="0">
                <a:latin typeface="+mj-lt"/>
                <a:cs typeface="Cambria"/>
              </a:rPr>
              <a:t>the</a:t>
            </a:r>
            <a:r>
              <a:rPr lang="en-US" sz="1100" spc="10" dirty="0">
                <a:latin typeface="+mj-lt"/>
                <a:cs typeface="Cambria"/>
              </a:rPr>
              <a:t> </a:t>
            </a:r>
            <a:r>
              <a:rPr lang="en-US" sz="1100" spc="-5" dirty="0">
                <a:latin typeface="+mj-lt"/>
                <a:cs typeface="Cambria"/>
              </a:rPr>
              <a:t>State</a:t>
            </a:r>
            <a:r>
              <a:rPr lang="en-US" sz="1100" spc="10" dirty="0">
                <a:latin typeface="+mj-lt"/>
                <a:cs typeface="Cambria"/>
              </a:rPr>
              <a:t> </a:t>
            </a:r>
            <a:r>
              <a:rPr lang="en-US" sz="1100" spc="-5" dirty="0">
                <a:latin typeface="+mj-lt"/>
                <a:cs typeface="Cambria"/>
              </a:rPr>
              <a:t>University</a:t>
            </a:r>
            <a:r>
              <a:rPr lang="en-US" sz="1100" spc="5" dirty="0">
                <a:latin typeface="+mj-lt"/>
                <a:cs typeface="Cambria"/>
              </a:rPr>
              <a:t> </a:t>
            </a:r>
            <a:r>
              <a:rPr lang="en-US" sz="1100" spc="-5" dirty="0">
                <a:latin typeface="+mj-lt"/>
                <a:cs typeface="Cambria"/>
              </a:rPr>
              <a:t>of</a:t>
            </a:r>
            <a:r>
              <a:rPr lang="en-US" sz="1100" spc="5" dirty="0">
                <a:latin typeface="+mj-lt"/>
                <a:cs typeface="Cambria"/>
              </a:rPr>
              <a:t> </a:t>
            </a:r>
            <a:r>
              <a:rPr lang="en-US" sz="1100" spc="-5" dirty="0">
                <a:latin typeface="+mj-lt"/>
                <a:cs typeface="Cambria"/>
              </a:rPr>
              <a:t>New</a:t>
            </a:r>
            <a:r>
              <a:rPr lang="en-US" sz="1100" spc="5" dirty="0">
                <a:latin typeface="+mj-lt"/>
                <a:cs typeface="Cambria"/>
              </a:rPr>
              <a:t> </a:t>
            </a:r>
            <a:r>
              <a:rPr lang="en-US" sz="1100" spc="-5" dirty="0">
                <a:latin typeface="+mj-lt"/>
                <a:cs typeface="Cambria"/>
              </a:rPr>
              <a:t>Jersey</a:t>
            </a:r>
            <a:r>
              <a:rPr lang="en-US" sz="1100" spc="15" dirty="0">
                <a:latin typeface="+mj-lt"/>
                <a:cs typeface="Cambria"/>
              </a:rPr>
              <a:t> </a:t>
            </a:r>
            <a:r>
              <a:rPr lang="en-US" sz="1100" spc="-5" dirty="0">
                <a:latin typeface="+mj-lt"/>
                <a:cs typeface="Cambria"/>
              </a:rPr>
              <a:t>School</a:t>
            </a:r>
            <a:r>
              <a:rPr lang="en-US" sz="1100" spc="5" dirty="0">
                <a:latin typeface="+mj-lt"/>
                <a:cs typeface="Cambria"/>
              </a:rPr>
              <a:t> </a:t>
            </a:r>
            <a:r>
              <a:rPr lang="en-US" sz="1100" spc="-5" dirty="0">
                <a:latin typeface="+mj-lt"/>
                <a:cs typeface="Cambria"/>
              </a:rPr>
              <a:t>of</a:t>
            </a:r>
            <a:r>
              <a:rPr lang="en-US" sz="1100" spc="5" dirty="0">
                <a:latin typeface="+mj-lt"/>
                <a:cs typeface="Cambria"/>
              </a:rPr>
              <a:t> </a:t>
            </a:r>
            <a:r>
              <a:rPr lang="en-US" sz="1100" spc="-5" dirty="0">
                <a:latin typeface="+mj-lt"/>
                <a:cs typeface="Cambria"/>
              </a:rPr>
              <a:t>Nursing.</a:t>
            </a:r>
            <a:r>
              <a:rPr lang="en-US" sz="1100" dirty="0">
                <a:latin typeface="+mj-lt"/>
                <a:cs typeface="Cambria"/>
              </a:rPr>
              <a:t> </a:t>
            </a:r>
            <a:r>
              <a:rPr lang="en-US" sz="1100" spc="-5" dirty="0">
                <a:latin typeface="+mj-lt"/>
                <a:cs typeface="Cambria"/>
              </a:rPr>
              <a:t>Mariely</a:t>
            </a:r>
            <a:r>
              <a:rPr lang="en-US" sz="1100" dirty="0">
                <a:latin typeface="+mj-lt"/>
                <a:cs typeface="Cambria"/>
              </a:rPr>
              <a:t> </a:t>
            </a:r>
            <a:r>
              <a:rPr lang="en-US" sz="1100" spc="-5" dirty="0">
                <a:latin typeface="+mj-lt"/>
                <a:cs typeface="Cambria"/>
              </a:rPr>
              <a:t>Rosario,</a:t>
            </a:r>
            <a:r>
              <a:rPr lang="en-US" sz="1100" spc="15" dirty="0">
                <a:latin typeface="+mj-lt"/>
                <a:cs typeface="Cambria"/>
              </a:rPr>
              <a:t> </a:t>
            </a:r>
            <a:r>
              <a:rPr lang="en-US" sz="1100" dirty="0">
                <a:latin typeface="+mj-lt"/>
                <a:cs typeface="Cambria"/>
              </a:rPr>
              <a:t>BS,</a:t>
            </a:r>
            <a:r>
              <a:rPr lang="en-US" sz="1100" spc="20" dirty="0">
                <a:latin typeface="+mj-lt"/>
                <a:cs typeface="Cambria"/>
              </a:rPr>
              <a:t> </a:t>
            </a:r>
            <a:r>
              <a:rPr lang="en-US" sz="1100" spc="-5" dirty="0">
                <a:latin typeface="+mj-lt"/>
                <a:cs typeface="Cambria"/>
              </a:rPr>
              <a:t>Program</a:t>
            </a:r>
            <a:r>
              <a:rPr lang="en-US" sz="1100" spc="5" dirty="0">
                <a:latin typeface="+mj-lt"/>
                <a:cs typeface="Cambria"/>
              </a:rPr>
              <a:t> </a:t>
            </a:r>
            <a:r>
              <a:rPr lang="en-US" sz="1100" spc="-5" dirty="0">
                <a:latin typeface="+mj-lt"/>
                <a:cs typeface="Cambria"/>
              </a:rPr>
              <a:t>Assistant,</a:t>
            </a:r>
            <a:r>
              <a:rPr lang="en-US" sz="1100" spc="20" dirty="0">
                <a:latin typeface="+mj-lt"/>
                <a:cs typeface="Cambria"/>
              </a:rPr>
              <a:t> </a:t>
            </a:r>
            <a:r>
              <a:rPr lang="en-US" sz="1100" spc="-5" dirty="0">
                <a:latin typeface="+mj-lt"/>
                <a:cs typeface="Cambria"/>
              </a:rPr>
              <a:t>Center</a:t>
            </a:r>
            <a:r>
              <a:rPr lang="en-US" sz="1100" spc="5" dirty="0">
                <a:latin typeface="+mj-lt"/>
                <a:cs typeface="Cambria"/>
              </a:rPr>
              <a:t> </a:t>
            </a:r>
            <a:r>
              <a:rPr lang="en-US" sz="1100" spc="-5" dirty="0">
                <a:latin typeface="+mj-lt"/>
                <a:cs typeface="Cambria"/>
              </a:rPr>
              <a:t>for</a:t>
            </a:r>
            <a:r>
              <a:rPr lang="en-US" sz="1100" spc="10" dirty="0">
                <a:latin typeface="+mj-lt"/>
                <a:cs typeface="Cambria"/>
              </a:rPr>
              <a:t> </a:t>
            </a:r>
            <a:r>
              <a:rPr lang="en-US" sz="1100" spc="-5" dirty="0">
                <a:latin typeface="+mj-lt"/>
                <a:cs typeface="Cambria"/>
              </a:rPr>
              <a:t>Professional</a:t>
            </a:r>
            <a:r>
              <a:rPr lang="en-US" sz="1100" spc="5" dirty="0">
                <a:latin typeface="+mj-lt"/>
                <a:cs typeface="Cambria"/>
              </a:rPr>
              <a:t> </a:t>
            </a:r>
            <a:r>
              <a:rPr lang="en-US" sz="1100" spc="-5" dirty="0">
                <a:latin typeface="+mj-lt"/>
                <a:cs typeface="Cambria"/>
              </a:rPr>
              <a:t>Development</a:t>
            </a:r>
            <a:r>
              <a:rPr lang="en-US" sz="1100" spc="10" dirty="0">
                <a:latin typeface="+mj-lt"/>
                <a:cs typeface="Cambria"/>
              </a:rPr>
              <a:t> </a:t>
            </a:r>
            <a:r>
              <a:rPr lang="en-US" sz="1100" spc="-5" dirty="0">
                <a:latin typeface="+mj-lt"/>
                <a:cs typeface="Cambria"/>
              </a:rPr>
              <a:t>Rutgers,</a:t>
            </a:r>
            <a:r>
              <a:rPr lang="en-US" sz="1100" spc="20" dirty="0">
                <a:latin typeface="+mj-lt"/>
                <a:cs typeface="Cambria"/>
              </a:rPr>
              <a:t> </a:t>
            </a:r>
            <a:r>
              <a:rPr lang="en-US" sz="1100" spc="-5" dirty="0">
                <a:latin typeface="+mj-lt"/>
                <a:cs typeface="Cambria"/>
              </a:rPr>
              <a:t>the </a:t>
            </a:r>
            <a:r>
              <a:rPr lang="en-US" sz="1100" spc="-256" dirty="0">
                <a:latin typeface="+mj-lt"/>
                <a:cs typeface="Cambria"/>
              </a:rPr>
              <a:t> </a:t>
            </a:r>
            <a:r>
              <a:rPr lang="en-US" sz="1100" dirty="0">
                <a:latin typeface="+mj-lt"/>
                <a:cs typeface="Cambria"/>
              </a:rPr>
              <a:t>State </a:t>
            </a:r>
            <a:r>
              <a:rPr lang="en-US" sz="1100" spc="-5" dirty="0">
                <a:latin typeface="+mj-lt"/>
                <a:cs typeface="Cambria"/>
              </a:rPr>
              <a:t>University of New</a:t>
            </a:r>
            <a:r>
              <a:rPr lang="en-US" sz="1100" spc="5" dirty="0">
                <a:latin typeface="+mj-lt"/>
                <a:cs typeface="Cambria"/>
              </a:rPr>
              <a:t> </a:t>
            </a:r>
            <a:r>
              <a:rPr lang="en-US" sz="1100" spc="-5" dirty="0">
                <a:latin typeface="+mj-lt"/>
                <a:cs typeface="Cambria"/>
              </a:rPr>
              <a:t>Jersey School of Nursing.</a:t>
            </a:r>
            <a:endParaRPr lang="en-US" sz="1100" dirty="0">
              <a:latin typeface="+mj-lt"/>
              <a:cs typeface="Cambria"/>
            </a:endParaRPr>
          </a:p>
          <a:p>
            <a:pPr>
              <a:spcBef>
                <a:spcPts val="51"/>
              </a:spcBef>
            </a:pPr>
            <a:endParaRPr lang="en-US" sz="1100" dirty="0">
              <a:latin typeface="+mj-lt"/>
              <a:cs typeface="Cambria"/>
            </a:endParaRPr>
          </a:p>
          <a:p>
            <a:pPr marL="12988">
              <a:spcBef>
                <a:spcPts val="5"/>
              </a:spcBef>
            </a:pPr>
            <a:r>
              <a:rPr lang="en-US" sz="1100" b="1" u="sng" spc="-5" dirty="0">
                <a:latin typeface="+mj-lt"/>
                <a:cs typeface="Cambria"/>
              </a:rPr>
              <a:t>Off-Label/Investigational</a:t>
            </a:r>
            <a:r>
              <a:rPr lang="en-US" sz="1100" b="1" u="sng" spc="-36" dirty="0">
                <a:latin typeface="+mj-lt"/>
                <a:cs typeface="Cambria"/>
              </a:rPr>
              <a:t> </a:t>
            </a:r>
            <a:r>
              <a:rPr lang="en-US" sz="1100" b="1" u="sng" dirty="0">
                <a:latin typeface="+mj-lt"/>
                <a:cs typeface="Cambria"/>
              </a:rPr>
              <a:t>Use</a:t>
            </a:r>
            <a:endParaRPr lang="en-US" sz="1100" u="sng" dirty="0">
              <a:latin typeface="+mj-lt"/>
              <a:cs typeface="Cambria"/>
            </a:endParaRPr>
          </a:p>
          <a:p>
            <a:pPr marL="12988" marR="529273">
              <a:spcBef>
                <a:spcPts val="61"/>
              </a:spcBef>
            </a:pPr>
            <a:r>
              <a:rPr lang="en-US" sz="1100" spc="-5" dirty="0">
                <a:latin typeface="+mj-lt"/>
                <a:cs typeface="Cambria"/>
              </a:rPr>
              <a:t>This</a:t>
            </a:r>
            <a:r>
              <a:rPr lang="en-US" sz="1100" dirty="0">
                <a:latin typeface="+mj-lt"/>
                <a:cs typeface="Cambria"/>
              </a:rPr>
              <a:t> </a:t>
            </a:r>
            <a:r>
              <a:rPr lang="en-US" sz="1100" spc="-5" dirty="0">
                <a:latin typeface="+mj-lt"/>
                <a:cs typeface="Cambria"/>
              </a:rPr>
              <a:t>activity</a:t>
            </a:r>
            <a:r>
              <a:rPr lang="en-US" sz="1100" dirty="0">
                <a:latin typeface="+mj-lt"/>
                <a:cs typeface="Cambria"/>
              </a:rPr>
              <a:t> </a:t>
            </a:r>
            <a:r>
              <a:rPr lang="en-US" sz="1100" spc="-5" dirty="0">
                <a:latin typeface="+mj-lt"/>
                <a:cs typeface="Cambria"/>
              </a:rPr>
              <a:t>does</a:t>
            </a:r>
            <a:r>
              <a:rPr lang="en-US" sz="1100" spc="10" dirty="0">
                <a:latin typeface="+mj-lt"/>
                <a:cs typeface="Cambria"/>
              </a:rPr>
              <a:t> </a:t>
            </a:r>
            <a:r>
              <a:rPr lang="en-US" sz="1100" spc="-5" dirty="0">
                <a:latin typeface="+mj-lt"/>
                <a:cs typeface="Cambria"/>
              </a:rPr>
              <a:t>not</a:t>
            </a:r>
            <a:r>
              <a:rPr lang="en-US" sz="1100" spc="5" dirty="0">
                <a:latin typeface="+mj-lt"/>
                <a:cs typeface="Cambria"/>
              </a:rPr>
              <a:t> </a:t>
            </a:r>
            <a:r>
              <a:rPr lang="en-US" sz="1100" spc="-5" dirty="0">
                <a:latin typeface="+mj-lt"/>
                <a:cs typeface="Cambria"/>
              </a:rPr>
              <a:t>contain</a:t>
            </a:r>
            <a:r>
              <a:rPr lang="en-US" sz="1100" spc="5" dirty="0">
                <a:latin typeface="+mj-lt"/>
                <a:cs typeface="Cambria"/>
              </a:rPr>
              <a:t> </a:t>
            </a:r>
            <a:r>
              <a:rPr lang="en-US" sz="1100" spc="-5" dirty="0">
                <a:latin typeface="+mj-lt"/>
                <a:cs typeface="Cambria"/>
              </a:rPr>
              <a:t>information</a:t>
            </a:r>
            <a:r>
              <a:rPr lang="en-US" sz="1100" spc="10" dirty="0">
                <a:latin typeface="+mj-lt"/>
                <a:cs typeface="Cambria"/>
              </a:rPr>
              <a:t> </a:t>
            </a:r>
            <a:r>
              <a:rPr lang="en-US" sz="1100" spc="-5" dirty="0">
                <a:latin typeface="+mj-lt"/>
                <a:cs typeface="Cambria"/>
              </a:rPr>
              <a:t>on</a:t>
            </a:r>
            <a:r>
              <a:rPr lang="en-US" sz="1100" spc="5" dirty="0">
                <a:latin typeface="+mj-lt"/>
                <a:cs typeface="Cambria"/>
              </a:rPr>
              <a:t> </a:t>
            </a:r>
            <a:r>
              <a:rPr lang="en-US" sz="1100" spc="-5" dirty="0">
                <a:latin typeface="+mj-lt"/>
                <a:cs typeface="Cambria"/>
              </a:rPr>
              <a:t>commercial</a:t>
            </a:r>
            <a:r>
              <a:rPr lang="en-US" sz="1100" spc="5" dirty="0">
                <a:latin typeface="+mj-lt"/>
                <a:cs typeface="Cambria"/>
              </a:rPr>
              <a:t> </a:t>
            </a:r>
            <a:r>
              <a:rPr lang="en-US" sz="1100" spc="-5" dirty="0">
                <a:latin typeface="+mj-lt"/>
                <a:cs typeface="Cambria"/>
              </a:rPr>
              <a:t>products/devices</a:t>
            </a:r>
            <a:r>
              <a:rPr lang="en-US" sz="1100" spc="5" dirty="0">
                <a:latin typeface="+mj-lt"/>
                <a:cs typeface="Cambria"/>
              </a:rPr>
              <a:t> </a:t>
            </a:r>
            <a:r>
              <a:rPr lang="en-US" sz="1100" spc="-5" dirty="0">
                <a:latin typeface="+mj-lt"/>
                <a:cs typeface="Cambria"/>
              </a:rPr>
              <a:t>that</a:t>
            </a:r>
            <a:r>
              <a:rPr lang="en-US" sz="1100" spc="5" dirty="0">
                <a:latin typeface="+mj-lt"/>
                <a:cs typeface="Cambria"/>
              </a:rPr>
              <a:t> </a:t>
            </a:r>
            <a:r>
              <a:rPr lang="en-US" sz="1100" spc="-5" dirty="0">
                <a:latin typeface="+mj-lt"/>
                <a:cs typeface="Cambria"/>
              </a:rPr>
              <a:t>are </a:t>
            </a:r>
            <a:r>
              <a:rPr lang="en-US" sz="1100" spc="-251" dirty="0">
                <a:latin typeface="+mj-lt"/>
                <a:cs typeface="Cambria"/>
              </a:rPr>
              <a:t> </a:t>
            </a:r>
            <a:r>
              <a:rPr lang="en-US" sz="1100" spc="-5" dirty="0">
                <a:latin typeface="+mj-lt"/>
                <a:cs typeface="Cambria"/>
              </a:rPr>
              <a:t>unlabeled</a:t>
            </a:r>
            <a:r>
              <a:rPr lang="en-US" sz="1100" spc="-10" dirty="0">
                <a:latin typeface="+mj-lt"/>
                <a:cs typeface="Cambria"/>
              </a:rPr>
              <a:t> </a:t>
            </a:r>
            <a:r>
              <a:rPr lang="en-US" sz="1100" spc="-5" dirty="0">
                <a:latin typeface="+mj-lt"/>
                <a:cs typeface="Cambria"/>
              </a:rPr>
              <a:t>for use</a:t>
            </a:r>
            <a:r>
              <a:rPr lang="en-US" sz="1100" spc="5" dirty="0">
                <a:latin typeface="+mj-lt"/>
                <a:cs typeface="Cambria"/>
              </a:rPr>
              <a:t> </a:t>
            </a:r>
            <a:r>
              <a:rPr lang="en-US" sz="1100" spc="-5" dirty="0">
                <a:latin typeface="+mj-lt"/>
                <a:cs typeface="Cambria"/>
              </a:rPr>
              <a:t>or investigational</a:t>
            </a:r>
            <a:r>
              <a:rPr lang="en-US" sz="1100" dirty="0">
                <a:latin typeface="+mj-lt"/>
                <a:cs typeface="Cambria"/>
              </a:rPr>
              <a:t> </a:t>
            </a:r>
            <a:r>
              <a:rPr lang="en-US" sz="1100" spc="-5" dirty="0">
                <a:latin typeface="+mj-lt"/>
                <a:cs typeface="Cambria"/>
              </a:rPr>
              <a:t>uses</a:t>
            </a:r>
            <a:r>
              <a:rPr lang="en-US" sz="1100" dirty="0">
                <a:latin typeface="+mj-lt"/>
                <a:cs typeface="Cambria"/>
              </a:rPr>
              <a:t> </a:t>
            </a:r>
            <a:r>
              <a:rPr lang="en-US" sz="1100" spc="-5" dirty="0">
                <a:latin typeface="+mj-lt"/>
                <a:cs typeface="Cambria"/>
              </a:rPr>
              <a:t>of</a:t>
            </a:r>
            <a:r>
              <a:rPr lang="en-US" sz="1100" dirty="0">
                <a:latin typeface="+mj-lt"/>
                <a:cs typeface="Cambria"/>
              </a:rPr>
              <a:t> </a:t>
            </a:r>
            <a:r>
              <a:rPr lang="en-US" sz="1100" spc="-5" dirty="0">
                <a:latin typeface="+mj-lt"/>
                <a:cs typeface="Cambria"/>
              </a:rPr>
              <a:t>products not</a:t>
            </a:r>
            <a:r>
              <a:rPr lang="en-US" sz="1100" spc="5" dirty="0">
                <a:latin typeface="+mj-lt"/>
                <a:cs typeface="Cambria"/>
              </a:rPr>
              <a:t> </a:t>
            </a:r>
            <a:r>
              <a:rPr lang="en-US" sz="1100" spc="-5" dirty="0">
                <a:latin typeface="+mj-lt"/>
                <a:cs typeface="Cambria"/>
              </a:rPr>
              <a:t>yet</a:t>
            </a:r>
            <a:r>
              <a:rPr lang="en-US" sz="1100" dirty="0">
                <a:latin typeface="+mj-lt"/>
                <a:cs typeface="Cambria"/>
              </a:rPr>
              <a:t> </a:t>
            </a:r>
            <a:r>
              <a:rPr lang="en-US" sz="1100" spc="-5" dirty="0">
                <a:latin typeface="+mj-lt"/>
                <a:cs typeface="Cambria"/>
              </a:rPr>
              <a:t>approved.</a:t>
            </a:r>
            <a:endParaRPr lang="en-US" sz="1100" dirty="0">
              <a:latin typeface="+mj-lt"/>
              <a:cs typeface="Cambria"/>
            </a:endParaRPr>
          </a:p>
          <a:p>
            <a:pPr>
              <a:spcBef>
                <a:spcPts val="56"/>
              </a:spcBef>
            </a:pPr>
            <a:endParaRPr lang="en-US" sz="1100" dirty="0">
              <a:latin typeface="+mj-lt"/>
              <a:cs typeface="Cambria"/>
            </a:endParaRPr>
          </a:p>
          <a:p>
            <a:pPr marL="12988"/>
            <a:r>
              <a:rPr lang="en-US" sz="1100" b="1" u="sng" spc="-5" dirty="0">
                <a:uFill>
                  <a:solidFill>
                    <a:schemeClr val="accent4">
                      <a:lumMod val="40000"/>
                      <a:lumOff val="60000"/>
                    </a:schemeClr>
                  </a:solidFill>
                </a:uFill>
                <a:latin typeface="+mj-lt"/>
                <a:cs typeface="Cambria"/>
              </a:rPr>
              <a:t>Disclaimer</a:t>
            </a:r>
            <a:endParaRPr lang="en-US" sz="1100" dirty="0">
              <a:uFill>
                <a:solidFill>
                  <a:schemeClr val="accent4">
                    <a:lumMod val="40000"/>
                    <a:lumOff val="60000"/>
                  </a:schemeClr>
                </a:solidFill>
              </a:uFill>
              <a:latin typeface="+mj-lt"/>
              <a:cs typeface="Cambria"/>
            </a:endParaRPr>
          </a:p>
          <a:p>
            <a:pPr marL="12988" marR="275352">
              <a:spcBef>
                <a:spcPts val="10"/>
              </a:spcBef>
            </a:pPr>
            <a:r>
              <a:rPr lang="en-US" sz="1100" spc="-5" dirty="0">
                <a:latin typeface="+mj-lt"/>
                <a:cs typeface="Cambria"/>
              </a:rPr>
              <a:t>The</a:t>
            </a:r>
            <a:r>
              <a:rPr lang="en-US" sz="1100" spc="5" dirty="0">
                <a:latin typeface="+mj-lt"/>
                <a:cs typeface="Cambria"/>
              </a:rPr>
              <a:t> </a:t>
            </a:r>
            <a:r>
              <a:rPr lang="en-US" sz="1100" spc="-5" dirty="0">
                <a:latin typeface="+mj-lt"/>
                <a:cs typeface="Cambria"/>
              </a:rPr>
              <a:t>views</a:t>
            </a:r>
            <a:r>
              <a:rPr lang="en-US" sz="1100" spc="5" dirty="0">
                <a:latin typeface="+mj-lt"/>
                <a:cs typeface="Cambria"/>
              </a:rPr>
              <a:t> </a:t>
            </a:r>
            <a:r>
              <a:rPr lang="en-US" sz="1100" spc="-5" dirty="0">
                <a:latin typeface="+mj-lt"/>
                <a:cs typeface="Cambria"/>
              </a:rPr>
              <a:t>expressed </a:t>
            </a:r>
            <a:r>
              <a:rPr lang="en-US" sz="1100" dirty="0">
                <a:latin typeface="+mj-lt"/>
                <a:cs typeface="Cambria"/>
              </a:rPr>
              <a:t>in</a:t>
            </a:r>
            <a:r>
              <a:rPr lang="en-US" sz="1100" spc="5" dirty="0">
                <a:latin typeface="+mj-lt"/>
                <a:cs typeface="Cambria"/>
              </a:rPr>
              <a:t> </a:t>
            </a:r>
            <a:r>
              <a:rPr lang="en-US" sz="1100" spc="-5" dirty="0">
                <a:latin typeface="+mj-lt"/>
                <a:cs typeface="Cambria"/>
              </a:rPr>
              <a:t>this</a:t>
            </a:r>
            <a:r>
              <a:rPr lang="en-US" sz="1100" dirty="0">
                <a:latin typeface="+mj-lt"/>
                <a:cs typeface="Cambria"/>
              </a:rPr>
              <a:t> </a:t>
            </a:r>
            <a:r>
              <a:rPr lang="en-US" sz="1100" spc="-5" dirty="0">
                <a:latin typeface="+mj-lt"/>
                <a:cs typeface="Cambria"/>
              </a:rPr>
              <a:t>activity</a:t>
            </a:r>
            <a:r>
              <a:rPr lang="en-US" sz="1100" spc="5" dirty="0">
                <a:latin typeface="+mj-lt"/>
                <a:cs typeface="Cambria"/>
              </a:rPr>
              <a:t> </a:t>
            </a:r>
            <a:r>
              <a:rPr lang="en-US" sz="1100" spc="-5" dirty="0">
                <a:latin typeface="+mj-lt"/>
                <a:cs typeface="Cambria"/>
              </a:rPr>
              <a:t>are</a:t>
            </a:r>
            <a:r>
              <a:rPr lang="en-US" sz="1100" spc="5" dirty="0">
                <a:latin typeface="+mj-lt"/>
                <a:cs typeface="Cambria"/>
              </a:rPr>
              <a:t> </a:t>
            </a:r>
            <a:r>
              <a:rPr lang="en-US" sz="1100" spc="-5" dirty="0">
                <a:latin typeface="+mj-lt"/>
                <a:cs typeface="Cambria"/>
              </a:rPr>
              <a:t>those</a:t>
            </a:r>
            <a:r>
              <a:rPr lang="en-US" sz="1100" spc="5" dirty="0">
                <a:latin typeface="+mj-lt"/>
                <a:cs typeface="Cambria"/>
              </a:rPr>
              <a:t> </a:t>
            </a:r>
            <a:r>
              <a:rPr lang="en-US" sz="1100" spc="-5" dirty="0">
                <a:latin typeface="+mj-lt"/>
                <a:cs typeface="Cambria"/>
              </a:rPr>
              <a:t>of</a:t>
            </a:r>
            <a:r>
              <a:rPr lang="en-US" sz="1100" dirty="0">
                <a:latin typeface="+mj-lt"/>
                <a:cs typeface="Cambria"/>
              </a:rPr>
              <a:t> </a:t>
            </a:r>
            <a:r>
              <a:rPr lang="en-US" sz="1100" spc="-5" dirty="0">
                <a:latin typeface="+mj-lt"/>
                <a:cs typeface="Cambria"/>
              </a:rPr>
              <a:t>the</a:t>
            </a:r>
            <a:r>
              <a:rPr lang="en-US" sz="1100" spc="5" dirty="0">
                <a:latin typeface="+mj-lt"/>
                <a:cs typeface="Cambria"/>
              </a:rPr>
              <a:t> </a:t>
            </a:r>
            <a:r>
              <a:rPr lang="en-US" sz="1100" spc="-5" dirty="0">
                <a:latin typeface="+mj-lt"/>
                <a:cs typeface="Cambria"/>
              </a:rPr>
              <a:t>faculty.</a:t>
            </a:r>
            <a:r>
              <a:rPr lang="en-US" sz="1100" spc="31" dirty="0">
                <a:latin typeface="+mj-lt"/>
                <a:cs typeface="Cambria"/>
              </a:rPr>
              <a:t> </a:t>
            </a:r>
            <a:r>
              <a:rPr lang="en-US" sz="1100" spc="-5" dirty="0">
                <a:latin typeface="+mj-lt"/>
                <a:cs typeface="Cambria"/>
              </a:rPr>
              <a:t>It</a:t>
            </a:r>
            <a:r>
              <a:rPr lang="en-US" sz="1100" spc="10" dirty="0">
                <a:latin typeface="+mj-lt"/>
                <a:cs typeface="Cambria"/>
              </a:rPr>
              <a:t> </a:t>
            </a:r>
            <a:r>
              <a:rPr lang="en-US" sz="1100" spc="-5" dirty="0">
                <a:latin typeface="+mj-lt"/>
                <a:cs typeface="Cambria"/>
              </a:rPr>
              <a:t>should not</a:t>
            </a:r>
            <a:r>
              <a:rPr lang="en-US" sz="1100" spc="5" dirty="0">
                <a:latin typeface="+mj-lt"/>
                <a:cs typeface="Cambria"/>
              </a:rPr>
              <a:t> </a:t>
            </a:r>
            <a:r>
              <a:rPr lang="en-US" sz="1100" dirty="0">
                <a:latin typeface="+mj-lt"/>
                <a:cs typeface="Cambria"/>
              </a:rPr>
              <a:t>be</a:t>
            </a:r>
            <a:r>
              <a:rPr lang="en-US" sz="1100" spc="5" dirty="0">
                <a:latin typeface="+mj-lt"/>
                <a:cs typeface="Cambria"/>
              </a:rPr>
              <a:t> </a:t>
            </a:r>
            <a:r>
              <a:rPr lang="en-US" sz="1100" spc="-5" dirty="0">
                <a:latin typeface="+mj-lt"/>
                <a:cs typeface="Cambria"/>
              </a:rPr>
              <a:t>inferred or </a:t>
            </a:r>
            <a:r>
              <a:rPr lang="en-US" sz="1100" spc="-256" dirty="0">
                <a:latin typeface="+mj-lt"/>
                <a:cs typeface="Cambria"/>
              </a:rPr>
              <a:t> </a:t>
            </a:r>
            <a:r>
              <a:rPr lang="en-US" sz="1100" spc="-5" dirty="0">
                <a:latin typeface="+mj-lt"/>
                <a:cs typeface="Cambria"/>
              </a:rPr>
              <a:t>assumed that</a:t>
            </a:r>
            <a:r>
              <a:rPr lang="en-US" sz="1100" spc="5" dirty="0">
                <a:latin typeface="+mj-lt"/>
                <a:cs typeface="Cambria"/>
              </a:rPr>
              <a:t> </a:t>
            </a:r>
            <a:r>
              <a:rPr lang="en-US" sz="1100" spc="-5" dirty="0">
                <a:latin typeface="+mj-lt"/>
                <a:cs typeface="Cambria"/>
              </a:rPr>
              <a:t>they</a:t>
            </a:r>
            <a:r>
              <a:rPr lang="en-US" sz="1100" dirty="0">
                <a:latin typeface="+mj-lt"/>
                <a:cs typeface="Cambria"/>
              </a:rPr>
              <a:t> </a:t>
            </a:r>
            <a:r>
              <a:rPr lang="en-US" sz="1100" spc="-5" dirty="0">
                <a:latin typeface="+mj-lt"/>
                <a:cs typeface="Cambria"/>
              </a:rPr>
              <a:t>are</a:t>
            </a:r>
            <a:r>
              <a:rPr lang="en-US" sz="1100" spc="10" dirty="0">
                <a:latin typeface="+mj-lt"/>
                <a:cs typeface="Cambria"/>
              </a:rPr>
              <a:t> </a:t>
            </a:r>
            <a:r>
              <a:rPr lang="en-US" sz="1100" spc="-5" dirty="0">
                <a:latin typeface="+mj-lt"/>
                <a:cs typeface="Cambria"/>
              </a:rPr>
              <a:t>expressing</a:t>
            </a:r>
            <a:r>
              <a:rPr lang="en-US" sz="1100" dirty="0">
                <a:latin typeface="+mj-lt"/>
                <a:cs typeface="Cambria"/>
              </a:rPr>
              <a:t> </a:t>
            </a:r>
            <a:r>
              <a:rPr lang="en-US" sz="1100" spc="-5" dirty="0">
                <a:latin typeface="+mj-lt"/>
                <a:cs typeface="Cambria"/>
              </a:rPr>
              <a:t>the</a:t>
            </a:r>
            <a:r>
              <a:rPr lang="en-US" sz="1100" spc="5" dirty="0">
                <a:latin typeface="+mj-lt"/>
                <a:cs typeface="Cambria"/>
              </a:rPr>
              <a:t> </a:t>
            </a:r>
            <a:r>
              <a:rPr lang="en-US" sz="1100" spc="-5" dirty="0">
                <a:latin typeface="+mj-lt"/>
                <a:cs typeface="Cambria"/>
              </a:rPr>
              <a:t>views</a:t>
            </a:r>
            <a:r>
              <a:rPr lang="en-US" sz="1100" spc="10" dirty="0">
                <a:latin typeface="+mj-lt"/>
                <a:cs typeface="Cambria"/>
              </a:rPr>
              <a:t> </a:t>
            </a:r>
            <a:r>
              <a:rPr lang="en-US" sz="1100" spc="-5" dirty="0">
                <a:latin typeface="+mj-lt"/>
                <a:cs typeface="Cambria"/>
              </a:rPr>
              <a:t>of</a:t>
            </a:r>
            <a:r>
              <a:rPr lang="en-US" sz="1100" dirty="0">
                <a:latin typeface="+mj-lt"/>
                <a:cs typeface="Cambria"/>
              </a:rPr>
              <a:t> any</a:t>
            </a:r>
            <a:r>
              <a:rPr lang="en-US" sz="1100" spc="-5" dirty="0">
                <a:latin typeface="+mj-lt"/>
                <a:cs typeface="Cambria"/>
              </a:rPr>
              <a:t> manufacturer</a:t>
            </a:r>
            <a:r>
              <a:rPr lang="en-US" sz="1100" spc="5" dirty="0">
                <a:latin typeface="+mj-lt"/>
                <a:cs typeface="Cambria"/>
              </a:rPr>
              <a:t> </a:t>
            </a:r>
            <a:r>
              <a:rPr lang="en-US" sz="1100" spc="-5" dirty="0">
                <a:latin typeface="+mj-lt"/>
                <a:cs typeface="Cambria"/>
              </a:rPr>
              <a:t>of</a:t>
            </a:r>
            <a:r>
              <a:rPr lang="en-US" sz="1100" dirty="0">
                <a:latin typeface="+mj-lt"/>
                <a:cs typeface="Cambria"/>
              </a:rPr>
              <a:t> </a:t>
            </a:r>
            <a:r>
              <a:rPr lang="en-US" sz="1100" spc="-5" dirty="0">
                <a:latin typeface="+mj-lt"/>
                <a:cs typeface="Cambria"/>
              </a:rPr>
              <a:t>pharmaceuticals </a:t>
            </a:r>
            <a:r>
              <a:rPr lang="en-US" sz="1100" dirty="0">
                <a:latin typeface="+mj-lt"/>
                <a:cs typeface="Cambria"/>
              </a:rPr>
              <a:t> </a:t>
            </a:r>
            <a:r>
              <a:rPr lang="en-US" sz="1100" spc="-5" dirty="0">
                <a:latin typeface="+mj-lt"/>
                <a:cs typeface="Cambria"/>
              </a:rPr>
              <a:t>and/or</a:t>
            </a:r>
            <a:r>
              <a:rPr lang="en-US" sz="1100" spc="-10" dirty="0">
                <a:latin typeface="+mj-lt"/>
                <a:cs typeface="Cambria"/>
              </a:rPr>
              <a:t> </a:t>
            </a:r>
            <a:r>
              <a:rPr lang="en-US" sz="1100" spc="-5" dirty="0">
                <a:latin typeface="+mj-lt"/>
                <a:cs typeface="Cambria"/>
              </a:rPr>
              <a:t>medical devices</a:t>
            </a:r>
            <a:r>
              <a:rPr lang="en-US" sz="1100" dirty="0">
                <a:latin typeface="+mj-lt"/>
                <a:cs typeface="Cambria"/>
              </a:rPr>
              <a:t> </a:t>
            </a:r>
            <a:r>
              <a:rPr lang="en-US" sz="1100" spc="-5" dirty="0">
                <a:latin typeface="+mj-lt"/>
                <a:cs typeface="Cambria"/>
              </a:rPr>
              <a:t>or Rutgers.</a:t>
            </a:r>
            <a:endParaRPr lang="en-US" sz="1100" dirty="0">
              <a:latin typeface="+mj-lt"/>
              <a:cs typeface="Cambria"/>
            </a:endParaRPr>
          </a:p>
          <a:p>
            <a:pPr>
              <a:spcBef>
                <a:spcPts val="56"/>
              </a:spcBef>
            </a:pPr>
            <a:endParaRPr lang="en-US" sz="1100" dirty="0">
              <a:latin typeface="+mj-lt"/>
              <a:cs typeface="Cambria"/>
            </a:endParaRPr>
          </a:p>
          <a:p>
            <a:pPr marL="12988" marR="90269"/>
            <a:r>
              <a:rPr lang="en-US" sz="1100" spc="-5" dirty="0">
                <a:latin typeface="+mj-lt"/>
                <a:cs typeface="Cambria"/>
              </a:rPr>
              <a:t>It</a:t>
            </a:r>
            <a:r>
              <a:rPr lang="en-US" sz="1100" dirty="0">
                <a:latin typeface="+mj-lt"/>
                <a:cs typeface="Cambria"/>
              </a:rPr>
              <a:t> </a:t>
            </a:r>
            <a:r>
              <a:rPr lang="en-US" sz="1100" spc="-5" dirty="0">
                <a:latin typeface="+mj-lt"/>
                <a:cs typeface="Cambria"/>
              </a:rPr>
              <a:t>should</a:t>
            </a:r>
            <a:r>
              <a:rPr lang="en-US" sz="1100" spc="-10" dirty="0">
                <a:latin typeface="+mj-lt"/>
                <a:cs typeface="Cambria"/>
              </a:rPr>
              <a:t> </a:t>
            </a:r>
            <a:r>
              <a:rPr lang="en-US" sz="1100" dirty="0">
                <a:latin typeface="+mj-lt"/>
                <a:cs typeface="Cambria"/>
              </a:rPr>
              <a:t>be</a:t>
            </a:r>
            <a:r>
              <a:rPr lang="en-US" sz="1100" spc="5" dirty="0">
                <a:latin typeface="+mj-lt"/>
                <a:cs typeface="Cambria"/>
              </a:rPr>
              <a:t> </a:t>
            </a:r>
            <a:r>
              <a:rPr lang="en-US" sz="1100" spc="-5" dirty="0">
                <a:latin typeface="+mj-lt"/>
                <a:cs typeface="Cambria"/>
              </a:rPr>
              <a:t>noted</a:t>
            </a:r>
            <a:r>
              <a:rPr lang="en-US" sz="1100" spc="-10" dirty="0">
                <a:latin typeface="+mj-lt"/>
                <a:cs typeface="Cambria"/>
              </a:rPr>
              <a:t> </a:t>
            </a:r>
            <a:r>
              <a:rPr lang="en-US" sz="1100" spc="-5" dirty="0">
                <a:latin typeface="+mj-lt"/>
                <a:cs typeface="Cambria"/>
              </a:rPr>
              <a:t>that</a:t>
            </a:r>
            <a:r>
              <a:rPr lang="en-US" sz="1100" dirty="0">
                <a:latin typeface="+mj-lt"/>
                <a:cs typeface="Cambria"/>
              </a:rPr>
              <a:t> the</a:t>
            </a:r>
            <a:r>
              <a:rPr lang="en-US" sz="1100" spc="5" dirty="0">
                <a:latin typeface="+mj-lt"/>
                <a:cs typeface="Cambria"/>
              </a:rPr>
              <a:t> </a:t>
            </a:r>
            <a:r>
              <a:rPr lang="en-US" sz="1100" spc="-5" dirty="0">
                <a:latin typeface="+mj-lt"/>
                <a:cs typeface="Cambria"/>
              </a:rPr>
              <a:t>recommendations made</a:t>
            </a:r>
            <a:r>
              <a:rPr lang="en-US" sz="1100" spc="5" dirty="0">
                <a:latin typeface="+mj-lt"/>
                <a:cs typeface="Cambria"/>
              </a:rPr>
              <a:t> </a:t>
            </a:r>
            <a:r>
              <a:rPr lang="en-US" sz="1100" spc="-5" dirty="0">
                <a:latin typeface="+mj-lt"/>
                <a:cs typeface="Cambria"/>
              </a:rPr>
              <a:t>herein</a:t>
            </a:r>
            <a:r>
              <a:rPr lang="en-US" sz="1100" dirty="0">
                <a:latin typeface="+mj-lt"/>
                <a:cs typeface="Cambria"/>
              </a:rPr>
              <a:t> </a:t>
            </a:r>
            <a:r>
              <a:rPr lang="en-US" sz="1100" spc="-5" dirty="0">
                <a:latin typeface="+mj-lt"/>
                <a:cs typeface="Cambria"/>
              </a:rPr>
              <a:t>with regard</a:t>
            </a:r>
            <a:r>
              <a:rPr lang="en-US" sz="1100" spc="10" dirty="0">
                <a:latin typeface="+mj-lt"/>
                <a:cs typeface="Cambria"/>
              </a:rPr>
              <a:t> </a:t>
            </a:r>
            <a:r>
              <a:rPr lang="en-US" sz="1100" dirty="0">
                <a:latin typeface="+mj-lt"/>
                <a:cs typeface="Cambria"/>
              </a:rPr>
              <a:t>to</a:t>
            </a:r>
            <a:r>
              <a:rPr lang="en-US" sz="1100" spc="-5" dirty="0">
                <a:latin typeface="+mj-lt"/>
                <a:cs typeface="Cambria"/>
              </a:rPr>
              <a:t> the</a:t>
            </a:r>
            <a:r>
              <a:rPr lang="en-US" sz="1100" spc="5" dirty="0">
                <a:latin typeface="+mj-lt"/>
                <a:cs typeface="Cambria"/>
              </a:rPr>
              <a:t> </a:t>
            </a:r>
            <a:r>
              <a:rPr lang="en-US" sz="1100" spc="-5" dirty="0">
                <a:latin typeface="+mj-lt"/>
                <a:cs typeface="Cambria"/>
              </a:rPr>
              <a:t>use</a:t>
            </a:r>
            <a:r>
              <a:rPr lang="en-US" sz="1100" dirty="0">
                <a:latin typeface="+mj-lt"/>
                <a:cs typeface="Cambria"/>
              </a:rPr>
              <a:t> </a:t>
            </a:r>
            <a:r>
              <a:rPr lang="en-US" sz="1100" spc="-5" dirty="0">
                <a:latin typeface="+mj-lt"/>
                <a:cs typeface="Cambria"/>
              </a:rPr>
              <a:t>of </a:t>
            </a:r>
            <a:r>
              <a:rPr lang="en-US" sz="1100" dirty="0">
                <a:latin typeface="+mj-lt"/>
                <a:cs typeface="Cambria"/>
              </a:rPr>
              <a:t> </a:t>
            </a:r>
            <a:r>
              <a:rPr lang="en-US" sz="1100" spc="-5" dirty="0">
                <a:latin typeface="+mj-lt"/>
                <a:cs typeface="Cambria"/>
              </a:rPr>
              <a:t>therapeutic</a:t>
            </a:r>
            <a:r>
              <a:rPr lang="en-US" sz="1100" dirty="0">
                <a:latin typeface="+mj-lt"/>
                <a:cs typeface="Cambria"/>
              </a:rPr>
              <a:t> </a:t>
            </a:r>
            <a:r>
              <a:rPr lang="en-US" sz="1100" spc="-5" dirty="0">
                <a:latin typeface="+mj-lt"/>
                <a:cs typeface="Cambria"/>
              </a:rPr>
              <a:t>agents,</a:t>
            </a:r>
            <a:r>
              <a:rPr lang="en-US" sz="1100" spc="10" dirty="0">
                <a:latin typeface="+mj-lt"/>
                <a:cs typeface="Cambria"/>
              </a:rPr>
              <a:t> </a:t>
            </a:r>
            <a:r>
              <a:rPr lang="en-US" sz="1100" spc="-5" dirty="0">
                <a:latin typeface="+mj-lt"/>
                <a:cs typeface="Cambria"/>
              </a:rPr>
              <a:t>varying</a:t>
            </a:r>
            <a:r>
              <a:rPr lang="en-US" sz="1100" dirty="0">
                <a:latin typeface="+mj-lt"/>
                <a:cs typeface="Cambria"/>
              </a:rPr>
              <a:t> </a:t>
            </a:r>
            <a:r>
              <a:rPr lang="en-US" sz="1100" spc="-5" dirty="0">
                <a:latin typeface="+mj-lt"/>
                <a:cs typeface="Cambria"/>
              </a:rPr>
              <a:t>disease</a:t>
            </a:r>
            <a:r>
              <a:rPr lang="en-US" sz="1100" spc="5" dirty="0">
                <a:latin typeface="+mj-lt"/>
                <a:cs typeface="Cambria"/>
              </a:rPr>
              <a:t> </a:t>
            </a:r>
            <a:r>
              <a:rPr lang="en-US" sz="1100" spc="-5" dirty="0">
                <a:latin typeface="+mj-lt"/>
                <a:cs typeface="Cambria"/>
              </a:rPr>
              <a:t>states,</a:t>
            </a:r>
            <a:r>
              <a:rPr lang="en-US" sz="1100" spc="10" dirty="0">
                <a:latin typeface="+mj-lt"/>
                <a:cs typeface="Cambria"/>
              </a:rPr>
              <a:t> </a:t>
            </a:r>
            <a:r>
              <a:rPr lang="en-US" sz="1100" spc="-5" dirty="0">
                <a:latin typeface="+mj-lt"/>
                <a:cs typeface="Cambria"/>
              </a:rPr>
              <a:t>and assessments</a:t>
            </a:r>
            <a:r>
              <a:rPr lang="en-US" sz="1100" spc="5" dirty="0">
                <a:latin typeface="+mj-lt"/>
                <a:cs typeface="Cambria"/>
              </a:rPr>
              <a:t> </a:t>
            </a:r>
            <a:r>
              <a:rPr lang="en-US" sz="1100" spc="-5" dirty="0">
                <a:latin typeface="+mj-lt"/>
                <a:cs typeface="Cambria"/>
              </a:rPr>
              <a:t>of</a:t>
            </a:r>
            <a:r>
              <a:rPr lang="en-US" sz="1100" dirty="0">
                <a:latin typeface="+mj-lt"/>
                <a:cs typeface="Cambria"/>
              </a:rPr>
              <a:t> </a:t>
            </a:r>
            <a:r>
              <a:rPr lang="en-US" sz="1100" spc="-5" dirty="0">
                <a:latin typeface="+mj-lt"/>
                <a:cs typeface="Cambria"/>
              </a:rPr>
              <a:t>risk,</a:t>
            </a:r>
            <a:r>
              <a:rPr lang="en-US" sz="1100" spc="10" dirty="0">
                <a:latin typeface="+mj-lt"/>
                <a:cs typeface="Cambria"/>
              </a:rPr>
              <a:t> </a:t>
            </a:r>
            <a:r>
              <a:rPr lang="en-US" sz="1100" spc="-5" dirty="0">
                <a:latin typeface="+mj-lt"/>
                <a:cs typeface="Cambria"/>
              </a:rPr>
              <a:t>are</a:t>
            </a:r>
            <a:r>
              <a:rPr lang="en-US" sz="1100" spc="5" dirty="0">
                <a:latin typeface="+mj-lt"/>
                <a:cs typeface="Cambria"/>
              </a:rPr>
              <a:t> </a:t>
            </a:r>
            <a:r>
              <a:rPr lang="en-US" sz="1100" spc="-5" dirty="0">
                <a:latin typeface="+mj-lt"/>
                <a:cs typeface="Cambria"/>
              </a:rPr>
              <a:t>based upon</a:t>
            </a:r>
            <a:r>
              <a:rPr lang="en-US" sz="1100" spc="5" dirty="0">
                <a:latin typeface="+mj-lt"/>
                <a:cs typeface="Cambria"/>
              </a:rPr>
              <a:t> </a:t>
            </a:r>
            <a:r>
              <a:rPr lang="en-US" sz="1100" dirty="0">
                <a:latin typeface="+mj-lt"/>
                <a:cs typeface="Cambria"/>
              </a:rPr>
              <a:t>a </a:t>
            </a:r>
            <a:r>
              <a:rPr lang="en-US" sz="1100" spc="5" dirty="0">
                <a:latin typeface="+mj-lt"/>
                <a:cs typeface="Cambria"/>
              </a:rPr>
              <a:t> </a:t>
            </a:r>
            <a:r>
              <a:rPr lang="en-US" sz="1100" spc="-5" dirty="0">
                <a:latin typeface="+mj-lt"/>
                <a:cs typeface="Cambria"/>
              </a:rPr>
              <a:t>combination</a:t>
            </a:r>
            <a:r>
              <a:rPr lang="en-US" sz="1100" spc="5" dirty="0">
                <a:latin typeface="+mj-lt"/>
                <a:cs typeface="Cambria"/>
              </a:rPr>
              <a:t> </a:t>
            </a:r>
            <a:r>
              <a:rPr lang="en-US" sz="1100" spc="-5" dirty="0">
                <a:latin typeface="+mj-lt"/>
                <a:cs typeface="Cambria"/>
              </a:rPr>
              <a:t>of</a:t>
            </a:r>
            <a:r>
              <a:rPr lang="en-US" sz="1100" spc="5" dirty="0">
                <a:latin typeface="+mj-lt"/>
                <a:cs typeface="Cambria"/>
              </a:rPr>
              <a:t> </a:t>
            </a:r>
            <a:r>
              <a:rPr lang="en-US" sz="1100" spc="-5" dirty="0">
                <a:latin typeface="+mj-lt"/>
                <a:cs typeface="Cambria"/>
              </a:rPr>
              <a:t>clinical trials,</a:t>
            </a:r>
            <a:r>
              <a:rPr lang="en-US" sz="1100" spc="15" dirty="0">
                <a:latin typeface="+mj-lt"/>
                <a:cs typeface="Cambria"/>
              </a:rPr>
              <a:t> </a:t>
            </a:r>
            <a:r>
              <a:rPr lang="en-US" sz="1100" spc="-5" dirty="0">
                <a:latin typeface="+mj-lt"/>
                <a:cs typeface="Cambria"/>
              </a:rPr>
              <a:t>current</a:t>
            </a:r>
            <a:r>
              <a:rPr lang="en-US" sz="1100" spc="10" dirty="0">
                <a:latin typeface="+mj-lt"/>
                <a:cs typeface="Cambria"/>
              </a:rPr>
              <a:t> </a:t>
            </a:r>
            <a:r>
              <a:rPr lang="en-US" sz="1100" spc="-5" dirty="0">
                <a:latin typeface="+mj-lt"/>
                <a:cs typeface="Cambria"/>
              </a:rPr>
              <a:t>guidelines,</a:t>
            </a:r>
            <a:r>
              <a:rPr lang="en-US" sz="1100" spc="15" dirty="0">
                <a:latin typeface="+mj-lt"/>
                <a:cs typeface="Cambria"/>
              </a:rPr>
              <a:t> </a:t>
            </a:r>
            <a:r>
              <a:rPr lang="en-US" sz="1100" dirty="0">
                <a:latin typeface="+mj-lt"/>
                <a:cs typeface="Cambria"/>
              </a:rPr>
              <a:t>and </a:t>
            </a:r>
            <a:r>
              <a:rPr lang="en-US" sz="1100" spc="-5" dirty="0">
                <a:latin typeface="+mj-lt"/>
                <a:cs typeface="Cambria"/>
              </a:rPr>
              <a:t>the</a:t>
            </a:r>
            <a:r>
              <a:rPr lang="en-US" sz="1100" spc="10" dirty="0">
                <a:latin typeface="+mj-lt"/>
                <a:cs typeface="Cambria"/>
              </a:rPr>
              <a:t> </a:t>
            </a:r>
            <a:r>
              <a:rPr lang="en-US" sz="1100" spc="-5" dirty="0">
                <a:latin typeface="+mj-lt"/>
                <a:cs typeface="Cambria"/>
              </a:rPr>
              <a:t>clinical</a:t>
            </a:r>
            <a:r>
              <a:rPr lang="en-US" sz="1100" spc="5" dirty="0">
                <a:latin typeface="+mj-lt"/>
                <a:cs typeface="Cambria"/>
              </a:rPr>
              <a:t> </a:t>
            </a:r>
            <a:r>
              <a:rPr lang="en-US" sz="1100" spc="-5" dirty="0">
                <a:latin typeface="+mj-lt"/>
                <a:cs typeface="Cambria"/>
              </a:rPr>
              <a:t>practice</a:t>
            </a:r>
            <a:r>
              <a:rPr lang="en-US" sz="1100" spc="10" dirty="0">
                <a:latin typeface="+mj-lt"/>
                <a:cs typeface="Cambria"/>
              </a:rPr>
              <a:t> </a:t>
            </a:r>
            <a:r>
              <a:rPr lang="en-US" sz="1100" spc="-5" dirty="0">
                <a:latin typeface="+mj-lt"/>
                <a:cs typeface="Cambria"/>
              </a:rPr>
              <a:t>experience</a:t>
            </a:r>
            <a:r>
              <a:rPr lang="en-US" sz="1100" spc="10" dirty="0">
                <a:latin typeface="+mj-lt"/>
                <a:cs typeface="Cambria"/>
              </a:rPr>
              <a:t> </a:t>
            </a:r>
            <a:r>
              <a:rPr lang="en-US" sz="1100" spc="-5" dirty="0">
                <a:latin typeface="+mj-lt"/>
                <a:cs typeface="Cambria"/>
              </a:rPr>
              <a:t>of</a:t>
            </a:r>
            <a:r>
              <a:rPr lang="en-US" sz="1100" spc="5" dirty="0">
                <a:latin typeface="+mj-lt"/>
                <a:cs typeface="Cambria"/>
              </a:rPr>
              <a:t> </a:t>
            </a:r>
            <a:r>
              <a:rPr lang="en-US" sz="1100" spc="-5" dirty="0">
                <a:latin typeface="+mj-lt"/>
                <a:cs typeface="Cambria"/>
              </a:rPr>
              <a:t>the </a:t>
            </a:r>
            <a:r>
              <a:rPr lang="en-US" sz="1100" spc="-256" dirty="0">
                <a:latin typeface="+mj-lt"/>
                <a:cs typeface="Cambria"/>
              </a:rPr>
              <a:t> </a:t>
            </a:r>
            <a:r>
              <a:rPr lang="en-US" sz="1100" spc="-5" dirty="0">
                <a:latin typeface="+mj-lt"/>
                <a:cs typeface="Cambria"/>
              </a:rPr>
              <a:t>participating</a:t>
            </a:r>
            <a:r>
              <a:rPr lang="en-US" sz="1100" dirty="0">
                <a:latin typeface="+mj-lt"/>
                <a:cs typeface="Cambria"/>
              </a:rPr>
              <a:t> </a:t>
            </a:r>
            <a:r>
              <a:rPr lang="en-US" sz="1100" spc="-5" dirty="0">
                <a:latin typeface="+mj-lt"/>
                <a:cs typeface="Cambria"/>
              </a:rPr>
              <a:t>presenters.</a:t>
            </a:r>
            <a:r>
              <a:rPr lang="en-US" sz="1100" spc="10" dirty="0">
                <a:latin typeface="+mj-lt"/>
                <a:cs typeface="Cambria"/>
              </a:rPr>
              <a:t> </a:t>
            </a:r>
            <a:r>
              <a:rPr lang="en-US" sz="1100" spc="-5" dirty="0">
                <a:latin typeface="+mj-lt"/>
                <a:cs typeface="Cambria"/>
              </a:rPr>
              <a:t>The</a:t>
            </a:r>
            <a:r>
              <a:rPr lang="en-US" sz="1100" spc="5" dirty="0">
                <a:latin typeface="+mj-lt"/>
                <a:cs typeface="Cambria"/>
              </a:rPr>
              <a:t> </a:t>
            </a:r>
            <a:r>
              <a:rPr lang="en-US" sz="1100" spc="-5" dirty="0">
                <a:latin typeface="+mj-lt"/>
                <a:cs typeface="Cambria"/>
              </a:rPr>
              <a:t>drug selection</a:t>
            </a:r>
            <a:r>
              <a:rPr lang="en-US" sz="1100" spc="5" dirty="0">
                <a:latin typeface="+mj-lt"/>
                <a:cs typeface="Cambria"/>
              </a:rPr>
              <a:t> </a:t>
            </a:r>
            <a:r>
              <a:rPr lang="en-US" sz="1100" dirty="0">
                <a:latin typeface="+mj-lt"/>
                <a:cs typeface="Cambria"/>
              </a:rPr>
              <a:t>and</a:t>
            </a:r>
            <a:r>
              <a:rPr lang="en-US" sz="1100" spc="-5" dirty="0">
                <a:latin typeface="+mj-lt"/>
                <a:cs typeface="Cambria"/>
              </a:rPr>
              <a:t> dosage</a:t>
            </a:r>
            <a:r>
              <a:rPr lang="en-US" sz="1100" spc="10" dirty="0">
                <a:latin typeface="+mj-lt"/>
                <a:cs typeface="Cambria"/>
              </a:rPr>
              <a:t> </a:t>
            </a:r>
            <a:r>
              <a:rPr lang="en-US" sz="1100" spc="-5" dirty="0">
                <a:latin typeface="+mj-lt"/>
                <a:cs typeface="Cambria"/>
              </a:rPr>
              <a:t>information</a:t>
            </a:r>
            <a:r>
              <a:rPr lang="en-US" sz="1100" spc="5" dirty="0">
                <a:latin typeface="+mj-lt"/>
                <a:cs typeface="Cambria"/>
              </a:rPr>
              <a:t> </a:t>
            </a:r>
            <a:r>
              <a:rPr lang="en-US" sz="1100" spc="-5" dirty="0">
                <a:latin typeface="+mj-lt"/>
                <a:cs typeface="Cambria"/>
              </a:rPr>
              <a:t>presented </a:t>
            </a:r>
            <a:r>
              <a:rPr lang="en-US" sz="1100" dirty="0">
                <a:latin typeface="+mj-lt"/>
                <a:cs typeface="Cambria"/>
              </a:rPr>
              <a:t>in</a:t>
            </a:r>
            <a:r>
              <a:rPr lang="en-US" sz="1100" spc="5" dirty="0">
                <a:latin typeface="+mj-lt"/>
                <a:cs typeface="Cambria"/>
              </a:rPr>
              <a:t> </a:t>
            </a:r>
            <a:r>
              <a:rPr lang="en-US" sz="1100" spc="-5" dirty="0">
                <a:latin typeface="+mj-lt"/>
                <a:cs typeface="Cambria"/>
              </a:rPr>
              <a:t>this </a:t>
            </a:r>
            <a:r>
              <a:rPr lang="en-US" sz="1100" dirty="0">
                <a:latin typeface="+mj-lt"/>
                <a:cs typeface="Cambria"/>
              </a:rPr>
              <a:t> </a:t>
            </a:r>
            <a:r>
              <a:rPr lang="en-US" sz="1100" spc="-5" dirty="0">
                <a:latin typeface="+mj-lt"/>
                <a:cs typeface="Cambria"/>
              </a:rPr>
              <a:t>activity are</a:t>
            </a:r>
            <a:r>
              <a:rPr lang="en-US" sz="1100" spc="5" dirty="0">
                <a:latin typeface="+mj-lt"/>
                <a:cs typeface="Cambria"/>
              </a:rPr>
              <a:t> </a:t>
            </a:r>
            <a:r>
              <a:rPr lang="en-US" sz="1100" spc="-5" dirty="0">
                <a:latin typeface="+mj-lt"/>
                <a:cs typeface="Cambria"/>
              </a:rPr>
              <a:t>believed</a:t>
            </a:r>
            <a:r>
              <a:rPr lang="en-US" sz="1100" spc="-10" dirty="0">
                <a:latin typeface="+mj-lt"/>
                <a:cs typeface="Cambria"/>
              </a:rPr>
              <a:t> </a:t>
            </a:r>
            <a:r>
              <a:rPr lang="en-US" sz="1100" dirty="0">
                <a:latin typeface="+mj-lt"/>
                <a:cs typeface="Cambria"/>
              </a:rPr>
              <a:t>to be </a:t>
            </a:r>
            <a:r>
              <a:rPr lang="en-US" sz="1100" spc="-5" dirty="0">
                <a:latin typeface="+mj-lt"/>
                <a:cs typeface="Cambria"/>
              </a:rPr>
              <a:t>accurate.</a:t>
            </a:r>
            <a:r>
              <a:rPr lang="en-US" sz="1100" spc="281" dirty="0">
                <a:latin typeface="+mj-lt"/>
                <a:cs typeface="Cambria"/>
              </a:rPr>
              <a:t> </a:t>
            </a:r>
            <a:r>
              <a:rPr lang="en-US" sz="1100" spc="-5" dirty="0">
                <a:latin typeface="+mj-lt"/>
                <a:cs typeface="Cambria"/>
              </a:rPr>
              <a:t>However, participants are</a:t>
            </a:r>
            <a:r>
              <a:rPr lang="en-US" sz="1100" spc="5" dirty="0">
                <a:latin typeface="+mj-lt"/>
                <a:cs typeface="Cambria"/>
              </a:rPr>
              <a:t> </a:t>
            </a:r>
            <a:r>
              <a:rPr lang="en-US" sz="1100" spc="-5" dirty="0">
                <a:latin typeface="+mj-lt"/>
                <a:cs typeface="Cambria"/>
              </a:rPr>
              <a:t>urged</a:t>
            </a:r>
            <a:r>
              <a:rPr lang="en-US" sz="1100" spc="-10" dirty="0">
                <a:latin typeface="+mj-lt"/>
                <a:cs typeface="Cambria"/>
              </a:rPr>
              <a:t> </a:t>
            </a:r>
            <a:r>
              <a:rPr lang="en-US" sz="1100" spc="5" dirty="0">
                <a:latin typeface="+mj-lt"/>
                <a:cs typeface="Cambria"/>
              </a:rPr>
              <a:t>to</a:t>
            </a:r>
            <a:r>
              <a:rPr lang="en-US" sz="1100" dirty="0">
                <a:latin typeface="+mj-lt"/>
                <a:cs typeface="Cambria"/>
              </a:rPr>
              <a:t> </a:t>
            </a:r>
            <a:r>
              <a:rPr lang="en-US" sz="1100" spc="-5" dirty="0">
                <a:latin typeface="+mj-lt"/>
                <a:cs typeface="Cambria"/>
              </a:rPr>
              <a:t>consult</a:t>
            </a:r>
            <a:r>
              <a:rPr lang="en-US" sz="1100" dirty="0">
                <a:latin typeface="+mj-lt"/>
                <a:cs typeface="Cambria"/>
              </a:rPr>
              <a:t> </a:t>
            </a:r>
            <a:r>
              <a:rPr lang="en-US" sz="1100" spc="-5" dirty="0">
                <a:latin typeface="+mj-lt"/>
                <a:cs typeface="Cambria"/>
              </a:rPr>
              <a:t>all </a:t>
            </a:r>
            <a:r>
              <a:rPr lang="en-US" sz="1100" dirty="0">
                <a:latin typeface="+mj-lt"/>
                <a:cs typeface="Cambria"/>
              </a:rPr>
              <a:t> </a:t>
            </a:r>
            <a:r>
              <a:rPr lang="en-US" sz="1100" spc="-5" dirty="0">
                <a:latin typeface="+mj-lt"/>
                <a:cs typeface="Cambria"/>
              </a:rPr>
              <a:t>available</a:t>
            </a:r>
            <a:r>
              <a:rPr lang="en-US" sz="1100" spc="5" dirty="0">
                <a:latin typeface="+mj-lt"/>
                <a:cs typeface="Cambria"/>
              </a:rPr>
              <a:t> </a:t>
            </a:r>
            <a:r>
              <a:rPr lang="en-US" sz="1100" spc="-5" dirty="0">
                <a:latin typeface="+mj-lt"/>
                <a:cs typeface="Cambria"/>
              </a:rPr>
              <a:t>data</a:t>
            </a:r>
            <a:r>
              <a:rPr lang="en-US" sz="1100" spc="5" dirty="0">
                <a:latin typeface="+mj-lt"/>
                <a:cs typeface="Cambria"/>
              </a:rPr>
              <a:t> </a:t>
            </a:r>
            <a:r>
              <a:rPr lang="en-US" sz="1100" spc="-5" dirty="0">
                <a:latin typeface="+mj-lt"/>
                <a:cs typeface="Cambria"/>
              </a:rPr>
              <a:t>on</a:t>
            </a:r>
            <a:r>
              <a:rPr lang="en-US" sz="1100" spc="5" dirty="0">
                <a:latin typeface="+mj-lt"/>
                <a:cs typeface="Cambria"/>
              </a:rPr>
              <a:t> </a:t>
            </a:r>
            <a:r>
              <a:rPr lang="en-US" sz="1100" spc="-5" dirty="0">
                <a:latin typeface="+mj-lt"/>
                <a:cs typeface="Cambria"/>
              </a:rPr>
              <a:t>products</a:t>
            </a:r>
            <a:r>
              <a:rPr lang="en-US" sz="1100" dirty="0">
                <a:latin typeface="+mj-lt"/>
                <a:cs typeface="Cambria"/>
              </a:rPr>
              <a:t> </a:t>
            </a:r>
            <a:r>
              <a:rPr lang="en-US" sz="1100" spc="-5" dirty="0">
                <a:latin typeface="+mj-lt"/>
                <a:cs typeface="Cambria"/>
              </a:rPr>
              <a:t>or</a:t>
            </a:r>
            <a:r>
              <a:rPr lang="en-US" sz="1100" dirty="0">
                <a:latin typeface="+mj-lt"/>
                <a:cs typeface="Cambria"/>
              </a:rPr>
              <a:t> </a:t>
            </a:r>
            <a:r>
              <a:rPr lang="en-US" sz="1100" spc="-5" dirty="0">
                <a:latin typeface="+mj-lt"/>
                <a:cs typeface="Cambria"/>
              </a:rPr>
              <a:t>procedures</a:t>
            </a:r>
            <a:r>
              <a:rPr lang="en-US" sz="1100" spc="5" dirty="0">
                <a:latin typeface="+mj-lt"/>
                <a:cs typeface="Cambria"/>
              </a:rPr>
              <a:t> </a:t>
            </a:r>
            <a:r>
              <a:rPr lang="en-US" sz="1100" spc="-5" dirty="0">
                <a:latin typeface="+mj-lt"/>
                <a:cs typeface="Cambria"/>
              </a:rPr>
              <a:t>before</a:t>
            </a:r>
            <a:r>
              <a:rPr lang="en-US" sz="1100" spc="5" dirty="0">
                <a:latin typeface="+mj-lt"/>
                <a:cs typeface="Cambria"/>
              </a:rPr>
              <a:t> </a:t>
            </a:r>
            <a:r>
              <a:rPr lang="en-US" sz="1100" spc="-5" dirty="0">
                <a:latin typeface="+mj-lt"/>
                <a:cs typeface="Cambria"/>
              </a:rPr>
              <a:t>using</a:t>
            </a:r>
            <a:r>
              <a:rPr lang="en-US" sz="1100" dirty="0">
                <a:latin typeface="+mj-lt"/>
                <a:cs typeface="Cambria"/>
              </a:rPr>
              <a:t> </a:t>
            </a:r>
            <a:r>
              <a:rPr lang="en-US" sz="1100" spc="-5" dirty="0">
                <a:latin typeface="+mj-lt"/>
                <a:cs typeface="Cambria"/>
              </a:rPr>
              <a:t>them</a:t>
            </a:r>
            <a:r>
              <a:rPr lang="en-US" sz="1100" dirty="0">
                <a:latin typeface="+mj-lt"/>
                <a:cs typeface="Cambria"/>
              </a:rPr>
              <a:t> in</a:t>
            </a:r>
            <a:r>
              <a:rPr lang="en-US" sz="1100" spc="5" dirty="0">
                <a:latin typeface="+mj-lt"/>
                <a:cs typeface="Cambria"/>
              </a:rPr>
              <a:t> </a:t>
            </a:r>
            <a:r>
              <a:rPr lang="en-US" sz="1100" spc="-5" dirty="0">
                <a:latin typeface="+mj-lt"/>
                <a:cs typeface="Cambria"/>
              </a:rPr>
              <a:t>clinical</a:t>
            </a:r>
            <a:r>
              <a:rPr lang="en-US" sz="1100" spc="-10" dirty="0">
                <a:latin typeface="+mj-lt"/>
                <a:cs typeface="Cambria"/>
              </a:rPr>
              <a:t> </a:t>
            </a:r>
            <a:r>
              <a:rPr lang="en-US" sz="1100" spc="-5" dirty="0">
                <a:latin typeface="+mj-lt"/>
                <a:cs typeface="Cambria"/>
              </a:rPr>
              <a:t>practice.</a:t>
            </a:r>
            <a:r>
              <a:rPr lang="en-US" sz="1100" spc="10" dirty="0">
                <a:latin typeface="+mj-lt"/>
                <a:cs typeface="Cambria"/>
              </a:rPr>
              <a:t> </a:t>
            </a:r>
            <a:r>
              <a:rPr lang="en-US" sz="1100" spc="-5" dirty="0">
                <a:latin typeface="+mj-lt"/>
                <a:cs typeface="Cambria"/>
              </a:rPr>
              <a:t>Rutgers </a:t>
            </a:r>
            <a:r>
              <a:rPr lang="en-US" sz="1100" dirty="0">
                <a:latin typeface="+mj-lt"/>
                <a:cs typeface="Cambria"/>
              </a:rPr>
              <a:t> </a:t>
            </a:r>
            <a:r>
              <a:rPr lang="en-US" sz="1100" spc="-5" dirty="0">
                <a:latin typeface="+mj-lt"/>
                <a:cs typeface="Cambria"/>
              </a:rPr>
              <a:t>reserves</a:t>
            </a:r>
            <a:r>
              <a:rPr lang="en-US" sz="1100" dirty="0">
                <a:latin typeface="+mj-lt"/>
                <a:cs typeface="Cambria"/>
              </a:rPr>
              <a:t> </a:t>
            </a:r>
            <a:r>
              <a:rPr lang="en-US" sz="1100" spc="-5" dirty="0">
                <a:latin typeface="+mj-lt"/>
                <a:cs typeface="Cambria"/>
              </a:rPr>
              <a:t>the</a:t>
            </a:r>
            <a:r>
              <a:rPr lang="en-US" sz="1100" dirty="0">
                <a:latin typeface="+mj-lt"/>
                <a:cs typeface="Cambria"/>
              </a:rPr>
              <a:t> </a:t>
            </a:r>
            <a:r>
              <a:rPr lang="en-US" sz="1100" spc="-5" dirty="0">
                <a:latin typeface="+mj-lt"/>
                <a:cs typeface="Cambria"/>
              </a:rPr>
              <a:t>right</a:t>
            </a:r>
            <a:r>
              <a:rPr lang="en-US" sz="1100" spc="5" dirty="0">
                <a:latin typeface="+mj-lt"/>
                <a:cs typeface="Cambria"/>
              </a:rPr>
              <a:t> </a:t>
            </a:r>
            <a:r>
              <a:rPr lang="en-US" sz="1100" dirty="0">
                <a:latin typeface="+mj-lt"/>
                <a:cs typeface="Cambria"/>
              </a:rPr>
              <a:t>to</a:t>
            </a:r>
            <a:r>
              <a:rPr lang="en-US" sz="1100" spc="-5" dirty="0">
                <a:latin typeface="+mj-lt"/>
                <a:cs typeface="Cambria"/>
              </a:rPr>
              <a:t> modify the</a:t>
            </a:r>
            <a:r>
              <a:rPr lang="en-US" sz="1100" spc="5" dirty="0">
                <a:latin typeface="+mj-lt"/>
                <a:cs typeface="Cambria"/>
              </a:rPr>
              <a:t> </a:t>
            </a:r>
            <a:r>
              <a:rPr lang="en-US" sz="1100" spc="-5" dirty="0">
                <a:latin typeface="+mj-lt"/>
                <a:cs typeface="Cambria"/>
              </a:rPr>
              <a:t>program contents </a:t>
            </a:r>
            <a:r>
              <a:rPr lang="en-US" sz="1100" dirty="0">
                <a:latin typeface="+mj-lt"/>
                <a:cs typeface="Cambria"/>
              </a:rPr>
              <a:t>and</a:t>
            </a:r>
            <a:r>
              <a:rPr lang="en-US" sz="1100" spc="-5" dirty="0">
                <a:latin typeface="+mj-lt"/>
                <a:cs typeface="Cambria"/>
              </a:rPr>
              <a:t> faculty</a:t>
            </a:r>
            <a:r>
              <a:rPr lang="en-US" sz="1100" spc="-10" dirty="0">
                <a:latin typeface="+mj-lt"/>
                <a:cs typeface="Cambria"/>
              </a:rPr>
              <a:t> </a:t>
            </a:r>
            <a:r>
              <a:rPr lang="en-US" sz="1100" dirty="0">
                <a:latin typeface="+mj-lt"/>
                <a:cs typeface="Cambria"/>
              </a:rPr>
              <a:t>if</a:t>
            </a:r>
            <a:r>
              <a:rPr lang="en-US" sz="1100" spc="-5" dirty="0">
                <a:latin typeface="+mj-lt"/>
                <a:cs typeface="Cambria"/>
              </a:rPr>
              <a:t> necessary.</a:t>
            </a:r>
            <a:endParaRPr lang="en-US" sz="1100" dirty="0">
              <a:latin typeface="+mj-lt"/>
              <a:cs typeface="Cambria"/>
            </a:endParaRPr>
          </a:p>
          <a:p>
            <a:pPr>
              <a:spcBef>
                <a:spcPts val="31"/>
              </a:spcBef>
            </a:pPr>
            <a:endParaRPr lang="en-US" sz="1100" dirty="0">
              <a:latin typeface="+mj-lt"/>
              <a:cs typeface="Cambria"/>
            </a:endParaRPr>
          </a:p>
          <a:p>
            <a:pPr marL="12988">
              <a:spcBef>
                <a:spcPts val="5"/>
              </a:spcBef>
            </a:pPr>
            <a:r>
              <a:rPr lang="en-US" sz="1100" b="1" u="sng" spc="-5" dirty="0">
                <a:uFill>
                  <a:solidFill>
                    <a:schemeClr val="accent4">
                      <a:lumMod val="40000"/>
                      <a:lumOff val="60000"/>
                    </a:schemeClr>
                  </a:solidFill>
                </a:uFill>
                <a:latin typeface="+mj-lt"/>
                <a:cs typeface="Cambria"/>
              </a:rPr>
              <a:t>Questions</a:t>
            </a:r>
            <a:endParaRPr lang="en-US" sz="1100" dirty="0">
              <a:uFill>
                <a:solidFill>
                  <a:schemeClr val="accent4">
                    <a:lumMod val="40000"/>
                    <a:lumOff val="60000"/>
                  </a:schemeClr>
                </a:solidFill>
              </a:uFill>
              <a:latin typeface="+mj-lt"/>
              <a:cs typeface="Cambria"/>
            </a:endParaRPr>
          </a:p>
          <a:p>
            <a:pPr marL="12988" marR="134429">
              <a:spcBef>
                <a:spcPts val="61"/>
              </a:spcBef>
            </a:pPr>
            <a:r>
              <a:rPr lang="en-US" sz="1100" spc="-5" dirty="0">
                <a:latin typeface="+mj-lt"/>
                <a:cs typeface="Cambria"/>
              </a:rPr>
              <a:t>For</a:t>
            </a:r>
            <a:r>
              <a:rPr lang="en-US" sz="1100" dirty="0">
                <a:latin typeface="+mj-lt"/>
                <a:cs typeface="Cambria"/>
              </a:rPr>
              <a:t> </a:t>
            </a:r>
            <a:r>
              <a:rPr lang="en-US" sz="1100" spc="-5" dirty="0">
                <a:latin typeface="+mj-lt"/>
                <a:cs typeface="Cambria"/>
              </a:rPr>
              <a:t>questions</a:t>
            </a:r>
            <a:r>
              <a:rPr lang="en-US" sz="1100" spc="5" dirty="0">
                <a:latin typeface="+mj-lt"/>
                <a:cs typeface="Cambria"/>
              </a:rPr>
              <a:t> </a:t>
            </a:r>
            <a:r>
              <a:rPr lang="en-US" sz="1100" spc="-5" dirty="0">
                <a:latin typeface="+mj-lt"/>
                <a:cs typeface="Cambria"/>
              </a:rPr>
              <a:t>or</a:t>
            </a:r>
            <a:r>
              <a:rPr lang="en-US" sz="1100" dirty="0">
                <a:latin typeface="+mj-lt"/>
                <a:cs typeface="Cambria"/>
              </a:rPr>
              <a:t> </a:t>
            </a:r>
            <a:r>
              <a:rPr lang="en-US" sz="1100" spc="-5" dirty="0">
                <a:latin typeface="+mj-lt"/>
                <a:cs typeface="Cambria"/>
              </a:rPr>
              <a:t>concerns</a:t>
            </a:r>
            <a:r>
              <a:rPr lang="en-US" sz="1100" spc="5" dirty="0">
                <a:latin typeface="+mj-lt"/>
                <a:cs typeface="Cambria"/>
              </a:rPr>
              <a:t> </a:t>
            </a:r>
            <a:r>
              <a:rPr lang="en-US" sz="1100" spc="-5" dirty="0">
                <a:latin typeface="+mj-lt"/>
                <a:cs typeface="Cambria"/>
              </a:rPr>
              <a:t>regarding</a:t>
            </a:r>
            <a:r>
              <a:rPr lang="en-US" sz="1100" dirty="0">
                <a:latin typeface="+mj-lt"/>
                <a:cs typeface="Cambria"/>
              </a:rPr>
              <a:t> </a:t>
            </a:r>
            <a:r>
              <a:rPr lang="en-US" sz="1100" spc="-5" dirty="0">
                <a:latin typeface="+mj-lt"/>
                <a:cs typeface="Cambria"/>
              </a:rPr>
              <a:t>nursing</a:t>
            </a:r>
            <a:r>
              <a:rPr lang="en-US" sz="1100" spc="15" dirty="0">
                <a:latin typeface="+mj-lt"/>
                <a:cs typeface="Cambria"/>
              </a:rPr>
              <a:t> </a:t>
            </a:r>
            <a:r>
              <a:rPr lang="en-US" sz="1100" dirty="0">
                <a:latin typeface="+mj-lt"/>
                <a:cs typeface="Cambria"/>
              </a:rPr>
              <a:t>contact</a:t>
            </a:r>
            <a:r>
              <a:rPr lang="en-US" sz="1100" spc="5" dirty="0">
                <a:latin typeface="+mj-lt"/>
                <a:cs typeface="Cambria"/>
              </a:rPr>
              <a:t> </a:t>
            </a:r>
            <a:r>
              <a:rPr lang="en-US" sz="1100" spc="-5" dirty="0">
                <a:latin typeface="+mj-lt"/>
                <a:cs typeface="Cambria"/>
              </a:rPr>
              <a:t>hours</a:t>
            </a:r>
            <a:r>
              <a:rPr lang="en-US" sz="1100" spc="10" dirty="0">
                <a:latin typeface="+mj-lt"/>
                <a:cs typeface="Cambria"/>
              </a:rPr>
              <a:t> </a:t>
            </a:r>
            <a:r>
              <a:rPr lang="en-US" sz="1100" spc="-5" dirty="0">
                <a:latin typeface="+mj-lt"/>
                <a:cs typeface="Cambria"/>
              </a:rPr>
              <a:t>for</a:t>
            </a:r>
            <a:r>
              <a:rPr lang="en-US" sz="1100" dirty="0">
                <a:latin typeface="+mj-lt"/>
                <a:cs typeface="Cambria"/>
              </a:rPr>
              <a:t> </a:t>
            </a:r>
            <a:r>
              <a:rPr lang="en-US" sz="1100" spc="-5" dirty="0">
                <a:latin typeface="+mj-lt"/>
                <a:cs typeface="Cambria"/>
              </a:rPr>
              <a:t>this</a:t>
            </a:r>
            <a:r>
              <a:rPr lang="en-US" sz="1100" spc="5" dirty="0">
                <a:latin typeface="+mj-lt"/>
                <a:cs typeface="Cambria"/>
              </a:rPr>
              <a:t> </a:t>
            </a:r>
            <a:r>
              <a:rPr lang="en-US" sz="1100" spc="-5" dirty="0">
                <a:latin typeface="+mj-lt"/>
                <a:cs typeface="Cambria"/>
              </a:rPr>
              <a:t>activity,</a:t>
            </a:r>
            <a:r>
              <a:rPr lang="en-US" sz="1100" spc="10" dirty="0">
                <a:latin typeface="+mj-lt"/>
                <a:cs typeface="Cambria"/>
              </a:rPr>
              <a:t> </a:t>
            </a:r>
            <a:r>
              <a:rPr lang="en-US" sz="1100" spc="-5" dirty="0">
                <a:latin typeface="+mj-lt"/>
                <a:cs typeface="Cambria"/>
              </a:rPr>
              <a:t>please</a:t>
            </a:r>
            <a:r>
              <a:rPr lang="en-US" sz="1100" spc="10" dirty="0">
                <a:latin typeface="+mj-lt"/>
                <a:cs typeface="Cambria"/>
              </a:rPr>
              <a:t> </a:t>
            </a:r>
            <a:r>
              <a:rPr lang="en-US" sz="1100" spc="-5" dirty="0">
                <a:latin typeface="+mj-lt"/>
                <a:cs typeface="Cambria"/>
              </a:rPr>
              <a:t>call</a:t>
            </a:r>
            <a:r>
              <a:rPr lang="en-US" sz="1100" dirty="0">
                <a:latin typeface="+mj-lt"/>
                <a:cs typeface="Cambria"/>
              </a:rPr>
              <a:t> </a:t>
            </a:r>
            <a:r>
              <a:rPr lang="en-US" sz="1100" spc="-5" dirty="0">
                <a:latin typeface="+mj-lt"/>
                <a:cs typeface="Cambria"/>
              </a:rPr>
              <a:t>the </a:t>
            </a:r>
            <a:r>
              <a:rPr lang="en-US" sz="1100" spc="-256" dirty="0">
                <a:latin typeface="+mj-lt"/>
                <a:cs typeface="Cambria"/>
              </a:rPr>
              <a:t> </a:t>
            </a:r>
            <a:r>
              <a:rPr lang="en-US" sz="1100" spc="-5" dirty="0">
                <a:latin typeface="+mj-lt"/>
                <a:cs typeface="Cambria"/>
              </a:rPr>
              <a:t>Center for</a:t>
            </a:r>
            <a:r>
              <a:rPr lang="en-US" sz="1100" dirty="0">
                <a:latin typeface="+mj-lt"/>
                <a:cs typeface="Cambria"/>
              </a:rPr>
              <a:t> </a:t>
            </a:r>
            <a:r>
              <a:rPr lang="en-US" sz="1100" spc="-5" dirty="0">
                <a:latin typeface="+mj-lt"/>
                <a:cs typeface="Cambria"/>
              </a:rPr>
              <a:t>Professional</a:t>
            </a:r>
            <a:r>
              <a:rPr lang="en-US" sz="1100" spc="10" dirty="0">
                <a:latin typeface="+mj-lt"/>
                <a:cs typeface="Cambria"/>
              </a:rPr>
              <a:t> </a:t>
            </a:r>
            <a:r>
              <a:rPr lang="en-US" sz="1100" spc="-5" dirty="0">
                <a:latin typeface="+mj-lt"/>
                <a:cs typeface="Cambria"/>
              </a:rPr>
              <a:t>Development</a:t>
            </a:r>
            <a:r>
              <a:rPr lang="en-US" sz="1100" dirty="0">
                <a:latin typeface="+mj-lt"/>
                <a:cs typeface="Cambria"/>
              </a:rPr>
              <a:t> at</a:t>
            </a:r>
            <a:r>
              <a:rPr lang="en-US" sz="1100" spc="5" dirty="0">
                <a:latin typeface="+mj-lt"/>
                <a:cs typeface="Cambria"/>
              </a:rPr>
              <a:t> </a:t>
            </a:r>
            <a:r>
              <a:rPr lang="en-US" sz="1100" spc="-5" dirty="0">
                <a:latin typeface="+mj-lt"/>
                <a:cs typeface="Cambria"/>
              </a:rPr>
              <a:t>973-972-6655</a:t>
            </a:r>
            <a:r>
              <a:rPr lang="en-US" sz="1100" dirty="0">
                <a:latin typeface="+mj-lt"/>
                <a:cs typeface="Cambria"/>
              </a:rPr>
              <a:t> </a:t>
            </a:r>
            <a:r>
              <a:rPr lang="en-US" sz="1100" spc="5" dirty="0">
                <a:latin typeface="+mj-lt"/>
                <a:cs typeface="Cambria"/>
              </a:rPr>
              <a:t>or</a:t>
            </a:r>
            <a:r>
              <a:rPr lang="en-US" sz="1100" spc="-5" dirty="0">
                <a:latin typeface="+mj-lt"/>
                <a:cs typeface="Cambria"/>
              </a:rPr>
              <a:t> email</a:t>
            </a:r>
            <a:r>
              <a:rPr lang="en-US" sz="1100" dirty="0">
                <a:latin typeface="+mj-lt"/>
                <a:cs typeface="Cambria"/>
              </a:rPr>
              <a:t> </a:t>
            </a:r>
            <a:r>
              <a:rPr lang="en-US" sz="1100" u="sng" spc="-5" dirty="0">
                <a:uFill>
                  <a:solidFill>
                    <a:srgbClr val="0000FF"/>
                  </a:solidFill>
                </a:uFill>
                <a:latin typeface="+mj-lt"/>
                <a:cs typeface="Cambria"/>
                <a:hlinkClick r:id="rId4">
                  <a:extLst>
                    <a:ext uri="{A12FA001-AC4F-418D-AE19-62706E023703}">
                      <ahyp:hlinkClr xmlns:ahyp="http://schemas.microsoft.com/office/drawing/2018/hyperlinkcolor" val="tx"/>
                    </a:ext>
                  </a:extLst>
                </a:hlinkClick>
              </a:rPr>
              <a:t>cpdn@rutgers.edu</a:t>
            </a:r>
            <a:endParaRPr lang="en-US" sz="1100" dirty="0">
              <a:latin typeface="+mj-lt"/>
              <a:cs typeface="Cambria"/>
            </a:endParaRPr>
          </a:p>
          <a:p>
            <a:endParaRPr lang="en-US" sz="1100" dirty="0">
              <a:latin typeface="+mj-lt"/>
              <a:cs typeface="Cambria"/>
            </a:endParaRPr>
          </a:p>
          <a:p>
            <a:pPr>
              <a:spcBef>
                <a:spcPts val="1130"/>
              </a:spcBef>
            </a:pPr>
            <a:r>
              <a:rPr lang="en-US" sz="1100" b="1" u="sng" spc="-5" dirty="0">
                <a:uFill>
                  <a:solidFill>
                    <a:schemeClr val="accent4">
                      <a:lumMod val="40000"/>
                      <a:lumOff val="60000"/>
                    </a:schemeClr>
                  </a:solidFill>
                </a:uFill>
                <a:latin typeface="+mj-lt"/>
                <a:cs typeface="Cambria"/>
              </a:rPr>
              <a:t>INSTRUCTIONS</a:t>
            </a:r>
            <a:r>
              <a:rPr lang="en-US" sz="1100" b="1" u="sng" spc="-10" dirty="0">
                <a:uFill>
                  <a:solidFill>
                    <a:schemeClr val="accent4">
                      <a:lumMod val="40000"/>
                      <a:lumOff val="60000"/>
                    </a:schemeClr>
                  </a:solidFill>
                </a:uFill>
                <a:latin typeface="+mj-lt"/>
                <a:cs typeface="Cambria"/>
              </a:rPr>
              <a:t> </a:t>
            </a:r>
            <a:r>
              <a:rPr lang="en-US" sz="1100" b="1" u="sng" dirty="0">
                <a:uFill>
                  <a:solidFill>
                    <a:schemeClr val="accent4">
                      <a:lumMod val="40000"/>
                      <a:lumOff val="60000"/>
                    </a:schemeClr>
                  </a:solidFill>
                </a:uFill>
                <a:latin typeface="+mj-lt"/>
                <a:cs typeface="Cambria"/>
              </a:rPr>
              <a:t>FOR</a:t>
            </a:r>
            <a:r>
              <a:rPr lang="en-US" sz="1100" b="1" u="sng" spc="-10"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EVALUATION AND</a:t>
            </a:r>
            <a:endParaRPr lang="en-US" sz="1100" dirty="0">
              <a:uFill>
                <a:solidFill>
                  <a:schemeClr val="accent4">
                    <a:lumMod val="40000"/>
                    <a:lumOff val="60000"/>
                  </a:schemeClr>
                </a:solidFill>
              </a:uFill>
              <a:latin typeface="+mj-lt"/>
              <a:cs typeface="Cambria"/>
            </a:endParaRPr>
          </a:p>
          <a:p>
            <a:r>
              <a:rPr lang="en-US" sz="1100" b="1" u="sng" spc="-5" dirty="0">
                <a:uFill>
                  <a:solidFill>
                    <a:schemeClr val="accent4">
                      <a:lumMod val="40000"/>
                      <a:lumOff val="60000"/>
                    </a:schemeClr>
                  </a:solidFill>
                </a:uFill>
                <a:latin typeface="+mj-lt"/>
                <a:cs typeface="Cambria"/>
              </a:rPr>
              <a:t>CE</a:t>
            </a:r>
            <a:r>
              <a:rPr lang="en-US" sz="1100" b="1" u="sng" spc="-10"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CERTIFICATES</a:t>
            </a:r>
            <a:r>
              <a:rPr lang="en-US" sz="1100" b="1" u="sng" spc="-10" dirty="0">
                <a:uFill>
                  <a:solidFill>
                    <a:schemeClr val="accent4">
                      <a:lumMod val="40000"/>
                      <a:lumOff val="60000"/>
                    </a:schemeClr>
                  </a:solidFill>
                </a:uFill>
                <a:latin typeface="+mj-lt"/>
                <a:cs typeface="Cambria"/>
              </a:rPr>
              <a:t> </a:t>
            </a:r>
            <a:r>
              <a:rPr lang="en-US" sz="1100" b="1" u="sng" dirty="0">
                <a:uFill>
                  <a:solidFill>
                    <a:schemeClr val="accent4">
                      <a:lumMod val="40000"/>
                      <a:lumOff val="60000"/>
                    </a:schemeClr>
                  </a:solidFill>
                </a:uFill>
                <a:latin typeface="+mj-lt"/>
                <a:cs typeface="Cambria"/>
              </a:rPr>
              <a:t>AND</a:t>
            </a:r>
            <a:r>
              <a:rPr lang="en-US" sz="1100" b="1" u="sng" spc="-15"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ATTENDANCE </a:t>
            </a:r>
            <a:r>
              <a:rPr lang="en-US" sz="1100" b="1" u="sng" dirty="0">
                <a:uFill>
                  <a:solidFill>
                    <a:schemeClr val="accent4">
                      <a:lumMod val="40000"/>
                      <a:lumOff val="60000"/>
                    </a:schemeClr>
                  </a:solidFill>
                </a:uFill>
                <a:latin typeface="+mj-lt"/>
                <a:cs typeface="Cambria"/>
              </a:rPr>
              <a:t>LETTERS</a:t>
            </a:r>
            <a:endParaRPr lang="en-US" sz="1100" dirty="0">
              <a:uFill>
                <a:solidFill>
                  <a:schemeClr val="accent4">
                    <a:lumMod val="40000"/>
                    <a:lumOff val="60000"/>
                  </a:schemeClr>
                </a:solidFill>
              </a:uFill>
              <a:latin typeface="+mj-lt"/>
              <a:cs typeface="Cambria"/>
            </a:endParaRPr>
          </a:p>
          <a:p>
            <a:pPr>
              <a:spcBef>
                <a:spcPts val="5"/>
              </a:spcBef>
            </a:pPr>
            <a:endParaRPr lang="en-US" sz="1100" dirty="0">
              <a:latin typeface="+mj-lt"/>
              <a:cs typeface="Cambria"/>
            </a:endParaRPr>
          </a:p>
          <a:p>
            <a:pPr marL="12988" marR="5195" algn="just"/>
            <a:r>
              <a:rPr lang="en-US" sz="1100" spc="-5" dirty="0">
                <a:latin typeface="+mj-lt"/>
                <a:cs typeface="Cambria"/>
              </a:rPr>
              <a:t>Following</a:t>
            </a:r>
            <a:r>
              <a:rPr lang="en-US" sz="1100" spc="-31" dirty="0">
                <a:latin typeface="+mj-lt"/>
                <a:cs typeface="Cambria"/>
              </a:rPr>
              <a:t> </a:t>
            </a:r>
            <a:r>
              <a:rPr lang="en-US" sz="1100" spc="-5" dirty="0">
                <a:latin typeface="+mj-lt"/>
                <a:cs typeface="Cambria"/>
              </a:rPr>
              <a:t>the</a:t>
            </a:r>
            <a:r>
              <a:rPr lang="en-US" sz="1100" spc="-20" dirty="0">
                <a:latin typeface="+mj-lt"/>
                <a:cs typeface="Cambria"/>
              </a:rPr>
              <a:t> </a:t>
            </a:r>
            <a:r>
              <a:rPr lang="en-US" sz="1100" spc="-5" dirty="0">
                <a:latin typeface="+mj-lt"/>
                <a:cs typeface="Cambria"/>
              </a:rPr>
              <a:t>program,</a:t>
            </a:r>
            <a:r>
              <a:rPr lang="en-US" sz="1100" spc="-15" dirty="0">
                <a:latin typeface="+mj-lt"/>
                <a:cs typeface="Cambria"/>
              </a:rPr>
              <a:t> </a:t>
            </a:r>
            <a:r>
              <a:rPr lang="en-US" sz="1100" spc="-5" dirty="0">
                <a:latin typeface="+mj-lt"/>
                <a:cs typeface="Cambria"/>
              </a:rPr>
              <a:t>please</a:t>
            </a:r>
            <a:r>
              <a:rPr lang="en-US" sz="1100" spc="-26" dirty="0">
                <a:latin typeface="+mj-lt"/>
                <a:cs typeface="Cambria"/>
              </a:rPr>
              <a:t> </a:t>
            </a:r>
            <a:r>
              <a:rPr lang="en-US" sz="1100" spc="-5" dirty="0">
                <a:latin typeface="+mj-lt"/>
                <a:cs typeface="Cambria"/>
              </a:rPr>
              <a:t>take</a:t>
            </a:r>
            <a:r>
              <a:rPr lang="en-US" sz="1100" spc="-20" dirty="0">
                <a:latin typeface="+mj-lt"/>
                <a:cs typeface="Cambria"/>
              </a:rPr>
              <a:t> </a:t>
            </a:r>
            <a:r>
              <a:rPr lang="en-US" sz="1100" dirty="0">
                <a:latin typeface="+mj-lt"/>
                <a:cs typeface="Cambria"/>
              </a:rPr>
              <a:t>a</a:t>
            </a:r>
            <a:r>
              <a:rPr lang="en-US" sz="1100" spc="-20" dirty="0">
                <a:latin typeface="+mj-lt"/>
                <a:cs typeface="Cambria"/>
              </a:rPr>
              <a:t> </a:t>
            </a:r>
            <a:r>
              <a:rPr lang="en-US" sz="1100" spc="-5" dirty="0">
                <a:latin typeface="+mj-lt"/>
                <a:cs typeface="Cambria"/>
              </a:rPr>
              <a:t>few</a:t>
            </a:r>
            <a:r>
              <a:rPr lang="en-US" sz="1100" spc="-26" dirty="0">
                <a:latin typeface="+mj-lt"/>
                <a:cs typeface="Cambria"/>
              </a:rPr>
              <a:t> </a:t>
            </a:r>
            <a:r>
              <a:rPr lang="en-US" sz="1100" spc="-5" dirty="0">
                <a:latin typeface="+mj-lt"/>
                <a:cs typeface="Cambria"/>
              </a:rPr>
              <a:t>moments</a:t>
            </a:r>
            <a:r>
              <a:rPr lang="en-US" sz="1100" spc="-26" dirty="0">
                <a:latin typeface="+mj-lt"/>
                <a:cs typeface="Cambria"/>
              </a:rPr>
              <a:t> </a:t>
            </a:r>
            <a:r>
              <a:rPr lang="en-US" sz="1100" dirty="0">
                <a:latin typeface="+mj-lt"/>
                <a:cs typeface="Cambria"/>
              </a:rPr>
              <a:t>to</a:t>
            </a:r>
            <a:r>
              <a:rPr lang="en-US" sz="1100" spc="-26" dirty="0">
                <a:latin typeface="+mj-lt"/>
                <a:cs typeface="Cambria"/>
              </a:rPr>
              <a:t> </a:t>
            </a:r>
            <a:r>
              <a:rPr lang="en-US" sz="1100" spc="-5" dirty="0">
                <a:latin typeface="+mj-lt"/>
                <a:cs typeface="Cambria"/>
              </a:rPr>
              <a:t>complete</a:t>
            </a:r>
            <a:r>
              <a:rPr lang="en-US" sz="1100" spc="-20" dirty="0">
                <a:latin typeface="+mj-lt"/>
                <a:cs typeface="Cambria"/>
              </a:rPr>
              <a:t> </a:t>
            </a:r>
            <a:r>
              <a:rPr lang="en-US" sz="1100" spc="-5" dirty="0">
                <a:latin typeface="+mj-lt"/>
                <a:cs typeface="Cambria"/>
              </a:rPr>
              <a:t>the</a:t>
            </a:r>
            <a:r>
              <a:rPr lang="en-US" sz="1100" spc="-26" dirty="0">
                <a:latin typeface="+mj-lt"/>
                <a:cs typeface="Cambria"/>
              </a:rPr>
              <a:t> </a:t>
            </a:r>
            <a:r>
              <a:rPr lang="en-US" sz="1100" spc="-5" dirty="0">
                <a:latin typeface="+mj-lt"/>
                <a:cs typeface="Cambria"/>
              </a:rPr>
              <a:t>online</a:t>
            </a:r>
            <a:r>
              <a:rPr lang="en-US" sz="1100" spc="-20" dirty="0">
                <a:latin typeface="+mj-lt"/>
                <a:cs typeface="Cambria"/>
              </a:rPr>
              <a:t> </a:t>
            </a:r>
            <a:r>
              <a:rPr lang="en-US" sz="1100" spc="-5" dirty="0">
                <a:latin typeface="+mj-lt"/>
                <a:cs typeface="Cambria"/>
              </a:rPr>
              <a:t>evaluation</a:t>
            </a:r>
            <a:r>
              <a:rPr lang="en-US" sz="1100" spc="-20" dirty="0">
                <a:latin typeface="+mj-lt"/>
                <a:cs typeface="Cambria"/>
              </a:rPr>
              <a:t> </a:t>
            </a:r>
            <a:r>
              <a:rPr lang="en-US" sz="1100" spc="-5" dirty="0">
                <a:latin typeface="+mj-lt"/>
                <a:cs typeface="Cambria"/>
              </a:rPr>
              <a:t>survey that will be provided in the zoom chat and emailed. Completion will</a:t>
            </a:r>
            <a:r>
              <a:rPr lang="en-US" sz="1100" dirty="0">
                <a:latin typeface="+mj-lt"/>
                <a:cs typeface="Cambria"/>
              </a:rPr>
              <a:t> </a:t>
            </a:r>
            <a:r>
              <a:rPr lang="en-US" sz="1100" spc="-5" dirty="0">
                <a:latin typeface="+mj-lt"/>
                <a:cs typeface="Cambria"/>
              </a:rPr>
              <a:t>assist us </a:t>
            </a:r>
            <a:r>
              <a:rPr lang="en-US" sz="1100" dirty="0">
                <a:latin typeface="+mj-lt"/>
                <a:cs typeface="Cambria"/>
              </a:rPr>
              <a:t>in</a:t>
            </a:r>
          </a:p>
          <a:p>
            <a:pPr marL="12988" marR="5195" algn="just"/>
            <a:r>
              <a:rPr lang="en-US" sz="1100" spc="-5" dirty="0">
                <a:latin typeface="+mj-lt"/>
                <a:cs typeface="Cambria"/>
              </a:rPr>
              <a:t>assessing the effectiveness of this activity </a:t>
            </a:r>
            <a:r>
              <a:rPr lang="en-US" sz="1100" dirty="0">
                <a:latin typeface="+mj-lt"/>
                <a:cs typeface="Cambria"/>
              </a:rPr>
              <a:t>and to </a:t>
            </a:r>
            <a:r>
              <a:rPr lang="en-US" sz="1100" spc="5" dirty="0">
                <a:latin typeface="+mj-lt"/>
                <a:cs typeface="Cambria"/>
              </a:rPr>
              <a:t> </a:t>
            </a:r>
            <a:r>
              <a:rPr lang="en-US" sz="1100" spc="-5" dirty="0">
                <a:latin typeface="+mj-lt"/>
                <a:cs typeface="Cambria"/>
              </a:rPr>
              <a:t>make recommendations for future educational offerings.</a:t>
            </a:r>
            <a:r>
              <a:rPr lang="en-US" sz="1100" spc="260" dirty="0">
                <a:latin typeface="+mj-lt"/>
                <a:cs typeface="Cambria"/>
              </a:rPr>
              <a:t> </a:t>
            </a:r>
            <a:r>
              <a:rPr lang="en-US" sz="1100" spc="-5" dirty="0">
                <a:latin typeface="+mj-lt"/>
                <a:cs typeface="Cambria"/>
              </a:rPr>
              <a:t>Your response will help ensure that future programs </a:t>
            </a:r>
            <a:r>
              <a:rPr lang="en-US" sz="1100" spc="5" dirty="0">
                <a:latin typeface="+mj-lt"/>
                <a:cs typeface="Cambria"/>
              </a:rPr>
              <a:t>are </a:t>
            </a:r>
            <a:r>
              <a:rPr lang="en-US" sz="1100" spc="-5" dirty="0">
                <a:latin typeface="+mj-lt"/>
                <a:cs typeface="Cambria"/>
              </a:rPr>
              <a:t>informative </a:t>
            </a:r>
          </a:p>
          <a:p>
            <a:pPr marL="12988" marR="5195" algn="just"/>
            <a:r>
              <a:rPr lang="en-US" sz="1100" dirty="0">
                <a:latin typeface="+mj-lt"/>
                <a:cs typeface="Cambria"/>
              </a:rPr>
              <a:t>and </a:t>
            </a:r>
            <a:r>
              <a:rPr lang="en-US" sz="1100" spc="-5" dirty="0">
                <a:latin typeface="+mj-lt"/>
                <a:cs typeface="Cambria"/>
              </a:rPr>
              <a:t>meet the educational needs of all participants.</a:t>
            </a:r>
            <a:r>
              <a:rPr lang="en-US" sz="1100" dirty="0">
                <a:latin typeface="+mj-lt"/>
                <a:cs typeface="Cambria"/>
              </a:rPr>
              <a:t> </a:t>
            </a:r>
            <a:r>
              <a:rPr lang="en-US" sz="1100" b="1" spc="-10" dirty="0">
                <a:latin typeface="+mj-lt"/>
                <a:cs typeface="Cambria"/>
              </a:rPr>
              <a:t>All </a:t>
            </a:r>
            <a:r>
              <a:rPr lang="en-US" sz="1100" b="1" spc="-5" dirty="0">
                <a:latin typeface="+mj-lt"/>
                <a:cs typeface="Cambria"/>
              </a:rPr>
              <a:t>surveys</a:t>
            </a:r>
            <a:r>
              <a:rPr lang="en-US" sz="1100" b="1" dirty="0">
                <a:latin typeface="+mj-lt"/>
                <a:cs typeface="Cambria"/>
              </a:rPr>
              <a:t> </a:t>
            </a:r>
            <a:r>
              <a:rPr lang="en-US" sz="1100" b="1" spc="-5" dirty="0">
                <a:latin typeface="+mj-lt"/>
                <a:cs typeface="Cambria"/>
              </a:rPr>
              <a:t>must</a:t>
            </a:r>
            <a:r>
              <a:rPr lang="en-US" sz="1100" b="1" spc="5" dirty="0">
                <a:latin typeface="+mj-lt"/>
                <a:cs typeface="Cambria"/>
              </a:rPr>
              <a:t> </a:t>
            </a:r>
            <a:r>
              <a:rPr lang="en-US" sz="1100" b="1" spc="-5" dirty="0">
                <a:latin typeface="+mj-lt"/>
                <a:cs typeface="Cambria"/>
              </a:rPr>
              <a:t>be completed</a:t>
            </a:r>
            <a:r>
              <a:rPr lang="en-US" sz="1100" b="1" dirty="0">
                <a:latin typeface="+mj-lt"/>
                <a:cs typeface="Cambria"/>
              </a:rPr>
              <a:t> 4</a:t>
            </a:r>
            <a:r>
              <a:rPr lang="en-US" sz="1100" b="1" spc="-5" dirty="0">
                <a:latin typeface="+mj-lt"/>
                <a:cs typeface="Cambria"/>
              </a:rPr>
              <a:t> weeks</a:t>
            </a:r>
            <a:r>
              <a:rPr lang="en-US" sz="1100" b="1" dirty="0">
                <a:latin typeface="+mj-lt"/>
                <a:cs typeface="Cambria"/>
              </a:rPr>
              <a:t> </a:t>
            </a:r>
            <a:r>
              <a:rPr lang="en-US" sz="1100" b="1" spc="-5" dirty="0">
                <a:latin typeface="+mj-lt"/>
                <a:cs typeface="Cambria"/>
              </a:rPr>
              <a:t>after the course.</a:t>
            </a:r>
            <a:endParaRPr lang="en-US" sz="1100" dirty="0">
              <a:latin typeface="+mj-lt"/>
              <a:cs typeface="Cambria"/>
            </a:endParaRPr>
          </a:p>
          <a:p>
            <a:pPr>
              <a:spcBef>
                <a:spcPts val="51"/>
              </a:spcBef>
            </a:pPr>
            <a:endParaRPr lang="en-US" sz="1100" dirty="0">
              <a:latin typeface="+mj-lt"/>
              <a:cs typeface="Cambria"/>
            </a:endParaRPr>
          </a:p>
          <a:p>
            <a:pPr marL="12988" marR="5195" algn="just"/>
            <a:r>
              <a:rPr lang="en-US" sz="1100" spc="-5" dirty="0">
                <a:latin typeface="+mj-lt"/>
                <a:cs typeface="Cambria"/>
              </a:rPr>
              <a:t>In order </a:t>
            </a:r>
            <a:r>
              <a:rPr lang="en-US" sz="1100" dirty="0">
                <a:latin typeface="+mj-lt"/>
                <a:cs typeface="Cambria"/>
              </a:rPr>
              <a:t>to </a:t>
            </a:r>
            <a:r>
              <a:rPr lang="en-US" sz="1100" spc="-5" dirty="0">
                <a:latin typeface="+mj-lt"/>
                <a:cs typeface="Cambria"/>
              </a:rPr>
              <a:t>obtain </a:t>
            </a:r>
            <a:r>
              <a:rPr lang="en-US" sz="1100" dirty="0">
                <a:latin typeface="+mj-lt"/>
                <a:cs typeface="Cambria"/>
              </a:rPr>
              <a:t>a </a:t>
            </a:r>
            <a:r>
              <a:rPr lang="en-US" sz="1100" spc="-5" dirty="0">
                <a:latin typeface="+mj-lt"/>
                <a:cs typeface="Cambria"/>
              </a:rPr>
              <a:t>CE certificate/attendance letter for this activity, </a:t>
            </a:r>
            <a:r>
              <a:rPr lang="en-US" sz="1100" spc="-10" dirty="0">
                <a:latin typeface="+mj-lt"/>
                <a:cs typeface="Cambria"/>
              </a:rPr>
              <a:t>you </a:t>
            </a:r>
            <a:r>
              <a:rPr lang="en-US" sz="1100" spc="-5" dirty="0">
                <a:latin typeface="+mj-lt"/>
                <a:cs typeface="Cambria"/>
              </a:rPr>
              <a:t>must complete the </a:t>
            </a:r>
            <a:r>
              <a:rPr lang="en-US" sz="1100" dirty="0">
                <a:latin typeface="+mj-lt"/>
                <a:cs typeface="Cambria"/>
              </a:rPr>
              <a:t> </a:t>
            </a:r>
            <a:r>
              <a:rPr lang="en-US" sz="1100" spc="-5" dirty="0">
                <a:latin typeface="+mj-lt"/>
                <a:cs typeface="Cambria"/>
              </a:rPr>
              <a:t>online</a:t>
            </a:r>
            <a:r>
              <a:rPr lang="en-US" sz="1100" dirty="0">
                <a:latin typeface="+mj-lt"/>
                <a:cs typeface="Cambria"/>
              </a:rPr>
              <a:t> </a:t>
            </a:r>
            <a:r>
              <a:rPr lang="en-US" sz="1100" spc="-5" dirty="0">
                <a:latin typeface="+mj-lt"/>
                <a:cs typeface="Cambria"/>
              </a:rPr>
              <a:t>evaluation</a:t>
            </a:r>
            <a:r>
              <a:rPr lang="en-US" sz="1100" dirty="0">
                <a:latin typeface="+mj-lt"/>
                <a:cs typeface="Cambria"/>
              </a:rPr>
              <a:t> </a:t>
            </a:r>
            <a:r>
              <a:rPr lang="en-US" sz="1100" spc="-5" dirty="0">
                <a:latin typeface="+mj-lt"/>
                <a:cs typeface="Cambria"/>
              </a:rPr>
              <a:t>survey</a:t>
            </a:r>
            <a:r>
              <a:rPr lang="en-US" sz="1100" dirty="0">
                <a:latin typeface="+mj-lt"/>
                <a:cs typeface="Cambria"/>
              </a:rPr>
              <a:t> </a:t>
            </a:r>
            <a:r>
              <a:rPr lang="en-US" sz="1100" spc="-5" dirty="0">
                <a:latin typeface="+mj-lt"/>
                <a:cs typeface="Cambria"/>
              </a:rPr>
              <a:t>after</a:t>
            </a:r>
            <a:r>
              <a:rPr lang="en-US" sz="1100" dirty="0">
                <a:latin typeface="+mj-lt"/>
                <a:cs typeface="Cambria"/>
              </a:rPr>
              <a:t> t</a:t>
            </a:r>
            <a:r>
              <a:rPr lang="en-US" sz="1100" spc="-5" dirty="0">
                <a:latin typeface="+mj-lt"/>
                <a:cs typeface="Cambria"/>
              </a:rPr>
              <a:t>he</a:t>
            </a:r>
            <a:r>
              <a:rPr lang="en-US" sz="1100" dirty="0">
                <a:latin typeface="+mj-lt"/>
                <a:cs typeface="Cambria"/>
              </a:rPr>
              <a:t> </a:t>
            </a:r>
            <a:r>
              <a:rPr lang="en-US" sz="1100" spc="-5" dirty="0">
                <a:latin typeface="+mj-lt"/>
                <a:cs typeface="Cambria"/>
              </a:rPr>
              <a:t>activity</a:t>
            </a:r>
            <a:r>
              <a:rPr lang="en-US" sz="1100" dirty="0">
                <a:latin typeface="+mj-lt"/>
                <a:cs typeface="Cambria"/>
              </a:rPr>
              <a:t> has</a:t>
            </a:r>
            <a:r>
              <a:rPr lang="en-US" sz="1100" spc="5" dirty="0">
                <a:latin typeface="+mj-lt"/>
                <a:cs typeface="Cambria"/>
              </a:rPr>
              <a:t> </a:t>
            </a:r>
            <a:r>
              <a:rPr lang="en-US" sz="1100" spc="-5" dirty="0">
                <a:latin typeface="+mj-lt"/>
                <a:cs typeface="Cambria"/>
              </a:rPr>
              <a:t>concluded</a:t>
            </a:r>
            <a:r>
              <a:rPr lang="en-US" sz="1000" spc="-5" dirty="0">
                <a:latin typeface="+mj-lt"/>
                <a:cs typeface="Cambria"/>
              </a:rPr>
              <a:t>.</a:t>
            </a:r>
            <a:endParaRPr lang="en-US" sz="1000" dirty="0">
              <a:latin typeface="+mj-lt"/>
            </a:endParaRPr>
          </a:p>
        </p:txBody>
      </p:sp>
    </p:spTree>
    <p:extLst>
      <p:ext uri="{BB962C8B-B14F-4D97-AF65-F5344CB8AC3E}">
        <p14:creationId xmlns:p14="http://schemas.microsoft.com/office/powerpoint/2010/main" val="671243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1"/>
            <a:ext cx="9677400" cy="1007533"/>
          </a:xfrm>
        </p:spPr>
        <p:txBody>
          <a:bodyPr/>
          <a:lstStyle/>
          <a:p>
            <a:r>
              <a:rPr lang="en-US" b="1" dirty="0"/>
              <a:t>Remove Obstacles, Build on the Change</a:t>
            </a:r>
          </a:p>
        </p:txBody>
      </p:sp>
      <p:sp>
        <p:nvSpPr>
          <p:cNvPr id="3" name="TextBox 2"/>
          <p:cNvSpPr txBox="1"/>
          <p:nvPr/>
        </p:nvSpPr>
        <p:spPr>
          <a:xfrm>
            <a:off x="838200" y="1752600"/>
            <a:ext cx="10515600" cy="4555093"/>
          </a:xfrm>
          <a:prstGeom prst="rect">
            <a:avLst/>
          </a:prstGeom>
          <a:noFill/>
        </p:spPr>
        <p:txBody>
          <a:bodyPr wrap="square" rtlCol="0">
            <a:spAutoFit/>
          </a:bodyPr>
          <a:lstStyle/>
          <a:p>
            <a:r>
              <a:rPr lang="en-US" sz="2400" b="1"/>
              <a:t>Address Barriers to Implementation</a:t>
            </a:r>
          </a:p>
          <a:p>
            <a:pPr marL="342900" indent="-342900">
              <a:buFont typeface="Wingdings" panose="05000000000000000000" pitchFamily="2" charset="2"/>
              <a:buChar char="v"/>
            </a:pPr>
            <a:r>
              <a:rPr lang="en-US" sz="2200"/>
              <a:t>Unit Based</a:t>
            </a:r>
          </a:p>
          <a:p>
            <a:pPr marL="342900" indent="-342900">
              <a:buFont typeface="Wingdings" panose="05000000000000000000" pitchFamily="2" charset="2"/>
              <a:buChar char="v"/>
            </a:pPr>
            <a:r>
              <a:rPr lang="en-US" sz="2200"/>
              <a:t>System-Wide</a:t>
            </a:r>
          </a:p>
          <a:p>
            <a:pPr marL="342900" indent="-342900">
              <a:buFont typeface="Wingdings" panose="05000000000000000000" pitchFamily="2" charset="2"/>
              <a:buChar char="v"/>
            </a:pPr>
            <a:r>
              <a:rPr lang="en-US" sz="2200"/>
              <a:t>Action Planning to Navigate Barriers</a:t>
            </a:r>
          </a:p>
          <a:p>
            <a:endParaRPr lang="en-US" sz="2200"/>
          </a:p>
          <a:p>
            <a:r>
              <a:rPr lang="en-US" sz="2400" b="1"/>
              <a:t>Ongoing Support to Team Leaders and Coaches</a:t>
            </a:r>
            <a:endParaRPr lang="en-US" sz="2400"/>
          </a:p>
          <a:p>
            <a:pPr marL="342900" indent="-342900">
              <a:buFont typeface="Wingdings" panose="05000000000000000000" pitchFamily="2" charset="2"/>
              <a:buChar char="v"/>
            </a:pPr>
            <a:r>
              <a:rPr lang="en-US" sz="2200"/>
              <a:t>Bi-Weekly check ins of Champions and Team Leaders</a:t>
            </a:r>
          </a:p>
          <a:p>
            <a:pPr marL="342900" indent="-342900">
              <a:buFont typeface="Wingdings" panose="05000000000000000000" pitchFamily="2" charset="2"/>
              <a:buChar char="v"/>
            </a:pPr>
            <a:r>
              <a:rPr lang="en-US" sz="2200"/>
              <a:t>Quarterly reporting to Leadership Team</a:t>
            </a:r>
          </a:p>
          <a:p>
            <a:pPr marL="342900" indent="-342900">
              <a:buFont typeface="Wingdings" panose="05000000000000000000" pitchFamily="2" charset="2"/>
              <a:buChar char="v"/>
            </a:pPr>
            <a:r>
              <a:rPr lang="en-US" sz="2200"/>
              <a:t>Organizational Support</a:t>
            </a:r>
          </a:p>
          <a:p>
            <a:pPr marL="342900" indent="-342900">
              <a:buFont typeface="Wingdings" panose="05000000000000000000" pitchFamily="2" charset="2"/>
              <a:buChar char="v"/>
            </a:pPr>
            <a:r>
              <a:rPr lang="en-US" sz="2200"/>
              <a:t>Contingency Plans</a:t>
            </a:r>
          </a:p>
          <a:p>
            <a:pPr marL="342900" indent="-342900">
              <a:buFont typeface="Wingdings" panose="05000000000000000000" pitchFamily="2" charset="2"/>
              <a:buChar char="v"/>
            </a:pPr>
            <a:r>
              <a:rPr lang="en-US" sz="2200"/>
              <a:t>Additional Roll Out</a:t>
            </a:r>
          </a:p>
          <a:p>
            <a:pPr marL="342900" indent="-342900">
              <a:buFont typeface="Wingdings" panose="05000000000000000000" pitchFamily="2" charset="2"/>
              <a:buChar char="v"/>
            </a:pPr>
            <a:r>
              <a:rPr lang="en-US" sz="2200"/>
              <a:t>Public recognition of champions, leaders, progress</a:t>
            </a:r>
          </a:p>
          <a:p>
            <a:pPr marL="342900" indent="-342900">
              <a:buFont typeface="Wingdings" panose="05000000000000000000" pitchFamily="2" charset="2"/>
              <a:buChar char="v"/>
            </a:pPr>
            <a:r>
              <a:rPr lang="en-US" sz="2200"/>
              <a:t>NJ NEW Support</a:t>
            </a:r>
          </a:p>
        </p:txBody>
      </p:sp>
    </p:spTree>
    <p:extLst>
      <p:ext uri="{BB962C8B-B14F-4D97-AF65-F5344CB8AC3E}">
        <p14:creationId xmlns:p14="http://schemas.microsoft.com/office/powerpoint/2010/main" val="2635864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9296400" cy="1007533"/>
          </a:xfrm>
        </p:spPr>
        <p:txBody>
          <a:bodyPr/>
          <a:lstStyle/>
          <a:p>
            <a:pPr algn="ctr"/>
            <a:r>
              <a:rPr lang="en-US" b="1" dirty="0"/>
              <a:t>Tracking Roll Out</a:t>
            </a:r>
          </a:p>
        </p:txBody>
      </p:sp>
      <p:sp>
        <p:nvSpPr>
          <p:cNvPr id="4" name="TextBox 3"/>
          <p:cNvSpPr txBox="1"/>
          <p:nvPr/>
        </p:nvSpPr>
        <p:spPr>
          <a:xfrm>
            <a:off x="762000" y="1676400"/>
            <a:ext cx="10820400" cy="4462760"/>
          </a:xfrm>
          <a:prstGeom prst="rect">
            <a:avLst/>
          </a:prstGeom>
          <a:noFill/>
        </p:spPr>
        <p:txBody>
          <a:bodyPr wrap="square" rtlCol="0">
            <a:spAutoFit/>
          </a:bodyPr>
          <a:lstStyle/>
          <a:p>
            <a:r>
              <a:rPr lang="en-US" sz="2400" b="1"/>
              <a:t>Process Evaluation</a:t>
            </a:r>
          </a:p>
          <a:p>
            <a:pPr marL="285750" indent="-285750">
              <a:spcBef>
                <a:spcPts val="300"/>
              </a:spcBef>
              <a:spcAft>
                <a:spcPts val="300"/>
              </a:spcAft>
              <a:buFont typeface="Wingdings" panose="05000000000000000000" pitchFamily="2" charset="2"/>
              <a:buChar char="v"/>
            </a:pPr>
            <a:r>
              <a:rPr lang="en-US" sz="2200"/>
              <a:t>Comparison to Strategic Roll Out Plan</a:t>
            </a:r>
          </a:p>
          <a:p>
            <a:pPr marL="800100" lvl="1" indent="-342900">
              <a:spcBef>
                <a:spcPts val="300"/>
              </a:spcBef>
              <a:spcAft>
                <a:spcPts val="300"/>
              </a:spcAft>
              <a:buFont typeface="Wingdings" panose="05000000000000000000" pitchFamily="2" charset="2"/>
              <a:buChar char="§"/>
            </a:pPr>
            <a:r>
              <a:rPr lang="en-US" sz="2200"/>
              <a:t>Numbers Trained (Departments, % from Department, % from Shift)</a:t>
            </a:r>
          </a:p>
          <a:p>
            <a:pPr marL="800100" lvl="1" indent="-342900">
              <a:spcBef>
                <a:spcPts val="300"/>
              </a:spcBef>
              <a:spcAft>
                <a:spcPts val="300"/>
              </a:spcAft>
              <a:buFont typeface="Wingdings" panose="05000000000000000000" pitchFamily="2" charset="2"/>
              <a:buChar char="§"/>
            </a:pPr>
            <a:r>
              <a:rPr lang="en-US" sz="2200"/>
              <a:t>Tracking/Stories of How Used*</a:t>
            </a:r>
          </a:p>
          <a:p>
            <a:pPr marL="1257300" lvl="2" indent="-342900">
              <a:spcBef>
                <a:spcPts val="300"/>
              </a:spcBef>
              <a:spcAft>
                <a:spcPts val="300"/>
              </a:spcAft>
              <a:buFont typeface="Wingdings" panose="05000000000000000000" pitchFamily="2" charset="2"/>
              <a:buChar char="§"/>
            </a:pPr>
            <a:r>
              <a:rPr lang="en-US" sz="2200"/>
              <a:t>Continuum</a:t>
            </a:r>
          </a:p>
          <a:p>
            <a:pPr marL="1257300" lvl="2" indent="-342900">
              <a:spcBef>
                <a:spcPts val="300"/>
              </a:spcBef>
              <a:spcAft>
                <a:spcPts val="300"/>
              </a:spcAft>
              <a:buFont typeface="Wingdings" panose="05000000000000000000" pitchFamily="2" charset="2"/>
              <a:buChar char="§"/>
            </a:pPr>
            <a:r>
              <a:rPr lang="en-US" sz="2200"/>
              <a:t>7 Cs</a:t>
            </a:r>
          </a:p>
          <a:p>
            <a:pPr marL="1257300" lvl="2" indent="-342900">
              <a:spcBef>
                <a:spcPts val="300"/>
              </a:spcBef>
              <a:spcAft>
                <a:spcPts val="300"/>
              </a:spcAft>
              <a:buFont typeface="Wingdings" panose="05000000000000000000" pitchFamily="2" charset="2"/>
              <a:buChar char="§"/>
            </a:pPr>
            <a:r>
              <a:rPr lang="en-US" sz="2200"/>
              <a:t>Growing the Green/Managing the Yellow</a:t>
            </a:r>
          </a:p>
          <a:p>
            <a:pPr marL="342900" indent="-342900">
              <a:spcBef>
                <a:spcPts val="300"/>
              </a:spcBef>
              <a:spcAft>
                <a:spcPts val="300"/>
              </a:spcAft>
              <a:buFont typeface="Wingdings" panose="05000000000000000000" pitchFamily="2" charset="2"/>
              <a:buChar char="v"/>
            </a:pPr>
            <a:r>
              <a:rPr lang="en-US" sz="2200"/>
              <a:t>Evaluations after Training</a:t>
            </a:r>
          </a:p>
          <a:p>
            <a:pPr marL="342900" indent="-342900">
              <a:spcBef>
                <a:spcPts val="300"/>
              </a:spcBef>
              <a:spcAft>
                <a:spcPts val="300"/>
              </a:spcAft>
              <a:buFont typeface="Wingdings" panose="05000000000000000000" pitchFamily="2" charset="2"/>
              <a:buChar char="v"/>
            </a:pPr>
            <a:r>
              <a:rPr lang="en-US" sz="2200"/>
              <a:t>Impact Evaluation</a:t>
            </a:r>
          </a:p>
          <a:p>
            <a:endParaRPr lang="en-US" sz="2200"/>
          </a:p>
          <a:p>
            <a:pPr marL="800100" lvl="1" indent="-342900">
              <a:buFont typeface="Wingdings" panose="05000000000000000000" pitchFamily="2" charset="2"/>
              <a:buChar char="§"/>
            </a:pPr>
            <a:endParaRPr lang="en-US" sz="2200"/>
          </a:p>
        </p:txBody>
      </p:sp>
    </p:spTree>
    <p:extLst>
      <p:ext uri="{BB962C8B-B14F-4D97-AF65-F5344CB8AC3E}">
        <p14:creationId xmlns:p14="http://schemas.microsoft.com/office/powerpoint/2010/main" val="1013592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a:extLst>
              <a:ext uri="{FF2B5EF4-FFF2-40B4-BE49-F238E27FC236}">
                <a16:creationId xmlns:a16="http://schemas.microsoft.com/office/drawing/2014/main" id="{F0D24285-D3C7-AA43-88E6-2416D5E1493D}"/>
              </a:ext>
            </a:extLst>
          </p:cNvPr>
          <p:cNvSpPr/>
          <p:nvPr/>
        </p:nvSpPr>
        <p:spPr>
          <a:xfrm>
            <a:off x="763980" y="3860012"/>
            <a:ext cx="2667000" cy="1655761"/>
          </a:xfrm>
          <a:prstGeom prst="wedgeEllipseCallout">
            <a:avLst>
              <a:gd name="adj1" fmla="val 74797"/>
              <a:gd name="adj2" fmla="val 4763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effectLst>
                  <a:glow rad="228600">
                    <a:schemeClr val="tx1">
                      <a:alpha val="40000"/>
                    </a:schemeClr>
                  </a:glow>
                </a:effectLst>
                <a:latin typeface="Arial" panose="020B0604020202020204" pitchFamily="34" charset="0"/>
                <a:cs typeface="Arial" panose="020B0604020202020204" pitchFamily="34" charset="0"/>
              </a:rPr>
              <a:t>Questions</a:t>
            </a:r>
          </a:p>
        </p:txBody>
      </p:sp>
      <p:sp>
        <p:nvSpPr>
          <p:cNvPr id="5" name="Cloud Callout 4">
            <a:extLst>
              <a:ext uri="{FF2B5EF4-FFF2-40B4-BE49-F238E27FC236}">
                <a16:creationId xmlns:a16="http://schemas.microsoft.com/office/drawing/2014/main" id="{42053EE9-4D90-6F43-986D-A57D1BE59667}"/>
              </a:ext>
            </a:extLst>
          </p:cNvPr>
          <p:cNvSpPr/>
          <p:nvPr/>
        </p:nvSpPr>
        <p:spPr>
          <a:xfrm>
            <a:off x="3126179" y="2605644"/>
            <a:ext cx="2743200" cy="1664039"/>
          </a:xfrm>
          <a:prstGeom prst="cloudCallout">
            <a:avLst>
              <a:gd name="adj1" fmla="val 29649"/>
              <a:gd name="adj2" fmla="val 83549"/>
            </a:avLst>
          </a:prstGeom>
          <a:solidFill>
            <a:srgbClr val="FF2C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effectLst>
                  <a:glow rad="228600">
                    <a:schemeClr val="tx1">
                      <a:alpha val="40000"/>
                    </a:schemeClr>
                  </a:glow>
                </a:effectLst>
                <a:latin typeface="Arial" panose="020B0604020202020204" pitchFamily="34" charset="0"/>
                <a:cs typeface="Arial" panose="020B0604020202020204" pitchFamily="34" charset="0"/>
              </a:rPr>
              <a:t>Thoughts</a:t>
            </a:r>
          </a:p>
        </p:txBody>
      </p:sp>
      <p:sp>
        <p:nvSpPr>
          <p:cNvPr id="6" name="Rounded Rectangular Callout 5">
            <a:extLst>
              <a:ext uri="{FF2B5EF4-FFF2-40B4-BE49-F238E27FC236}">
                <a16:creationId xmlns:a16="http://schemas.microsoft.com/office/drawing/2014/main" id="{8E2E912F-C1B7-8047-84D9-7CD06826954E}"/>
              </a:ext>
            </a:extLst>
          </p:cNvPr>
          <p:cNvSpPr/>
          <p:nvPr/>
        </p:nvSpPr>
        <p:spPr>
          <a:xfrm>
            <a:off x="6400800" y="2590800"/>
            <a:ext cx="2209800" cy="1403519"/>
          </a:xfrm>
          <a:prstGeom prst="wedgeRoundRectCallout">
            <a:avLst>
              <a:gd name="adj1" fmla="val -44919"/>
              <a:gd name="adj2" fmla="val 109523"/>
              <a:gd name="adj3" fmla="val 16667"/>
            </a:avLst>
          </a:prstGeom>
          <a:solidFill>
            <a:srgbClr val="75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effectLst>
                  <a:glow rad="228600">
                    <a:schemeClr val="tx1">
                      <a:alpha val="40000"/>
                    </a:schemeClr>
                  </a:glow>
                </a:effectLst>
                <a:latin typeface="Arial" panose="020B0604020202020204" pitchFamily="34" charset="0"/>
                <a:cs typeface="Arial" panose="020B0604020202020204" pitchFamily="34" charset="0"/>
              </a:rPr>
              <a:t>Comments</a:t>
            </a:r>
          </a:p>
        </p:txBody>
      </p:sp>
      <p:sp>
        <p:nvSpPr>
          <p:cNvPr id="7" name="Oval Callout 6">
            <a:extLst>
              <a:ext uri="{FF2B5EF4-FFF2-40B4-BE49-F238E27FC236}">
                <a16:creationId xmlns:a16="http://schemas.microsoft.com/office/drawing/2014/main" id="{DA0B927E-E661-BE42-BB7A-39CBF6703EE9}"/>
              </a:ext>
            </a:extLst>
          </p:cNvPr>
          <p:cNvSpPr/>
          <p:nvPr/>
        </p:nvSpPr>
        <p:spPr>
          <a:xfrm>
            <a:off x="8764979" y="3507058"/>
            <a:ext cx="2743200" cy="1831828"/>
          </a:xfrm>
          <a:prstGeom prst="wedgeEllipseCallout">
            <a:avLst>
              <a:gd name="adj1" fmla="val -75842"/>
              <a:gd name="adj2" fmla="val 5904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effectLst>
                  <a:glow rad="228600">
                    <a:schemeClr val="tx1">
                      <a:alpha val="40000"/>
                    </a:schemeClr>
                  </a:glow>
                </a:effectLst>
                <a:latin typeface="Arial" panose="020B0604020202020204" pitchFamily="34" charset="0"/>
                <a:cs typeface="Arial" panose="020B0604020202020204" pitchFamily="34" charset="0"/>
              </a:rPr>
              <a:t>Discussion</a:t>
            </a:r>
          </a:p>
        </p:txBody>
      </p:sp>
      <p:sp>
        <p:nvSpPr>
          <p:cNvPr id="2" name="Title 1">
            <a:extLst>
              <a:ext uri="{FF2B5EF4-FFF2-40B4-BE49-F238E27FC236}">
                <a16:creationId xmlns:a16="http://schemas.microsoft.com/office/drawing/2014/main" id="{EBECF16D-6612-2ED9-B27B-A3F0962FB80F}"/>
              </a:ext>
            </a:extLst>
          </p:cNvPr>
          <p:cNvSpPr>
            <a:spLocks noGrp="1"/>
          </p:cNvSpPr>
          <p:nvPr>
            <p:ph type="title"/>
          </p:nvPr>
        </p:nvSpPr>
        <p:spPr>
          <a:xfrm>
            <a:off x="990600" y="152400"/>
            <a:ext cx="9296400" cy="1007533"/>
          </a:xfrm>
        </p:spPr>
        <p:txBody>
          <a:bodyPr/>
          <a:lstStyle/>
          <a:p>
            <a:pPr algn="ctr"/>
            <a:r>
              <a:rPr lang="en-US" b="1" dirty="0"/>
              <a:t>Implementation Strategies</a:t>
            </a:r>
          </a:p>
        </p:txBody>
      </p:sp>
    </p:spTree>
    <p:extLst>
      <p:ext uri="{BB962C8B-B14F-4D97-AF65-F5344CB8AC3E}">
        <p14:creationId xmlns:p14="http://schemas.microsoft.com/office/powerpoint/2010/main" val="2362884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4C946-21BD-0332-5187-BB375EF58502}"/>
              </a:ext>
            </a:extLst>
          </p:cNvPr>
          <p:cNvSpPr>
            <a:spLocks noGrp="1"/>
          </p:cNvSpPr>
          <p:nvPr>
            <p:ph type="title"/>
          </p:nvPr>
        </p:nvSpPr>
        <p:spPr>
          <a:xfrm>
            <a:off x="3581400" y="0"/>
            <a:ext cx="5715000" cy="1007533"/>
          </a:xfrm>
        </p:spPr>
        <p:txBody>
          <a:bodyPr/>
          <a:lstStyle/>
          <a:p>
            <a:r>
              <a:rPr lang="en-US" b="1" dirty="0"/>
              <a:t>Wrap- Up/ Questions</a:t>
            </a:r>
          </a:p>
        </p:txBody>
      </p:sp>
      <p:grpSp>
        <p:nvGrpSpPr>
          <p:cNvPr id="13" name="Group 12">
            <a:extLst>
              <a:ext uri="{FF2B5EF4-FFF2-40B4-BE49-F238E27FC236}">
                <a16:creationId xmlns:a16="http://schemas.microsoft.com/office/drawing/2014/main" id="{C54698CF-B2EF-84DB-3787-E4F5297277CA}"/>
              </a:ext>
            </a:extLst>
          </p:cNvPr>
          <p:cNvGrpSpPr/>
          <p:nvPr/>
        </p:nvGrpSpPr>
        <p:grpSpPr>
          <a:xfrm>
            <a:off x="2438400" y="1676400"/>
            <a:ext cx="6858000" cy="4669882"/>
            <a:chOff x="2438400" y="1676400"/>
            <a:chExt cx="6858000" cy="4669882"/>
          </a:xfrm>
        </p:grpSpPr>
        <p:grpSp>
          <p:nvGrpSpPr>
            <p:cNvPr id="11" name="Group 10">
              <a:extLst>
                <a:ext uri="{FF2B5EF4-FFF2-40B4-BE49-F238E27FC236}">
                  <a16:creationId xmlns:a16="http://schemas.microsoft.com/office/drawing/2014/main" id="{51B28B64-A126-4737-1A34-8C553EC60EA4}"/>
                </a:ext>
              </a:extLst>
            </p:cNvPr>
            <p:cNvGrpSpPr/>
            <p:nvPr/>
          </p:nvGrpSpPr>
          <p:grpSpPr>
            <a:xfrm>
              <a:off x="2438400" y="1676400"/>
              <a:ext cx="6858000" cy="4669882"/>
              <a:chOff x="2667000" y="1828800"/>
              <a:chExt cx="6858000" cy="4669882"/>
            </a:xfrm>
          </p:grpSpPr>
          <p:pic>
            <p:nvPicPr>
              <p:cNvPr id="4" name="Picture 3">
                <a:extLst>
                  <a:ext uri="{FF2B5EF4-FFF2-40B4-BE49-F238E27FC236}">
                    <a16:creationId xmlns:a16="http://schemas.microsoft.com/office/drawing/2014/main" id="{9417EAB4-C0E7-42AB-0D84-68936044C3D3}"/>
                  </a:ext>
                </a:extLst>
              </p:cNvPr>
              <p:cNvPicPr>
                <a:picLocks noChangeAspect="1"/>
              </p:cNvPicPr>
              <p:nvPr/>
            </p:nvPicPr>
            <p:blipFill>
              <a:blip r:embed="rId3"/>
              <a:stretch>
                <a:fillRect/>
              </a:stretch>
            </p:blipFill>
            <p:spPr>
              <a:xfrm>
                <a:off x="2667000" y="1828800"/>
                <a:ext cx="6858000" cy="4669882"/>
              </a:xfrm>
              <a:prstGeom prst="rect">
                <a:avLst/>
              </a:prstGeom>
            </p:spPr>
          </p:pic>
          <p:grpSp>
            <p:nvGrpSpPr>
              <p:cNvPr id="10" name="Group 9">
                <a:extLst>
                  <a:ext uri="{FF2B5EF4-FFF2-40B4-BE49-F238E27FC236}">
                    <a16:creationId xmlns:a16="http://schemas.microsoft.com/office/drawing/2014/main" id="{67380359-37C0-5C43-AB03-B01403205F1A}"/>
                  </a:ext>
                </a:extLst>
              </p:cNvPr>
              <p:cNvGrpSpPr/>
              <p:nvPr/>
            </p:nvGrpSpPr>
            <p:grpSpPr>
              <a:xfrm>
                <a:off x="2895600" y="2370588"/>
                <a:ext cx="6400800" cy="2412507"/>
                <a:chOff x="2895600" y="2370588"/>
                <a:chExt cx="6400800" cy="2412507"/>
              </a:xfrm>
            </p:grpSpPr>
            <p:sp>
              <p:nvSpPr>
                <p:cNvPr id="5" name="TextBox 4">
                  <a:extLst>
                    <a:ext uri="{FF2B5EF4-FFF2-40B4-BE49-F238E27FC236}">
                      <a16:creationId xmlns:a16="http://schemas.microsoft.com/office/drawing/2014/main" id="{FF4C80BA-52EC-CE45-ED1F-2BB07815706F}"/>
                    </a:ext>
                  </a:extLst>
                </p:cNvPr>
                <p:cNvSpPr txBox="1"/>
                <p:nvPr/>
              </p:nvSpPr>
              <p:spPr>
                <a:xfrm>
                  <a:off x="5821682" y="2370588"/>
                  <a:ext cx="1219200" cy="369332"/>
                </a:xfrm>
                <a:prstGeom prst="rect">
                  <a:avLst/>
                </a:prstGeom>
                <a:noFill/>
              </p:spPr>
              <p:txBody>
                <a:bodyPr wrap="square" rtlCol="0">
                  <a:spAutoFit/>
                </a:bodyPr>
                <a:lstStyle/>
                <a:p>
                  <a:r>
                    <a:rPr lang="en-US" b="1"/>
                    <a:t>Questions</a:t>
                  </a:r>
                </a:p>
              </p:txBody>
            </p:sp>
            <p:sp>
              <p:nvSpPr>
                <p:cNvPr id="6" name="TextBox 5">
                  <a:extLst>
                    <a:ext uri="{FF2B5EF4-FFF2-40B4-BE49-F238E27FC236}">
                      <a16:creationId xmlns:a16="http://schemas.microsoft.com/office/drawing/2014/main" id="{989AC2AA-0DD6-C6D7-0B5B-2700100D7847}"/>
                    </a:ext>
                  </a:extLst>
                </p:cNvPr>
                <p:cNvSpPr txBox="1"/>
                <p:nvPr/>
              </p:nvSpPr>
              <p:spPr>
                <a:xfrm>
                  <a:off x="3581400" y="2590367"/>
                  <a:ext cx="1524000" cy="923330"/>
                </a:xfrm>
                <a:prstGeom prst="rect">
                  <a:avLst/>
                </a:prstGeom>
                <a:noFill/>
              </p:spPr>
              <p:txBody>
                <a:bodyPr wrap="square" rtlCol="0">
                  <a:spAutoFit/>
                </a:bodyPr>
                <a:lstStyle/>
                <a:p>
                  <a:r>
                    <a:rPr lang="en-US" b="1"/>
                    <a:t>Additional Information Needed?</a:t>
                  </a:r>
                </a:p>
              </p:txBody>
            </p:sp>
            <p:sp>
              <p:nvSpPr>
                <p:cNvPr id="7" name="TextBox 6">
                  <a:extLst>
                    <a:ext uri="{FF2B5EF4-FFF2-40B4-BE49-F238E27FC236}">
                      <a16:creationId xmlns:a16="http://schemas.microsoft.com/office/drawing/2014/main" id="{79D3296D-0756-91B0-A4D4-DFF774F01553}"/>
                    </a:ext>
                  </a:extLst>
                </p:cNvPr>
                <p:cNvSpPr txBox="1"/>
                <p:nvPr/>
              </p:nvSpPr>
              <p:spPr>
                <a:xfrm>
                  <a:off x="7696200" y="3966865"/>
                  <a:ext cx="1600200" cy="369332"/>
                </a:xfrm>
                <a:prstGeom prst="rect">
                  <a:avLst/>
                </a:prstGeom>
                <a:noFill/>
              </p:spPr>
              <p:txBody>
                <a:bodyPr wrap="square" rtlCol="0">
                  <a:spAutoFit/>
                </a:bodyPr>
                <a:lstStyle/>
                <a:p>
                  <a:r>
                    <a:rPr lang="en-US" b="1"/>
                    <a:t>Final Thoughts</a:t>
                  </a:r>
                </a:p>
              </p:txBody>
            </p:sp>
            <p:sp>
              <p:nvSpPr>
                <p:cNvPr id="8" name="TextBox 7">
                  <a:extLst>
                    <a:ext uri="{FF2B5EF4-FFF2-40B4-BE49-F238E27FC236}">
                      <a16:creationId xmlns:a16="http://schemas.microsoft.com/office/drawing/2014/main" id="{1211D27E-27EF-90A2-3A0A-44225CFCD457}"/>
                    </a:ext>
                  </a:extLst>
                </p:cNvPr>
                <p:cNvSpPr txBox="1"/>
                <p:nvPr/>
              </p:nvSpPr>
              <p:spPr>
                <a:xfrm>
                  <a:off x="2895600" y="3767432"/>
                  <a:ext cx="1371600" cy="1015663"/>
                </a:xfrm>
                <a:prstGeom prst="rect">
                  <a:avLst/>
                </a:prstGeom>
                <a:noFill/>
              </p:spPr>
              <p:txBody>
                <a:bodyPr wrap="square" rtlCol="0">
                  <a:spAutoFit/>
                </a:bodyPr>
                <a:lstStyle/>
                <a:p>
                  <a:r>
                    <a:rPr lang="en-US" sz="1500" b="1"/>
                    <a:t>What other Support or Development Needed?</a:t>
                  </a:r>
                </a:p>
              </p:txBody>
            </p:sp>
            <p:sp>
              <p:nvSpPr>
                <p:cNvPr id="9" name="TextBox 8">
                  <a:extLst>
                    <a:ext uri="{FF2B5EF4-FFF2-40B4-BE49-F238E27FC236}">
                      <a16:creationId xmlns:a16="http://schemas.microsoft.com/office/drawing/2014/main" id="{5BACB607-223C-8CCB-21FE-3BAFE19A79B0}"/>
                    </a:ext>
                  </a:extLst>
                </p:cNvPr>
                <p:cNvSpPr txBox="1"/>
                <p:nvPr/>
              </p:nvSpPr>
              <p:spPr>
                <a:xfrm>
                  <a:off x="7239000" y="2662935"/>
                  <a:ext cx="1828800" cy="646331"/>
                </a:xfrm>
                <a:prstGeom prst="rect">
                  <a:avLst/>
                </a:prstGeom>
                <a:noFill/>
              </p:spPr>
              <p:txBody>
                <a:bodyPr wrap="square" rtlCol="0">
                  <a:spAutoFit/>
                </a:bodyPr>
                <a:lstStyle/>
                <a:p>
                  <a:pPr algn="ctr"/>
                  <a:r>
                    <a:rPr lang="en-US" b="1"/>
                    <a:t>Webinars: </a:t>
                  </a:r>
                </a:p>
                <a:p>
                  <a:pPr algn="ctr"/>
                  <a:r>
                    <a:rPr lang="en-US" b="1"/>
                    <a:t>Topics / Themes</a:t>
                  </a:r>
                </a:p>
              </p:txBody>
            </p:sp>
          </p:grpSp>
        </p:grpSp>
        <p:sp>
          <p:nvSpPr>
            <p:cNvPr id="12" name="TextBox 11">
              <a:extLst>
                <a:ext uri="{FF2B5EF4-FFF2-40B4-BE49-F238E27FC236}">
                  <a16:creationId xmlns:a16="http://schemas.microsoft.com/office/drawing/2014/main" id="{E2786CFC-19BA-443D-63B3-A6A69B1EDF53}"/>
                </a:ext>
              </a:extLst>
            </p:cNvPr>
            <p:cNvSpPr txBox="1"/>
            <p:nvPr/>
          </p:nvSpPr>
          <p:spPr>
            <a:xfrm>
              <a:off x="4495800" y="3710680"/>
              <a:ext cx="1371600" cy="369332"/>
            </a:xfrm>
            <a:prstGeom prst="rect">
              <a:avLst/>
            </a:prstGeom>
            <a:noFill/>
          </p:spPr>
          <p:txBody>
            <a:bodyPr wrap="square" rtlCol="0">
              <a:spAutoFit/>
            </a:bodyPr>
            <a:lstStyle/>
            <a:p>
              <a:r>
                <a:rPr lang="en-US" b="1"/>
                <a:t>THANK YOU</a:t>
              </a:r>
            </a:p>
          </p:txBody>
        </p:sp>
      </p:grpSp>
    </p:spTree>
    <p:extLst>
      <p:ext uri="{BB962C8B-B14F-4D97-AF65-F5344CB8AC3E}">
        <p14:creationId xmlns:p14="http://schemas.microsoft.com/office/powerpoint/2010/main" val="2207905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0" y="1"/>
            <a:ext cx="7772400" cy="1007271"/>
          </a:xfrm>
        </p:spPr>
        <p:txBody>
          <a:bodyPr>
            <a:normAutofit/>
          </a:bodyPr>
          <a:lstStyle/>
          <a:p>
            <a:r>
              <a:rPr lang="en-US" dirty="0"/>
              <a:t>Stress First Aid Train the Trainer</a:t>
            </a:r>
          </a:p>
        </p:txBody>
      </p:sp>
      <p:sp>
        <p:nvSpPr>
          <p:cNvPr id="6" name="TextBox 5">
            <a:extLst>
              <a:ext uri="{FF2B5EF4-FFF2-40B4-BE49-F238E27FC236}">
                <a16:creationId xmlns:a16="http://schemas.microsoft.com/office/drawing/2014/main" id="{4DCDE691-6ABB-4315-B655-3DC8E92BB5AD}"/>
              </a:ext>
            </a:extLst>
          </p:cNvPr>
          <p:cNvSpPr txBox="1"/>
          <p:nvPr/>
        </p:nvSpPr>
        <p:spPr>
          <a:xfrm>
            <a:off x="1296651" y="1295957"/>
            <a:ext cx="9446339" cy="1815409"/>
          </a:xfrm>
          <a:prstGeom prst="rect">
            <a:avLst/>
          </a:prstGeom>
          <a:noFill/>
        </p:spPr>
        <p:txBody>
          <a:bodyPr wrap="square" lIns="91440" tIns="45720" rIns="91440" bIns="45720" rtlCol="0" anchor="t">
            <a:spAutoFit/>
          </a:bodyPr>
          <a:lstStyle/>
          <a:p>
            <a:pPr algn="ctr"/>
            <a:r>
              <a:rPr lang="en-US" sz="5550" dirty="0">
                <a:solidFill>
                  <a:srgbClr val="232D4B"/>
                </a:solidFill>
              </a:rPr>
              <a:t>Session III – March 7, 2024</a:t>
            </a:r>
            <a:endParaRPr lang="en-US" sz="5598" dirty="0">
              <a:solidFill>
                <a:srgbClr val="232D4B"/>
              </a:solidFill>
            </a:endParaRPr>
          </a:p>
          <a:p>
            <a:pPr algn="ctr"/>
            <a:r>
              <a:rPr lang="en-US" sz="5598" dirty="0">
                <a:solidFill>
                  <a:srgbClr val="232D4B"/>
                </a:solidFill>
              </a:rPr>
              <a:t>    Presenters</a:t>
            </a:r>
          </a:p>
        </p:txBody>
      </p:sp>
      <p:sp>
        <p:nvSpPr>
          <p:cNvPr id="7" name="TextBox 6">
            <a:extLst>
              <a:ext uri="{FF2B5EF4-FFF2-40B4-BE49-F238E27FC236}">
                <a16:creationId xmlns:a16="http://schemas.microsoft.com/office/drawing/2014/main" id="{90B75077-622A-4CE7-ABD6-660294E75878}"/>
              </a:ext>
            </a:extLst>
          </p:cNvPr>
          <p:cNvSpPr txBox="1"/>
          <p:nvPr/>
        </p:nvSpPr>
        <p:spPr>
          <a:xfrm>
            <a:off x="2820254" y="3657540"/>
            <a:ext cx="7465655" cy="369236"/>
          </a:xfrm>
          <a:prstGeom prst="rect">
            <a:avLst/>
          </a:prstGeom>
          <a:noFill/>
        </p:spPr>
        <p:txBody>
          <a:bodyPr wrap="square" rtlCol="0">
            <a:spAutoFit/>
          </a:bodyPr>
          <a:lstStyle/>
          <a:p>
            <a:r>
              <a:rPr lang="en-US" dirty="0"/>
              <a:t> </a:t>
            </a:r>
          </a:p>
        </p:txBody>
      </p:sp>
      <p:pic>
        <p:nvPicPr>
          <p:cNvPr id="9" name="Picture 8">
            <a:extLst>
              <a:ext uri="{FF2B5EF4-FFF2-40B4-BE49-F238E27FC236}">
                <a16:creationId xmlns:a16="http://schemas.microsoft.com/office/drawing/2014/main" id="{EEE9EE4E-C620-4386-982E-955E5C1E6305}"/>
              </a:ext>
            </a:extLst>
          </p:cNvPr>
          <p:cNvPicPr>
            <a:picLocks noChangeAspect="1"/>
          </p:cNvPicPr>
          <p:nvPr/>
        </p:nvPicPr>
        <p:blipFill>
          <a:blip r:embed="rId3"/>
          <a:stretch>
            <a:fillRect/>
          </a:stretch>
        </p:blipFill>
        <p:spPr>
          <a:xfrm>
            <a:off x="2434933" y="3135880"/>
            <a:ext cx="2056776" cy="2197694"/>
          </a:xfrm>
          <a:prstGeom prst="rect">
            <a:avLst/>
          </a:prstGeom>
        </p:spPr>
      </p:pic>
      <p:sp>
        <p:nvSpPr>
          <p:cNvPr id="10" name="TextBox 9">
            <a:extLst>
              <a:ext uri="{FF2B5EF4-FFF2-40B4-BE49-F238E27FC236}">
                <a16:creationId xmlns:a16="http://schemas.microsoft.com/office/drawing/2014/main" id="{4ACC58C5-94B8-49EF-9A72-A651EE8241F5}"/>
              </a:ext>
            </a:extLst>
          </p:cNvPr>
          <p:cNvSpPr txBox="1"/>
          <p:nvPr/>
        </p:nvSpPr>
        <p:spPr>
          <a:xfrm>
            <a:off x="2204757" y="5426320"/>
            <a:ext cx="2513945" cy="923090"/>
          </a:xfrm>
          <a:prstGeom prst="rect">
            <a:avLst/>
          </a:prstGeom>
          <a:noFill/>
        </p:spPr>
        <p:txBody>
          <a:bodyPr wrap="square" rtlCol="0">
            <a:spAutoFit/>
          </a:bodyPr>
          <a:lstStyle/>
          <a:p>
            <a:pPr algn="ctr"/>
            <a:r>
              <a:rPr lang="en-US" dirty="0"/>
              <a:t>Susan Salmond</a:t>
            </a:r>
          </a:p>
          <a:p>
            <a:pPr algn="ctr"/>
            <a:r>
              <a:rPr lang="en-US" dirty="0"/>
              <a:t>EdD, RN, ANEF, FAAN</a:t>
            </a:r>
          </a:p>
          <a:p>
            <a:endParaRPr lang="en-US" dirty="0"/>
          </a:p>
        </p:txBody>
      </p:sp>
      <p:pic>
        <p:nvPicPr>
          <p:cNvPr id="3" name="Picture 2">
            <a:extLst>
              <a:ext uri="{FF2B5EF4-FFF2-40B4-BE49-F238E27FC236}">
                <a16:creationId xmlns:a16="http://schemas.microsoft.com/office/drawing/2014/main" id="{6D6EA7CB-3312-4163-AB12-7D4D6C4E2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44" y="5638800"/>
            <a:ext cx="2132012" cy="1107006"/>
          </a:xfrm>
          <a:prstGeom prst="rect">
            <a:avLst/>
          </a:prstGeom>
        </p:spPr>
      </p:pic>
      <p:sp>
        <p:nvSpPr>
          <p:cNvPr id="15" name="TextBox 14">
            <a:extLst>
              <a:ext uri="{FF2B5EF4-FFF2-40B4-BE49-F238E27FC236}">
                <a16:creationId xmlns:a16="http://schemas.microsoft.com/office/drawing/2014/main" id="{465EA13D-966C-9795-41F3-7F804B518462}"/>
              </a:ext>
            </a:extLst>
          </p:cNvPr>
          <p:cNvSpPr txBox="1"/>
          <p:nvPr/>
        </p:nvSpPr>
        <p:spPr>
          <a:xfrm>
            <a:off x="5071698" y="5461622"/>
            <a:ext cx="2513945" cy="923090"/>
          </a:xfrm>
          <a:prstGeom prst="rect">
            <a:avLst/>
          </a:prstGeom>
          <a:noFill/>
        </p:spPr>
        <p:txBody>
          <a:bodyPr wrap="square" rtlCol="0">
            <a:spAutoFit/>
          </a:bodyPr>
          <a:lstStyle/>
          <a:p>
            <a:pPr algn="ctr"/>
            <a:r>
              <a:rPr lang="en-US" dirty="0"/>
              <a:t>Jennifer Polakowski</a:t>
            </a:r>
          </a:p>
          <a:p>
            <a:pPr algn="ctr"/>
            <a:r>
              <a:rPr lang="en-US" dirty="0"/>
              <a:t>MPA</a:t>
            </a:r>
          </a:p>
          <a:p>
            <a:endParaRPr lang="en-US" dirty="0"/>
          </a:p>
        </p:txBody>
      </p:sp>
      <p:sp>
        <p:nvSpPr>
          <p:cNvPr id="5" name="TextBox 4">
            <a:extLst>
              <a:ext uri="{FF2B5EF4-FFF2-40B4-BE49-F238E27FC236}">
                <a16:creationId xmlns:a16="http://schemas.microsoft.com/office/drawing/2014/main" id="{D6A1C3DA-166E-7FEB-2920-D66B80CAF756}"/>
              </a:ext>
            </a:extLst>
          </p:cNvPr>
          <p:cNvSpPr txBox="1"/>
          <p:nvPr/>
        </p:nvSpPr>
        <p:spPr>
          <a:xfrm>
            <a:off x="7740804" y="5464098"/>
            <a:ext cx="311423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mn-lt"/>
                <a:cs typeface="+mn-lt"/>
              </a:rPr>
              <a:t>   </a:t>
            </a:r>
            <a:r>
              <a:rPr lang="en-US" dirty="0"/>
              <a:t>Shannon Patel</a:t>
            </a:r>
          </a:p>
          <a:p>
            <a:pPr algn="ctr"/>
            <a:r>
              <a:rPr lang="en-US" dirty="0"/>
              <a:t>       DNP, APN-C, NEA-BC, CPHQ</a:t>
            </a:r>
          </a:p>
        </p:txBody>
      </p:sp>
      <p:pic>
        <p:nvPicPr>
          <p:cNvPr id="12" name="Picture 3">
            <a:extLst>
              <a:ext uri="{FF2B5EF4-FFF2-40B4-BE49-F238E27FC236}">
                <a16:creationId xmlns:a16="http://schemas.microsoft.com/office/drawing/2014/main" id="{FD028408-F4A8-CF27-78FD-9E402AEC5E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1187" y="3093416"/>
            <a:ext cx="1583413" cy="229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person smiling at the camera">
            <a:extLst>
              <a:ext uri="{FF2B5EF4-FFF2-40B4-BE49-F238E27FC236}">
                <a16:creationId xmlns:a16="http://schemas.microsoft.com/office/drawing/2014/main" id="{0A054729-2F24-9C45-6493-413441E7A0F2}"/>
              </a:ext>
            </a:extLst>
          </p:cNvPr>
          <p:cNvPicPr>
            <a:picLocks noChangeAspect="1"/>
          </p:cNvPicPr>
          <p:nvPr/>
        </p:nvPicPr>
        <p:blipFill rotWithShape="1">
          <a:blip r:embed="rId6">
            <a:extLst>
              <a:ext uri="{28A0092B-C50C-407E-A947-70E740481C1C}">
                <a14:useLocalDpi xmlns:a14="http://schemas.microsoft.com/office/drawing/2010/main" val="0"/>
              </a:ext>
            </a:extLst>
          </a:blip>
          <a:srcRect r="6754"/>
          <a:stretch/>
        </p:blipFill>
        <p:spPr>
          <a:xfrm>
            <a:off x="5197573" y="3341521"/>
            <a:ext cx="2173046" cy="2043545"/>
          </a:xfrm>
          <a:prstGeom prst="rect">
            <a:avLst/>
          </a:prstGeom>
        </p:spPr>
      </p:pic>
    </p:spTree>
    <p:extLst>
      <p:ext uri="{BB962C8B-B14F-4D97-AF65-F5344CB8AC3E}">
        <p14:creationId xmlns:p14="http://schemas.microsoft.com/office/powerpoint/2010/main" val="3097698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0E506-6379-A290-6882-7897BB9893AC}"/>
              </a:ext>
            </a:extLst>
          </p:cNvPr>
          <p:cNvSpPr>
            <a:spLocks noGrp="1"/>
          </p:cNvSpPr>
          <p:nvPr>
            <p:ph type="title"/>
          </p:nvPr>
        </p:nvSpPr>
        <p:spPr>
          <a:xfrm>
            <a:off x="3276600" y="152400"/>
            <a:ext cx="5943600" cy="1007533"/>
          </a:xfrm>
        </p:spPr>
        <p:txBody>
          <a:bodyPr>
            <a:noAutofit/>
          </a:bodyPr>
          <a:lstStyle/>
          <a:p>
            <a:r>
              <a:rPr lang="en-US" b="1" dirty="0"/>
              <a:t>Welcome / Brief Overview</a:t>
            </a:r>
          </a:p>
        </p:txBody>
      </p:sp>
      <p:pic>
        <p:nvPicPr>
          <p:cNvPr id="4" name="Picture 3">
            <a:extLst>
              <a:ext uri="{FF2B5EF4-FFF2-40B4-BE49-F238E27FC236}">
                <a16:creationId xmlns:a16="http://schemas.microsoft.com/office/drawing/2014/main" id="{1B83F728-C56B-815B-F5D7-924991FCC001}"/>
              </a:ext>
            </a:extLst>
          </p:cNvPr>
          <p:cNvPicPr>
            <a:picLocks noChangeAspect="1"/>
          </p:cNvPicPr>
          <p:nvPr/>
        </p:nvPicPr>
        <p:blipFill>
          <a:blip r:embed="rId3"/>
          <a:stretch>
            <a:fillRect/>
          </a:stretch>
        </p:blipFill>
        <p:spPr>
          <a:xfrm>
            <a:off x="1676400" y="2667000"/>
            <a:ext cx="9483811" cy="1890712"/>
          </a:xfrm>
          <a:prstGeom prst="rect">
            <a:avLst/>
          </a:prstGeom>
        </p:spPr>
      </p:pic>
    </p:spTree>
    <p:extLst>
      <p:ext uri="{BB962C8B-B14F-4D97-AF65-F5344CB8AC3E}">
        <p14:creationId xmlns:p14="http://schemas.microsoft.com/office/powerpoint/2010/main" val="114088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23BE7-A551-9690-38B9-C5EF52A39FAE}"/>
              </a:ext>
            </a:extLst>
          </p:cNvPr>
          <p:cNvSpPr>
            <a:spLocks noGrp="1"/>
          </p:cNvSpPr>
          <p:nvPr>
            <p:ph type="title"/>
          </p:nvPr>
        </p:nvSpPr>
        <p:spPr>
          <a:xfrm>
            <a:off x="2971800" y="59267"/>
            <a:ext cx="6172200" cy="1007533"/>
          </a:xfrm>
        </p:spPr>
        <p:txBody>
          <a:bodyPr>
            <a:normAutofit/>
          </a:bodyPr>
          <a:lstStyle/>
          <a:p>
            <a:r>
              <a:rPr lang="en-US" b="1" dirty="0"/>
              <a:t>Breakout Groups Session I</a:t>
            </a:r>
          </a:p>
        </p:txBody>
      </p:sp>
      <p:sp>
        <p:nvSpPr>
          <p:cNvPr id="3" name="TextBox 2">
            <a:extLst>
              <a:ext uri="{FF2B5EF4-FFF2-40B4-BE49-F238E27FC236}">
                <a16:creationId xmlns:a16="http://schemas.microsoft.com/office/drawing/2014/main" id="{71D1E9AD-0F78-1C4A-D47E-0791E3391A57}"/>
              </a:ext>
            </a:extLst>
          </p:cNvPr>
          <p:cNvSpPr txBox="1"/>
          <p:nvPr/>
        </p:nvSpPr>
        <p:spPr>
          <a:xfrm>
            <a:off x="1524000" y="1296649"/>
            <a:ext cx="3352800" cy="1769715"/>
          </a:xfrm>
          <a:prstGeom prst="rect">
            <a:avLst/>
          </a:prstGeom>
          <a:noFill/>
        </p:spPr>
        <p:txBody>
          <a:bodyPr wrap="square" rtlCol="0">
            <a:spAutoFit/>
          </a:bodyPr>
          <a:lstStyle/>
          <a:p>
            <a:r>
              <a:rPr lang="en-US" b="1" u="sng" dirty="0"/>
              <a:t>Group I / Facilitator – Sue </a:t>
            </a:r>
            <a:endParaRPr lang="en-US" dirty="0"/>
          </a:p>
          <a:p>
            <a:endParaRPr lang="en-US" sz="1200" dirty="0"/>
          </a:p>
          <a:p>
            <a:endParaRPr lang="en-US" sz="1200" dirty="0"/>
          </a:p>
          <a:p>
            <a:endParaRPr lang="en-US" sz="1200" dirty="0"/>
          </a:p>
          <a:p>
            <a:endParaRPr lang="en-US" sz="1200" dirty="0"/>
          </a:p>
          <a:p>
            <a:pPr marL="342900" indent="-342900">
              <a:buFontTx/>
              <a:buAutoNum type="arabicPeriod"/>
            </a:pPr>
            <a:endParaRPr lang="en-US" sz="1200" dirty="0"/>
          </a:p>
          <a:p>
            <a:pPr marL="342900" indent="-342900">
              <a:buFontTx/>
              <a:buAutoNum type="arabicPeriod"/>
            </a:pPr>
            <a:endParaRPr lang="en-US" sz="1200" dirty="0"/>
          </a:p>
          <a:p>
            <a:endParaRPr lang="en-US" dirty="0"/>
          </a:p>
        </p:txBody>
      </p:sp>
      <p:sp>
        <p:nvSpPr>
          <p:cNvPr id="6" name="TextBox 5">
            <a:extLst>
              <a:ext uri="{FF2B5EF4-FFF2-40B4-BE49-F238E27FC236}">
                <a16:creationId xmlns:a16="http://schemas.microsoft.com/office/drawing/2014/main" id="{62B69539-D860-3476-CEE2-FDF1250E605A}"/>
              </a:ext>
            </a:extLst>
          </p:cNvPr>
          <p:cNvSpPr txBox="1"/>
          <p:nvPr/>
        </p:nvSpPr>
        <p:spPr>
          <a:xfrm>
            <a:off x="8610600" y="1848683"/>
            <a:ext cx="3581400" cy="1199317"/>
          </a:xfrm>
          <a:prstGeom prst="rect">
            <a:avLst/>
          </a:prstGeom>
          <a:noFill/>
        </p:spPr>
        <p:txBody>
          <a:bodyPr wrap="square" rtlCol="0">
            <a:spAutoFit/>
          </a:bodyPr>
          <a:lstStyle/>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endParaRPr lang="en-US" dirty="0"/>
          </a:p>
        </p:txBody>
      </p:sp>
      <p:sp>
        <p:nvSpPr>
          <p:cNvPr id="8" name="TextBox 7">
            <a:extLst>
              <a:ext uri="{FF2B5EF4-FFF2-40B4-BE49-F238E27FC236}">
                <a16:creationId xmlns:a16="http://schemas.microsoft.com/office/drawing/2014/main" id="{653DF82C-F115-AD53-36D8-B88D9FB806B1}"/>
              </a:ext>
            </a:extLst>
          </p:cNvPr>
          <p:cNvSpPr txBox="1"/>
          <p:nvPr/>
        </p:nvSpPr>
        <p:spPr>
          <a:xfrm>
            <a:off x="7924800" y="1304144"/>
            <a:ext cx="3505200" cy="1723549"/>
          </a:xfrm>
          <a:prstGeom prst="rect">
            <a:avLst/>
          </a:prstGeom>
          <a:noFill/>
        </p:spPr>
        <p:txBody>
          <a:bodyPr wrap="square" rtlCol="0">
            <a:spAutoFit/>
          </a:bodyPr>
          <a:lstStyle/>
          <a:p>
            <a:r>
              <a:rPr lang="en-US" b="1" u="sng" dirty="0"/>
              <a:t>Group II / Facilitator – Shannon</a:t>
            </a:r>
          </a:p>
          <a:p>
            <a:pPr marL="342900" indent="-342900">
              <a:buAutoNum type="arabicPeriod"/>
            </a:pPr>
            <a:endParaRPr lang="en-US" sz="1400" dirty="0"/>
          </a:p>
          <a:p>
            <a:pPr marL="342900" indent="-342900">
              <a:buAutoNum type="arabicPeriod"/>
            </a:pPr>
            <a:endParaRPr lang="en-US" sz="1400" dirty="0"/>
          </a:p>
          <a:p>
            <a:endParaRPr lang="en-US" sz="1400" dirty="0"/>
          </a:p>
          <a:p>
            <a:pPr marL="342900" indent="-342900">
              <a:buFontTx/>
              <a:buAutoNum type="arabicPeriod"/>
            </a:pPr>
            <a:endParaRPr lang="en-US" sz="1400" dirty="0"/>
          </a:p>
          <a:p>
            <a:pPr marL="342900" indent="-342900">
              <a:buFontTx/>
              <a:buAutoNum type="arabicPeriod"/>
            </a:pPr>
            <a:endParaRPr lang="en-US" sz="1400" dirty="0"/>
          </a:p>
          <a:p>
            <a:endParaRPr lang="en-US" dirty="0"/>
          </a:p>
        </p:txBody>
      </p:sp>
    </p:spTree>
    <p:extLst>
      <p:ext uri="{BB962C8B-B14F-4D97-AF65-F5344CB8AC3E}">
        <p14:creationId xmlns:p14="http://schemas.microsoft.com/office/powerpoint/2010/main" val="87375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E186F-177D-579D-0D30-D2DFA4A0268F}"/>
              </a:ext>
            </a:extLst>
          </p:cNvPr>
          <p:cNvSpPr>
            <a:spLocks noGrp="1"/>
          </p:cNvSpPr>
          <p:nvPr>
            <p:ph type="title"/>
          </p:nvPr>
        </p:nvSpPr>
        <p:spPr>
          <a:xfrm>
            <a:off x="3505200" y="76200"/>
            <a:ext cx="5715000" cy="1007533"/>
          </a:xfrm>
        </p:spPr>
        <p:txBody>
          <a:bodyPr>
            <a:normAutofit fontScale="90000"/>
          </a:bodyPr>
          <a:lstStyle/>
          <a:p>
            <a:r>
              <a:rPr lang="en-US" b="1" dirty="0"/>
              <a:t>Breakout Group Questions</a:t>
            </a:r>
          </a:p>
        </p:txBody>
      </p:sp>
      <p:sp>
        <p:nvSpPr>
          <p:cNvPr id="3" name="TextBox 2">
            <a:extLst>
              <a:ext uri="{FF2B5EF4-FFF2-40B4-BE49-F238E27FC236}">
                <a16:creationId xmlns:a16="http://schemas.microsoft.com/office/drawing/2014/main" id="{A61CC36C-BF16-36A1-A4BF-2D86C112AA0C}"/>
              </a:ext>
            </a:extLst>
          </p:cNvPr>
          <p:cNvSpPr txBox="1"/>
          <p:nvPr/>
        </p:nvSpPr>
        <p:spPr>
          <a:xfrm>
            <a:off x="1676400" y="1752600"/>
            <a:ext cx="9220200" cy="2251065"/>
          </a:xfrm>
          <a:prstGeom prst="rect">
            <a:avLst/>
          </a:prstGeom>
          <a:noFill/>
        </p:spPr>
        <p:txBody>
          <a:bodyPr wrap="square" rtlCol="0">
            <a:spAutoFit/>
          </a:bodyPr>
          <a:lstStyle/>
          <a:p>
            <a:pPr marL="342900" indent="-342900">
              <a:lnSpc>
                <a:spcPct val="150000"/>
              </a:lnSpc>
              <a:buAutoNum type="arabicPeriod"/>
            </a:pPr>
            <a:r>
              <a:rPr lang="en-US" sz="2400"/>
              <a:t>How comfortable were you presenting the material?</a:t>
            </a:r>
          </a:p>
          <a:p>
            <a:pPr marL="342900" indent="-342900">
              <a:lnSpc>
                <a:spcPct val="150000"/>
              </a:lnSpc>
              <a:buAutoNum type="arabicPeriod"/>
            </a:pPr>
            <a:r>
              <a:rPr lang="en-US" sz="2400"/>
              <a:t>What other resources do you need to increase comfort?</a:t>
            </a:r>
          </a:p>
          <a:p>
            <a:pPr marL="342900" indent="-342900">
              <a:lnSpc>
                <a:spcPct val="150000"/>
              </a:lnSpc>
              <a:buAutoNum type="arabicPeriod"/>
            </a:pPr>
            <a:r>
              <a:rPr lang="en-US" sz="2400"/>
              <a:t>What was the general feedback from the participants and their interest in learning more?</a:t>
            </a:r>
          </a:p>
        </p:txBody>
      </p:sp>
    </p:spTree>
    <p:extLst>
      <p:ext uri="{BB962C8B-B14F-4D97-AF65-F5344CB8AC3E}">
        <p14:creationId xmlns:p14="http://schemas.microsoft.com/office/powerpoint/2010/main" val="634068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425DE-AB70-87B5-AAFC-29C9FAE7C97F}"/>
              </a:ext>
            </a:extLst>
          </p:cNvPr>
          <p:cNvSpPr>
            <a:spLocks noGrp="1"/>
          </p:cNvSpPr>
          <p:nvPr>
            <p:ph type="title"/>
          </p:nvPr>
        </p:nvSpPr>
        <p:spPr>
          <a:xfrm>
            <a:off x="3505200" y="152400"/>
            <a:ext cx="5791200" cy="1007533"/>
          </a:xfrm>
        </p:spPr>
        <p:txBody>
          <a:bodyPr/>
          <a:lstStyle/>
          <a:p>
            <a:r>
              <a:rPr lang="en-US" b="1" dirty="0"/>
              <a:t>Facilitator Summaries</a:t>
            </a:r>
          </a:p>
        </p:txBody>
      </p:sp>
      <p:pic>
        <p:nvPicPr>
          <p:cNvPr id="4" name="Picture 3">
            <a:extLst>
              <a:ext uri="{FF2B5EF4-FFF2-40B4-BE49-F238E27FC236}">
                <a16:creationId xmlns:a16="http://schemas.microsoft.com/office/drawing/2014/main" id="{90DEDE70-EC52-D02D-DB9C-2F7652F6E7B9}"/>
              </a:ext>
            </a:extLst>
          </p:cNvPr>
          <p:cNvPicPr>
            <a:picLocks noChangeAspect="1"/>
          </p:cNvPicPr>
          <p:nvPr/>
        </p:nvPicPr>
        <p:blipFill>
          <a:blip r:embed="rId3"/>
          <a:stretch>
            <a:fillRect/>
          </a:stretch>
        </p:blipFill>
        <p:spPr>
          <a:xfrm>
            <a:off x="1740053" y="2238375"/>
            <a:ext cx="8927947" cy="3248025"/>
          </a:xfrm>
          <a:prstGeom prst="rect">
            <a:avLst/>
          </a:prstGeom>
        </p:spPr>
      </p:pic>
    </p:spTree>
    <p:extLst>
      <p:ext uri="{BB962C8B-B14F-4D97-AF65-F5344CB8AC3E}">
        <p14:creationId xmlns:p14="http://schemas.microsoft.com/office/powerpoint/2010/main" val="2475883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F1DE58-DE58-66F1-3293-93976F837B91}"/>
              </a:ext>
            </a:extLst>
          </p:cNvPr>
          <p:cNvPicPr>
            <a:picLocks noChangeAspect="1"/>
          </p:cNvPicPr>
          <p:nvPr/>
        </p:nvPicPr>
        <p:blipFill>
          <a:blip r:embed="rId3"/>
          <a:stretch>
            <a:fillRect/>
          </a:stretch>
        </p:blipFill>
        <p:spPr>
          <a:xfrm>
            <a:off x="2057400" y="2286000"/>
            <a:ext cx="7315200" cy="2623930"/>
          </a:xfrm>
          <a:prstGeom prst="rect">
            <a:avLst/>
          </a:prstGeom>
        </p:spPr>
      </p:pic>
    </p:spTree>
    <p:extLst>
      <p:ext uri="{BB962C8B-B14F-4D97-AF65-F5344CB8AC3E}">
        <p14:creationId xmlns:p14="http://schemas.microsoft.com/office/powerpoint/2010/main" val="3549386508"/>
      </p:ext>
    </p:extLst>
  </p:cSld>
  <p:clrMapOvr>
    <a:masterClrMapping/>
  </p:clrMapOvr>
</p:sld>
</file>

<file path=ppt/theme/theme1.xml><?xml version="1.0" encoding="utf-8"?>
<a:theme xmlns:a="http://schemas.openxmlformats.org/drawingml/2006/main" name="Deployment Health">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325F5E48C0E447AE1B0B8A8D463D25" ma:contentTypeVersion="12" ma:contentTypeDescription="Create a new document." ma:contentTypeScope="" ma:versionID="3b914f26ee3d2af0c9dee054dcd7e52b">
  <xsd:schema xmlns:xsd="http://www.w3.org/2001/XMLSchema" xmlns:xs="http://www.w3.org/2001/XMLSchema" xmlns:p="http://schemas.microsoft.com/office/2006/metadata/properties" xmlns:ns3="b9faedf0-3c3b-4af6-966e-4131970423c3" xmlns:ns4="8e5597a1-4833-4dab-9dc5-23ac57190133" targetNamespace="http://schemas.microsoft.com/office/2006/metadata/properties" ma:root="true" ma:fieldsID="9571a38de0d707e189d3bcc4e46a66d9" ns3:_="" ns4:_="">
    <xsd:import namespace="b9faedf0-3c3b-4af6-966e-4131970423c3"/>
    <xsd:import namespace="8e5597a1-4833-4dab-9dc5-23ac5719013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faedf0-3c3b-4af6-966e-4131970423c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5597a1-4833-4dab-9dc5-23ac5719013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787896-21DE-4A77-B8C0-23019A5F9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faedf0-3c3b-4af6-966e-4131970423c3"/>
    <ds:schemaRef ds:uri="8e5597a1-4833-4dab-9dc5-23ac571901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4C85A1-B9F6-4FA1-825A-DB2F471D09B4}">
  <ds:schemaRefs>
    <ds:schemaRef ds:uri="http://purl.org/dc/elements/1.1/"/>
    <ds:schemaRef ds:uri="http://schemas.microsoft.com/office/2006/documentManagement/types"/>
    <ds:schemaRef ds:uri="http://schemas.microsoft.com/office/2006/metadata/properties"/>
    <ds:schemaRef ds:uri="8e5597a1-4833-4dab-9dc5-23ac57190133"/>
    <ds:schemaRef ds:uri="http://purl.org/dc/terms/"/>
    <ds:schemaRef ds:uri="http://purl.org/dc/dcmitype/"/>
    <ds:schemaRef ds:uri="b9faedf0-3c3b-4af6-966e-4131970423c3"/>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AF8C97C-FE62-4340-B43C-80961A22E4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13682</TotalTime>
  <Words>2537</Words>
  <Application>Microsoft Office PowerPoint</Application>
  <PresentationFormat>Widescreen</PresentationFormat>
  <Paragraphs>403</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Courier New</vt:lpstr>
      <vt:lpstr>Wingdings</vt:lpstr>
      <vt:lpstr>Deployment Health</vt:lpstr>
      <vt:lpstr>Stress First Aid Train the Trainer March 7, 2024</vt:lpstr>
      <vt:lpstr>Stress First Aid Train the Trainer March 7, 2024 </vt:lpstr>
      <vt:lpstr>Stress First Aid Train the Trainer March 7 2024 </vt:lpstr>
      <vt:lpstr>Stress First Aid Train the Trainer</vt:lpstr>
      <vt:lpstr>Welcome / Brief Overview</vt:lpstr>
      <vt:lpstr>Breakout Groups Session I</vt:lpstr>
      <vt:lpstr>Breakout Group Questions</vt:lpstr>
      <vt:lpstr>Facilitator Summaries</vt:lpstr>
      <vt:lpstr>PowerPoint Presentation</vt:lpstr>
      <vt:lpstr>Implementation Strategies</vt:lpstr>
      <vt:lpstr>Learning Objectives</vt:lpstr>
      <vt:lpstr>SFA Implementation: Expected Goals &amp; Outcomes</vt:lpstr>
      <vt:lpstr>SFA Focus</vt:lpstr>
      <vt:lpstr>SFA Activities</vt:lpstr>
      <vt:lpstr>Assessment</vt:lpstr>
      <vt:lpstr>Take Action on Assessment</vt:lpstr>
      <vt:lpstr>Making the Case for SFA</vt:lpstr>
      <vt:lpstr>SFA Team Leaders</vt:lpstr>
      <vt:lpstr>SFA Leadership/Advisory Team </vt:lpstr>
      <vt:lpstr>Organizational Roll Out: Baseline Metrics</vt:lpstr>
      <vt:lpstr>Organizational Roll Out: Baseline Metrics</vt:lpstr>
      <vt:lpstr>Prepare Marketing &amp; Educational Materials</vt:lpstr>
      <vt:lpstr>Organizational Roll Out</vt:lpstr>
      <vt:lpstr>Unit/Department Roll Out Using Champions</vt:lpstr>
      <vt:lpstr>Unit/Department Roll Out of SFA Education</vt:lpstr>
      <vt:lpstr>Unit/Department SFA Operationalization</vt:lpstr>
      <vt:lpstr>Unit Level Check Approaches Beyond Colors</vt:lpstr>
      <vt:lpstr>Unit Level Check Approaches Beyond Colors</vt:lpstr>
      <vt:lpstr>Unit/Department SFA Operationalization</vt:lpstr>
      <vt:lpstr>Remove Obstacles, Build on the Change</vt:lpstr>
      <vt:lpstr>Tracking Roll Out</vt:lpstr>
      <vt:lpstr>Implementation Strategies</vt:lpstr>
      <vt:lpstr>Wrap- Up/ Questions</vt:lpstr>
    </vt:vector>
  </TitlesOfParts>
  <Manager/>
  <Company>UVA SoN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Wise Leader Brief</dc:title>
  <dc:subject/>
  <dc:creator>Richard Westphal</dc:creator>
  <cp:keywords/>
  <dc:description/>
  <cp:lastModifiedBy>Valory Mulhall</cp:lastModifiedBy>
  <cp:revision>484</cp:revision>
  <cp:lastPrinted>2023-01-24T18:30:34Z</cp:lastPrinted>
  <dcterms:created xsi:type="dcterms:W3CDTF">2007-11-29T20:36:17Z</dcterms:created>
  <dcterms:modified xsi:type="dcterms:W3CDTF">2024-02-08T16:38:41Z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0x010100BA325F5E48C0E447AE1B0B8A8D463D25</vt:lpwstr>
  </property>
</Properties>
</file>